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9" r:id="rId1"/>
  </p:sldMasterIdLst>
  <p:notesMasterIdLst>
    <p:notesMasterId r:id="rId133"/>
  </p:notesMasterIdLst>
  <p:handoutMasterIdLst>
    <p:handoutMasterId r:id="rId134"/>
  </p:handoutMasterIdLst>
  <p:sldIdLst>
    <p:sldId id="274" r:id="rId2"/>
    <p:sldId id="344" r:id="rId3"/>
    <p:sldId id="406" r:id="rId4"/>
    <p:sldId id="408" r:id="rId5"/>
    <p:sldId id="358" r:id="rId6"/>
    <p:sldId id="389" r:id="rId7"/>
    <p:sldId id="368" r:id="rId8"/>
    <p:sldId id="411" r:id="rId9"/>
    <p:sldId id="288" r:id="rId10"/>
    <p:sldId id="409" r:id="rId11"/>
    <p:sldId id="277" r:id="rId12"/>
    <p:sldId id="305" r:id="rId13"/>
    <p:sldId id="297" r:id="rId14"/>
    <p:sldId id="299" r:id="rId15"/>
    <p:sldId id="300" r:id="rId16"/>
    <p:sldId id="302" r:id="rId17"/>
    <p:sldId id="30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63" r:id="rId43"/>
    <p:sldId id="436" r:id="rId44"/>
    <p:sldId id="437" r:id="rId45"/>
    <p:sldId id="438" r:id="rId46"/>
    <p:sldId id="439" r:id="rId47"/>
    <p:sldId id="440" r:id="rId48"/>
    <p:sldId id="441" r:id="rId49"/>
    <p:sldId id="464" r:id="rId50"/>
    <p:sldId id="442" r:id="rId51"/>
    <p:sldId id="443" r:id="rId52"/>
    <p:sldId id="444" r:id="rId53"/>
    <p:sldId id="465" r:id="rId54"/>
    <p:sldId id="446" r:id="rId55"/>
    <p:sldId id="447" r:id="rId56"/>
    <p:sldId id="448"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62" r:id="rId71"/>
    <p:sldId id="343" r:id="rId72"/>
    <p:sldId id="359" r:id="rId73"/>
    <p:sldId id="346" r:id="rId74"/>
    <p:sldId id="390" r:id="rId75"/>
    <p:sldId id="347" r:id="rId76"/>
    <p:sldId id="332" r:id="rId77"/>
    <p:sldId id="348" r:id="rId78"/>
    <p:sldId id="349" r:id="rId79"/>
    <p:sldId id="466" r:id="rId80"/>
    <p:sldId id="362" r:id="rId81"/>
    <p:sldId id="363" r:id="rId82"/>
    <p:sldId id="333" r:id="rId83"/>
    <p:sldId id="367" r:id="rId84"/>
    <p:sldId id="334" r:id="rId85"/>
    <p:sldId id="350" r:id="rId86"/>
    <p:sldId id="351" r:id="rId87"/>
    <p:sldId id="354" r:id="rId88"/>
    <p:sldId id="353" r:id="rId89"/>
    <p:sldId id="352" r:id="rId90"/>
    <p:sldId id="361" r:id="rId91"/>
    <p:sldId id="467" r:id="rId92"/>
    <p:sldId id="356" r:id="rId93"/>
    <p:sldId id="355" r:id="rId94"/>
    <p:sldId id="364" r:id="rId95"/>
    <p:sldId id="370" r:id="rId96"/>
    <p:sldId id="371" r:id="rId97"/>
    <p:sldId id="357" r:id="rId98"/>
    <p:sldId id="372" r:id="rId99"/>
    <p:sldId id="380" r:id="rId100"/>
    <p:sldId id="373" r:id="rId101"/>
    <p:sldId id="374" r:id="rId102"/>
    <p:sldId id="375" r:id="rId103"/>
    <p:sldId id="381" r:id="rId104"/>
    <p:sldId id="401" r:id="rId105"/>
    <p:sldId id="468" r:id="rId106"/>
    <p:sldId id="393" r:id="rId107"/>
    <p:sldId id="479" r:id="rId108"/>
    <p:sldId id="480" r:id="rId109"/>
    <p:sldId id="476" r:id="rId110"/>
    <p:sldId id="392" r:id="rId111"/>
    <p:sldId id="469" r:id="rId112"/>
    <p:sldId id="470" r:id="rId113"/>
    <p:sldId id="410" r:id="rId114"/>
    <p:sldId id="394" r:id="rId115"/>
    <p:sldId id="402" r:id="rId116"/>
    <p:sldId id="481" r:id="rId117"/>
    <p:sldId id="404" r:id="rId118"/>
    <p:sldId id="473" r:id="rId119"/>
    <p:sldId id="474" r:id="rId120"/>
    <p:sldId id="475" r:id="rId121"/>
    <p:sldId id="403" r:id="rId122"/>
    <p:sldId id="405" r:id="rId123"/>
    <p:sldId id="484" r:id="rId124"/>
    <p:sldId id="478" r:id="rId125"/>
    <p:sldId id="477" r:id="rId126"/>
    <p:sldId id="483" r:id="rId127"/>
    <p:sldId id="395" r:id="rId128"/>
    <p:sldId id="400" r:id="rId129"/>
    <p:sldId id="485" r:id="rId130"/>
    <p:sldId id="486" r:id="rId131"/>
    <p:sldId id="482" r:id="rId132"/>
  </p:sldIdLst>
  <p:sldSz cx="12192000" cy="6858000"/>
  <p:notesSz cx="6794500" cy="9906000"/>
  <p:defaultTextStyle>
    <a:defPPr>
      <a:defRPr lang="de-DE"/>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166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0C0C0"/>
    <a:srgbClr val="66FF99"/>
    <a:srgbClr val="E3054F"/>
    <a:srgbClr val="E8004D"/>
    <a:srgbClr val="F4EE00"/>
    <a:srgbClr val="FF00FF"/>
    <a:srgbClr val="01F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5" autoAdjust="0"/>
    <p:restoredTop sz="94660"/>
  </p:normalViewPr>
  <p:slideViewPr>
    <p:cSldViewPr>
      <p:cViewPr varScale="1">
        <p:scale>
          <a:sx n="121" d="100"/>
          <a:sy n="121" d="100"/>
        </p:scale>
        <p:origin x="96" y="90"/>
      </p:cViewPr>
      <p:guideLst>
        <p:guide orient="horz" pos="1661"/>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084"/>
    </p:cViewPr>
  </p:sorterViewPr>
  <p:notesViewPr>
    <p:cSldViewPr>
      <p:cViewPr varScale="1">
        <p:scale>
          <a:sx n="79" d="100"/>
          <a:sy n="79" d="100"/>
        </p:scale>
        <p:origin x="-2502" y="-90"/>
      </p:cViewPr>
      <p:guideLst>
        <p:guide orient="horz" pos="3120"/>
        <p:guide pos="2140"/>
      </p:guideLst>
    </p:cSldViewPr>
  </p:notes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val>
            <c:numRef>
              <c:f>Sheet1!$B$2</c:f>
              <c:numCache>
                <c:formatCode>General</c:formatCode>
                <c:ptCount val="1"/>
                <c:pt idx="0">
                  <c:v>874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China Mobile</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0-2FD2-4FAF-B5A4-D3800F64BAD9}"/>
            </c:ext>
          </c:extLst>
        </c:ser>
        <c:ser>
          <c:idx val="1"/>
          <c:order val="1"/>
          <c:spPr>
            <a:solidFill>
              <a:schemeClr val="accent5"/>
            </a:solidFill>
            <a:ln>
              <a:noFill/>
            </a:ln>
            <a:effectLst/>
          </c:spPr>
          <c:invertIfNegative val="0"/>
          <c:val>
            <c:numRef>
              <c:f>Sheet1!$C$2</c:f>
              <c:numCache>
                <c:formatCode>General</c:formatCode>
                <c:ptCount val="1"/>
                <c:pt idx="0">
                  <c:v>516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Vodafone</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1-2FD2-4FAF-B5A4-D3800F64BAD9}"/>
            </c:ext>
          </c:extLst>
        </c:ser>
        <c:ser>
          <c:idx val="2"/>
          <c:order val="2"/>
          <c:spPr>
            <a:solidFill>
              <a:schemeClr val="accent4"/>
            </a:solidFill>
            <a:ln>
              <a:noFill/>
            </a:ln>
            <a:effectLst/>
          </c:spPr>
          <c:invertIfNegative val="0"/>
          <c:val>
            <c:numRef>
              <c:f>Sheet1!$D$2</c:f>
              <c:numCache>
                <c:formatCode>General</c:formatCode>
                <c:ptCount val="1"/>
                <c:pt idx="0">
                  <c:v>403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Bharti Airtel</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2-2FD2-4FAF-B5A4-D3800F64BAD9}"/>
            </c:ext>
          </c:extLst>
        </c:ser>
        <c:ser>
          <c:idx val="3"/>
          <c:order val="3"/>
          <c:spPr>
            <a:solidFill>
              <a:schemeClr val="accent6">
                <a:lumMod val="60000"/>
              </a:schemeClr>
            </a:solidFill>
            <a:ln>
              <a:noFill/>
            </a:ln>
            <a:effectLst/>
          </c:spPr>
          <c:invertIfNegative val="0"/>
          <c:val>
            <c:numRef>
              <c:f>Sheet1!$E$2</c:f>
              <c:numCache>
                <c:formatCode>General</c:formatCode>
                <c:ptCount val="1"/>
                <c:pt idx="0">
                  <c:v>301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Idea Cellular</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3-2FD2-4FAF-B5A4-D3800F64BAD9}"/>
            </c:ext>
          </c:extLst>
        </c:ser>
        <c:ser>
          <c:idx val="4"/>
          <c:order val="4"/>
          <c:spPr>
            <a:solidFill>
              <a:schemeClr val="accent5">
                <a:lumMod val="60000"/>
              </a:schemeClr>
            </a:solidFill>
            <a:ln>
              <a:noFill/>
            </a:ln>
            <a:effectLst/>
          </c:spPr>
          <c:invertIfNegative val="0"/>
          <c:val>
            <c:numRef>
              <c:f>Sheet1!$F$2</c:f>
              <c:numCache>
                <c:formatCode>General</c:formatCode>
                <c:ptCount val="1"/>
                <c:pt idx="0">
                  <c:v>280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America Movil</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4-2FD2-4FAF-B5A4-D3800F64BAD9}"/>
            </c:ext>
          </c:extLst>
        </c:ser>
        <c:ser>
          <c:idx val="5"/>
          <c:order val="5"/>
          <c:spPr>
            <a:solidFill>
              <a:schemeClr val="accent4">
                <a:lumMod val="60000"/>
              </a:schemeClr>
            </a:solidFill>
            <a:ln>
              <a:noFill/>
            </a:ln>
            <a:effectLst/>
          </c:spPr>
          <c:invertIfNegative val="0"/>
          <c:val>
            <c:numRef>
              <c:f>Sheet1!$G$2</c:f>
              <c:numCache>
                <c:formatCode>General</c:formatCode>
                <c:ptCount val="1"/>
                <c:pt idx="0">
                  <c:v>273</c:v>
                </c:pt>
              </c:numCache>
            </c:numRef>
          </c:val>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Telefonica</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5-2FD2-4FAF-B5A4-D3800F64BAD9}"/>
            </c:ext>
          </c:extLst>
        </c:ser>
        <c:ser>
          <c:idx val="6"/>
          <c:order val="6"/>
          <c:spPr>
            <a:solidFill>
              <a:schemeClr val="accent6">
                <a:lumMod val="80000"/>
                <a:lumOff val="20000"/>
              </a:schemeClr>
            </a:solidFill>
            <a:ln>
              <a:noFill/>
            </a:ln>
            <a:effectLst/>
          </c:spPr>
          <c:invertIfNegative val="0"/>
          <c:val>
            <c:numRef>
              <c:f>Sheet1!$H$2</c:f>
              <c:numCache>
                <c:formatCode>General</c:formatCode>
                <c:ptCount val="1"/>
                <c:pt idx="0">
                  <c:v>270</c:v>
                </c:pt>
              </c:numCache>
            </c:numRef>
          </c:val>
          <c:extLst>
            <c:ext xmlns:c15="http://schemas.microsoft.com/office/drawing/2012/chart" uri="{02D57815-91ED-43cb-92C2-25804820EDAC}">
              <c15:filteredSeriesTitle>
                <c15:tx>
                  <c:strRef>
                    <c:extLst>
                      <c:ext uri="{02D57815-91ED-43cb-92C2-25804820EDAC}">
                        <c15:formulaRef>
                          <c15:sqref>Sheet1!$H$1</c15:sqref>
                        </c15:formulaRef>
                      </c:ext>
                    </c:extLst>
                    <c:strCache>
                      <c:ptCount val="1"/>
                      <c:pt idx="0">
                        <c:v>China Unicom</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6-2FD2-4FAF-B5A4-D3800F64BAD9}"/>
            </c:ext>
          </c:extLst>
        </c:ser>
        <c:ser>
          <c:idx val="7"/>
          <c:order val="7"/>
          <c:spPr>
            <a:solidFill>
              <a:schemeClr val="accent5">
                <a:lumMod val="80000"/>
                <a:lumOff val="20000"/>
              </a:schemeClr>
            </a:solidFill>
            <a:ln>
              <a:noFill/>
            </a:ln>
            <a:effectLst/>
          </c:spPr>
          <c:invertIfNegative val="0"/>
          <c:val>
            <c:numRef>
              <c:f>Sheet1!$I$2</c:f>
              <c:numCache>
                <c:formatCode>General</c:formatCode>
                <c:ptCount val="1"/>
                <c:pt idx="0">
                  <c:v>255</c:v>
                </c:pt>
              </c:numCache>
            </c:numRef>
          </c:val>
          <c:extLst>
            <c:ext xmlns:c15="http://schemas.microsoft.com/office/drawing/2012/chart" uri="{02D57815-91ED-43cb-92C2-25804820EDAC}">
              <c15:filteredSeriesTitle>
                <c15:tx>
                  <c:strRef>
                    <c:extLst>
                      <c:ext uri="{02D57815-91ED-43cb-92C2-25804820EDAC}">
                        <c15:formulaRef>
                          <c15:sqref>Sheet1!$I$1</c15:sqref>
                        </c15:formulaRef>
                      </c:ext>
                    </c:extLst>
                    <c:strCache>
                      <c:ptCount val="1"/>
                      <c:pt idx="0">
                        <c:v>Jio</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7-2FD2-4FAF-B5A4-D3800F64BAD9}"/>
            </c:ext>
          </c:extLst>
        </c:ser>
        <c:ser>
          <c:idx val="8"/>
          <c:order val="8"/>
          <c:spPr>
            <a:solidFill>
              <a:schemeClr val="accent4">
                <a:lumMod val="80000"/>
                <a:lumOff val="20000"/>
              </a:schemeClr>
            </a:solidFill>
            <a:ln>
              <a:noFill/>
            </a:ln>
            <a:effectLst/>
          </c:spPr>
          <c:invertIfNegative val="0"/>
          <c:val>
            <c:numRef>
              <c:f>Sheet1!$J$2</c:f>
              <c:numCache>
                <c:formatCode>General</c:formatCode>
                <c:ptCount val="1"/>
                <c:pt idx="0">
                  <c:v>238</c:v>
                </c:pt>
              </c:numCache>
            </c:numRef>
          </c:val>
          <c:extLst>
            <c:ext xmlns:c15="http://schemas.microsoft.com/office/drawing/2012/chart" uri="{02D57815-91ED-43cb-92C2-25804820EDAC}">
              <c15:filteredSeriesTitle>
                <c15:tx>
                  <c:strRef>
                    <c:extLst>
                      <c:ext uri="{02D57815-91ED-43cb-92C2-25804820EDAC}">
                        <c15:formulaRef>
                          <c15:sqref>Sheet1!$J$1</c15:sqref>
                        </c15:formulaRef>
                      </c:ext>
                    </c:extLst>
                    <c:strCache>
                      <c:ptCount val="1"/>
                      <c:pt idx="0">
                        <c:v>Veon</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8-2FD2-4FAF-B5A4-D3800F64BAD9}"/>
            </c:ext>
          </c:extLst>
        </c:ser>
        <c:ser>
          <c:idx val="9"/>
          <c:order val="9"/>
          <c:spPr>
            <a:solidFill>
              <a:schemeClr val="accent6">
                <a:lumMod val="80000"/>
              </a:schemeClr>
            </a:solidFill>
            <a:ln>
              <a:noFill/>
            </a:ln>
            <a:effectLst/>
          </c:spPr>
          <c:invertIfNegative val="0"/>
          <c:val>
            <c:numRef>
              <c:f>Sheet1!$K$2</c:f>
              <c:numCache>
                <c:formatCode>General</c:formatCode>
                <c:ptCount val="1"/>
                <c:pt idx="0">
                  <c:v>172</c:v>
                </c:pt>
              </c:numCache>
            </c:numRef>
          </c:val>
          <c:extLst>
            <c:ext xmlns:c15="http://schemas.microsoft.com/office/drawing/2012/chart" uri="{02D57815-91ED-43cb-92C2-25804820EDAC}">
              <c15:filteredSeriesTitle>
                <c15:tx>
                  <c:strRef>
                    <c:extLst>
                      <c:ext uri="{02D57815-91ED-43cb-92C2-25804820EDAC}">
                        <c15:formulaRef>
                          <c15:sqref>Sheet1!$K$1</c15:sqref>
                        </c15:formulaRef>
                      </c:ext>
                    </c:extLst>
                    <c:strCache>
                      <c:ptCount val="1"/>
                      <c:pt idx="0">
                        <c:v>Telenor</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Subscribers</c:v>
                      </c:pt>
                    </c:strCache>
                  </c:strRef>
                </c15:cat>
              </c15:filteredCategoryTitle>
            </c:ext>
            <c:ext xmlns:c16="http://schemas.microsoft.com/office/drawing/2014/chart" uri="{C3380CC4-5D6E-409C-BE32-E72D297353CC}">
              <c16:uniqueId val="{00000009-2FD2-4FAF-B5A4-D3800F64BAD9}"/>
            </c:ext>
          </c:extLst>
        </c:ser>
        <c:dLbls>
          <c:showLegendKey val="0"/>
          <c:showVal val="0"/>
          <c:showCatName val="0"/>
          <c:showSerName val="0"/>
          <c:showPercent val="0"/>
          <c:showBubbleSize val="0"/>
        </c:dLbls>
        <c:gapWidth val="219"/>
        <c:overlap val="-27"/>
        <c:axId val="1340009023"/>
        <c:axId val="1340015263"/>
      </c:barChart>
      <c:catAx>
        <c:axId val="134000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40015263"/>
        <c:crosses val="autoZero"/>
        <c:auto val="1"/>
        <c:lblAlgn val="ctr"/>
        <c:lblOffset val="100"/>
        <c:noMultiLvlLbl val="0"/>
      </c:catAx>
      <c:valAx>
        <c:axId val="1340015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400090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532063" cy="5334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defTabSz="917575" eaLnBrk="0" hangingPunct="0">
              <a:defRPr sz="1200">
                <a:latin typeface="Arial" pitchFamily="34" charset="0"/>
              </a:defRPr>
            </a:lvl1pPr>
          </a:lstStyle>
          <a:p>
            <a:r>
              <a:rPr lang="de-DE"/>
              <a:t>Freie Universität Berlin</a:t>
            </a:r>
          </a:p>
          <a:p>
            <a:r>
              <a:rPr lang="de-DE"/>
              <a:t>Computer Systems &amp; Telematics</a:t>
            </a:r>
          </a:p>
        </p:txBody>
      </p:sp>
      <p:sp>
        <p:nvSpPr>
          <p:cNvPr id="17411" name="Rectangle 3"/>
          <p:cNvSpPr>
            <a:spLocks noGrp="1" noChangeArrowheads="1"/>
          </p:cNvSpPr>
          <p:nvPr>
            <p:ph type="dt" sz="quarter" idx="1"/>
          </p:nvPr>
        </p:nvSpPr>
        <p:spPr bwMode="auto">
          <a:xfrm>
            <a:off x="3108325" y="0"/>
            <a:ext cx="3686175" cy="5334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r" defTabSz="917575" eaLnBrk="0" hangingPunct="0">
              <a:defRPr sz="1200">
                <a:latin typeface="Arial" charset="0"/>
                <a:ea typeface="+mn-ea"/>
                <a:cs typeface="+mn-cs"/>
              </a:defRPr>
            </a:lvl1pPr>
          </a:lstStyle>
          <a:p>
            <a:pPr>
              <a:defRPr/>
            </a:pPr>
            <a:r>
              <a:rPr lang="de-DE"/>
              <a:t>Mobile Communications</a:t>
            </a:r>
          </a:p>
          <a:p>
            <a:pPr>
              <a:defRPr/>
            </a:pPr>
            <a:r>
              <a:rPr lang="de-DE"/>
              <a:t>Chapter 4: Wireless Telecommunication Systems</a:t>
            </a:r>
          </a:p>
        </p:txBody>
      </p:sp>
      <p:sp>
        <p:nvSpPr>
          <p:cNvPr id="17412" name="Rectangle 4"/>
          <p:cNvSpPr>
            <a:spLocks noGrp="1" noChangeArrowheads="1"/>
          </p:cNvSpPr>
          <p:nvPr>
            <p:ph type="ftr" sz="quarter" idx="2"/>
          </p:nvPr>
        </p:nvSpPr>
        <p:spPr bwMode="auto">
          <a:xfrm>
            <a:off x="0" y="9448800"/>
            <a:ext cx="2913063" cy="4572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l" defTabSz="917575" eaLnBrk="0" hangingPunct="0">
              <a:defRPr sz="1200">
                <a:latin typeface="Arial" charset="0"/>
                <a:ea typeface="+mn-ea"/>
                <a:cs typeface="+mn-cs"/>
              </a:defRPr>
            </a:lvl1pPr>
          </a:lstStyle>
          <a:p>
            <a:pPr>
              <a:defRPr/>
            </a:pPr>
            <a:r>
              <a:rPr lang="de-DE"/>
              <a:t>Prof. Dr.-Ing. Jochen H. Schiller</a:t>
            </a:r>
          </a:p>
          <a:p>
            <a:pPr>
              <a:defRPr/>
            </a:pPr>
            <a:r>
              <a:rPr lang="de-DE"/>
              <a:t>2005</a:t>
            </a:r>
          </a:p>
        </p:txBody>
      </p:sp>
      <p:sp>
        <p:nvSpPr>
          <p:cNvPr id="17413" name="Rectangle 5"/>
          <p:cNvSpPr>
            <a:spLocks noGrp="1" noChangeArrowheads="1"/>
          </p:cNvSpPr>
          <p:nvPr>
            <p:ph type="sldNum" sz="quarter" idx="3"/>
          </p:nvPr>
        </p:nvSpPr>
        <p:spPr bwMode="auto">
          <a:xfrm>
            <a:off x="3800475" y="9448800"/>
            <a:ext cx="2994025" cy="4572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r" defTabSz="917575" eaLnBrk="0" hangingPunct="0">
              <a:defRPr sz="1200">
                <a:latin typeface="Arial" pitchFamily="34" charset="0"/>
              </a:defRPr>
            </a:lvl1pPr>
          </a:lstStyle>
          <a:p>
            <a:r>
              <a:rPr lang="de-DE"/>
              <a:t>4.</a:t>
            </a:r>
            <a:fld id="{EA30E82F-FFC1-4494-8059-A25EFB5BDCCA}" type="slidenum">
              <a:rPr lang="de-DE"/>
              <a:pPr/>
              <a:t>‹#›</a:t>
            </a:fld>
            <a:endParaRPr lang="de-DE"/>
          </a:p>
        </p:txBody>
      </p:sp>
    </p:spTree>
    <p:extLst>
      <p:ext uri="{BB962C8B-B14F-4D97-AF65-F5344CB8AC3E}">
        <p14:creationId xmlns:p14="http://schemas.microsoft.com/office/powerpoint/2010/main" val="1891329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32113" cy="4699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defTabSz="917575" eaLnBrk="0" hangingPunct="0">
              <a:defRPr sz="1200" i="1">
                <a:latin typeface="Arial" pitchFamily="34" charset="0"/>
              </a:defRPr>
            </a:lvl1pPr>
          </a:lstStyle>
          <a:p>
            <a:r>
              <a:rPr lang="de-DE"/>
              <a:t>Universität Karlsruhe</a:t>
            </a:r>
          </a:p>
          <a:p>
            <a:r>
              <a:rPr lang="de-DE"/>
              <a:t>Institut für Telematik</a:t>
            </a:r>
          </a:p>
        </p:txBody>
      </p:sp>
      <p:sp>
        <p:nvSpPr>
          <p:cNvPr id="29699" name="Rectangle 3"/>
          <p:cNvSpPr>
            <a:spLocks noGrp="1" noChangeArrowheads="1"/>
          </p:cNvSpPr>
          <p:nvPr>
            <p:ph type="dt" idx="1"/>
          </p:nvPr>
        </p:nvSpPr>
        <p:spPr bwMode="auto">
          <a:xfrm>
            <a:off x="3833813" y="0"/>
            <a:ext cx="2930525" cy="4699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r" defTabSz="917575" eaLnBrk="0" hangingPunct="0">
              <a:defRPr sz="1200" i="1">
                <a:latin typeface="Arial" charset="0"/>
                <a:ea typeface="+mn-ea"/>
                <a:cs typeface="+mn-cs"/>
              </a:defRPr>
            </a:lvl1pPr>
          </a:lstStyle>
          <a:p>
            <a:pPr>
              <a:defRPr/>
            </a:pPr>
            <a:r>
              <a:rPr lang="de-DE"/>
              <a:t>Mobilkommunikation</a:t>
            </a:r>
          </a:p>
          <a:p>
            <a:pPr>
              <a:defRPr/>
            </a:pPr>
            <a:r>
              <a:rPr lang="de-DE"/>
              <a:t>SS 1998</a:t>
            </a:r>
          </a:p>
        </p:txBody>
      </p:sp>
      <p:sp>
        <p:nvSpPr>
          <p:cNvPr id="21508" name="Rectangle 4"/>
          <p:cNvSpPr>
            <a:spLocks noGrp="1" noRot="1" noChangeAspect="1" noChangeArrowheads="1" noTextEdit="1"/>
          </p:cNvSpPr>
          <p:nvPr>
            <p:ph type="sldImg" idx="2"/>
          </p:nvPr>
        </p:nvSpPr>
        <p:spPr bwMode="auto">
          <a:xfrm>
            <a:off x="33338" y="704850"/>
            <a:ext cx="6696075" cy="3767138"/>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01700" y="4706938"/>
            <a:ext cx="4959350" cy="4471987"/>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29702" name="Rectangle 6"/>
          <p:cNvSpPr>
            <a:spLocks noGrp="1" noChangeArrowheads="1"/>
          </p:cNvSpPr>
          <p:nvPr>
            <p:ph type="ftr" sz="quarter" idx="4"/>
          </p:nvPr>
        </p:nvSpPr>
        <p:spPr bwMode="auto">
          <a:xfrm>
            <a:off x="0" y="9413875"/>
            <a:ext cx="2932113" cy="4699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defTabSz="917575" eaLnBrk="0" hangingPunct="0">
              <a:defRPr sz="1200" i="1">
                <a:latin typeface="Arial" pitchFamily="34" charset="0"/>
              </a:defRPr>
            </a:lvl1pPr>
          </a:lstStyle>
          <a:p>
            <a:r>
              <a:rPr lang="de-DE"/>
              <a:t>Prof. Dr. Dr. h.c. G. Krüger</a:t>
            </a:r>
          </a:p>
          <a:p>
            <a:r>
              <a:rPr lang="de-DE"/>
              <a:t>E. Dorner / Dr. J. Schiller</a:t>
            </a:r>
          </a:p>
        </p:txBody>
      </p:sp>
      <p:sp>
        <p:nvSpPr>
          <p:cNvPr id="29703" name="Rectangle 7"/>
          <p:cNvSpPr>
            <a:spLocks noGrp="1" noChangeArrowheads="1"/>
          </p:cNvSpPr>
          <p:nvPr>
            <p:ph type="sldNum" sz="quarter" idx="5"/>
          </p:nvPr>
        </p:nvSpPr>
        <p:spPr bwMode="auto">
          <a:xfrm>
            <a:off x="3833813" y="9413875"/>
            <a:ext cx="2930525" cy="4699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r" defTabSz="917575" eaLnBrk="0" hangingPunct="0">
              <a:defRPr sz="1200" i="1">
                <a:latin typeface="Arial" pitchFamily="34" charset="0"/>
              </a:defRPr>
            </a:lvl1pPr>
          </a:lstStyle>
          <a:p>
            <a:fld id="{B5E8BB9F-179D-4446-8646-516CED744FBA}" type="slidenum">
              <a:rPr lang="de-DE"/>
              <a:pPr/>
              <a:t>‹#›</a:t>
            </a:fld>
            <a:endParaRPr lang="de-DE"/>
          </a:p>
        </p:txBody>
      </p:sp>
    </p:spTree>
    <p:extLst>
      <p:ext uri="{BB962C8B-B14F-4D97-AF65-F5344CB8AC3E}">
        <p14:creationId xmlns:p14="http://schemas.microsoft.com/office/powerpoint/2010/main" val="420878975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2355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2355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23556" name="Rectangle 7"/>
          <p:cNvSpPr>
            <a:spLocks noGrp="1" noChangeArrowheads="1"/>
          </p:cNvSpPr>
          <p:nvPr>
            <p:ph type="sldNum" sz="quarter" idx="5"/>
          </p:nvPr>
        </p:nvSpPr>
        <p:spPr>
          <a:noFill/>
        </p:spPr>
        <p:txBody>
          <a:bodyPr/>
          <a:lstStyle/>
          <a:p>
            <a:fld id="{05E5EB74-1A19-476D-ACC3-C4F2F5731444}" type="slidenum">
              <a:rPr lang="de-DE"/>
              <a:pPr/>
              <a:t>1</a:t>
            </a:fld>
            <a:endParaRPr lang="de-DE"/>
          </a:p>
        </p:txBody>
      </p:sp>
      <p:sp>
        <p:nvSpPr>
          <p:cNvPr id="23557" name="Rectangle 2"/>
          <p:cNvSpPr>
            <a:spLocks noGrp="1" noRot="1" noChangeAspect="1" noChangeArrowheads="1" noTextEdit="1"/>
          </p:cNvSpPr>
          <p:nvPr>
            <p:ph type="sldImg"/>
          </p:nvPr>
        </p:nvSpPr>
        <p:spPr>
          <a:xfrm>
            <a:off x="33338" y="704850"/>
            <a:ext cx="6696075" cy="3767138"/>
          </a:xfrm>
          <a:ln/>
        </p:spPr>
      </p:sp>
      <p:sp>
        <p:nvSpPr>
          <p:cNvPr id="2355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8672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a:t>
            </a:fld>
            <a:endParaRPr lang="de-DE"/>
          </a:p>
        </p:txBody>
      </p:sp>
    </p:spTree>
    <p:extLst>
      <p:ext uri="{BB962C8B-B14F-4D97-AF65-F5344CB8AC3E}">
        <p14:creationId xmlns:p14="http://schemas.microsoft.com/office/powerpoint/2010/main" val="26705487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100</a:t>
            </a:fld>
            <a:endParaRPr lang="de-DE"/>
          </a:p>
        </p:txBody>
      </p:sp>
    </p:spTree>
    <p:extLst>
      <p:ext uri="{BB962C8B-B14F-4D97-AF65-F5344CB8AC3E}">
        <p14:creationId xmlns:p14="http://schemas.microsoft.com/office/powerpoint/2010/main" val="1915582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101</a:t>
            </a:fld>
            <a:endParaRPr lang="de-DE"/>
          </a:p>
        </p:txBody>
      </p:sp>
    </p:spTree>
    <p:extLst>
      <p:ext uri="{BB962C8B-B14F-4D97-AF65-F5344CB8AC3E}">
        <p14:creationId xmlns:p14="http://schemas.microsoft.com/office/powerpoint/2010/main" val="7862537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102</a:t>
            </a:fld>
            <a:endParaRPr lang="de-DE"/>
          </a:p>
        </p:txBody>
      </p:sp>
    </p:spTree>
    <p:extLst>
      <p:ext uri="{BB962C8B-B14F-4D97-AF65-F5344CB8AC3E}">
        <p14:creationId xmlns:p14="http://schemas.microsoft.com/office/powerpoint/2010/main" val="15264840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103</a:t>
            </a:fld>
            <a:endParaRPr lang="de-DE"/>
          </a:p>
        </p:txBody>
      </p:sp>
    </p:spTree>
    <p:extLst>
      <p:ext uri="{BB962C8B-B14F-4D97-AF65-F5344CB8AC3E}">
        <p14:creationId xmlns:p14="http://schemas.microsoft.com/office/powerpoint/2010/main" val="29164377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104</a:t>
            </a:fld>
            <a:endParaRPr lang="de-DE"/>
          </a:p>
        </p:txBody>
      </p:sp>
    </p:spTree>
    <p:extLst>
      <p:ext uri="{BB962C8B-B14F-4D97-AF65-F5344CB8AC3E}">
        <p14:creationId xmlns:p14="http://schemas.microsoft.com/office/powerpoint/2010/main" val="9740808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105</a:t>
            </a:fld>
            <a:endParaRPr lang="de-DE"/>
          </a:p>
        </p:txBody>
      </p:sp>
    </p:spTree>
    <p:extLst>
      <p:ext uri="{BB962C8B-B14F-4D97-AF65-F5344CB8AC3E}">
        <p14:creationId xmlns:p14="http://schemas.microsoft.com/office/powerpoint/2010/main" val="33714606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106</a:t>
            </a:fld>
            <a:endParaRPr lang="de-DE"/>
          </a:p>
        </p:txBody>
      </p:sp>
    </p:spTree>
    <p:extLst>
      <p:ext uri="{BB962C8B-B14F-4D97-AF65-F5344CB8AC3E}">
        <p14:creationId xmlns:p14="http://schemas.microsoft.com/office/powerpoint/2010/main" val="20271654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107</a:t>
            </a:fld>
            <a:endParaRPr lang="de-DE"/>
          </a:p>
        </p:txBody>
      </p:sp>
    </p:spTree>
    <p:extLst>
      <p:ext uri="{BB962C8B-B14F-4D97-AF65-F5344CB8AC3E}">
        <p14:creationId xmlns:p14="http://schemas.microsoft.com/office/powerpoint/2010/main" val="19817974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108</a:t>
            </a:fld>
            <a:endParaRPr lang="de-DE"/>
          </a:p>
        </p:txBody>
      </p:sp>
    </p:spTree>
    <p:extLst>
      <p:ext uri="{BB962C8B-B14F-4D97-AF65-F5344CB8AC3E}">
        <p14:creationId xmlns:p14="http://schemas.microsoft.com/office/powerpoint/2010/main" val="25914422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109</a:t>
            </a:fld>
            <a:endParaRPr lang="de-DE"/>
          </a:p>
        </p:txBody>
      </p:sp>
    </p:spTree>
    <p:extLst>
      <p:ext uri="{BB962C8B-B14F-4D97-AF65-F5344CB8AC3E}">
        <p14:creationId xmlns:p14="http://schemas.microsoft.com/office/powerpoint/2010/main" val="428907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3481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3481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34820" name="Rectangle 7"/>
          <p:cNvSpPr>
            <a:spLocks noGrp="1" noChangeArrowheads="1"/>
          </p:cNvSpPr>
          <p:nvPr>
            <p:ph type="sldNum" sz="quarter" idx="5"/>
          </p:nvPr>
        </p:nvSpPr>
        <p:spPr>
          <a:noFill/>
        </p:spPr>
        <p:txBody>
          <a:bodyPr/>
          <a:lstStyle/>
          <a:p>
            <a:fld id="{FEAD26B8-85F9-463B-BA69-2562BCA1C7C3}" type="slidenum">
              <a:rPr lang="de-DE"/>
              <a:pPr/>
              <a:t>11</a:t>
            </a:fld>
            <a:endParaRPr lang="de-DE"/>
          </a:p>
        </p:txBody>
      </p:sp>
      <p:sp>
        <p:nvSpPr>
          <p:cNvPr id="34821" name="Rectangle 2"/>
          <p:cNvSpPr>
            <a:spLocks noGrp="1" noRot="1" noChangeAspect="1" noChangeArrowheads="1" noTextEdit="1"/>
          </p:cNvSpPr>
          <p:nvPr>
            <p:ph type="sldImg"/>
          </p:nvPr>
        </p:nvSpPr>
        <p:spPr>
          <a:xfrm>
            <a:off x="33338" y="704850"/>
            <a:ext cx="6696075" cy="3767138"/>
          </a:xfrm>
          <a:ln/>
        </p:spPr>
      </p:sp>
      <p:sp>
        <p:nvSpPr>
          <p:cNvPr id="3482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642276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110</a:t>
            </a:fld>
            <a:endParaRPr lang="de-DE"/>
          </a:p>
        </p:txBody>
      </p:sp>
    </p:spTree>
    <p:extLst>
      <p:ext uri="{BB962C8B-B14F-4D97-AF65-F5344CB8AC3E}">
        <p14:creationId xmlns:p14="http://schemas.microsoft.com/office/powerpoint/2010/main" val="39758307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111</a:t>
            </a:fld>
            <a:endParaRPr lang="de-DE"/>
          </a:p>
        </p:txBody>
      </p:sp>
    </p:spTree>
    <p:extLst>
      <p:ext uri="{BB962C8B-B14F-4D97-AF65-F5344CB8AC3E}">
        <p14:creationId xmlns:p14="http://schemas.microsoft.com/office/powerpoint/2010/main" val="41878495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112</a:t>
            </a:fld>
            <a:endParaRPr lang="de-DE"/>
          </a:p>
        </p:txBody>
      </p:sp>
    </p:spTree>
    <p:extLst>
      <p:ext uri="{BB962C8B-B14F-4D97-AF65-F5344CB8AC3E}">
        <p14:creationId xmlns:p14="http://schemas.microsoft.com/office/powerpoint/2010/main" val="34115906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113</a:t>
            </a:fld>
            <a:endParaRPr lang="de-DE"/>
          </a:p>
        </p:txBody>
      </p:sp>
    </p:spTree>
    <p:extLst>
      <p:ext uri="{BB962C8B-B14F-4D97-AF65-F5344CB8AC3E}">
        <p14:creationId xmlns:p14="http://schemas.microsoft.com/office/powerpoint/2010/main" val="26609380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114</a:t>
            </a:fld>
            <a:endParaRPr lang="de-DE"/>
          </a:p>
        </p:txBody>
      </p:sp>
    </p:spTree>
    <p:extLst>
      <p:ext uri="{BB962C8B-B14F-4D97-AF65-F5344CB8AC3E}">
        <p14:creationId xmlns:p14="http://schemas.microsoft.com/office/powerpoint/2010/main" val="15895014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115</a:t>
            </a:fld>
            <a:endParaRPr lang="de-DE"/>
          </a:p>
        </p:txBody>
      </p:sp>
    </p:spTree>
    <p:extLst>
      <p:ext uri="{BB962C8B-B14F-4D97-AF65-F5344CB8AC3E}">
        <p14:creationId xmlns:p14="http://schemas.microsoft.com/office/powerpoint/2010/main" val="24983748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116</a:t>
            </a:fld>
            <a:endParaRPr lang="de-DE"/>
          </a:p>
        </p:txBody>
      </p:sp>
    </p:spTree>
    <p:extLst>
      <p:ext uri="{BB962C8B-B14F-4D97-AF65-F5344CB8AC3E}">
        <p14:creationId xmlns:p14="http://schemas.microsoft.com/office/powerpoint/2010/main" val="4171108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117</a:t>
            </a:fld>
            <a:endParaRPr lang="de-DE"/>
          </a:p>
        </p:txBody>
      </p:sp>
    </p:spTree>
    <p:extLst>
      <p:ext uri="{BB962C8B-B14F-4D97-AF65-F5344CB8AC3E}">
        <p14:creationId xmlns:p14="http://schemas.microsoft.com/office/powerpoint/2010/main" val="20530963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118</a:t>
            </a:fld>
            <a:endParaRPr lang="de-DE"/>
          </a:p>
        </p:txBody>
      </p:sp>
    </p:spTree>
    <p:extLst>
      <p:ext uri="{BB962C8B-B14F-4D97-AF65-F5344CB8AC3E}">
        <p14:creationId xmlns:p14="http://schemas.microsoft.com/office/powerpoint/2010/main" val="32036794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119</a:t>
            </a:fld>
            <a:endParaRPr lang="de-DE"/>
          </a:p>
        </p:txBody>
      </p:sp>
    </p:spTree>
    <p:extLst>
      <p:ext uri="{BB962C8B-B14F-4D97-AF65-F5344CB8AC3E}">
        <p14:creationId xmlns:p14="http://schemas.microsoft.com/office/powerpoint/2010/main" val="42230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3686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3686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36868" name="Rectangle 7"/>
          <p:cNvSpPr>
            <a:spLocks noGrp="1" noChangeArrowheads="1"/>
          </p:cNvSpPr>
          <p:nvPr>
            <p:ph type="sldNum" sz="quarter" idx="5"/>
          </p:nvPr>
        </p:nvSpPr>
        <p:spPr>
          <a:noFill/>
        </p:spPr>
        <p:txBody>
          <a:bodyPr/>
          <a:lstStyle/>
          <a:p>
            <a:fld id="{2148B1CF-2D60-48E1-900D-5A6992E34C62}" type="slidenum">
              <a:rPr lang="de-DE"/>
              <a:pPr/>
              <a:t>12</a:t>
            </a:fld>
            <a:endParaRPr lang="de-DE"/>
          </a:p>
        </p:txBody>
      </p:sp>
      <p:sp>
        <p:nvSpPr>
          <p:cNvPr id="36869" name="Rectangle 2"/>
          <p:cNvSpPr>
            <a:spLocks noGrp="1" noRot="1" noChangeAspect="1" noChangeArrowheads="1" noTextEdit="1"/>
          </p:cNvSpPr>
          <p:nvPr>
            <p:ph type="sldImg"/>
          </p:nvPr>
        </p:nvSpPr>
        <p:spPr>
          <a:xfrm>
            <a:off x="33338" y="704850"/>
            <a:ext cx="6696075" cy="3767138"/>
          </a:xfrm>
          <a:ln/>
        </p:spPr>
      </p:sp>
      <p:sp>
        <p:nvSpPr>
          <p:cNvPr id="3687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1403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120</a:t>
            </a:fld>
            <a:endParaRPr lang="de-DE"/>
          </a:p>
        </p:txBody>
      </p:sp>
    </p:spTree>
    <p:extLst>
      <p:ext uri="{BB962C8B-B14F-4D97-AF65-F5344CB8AC3E}">
        <p14:creationId xmlns:p14="http://schemas.microsoft.com/office/powerpoint/2010/main" val="251769562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121</a:t>
            </a:fld>
            <a:endParaRPr lang="de-DE"/>
          </a:p>
        </p:txBody>
      </p:sp>
    </p:spTree>
    <p:extLst>
      <p:ext uri="{BB962C8B-B14F-4D97-AF65-F5344CB8AC3E}">
        <p14:creationId xmlns:p14="http://schemas.microsoft.com/office/powerpoint/2010/main" val="19393208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122</a:t>
            </a:fld>
            <a:endParaRPr lang="de-DE"/>
          </a:p>
        </p:txBody>
      </p:sp>
    </p:spTree>
    <p:extLst>
      <p:ext uri="{BB962C8B-B14F-4D97-AF65-F5344CB8AC3E}">
        <p14:creationId xmlns:p14="http://schemas.microsoft.com/office/powerpoint/2010/main" val="1984112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123</a:t>
            </a:fld>
            <a:endParaRPr lang="de-DE"/>
          </a:p>
        </p:txBody>
      </p:sp>
    </p:spTree>
    <p:extLst>
      <p:ext uri="{BB962C8B-B14F-4D97-AF65-F5344CB8AC3E}">
        <p14:creationId xmlns:p14="http://schemas.microsoft.com/office/powerpoint/2010/main" val="4958184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124</a:t>
            </a:fld>
            <a:endParaRPr lang="de-DE"/>
          </a:p>
        </p:txBody>
      </p:sp>
    </p:spTree>
    <p:extLst>
      <p:ext uri="{BB962C8B-B14F-4D97-AF65-F5344CB8AC3E}">
        <p14:creationId xmlns:p14="http://schemas.microsoft.com/office/powerpoint/2010/main" val="22660098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125</a:t>
            </a:fld>
            <a:endParaRPr lang="de-DE"/>
          </a:p>
        </p:txBody>
      </p:sp>
    </p:spTree>
    <p:extLst>
      <p:ext uri="{BB962C8B-B14F-4D97-AF65-F5344CB8AC3E}">
        <p14:creationId xmlns:p14="http://schemas.microsoft.com/office/powerpoint/2010/main" val="20106106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126</a:t>
            </a:fld>
            <a:endParaRPr lang="de-DE"/>
          </a:p>
        </p:txBody>
      </p:sp>
    </p:spTree>
    <p:extLst>
      <p:ext uri="{BB962C8B-B14F-4D97-AF65-F5344CB8AC3E}">
        <p14:creationId xmlns:p14="http://schemas.microsoft.com/office/powerpoint/2010/main" val="12587144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127</a:t>
            </a:fld>
            <a:endParaRPr lang="de-DE"/>
          </a:p>
        </p:txBody>
      </p:sp>
    </p:spTree>
    <p:extLst>
      <p:ext uri="{BB962C8B-B14F-4D97-AF65-F5344CB8AC3E}">
        <p14:creationId xmlns:p14="http://schemas.microsoft.com/office/powerpoint/2010/main" val="25771517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128</a:t>
            </a:fld>
            <a:endParaRPr lang="de-DE"/>
          </a:p>
        </p:txBody>
      </p:sp>
    </p:spTree>
    <p:extLst>
      <p:ext uri="{BB962C8B-B14F-4D97-AF65-F5344CB8AC3E}">
        <p14:creationId xmlns:p14="http://schemas.microsoft.com/office/powerpoint/2010/main" val="14789063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129</a:t>
            </a:fld>
            <a:endParaRPr lang="de-DE"/>
          </a:p>
        </p:txBody>
      </p:sp>
    </p:spTree>
    <p:extLst>
      <p:ext uri="{BB962C8B-B14F-4D97-AF65-F5344CB8AC3E}">
        <p14:creationId xmlns:p14="http://schemas.microsoft.com/office/powerpoint/2010/main" val="151551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3891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3891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38916" name="Rectangle 7"/>
          <p:cNvSpPr>
            <a:spLocks noGrp="1" noChangeArrowheads="1"/>
          </p:cNvSpPr>
          <p:nvPr>
            <p:ph type="sldNum" sz="quarter" idx="5"/>
          </p:nvPr>
        </p:nvSpPr>
        <p:spPr>
          <a:noFill/>
        </p:spPr>
        <p:txBody>
          <a:bodyPr/>
          <a:lstStyle/>
          <a:p>
            <a:fld id="{4D9918B6-C77E-4D75-9F29-C78235289530}" type="slidenum">
              <a:rPr lang="de-DE"/>
              <a:pPr/>
              <a:t>13</a:t>
            </a:fld>
            <a:endParaRPr lang="de-DE"/>
          </a:p>
        </p:txBody>
      </p:sp>
      <p:sp>
        <p:nvSpPr>
          <p:cNvPr id="38917" name="Rectangle 2"/>
          <p:cNvSpPr>
            <a:spLocks noGrp="1" noRot="1" noChangeAspect="1" noChangeArrowheads="1" noTextEdit="1"/>
          </p:cNvSpPr>
          <p:nvPr>
            <p:ph type="sldImg"/>
          </p:nvPr>
        </p:nvSpPr>
        <p:spPr>
          <a:xfrm>
            <a:off x="33338" y="704850"/>
            <a:ext cx="6696075" cy="3767138"/>
          </a:xfrm>
          <a:ln/>
        </p:spPr>
      </p:sp>
      <p:sp>
        <p:nvSpPr>
          <p:cNvPr id="3891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74169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130</a:t>
            </a:fld>
            <a:endParaRPr lang="de-DE"/>
          </a:p>
        </p:txBody>
      </p:sp>
    </p:spTree>
    <p:extLst>
      <p:ext uri="{BB962C8B-B14F-4D97-AF65-F5344CB8AC3E}">
        <p14:creationId xmlns:p14="http://schemas.microsoft.com/office/powerpoint/2010/main" val="14440006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131</a:t>
            </a:fld>
            <a:endParaRPr lang="de-DE"/>
          </a:p>
        </p:txBody>
      </p:sp>
    </p:spTree>
    <p:extLst>
      <p:ext uri="{BB962C8B-B14F-4D97-AF65-F5344CB8AC3E}">
        <p14:creationId xmlns:p14="http://schemas.microsoft.com/office/powerpoint/2010/main" val="296388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4096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4096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40964" name="Rectangle 7"/>
          <p:cNvSpPr>
            <a:spLocks noGrp="1" noChangeArrowheads="1"/>
          </p:cNvSpPr>
          <p:nvPr>
            <p:ph type="sldNum" sz="quarter" idx="5"/>
          </p:nvPr>
        </p:nvSpPr>
        <p:spPr>
          <a:noFill/>
        </p:spPr>
        <p:txBody>
          <a:bodyPr/>
          <a:lstStyle/>
          <a:p>
            <a:fld id="{1B2DDCD8-8320-4632-A383-222CBF9F2479}" type="slidenum">
              <a:rPr lang="de-DE"/>
              <a:pPr/>
              <a:t>14</a:t>
            </a:fld>
            <a:endParaRPr lang="de-DE"/>
          </a:p>
        </p:txBody>
      </p:sp>
      <p:sp>
        <p:nvSpPr>
          <p:cNvPr id="40965" name="Rectangle 2"/>
          <p:cNvSpPr>
            <a:spLocks noGrp="1" noRot="1" noChangeAspect="1" noChangeArrowheads="1" noTextEdit="1"/>
          </p:cNvSpPr>
          <p:nvPr>
            <p:ph type="sldImg"/>
          </p:nvPr>
        </p:nvSpPr>
        <p:spPr>
          <a:xfrm>
            <a:off x="33338" y="704850"/>
            <a:ext cx="6696075" cy="3767138"/>
          </a:xfrm>
          <a:ln/>
        </p:spPr>
      </p:sp>
      <p:sp>
        <p:nvSpPr>
          <p:cNvPr id="4096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4340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4301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4301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43012" name="Rectangle 7"/>
          <p:cNvSpPr>
            <a:spLocks noGrp="1" noChangeArrowheads="1"/>
          </p:cNvSpPr>
          <p:nvPr>
            <p:ph type="sldNum" sz="quarter" idx="5"/>
          </p:nvPr>
        </p:nvSpPr>
        <p:spPr>
          <a:noFill/>
        </p:spPr>
        <p:txBody>
          <a:bodyPr/>
          <a:lstStyle/>
          <a:p>
            <a:fld id="{376A4290-8FC1-4299-A097-C86ED50F2B03}" type="slidenum">
              <a:rPr lang="de-DE"/>
              <a:pPr/>
              <a:t>15</a:t>
            </a:fld>
            <a:endParaRPr lang="de-DE"/>
          </a:p>
        </p:txBody>
      </p:sp>
      <p:sp>
        <p:nvSpPr>
          <p:cNvPr id="43013" name="Rectangle 2"/>
          <p:cNvSpPr>
            <a:spLocks noGrp="1" noRot="1" noChangeAspect="1" noChangeArrowheads="1" noTextEdit="1"/>
          </p:cNvSpPr>
          <p:nvPr>
            <p:ph type="sldImg"/>
          </p:nvPr>
        </p:nvSpPr>
        <p:spPr>
          <a:xfrm>
            <a:off x="33338" y="704850"/>
            <a:ext cx="6696075" cy="3767138"/>
          </a:xfrm>
          <a:ln/>
        </p:spPr>
      </p:sp>
      <p:sp>
        <p:nvSpPr>
          <p:cNvPr id="4301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270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4505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4505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45060" name="Rectangle 7"/>
          <p:cNvSpPr>
            <a:spLocks noGrp="1" noChangeArrowheads="1"/>
          </p:cNvSpPr>
          <p:nvPr>
            <p:ph type="sldNum" sz="quarter" idx="5"/>
          </p:nvPr>
        </p:nvSpPr>
        <p:spPr>
          <a:noFill/>
        </p:spPr>
        <p:txBody>
          <a:bodyPr/>
          <a:lstStyle/>
          <a:p>
            <a:fld id="{60612591-CC1F-4F2D-BC20-C80A4B276A36}" type="slidenum">
              <a:rPr lang="de-DE"/>
              <a:pPr/>
              <a:t>16</a:t>
            </a:fld>
            <a:endParaRPr lang="de-DE"/>
          </a:p>
        </p:txBody>
      </p:sp>
      <p:sp>
        <p:nvSpPr>
          <p:cNvPr id="45061" name="Rectangle 2"/>
          <p:cNvSpPr>
            <a:spLocks noGrp="1" noRot="1" noChangeAspect="1" noChangeArrowheads="1" noTextEdit="1"/>
          </p:cNvSpPr>
          <p:nvPr>
            <p:ph type="sldImg"/>
          </p:nvPr>
        </p:nvSpPr>
        <p:spPr>
          <a:xfrm>
            <a:off x="33338" y="704850"/>
            <a:ext cx="6696075" cy="3767138"/>
          </a:xfrm>
          <a:ln/>
        </p:spPr>
      </p:sp>
      <p:sp>
        <p:nvSpPr>
          <p:cNvPr id="4506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444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4710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4710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47108" name="Rectangle 7"/>
          <p:cNvSpPr>
            <a:spLocks noGrp="1" noChangeArrowheads="1"/>
          </p:cNvSpPr>
          <p:nvPr>
            <p:ph type="sldNum" sz="quarter" idx="5"/>
          </p:nvPr>
        </p:nvSpPr>
        <p:spPr>
          <a:noFill/>
        </p:spPr>
        <p:txBody>
          <a:bodyPr/>
          <a:lstStyle/>
          <a:p>
            <a:fld id="{444CF1E4-A112-4148-8BE5-9DD7275991FC}" type="slidenum">
              <a:rPr lang="de-DE"/>
              <a:pPr/>
              <a:t>17</a:t>
            </a:fld>
            <a:endParaRPr lang="de-DE"/>
          </a:p>
        </p:txBody>
      </p:sp>
      <p:sp>
        <p:nvSpPr>
          <p:cNvPr id="47109" name="Rectangle 2"/>
          <p:cNvSpPr>
            <a:spLocks noGrp="1" noRot="1" noChangeAspect="1" noChangeArrowheads="1" noTextEdit="1"/>
          </p:cNvSpPr>
          <p:nvPr>
            <p:ph type="sldImg"/>
          </p:nvPr>
        </p:nvSpPr>
        <p:spPr>
          <a:xfrm>
            <a:off x="33338" y="704850"/>
            <a:ext cx="6696075" cy="3767138"/>
          </a:xfrm>
          <a:ln/>
        </p:spPr>
      </p:sp>
      <p:sp>
        <p:nvSpPr>
          <p:cNvPr id="4711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2638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18</a:t>
            </a:fld>
            <a:endParaRPr lang="de-DE"/>
          </a:p>
        </p:txBody>
      </p:sp>
    </p:spTree>
    <p:extLst>
      <p:ext uri="{BB962C8B-B14F-4D97-AF65-F5344CB8AC3E}">
        <p14:creationId xmlns:p14="http://schemas.microsoft.com/office/powerpoint/2010/main" val="125408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4915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4915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49156" name="Rectangle 7"/>
          <p:cNvSpPr>
            <a:spLocks noGrp="1" noChangeArrowheads="1"/>
          </p:cNvSpPr>
          <p:nvPr>
            <p:ph type="sldNum" sz="quarter" idx="5"/>
          </p:nvPr>
        </p:nvSpPr>
        <p:spPr>
          <a:noFill/>
        </p:spPr>
        <p:txBody>
          <a:bodyPr/>
          <a:lstStyle/>
          <a:p>
            <a:fld id="{237505BD-DA98-4E35-B0C4-FE4112287DB7}" type="slidenum">
              <a:rPr lang="de-DE"/>
              <a:pPr/>
              <a:t>19</a:t>
            </a:fld>
            <a:endParaRPr lang="de-DE"/>
          </a:p>
        </p:txBody>
      </p:sp>
      <p:sp>
        <p:nvSpPr>
          <p:cNvPr id="49157" name="Rectangle 2"/>
          <p:cNvSpPr>
            <a:spLocks noGrp="1" noRot="1" noChangeAspect="1" noChangeArrowheads="1" noTextEdit="1"/>
          </p:cNvSpPr>
          <p:nvPr>
            <p:ph type="sldImg"/>
          </p:nvPr>
        </p:nvSpPr>
        <p:spPr>
          <a:xfrm>
            <a:off x="33338" y="704850"/>
            <a:ext cx="6696075" cy="3767138"/>
          </a:xfrm>
          <a:ln/>
        </p:spPr>
      </p:sp>
      <p:sp>
        <p:nvSpPr>
          <p:cNvPr id="4915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4338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2560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2560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25604" name="Rectangle 7"/>
          <p:cNvSpPr>
            <a:spLocks noGrp="1" noChangeArrowheads="1"/>
          </p:cNvSpPr>
          <p:nvPr>
            <p:ph type="sldNum" sz="quarter" idx="5"/>
          </p:nvPr>
        </p:nvSpPr>
        <p:spPr>
          <a:noFill/>
        </p:spPr>
        <p:txBody>
          <a:bodyPr/>
          <a:lstStyle/>
          <a:p>
            <a:fld id="{6EA5C824-364C-4931-A11B-2B6A5F88876F}" type="slidenum">
              <a:rPr lang="de-DE"/>
              <a:pPr/>
              <a:t>2</a:t>
            </a:fld>
            <a:endParaRPr lang="de-DE"/>
          </a:p>
        </p:txBody>
      </p:sp>
      <p:sp>
        <p:nvSpPr>
          <p:cNvPr id="25605" name="Rectangle 2"/>
          <p:cNvSpPr>
            <a:spLocks noGrp="1" noRot="1" noChangeAspect="1" noChangeArrowheads="1" noTextEdit="1"/>
          </p:cNvSpPr>
          <p:nvPr>
            <p:ph type="sldImg"/>
          </p:nvPr>
        </p:nvSpPr>
        <p:spPr>
          <a:xfrm>
            <a:off x="33338" y="704850"/>
            <a:ext cx="6696075" cy="3767138"/>
          </a:xfrm>
          <a:ln/>
        </p:spPr>
      </p:sp>
      <p:sp>
        <p:nvSpPr>
          <p:cNvPr id="2560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0596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20</a:t>
            </a:fld>
            <a:endParaRPr lang="de-DE"/>
          </a:p>
        </p:txBody>
      </p:sp>
    </p:spTree>
    <p:extLst>
      <p:ext uri="{BB962C8B-B14F-4D97-AF65-F5344CB8AC3E}">
        <p14:creationId xmlns:p14="http://schemas.microsoft.com/office/powerpoint/2010/main" val="313171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21</a:t>
            </a:fld>
            <a:endParaRPr lang="de-DE"/>
          </a:p>
        </p:txBody>
      </p:sp>
    </p:spTree>
    <p:extLst>
      <p:ext uri="{BB962C8B-B14F-4D97-AF65-F5344CB8AC3E}">
        <p14:creationId xmlns:p14="http://schemas.microsoft.com/office/powerpoint/2010/main" val="115391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22</a:t>
            </a:fld>
            <a:endParaRPr lang="de-DE"/>
          </a:p>
        </p:txBody>
      </p:sp>
    </p:spTree>
    <p:extLst>
      <p:ext uri="{BB962C8B-B14F-4D97-AF65-F5344CB8AC3E}">
        <p14:creationId xmlns:p14="http://schemas.microsoft.com/office/powerpoint/2010/main" val="3789083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23</a:t>
            </a:fld>
            <a:endParaRPr lang="de-DE"/>
          </a:p>
        </p:txBody>
      </p:sp>
    </p:spTree>
    <p:extLst>
      <p:ext uri="{BB962C8B-B14F-4D97-AF65-F5344CB8AC3E}">
        <p14:creationId xmlns:p14="http://schemas.microsoft.com/office/powerpoint/2010/main" val="106195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5529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5529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55300" name="Rectangle 7"/>
          <p:cNvSpPr>
            <a:spLocks noGrp="1" noChangeArrowheads="1"/>
          </p:cNvSpPr>
          <p:nvPr>
            <p:ph type="sldNum" sz="quarter" idx="5"/>
          </p:nvPr>
        </p:nvSpPr>
        <p:spPr>
          <a:noFill/>
        </p:spPr>
        <p:txBody>
          <a:bodyPr/>
          <a:lstStyle/>
          <a:p>
            <a:fld id="{A48E5C9B-F302-4A88-9EFD-82F553B30A9A}" type="slidenum">
              <a:rPr lang="de-DE"/>
              <a:pPr/>
              <a:t>24</a:t>
            </a:fld>
            <a:endParaRPr lang="de-DE"/>
          </a:p>
        </p:txBody>
      </p:sp>
      <p:sp>
        <p:nvSpPr>
          <p:cNvPr id="55301" name="Rectangle 2"/>
          <p:cNvSpPr>
            <a:spLocks noGrp="1" noRot="1" noChangeAspect="1" noChangeArrowheads="1" noTextEdit="1"/>
          </p:cNvSpPr>
          <p:nvPr>
            <p:ph type="sldImg"/>
          </p:nvPr>
        </p:nvSpPr>
        <p:spPr>
          <a:xfrm>
            <a:off x="33338" y="704850"/>
            <a:ext cx="6696075" cy="3767138"/>
          </a:xfrm>
          <a:ln/>
        </p:spPr>
      </p:sp>
      <p:sp>
        <p:nvSpPr>
          <p:cNvPr id="5530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0222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5734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5734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57348" name="Rectangle 7"/>
          <p:cNvSpPr>
            <a:spLocks noGrp="1" noChangeArrowheads="1"/>
          </p:cNvSpPr>
          <p:nvPr>
            <p:ph type="sldNum" sz="quarter" idx="5"/>
          </p:nvPr>
        </p:nvSpPr>
        <p:spPr>
          <a:noFill/>
        </p:spPr>
        <p:txBody>
          <a:bodyPr/>
          <a:lstStyle/>
          <a:p>
            <a:fld id="{22C815EC-9200-43A3-822F-7A8FFB8A16C2}" type="slidenum">
              <a:rPr lang="de-DE"/>
              <a:pPr/>
              <a:t>25</a:t>
            </a:fld>
            <a:endParaRPr lang="de-DE"/>
          </a:p>
        </p:txBody>
      </p:sp>
      <p:sp>
        <p:nvSpPr>
          <p:cNvPr id="57349" name="Rectangle 2"/>
          <p:cNvSpPr>
            <a:spLocks noGrp="1" noRot="1" noChangeAspect="1" noChangeArrowheads="1" noTextEdit="1"/>
          </p:cNvSpPr>
          <p:nvPr>
            <p:ph type="sldImg"/>
          </p:nvPr>
        </p:nvSpPr>
        <p:spPr>
          <a:xfrm>
            <a:off x="33338" y="704850"/>
            <a:ext cx="6696075" cy="3767138"/>
          </a:xfrm>
          <a:ln/>
        </p:spPr>
      </p:sp>
      <p:sp>
        <p:nvSpPr>
          <p:cNvPr id="5735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12827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5939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5939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59396" name="Rectangle 7"/>
          <p:cNvSpPr>
            <a:spLocks noGrp="1" noChangeArrowheads="1"/>
          </p:cNvSpPr>
          <p:nvPr>
            <p:ph type="sldNum" sz="quarter" idx="5"/>
          </p:nvPr>
        </p:nvSpPr>
        <p:spPr>
          <a:noFill/>
        </p:spPr>
        <p:txBody>
          <a:bodyPr/>
          <a:lstStyle/>
          <a:p>
            <a:fld id="{BA80C480-7FE2-45D1-B447-3222366AD61E}" type="slidenum">
              <a:rPr lang="de-DE"/>
              <a:pPr/>
              <a:t>26</a:t>
            </a:fld>
            <a:endParaRPr lang="de-DE"/>
          </a:p>
        </p:txBody>
      </p:sp>
      <p:sp>
        <p:nvSpPr>
          <p:cNvPr id="59397" name="Rectangle 2"/>
          <p:cNvSpPr>
            <a:spLocks noGrp="1" noRot="1" noChangeAspect="1" noChangeArrowheads="1" noTextEdit="1"/>
          </p:cNvSpPr>
          <p:nvPr>
            <p:ph type="sldImg"/>
          </p:nvPr>
        </p:nvSpPr>
        <p:spPr>
          <a:xfrm>
            <a:off x="33338" y="704850"/>
            <a:ext cx="6696075" cy="3767138"/>
          </a:xfrm>
          <a:ln/>
        </p:spPr>
      </p:sp>
      <p:sp>
        <p:nvSpPr>
          <p:cNvPr id="5939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376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6144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6144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61444" name="Rectangle 7"/>
          <p:cNvSpPr>
            <a:spLocks noGrp="1" noChangeArrowheads="1"/>
          </p:cNvSpPr>
          <p:nvPr>
            <p:ph type="sldNum" sz="quarter" idx="5"/>
          </p:nvPr>
        </p:nvSpPr>
        <p:spPr>
          <a:noFill/>
        </p:spPr>
        <p:txBody>
          <a:bodyPr/>
          <a:lstStyle/>
          <a:p>
            <a:fld id="{40541820-D2EF-4543-A2B9-CA5678E7622F}" type="slidenum">
              <a:rPr lang="de-DE"/>
              <a:pPr/>
              <a:t>27</a:t>
            </a:fld>
            <a:endParaRPr lang="de-DE"/>
          </a:p>
        </p:txBody>
      </p:sp>
      <p:sp>
        <p:nvSpPr>
          <p:cNvPr id="61445" name="Rectangle 2"/>
          <p:cNvSpPr>
            <a:spLocks noGrp="1" noRot="1" noChangeAspect="1" noChangeArrowheads="1" noTextEdit="1"/>
          </p:cNvSpPr>
          <p:nvPr>
            <p:ph type="sldImg"/>
          </p:nvPr>
        </p:nvSpPr>
        <p:spPr>
          <a:xfrm>
            <a:off x="33338" y="704850"/>
            <a:ext cx="6696075" cy="3767138"/>
          </a:xfrm>
          <a:ln/>
        </p:spPr>
      </p:sp>
      <p:sp>
        <p:nvSpPr>
          <p:cNvPr id="6144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714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6349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6349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63492" name="Rectangle 7"/>
          <p:cNvSpPr>
            <a:spLocks noGrp="1" noChangeArrowheads="1"/>
          </p:cNvSpPr>
          <p:nvPr>
            <p:ph type="sldNum" sz="quarter" idx="5"/>
          </p:nvPr>
        </p:nvSpPr>
        <p:spPr>
          <a:noFill/>
        </p:spPr>
        <p:txBody>
          <a:bodyPr/>
          <a:lstStyle/>
          <a:p>
            <a:fld id="{2E936760-6E82-4F40-965F-B1A25ABA0114}" type="slidenum">
              <a:rPr lang="de-DE"/>
              <a:pPr/>
              <a:t>28</a:t>
            </a:fld>
            <a:endParaRPr lang="de-DE"/>
          </a:p>
        </p:txBody>
      </p:sp>
      <p:sp>
        <p:nvSpPr>
          <p:cNvPr id="63493" name="Rectangle 2"/>
          <p:cNvSpPr>
            <a:spLocks noGrp="1" noRot="1" noChangeAspect="1" noChangeArrowheads="1" noTextEdit="1"/>
          </p:cNvSpPr>
          <p:nvPr>
            <p:ph type="sldImg"/>
          </p:nvPr>
        </p:nvSpPr>
        <p:spPr>
          <a:xfrm>
            <a:off x="33338" y="704850"/>
            <a:ext cx="6696075" cy="3767138"/>
          </a:xfrm>
          <a:ln/>
        </p:spPr>
      </p:sp>
      <p:sp>
        <p:nvSpPr>
          <p:cNvPr id="6349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27077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6553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6553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65540" name="Rectangle 7"/>
          <p:cNvSpPr>
            <a:spLocks noGrp="1" noChangeArrowheads="1"/>
          </p:cNvSpPr>
          <p:nvPr>
            <p:ph type="sldNum" sz="quarter" idx="5"/>
          </p:nvPr>
        </p:nvSpPr>
        <p:spPr>
          <a:noFill/>
        </p:spPr>
        <p:txBody>
          <a:bodyPr/>
          <a:lstStyle/>
          <a:p>
            <a:fld id="{DCFC010C-F608-4F8F-BB48-D827F5E8E2A3}" type="slidenum">
              <a:rPr lang="de-DE"/>
              <a:pPr/>
              <a:t>29</a:t>
            </a:fld>
            <a:endParaRPr lang="de-DE"/>
          </a:p>
        </p:txBody>
      </p:sp>
      <p:sp>
        <p:nvSpPr>
          <p:cNvPr id="65541" name="Rectangle 2"/>
          <p:cNvSpPr>
            <a:spLocks noGrp="1" noRot="1" noChangeAspect="1" noChangeArrowheads="1" noTextEdit="1"/>
          </p:cNvSpPr>
          <p:nvPr>
            <p:ph type="sldImg"/>
          </p:nvPr>
        </p:nvSpPr>
        <p:spPr>
          <a:xfrm>
            <a:off x="33338" y="704850"/>
            <a:ext cx="6696075" cy="3767138"/>
          </a:xfrm>
          <a:ln/>
        </p:spPr>
      </p:sp>
      <p:sp>
        <p:nvSpPr>
          <p:cNvPr id="6554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8536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3</a:t>
            </a:fld>
            <a:endParaRPr lang="de-DE"/>
          </a:p>
        </p:txBody>
      </p:sp>
    </p:spTree>
    <p:extLst>
      <p:ext uri="{BB962C8B-B14F-4D97-AF65-F5344CB8AC3E}">
        <p14:creationId xmlns:p14="http://schemas.microsoft.com/office/powerpoint/2010/main" val="356211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6758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6758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67588" name="Rectangle 7"/>
          <p:cNvSpPr>
            <a:spLocks noGrp="1" noChangeArrowheads="1"/>
          </p:cNvSpPr>
          <p:nvPr>
            <p:ph type="sldNum" sz="quarter" idx="5"/>
          </p:nvPr>
        </p:nvSpPr>
        <p:spPr>
          <a:noFill/>
        </p:spPr>
        <p:txBody>
          <a:bodyPr/>
          <a:lstStyle/>
          <a:p>
            <a:fld id="{522A72FD-36D7-47C8-8014-23E0B67D48E0}" type="slidenum">
              <a:rPr lang="de-DE"/>
              <a:pPr/>
              <a:t>30</a:t>
            </a:fld>
            <a:endParaRPr lang="de-DE"/>
          </a:p>
        </p:txBody>
      </p:sp>
      <p:sp>
        <p:nvSpPr>
          <p:cNvPr id="67589" name="Rectangle 2"/>
          <p:cNvSpPr>
            <a:spLocks noGrp="1" noRot="1" noChangeAspect="1" noChangeArrowheads="1" noTextEdit="1"/>
          </p:cNvSpPr>
          <p:nvPr>
            <p:ph type="sldImg"/>
          </p:nvPr>
        </p:nvSpPr>
        <p:spPr>
          <a:xfrm>
            <a:off x="33338" y="704850"/>
            <a:ext cx="6696075" cy="3767138"/>
          </a:xfrm>
          <a:ln/>
        </p:spPr>
      </p:sp>
      <p:sp>
        <p:nvSpPr>
          <p:cNvPr id="6759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6017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31</a:t>
            </a:fld>
            <a:endParaRPr lang="de-DE"/>
          </a:p>
        </p:txBody>
      </p:sp>
    </p:spTree>
    <p:extLst>
      <p:ext uri="{BB962C8B-B14F-4D97-AF65-F5344CB8AC3E}">
        <p14:creationId xmlns:p14="http://schemas.microsoft.com/office/powerpoint/2010/main" val="2891113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7065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7065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70660" name="Rectangle 7"/>
          <p:cNvSpPr>
            <a:spLocks noGrp="1" noChangeArrowheads="1"/>
          </p:cNvSpPr>
          <p:nvPr>
            <p:ph type="sldNum" sz="quarter" idx="5"/>
          </p:nvPr>
        </p:nvSpPr>
        <p:spPr>
          <a:noFill/>
        </p:spPr>
        <p:txBody>
          <a:bodyPr/>
          <a:lstStyle/>
          <a:p>
            <a:fld id="{A43D5E93-9D9E-4B6F-BBBF-45905F9493BB}" type="slidenum">
              <a:rPr lang="de-DE"/>
              <a:pPr/>
              <a:t>32</a:t>
            </a:fld>
            <a:endParaRPr lang="de-DE"/>
          </a:p>
        </p:txBody>
      </p:sp>
      <p:sp>
        <p:nvSpPr>
          <p:cNvPr id="70661" name="Rectangle 2"/>
          <p:cNvSpPr>
            <a:spLocks noGrp="1" noRot="1" noChangeAspect="1" noChangeArrowheads="1" noTextEdit="1"/>
          </p:cNvSpPr>
          <p:nvPr>
            <p:ph type="sldImg"/>
          </p:nvPr>
        </p:nvSpPr>
        <p:spPr>
          <a:xfrm>
            <a:off x="33338" y="704850"/>
            <a:ext cx="6696075" cy="3767138"/>
          </a:xfrm>
          <a:ln/>
        </p:spPr>
      </p:sp>
      <p:sp>
        <p:nvSpPr>
          <p:cNvPr id="7066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38247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7270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7270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72708" name="Rectangle 7"/>
          <p:cNvSpPr>
            <a:spLocks noGrp="1" noChangeArrowheads="1"/>
          </p:cNvSpPr>
          <p:nvPr>
            <p:ph type="sldNum" sz="quarter" idx="5"/>
          </p:nvPr>
        </p:nvSpPr>
        <p:spPr>
          <a:noFill/>
        </p:spPr>
        <p:txBody>
          <a:bodyPr/>
          <a:lstStyle/>
          <a:p>
            <a:fld id="{B18C6FFC-9D4C-42B9-AAFC-03B2AF082ACA}" type="slidenum">
              <a:rPr lang="de-DE"/>
              <a:pPr/>
              <a:t>33</a:t>
            </a:fld>
            <a:endParaRPr lang="de-DE"/>
          </a:p>
        </p:txBody>
      </p:sp>
      <p:sp>
        <p:nvSpPr>
          <p:cNvPr id="72709" name="Rectangle 2"/>
          <p:cNvSpPr>
            <a:spLocks noGrp="1" noRot="1" noChangeAspect="1" noChangeArrowheads="1" noTextEdit="1"/>
          </p:cNvSpPr>
          <p:nvPr>
            <p:ph type="sldImg"/>
          </p:nvPr>
        </p:nvSpPr>
        <p:spPr>
          <a:xfrm>
            <a:off x="33338" y="704850"/>
            <a:ext cx="6696075" cy="3767138"/>
          </a:xfrm>
          <a:ln/>
        </p:spPr>
      </p:sp>
      <p:sp>
        <p:nvSpPr>
          <p:cNvPr id="7271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27042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7475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7475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74756" name="Rectangle 7"/>
          <p:cNvSpPr>
            <a:spLocks noGrp="1" noChangeArrowheads="1"/>
          </p:cNvSpPr>
          <p:nvPr>
            <p:ph type="sldNum" sz="quarter" idx="5"/>
          </p:nvPr>
        </p:nvSpPr>
        <p:spPr>
          <a:noFill/>
        </p:spPr>
        <p:txBody>
          <a:bodyPr/>
          <a:lstStyle/>
          <a:p>
            <a:fld id="{AEE8DE03-D9BD-4A03-ABC0-630F9BD47B76}" type="slidenum">
              <a:rPr lang="de-DE"/>
              <a:pPr/>
              <a:t>34</a:t>
            </a:fld>
            <a:endParaRPr lang="de-DE"/>
          </a:p>
        </p:txBody>
      </p:sp>
      <p:sp>
        <p:nvSpPr>
          <p:cNvPr id="74757" name="Rectangle 2"/>
          <p:cNvSpPr>
            <a:spLocks noGrp="1" noRot="1" noChangeAspect="1" noChangeArrowheads="1" noTextEdit="1"/>
          </p:cNvSpPr>
          <p:nvPr>
            <p:ph type="sldImg"/>
          </p:nvPr>
        </p:nvSpPr>
        <p:spPr>
          <a:xfrm>
            <a:off x="33338" y="704850"/>
            <a:ext cx="6696075" cy="3767138"/>
          </a:xfrm>
          <a:ln/>
        </p:spPr>
      </p:sp>
      <p:sp>
        <p:nvSpPr>
          <p:cNvPr id="7475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03340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7680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7680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76804" name="Rectangle 7"/>
          <p:cNvSpPr>
            <a:spLocks noGrp="1" noChangeArrowheads="1"/>
          </p:cNvSpPr>
          <p:nvPr>
            <p:ph type="sldNum" sz="quarter" idx="5"/>
          </p:nvPr>
        </p:nvSpPr>
        <p:spPr>
          <a:noFill/>
        </p:spPr>
        <p:txBody>
          <a:bodyPr/>
          <a:lstStyle/>
          <a:p>
            <a:fld id="{A3A039BD-AC75-4B6B-B48E-D452DE41189F}" type="slidenum">
              <a:rPr lang="de-DE"/>
              <a:pPr/>
              <a:t>35</a:t>
            </a:fld>
            <a:endParaRPr lang="de-DE"/>
          </a:p>
        </p:txBody>
      </p:sp>
      <p:sp>
        <p:nvSpPr>
          <p:cNvPr id="76805" name="Rectangle 2"/>
          <p:cNvSpPr>
            <a:spLocks noGrp="1" noRot="1" noChangeAspect="1" noChangeArrowheads="1" noTextEdit="1"/>
          </p:cNvSpPr>
          <p:nvPr>
            <p:ph type="sldImg"/>
          </p:nvPr>
        </p:nvSpPr>
        <p:spPr>
          <a:xfrm>
            <a:off x="33338" y="704850"/>
            <a:ext cx="6696075" cy="3767138"/>
          </a:xfrm>
          <a:ln/>
        </p:spPr>
      </p:sp>
      <p:sp>
        <p:nvSpPr>
          <p:cNvPr id="7680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04750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7885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7885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78852" name="Rectangle 7"/>
          <p:cNvSpPr>
            <a:spLocks noGrp="1" noChangeArrowheads="1"/>
          </p:cNvSpPr>
          <p:nvPr>
            <p:ph type="sldNum" sz="quarter" idx="5"/>
          </p:nvPr>
        </p:nvSpPr>
        <p:spPr>
          <a:noFill/>
        </p:spPr>
        <p:txBody>
          <a:bodyPr/>
          <a:lstStyle/>
          <a:p>
            <a:fld id="{B1CFB24E-E325-4BF3-9301-5FA9F05F5DF9}" type="slidenum">
              <a:rPr lang="de-DE"/>
              <a:pPr/>
              <a:t>36</a:t>
            </a:fld>
            <a:endParaRPr lang="de-DE"/>
          </a:p>
        </p:txBody>
      </p:sp>
      <p:sp>
        <p:nvSpPr>
          <p:cNvPr id="78853" name="Rectangle 2"/>
          <p:cNvSpPr>
            <a:spLocks noGrp="1" noRot="1" noChangeAspect="1" noChangeArrowheads="1" noTextEdit="1"/>
          </p:cNvSpPr>
          <p:nvPr>
            <p:ph type="sldImg"/>
          </p:nvPr>
        </p:nvSpPr>
        <p:spPr>
          <a:xfrm>
            <a:off x="33338" y="704850"/>
            <a:ext cx="6696075" cy="3767138"/>
          </a:xfrm>
          <a:ln/>
        </p:spPr>
      </p:sp>
      <p:sp>
        <p:nvSpPr>
          <p:cNvPr id="7885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9259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8089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8089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80900" name="Rectangle 7"/>
          <p:cNvSpPr>
            <a:spLocks noGrp="1" noChangeArrowheads="1"/>
          </p:cNvSpPr>
          <p:nvPr>
            <p:ph type="sldNum" sz="quarter" idx="5"/>
          </p:nvPr>
        </p:nvSpPr>
        <p:spPr>
          <a:noFill/>
        </p:spPr>
        <p:txBody>
          <a:bodyPr/>
          <a:lstStyle/>
          <a:p>
            <a:fld id="{8D509D69-98A8-4DD8-95D7-49CE840CE150}" type="slidenum">
              <a:rPr lang="de-DE"/>
              <a:pPr/>
              <a:t>37</a:t>
            </a:fld>
            <a:endParaRPr lang="de-DE"/>
          </a:p>
        </p:txBody>
      </p:sp>
      <p:sp>
        <p:nvSpPr>
          <p:cNvPr id="80901" name="Rectangle 2"/>
          <p:cNvSpPr>
            <a:spLocks noGrp="1" noRot="1" noChangeAspect="1" noChangeArrowheads="1" noTextEdit="1"/>
          </p:cNvSpPr>
          <p:nvPr>
            <p:ph type="sldImg"/>
          </p:nvPr>
        </p:nvSpPr>
        <p:spPr>
          <a:xfrm>
            <a:off x="33338" y="704850"/>
            <a:ext cx="6696075" cy="3767138"/>
          </a:xfrm>
          <a:ln/>
        </p:spPr>
      </p:sp>
      <p:sp>
        <p:nvSpPr>
          <p:cNvPr id="8090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04826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38</a:t>
            </a:fld>
            <a:endParaRPr lang="de-DE"/>
          </a:p>
        </p:txBody>
      </p:sp>
    </p:spTree>
    <p:extLst>
      <p:ext uri="{BB962C8B-B14F-4D97-AF65-F5344CB8AC3E}">
        <p14:creationId xmlns:p14="http://schemas.microsoft.com/office/powerpoint/2010/main" val="184555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8294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8294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82948" name="Rectangle 7"/>
          <p:cNvSpPr>
            <a:spLocks noGrp="1" noChangeArrowheads="1"/>
          </p:cNvSpPr>
          <p:nvPr>
            <p:ph type="sldNum" sz="quarter" idx="5"/>
          </p:nvPr>
        </p:nvSpPr>
        <p:spPr>
          <a:noFill/>
        </p:spPr>
        <p:txBody>
          <a:bodyPr/>
          <a:lstStyle/>
          <a:p>
            <a:fld id="{CA4B313F-FDF3-482D-A8C2-2A5DC4C6E97B}" type="slidenum">
              <a:rPr lang="de-DE"/>
              <a:pPr/>
              <a:t>39</a:t>
            </a:fld>
            <a:endParaRPr lang="de-DE"/>
          </a:p>
        </p:txBody>
      </p:sp>
      <p:sp>
        <p:nvSpPr>
          <p:cNvPr id="82949" name="Rectangle 2"/>
          <p:cNvSpPr>
            <a:spLocks noGrp="1" noRot="1" noChangeAspect="1" noChangeArrowheads="1" noTextEdit="1"/>
          </p:cNvSpPr>
          <p:nvPr>
            <p:ph type="sldImg"/>
          </p:nvPr>
        </p:nvSpPr>
        <p:spPr>
          <a:xfrm>
            <a:off x="33338" y="704850"/>
            <a:ext cx="6696075" cy="3767138"/>
          </a:xfrm>
          <a:ln/>
        </p:spPr>
      </p:sp>
      <p:sp>
        <p:nvSpPr>
          <p:cNvPr id="8295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945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4</a:t>
            </a:fld>
            <a:endParaRPr lang="de-DE"/>
          </a:p>
        </p:txBody>
      </p:sp>
    </p:spTree>
    <p:extLst>
      <p:ext uri="{BB962C8B-B14F-4D97-AF65-F5344CB8AC3E}">
        <p14:creationId xmlns:p14="http://schemas.microsoft.com/office/powerpoint/2010/main" val="2824751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8499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8499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84996" name="Rectangle 7"/>
          <p:cNvSpPr>
            <a:spLocks noGrp="1" noChangeArrowheads="1"/>
          </p:cNvSpPr>
          <p:nvPr>
            <p:ph type="sldNum" sz="quarter" idx="5"/>
          </p:nvPr>
        </p:nvSpPr>
        <p:spPr>
          <a:noFill/>
        </p:spPr>
        <p:txBody>
          <a:bodyPr/>
          <a:lstStyle/>
          <a:p>
            <a:fld id="{80741722-BCE8-4410-BB45-0C135CE1FE8E}" type="slidenum">
              <a:rPr lang="de-DE"/>
              <a:pPr/>
              <a:t>40</a:t>
            </a:fld>
            <a:endParaRPr lang="de-DE"/>
          </a:p>
        </p:txBody>
      </p:sp>
      <p:sp>
        <p:nvSpPr>
          <p:cNvPr id="84997" name="Rectangle 2"/>
          <p:cNvSpPr>
            <a:spLocks noGrp="1" noRot="1" noChangeAspect="1" noChangeArrowheads="1" noTextEdit="1"/>
          </p:cNvSpPr>
          <p:nvPr>
            <p:ph type="sldImg"/>
          </p:nvPr>
        </p:nvSpPr>
        <p:spPr>
          <a:xfrm>
            <a:off x="33338" y="704850"/>
            <a:ext cx="6696075" cy="3767138"/>
          </a:xfrm>
          <a:ln/>
        </p:spPr>
      </p:sp>
      <p:sp>
        <p:nvSpPr>
          <p:cNvPr id="8499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83189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8704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8704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87044" name="Rectangle 7"/>
          <p:cNvSpPr>
            <a:spLocks noGrp="1" noChangeArrowheads="1"/>
          </p:cNvSpPr>
          <p:nvPr>
            <p:ph type="sldNum" sz="quarter" idx="5"/>
          </p:nvPr>
        </p:nvSpPr>
        <p:spPr>
          <a:noFill/>
        </p:spPr>
        <p:txBody>
          <a:bodyPr/>
          <a:lstStyle/>
          <a:p>
            <a:fld id="{CC607D75-66AD-4408-83B3-D654DC9A3F90}" type="slidenum">
              <a:rPr lang="de-DE"/>
              <a:pPr/>
              <a:t>41</a:t>
            </a:fld>
            <a:endParaRPr lang="de-DE"/>
          </a:p>
        </p:txBody>
      </p:sp>
      <p:sp>
        <p:nvSpPr>
          <p:cNvPr id="87045" name="Rectangle 2"/>
          <p:cNvSpPr>
            <a:spLocks noGrp="1" noRot="1" noChangeAspect="1" noChangeArrowheads="1" noTextEdit="1"/>
          </p:cNvSpPr>
          <p:nvPr>
            <p:ph type="sldImg"/>
          </p:nvPr>
        </p:nvSpPr>
        <p:spPr>
          <a:xfrm>
            <a:off x="33338" y="704850"/>
            <a:ext cx="6696075" cy="3767138"/>
          </a:xfrm>
          <a:ln/>
        </p:spPr>
      </p:sp>
      <p:sp>
        <p:nvSpPr>
          <p:cNvPr id="8704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34609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Universität Karlsruhe</a:t>
            </a:r>
          </a:p>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Institut für Telematik</a:t>
            </a:r>
          </a:p>
        </p:txBody>
      </p:sp>
      <p:sp>
        <p:nvSpPr>
          <p:cNvPr id="5" name="Datumsplatzhalter 4"/>
          <p:cNvSpPr>
            <a:spLocks noGrp="1"/>
          </p:cNvSpPr>
          <p:nvPr>
            <p:ph type="dt" idx="1"/>
          </p:nvPr>
        </p:nvSpPr>
        <p:spPr/>
        <p:txBody>
          <a:bodyPr/>
          <a:lstStyle/>
          <a:p>
            <a:pPr marL="0" marR="0" lvl="0" indent="0" algn="r"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charset="0"/>
                <a:ea typeface="+mn-ea"/>
                <a:cs typeface="+mn-cs"/>
              </a:rPr>
              <a:t>Mobilkommunikation</a:t>
            </a:r>
          </a:p>
          <a:p>
            <a:pPr marL="0" marR="0" lvl="0" indent="0" algn="r"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charset="0"/>
                <a:ea typeface="+mn-ea"/>
                <a:cs typeface="+mn-cs"/>
              </a:rPr>
              <a:t>SS 1998</a:t>
            </a:r>
          </a:p>
        </p:txBody>
      </p:sp>
      <p:sp>
        <p:nvSpPr>
          <p:cNvPr id="6" name="Fußzeilenplatzhalter 5"/>
          <p:cNvSpPr>
            <a:spLocks noGrp="1"/>
          </p:cNvSpPr>
          <p:nvPr>
            <p:ph type="ftr" sz="quarter" idx="4"/>
          </p:nvPr>
        </p:nvSpPr>
        <p:spPr/>
        <p:txBody>
          <a:bodyPr/>
          <a:lstStyle/>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Prof. Dr. Dr. h.c. G. Krüger</a:t>
            </a:r>
          </a:p>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E. Dorner / Dr. J. Schiller</a:t>
            </a:r>
          </a:p>
        </p:txBody>
      </p:sp>
    </p:spTree>
    <p:extLst>
      <p:ext uri="{BB962C8B-B14F-4D97-AF65-F5344CB8AC3E}">
        <p14:creationId xmlns:p14="http://schemas.microsoft.com/office/powerpoint/2010/main" val="3635724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8909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8909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89092" name="Rectangle 7"/>
          <p:cNvSpPr>
            <a:spLocks noGrp="1" noChangeArrowheads="1"/>
          </p:cNvSpPr>
          <p:nvPr>
            <p:ph type="sldNum" sz="quarter" idx="5"/>
          </p:nvPr>
        </p:nvSpPr>
        <p:spPr>
          <a:noFill/>
        </p:spPr>
        <p:txBody>
          <a:bodyPr/>
          <a:lstStyle/>
          <a:p>
            <a:fld id="{0A2DA673-407C-42CA-8099-9E959F73BEB8}" type="slidenum">
              <a:rPr lang="de-DE"/>
              <a:pPr/>
              <a:t>43</a:t>
            </a:fld>
            <a:endParaRPr lang="de-DE"/>
          </a:p>
        </p:txBody>
      </p:sp>
      <p:sp>
        <p:nvSpPr>
          <p:cNvPr id="89093" name="Rectangle 2"/>
          <p:cNvSpPr>
            <a:spLocks noGrp="1" noRot="1" noChangeAspect="1" noChangeArrowheads="1" noTextEdit="1"/>
          </p:cNvSpPr>
          <p:nvPr>
            <p:ph type="sldImg"/>
          </p:nvPr>
        </p:nvSpPr>
        <p:spPr>
          <a:xfrm>
            <a:off x="33338" y="704850"/>
            <a:ext cx="6696075" cy="3767138"/>
          </a:xfrm>
          <a:ln/>
        </p:spPr>
      </p:sp>
      <p:sp>
        <p:nvSpPr>
          <p:cNvPr id="8909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48071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9113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9113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91140" name="Rectangle 7"/>
          <p:cNvSpPr>
            <a:spLocks noGrp="1" noChangeArrowheads="1"/>
          </p:cNvSpPr>
          <p:nvPr>
            <p:ph type="sldNum" sz="quarter" idx="5"/>
          </p:nvPr>
        </p:nvSpPr>
        <p:spPr>
          <a:noFill/>
        </p:spPr>
        <p:txBody>
          <a:bodyPr/>
          <a:lstStyle/>
          <a:p>
            <a:fld id="{59C366CE-E442-4BDF-B5DD-A4D6FBCDB2B8}" type="slidenum">
              <a:rPr lang="de-DE"/>
              <a:pPr/>
              <a:t>44</a:t>
            </a:fld>
            <a:endParaRPr lang="de-DE"/>
          </a:p>
        </p:txBody>
      </p:sp>
      <p:sp>
        <p:nvSpPr>
          <p:cNvPr id="91141" name="Rectangle 2"/>
          <p:cNvSpPr>
            <a:spLocks noGrp="1" noRot="1" noChangeAspect="1" noChangeArrowheads="1" noTextEdit="1"/>
          </p:cNvSpPr>
          <p:nvPr>
            <p:ph type="sldImg"/>
          </p:nvPr>
        </p:nvSpPr>
        <p:spPr>
          <a:xfrm>
            <a:off x="33338" y="704850"/>
            <a:ext cx="6696075" cy="3767138"/>
          </a:xfrm>
          <a:ln/>
        </p:spPr>
      </p:sp>
      <p:sp>
        <p:nvSpPr>
          <p:cNvPr id="9114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8385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9318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9318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93188" name="Rectangle 7"/>
          <p:cNvSpPr>
            <a:spLocks noGrp="1" noChangeArrowheads="1"/>
          </p:cNvSpPr>
          <p:nvPr>
            <p:ph type="sldNum" sz="quarter" idx="5"/>
          </p:nvPr>
        </p:nvSpPr>
        <p:spPr>
          <a:noFill/>
        </p:spPr>
        <p:txBody>
          <a:bodyPr/>
          <a:lstStyle/>
          <a:p>
            <a:fld id="{B8383DDC-5E48-4671-9D49-D6A4B15F33C8}" type="slidenum">
              <a:rPr lang="de-DE"/>
              <a:pPr/>
              <a:t>45</a:t>
            </a:fld>
            <a:endParaRPr lang="de-DE"/>
          </a:p>
        </p:txBody>
      </p:sp>
      <p:sp>
        <p:nvSpPr>
          <p:cNvPr id="93189" name="Rectangle 2"/>
          <p:cNvSpPr>
            <a:spLocks noGrp="1" noRot="1" noChangeAspect="1" noChangeArrowheads="1" noTextEdit="1"/>
          </p:cNvSpPr>
          <p:nvPr>
            <p:ph type="sldImg"/>
          </p:nvPr>
        </p:nvSpPr>
        <p:spPr>
          <a:xfrm>
            <a:off x="33338" y="704850"/>
            <a:ext cx="6696075" cy="3767138"/>
          </a:xfrm>
          <a:ln/>
        </p:spPr>
      </p:sp>
      <p:sp>
        <p:nvSpPr>
          <p:cNvPr id="9319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36535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9523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9523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95236" name="Rectangle 7"/>
          <p:cNvSpPr>
            <a:spLocks noGrp="1" noChangeArrowheads="1"/>
          </p:cNvSpPr>
          <p:nvPr>
            <p:ph type="sldNum" sz="quarter" idx="5"/>
          </p:nvPr>
        </p:nvSpPr>
        <p:spPr>
          <a:noFill/>
        </p:spPr>
        <p:txBody>
          <a:bodyPr/>
          <a:lstStyle/>
          <a:p>
            <a:fld id="{80A441F5-8E93-4F9D-B867-134D9AA3CE1D}" type="slidenum">
              <a:rPr lang="de-DE"/>
              <a:pPr/>
              <a:t>46</a:t>
            </a:fld>
            <a:endParaRPr lang="de-DE"/>
          </a:p>
        </p:txBody>
      </p:sp>
      <p:sp>
        <p:nvSpPr>
          <p:cNvPr id="95237" name="Rectangle 2"/>
          <p:cNvSpPr>
            <a:spLocks noGrp="1" noRot="1" noChangeAspect="1" noChangeArrowheads="1" noTextEdit="1"/>
          </p:cNvSpPr>
          <p:nvPr>
            <p:ph type="sldImg"/>
          </p:nvPr>
        </p:nvSpPr>
        <p:spPr>
          <a:xfrm>
            <a:off x="33338" y="704850"/>
            <a:ext cx="6696075" cy="3767138"/>
          </a:xfrm>
          <a:ln/>
        </p:spPr>
      </p:sp>
      <p:sp>
        <p:nvSpPr>
          <p:cNvPr id="9523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18494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9728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9728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97284" name="Rectangle 7"/>
          <p:cNvSpPr>
            <a:spLocks noGrp="1" noChangeArrowheads="1"/>
          </p:cNvSpPr>
          <p:nvPr>
            <p:ph type="sldNum" sz="quarter" idx="5"/>
          </p:nvPr>
        </p:nvSpPr>
        <p:spPr>
          <a:noFill/>
        </p:spPr>
        <p:txBody>
          <a:bodyPr/>
          <a:lstStyle/>
          <a:p>
            <a:fld id="{28AC9989-C27B-4D7B-A5AB-E07E7564B5C0}" type="slidenum">
              <a:rPr lang="de-DE"/>
              <a:pPr/>
              <a:t>47</a:t>
            </a:fld>
            <a:endParaRPr lang="de-DE"/>
          </a:p>
        </p:txBody>
      </p:sp>
      <p:sp>
        <p:nvSpPr>
          <p:cNvPr id="97285" name="Rectangle 2"/>
          <p:cNvSpPr>
            <a:spLocks noGrp="1" noRot="1" noChangeAspect="1" noChangeArrowheads="1" noTextEdit="1"/>
          </p:cNvSpPr>
          <p:nvPr>
            <p:ph type="sldImg"/>
          </p:nvPr>
        </p:nvSpPr>
        <p:spPr>
          <a:xfrm>
            <a:off x="33338" y="704850"/>
            <a:ext cx="6696075" cy="3767138"/>
          </a:xfrm>
          <a:ln/>
        </p:spPr>
      </p:sp>
      <p:sp>
        <p:nvSpPr>
          <p:cNvPr id="9728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1683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9933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9933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99332" name="Rectangle 7"/>
          <p:cNvSpPr>
            <a:spLocks noGrp="1" noChangeArrowheads="1"/>
          </p:cNvSpPr>
          <p:nvPr>
            <p:ph type="sldNum" sz="quarter" idx="5"/>
          </p:nvPr>
        </p:nvSpPr>
        <p:spPr>
          <a:noFill/>
        </p:spPr>
        <p:txBody>
          <a:bodyPr/>
          <a:lstStyle/>
          <a:p>
            <a:fld id="{6DF480FA-7084-47FD-8688-3D992C4D406A}" type="slidenum">
              <a:rPr lang="de-DE"/>
              <a:pPr/>
              <a:t>48</a:t>
            </a:fld>
            <a:endParaRPr lang="de-DE"/>
          </a:p>
        </p:txBody>
      </p:sp>
      <p:sp>
        <p:nvSpPr>
          <p:cNvPr id="99333" name="Rectangle 2"/>
          <p:cNvSpPr>
            <a:spLocks noGrp="1" noRot="1" noChangeAspect="1" noChangeArrowheads="1" noTextEdit="1"/>
          </p:cNvSpPr>
          <p:nvPr>
            <p:ph type="sldImg"/>
          </p:nvPr>
        </p:nvSpPr>
        <p:spPr>
          <a:xfrm>
            <a:off x="33338" y="704850"/>
            <a:ext cx="6696075" cy="3767138"/>
          </a:xfrm>
          <a:ln/>
        </p:spPr>
      </p:sp>
      <p:sp>
        <p:nvSpPr>
          <p:cNvPr id="9933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1116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Universität Karlsruhe</a:t>
            </a:r>
          </a:p>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Institut für Telematik</a:t>
            </a:r>
          </a:p>
        </p:txBody>
      </p:sp>
      <p:sp>
        <p:nvSpPr>
          <p:cNvPr id="5" name="Datumsplatzhalter 4"/>
          <p:cNvSpPr>
            <a:spLocks noGrp="1"/>
          </p:cNvSpPr>
          <p:nvPr>
            <p:ph type="dt" idx="1"/>
          </p:nvPr>
        </p:nvSpPr>
        <p:spPr/>
        <p:txBody>
          <a:bodyPr/>
          <a:lstStyle/>
          <a:p>
            <a:pPr marL="0" marR="0" lvl="0" indent="0" algn="r"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charset="0"/>
                <a:ea typeface="+mn-ea"/>
                <a:cs typeface="+mn-cs"/>
              </a:rPr>
              <a:t>Mobilkommunikation</a:t>
            </a:r>
          </a:p>
          <a:p>
            <a:pPr marL="0" marR="0" lvl="0" indent="0" algn="r"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charset="0"/>
                <a:ea typeface="+mn-ea"/>
                <a:cs typeface="+mn-cs"/>
              </a:rPr>
              <a:t>SS 1998</a:t>
            </a:r>
          </a:p>
        </p:txBody>
      </p:sp>
      <p:sp>
        <p:nvSpPr>
          <p:cNvPr id="6" name="Fußzeilenplatzhalter 5"/>
          <p:cNvSpPr>
            <a:spLocks noGrp="1"/>
          </p:cNvSpPr>
          <p:nvPr>
            <p:ph type="ftr" sz="quarter" idx="4"/>
          </p:nvPr>
        </p:nvSpPr>
        <p:spPr/>
        <p:txBody>
          <a:bodyPr/>
          <a:lstStyle/>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Prof. Dr. Dr. h.c. G. Krüger</a:t>
            </a:r>
          </a:p>
          <a:p>
            <a:pPr marL="0" marR="0" lvl="0" indent="0" algn="l" defTabSz="917575" rtl="0" eaLnBrk="0" fontAlgn="base" latinLnBrk="0" hangingPunct="0">
              <a:lnSpc>
                <a:spcPct val="100000"/>
              </a:lnSpc>
              <a:spcBef>
                <a:spcPct val="0"/>
              </a:spcBef>
              <a:spcAft>
                <a:spcPct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pitchFamily="34" charset="0"/>
                <a:ea typeface="MS PGothic" pitchFamily="34" charset="-128"/>
                <a:cs typeface="+mn-cs"/>
              </a:rPr>
              <a:t>E. Dorner / Dr. J. Schiller</a:t>
            </a:r>
          </a:p>
        </p:txBody>
      </p:sp>
    </p:spTree>
    <p:extLst>
      <p:ext uri="{BB962C8B-B14F-4D97-AF65-F5344CB8AC3E}">
        <p14:creationId xmlns:p14="http://schemas.microsoft.com/office/powerpoint/2010/main" val="418292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2765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2765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27652" name="Rectangle 7"/>
          <p:cNvSpPr>
            <a:spLocks noGrp="1" noChangeArrowheads="1"/>
          </p:cNvSpPr>
          <p:nvPr>
            <p:ph type="sldNum" sz="quarter" idx="5"/>
          </p:nvPr>
        </p:nvSpPr>
        <p:spPr>
          <a:noFill/>
        </p:spPr>
        <p:txBody>
          <a:bodyPr/>
          <a:lstStyle/>
          <a:p>
            <a:fld id="{FEC9DA8E-2EC5-4C35-8FB0-9CDF77A30BD4}" type="slidenum">
              <a:rPr lang="de-DE"/>
              <a:pPr/>
              <a:t>5</a:t>
            </a:fld>
            <a:endParaRPr lang="de-DE"/>
          </a:p>
        </p:txBody>
      </p:sp>
      <p:sp>
        <p:nvSpPr>
          <p:cNvPr id="27653" name="Rectangle 2"/>
          <p:cNvSpPr>
            <a:spLocks noGrp="1" noRot="1" noChangeAspect="1" noChangeArrowheads="1" noTextEdit="1"/>
          </p:cNvSpPr>
          <p:nvPr>
            <p:ph type="sldImg"/>
          </p:nvPr>
        </p:nvSpPr>
        <p:spPr>
          <a:xfrm>
            <a:off x="33338" y="704850"/>
            <a:ext cx="6696075" cy="3767138"/>
          </a:xfrm>
          <a:ln/>
        </p:spPr>
      </p:sp>
      <p:sp>
        <p:nvSpPr>
          <p:cNvPr id="2765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7137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0137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0137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01380" name="Rectangle 7"/>
          <p:cNvSpPr>
            <a:spLocks noGrp="1" noChangeArrowheads="1"/>
          </p:cNvSpPr>
          <p:nvPr>
            <p:ph type="sldNum" sz="quarter" idx="5"/>
          </p:nvPr>
        </p:nvSpPr>
        <p:spPr>
          <a:noFill/>
        </p:spPr>
        <p:txBody>
          <a:bodyPr/>
          <a:lstStyle/>
          <a:p>
            <a:fld id="{82792E52-E379-4248-9E97-F002E333E842}" type="slidenum">
              <a:rPr lang="de-DE"/>
              <a:pPr/>
              <a:t>50</a:t>
            </a:fld>
            <a:endParaRPr lang="de-DE"/>
          </a:p>
        </p:txBody>
      </p:sp>
      <p:sp>
        <p:nvSpPr>
          <p:cNvPr id="101381" name="Rectangle 2"/>
          <p:cNvSpPr>
            <a:spLocks noGrp="1" noRot="1" noChangeAspect="1" noChangeArrowheads="1" noTextEdit="1"/>
          </p:cNvSpPr>
          <p:nvPr>
            <p:ph type="sldImg"/>
          </p:nvPr>
        </p:nvSpPr>
        <p:spPr>
          <a:xfrm>
            <a:off x="33338" y="704850"/>
            <a:ext cx="6696075" cy="3767138"/>
          </a:xfrm>
          <a:ln/>
        </p:spPr>
      </p:sp>
      <p:sp>
        <p:nvSpPr>
          <p:cNvPr id="10138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43557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0342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0342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03428" name="Rectangle 7"/>
          <p:cNvSpPr>
            <a:spLocks noGrp="1" noChangeArrowheads="1"/>
          </p:cNvSpPr>
          <p:nvPr>
            <p:ph type="sldNum" sz="quarter" idx="5"/>
          </p:nvPr>
        </p:nvSpPr>
        <p:spPr>
          <a:noFill/>
        </p:spPr>
        <p:txBody>
          <a:bodyPr/>
          <a:lstStyle/>
          <a:p>
            <a:fld id="{6EC13DDA-640E-4AF3-B199-91220BB7480D}" type="slidenum">
              <a:rPr lang="de-DE"/>
              <a:pPr/>
              <a:t>51</a:t>
            </a:fld>
            <a:endParaRPr lang="de-DE"/>
          </a:p>
        </p:txBody>
      </p:sp>
      <p:sp>
        <p:nvSpPr>
          <p:cNvPr id="103429" name="Rectangle 2"/>
          <p:cNvSpPr>
            <a:spLocks noGrp="1" noRot="1" noChangeAspect="1" noChangeArrowheads="1" noTextEdit="1"/>
          </p:cNvSpPr>
          <p:nvPr>
            <p:ph type="sldImg"/>
          </p:nvPr>
        </p:nvSpPr>
        <p:spPr>
          <a:xfrm>
            <a:off x="33338" y="704850"/>
            <a:ext cx="6696075" cy="3767138"/>
          </a:xfrm>
          <a:ln/>
        </p:spPr>
      </p:sp>
      <p:sp>
        <p:nvSpPr>
          <p:cNvPr id="10343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01141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0547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0547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05476" name="Rectangle 7"/>
          <p:cNvSpPr>
            <a:spLocks noGrp="1" noChangeArrowheads="1"/>
          </p:cNvSpPr>
          <p:nvPr>
            <p:ph type="sldNum" sz="quarter" idx="5"/>
          </p:nvPr>
        </p:nvSpPr>
        <p:spPr>
          <a:noFill/>
        </p:spPr>
        <p:txBody>
          <a:bodyPr/>
          <a:lstStyle/>
          <a:p>
            <a:fld id="{C2782CF3-F4A1-4B0A-86DA-B89FAE2C47B7}" type="slidenum">
              <a:rPr lang="de-DE"/>
              <a:pPr/>
              <a:t>52</a:t>
            </a:fld>
            <a:endParaRPr lang="de-DE"/>
          </a:p>
        </p:txBody>
      </p:sp>
      <p:sp>
        <p:nvSpPr>
          <p:cNvPr id="105477" name="Rectangle 2"/>
          <p:cNvSpPr>
            <a:spLocks noGrp="1" noRot="1" noChangeAspect="1" noChangeArrowheads="1" noTextEdit="1"/>
          </p:cNvSpPr>
          <p:nvPr>
            <p:ph type="sldImg"/>
          </p:nvPr>
        </p:nvSpPr>
        <p:spPr>
          <a:xfrm>
            <a:off x="33338" y="704850"/>
            <a:ext cx="6696075" cy="3767138"/>
          </a:xfrm>
          <a:ln/>
        </p:spPr>
      </p:sp>
      <p:sp>
        <p:nvSpPr>
          <p:cNvPr id="10547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97233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53</a:t>
            </a:fld>
            <a:endParaRPr lang="de-DE"/>
          </a:p>
        </p:txBody>
      </p:sp>
    </p:spTree>
    <p:extLst>
      <p:ext uri="{BB962C8B-B14F-4D97-AF65-F5344CB8AC3E}">
        <p14:creationId xmlns:p14="http://schemas.microsoft.com/office/powerpoint/2010/main" val="550601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0752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0752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07524" name="Rectangle 7"/>
          <p:cNvSpPr>
            <a:spLocks noGrp="1" noChangeArrowheads="1"/>
          </p:cNvSpPr>
          <p:nvPr>
            <p:ph type="sldNum" sz="quarter" idx="5"/>
          </p:nvPr>
        </p:nvSpPr>
        <p:spPr>
          <a:noFill/>
        </p:spPr>
        <p:txBody>
          <a:bodyPr/>
          <a:lstStyle/>
          <a:p>
            <a:fld id="{8526B70A-9D9E-48FA-904A-5A7F4317DFCD}" type="slidenum">
              <a:rPr lang="de-DE"/>
              <a:pPr/>
              <a:t>54</a:t>
            </a:fld>
            <a:endParaRPr lang="de-DE"/>
          </a:p>
        </p:txBody>
      </p:sp>
      <p:sp>
        <p:nvSpPr>
          <p:cNvPr id="107525" name="Rectangle 2"/>
          <p:cNvSpPr>
            <a:spLocks noGrp="1" noRot="1" noChangeAspect="1" noChangeArrowheads="1" noTextEdit="1"/>
          </p:cNvSpPr>
          <p:nvPr>
            <p:ph type="sldImg"/>
          </p:nvPr>
        </p:nvSpPr>
        <p:spPr>
          <a:xfrm>
            <a:off x="33338" y="704850"/>
            <a:ext cx="6696075" cy="3767138"/>
          </a:xfrm>
          <a:ln/>
        </p:spPr>
      </p:sp>
      <p:sp>
        <p:nvSpPr>
          <p:cNvPr id="10752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42932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0957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0957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09572" name="Rectangle 7"/>
          <p:cNvSpPr>
            <a:spLocks noGrp="1" noChangeArrowheads="1"/>
          </p:cNvSpPr>
          <p:nvPr>
            <p:ph type="sldNum" sz="quarter" idx="5"/>
          </p:nvPr>
        </p:nvSpPr>
        <p:spPr>
          <a:noFill/>
        </p:spPr>
        <p:txBody>
          <a:bodyPr/>
          <a:lstStyle/>
          <a:p>
            <a:fld id="{BC31249C-5289-4748-9BD8-CF1D4783CC9F}" type="slidenum">
              <a:rPr lang="de-DE"/>
              <a:pPr/>
              <a:t>55</a:t>
            </a:fld>
            <a:endParaRPr lang="de-DE"/>
          </a:p>
        </p:txBody>
      </p:sp>
      <p:sp>
        <p:nvSpPr>
          <p:cNvPr id="109573" name="Rectangle 2"/>
          <p:cNvSpPr>
            <a:spLocks noGrp="1" noRot="1" noChangeAspect="1" noChangeArrowheads="1" noTextEdit="1"/>
          </p:cNvSpPr>
          <p:nvPr>
            <p:ph type="sldImg"/>
          </p:nvPr>
        </p:nvSpPr>
        <p:spPr>
          <a:xfrm>
            <a:off x="33338" y="704850"/>
            <a:ext cx="6696075" cy="3767138"/>
          </a:xfrm>
          <a:ln/>
        </p:spPr>
      </p:sp>
      <p:sp>
        <p:nvSpPr>
          <p:cNvPr id="10957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12883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1161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1161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11620" name="Rectangle 7"/>
          <p:cNvSpPr>
            <a:spLocks noGrp="1" noChangeArrowheads="1"/>
          </p:cNvSpPr>
          <p:nvPr>
            <p:ph type="sldNum" sz="quarter" idx="5"/>
          </p:nvPr>
        </p:nvSpPr>
        <p:spPr>
          <a:noFill/>
        </p:spPr>
        <p:txBody>
          <a:bodyPr/>
          <a:lstStyle/>
          <a:p>
            <a:fld id="{C0ECF3D9-5D32-415E-97B6-FE73D51CECC2}" type="slidenum">
              <a:rPr lang="de-DE"/>
              <a:pPr/>
              <a:t>56</a:t>
            </a:fld>
            <a:endParaRPr lang="de-DE"/>
          </a:p>
        </p:txBody>
      </p:sp>
      <p:sp>
        <p:nvSpPr>
          <p:cNvPr id="111621" name="Rectangle 2"/>
          <p:cNvSpPr>
            <a:spLocks noGrp="1" noRot="1" noChangeAspect="1" noChangeArrowheads="1" noTextEdit="1"/>
          </p:cNvSpPr>
          <p:nvPr>
            <p:ph type="sldImg"/>
          </p:nvPr>
        </p:nvSpPr>
        <p:spPr>
          <a:xfrm>
            <a:off x="33338" y="704850"/>
            <a:ext cx="6696075" cy="3767138"/>
          </a:xfrm>
          <a:ln/>
        </p:spPr>
      </p:sp>
      <p:sp>
        <p:nvSpPr>
          <p:cNvPr id="11162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60568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1366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1366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13668" name="Rectangle 7"/>
          <p:cNvSpPr>
            <a:spLocks noGrp="1" noChangeArrowheads="1"/>
          </p:cNvSpPr>
          <p:nvPr>
            <p:ph type="sldNum" sz="quarter" idx="5"/>
          </p:nvPr>
        </p:nvSpPr>
        <p:spPr>
          <a:noFill/>
        </p:spPr>
        <p:txBody>
          <a:bodyPr/>
          <a:lstStyle/>
          <a:p>
            <a:fld id="{AFF94683-3565-4101-88FF-AE2C5DDB05F6}" type="slidenum">
              <a:rPr lang="de-DE"/>
              <a:pPr/>
              <a:t>57</a:t>
            </a:fld>
            <a:endParaRPr lang="de-DE"/>
          </a:p>
        </p:txBody>
      </p:sp>
      <p:sp>
        <p:nvSpPr>
          <p:cNvPr id="113669" name="Rectangle 2"/>
          <p:cNvSpPr>
            <a:spLocks noGrp="1" noRot="1" noChangeAspect="1" noChangeArrowheads="1" noTextEdit="1"/>
          </p:cNvSpPr>
          <p:nvPr>
            <p:ph type="sldImg"/>
          </p:nvPr>
        </p:nvSpPr>
        <p:spPr>
          <a:xfrm>
            <a:off x="33338" y="704850"/>
            <a:ext cx="6696075" cy="3767138"/>
          </a:xfrm>
          <a:ln/>
        </p:spPr>
      </p:sp>
      <p:sp>
        <p:nvSpPr>
          <p:cNvPr id="11367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54855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1571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1571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15716" name="Rectangle 7"/>
          <p:cNvSpPr>
            <a:spLocks noGrp="1" noChangeArrowheads="1"/>
          </p:cNvSpPr>
          <p:nvPr>
            <p:ph type="sldNum" sz="quarter" idx="5"/>
          </p:nvPr>
        </p:nvSpPr>
        <p:spPr>
          <a:noFill/>
        </p:spPr>
        <p:txBody>
          <a:bodyPr/>
          <a:lstStyle/>
          <a:p>
            <a:fld id="{87705440-1F67-462A-B865-FB848A02B210}" type="slidenum">
              <a:rPr lang="de-DE"/>
              <a:pPr/>
              <a:t>58</a:t>
            </a:fld>
            <a:endParaRPr lang="de-DE"/>
          </a:p>
        </p:txBody>
      </p:sp>
      <p:sp>
        <p:nvSpPr>
          <p:cNvPr id="115717" name="Rectangle 2"/>
          <p:cNvSpPr>
            <a:spLocks noGrp="1" noRot="1" noChangeAspect="1" noChangeArrowheads="1" noTextEdit="1"/>
          </p:cNvSpPr>
          <p:nvPr>
            <p:ph type="sldImg"/>
          </p:nvPr>
        </p:nvSpPr>
        <p:spPr>
          <a:xfrm>
            <a:off x="33338" y="704850"/>
            <a:ext cx="6696075" cy="3767138"/>
          </a:xfrm>
          <a:ln/>
        </p:spPr>
      </p:sp>
      <p:sp>
        <p:nvSpPr>
          <p:cNvPr id="11571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5634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1776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1776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17764" name="Rectangle 7"/>
          <p:cNvSpPr>
            <a:spLocks noGrp="1" noChangeArrowheads="1"/>
          </p:cNvSpPr>
          <p:nvPr>
            <p:ph type="sldNum" sz="quarter" idx="5"/>
          </p:nvPr>
        </p:nvSpPr>
        <p:spPr>
          <a:noFill/>
        </p:spPr>
        <p:txBody>
          <a:bodyPr/>
          <a:lstStyle/>
          <a:p>
            <a:fld id="{63472392-30D6-4D88-BA1B-2BEEF8AA3628}" type="slidenum">
              <a:rPr lang="de-DE"/>
              <a:pPr/>
              <a:t>59</a:t>
            </a:fld>
            <a:endParaRPr lang="de-DE"/>
          </a:p>
        </p:txBody>
      </p:sp>
      <p:sp>
        <p:nvSpPr>
          <p:cNvPr id="117765" name="Rectangle 2"/>
          <p:cNvSpPr>
            <a:spLocks noGrp="1" noRot="1" noChangeAspect="1" noChangeArrowheads="1" noTextEdit="1"/>
          </p:cNvSpPr>
          <p:nvPr>
            <p:ph type="sldImg"/>
          </p:nvPr>
        </p:nvSpPr>
        <p:spPr>
          <a:xfrm>
            <a:off x="33338" y="704850"/>
            <a:ext cx="6696075" cy="3767138"/>
          </a:xfrm>
          <a:ln/>
        </p:spPr>
      </p:sp>
      <p:sp>
        <p:nvSpPr>
          <p:cNvPr id="11776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912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a:t>
            </a:fld>
            <a:endParaRPr lang="de-DE"/>
          </a:p>
        </p:txBody>
      </p:sp>
    </p:spTree>
    <p:extLst>
      <p:ext uri="{BB962C8B-B14F-4D97-AF65-F5344CB8AC3E}">
        <p14:creationId xmlns:p14="http://schemas.microsoft.com/office/powerpoint/2010/main" val="1524091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1981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1981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19812" name="Rectangle 7"/>
          <p:cNvSpPr>
            <a:spLocks noGrp="1" noChangeArrowheads="1"/>
          </p:cNvSpPr>
          <p:nvPr>
            <p:ph type="sldNum" sz="quarter" idx="5"/>
          </p:nvPr>
        </p:nvSpPr>
        <p:spPr>
          <a:noFill/>
        </p:spPr>
        <p:txBody>
          <a:bodyPr/>
          <a:lstStyle/>
          <a:p>
            <a:fld id="{75BFFC15-BD72-4024-837B-1386AA40A001}" type="slidenum">
              <a:rPr lang="de-DE"/>
              <a:pPr/>
              <a:t>60</a:t>
            </a:fld>
            <a:endParaRPr lang="de-DE"/>
          </a:p>
        </p:txBody>
      </p:sp>
      <p:sp>
        <p:nvSpPr>
          <p:cNvPr id="119813" name="Rectangle 2"/>
          <p:cNvSpPr>
            <a:spLocks noGrp="1" noRot="1" noChangeAspect="1" noChangeArrowheads="1" noTextEdit="1"/>
          </p:cNvSpPr>
          <p:nvPr>
            <p:ph type="sldImg"/>
          </p:nvPr>
        </p:nvSpPr>
        <p:spPr>
          <a:xfrm>
            <a:off x="33338" y="704850"/>
            <a:ext cx="6696075" cy="3767138"/>
          </a:xfrm>
          <a:ln/>
        </p:spPr>
      </p:sp>
      <p:sp>
        <p:nvSpPr>
          <p:cNvPr id="11981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08502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61</a:t>
            </a:fld>
            <a:endParaRPr lang="de-DE"/>
          </a:p>
        </p:txBody>
      </p:sp>
    </p:spTree>
    <p:extLst>
      <p:ext uri="{BB962C8B-B14F-4D97-AF65-F5344CB8AC3E}">
        <p14:creationId xmlns:p14="http://schemas.microsoft.com/office/powerpoint/2010/main" val="42759647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3824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3824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38244" name="Rectangle 7"/>
          <p:cNvSpPr>
            <a:spLocks noGrp="1" noChangeArrowheads="1"/>
          </p:cNvSpPr>
          <p:nvPr>
            <p:ph type="sldNum" sz="quarter" idx="5"/>
          </p:nvPr>
        </p:nvSpPr>
        <p:spPr>
          <a:noFill/>
        </p:spPr>
        <p:txBody>
          <a:bodyPr/>
          <a:lstStyle/>
          <a:p>
            <a:fld id="{78CBD991-CDF6-47E3-BFFD-6741A762B417}" type="slidenum">
              <a:rPr lang="de-DE"/>
              <a:pPr/>
              <a:t>62</a:t>
            </a:fld>
            <a:endParaRPr lang="de-DE"/>
          </a:p>
        </p:txBody>
      </p:sp>
      <p:sp>
        <p:nvSpPr>
          <p:cNvPr id="138245" name="Rectangle 2"/>
          <p:cNvSpPr>
            <a:spLocks noGrp="1" noRot="1" noChangeAspect="1" noChangeArrowheads="1" noTextEdit="1"/>
          </p:cNvSpPr>
          <p:nvPr>
            <p:ph type="sldImg"/>
          </p:nvPr>
        </p:nvSpPr>
        <p:spPr>
          <a:xfrm>
            <a:off x="33338" y="704850"/>
            <a:ext cx="6696075" cy="3767138"/>
          </a:xfrm>
          <a:ln/>
        </p:spPr>
      </p:sp>
      <p:sp>
        <p:nvSpPr>
          <p:cNvPr id="13824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535623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63</a:t>
            </a:fld>
            <a:endParaRPr lang="de-DE"/>
          </a:p>
        </p:txBody>
      </p:sp>
    </p:spTree>
    <p:extLst>
      <p:ext uri="{BB962C8B-B14F-4D97-AF65-F5344CB8AC3E}">
        <p14:creationId xmlns:p14="http://schemas.microsoft.com/office/powerpoint/2010/main" val="3576214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64</a:t>
            </a:fld>
            <a:endParaRPr lang="de-DE"/>
          </a:p>
        </p:txBody>
      </p:sp>
    </p:spTree>
    <p:extLst>
      <p:ext uri="{BB962C8B-B14F-4D97-AF65-F5344CB8AC3E}">
        <p14:creationId xmlns:p14="http://schemas.microsoft.com/office/powerpoint/2010/main" val="2247065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65</a:t>
            </a:fld>
            <a:endParaRPr lang="de-DE"/>
          </a:p>
        </p:txBody>
      </p:sp>
    </p:spTree>
    <p:extLst>
      <p:ext uri="{BB962C8B-B14F-4D97-AF65-F5344CB8AC3E}">
        <p14:creationId xmlns:p14="http://schemas.microsoft.com/office/powerpoint/2010/main" val="3310056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66</a:t>
            </a:fld>
            <a:endParaRPr lang="de-DE"/>
          </a:p>
        </p:txBody>
      </p:sp>
    </p:spTree>
    <p:extLst>
      <p:ext uri="{BB962C8B-B14F-4D97-AF65-F5344CB8AC3E}">
        <p14:creationId xmlns:p14="http://schemas.microsoft.com/office/powerpoint/2010/main" val="164423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67</a:t>
            </a:fld>
            <a:endParaRPr lang="de-DE"/>
          </a:p>
        </p:txBody>
      </p:sp>
    </p:spTree>
    <p:extLst>
      <p:ext uri="{BB962C8B-B14F-4D97-AF65-F5344CB8AC3E}">
        <p14:creationId xmlns:p14="http://schemas.microsoft.com/office/powerpoint/2010/main" val="2827573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4541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4541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45412" name="Rectangle 7"/>
          <p:cNvSpPr>
            <a:spLocks noGrp="1" noChangeArrowheads="1"/>
          </p:cNvSpPr>
          <p:nvPr>
            <p:ph type="sldNum" sz="quarter" idx="5"/>
          </p:nvPr>
        </p:nvSpPr>
        <p:spPr>
          <a:noFill/>
        </p:spPr>
        <p:txBody>
          <a:bodyPr/>
          <a:lstStyle/>
          <a:p>
            <a:fld id="{0C6E4CBA-C35F-4E05-B013-F6040F26328E}" type="slidenum">
              <a:rPr lang="de-DE"/>
              <a:pPr/>
              <a:t>68</a:t>
            </a:fld>
            <a:endParaRPr lang="de-DE"/>
          </a:p>
        </p:txBody>
      </p:sp>
      <p:sp>
        <p:nvSpPr>
          <p:cNvPr id="145413" name="Rectangle 2"/>
          <p:cNvSpPr>
            <a:spLocks noGrp="1" noRot="1" noChangeAspect="1" noChangeArrowheads="1" noTextEdit="1"/>
          </p:cNvSpPr>
          <p:nvPr>
            <p:ph type="sldImg"/>
          </p:nvPr>
        </p:nvSpPr>
        <p:spPr>
          <a:xfrm>
            <a:off x="33338" y="704850"/>
            <a:ext cx="6696075" cy="3767138"/>
          </a:xfrm>
          <a:ln/>
        </p:spPr>
      </p:sp>
      <p:sp>
        <p:nvSpPr>
          <p:cNvPr id="14541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37900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69</a:t>
            </a:fld>
            <a:endParaRPr lang="de-DE"/>
          </a:p>
        </p:txBody>
      </p:sp>
    </p:spTree>
    <p:extLst>
      <p:ext uri="{BB962C8B-B14F-4D97-AF65-F5344CB8AC3E}">
        <p14:creationId xmlns:p14="http://schemas.microsoft.com/office/powerpoint/2010/main" val="223758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3072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3072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30724" name="Rectangle 7"/>
          <p:cNvSpPr>
            <a:spLocks noGrp="1" noChangeArrowheads="1"/>
          </p:cNvSpPr>
          <p:nvPr>
            <p:ph type="sldNum" sz="quarter" idx="5"/>
          </p:nvPr>
        </p:nvSpPr>
        <p:spPr>
          <a:noFill/>
        </p:spPr>
        <p:txBody>
          <a:bodyPr/>
          <a:lstStyle/>
          <a:p>
            <a:fld id="{EB6B4FEF-77C0-46DD-B60A-BD02348B4ADA}" type="slidenum">
              <a:rPr lang="de-DE"/>
              <a:pPr/>
              <a:t>7</a:t>
            </a:fld>
            <a:endParaRPr lang="de-DE"/>
          </a:p>
        </p:txBody>
      </p:sp>
      <p:sp>
        <p:nvSpPr>
          <p:cNvPr id="30725" name="Rectangle 2"/>
          <p:cNvSpPr>
            <a:spLocks noGrp="1" noRot="1" noChangeAspect="1" noChangeArrowheads="1" noTextEdit="1"/>
          </p:cNvSpPr>
          <p:nvPr>
            <p:ph type="sldImg"/>
          </p:nvPr>
        </p:nvSpPr>
        <p:spPr>
          <a:xfrm>
            <a:off x="33338" y="704850"/>
            <a:ext cx="6696075" cy="3767138"/>
          </a:xfrm>
          <a:ln/>
        </p:spPr>
      </p:sp>
      <p:sp>
        <p:nvSpPr>
          <p:cNvPr id="3072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379288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70</a:t>
            </a:fld>
            <a:endParaRPr lang="de-DE"/>
          </a:p>
        </p:txBody>
      </p:sp>
    </p:spTree>
    <p:extLst>
      <p:ext uri="{BB962C8B-B14F-4D97-AF65-F5344CB8AC3E}">
        <p14:creationId xmlns:p14="http://schemas.microsoft.com/office/powerpoint/2010/main" val="3103156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4848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4848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48484" name="Rectangle 7"/>
          <p:cNvSpPr>
            <a:spLocks noGrp="1" noChangeArrowheads="1"/>
          </p:cNvSpPr>
          <p:nvPr>
            <p:ph type="sldNum" sz="quarter" idx="5"/>
          </p:nvPr>
        </p:nvSpPr>
        <p:spPr>
          <a:noFill/>
        </p:spPr>
        <p:txBody>
          <a:bodyPr/>
          <a:lstStyle/>
          <a:p>
            <a:fld id="{DA6041BD-4350-4F15-9912-736608636DCF}" type="slidenum">
              <a:rPr lang="de-DE"/>
              <a:pPr/>
              <a:t>71</a:t>
            </a:fld>
            <a:endParaRPr lang="de-DE"/>
          </a:p>
        </p:txBody>
      </p:sp>
      <p:sp>
        <p:nvSpPr>
          <p:cNvPr id="148485" name="Rectangle 2"/>
          <p:cNvSpPr>
            <a:spLocks noGrp="1" noRot="1" noChangeAspect="1" noChangeArrowheads="1" noTextEdit="1"/>
          </p:cNvSpPr>
          <p:nvPr>
            <p:ph type="sldImg"/>
          </p:nvPr>
        </p:nvSpPr>
        <p:spPr>
          <a:xfrm>
            <a:off x="33338" y="704850"/>
            <a:ext cx="6696075" cy="3767138"/>
          </a:xfrm>
          <a:ln/>
        </p:spPr>
      </p:sp>
      <p:sp>
        <p:nvSpPr>
          <p:cNvPr id="14848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6175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5053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5053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50532" name="Rectangle 7"/>
          <p:cNvSpPr>
            <a:spLocks noGrp="1" noChangeArrowheads="1"/>
          </p:cNvSpPr>
          <p:nvPr>
            <p:ph type="sldNum" sz="quarter" idx="5"/>
          </p:nvPr>
        </p:nvSpPr>
        <p:spPr>
          <a:noFill/>
        </p:spPr>
        <p:txBody>
          <a:bodyPr/>
          <a:lstStyle/>
          <a:p>
            <a:fld id="{48D27E44-785D-4844-9077-1DC05F82A0BA}" type="slidenum">
              <a:rPr lang="de-DE"/>
              <a:pPr/>
              <a:t>72</a:t>
            </a:fld>
            <a:endParaRPr lang="de-DE"/>
          </a:p>
        </p:txBody>
      </p:sp>
      <p:sp>
        <p:nvSpPr>
          <p:cNvPr id="150533" name="Rectangle 2"/>
          <p:cNvSpPr>
            <a:spLocks noGrp="1" noRot="1" noChangeAspect="1" noChangeArrowheads="1" noTextEdit="1"/>
          </p:cNvSpPr>
          <p:nvPr>
            <p:ph type="sldImg"/>
          </p:nvPr>
        </p:nvSpPr>
        <p:spPr>
          <a:xfrm>
            <a:off x="33338" y="704850"/>
            <a:ext cx="6696075" cy="3767138"/>
          </a:xfrm>
          <a:ln/>
        </p:spPr>
      </p:sp>
      <p:sp>
        <p:nvSpPr>
          <p:cNvPr id="15053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75860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5257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5257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52580" name="Rectangle 7"/>
          <p:cNvSpPr>
            <a:spLocks noGrp="1" noChangeArrowheads="1"/>
          </p:cNvSpPr>
          <p:nvPr>
            <p:ph type="sldNum" sz="quarter" idx="5"/>
          </p:nvPr>
        </p:nvSpPr>
        <p:spPr>
          <a:noFill/>
        </p:spPr>
        <p:txBody>
          <a:bodyPr/>
          <a:lstStyle/>
          <a:p>
            <a:fld id="{44A6D8A8-06CF-430B-A91C-9B78E4E114DB}" type="slidenum">
              <a:rPr lang="de-DE"/>
              <a:pPr/>
              <a:t>73</a:t>
            </a:fld>
            <a:endParaRPr lang="de-DE"/>
          </a:p>
        </p:txBody>
      </p:sp>
      <p:sp>
        <p:nvSpPr>
          <p:cNvPr id="152581" name="Rectangle 2"/>
          <p:cNvSpPr>
            <a:spLocks noGrp="1" noRot="1" noChangeAspect="1" noChangeArrowheads="1" noTextEdit="1"/>
          </p:cNvSpPr>
          <p:nvPr>
            <p:ph type="sldImg"/>
          </p:nvPr>
        </p:nvSpPr>
        <p:spPr>
          <a:xfrm>
            <a:off x="33338" y="704850"/>
            <a:ext cx="6696075" cy="3767138"/>
          </a:xfrm>
          <a:ln/>
        </p:spPr>
      </p:sp>
      <p:sp>
        <p:nvSpPr>
          <p:cNvPr id="15258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0390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74</a:t>
            </a:fld>
            <a:endParaRPr lang="de-DE"/>
          </a:p>
        </p:txBody>
      </p:sp>
    </p:spTree>
    <p:extLst>
      <p:ext uri="{BB962C8B-B14F-4D97-AF65-F5344CB8AC3E}">
        <p14:creationId xmlns:p14="http://schemas.microsoft.com/office/powerpoint/2010/main" val="30822854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5565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5565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55652" name="Rectangle 7"/>
          <p:cNvSpPr>
            <a:spLocks noGrp="1" noChangeArrowheads="1"/>
          </p:cNvSpPr>
          <p:nvPr>
            <p:ph type="sldNum" sz="quarter" idx="5"/>
          </p:nvPr>
        </p:nvSpPr>
        <p:spPr>
          <a:noFill/>
        </p:spPr>
        <p:txBody>
          <a:bodyPr/>
          <a:lstStyle/>
          <a:p>
            <a:fld id="{979CB030-0365-4C2E-A09A-E3E70B9E6FC8}" type="slidenum">
              <a:rPr lang="de-DE"/>
              <a:pPr/>
              <a:t>75</a:t>
            </a:fld>
            <a:endParaRPr lang="de-DE"/>
          </a:p>
        </p:txBody>
      </p:sp>
      <p:sp>
        <p:nvSpPr>
          <p:cNvPr id="155653" name="Rectangle 2"/>
          <p:cNvSpPr>
            <a:spLocks noGrp="1" noRot="1" noChangeAspect="1" noChangeArrowheads="1" noTextEdit="1"/>
          </p:cNvSpPr>
          <p:nvPr>
            <p:ph type="sldImg"/>
          </p:nvPr>
        </p:nvSpPr>
        <p:spPr>
          <a:xfrm>
            <a:off x="33338" y="704850"/>
            <a:ext cx="6696075" cy="3767138"/>
          </a:xfrm>
          <a:ln/>
        </p:spPr>
      </p:sp>
      <p:sp>
        <p:nvSpPr>
          <p:cNvPr id="15565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849251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5769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5769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57700" name="Rectangle 7"/>
          <p:cNvSpPr>
            <a:spLocks noGrp="1" noChangeArrowheads="1"/>
          </p:cNvSpPr>
          <p:nvPr>
            <p:ph type="sldNum" sz="quarter" idx="5"/>
          </p:nvPr>
        </p:nvSpPr>
        <p:spPr>
          <a:noFill/>
        </p:spPr>
        <p:txBody>
          <a:bodyPr/>
          <a:lstStyle/>
          <a:p>
            <a:fld id="{97965EE3-FF59-4B39-8617-6041518B70CD}" type="slidenum">
              <a:rPr lang="de-DE"/>
              <a:pPr/>
              <a:t>76</a:t>
            </a:fld>
            <a:endParaRPr lang="de-DE"/>
          </a:p>
        </p:txBody>
      </p:sp>
      <p:sp>
        <p:nvSpPr>
          <p:cNvPr id="157701" name="Rectangle 2"/>
          <p:cNvSpPr>
            <a:spLocks noGrp="1" noRot="1" noChangeAspect="1" noChangeArrowheads="1" noTextEdit="1"/>
          </p:cNvSpPr>
          <p:nvPr>
            <p:ph type="sldImg"/>
          </p:nvPr>
        </p:nvSpPr>
        <p:spPr>
          <a:xfrm>
            <a:off x="33338" y="704850"/>
            <a:ext cx="6696075" cy="3767138"/>
          </a:xfrm>
          <a:ln/>
        </p:spPr>
      </p:sp>
      <p:sp>
        <p:nvSpPr>
          <p:cNvPr id="15770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74499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5974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5974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59748" name="Rectangle 7"/>
          <p:cNvSpPr>
            <a:spLocks noGrp="1" noChangeArrowheads="1"/>
          </p:cNvSpPr>
          <p:nvPr>
            <p:ph type="sldNum" sz="quarter" idx="5"/>
          </p:nvPr>
        </p:nvSpPr>
        <p:spPr>
          <a:noFill/>
        </p:spPr>
        <p:txBody>
          <a:bodyPr/>
          <a:lstStyle/>
          <a:p>
            <a:fld id="{BF28D6C7-A401-4B5D-B454-FE26ECD35D30}" type="slidenum">
              <a:rPr lang="de-DE"/>
              <a:pPr/>
              <a:t>77</a:t>
            </a:fld>
            <a:endParaRPr lang="de-DE"/>
          </a:p>
        </p:txBody>
      </p:sp>
      <p:sp>
        <p:nvSpPr>
          <p:cNvPr id="159749" name="Rectangle 2"/>
          <p:cNvSpPr>
            <a:spLocks noGrp="1" noRot="1" noChangeAspect="1" noChangeArrowheads="1" noTextEdit="1"/>
          </p:cNvSpPr>
          <p:nvPr>
            <p:ph type="sldImg"/>
          </p:nvPr>
        </p:nvSpPr>
        <p:spPr>
          <a:xfrm>
            <a:off x="33338" y="704850"/>
            <a:ext cx="6696075" cy="3767138"/>
          </a:xfrm>
          <a:ln/>
        </p:spPr>
      </p:sp>
      <p:sp>
        <p:nvSpPr>
          <p:cNvPr id="15975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26826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6179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6179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61796" name="Rectangle 7"/>
          <p:cNvSpPr>
            <a:spLocks noGrp="1" noChangeArrowheads="1"/>
          </p:cNvSpPr>
          <p:nvPr>
            <p:ph type="sldNum" sz="quarter" idx="5"/>
          </p:nvPr>
        </p:nvSpPr>
        <p:spPr>
          <a:noFill/>
        </p:spPr>
        <p:txBody>
          <a:bodyPr/>
          <a:lstStyle/>
          <a:p>
            <a:fld id="{C1A2B617-A9C7-4B1F-8804-9C4C0B847324}" type="slidenum">
              <a:rPr lang="de-DE"/>
              <a:pPr/>
              <a:t>78</a:t>
            </a:fld>
            <a:endParaRPr lang="de-DE"/>
          </a:p>
        </p:txBody>
      </p:sp>
      <p:sp>
        <p:nvSpPr>
          <p:cNvPr id="161797" name="Rectangle 2"/>
          <p:cNvSpPr>
            <a:spLocks noGrp="1" noRot="1" noChangeAspect="1" noChangeArrowheads="1" noTextEdit="1"/>
          </p:cNvSpPr>
          <p:nvPr>
            <p:ph type="sldImg"/>
          </p:nvPr>
        </p:nvSpPr>
        <p:spPr>
          <a:xfrm>
            <a:off x="33338" y="704850"/>
            <a:ext cx="6696075" cy="3767138"/>
          </a:xfrm>
          <a:ln/>
        </p:spPr>
      </p:sp>
      <p:sp>
        <p:nvSpPr>
          <p:cNvPr id="16179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579924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79</a:t>
            </a:fld>
            <a:endParaRPr lang="de-DE"/>
          </a:p>
        </p:txBody>
      </p:sp>
    </p:spTree>
    <p:extLst>
      <p:ext uri="{BB962C8B-B14F-4D97-AF65-F5344CB8AC3E}">
        <p14:creationId xmlns:p14="http://schemas.microsoft.com/office/powerpoint/2010/main" val="296341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8</a:t>
            </a:fld>
            <a:endParaRPr lang="de-DE"/>
          </a:p>
        </p:txBody>
      </p:sp>
    </p:spTree>
    <p:extLst>
      <p:ext uri="{BB962C8B-B14F-4D97-AF65-F5344CB8AC3E}">
        <p14:creationId xmlns:p14="http://schemas.microsoft.com/office/powerpoint/2010/main" val="3255075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6384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6384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63844" name="Rectangle 7"/>
          <p:cNvSpPr>
            <a:spLocks noGrp="1" noChangeArrowheads="1"/>
          </p:cNvSpPr>
          <p:nvPr>
            <p:ph type="sldNum" sz="quarter" idx="5"/>
          </p:nvPr>
        </p:nvSpPr>
        <p:spPr>
          <a:noFill/>
        </p:spPr>
        <p:txBody>
          <a:bodyPr/>
          <a:lstStyle/>
          <a:p>
            <a:fld id="{F241B849-2545-4131-9CE2-38F9B6055A3A}" type="slidenum">
              <a:rPr lang="de-DE"/>
              <a:pPr/>
              <a:t>80</a:t>
            </a:fld>
            <a:endParaRPr lang="de-DE"/>
          </a:p>
        </p:txBody>
      </p:sp>
      <p:sp>
        <p:nvSpPr>
          <p:cNvPr id="163845" name="Rectangle 2"/>
          <p:cNvSpPr>
            <a:spLocks noGrp="1" noRot="1" noChangeAspect="1" noChangeArrowheads="1" noTextEdit="1"/>
          </p:cNvSpPr>
          <p:nvPr>
            <p:ph type="sldImg"/>
          </p:nvPr>
        </p:nvSpPr>
        <p:spPr>
          <a:xfrm>
            <a:off x="33338" y="704850"/>
            <a:ext cx="6696075" cy="3767138"/>
          </a:xfrm>
          <a:ln/>
        </p:spPr>
      </p:sp>
      <p:sp>
        <p:nvSpPr>
          <p:cNvPr id="16384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446962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81</a:t>
            </a:fld>
            <a:endParaRPr lang="de-DE"/>
          </a:p>
        </p:txBody>
      </p:sp>
    </p:spTree>
    <p:extLst>
      <p:ext uri="{BB962C8B-B14F-4D97-AF65-F5344CB8AC3E}">
        <p14:creationId xmlns:p14="http://schemas.microsoft.com/office/powerpoint/2010/main" val="37824996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6691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6691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66916" name="Rectangle 7"/>
          <p:cNvSpPr>
            <a:spLocks noGrp="1" noChangeArrowheads="1"/>
          </p:cNvSpPr>
          <p:nvPr>
            <p:ph type="sldNum" sz="quarter" idx="5"/>
          </p:nvPr>
        </p:nvSpPr>
        <p:spPr>
          <a:noFill/>
        </p:spPr>
        <p:txBody>
          <a:bodyPr/>
          <a:lstStyle/>
          <a:p>
            <a:fld id="{B780E46D-61F4-4FF0-BE40-92DD56B2C75B}" type="slidenum">
              <a:rPr lang="de-DE"/>
              <a:pPr/>
              <a:t>82</a:t>
            </a:fld>
            <a:endParaRPr lang="de-DE"/>
          </a:p>
        </p:txBody>
      </p:sp>
      <p:sp>
        <p:nvSpPr>
          <p:cNvPr id="166917" name="Rectangle 2"/>
          <p:cNvSpPr>
            <a:spLocks noGrp="1" noRot="1" noChangeAspect="1" noChangeArrowheads="1" noTextEdit="1"/>
          </p:cNvSpPr>
          <p:nvPr>
            <p:ph type="sldImg"/>
          </p:nvPr>
        </p:nvSpPr>
        <p:spPr>
          <a:xfrm>
            <a:off x="33338" y="704850"/>
            <a:ext cx="6696075" cy="3767138"/>
          </a:xfrm>
          <a:ln/>
        </p:spPr>
      </p:sp>
      <p:sp>
        <p:nvSpPr>
          <p:cNvPr id="16691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175031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83</a:t>
            </a:fld>
            <a:endParaRPr lang="de-DE"/>
          </a:p>
        </p:txBody>
      </p:sp>
    </p:spTree>
    <p:extLst>
      <p:ext uri="{BB962C8B-B14F-4D97-AF65-F5344CB8AC3E}">
        <p14:creationId xmlns:p14="http://schemas.microsoft.com/office/powerpoint/2010/main" val="25737226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6998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6998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69988" name="Rectangle 7"/>
          <p:cNvSpPr>
            <a:spLocks noGrp="1" noChangeArrowheads="1"/>
          </p:cNvSpPr>
          <p:nvPr>
            <p:ph type="sldNum" sz="quarter" idx="5"/>
          </p:nvPr>
        </p:nvSpPr>
        <p:spPr>
          <a:noFill/>
        </p:spPr>
        <p:txBody>
          <a:bodyPr/>
          <a:lstStyle/>
          <a:p>
            <a:fld id="{8709AD09-E23B-4B08-8350-FF157A4611C8}" type="slidenum">
              <a:rPr lang="de-DE"/>
              <a:pPr/>
              <a:t>84</a:t>
            </a:fld>
            <a:endParaRPr lang="de-DE"/>
          </a:p>
        </p:txBody>
      </p:sp>
      <p:sp>
        <p:nvSpPr>
          <p:cNvPr id="169989" name="Rectangle 2"/>
          <p:cNvSpPr>
            <a:spLocks noGrp="1" noRot="1" noChangeAspect="1" noChangeArrowheads="1" noTextEdit="1"/>
          </p:cNvSpPr>
          <p:nvPr>
            <p:ph type="sldImg"/>
          </p:nvPr>
        </p:nvSpPr>
        <p:spPr>
          <a:xfrm>
            <a:off x="33338" y="704850"/>
            <a:ext cx="6696075" cy="3767138"/>
          </a:xfrm>
          <a:ln/>
        </p:spPr>
      </p:sp>
      <p:sp>
        <p:nvSpPr>
          <p:cNvPr id="16999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49006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7203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7203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72036" name="Rectangle 7"/>
          <p:cNvSpPr>
            <a:spLocks noGrp="1" noChangeArrowheads="1"/>
          </p:cNvSpPr>
          <p:nvPr>
            <p:ph type="sldNum" sz="quarter" idx="5"/>
          </p:nvPr>
        </p:nvSpPr>
        <p:spPr>
          <a:noFill/>
        </p:spPr>
        <p:txBody>
          <a:bodyPr/>
          <a:lstStyle/>
          <a:p>
            <a:fld id="{0F246EFE-E2F7-4622-8D3B-422595912505}" type="slidenum">
              <a:rPr lang="de-DE"/>
              <a:pPr/>
              <a:t>85</a:t>
            </a:fld>
            <a:endParaRPr lang="de-DE"/>
          </a:p>
        </p:txBody>
      </p:sp>
      <p:sp>
        <p:nvSpPr>
          <p:cNvPr id="172037" name="Rectangle 2"/>
          <p:cNvSpPr>
            <a:spLocks noGrp="1" noRot="1" noChangeAspect="1" noChangeArrowheads="1" noTextEdit="1"/>
          </p:cNvSpPr>
          <p:nvPr>
            <p:ph type="sldImg"/>
          </p:nvPr>
        </p:nvSpPr>
        <p:spPr>
          <a:xfrm>
            <a:off x="33338" y="704850"/>
            <a:ext cx="6696075" cy="3767138"/>
          </a:xfrm>
          <a:ln/>
        </p:spPr>
      </p:sp>
      <p:sp>
        <p:nvSpPr>
          <p:cNvPr id="17203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46024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7408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7408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74084" name="Rectangle 7"/>
          <p:cNvSpPr>
            <a:spLocks noGrp="1" noChangeArrowheads="1"/>
          </p:cNvSpPr>
          <p:nvPr>
            <p:ph type="sldNum" sz="quarter" idx="5"/>
          </p:nvPr>
        </p:nvSpPr>
        <p:spPr>
          <a:noFill/>
        </p:spPr>
        <p:txBody>
          <a:bodyPr/>
          <a:lstStyle/>
          <a:p>
            <a:fld id="{9B1AE5CC-A94C-47DF-84CB-065F6FE846D4}" type="slidenum">
              <a:rPr lang="de-DE"/>
              <a:pPr/>
              <a:t>86</a:t>
            </a:fld>
            <a:endParaRPr lang="de-DE"/>
          </a:p>
        </p:txBody>
      </p:sp>
      <p:sp>
        <p:nvSpPr>
          <p:cNvPr id="174085" name="Rectangle 2"/>
          <p:cNvSpPr>
            <a:spLocks noGrp="1" noRot="1" noChangeAspect="1" noChangeArrowheads="1" noTextEdit="1"/>
          </p:cNvSpPr>
          <p:nvPr>
            <p:ph type="sldImg"/>
          </p:nvPr>
        </p:nvSpPr>
        <p:spPr>
          <a:xfrm>
            <a:off x="33338" y="704850"/>
            <a:ext cx="6696075" cy="3767138"/>
          </a:xfrm>
          <a:ln/>
        </p:spPr>
      </p:sp>
      <p:sp>
        <p:nvSpPr>
          <p:cNvPr id="17408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91963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7613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7613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76132" name="Rectangle 7"/>
          <p:cNvSpPr>
            <a:spLocks noGrp="1" noChangeArrowheads="1"/>
          </p:cNvSpPr>
          <p:nvPr>
            <p:ph type="sldNum" sz="quarter" idx="5"/>
          </p:nvPr>
        </p:nvSpPr>
        <p:spPr>
          <a:noFill/>
        </p:spPr>
        <p:txBody>
          <a:bodyPr/>
          <a:lstStyle/>
          <a:p>
            <a:fld id="{6626D708-FB0F-471F-AC2D-9E132CCFC272}" type="slidenum">
              <a:rPr lang="de-DE"/>
              <a:pPr/>
              <a:t>87</a:t>
            </a:fld>
            <a:endParaRPr lang="de-DE"/>
          </a:p>
        </p:txBody>
      </p:sp>
      <p:sp>
        <p:nvSpPr>
          <p:cNvPr id="176133" name="Rectangle 2"/>
          <p:cNvSpPr>
            <a:spLocks noGrp="1" noRot="1" noChangeAspect="1" noChangeArrowheads="1" noTextEdit="1"/>
          </p:cNvSpPr>
          <p:nvPr>
            <p:ph type="sldImg"/>
          </p:nvPr>
        </p:nvSpPr>
        <p:spPr>
          <a:xfrm>
            <a:off x="33338" y="704850"/>
            <a:ext cx="6696075" cy="3767138"/>
          </a:xfrm>
          <a:ln/>
        </p:spPr>
      </p:sp>
      <p:sp>
        <p:nvSpPr>
          <p:cNvPr id="17613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18336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78178"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78179"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78180" name="Rectangle 7"/>
          <p:cNvSpPr>
            <a:spLocks noGrp="1" noChangeArrowheads="1"/>
          </p:cNvSpPr>
          <p:nvPr>
            <p:ph type="sldNum" sz="quarter" idx="5"/>
          </p:nvPr>
        </p:nvSpPr>
        <p:spPr>
          <a:noFill/>
        </p:spPr>
        <p:txBody>
          <a:bodyPr/>
          <a:lstStyle/>
          <a:p>
            <a:fld id="{7615593C-E5AA-418C-9D0C-4B89D1108FD7}" type="slidenum">
              <a:rPr lang="de-DE"/>
              <a:pPr/>
              <a:t>88</a:t>
            </a:fld>
            <a:endParaRPr lang="de-DE"/>
          </a:p>
        </p:txBody>
      </p:sp>
      <p:sp>
        <p:nvSpPr>
          <p:cNvPr id="178181" name="Rectangle 2"/>
          <p:cNvSpPr>
            <a:spLocks noGrp="1" noRot="1" noChangeAspect="1" noChangeArrowheads="1" noTextEdit="1"/>
          </p:cNvSpPr>
          <p:nvPr>
            <p:ph type="sldImg"/>
          </p:nvPr>
        </p:nvSpPr>
        <p:spPr>
          <a:xfrm>
            <a:off x="33338" y="704850"/>
            <a:ext cx="6696075" cy="3767138"/>
          </a:xfrm>
          <a:ln/>
        </p:spPr>
      </p:sp>
      <p:sp>
        <p:nvSpPr>
          <p:cNvPr id="17818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576543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80226"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80227"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80228" name="Rectangle 7"/>
          <p:cNvSpPr>
            <a:spLocks noGrp="1" noChangeArrowheads="1"/>
          </p:cNvSpPr>
          <p:nvPr>
            <p:ph type="sldNum" sz="quarter" idx="5"/>
          </p:nvPr>
        </p:nvSpPr>
        <p:spPr>
          <a:noFill/>
        </p:spPr>
        <p:txBody>
          <a:bodyPr/>
          <a:lstStyle/>
          <a:p>
            <a:fld id="{A7A0D691-4012-411F-B0B7-D6F9439DEF66}" type="slidenum">
              <a:rPr lang="de-DE"/>
              <a:pPr/>
              <a:t>89</a:t>
            </a:fld>
            <a:endParaRPr lang="de-DE"/>
          </a:p>
        </p:txBody>
      </p:sp>
      <p:sp>
        <p:nvSpPr>
          <p:cNvPr id="180229" name="Rectangle 2"/>
          <p:cNvSpPr>
            <a:spLocks noGrp="1" noRot="1" noChangeAspect="1" noChangeArrowheads="1" noTextEdit="1"/>
          </p:cNvSpPr>
          <p:nvPr>
            <p:ph type="sldImg"/>
          </p:nvPr>
        </p:nvSpPr>
        <p:spPr>
          <a:xfrm>
            <a:off x="33338" y="704850"/>
            <a:ext cx="6696075" cy="3767138"/>
          </a:xfrm>
          <a:ln/>
        </p:spPr>
      </p:sp>
      <p:sp>
        <p:nvSpPr>
          <p:cNvPr id="18023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7810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3277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3277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32772" name="Rectangle 7"/>
          <p:cNvSpPr>
            <a:spLocks noGrp="1" noChangeArrowheads="1"/>
          </p:cNvSpPr>
          <p:nvPr>
            <p:ph type="sldNum" sz="quarter" idx="5"/>
          </p:nvPr>
        </p:nvSpPr>
        <p:spPr>
          <a:noFill/>
        </p:spPr>
        <p:txBody>
          <a:bodyPr/>
          <a:lstStyle/>
          <a:p>
            <a:fld id="{CDC624C3-56B0-46AE-97C1-09B84F4435A8}" type="slidenum">
              <a:rPr lang="de-DE"/>
              <a:pPr/>
              <a:t>9</a:t>
            </a:fld>
            <a:endParaRPr lang="de-DE"/>
          </a:p>
        </p:txBody>
      </p:sp>
      <p:sp>
        <p:nvSpPr>
          <p:cNvPr id="32773" name="Rectangle 2"/>
          <p:cNvSpPr>
            <a:spLocks noGrp="1" noRot="1" noChangeAspect="1" noChangeArrowheads="1" noTextEdit="1"/>
          </p:cNvSpPr>
          <p:nvPr>
            <p:ph type="sldImg"/>
          </p:nvPr>
        </p:nvSpPr>
        <p:spPr>
          <a:xfrm>
            <a:off x="33338" y="704850"/>
            <a:ext cx="6696075" cy="3767138"/>
          </a:xfrm>
          <a:ln/>
        </p:spPr>
      </p:sp>
      <p:sp>
        <p:nvSpPr>
          <p:cNvPr id="3277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747933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82274"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82275"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82276" name="Rectangle 7"/>
          <p:cNvSpPr>
            <a:spLocks noGrp="1" noChangeArrowheads="1"/>
          </p:cNvSpPr>
          <p:nvPr>
            <p:ph type="sldNum" sz="quarter" idx="5"/>
          </p:nvPr>
        </p:nvSpPr>
        <p:spPr>
          <a:noFill/>
        </p:spPr>
        <p:txBody>
          <a:bodyPr/>
          <a:lstStyle/>
          <a:p>
            <a:fld id="{A845F3F3-8EC3-4DF1-A778-2B7FDFA46E7F}" type="slidenum">
              <a:rPr lang="de-DE"/>
              <a:pPr/>
              <a:t>90</a:t>
            </a:fld>
            <a:endParaRPr lang="de-DE"/>
          </a:p>
        </p:txBody>
      </p:sp>
      <p:sp>
        <p:nvSpPr>
          <p:cNvPr id="182277" name="Rectangle 2"/>
          <p:cNvSpPr>
            <a:spLocks noGrp="1" noRot="1" noChangeAspect="1" noChangeArrowheads="1" noTextEdit="1"/>
          </p:cNvSpPr>
          <p:nvPr>
            <p:ph type="sldImg"/>
          </p:nvPr>
        </p:nvSpPr>
        <p:spPr>
          <a:xfrm>
            <a:off x="33338" y="704850"/>
            <a:ext cx="6696075" cy="3767138"/>
          </a:xfrm>
          <a:ln/>
        </p:spPr>
      </p:sp>
      <p:sp>
        <p:nvSpPr>
          <p:cNvPr id="18227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984849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r>
              <a:rPr lang="de-DE"/>
              <a:t>Mobilkommunikation</a:t>
            </a:r>
          </a:p>
          <a:p>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AC7D56F9-D23A-4EE2-B0EA-67A8F9F981E6}" type="slidenum">
              <a:rPr lang="de-DE" smtClean="0"/>
              <a:pPr/>
              <a:t>91</a:t>
            </a:fld>
            <a:endParaRPr lang="de-DE"/>
          </a:p>
        </p:txBody>
      </p:sp>
    </p:spTree>
    <p:extLst>
      <p:ext uri="{BB962C8B-B14F-4D97-AF65-F5344CB8AC3E}">
        <p14:creationId xmlns:p14="http://schemas.microsoft.com/office/powerpoint/2010/main" val="6285145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84322"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84323"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84324" name="Rectangle 7"/>
          <p:cNvSpPr>
            <a:spLocks noGrp="1" noChangeArrowheads="1"/>
          </p:cNvSpPr>
          <p:nvPr>
            <p:ph type="sldNum" sz="quarter" idx="5"/>
          </p:nvPr>
        </p:nvSpPr>
        <p:spPr>
          <a:noFill/>
        </p:spPr>
        <p:txBody>
          <a:bodyPr/>
          <a:lstStyle/>
          <a:p>
            <a:fld id="{9FDE66D5-949F-4EC1-8305-AD4B04ED027A}" type="slidenum">
              <a:rPr lang="de-DE"/>
              <a:pPr/>
              <a:t>92</a:t>
            </a:fld>
            <a:endParaRPr lang="de-DE"/>
          </a:p>
        </p:txBody>
      </p:sp>
      <p:sp>
        <p:nvSpPr>
          <p:cNvPr id="184325" name="Rectangle 2"/>
          <p:cNvSpPr>
            <a:spLocks noGrp="1" noRot="1" noChangeAspect="1" noChangeArrowheads="1" noTextEdit="1"/>
          </p:cNvSpPr>
          <p:nvPr>
            <p:ph type="sldImg"/>
          </p:nvPr>
        </p:nvSpPr>
        <p:spPr>
          <a:xfrm>
            <a:off x="33338" y="704850"/>
            <a:ext cx="6696075" cy="3767138"/>
          </a:xfrm>
          <a:ln/>
        </p:spPr>
      </p:sp>
      <p:sp>
        <p:nvSpPr>
          <p:cNvPr id="18432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27050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8637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8637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86372" name="Rectangle 7"/>
          <p:cNvSpPr>
            <a:spLocks noGrp="1" noChangeArrowheads="1"/>
          </p:cNvSpPr>
          <p:nvPr>
            <p:ph type="sldNum" sz="quarter" idx="5"/>
          </p:nvPr>
        </p:nvSpPr>
        <p:spPr>
          <a:noFill/>
        </p:spPr>
        <p:txBody>
          <a:bodyPr/>
          <a:lstStyle/>
          <a:p>
            <a:fld id="{307E05B9-AAEB-417C-A508-A8117BDB8EB4}" type="slidenum">
              <a:rPr lang="de-DE"/>
              <a:pPr/>
              <a:t>93</a:t>
            </a:fld>
            <a:endParaRPr lang="de-DE"/>
          </a:p>
        </p:txBody>
      </p:sp>
      <p:sp>
        <p:nvSpPr>
          <p:cNvPr id="186373" name="Rectangle 2"/>
          <p:cNvSpPr>
            <a:spLocks noGrp="1" noRot="1" noChangeAspect="1" noChangeArrowheads="1" noTextEdit="1"/>
          </p:cNvSpPr>
          <p:nvPr>
            <p:ph type="sldImg"/>
          </p:nvPr>
        </p:nvSpPr>
        <p:spPr>
          <a:xfrm>
            <a:off x="33338" y="704850"/>
            <a:ext cx="6696075" cy="3767138"/>
          </a:xfrm>
          <a:ln/>
        </p:spPr>
      </p:sp>
      <p:sp>
        <p:nvSpPr>
          <p:cNvPr id="18637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499319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94</a:t>
            </a:fld>
            <a:endParaRPr lang="de-DE"/>
          </a:p>
        </p:txBody>
      </p:sp>
    </p:spTree>
    <p:extLst>
      <p:ext uri="{BB962C8B-B14F-4D97-AF65-F5344CB8AC3E}">
        <p14:creationId xmlns:p14="http://schemas.microsoft.com/office/powerpoint/2010/main" val="8267642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95</a:t>
            </a:fld>
            <a:endParaRPr lang="de-DE"/>
          </a:p>
        </p:txBody>
      </p:sp>
    </p:spTree>
    <p:extLst>
      <p:ext uri="{BB962C8B-B14F-4D97-AF65-F5344CB8AC3E}">
        <p14:creationId xmlns:p14="http://schemas.microsoft.com/office/powerpoint/2010/main" val="4252440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96</a:t>
            </a:fld>
            <a:endParaRPr lang="de-DE"/>
          </a:p>
        </p:txBody>
      </p:sp>
    </p:spTree>
    <p:extLst>
      <p:ext uri="{BB962C8B-B14F-4D97-AF65-F5344CB8AC3E}">
        <p14:creationId xmlns:p14="http://schemas.microsoft.com/office/powerpoint/2010/main" val="14072300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hdr" sz="quarter"/>
          </p:nvPr>
        </p:nvSpPr>
        <p:spPr>
          <a:noFill/>
        </p:spPr>
        <p:txBody>
          <a:bodyPr/>
          <a:lstStyle/>
          <a:p>
            <a:r>
              <a:rPr lang="de-DE"/>
              <a:t>Universität Karlsruhe</a:t>
            </a:r>
          </a:p>
          <a:p>
            <a:r>
              <a:rPr lang="de-DE"/>
              <a:t>Institut für Telematik</a:t>
            </a:r>
          </a:p>
        </p:txBody>
      </p:sp>
      <p:sp>
        <p:nvSpPr>
          <p:cNvPr id="191490" name="Rectangle 3"/>
          <p:cNvSpPr>
            <a:spLocks noGrp="1" noChangeArrowheads="1"/>
          </p:cNvSpPr>
          <p:nvPr>
            <p:ph type="dt" sz="quarter" idx="1"/>
          </p:nvPr>
        </p:nvSpPr>
        <p:spPr>
          <a:noFill/>
        </p:spPr>
        <p:txBody>
          <a:bodyPr/>
          <a:lstStyle/>
          <a:p>
            <a:r>
              <a:rPr lang="de-DE">
                <a:latin typeface="Arial" pitchFamily="34" charset="0"/>
                <a:ea typeface="MS PGothic" pitchFamily="34" charset="-128"/>
              </a:rPr>
              <a:t>Mobilkommunikation</a:t>
            </a:r>
          </a:p>
          <a:p>
            <a:r>
              <a:rPr lang="de-DE">
                <a:latin typeface="Arial" pitchFamily="34" charset="0"/>
                <a:ea typeface="MS PGothic" pitchFamily="34" charset="-128"/>
              </a:rPr>
              <a:t>SS 1998</a:t>
            </a:r>
          </a:p>
        </p:txBody>
      </p:sp>
      <p:sp>
        <p:nvSpPr>
          <p:cNvPr id="191491" name="Rectangle 6"/>
          <p:cNvSpPr>
            <a:spLocks noGrp="1" noChangeArrowheads="1"/>
          </p:cNvSpPr>
          <p:nvPr>
            <p:ph type="ftr" sz="quarter" idx="4"/>
          </p:nvPr>
        </p:nvSpPr>
        <p:spPr>
          <a:noFill/>
        </p:spPr>
        <p:txBody>
          <a:bodyPr/>
          <a:lstStyle/>
          <a:p>
            <a:r>
              <a:rPr lang="de-DE"/>
              <a:t>Prof. Dr. Dr. h.c. G. Krüger</a:t>
            </a:r>
          </a:p>
          <a:p>
            <a:r>
              <a:rPr lang="de-DE"/>
              <a:t>E. Dorner / Dr. J. Schiller</a:t>
            </a:r>
          </a:p>
        </p:txBody>
      </p:sp>
      <p:sp>
        <p:nvSpPr>
          <p:cNvPr id="191492" name="Rectangle 7"/>
          <p:cNvSpPr>
            <a:spLocks noGrp="1" noChangeArrowheads="1"/>
          </p:cNvSpPr>
          <p:nvPr>
            <p:ph type="sldNum" sz="quarter" idx="5"/>
          </p:nvPr>
        </p:nvSpPr>
        <p:spPr>
          <a:noFill/>
        </p:spPr>
        <p:txBody>
          <a:bodyPr/>
          <a:lstStyle/>
          <a:p>
            <a:fld id="{CD46A8C3-2C10-4BF2-B02D-E66145B7B752}" type="slidenum">
              <a:rPr lang="de-DE"/>
              <a:pPr/>
              <a:t>97</a:t>
            </a:fld>
            <a:endParaRPr lang="de-DE"/>
          </a:p>
        </p:txBody>
      </p:sp>
      <p:sp>
        <p:nvSpPr>
          <p:cNvPr id="191493" name="Rectangle 2"/>
          <p:cNvSpPr>
            <a:spLocks noGrp="1" noRot="1" noChangeAspect="1" noChangeArrowheads="1" noTextEdit="1"/>
          </p:cNvSpPr>
          <p:nvPr>
            <p:ph type="sldImg"/>
          </p:nvPr>
        </p:nvSpPr>
        <p:spPr>
          <a:xfrm>
            <a:off x="33338" y="704850"/>
            <a:ext cx="6696075" cy="3767138"/>
          </a:xfrm>
          <a:ln/>
        </p:spPr>
      </p:sp>
      <p:sp>
        <p:nvSpPr>
          <p:cNvPr id="19149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55210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98</a:t>
            </a:fld>
            <a:endParaRPr lang="de-DE"/>
          </a:p>
        </p:txBody>
      </p:sp>
    </p:spTree>
    <p:extLst>
      <p:ext uri="{BB962C8B-B14F-4D97-AF65-F5344CB8AC3E}">
        <p14:creationId xmlns:p14="http://schemas.microsoft.com/office/powerpoint/2010/main" val="3552424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Universität Karlsruhe</a:t>
            </a:r>
          </a:p>
          <a:p>
            <a:r>
              <a:rPr lang="de-DE"/>
              <a:t>Institut für Telematik</a:t>
            </a:r>
          </a:p>
        </p:txBody>
      </p:sp>
      <p:sp>
        <p:nvSpPr>
          <p:cNvPr id="5" name="Datumsplatzhalter 4"/>
          <p:cNvSpPr>
            <a:spLocks noGrp="1"/>
          </p:cNvSpPr>
          <p:nvPr>
            <p:ph type="dt" idx="1"/>
          </p:nvPr>
        </p:nvSpPr>
        <p:spPr/>
        <p:txBody>
          <a:bodyPr/>
          <a:lstStyle/>
          <a:p>
            <a:pPr>
              <a:defRPr/>
            </a:pPr>
            <a:r>
              <a:rPr lang="de-DE"/>
              <a:t>Mobilkommunikation</a:t>
            </a:r>
          </a:p>
          <a:p>
            <a:pPr>
              <a:defRPr/>
            </a:pPr>
            <a:r>
              <a:rPr lang="de-DE"/>
              <a:t>SS 1998</a:t>
            </a:r>
          </a:p>
        </p:txBody>
      </p:sp>
      <p:sp>
        <p:nvSpPr>
          <p:cNvPr id="6" name="Fußzeilenplatzhalter 5"/>
          <p:cNvSpPr>
            <a:spLocks noGrp="1"/>
          </p:cNvSpPr>
          <p:nvPr>
            <p:ph type="ftr" sz="quarter" idx="4"/>
          </p:nvPr>
        </p:nvSpPr>
        <p:spPr/>
        <p:txBody>
          <a:bodyPr/>
          <a:lstStyle/>
          <a:p>
            <a:r>
              <a:rPr lang="de-DE"/>
              <a:t>Prof. Dr. Dr. h.c. G. Krüger</a:t>
            </a:r>
          </a:p>
          <a:p>
            <a:r>
              <a:rPr lang="de-DE"/>
              <a:t>E. Dorner / Dr. J. Schiller</a:t>
            </a:r>
          </a:p>
        </p:txBody>
      </p:sp>
      <p:sp>
        <p:nvSpPr>
          <p:cNvPr id="7" name="Foliennummernplatzhalter 6"/>
          <p:cNvSpPr>
            <a:spLocks noGrp="1"/>
          </p:cNvSpPr>
          <p:nvPr>
            <p:ph type="sldNum" sz="quarter" idx="5"/>
          </p:nvPr>
        </p:nvSpPr>
        <p:spPr/>
        <p:txBody>
          <a:bodyPr/>
          <a:lstStyle/>
          <a:p>
            <a:fld id="{B5E8BB9F-179D-4446-8646-516CED744FBA}" type="slidenum">
              <a:rPr lang="de-DE" smtClean="0"/>
              <a:pPr/>
              <a:t>99</a:t>
            </a:fld>
            <a:endParaRPr lang="de-DE"/>
          </a:p>
        </p:txBody>
      </p:sp>
    </p:spTree>
    <p:extLst>
      <p:ext uri="{BB962C8B-B14F-4D97-AF65-F5344CB8AC3E}">
        <p14:creationId xmlns:p14="http://schemas.microsoft.com/office/powerpoint/2010/main" val="338109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9"/>
            <a:ext cx="8623300" cy="1057275"/>
          </a:xfrm>
        </p:spPr>
        <p:txBody>
          <a:bodyPr lIns="360000"/>
          <a:lstStyle>
            <a:lvl1pPr>
              <a:defRPr sz="1125" b="1" smtClean="0">
                <a:solidFill>
                  <a:srgbClr val="0066CC"/>
                </a:solidFill>
              </a:defRPr>
            </a:lvl1pPr>
          </a:lstStyle>
          <a:p>
            <a:r>
              <a:rPr lang="en-US"/>
              <a:t>Click to edit Master subtitle style</a:t>
            </a:r>
            <a:endParaRPr lang="de-DE"/>
          </a:p>
        </p:txBody>
      </p:sp>
      <p:sp>
        <p:nvSpPr>
          <p:cNvPr id="45060" name="Rectangle 5"/>
          <p:cNvSpPr>
            <a:spLocks noGrp="1" noChangeArrowheads="1"/>
          </p:cNvSpPr>
          <p:nvPr>
            <p:ph type="ctrTitle"/>
          </p:nvPr>
        </p:nvSpPr>
        <p:spPr>
          <a:xfrm>
            <a:off x="3213100" y="2579697"/>
            <a:ext cx="8636000" cy="1470025"/>
          </a:xfrm>
        </p:spPr>
        <p:txBody>
          <a:bodyPr lIns="360000" anchor="t"/>
          <a:lstStyle>
            <a:lvl1pPr>
              <a:lnSpc>
                <a:spcPct val="100000"/>
              </a:lnSpc>
              <a:defRPr sz="2025" smtClean="0"/>
            </a:lvl1pPr>
          </a:lstStyle>
          <a:p>
            <a:r>
              <a:rPr lang="en-US"/>
              <a:t>Click to edit Master title style</a:t>
            </a:r>
            <a:endParaRPr lang="de-DE" dirty="0"/>
          </a:p>
        </p:txBody>
      </p:sp>
      <p:sp>
        <p:nvSpPr>
          <p:cNvPr id="12" name="Text Box 8"/>
          <p:cNvSpPr txBox="1">
            <a:spLocks noChangeArrowheads="1"/>
          </p:cNvSpPr>
          <p:nvPr/>
        </p:nvSpPr>
        <p:spPr bwMode="auto">
          <a:xfrm>
            <a:off x="347139" y="295280"/>
            <a:ext cx="5761567" cy="567848"/>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900" b="1" dirty="0">
                <a:solidFill>
                  <a:srgbClr val="5F5F5F"/>
                </a:solidFill>
                <a:cs typeface="Arial" charset="0"/>
              </a:rPr>
              <a:t>Prof. Dr.-Ing Jochen H. Schiller</a:t>
            </a:r>
          </a:p>
          <a:p>
            <a:pPr algn="l" eaLnBrk="0" hangingPunct="0">
              <a:lnSpc>
                <a:spcPct val="65000"/>
              </a:lnSpc>
              <a:spcBef>
                <a:spcPct val="50000"/>
              </a:spcBef>
            </a:pPr>
            <a:r>
              <a:rPr lang="de-DE" sz="900" b="1" dirty="0" err="1">
                <a:solidFill>
                  <a:srgbClr val="5F5F5F"/>
                </a:solidFill>
                <a:cs typeface="Arial" charset="0"/>
              </a:rPr>
              <a:t>Inst</a:t>
            </a:r>
            <a:r>
              <a:rPr lang="de-DE" sz="900" b="1" dirty="0">
                <a:solidFill>
                  <a:srgbClr val="5F5F5F"/>
                </a:solidFill>
                <a:cs typeface="Arial" charset="0"/>
              </a:rPr>
              <a:t>. </a:t>
            </a:r>
            <a:r>
              <a:rPr lang="de-DE" sz="900" b="1" dirty="0" err="1">
                <a:solidFill>
                  <a:srgbClr val="5F5F5F"/>
                </a:solidFill>
                <a:cs typeface="Arial" charset="0"/>
              </a:rPr>
              <a:t>of</a:t>
            </a:r>
            <a:r>
              <a:rPr lang="de-DE" sz="900" b="1" dirty="0">
                <a:solidFill>
                  <a:srgbClr val="5F5F5F"/>
                </a:solidFill>
                <a:cs typeface="Arial" charset="0"/>
              </a:rPr>
              <a:t> Computer Science</a:t>
            </a:r>
          </a:p>
          <a:p>
            <a:pPr algn="l" eaLnBrk="0" hangingPunct="0">
              <a:lnSpc>
                <a:spcPct val="65000"/>
              </a:lnSpc>
              <a:spcBef>
                <a:spcPct val="50000"/>
              </a:spcBef>
            </a:pPr>
            <a:r>
              <a:rPr lang="de-DE" sz="900" b="1" dirty="0">
                <a:solidFill>
                  <a:srgbClr val="5F5F5F"/>
                </a:solidFill>
                <a:cs typeface="Arial" charset="0"/>
              </a:rPr>
              <a:t>Freie Universität Berlin</a:t>
            </a:r>
          </a:p>
          <a:p>
            <a:pPr algn="l" eaLnBrk="0" hangingPunct="0">
              <a:lnSpc>
                <a:spcPct val="65000"/>
              </a:lnSpc>
              <a:spcBef>
                <a:spcPct val="50000"/>
              </a:spcBef>
            </a:pPr>
            <a:r>
              <a:rPr lang="de-DE" sz="900" b="1" dirty="0">
                <a:solidFill>
                  <a:srgbClr val="5F5F5F"/>
                </a:solidFill>
                <a:cs typeface="Arial" charset="0"/>
              </a:rPr>
              <a:t>Germany</a:t>
            </a:r>
          </a:p>
        </p:txBody>
      </p:sp>
      <p:sp>
        <p:nvSpPr>
          <p:cNvPr id="11" name="Rectangle 13"/>
          <p:cNvSpPr>
            <a:spLocks noChangeArrowheads="1"/>
          </p:cNvSpPr>
          <p:nvPr/>
        </p:nvSpPr>
        <p:spPr bwMode="auto">
          <a:xfrm>
            <a:off x="0" y="6665922"/>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sz="1800">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6"/>
            <a:ext cx="2138363" cy="566737"/>
          </a:xfrm>
          <a:prstGeom prst="rect">
            <a:avLst/>
          </a:prstGeom>
          <a:noFill/>
          <a:ln w="9525">
            <a:noFill/>
            <a:miter lim="800000"/>
            <a:headEnd/>
            <a:tailEnd/>
          </a:ln>
        </p:spPr>
      </p:pic>
      <p:sp>
        <p:nvSpPr>
          <p:cNvPr id="10"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pPr>
              <a:defRPr/>
            </a:pPr>
            <a:r>
              <a:rPr lang="en-US"/>
              <a:t>Prof. Dr.-Ing. Jochen H. Schiller    www.jochenschiller.de    Mobile Communications</a:t>
            </a:r>
            <a:endParaRPr lang="en-US" dirty="0"/>
          </a:p>
        </p:txBody>
      </p:sp>
      <p:sp>
        <p:nvSpPr>
          <p:cNvPr id="13" name="Rectangle 6"/>
          <p:cNvSpPr>
            <a:spLocks noChangeArrowheads="1"/>
          </p:cNvSpPr>
          <p:nvPr/>
        </p:nvSpPr>
        <p:spPr bwMode="auto">
          <a:xfrm>
            <a:off x="10147300" y="6656401"/>
            <a:ext cx="1636184" cy="211127"/>
          </a:xfrm>
          <a:prstGeom prst="rect">
            <a:avLst/>
          </a:prstGeom>
          <a:noFill/>
          <a:ln w="9525">
            <a:noFill/>
            <a:miter lim="800000"/>
            <a:headEnd/>
            <a:tailEnd/>
          </a:ln>
          <a:effectLst/>
        </p:spPr>
        <p:txBody>
          <a:bodyPr/>
          <a:lstStyle/>
          <a:p>
            <a:pPr algn="r">
              <a:defRPr/>
            </a:pPr>
            <a:r>
              <a:rPr lang="de-DE" sz="750" b="1" dirty="0">
                <a:solidFill>
                  <a:srgbClr val="5F5F5F"/>
                </a:solidFill>
              </a:rPr>
              <a:t>4.</a:t>
            </a:r>
            <a:fld id="{53965218-A59B-4292-9C98-79B58A46A890}" type="slidenum">
              <a:rPr lang="de-DE" sz="750" b="1" smtClean="0">
                <a:solidFill>
                  <a:srgbClr val="5F5F5F"/>
                </a:solidFill>
              </a:rPr>
              <a:pPr algn="r">
                <a:defRPr/>
              </a:pPr>
              <a:t>‹#›</a:t>
            </a:fld>
            <a:endParaRPr lang="de-DE" sz="750" b="1" dirty="0">
              <a:solidFill>
                <a:srgbClr val="5F5F5F"/>
              </a:solidFill>
            </a:endParaRPr>
          </a:p>
        </p:txBody>
      </p:sp>
    </p:spTree>
    <p:extLst>
      <p:ext uri="{BB962C8B-B14F-4D97-AF65-F5344CB8AC3E}">
        <p14:creationId xmlns:p14="http://schemas.microsoft.com/office/powerpoint/2010/main" val="7617137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32747813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90"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9"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4740640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7" y="5"/>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8" y="981075"/>
            <a:ext cx="11713633" cy="259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239188" y="3730625"/>
            <a:ext cx="11713633" cy="259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99577825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7" y="5"/>
            <a:ext cx="8064500" cy="835025"/>
          </a:xfrm>
        </p:spPr>
        <p:txBody>
          <a:bodyPr/>
          <a:lstStyle/>
          <a:p>
            <a:r>
              <a:rPr lang="en-US"/>
              <a:t>Click to edit Master title style</a:t>
            </a:r>
          </a:p>
        </p:txBody>
      </p:sp>
      <p:sp>
        <p:nvSpPr>
          <p:cNvPr id="3" name="Textplatzhalter 2"/>
          <p:cNvSpPr>
            <a:spLocks noGrp="1"/>
          </p:cNvSpPr>
          <p:nvPr>
            <p:ph type="body" sz="half" idx="1"/>
          </p:nvPr>
        </p:nvSpPr>
        <p:spPr>
          <a:xfrm>
            <a:off x="239184" y="981075"/>
            <a:ext cx="5755216"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Inhaltsplatzhalter 3"/>
          <p:cNvSpPr>
            <a:spLocks noGrp="1"/>
          </p:cNvSpPr>
          <p:nvPr>
            <p:ph sz="half" idx="2"/>
          </p:nvPr>
        </p:nvSpPr>
        <p:spPr>
          <a:xfrm>
            <a:off x="6197604" y="981075"/>
            <a:ext cx="5755217" cy="534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646374958"/>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a:t>Click to edit Master title style</a:t>
            </a:r>
          </a:p>
        </p:txBody>
      </p:sp>
      <p:sp>
        <p:nvSpPr>
          <p:cNvPr id="3" name="Tabellenplatzhalter 2"/>
          <p:cNvSpPr>
            <a:spLocks noGrp="1"/>
          </p:cNvSpPr>
          <p:nvPr>
            <p:ph type="tbl" idx="1"/>
          </p:nvPr>
        </p:nvSpPr>
        <p:spPr>
          <a:xfrm>
            <a:off x="239186" y="981075"/>
            <a:ext cx="11713633" cy="5348288"/>
          </a:xfrm>
        </p:spPr>
        <p:txBody>
          <a:bodyPr/>
          <a:lstStyle/>
          <a:p>
            <a:r>
              <a:rPr lang="en-US"/>
              <a:t>Click icon to add table</a:t>
            </a:r>
          </a:p>
        </p:txBody>
      </p:sp>
      <p:sp>
        <p:nvSpPr>
          <p:cNvPr id="4" name="Fußzeilenplatzhalter 3"/>
          <p:cNvSpPr>
            <a:spLocks noGrp="1"/>
          </p:cNvSpPr>
          <p:nvPr>
            <p:ph type="ftr" sz="quarter" idx="10"/>
          </p:nvPr>
        </p:nvSpPr>
        <p:spPr>
          <a:xfrm>
            <a:off x="239184" y="6437313"/>
            <a:ext cx="10657416" cy="304800"/>
          </a:xfrm>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298156649"/>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239185" y="1"/>
            <a:ext cx="8064500" cy="835025"/>
          </a:xfrm>
        </p:spPr>
        <p:txBody>
          <a:bodyPr/>
          <a:lstStyle/>
          <a:p>
            <a:r>
              <a:rPr lang="de-DE"/>
              <a:t>Titelmasterformat durch Klicken bearbeiten</a:t>
            </a:r>
            <a:endParaRPr lang="en-US"/>
          </a:p>
        </p:txBody>
      </p:sp>
      <p:sp>
        <p:nvSpPr>
          <p:cNvPr id="3" name="Inhaltsplatzhalter 2"/>
          <p:cNvSpPr>
            <a:spLocks noGrp="1"/>
          </p:cNvSpPr>
          <p:nvPr>
            <p:ph sz="quarter" idx="1"/>
          </p:nvPr>
        </p:nvSpPr>
        <p:spPr>
          <a:xfrm>
            <a:off x="239184" y="981075"/>
            <a:ext cx="5755216" cy="25971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6197601" y="981075"/>
            <a:ext cx="5755217" cy="25971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239184" y="3730625"/>
            <a:ext cx="5755216" cy="25987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6197601" y="3730625"/>
            <a:ext cx="5755217" cy="25987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1314983504"/>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239184" y="981075"/>
            <a:ext cx="5755216" cy="53482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6197601" y="981075"/>
            <a:ext cx="5755217" cy="25971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6197601" y="3730625"/>
            <a:ext cx="5755217" cy="25987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1108034855"/>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239185" y="981075"/>
            <a:ext cx="11713633" cy="25971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239185" y="3730625"/>
            <a:ext cx="11713633" cy="25987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2894788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36394501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9"/>
            <a:ext cx="10363200" cy="1362075"/>
          </a:xfrm>
        </p:spPr>
        <p:txBody>
          <a:bodyPr anchor="t"/>
          <a:lstStyle>
            <a:lvl1pPr algn="l">
              <a:defRPr sz="1688"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13026324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9" y="1808163"/>
            <a:ext cx="5659967" cy="45085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6" y="1808163"/>
            <a:ext cx="5659967" cy="45085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85910161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73" y="1535113"/>
            <a:ext cx="5389033"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Inhaltsplatzhalter 5"/>
          <p:cNvSpPr>
            <a:spLocks noGrp="1"/>
          </p:cNvSpPr>
          <p:nvPr>
            <p:ph sz="quarter" idx="4"/>
          </p:nvPr>
        </p:nvSpPr>
        <p:spPr>
          <a:xfrm>
            <a:off x="6193373"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75821982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4341647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369538945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844" b="1"/>
            </a:lvl1pPr>
          </a:lstStyle>
          <a:p>
            <a:r>
              <a:rPr lang="en-US"/>
              <a:t>Click to edit Master title style</a:t>
            </a:r>
            <a:endParaRPr lang="de-DE"/>
          </a:p>
        </p:txBody>
      </p:sp>
      <p:sp>
        <p:nvSpPr>
          <p:cNvPr id="3" name="Inhaltsplatzhalter 2"/>
          <p:cNvSpPr>
            <a:spLocks noGrp="1"/>
          </p:cNvSpPr>
          <p:nvPr>
            <p:ph idx="1"/>
          </p:nvPr>
        </p:nvSpPr>
        <p:spPr>
          <a:xfrm>
            <a:off x="4766733" y="273059"/>
            <a:ext cx="6815667"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284764481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844"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Prof. Dr.-Ing. Jochen H. Schiller    www.jochenschiller.de    Mobile Communications</a:t>
            </a:r>
          </a:p>
        </p:txBody>
      </p:sp>
    </p:spTree>
    <p:extLst>
      <p:ext uri="{BB962C8B-B14F-4D97-AF65-F5344CB8AC3E}">
        <p14:creationId xmlns:p14="http://schemas.microsoft.com/office/powerpoint/2010/main" val="395429805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2"/>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sz="1800">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10147300" y="6656401"/>
            <a:ext cx="1636184" cy="211127"/>
          </a:xfrm>
          <a:prstGeom prst="rect">
            <a:avLst/>
          </a:prstGeom>
          <a:noFill/>
          <a:ln w="9525">
            <a:noFill/>
            <a:miter lim="800000"/>
            <a:headEnd/>
            <a:tailEnd/>
          </a:ln>
          <a:effectLst/>
        </p:spPr>
        <p:txBody>
          <a:bodyPr/>
          <a:lstStyle/>
          <a:p>
            <a:pPr algn="r">
              <a:defRPr/>
            </a:pPr>
            <a:r>
              <a:rPr lang="de-DE" sz="750" b="1" dirty="0">
                <a:solidFill>
                  <a:srgbClr val="5F5F5F"/>
                </a:solidFill>
              </a:rPr>
              <a:t>4.</a:t>
            </a:r>
            <a:fld id="{53965218-A59B-4292-9C98-79B58A46A890}" type="slidenum">
              <a:rPr lang="de-DE" sz="750" b="1" smtClean="0">
                <a:solidFill>
                  <a:srgbClr val="5F5F5F"/>
                </a:solidFill>
              </a:rPr>
              <a:pPr algn="r">
                <a:defRPr/>
              </a:pPr>
              <a:t>‹#›</a:t>
            </a:fld>
            <a:endParaRPr lang="de-DE" sz="750"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pPr>
              <a:defRPr/>
            </a:pPr>
            <a:r>
              <a:rPr lang="en-US"/>
              <a:t>Prof. Dr.-Ing. Jochen H. Schiller    www.jochenschiller.de    Mobile Communications</a:t>
            </a:r>
            <a:endParaRPr lang="en-US" dirty="0"/>
          </a:p>
        </p:txBody>
      </p:sp>
      <p:pic>
        <p:nvPicPr>
          <p:cNvPr id="8" name="Picture 24" descr="Logo_RGB_300dpi"/>
          <p:cNvPicPr>
            <a:picLocks noChangeAspect="1" noChangeArrowheads="1"/>
          </p:cNvPicPr>
          <p:nvPr/>
        </p:nvPicPr>
        <p:blipFill>
          <a:blip r:embed="rId19" cstate="print"/>
          <a:srcRect/>
          <a:stretch>
            <a:fillRect/>
          </a:stretch>
        </p:blipFill>
        <p:spPr bwMode="auto">
          <a:xfrm>
            <a:off x="9645121" y="60526"/>
            <a:ext cx="2138363" cy="566737"/>
          </a:xfrm>
          <a:prstGeom prst="rect">
            <a:avLst/>
          </a:prstGeom>
          <a:noFill/>
          <a:ln w="9525">
            <a:noFill/>
            <a:miter lim="800000"/>
            <a:headEnd/>
            <a:tailEnd/>
          </a:ln>
        </p:spPr>
      </p:pic>
    </p:spTree>
    <p:extLst>
      <p:ext uri="{BB962C8B-B14F-4D97-AF65-F5344CB8AC3E}">
        <p14:creationId xmlns:p14="http://schemas.microsoft.com/office/powerpoint/2010/main" val="263900051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ransition spd="slow"/>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1266" b="1">
          <a:solidFill>
            <a:srgbClr val="003366"/>
          </a:solidFill>
          <a:latin typeface="Arial" charset="0"/>
        </a:defRPr>
      </a:lvl2pPr>
      <a:lvl3pPr algn="l" rtl="0" eaLnBrk="1" fontAlgn="base" hangingPunct="1">
        <a:lnSpc>
          <a:spcPct val="85000"/>
        </a:lnSpc>
        <a:spcBef>
          <a:spcPct val="0"/>
        </a:spcBef>
        <a:spcAft>
          <a:spcPct val="0"/>
        </a:spcAft>
        <a:defRPr sz="1266" b="1">
          <a:solidFill>
            <a:srgbClr val="003366"/>
          </a:solidFill>
          <a:latin typeface="Arial" charset="0"/>
        </a:defRPr>
      </a:lvl3pPr>
      <a:lvl4pPr algn="l" rtl="0" eaLnBrk="1" fontAlgn="base" hangingPunct="1">
        <a:lnSpc>
          <a:spcPct val="85000"/>
        </a:lnSpc>
        <a:spcBef>
          <a:spcPct val="0"/>
        </a:spcBef>
        <a:spcAft>
          <a:spcPct val="0"/>
        </a:spcAft>
        <a:defRPr sz="1266" b="1">
          <a:solidFill>
            <a:srgbClr val="003366"/>
          </a:solidFill>
          <a:latin typeface="Arial" charset="0"/>
        </a:defRPr>
      </a:lvl4pPr>
      <a:lvl5pPr algn="l" rtl="0" eaLnBrk="1" fontAlgn="base" hangingPunct="1">
        <a:lnSpc>
          <a:spcPct val="85000"/>
        </a:lnSpc>
        <a:spcBef>
          <a:spcPct val="0"/>
        </a:spcBef>
        <a:spcAft>
          <a:spcPct val="0"/>
        </a:spcAft>
        <a:defRPr sz="1266" b="1">
          <a:solidFill>
            <a:srgbClr val="003366"/>
          </a:solidFill>
          <a:latin typeface="Arial" charset="0"/>
        </a:defRPr>
      </a:lvl5pPr>
      <a:lvl6pPr marL="192881" algn="l" rtl="0" eaLnBrk="1" fontAlgn="base" hangingPunct="1">
        <a:lnSpc>
          <a:spcPct val="85000"/>
        </a:lnSpc>
        <a:spcBef>
          <a:spcPct val="0"/>
        </a:spcBef>
        <a:spcAft>
          <a:spcPct val="0"/>
        </a:spcAft>
        <a:defRPr sz="1266" b="1">
          <a:solidFill>
            <a:srgbClr val="003366"/>
          </a:solidFill>
          <a:latin typeface="Arial" charset="0"/>
        </a:defRPr>
      </a:lvl6pPr>
      <a:lvl7pPr marL="385763" algn="l" rtl="0" eaLnBrk="1" fontAlgn="base" hangingPunct="1">
        <a:lnSpc>
          <a:spcPct val="85000"/>
        </a:lnSpc>
        <a:spcBef>
          <a:spcPct val="0"/>
        </a:spcBef>
        <a:spcAft>
          <a:spcPct val="0"/>
        </a:spcAft>
        <a:defRPr sz="1266" b="1">
          <a:solidFill>
            <a:srgbClr val="003366"/>
          </a:solidFill>
          <a:latin typeface="Arial" charset="0"/>
        </a:defRPr>
      </a:lvl7pPr>
      <a:lvl8pPr marL="578644" algn="l" rtl="0" eaLnBrk="1" fontAlgn="base" hangingPunct="1">
        <a:lnSpc>
          <a:spcPct val="85000"/>
        </a:lnSpc>
        <a:spcBef>
          <a:spcPct val="0"/>
        </a:spcBef>
        <a:spcAft>
          <a:spcPct val="0"/>
        </a:spcAft>
        <a:defRPr sz="1266" b="1">
          <a:solidFill>
            <a:srgbClr val="003366"/>
          </a:solidFill>
          <a:latin typeface="Arial" charset="0"/>
        </a:defRPr>
      </a:lvl8pPr>
      <a:lvl9pPr marL="771525" algn="l" rtl="0" eaLnBrk="1" fontAlgn="base" hangingPunct="1">
        <a:lnSpc>
          <a:spcPct val="85000"/>
        </a:lnSpc>
        <a:spcBef>
          <a:spcPct val="0"/>
        </a:spcBef>
        <a:spcAft>
          <a:spcPct val="0"/>
        </a:spcAft>
        <a:defRPr sz="1266" b="1">
          <a:solidFill>
            <a:srgbClr val="003366"/>
          </a:solidFill>
          <a:latin typeface="Arial" charset="0"/>
        </a:defRPr>
      </a:lvl9pPr>
    </p:titleStyle>
    <p:bodyStyle>
      <a:lvl1pPr algn="l" rtl="0" eaLnBrk="1" fontAlgn="base" hangingPunct="1">
        <a:lnSpc>
          <a:spcPct val="102000"/>
        </a:lnSpc>
        <a:spcBef>
          <a:spcPts val="211"/>
        </a:spcBef>
        <a:spcAft>
          <a:spcPct val="0"/>
        </a:spcAft>
        <a:buClr>
          <a:srgbClr val="000000"/>
        </a:buClr>
        <a:defRPr>
          <a:solidFill>
            <a:srgbClr val="000000"/>
          </a:solidFill>
          <a:latin typeface="+mn-lt"/>
          <a:ea typeface="+mn-ea"/>
          <a:cs typeface="+mn-cs"/>
        </a:defRPr>
      </a:lvl1pPr>
      <a:lvl2pPr marL="150019" indent="-74340" algn="l" rtl="0" eaLnBrk="1" fontAlgn="base" hangingPunct="1">
        <a:lnSpc>
          <a:spcPct val="102000"/>
        </a:lnSpc>
        <a:spcBef>
          <a:spcPts val="211"/>
        </a:spcBef>
        <a:spcAft>
          <a:spcPct val="0"/>
        </a:spcAft>
        <a:buClr>
          <a:srgbClr val="000000"/>
        </a:buClr>
        <a:buChar char="-"/>
        <a:defRPr>
          <a:solidFill>
            <a:srgbClr val="000000"/>
          </a:solidFill>
          <a:latin typeface="+mn-lt"/>
        </a:defRPr>
      </a:lvl2pPr>
      <a:lvl3pPr marL="305396" indent="-79698" algn="l" rtl="0" eaLnBrk="1" fontAlgn="base" hangingPunct="1">
        <a:lnSpc>
          <a:spcPct val="102000"/>
        </a:lnSpc>
        <a:spcBef>
          <a:spcPts val="211"/>
        </a:spcBef>
        <a:spcAft>
          <a:spcPct val="0"/>
        </a:spcAft>
        <a:buClr>
          <a:srgbClr val="000000"/>
        </a:buClr>
        <a:buChar char="-"/>
        <a:defRPr>
          <a:solidFill>
            <a:srgbClr val="000000"/>
          </a:solidFill>
          <a:latin typeface="+mn-lt"/>
        </a:defRPr>
      </a:lvl3pPr>
      <a:lvl4pPr marL="455414" indent="-74340" algn="l" rtl="0" eaLnBrk="1" fontAlgn="base" hangingPunct="1">
        <a:lnSpc>
          <a:spcPct val="102000"/>
        </a:lnSpc>
        <a:spcBef>
          <a:spcPts val="211"/>
        </a:spcBef>
        <a:spcAft>
          <a:spcPct val="0"/>
        </a:spcAft>
        <a:buClr>
          <a:srgbClr val="000000"/>
        </a:buClr>
        <a:buChar char="-"/>
        <a:defRPr>
          <a:solidFill>
            <a:srgbClr val="000000"/>
          </a:solidFill>
          <a:latin typeface="+mn-lt"/>
        </a:defRPr>
      </a:lvl4pPr>
      <a:lvl5pPr marL="605433" indent="-74340" algn="l" rtl="0" eaLnBrk="1" fontAlgn="base" hangingPunct="1">
        <a:lnSpc>
          <a:spcPct val="102000"/>
        </a:lnSpc>
        <a:spcBef>
          <a:spcPts val="211"/>
        </a:spcBef>
        <a:spcAft>
          <a:spcPct val="0"/>
        </a:spcAft>
        <a:buClr>
          <a:srgbClr val="000000"/>
        </a:buClr>
        <a:buChar char="-"/>
        <a:defRPr>
          <a:solidFill>
            <a:srgbClr val="000000"/>
          </a:solidFill>
          <a:latin typeface="+mn-lt"/>
        </a:defRPr>
      </a:lvl5pPr>
      <a:lvl6pPr marL="798314"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6pPr>
      <a:lvl7pPr marL="991196"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7pPr>
      <a:lvl8pPr marL="1184077"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8pPr>
      <a:lvl9pPr marL="1376958" indent="-74340" algn="l" rtl="0" eaLnBrk="1" fontAlgn="base" hangingPunct="1">
        <a:lnSpc>
          <a:spcPct val="102000"/>
        </a:lnSpc>
        <a:spcBef>
          <a:spcPts val="211"/>
        </a:spcBef>
        <a:spcAft>
          <a:spcPct val="0"/>
        </a:spcAft>
        <a:buClr>
          <a:schemeClr val="tx1"/>
        </a:buClr>
        <a:buSzPct val="90000"/>
        <a:buChar char="-"/>
        <a:defRPr>
          <a:solidFill>
            <a:schemeClr val="tx1"/>
          </a:solidFill>
          <a:latin typeface="+mn-lt"/>
        </a:defRPr>
      </a:lvl9pPr>
    </p:bodyStyle>
    <p:otherStyle>
      <a:defPPr>
        <a:defRPr lang="de-DE"/>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10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png"/><Relationship Id="rId7" Type="http://schemas.openxmlformats.org/officeDocument/2006/relationships/hyperlink" Target="?rm=show_details&amp;modell=1261" TargetMode="External"/><Relationship Id="rId2" Type="http://schemas.openxmlformats.org/officeDocument/2006/relationships/notesSlide" Target="../notesSlides/notesSlide102.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w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file:///\\localhost\newsticker\meldung\LTE-am-Potsdamer-Platz-1238558.html" TargetMode="External"/><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s://gsacom.com/technology/5g/"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www.3gpp.org/"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itu.int/"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1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riot-os.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youtube.com/watch?v=g7i00InEzhI"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4.wmf"/><Relationship Id="rId4" Type="http://schemas.openxmlformats.org/officeDocument/2006/relationships/oleObject" Target="../embeddings/oleObject5.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gsmaintelligenc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tsi.org/technologies/tetra"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www.3gpp.org/releases"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2.png"/><Relationship Id="rId4" Type="http://schemas.openxmlformats.org/officeDocument/2006/relationships/oleObject" Target="../embeddings/oleObject7.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3gpp.org/release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8.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99.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rm=show_details&amp;modell=13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subTitle" idx="1"/>
          </p:nvPr>
        </p:nvSpPr>
        <p:spPr/>
        <p:txBody>
          <a:bodyPr/>
          <a:lstStyle/>
          <a:p>
            <a:r>
              <a:rPr lang="en-US" dirty="0"/>
              <a:t> </a:t>
            </a:r>
            <a:r>
              <a:rPr lang="en-US" sz="1500" dirty="0"/>
              <a:t>Market</a:t>
            </a:r>
          </a:p>
          <a:p>
            <a:r>
              <a:rPr lang="en-US" dirty="0"/>
              <a:t> </a:t>
            </a:r>
            <a:r>
              <a:rPr lang="en-US" sz="1500" dirty="0"/>
              <a:t>GSM</a:t>
            </a:r>
          </a:p>
          <a:p>
            <a:r>
              <a:rPr lang="de-DE" sz="1500" dirty="0"/>
              <a:t> TETRA</a:t>
            </a:r>
          </a:p>
          <a:p>
            <a:r>
              <a:rPr lang="de-DE" sz="1500" dirty="0"/>
              <a:t> UMTS/IMT-2000</a:t>
            </a:r>
          </a:p>
          <a:p>
            <a:r>
              <a:rPr lang="de-DE" sz="1500" dirty="0"/>
              <a:t> LTE/LTE </a:t>
            </a:r>
            <a:r>
              <a:rPr lang="de-DE" sz="1500" dirty="0" err="1"/>
              <a:t>advanced</a:t>
            </a:r>
            <a:endParaRPr lang="de-DE" sz="1500" dirty="0"/>
          </a:p>
          <a:p>
            <a:endParaRPr lang="en-US" sz="1500" dirty="0"/>
          </a:p>
        </p:txBody>
      </p:sp>
      <p:sp>
        <p:nvSpPr>
          <p:cNvPr id="22530" name="Rectangle 7"/>
          <p:cNvSpPr>
            <a:spLocks noGrp="1" noChangeArrowheads="1"/>
          </p:cNvSpPr>
          <p:nvPr>
            <p:ph type="ctrTitle"/>
          </p:nvPr>
        </p:nvSpPr>
        <p:spPr/>
        <p:txBody>
          <a:bodyPr/>
          <a:lstStyle/>
          <a:p>
            <a:r>
              <a:rPr lang="en-US" sz="2700" dirty="0"/>
              <a:t>Mobile Communications</a:t>
            </a:r>
            <a:br>
              <a:rPr lang="en-US" sz="2700" dirty="0"/>
            </a:br>
            <a:r>
              <a:rPr lang="en-US" sz="2700" dirty="0"/>
              <a:t>Chapter 4: Wireless Telecommunication Systems</a:t>
            </a:r>
          </a:p>
        </p:txBody>
      </p:sp>
      <p:sp>
        <p:nvSpPr>
          <p:cNvPr id="22529" name="Rectangle 7"/>
          <p:cNvSpPr>
            <a:spLocks noGrp="1" noChangeArrowheads="1"/>
          </p:cNvSpPr>
          <p:nvPr>
            <p:ph type="ftr" sz="quarter" idx="3"/>
          </p:nvPr>
        </p:nvSpPr>
        <p:spPr/>
        <p:txBody>
          <a:bodyPr/>
          <a:lstStyle/>
          <a:p>
            <a:r>
              <a:rPr lang="en-US"/>
              <a:t>Prof. Dr.-Ing. Jochen H. Schiller    www.jochenschiller.de    Mobile Communications</a:t>
            </a:r>
          </a:p>
        </p:txBody>
      </p:sp>
      <p:sp>
        <p:nvSpPr>
          <p:cNvPr id="22532" name="Rectangle 6"/>
          <p:cNvSpPr>
            <a:spLocks noChangeArrowheads="1"/>
          </p:cNvSpPr>
          <p:nvPr/>
        </p:nvSpPr>
        <p:spPr bwMode="auto">
          <a:xfrm>
            <a:off x="6096000" y="3886200"/>
            <a:ext cx="2819400" cy="2057400"/>
          </a:xfrm>
          <a:prstGeom prst="rect">
            <a:avLst/>
          </a:prstGeom>
          <a:noFill/>
          <a:ln w="9525">
            <a:noFill/>
            <a:miter lim="800000"/>
            <a:headEnd/>
            <a:tailEnd/>
          </a:ln>
        </p:spPr>
        <p:txBody>
          <a:bodyPr/>
          <a:lstStyle/>
          <a:p>
            <a:pPr>
              <a:spcBef>
                <a:spcPct val="20000"/>
              </a:spcBef>
              <a:buClr>
                <a:srgbClr val="003366"/>
              </a:buClr>
              <a:buSzPct val="120000"/>
              <a:buFontTx/>
              <a:buChar char="•"/>
            </a:pPr>
            <a:endParaRPr lang="en-US" sz="220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Good</a:t>
            </a:r>
            <a:r>
              <a:rPr lang="de-DE" dirty="0"/>
              <a:t> bye SMS!?</a:t>
            </a:r>
          </a:p>
        </p:txBody>
      </p:sp>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pic>
        <p:nvPicPr>
          <p:cNvPr id="3" name="Picture 2"/>
          <p:cNvPicPr>
            <a:picLocks noChangeAspect="1"/>
          </p:cNvPicPr>
          <p:nvPr/>
        </p:nvPicPr>
        <p:blipFill>
          <a:blip r:embed="rId3"/>
          <a:stretch>
            <a:fillRect/>
          </a:stretch>
        </p:blipFill>
        <p:spPr>
          <a:xfrm>
            <a:off x="1919420" y="1245341"/>
            <a:ext cx="7452400" cy="5309835"/>
          </a:xfrm>
          <a:prstGeom prst="rect">
            <a:avLst/>
          </a:prstGeom>
        </p:spPr>
      </p:pic>
    </p:spTree>
    <p:extLst>
      <p:ext uri="{BB962C8B-B14F-4D97-AF65-F5344CB8AC3E}">
        <p14:creationId xmlns:p14="http://schemas.microsoft.com/office/powerpoint/2010/main" val="4179011766"/>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US"/>
              <a:t>Isle of Man – Start of UMTS in Europe as Test</a:t>
            </a:r>
          </a:p>
        </p:txBody>
      </p:sp>
      <p:pic>
        <p:nvPicPr>
          <p:cNvPr id="194563" name="Picture 3" descr="UMTS_Isle_of_Man"/>
          <p:cNvPicPr>
            <a:picLocks noGrp="1" noChangeAspect="1" noChangeArrowheads="1"/>
          </p:cNvPicPr>
          <p:nvPr>
            <p:ph idx="1"/>
          </p:nvPr>
        </p:nvPicPr>
        <p:blipFill>
          <a:blip r:embed="rId3" cstate="print"/>
          <a:srcRect/>
          <a:stretch>
            <a:fillRect/>
          </a:stretch>
        </p:blipFill>
        <p:spPr>
          <a:xfrm>
            <a:off x="2135450" y="1315645"/>
            <a:ext cx="7658100" cy="5105400"/>
          </a:xfrm>
        </p:spPr>
      </p:pic>
      <p:sp>
        <p:nvSpPr>
          <p:cNvPr id="194561"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t>UMTS in Monaco</a:t>
            </a:r>
          </a:p>
        </p:txBody>
      </p:sp>
      <p:pic>
        <p:nvPicPr>
          <p:cNvPr id="195587" name="Picture 3" descr="Monaco_Graphic"/>
          <p:cNvPicPr>
            <a:picLocks noGrp="1" noChangeAspect="1" noChangeArrowheads="1"/>
          </p:cNvPicPr>
          <p:nvPr>
            <p:ph sz="half" idx="1"/>
          </p:nvPr>
        </p:nvPicPr>
        <p:blipFill>
          <a:blip r:embed="rId3" cstate="print"/>
          <a:srcRect/>
          <a:stretch>
            <a:fillRect/>
          </a:stretch>
        </p:blipFill>
        <p:spPr>
          <a:xfrm>
            <a:off x="1524000" y="1557338"/>
            <a:ext cx="5867400" cy="4146550"/>
          </a:xfrm>
        </p:spPr>
      </p:pic>
      <p:pic>
        <p:nvPicPr>
          <p:cNvPr id="195588" name="Picture 4" descr="v6"/>
          <p:cNvPicPr>
            <a:picLocks noGrp="1" noChangeAspect="1" noChangeArrowheads="1"/>
          </p:cNvPicPr>
          <p:nvPr>
            <p:ph sz="half" idx="2"/>
          </p:nvPr>
        </p:nvPicPr>
        <p:blipFill>
          <a:blip r:embed="rId4" cstate="print"/>
          <a:srcRect/>
          <a:stretch>
            <a:fillRect/>
          </a:stretch>
        </p:blipFill>
        <p:spPr>
          <a:xfrm>
            <a:off x="7464426" y="1268413"/>
            <a:ext cx="2936875" cy="4392612"/>
          </a:xfrm>
        </p:spPr>
      </p:pic>
      <p:sp>
        <p:nvSpPr>
          <p:cNvPr id="195585" name="Fußzeilenplatzhalter 4"/>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t>Early UMTS in Europe</a:t>
            </a:r>
          </a:p>
        </p:txBody>
      </p:sp>
      <p:sp>
        <p:nvSpPr>
          <p:cNvPr id="19660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196611" name="Picture 3" descr="cover4internet_luckau214690624476"/>
          <p:cNvPicPr>
            <a:picLocks noChangeAspect="1" noChangeArrowheads="1"/>
          </p:cNvPicPr>
          <p:nvPr/>
        </p:nvPicPr>
        <p:blipFill>
          <a:blip r:embed="rId3" cstate="print"/>
          <a:srcRect t="3568" b="3688"/>
          <a:stretch>
            <a:fillRect/>
          </a:stretch>
        </p:blipFill>
        <p:spPr bwMode="auto">
          <a:xfrm>
            <a:off x="1919288" y="1409701"/>
            <a:ext cx="2667000" cy="3673475"/>
          </a:xfrm>
          <a:prstGeom prst="rect">
            <a:avLst/>
          </a:prstGeom>
          <a:noFill/>
          <a:ln w="9525">
            <a:noFill/>
            <a:miter lim="800000"/>
            <a:headEnd/>
            <a:tailEnd/>
          </a:ln>
        </p:spPr>
      </p:pic>
      <p:sp>
        <p:nvSpPr>
          <p:cNvPr id="196612" name="Text Box 4"/>
          <p:cNvSpPr txBox="1">
            <a:spLocks noChangeArrowheads="1"/>
          </p:cNvSpPr>
          <p:nvPr/>
        </p:nvSpPr>
        <p:spPr bwMode="auto">
          <a:xfrm>
            <a:off x="2208214" y="5084763"/>
            <a:ext cx="19462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Vodafone/Germany</a:t>
            </a:r>
          </a:p>
        </p:txBody>
      </p:sp>
      <p:sp>
        <p:nvSpPr>
          <p:cNvPr id="196613" name="Text Box 5"/>
          <p:cNvSpPr txBox="1">
            <a:spLocks noChangeArrowheads="1"/>
          </p:cNvSpPr>
          <p:nvPr/>
        </p:nvSpPr>
        <p:spPr bwMode="auto">
          <a:xfrm>
            <a:off x="5591175" y="4437063"/>
            <a:ext cx="12001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Orange/UK</a:t>
            </a:r>
          </a:p>
        </p:txBody>
      </p:sp>
      <p:pic>
        <p:nvPicPr>
          <p:cNvPr id="196614" name="Picture 7"/>
          <p:cNvPicPr>
            <a:picLocks noChangeAspect="1" noChangeArrowheads="1"/>
          </p:cNvPicPr>
          <p:nvPr/>
        </p:nvPicPr>
        <p:blipFill>
          <a:blip r:embed="rId4" cstate="print"/>
          <a:srcRect l="25905" t="1857" r="13618" b="3047"/>
          <a:stretch>
            <a:fillRect/>
          </a:stretch>
        </p:blipFill>
        <p:spPr bwMode="auto">
          <a:xfrm>
            <a:off x="5087939" y="1268414"/>
            <a:ext cx="2016125" cy="3170237"/>
          </a:xfrm>
          <a:prstGeom prst="rect">
            <a:avLst/>
          </a:prstGeom>
          <a:noFill/>
          <a:ln w="9525">
            <a:noFill/>
            <a:miter lim="800000"/>
            <a:headEnd/>
            <a:tailEnd/>
          </a:ln>
        </p:spPr>
      </p:pic>
      <p:pic>
        <p:nvPicPr>
          <p:cNvPr id="196615" name="Picture 9" descr="Samsung SGH-Z130"/>
          <p:cNvPicPr>
            <a:picLocks noChangeAspect="1" noChangeArrowheads="1"/>
          </p:cNvPicPr>
          <p:nvPr/>
        </p:nvPicPr>
        <p:blipFill>
          <a:blip r:embed="rId5" cstate="print"/>
          <a:srcRect/>
          <a:stretch>
            <a:fillRect/>
          </a:stretch>
        </p:blipFill>
        <p:spPr bwMode="auto">
          <a:xfrm>
            <a:off x="5375275" y="5013325"/>
            <a:ext cx="762000" cy="1143000"/>
          </a:xfrm>
          <a:prstGeom prst="rect">
            <a:avLst/>
          </a:prstGeom>
          <a:noFill/>
          <a:ln w="9525">
            <a:noFill/>
            <a:miter lim="800000"/>
            <a:headEnd/>
            <a:tailEnd/>
          </a:ln>
        </p:spPr>
      </p:pic>
      <p:pic>
        <p:nvPicPr>
          <p:cNvPr id="196616" name="Picture 10" descr="Nokia 6680"/>
          <p:cNvPicPr>
            <a:picLocks noChangeAspect="1" noChangeArrowheads="1"/>
          </p:cNvPicPr>
          <p:nvPr/>
        </p:nvPicPr>
        <p:blipFill>
          <a:blip r:embed="rId6" cstate="print"/>
          <a:srcRect/>
          <a:stretch>
            <a:fillRect/>
          </a:stretch>
        </p:blipFill>
        <p:spPr bwMode="auto">
          <a:xfrm>
            <a:off x="6816725" y="4868863"/>
            <a:ext cx="762000" cy="1143000"/>
          </a:xfrm>
          <a:prstGeom prst="rect">
            <a:avLst/>
          </a:prstGeom>
          <a:noFill/>
          <a:ln w="9525">
            <a:noFill/>
            <a:miter lim="800000"/>
            <a:headEnd/>
            <a:tailEnd/>
          </a:ln>
        </p:spPr>
      </p:pic>
      <p:pic>
        <p:nvPicPr>
          <p:cNvPr id="196617" name="Picture 12" descr="Handy-Foto 1261 ">
            <a:hlinkClick r:id="rId7"/>
          </p:cNvPr>
          <p:cNvPicPr>
            <a:picLocks noChangeAspect="1" noChangeArrowheads="1"/>
          </p:cNvPicPr>
          <p:nvPr/>
        </p:nvPicPr>
        <p:blipFill>
          <a:blip r:embed="rId8" cstate="print"/>
          <a:srcRect/>
          <a:stretch>
            <a:fillRect/>
          </a:stretch>
        </p:blipFill>
        <p:spPr bwMode="auto">
          <a:xfrm>
            <a:off x="7751763" y="1484313"/>
            <a:ext cx="1217612" cy="3028950"/>
          </a:xfrm>
          <a:prstGeom prst="rect">
            <a:avLst/>
          </a:prstGeom>
          <a:noFill/>
          <a:ln w="9525">
            <a:noFill/>
            <a:miter lim="800000"/>
            <a:headEnd/>
            <a:tailEnd/>
          </a:ln>
        </p:spPr>
      </p:pic>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Some current GSM enhancements</a:t>
            </a:r>
          </a:p>
        </p:txBody>
      </p:sp>
      <p:sp>
        <p:nvSpPr>
          <p:cNvPr id="197635" name="Rectangle 3"/>
          <p:cNvSpPr>
            <a:spLocks noGrp="1" noChangeArrowheads="1"/>
          </p:cNvSpPr>
          <p:nvPr>
            <p:ph idx="1"/>
          </p:nvPr>
        </p:nvSpPr>
        <p:spPr/>
        <p:txBody>
          <a:bodyPr/>
          <a:lstStyle/>
          <a:p>
            <a:r>
              <a:rPr lang="en-US" dirty="0"/>
              <a:t>EMS/MMS</a:t>
            </a:r>
          </a:p>
          <a:p>
            <a:pPr lvl="1"/>
            <a:r>
              <a:rPr lang="en-US" dirty="0"/>
              <a:t> EMS: 760 characters possible by chaining SMS, animated icons, ring tones, was soon replaced by MMS (or simply skipped)</a:t>
            </a:r>
          </a:p>
          <a:p>
            <a:pPr lvl="1"/>
            <a:r>
              <a:rPr lang="en-US" dirty="0"/>
              <a:t> MMS: transmission of images, video clips, audio</a:t>
            </a:r>
          </a:p>
          <a:p>
            <a:pPr lvl="2"/>
            <a:r>
              <a:rPr lang="en-US" dirty="0"/>
              <a:t> see WAP 2.0 – not really successful, typically substituted by email with attached multimedia content</a:t>
            </a:r>
          </a:p>
          <a:p>
            <a:pPr lvl="1"/>
            <a:r>
              <a:rPr lang="en-US" dirty="0"/>
              <a:t> Today, more and more IP-based messaging used, less specialized services offered by the network</a:t>
            </a:r>
          </a:p>
          <a:p>
            <a:endParaRPr lang="en-US" dirty="0"/>
          </a:p>
          <a:p>
            <a:r>
              <a:rPr lang="en-US" dirty="0"/>
              <a:t>EDGE (Enhanced Data Rates for Global [was: GSM] Evolution)</a:t>
            </a:r>
          </a:p>
          <a:p>
            <a:pPr lvl="1"/>
            <a:r>
              <a:rPr lang="en-US" dirty="0"/>
              <a:t> 8-PSK instead of GMSK, up to 384 </a:t>
            </a:r>
            <a:r>
              <a:rPr lang="en-US" dirty="0" err="1"/>
              <a:t>kbit</a:t>
            </a:r>
            <a:r>
              <a:rPr lang="en-US" dirty="0"/>
              <a:t>/s</a:t>
            </a:r>
          </a:p>
          <a:p>
            <a:pPr lvl="1"/>
            <a:r>
              <a:rPr lang="en-US" dirty="0"/>
              <a:t> new modulation and coding schemes for GPRS </a:t>
            </a:r>
            <a:r>
              <a:rPr lang="en-US" dirty="0">
                <a:sym typeface="Wingdings" pitchFamily="2" charset="2"/>
              </a:rPr>
              <a:t></a:t>
            </a:r>
            <a:r>
              <a:rPr lang="en-US" dirty="0"/>
              <a:t> EGPRS</a:t>
            </a:r>
          </a:p>
          <a:p>
            <a:pPr lvl="2"/>
            <a:r>
              <a:rPr lang="en-US" dirty="0"/>
              <a:t> MCS-1 to MCS-4 uses GMSK at rates 8.8/11.2/14.8/17.6 </a:t>
            </a:r>
            <a:r>
              <a:rPr lang="en-US" dirty="0" err="1"/>
              <a:t>kbit</a:t>
            </a:r>
            <a:r>
              <a:rPr lang="en-US" dirty="0"/>
              <a:t>/s</a:t>
            </a:r>
          </a:p>
          <a:p>
            <a:pPr lvl="2"/>
            <a:r>
              <a:rPr lang="en-US" dirty="0"/>
              <a:t> MCS-5 to MCS-9 uses 8-PSK at rates 22.4/29.6/44.8/54.4/59.2 </a:t>
            </a:r>
            <a:r>
              <a:rPr lang="en-US" dirty="0" err="1"/>
              <a:t>kbit</a:t>
            </a:r>
            <a:r>
              <a:rPr lang="en-US" dirty="0"/>
              <a:t>/s</a:t>
            </a:r>
          </a:p>
          <a:p>
            <a:pPr lvl="2"/>
            <a:endParaRPr lang="en-US" dirty="0"/>
          </a:p>
        </p:txBody>
      </p:sp>
      <p:sp>
        <p:nvSpPr>
          <p:cNvPr id="197633"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r>
              <a:rPr lang="en-US"/>
              <a:t>Some current UMTS enhancements</a:t>
            </a:r>
          </a:p>
        </p:txBody>
      </p:sp>
      <p:sp>
        <p:nvSpPr>
          <p:cNvPr id="104450" name="Content Placeholder 2"/>
          <p:cNvSpPr>
            <a:spLocks noGrp="1"/>
          </p:cNvSpPr>
          <p:nvPr>
            <p:ph idx="1"/>
          </p:nvPr>
        </p:nvSpPr>
        <p:spPr/>
        <p:txBody>
          <a:bodyPr/>
          <a:lstStyle/>
          <a:p>
            <a:r>
              <a:rPr lang="en-US" dirty="0"/>
              <a:t>HSDPA (High-Speed Downlink Packet Access)</a:t>
            </a:r>
          </a:p>
          <a:p>
            <a:pPr lvl="1"/>
            <a:r>
              <a:rPr lang="en-US" dirty="0"/>
              <a:t> initially up to 10 Mbit/s for the downlink, later &gt; 20 Mbit/s using MIMO- (Multiple Input Multiple Output-) antennas</a:t>
            </a:r>
          </a:p>
          <a:p>
            <a:pPr lvl="1"/>
            <a:r>
              <a:rPr lang="en-US" dirty="0"/>
              <a:t> can use 16-QAM instead of QPSK (ideally &gt; 13 Mbit/s)</a:t>
            </a:r>
          </a:p>
          <a:p>
            <a:pPr lvl="1"/>
            <a:r>
              <a:rPr lang="en-US" dirty="0"/>
              <a:t> user rates e.g. 3.6 or 7.2 Mbit/s</a:t>
            </a:r>
          </a:p>
          <a:p>
            <a:endParaRPr lang="de-DE" dirty="0"/>
          </a:p>
          <a:p>
            <a:r>
              <a:rPr lang="de-DE" dirty="0"/>
              <a:t>HSUPA (High-Speed </a:t>
            </a:r>
            <a:r>
              <a:rPr lang="de-DE" dirty="0" err="1"/>
              <a:t>Uplink</a:t>
            </a:r>
            <a:r>
              <a:rPr lang="de-DE" dirty="0"/>
              <a:t> Packet Access)</a:t>
            </a:r>
          </a:p>
          <a:p>
            <a:pPr lvl="1"/>
            <a:r>
              <a:rPr lang="en-US" dirty="0"/>
              <a:t> initially up to 5 Mbit/s for the uplink</a:t>
            </a:r>
          </a:p>
          <a:p>
            <a:pPr lvl="1"/>
            <a:r>
              <a:rPr lang="en-US" dirty="0"/>
              <a:t> user rates e.g. 1.45 Mbit/s</a:t>
            </a:r>
          </a:p>
          <a:p>
            <a:pPr lvl="1"/>
            <a:endParaRPr lang="en-US" dirty="0"/>
          </a:p>
          <a:p>
            <a:r>
              <a:rPr lang="en-US" dirty="0"/>
              <a:t>HSPA+ (Evolved HSPA)</a:t>
            </a:r>
          </a:p>
          <a:p>
            <a:pPr lvl="1"/>
            <a:r>
              <a:rPr lang="en-US" dirty="0"/>
              <a:t> Rel-7/Rel-8/Rel-9/…</a:t>
            </a:r>
          </a:p>
          <a:p>
            <a:pPr lvl="1"/>
            <a:r>
              <a:rPr lang="en-US" dirty="0"/>
              <a:t> Downlink 28/42/84/&gt; 100 Mbit/s</a:t>
            </a:r>
          </a:p>
          <a:p>
            <a:pPr lvl="1"/>
            <a:r>
              <a:rPr lang="en-US" dirty="0"/>
              <a:t> Uplink 11/23/&gt;23 Mbit/s</a:t>
            </a:r>
          </a:p>
          <a:p>
            <a:pPr lvl="1"/>
            <a:r>
              <a:rPr lang="en-US" dirty="0"/>
              <a:t> 2x2 MIMO, 64 QAM</a:t>
            </a:r>
          </a:p>
          <a:p>
            <a:endParaRPr lang="en-US" dirty="0"/>
          </a:p>
          <a:p>
            <a:r>
              <a:rPr lang="en-US" dirty="0"/>
              <a:t>Dual-/Multi-Carrier HSPA (DC-/MC-HSPA)</a:t>
            </a:r>
          </a:p>
          <a:p>
            <a:pPr lvl="1"/>
            <a:r>
              <a:rPr lang="en-US" dirty="0"/>
              <a:t> Connect 2 (Rel-8/9) or more carriers (Rel-11) e.g. of two cells offering up to 672 Mbit/s (4x4 MIMO)</a:t>
            </a:r>
          </a:p>
        </p:txBody>
      </p:sp>
      <p:sp>
        <p:nvSpPr>
          <p:cNvPr id="198659" name="Footer Placehold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Compare the handovers in GSM with the ones in UMTS. Why are they called hard or soft, respectively?</a:t>
            </a:r>
          </a:p>
          <a:p>
            <a:pPr lvl="1"/>
            <a:r>
              <a:rPr lang="en-GB" dirty="0"/>
              <a:t>How much is the core network aware of the type of handover?</a:t>
            </a:r>
          </a:p>
          <a:p>
            <a:pPr lvl="1"/>
            <a:r>
              <a:rPr lang="en-GB" dirty="0"/>
              <a:t>What are the consequences of introducing IP-based packet transmission?</a:t>
            </a:r>
          </a:p>
          <a:p>
            <a:pPr lvl="1"/>
            <a:r>
              <a:rPr lang="en-GB" dirty="0"/>
              <a:t>What is the key to higher data rates in UMTS?</a:t>
            </a:r>
          </a:p>
          <a:p>
            <a:pPr lvl="1"/>
            <a:r>
              <a:rPr lang="en-GB" dirty="0"/>
              <a:t>While the data rates increased over time, the delay remained more or less constant at about 100-150 </a:t>
            </a:r>
            <a:r>
              <a:rPr lang="en-GB" dirty="0" err="1"/>
              <a:t>ms</a:t>
            </a:r>
            <a:r>
              <a:rPr lang="en-GB" dirty="0"/>
              <a:t> from a mobile device to the base station. What problem arises if e.g. downloading content using TCP via these fast connections? Think of congestion avoidance/RTT!</a:t>
            </a:r>
          </a:p>
          <a:p>
            <a:pPr lvl="1"/>
            <a:endParaRPr lang="en-GB" dirty="0"/>
          </a:p>
          <a:p>
            <a:pPr lvl="1"/>
            <a:endParaRPr lang="en-GB"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1884965301"/>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el 1"/>
          <p:cNvSpPr>
            <a:spLocks noGrp="1"/>
          </p:cNvSpPr>
          <p:nvPr>
            <p:ph type="title"/>
          </p:nvPr>
        </p:nvSpPr>
        <p:spPr/>
        <p:txBody>
          <a:bodyPr/>
          <a:lstStyle/>
          <a:p>
            <a:r>
              <a:rPr lang="en-US"/>
              <a:t>Long Term Evolution (LTE)</a:t>
            </a:r>
          </a:p>
        </p:txBody>
      </p:sp>
      <p:sp>
        <p:nvSpPr>
          <p:cNvPr id="199682" name="Inhaltsplatzhalter 2"/>
          <p:cNvSpPr>
            <a:spLocks noGrp="1"/>
          </p:cNvSpPr>
          <p:nvPr>
            <p:ph idx="1"/>
          </p:nvPr>
        </p:nvSpPr>
        <p:spPr/>
        <p:txBody>
          <a:bodyPr/>
          <a:lstStyle/>
          <a:p>
            <a:r>
              <a:rPr lang="en-US" dirty="0"/>
              <a:t>Initiated in 2004 by NTT DoCoMo, </a:t>
            </a:r>
            <a:br>
              <a:rPr lang="en-US" dirty="0"/>
            </a:br>
            <a:r>
              <a:rPr lang="en-US" dirty="0"/>
              <a:t>focus on enhancing the Universal </a:t>
            </a:r>
            <a:br>
              <a:rPr lang="en-US" dirty="0"/>
            </a:br>
            <a:r>
              <a:rPr lang="en-US" dirty="0"/>
              <a:t>Terrestrial Radio Access (UTRA) and </a:t>
            </a:r>
            <a:br>
              <a:rPr lang="en-US" dirty="0"/>
            </a:br>
            <a:r>
              <a:rPr lang="en-US" dirty="0"/>
              <a:t>optimizing 3GPP</a:t>
            </a:r>
            <a:r>
              <a:rPr lang="en-US" altLang="de-DE" dirty="0"/>
              <a:t>’</a:t>
            </a:r>
            <a:r>
              <a:rPr lang="en-US" dirty="0"/>
              <a:t>s radio access architecture</a:t>
            </a:r>
          </a:p>
          <a:p>
            <a:endParaRPr lang="en-US" dirty="0"/>
          </a:p>
          <a:p>
            <a:r>
              <a:rPr lang="en-US" dirty="0"/>
              <a:t>Targets: Downlink 100 Mbit/s, uplink 50 Mbit/s, RTT&lt;10ms</a:t>
            </a:r>
          </a:p>
          <a:p>
            <a:r>
              <a:rPr lang="en-US" dirty="0"/>
              <a:t>2007: E UTRA progressed from the feasibility study stage to the first issue of approved Technical Specifications</a:t>
            </a:r>
          </a:p>
          <a:p>
            <a:r>
              <a:rPr lang="en-US" dirty="0"/>
              <a:t>2008: stable for commercial implementation</a:t>
            </a:r>
          </a:p>
          <a:p>
            <a:r>
              <a:rPr lang="en-US" dirty="0"/>
              <a:t>2009: first public LTE service available (Stockholm and Oslo)</a:t>
            </a:r>
          </a:p>
          <a:p>
            <a:r>
              <a:rPr lang="en-US" dirty="0"/>
              <a:t>2010: LTE starts in Germany</a:t>
            </a:r>
          </a:p>
          <a:p>
            <a:endParaRPr lang="en-US" dirty="0"/>
          </a:p>
          <a:p>
            <a:r>
              <a:rPr lang="en-US" dirty="0"/>
              <a:t>LTE is not 4G – sometimes called 3.9G</a:t>
            </a:r>
          </a:p>
          <a:p>
            <a:pPr lvl="1"/>
            <a:r>
              <a:rPr lang="en-US" dirty="0"/>
              <a:t> Does not fulfill all requirements for IMT advanced</a:t>
            </a:r>
          </a:p>
          <a:p>
            <a:endParaRPr lang="en-US" dirty="0"/>
          </a:p>
        </p:txBody>
      </p:sp>
      <p:sp>
        <p:nvSpPr>
          <p:cNvPr id="199683" name="Fußzeilenplatzhalter 3"/>
          <p:cNvSpPr>
            <a:spLocks noGrp="1"/>
          </p:cNvSpPr>
          <p:nvPr>
            <p:ph type="ftr" sz="quarter" idx="10"/>
          </p:nvPr>
        </p:nvSpPr>
        <p:spPr/>
        <p:txBody>
          <a:bodyPr/>
          <a:lstStyle/>
          <a:p>
            <a:r>
              <a:rPr lang="en-US"/>
              <a:t>Prof. Dr.-Ing. Jochen H. Schiller    www.jochenschiller.de    Mobile Communications</a:t>
            </a:r>
          </a:p>
        </p:txBody>
      </p:sp>
      <p:pic>
        <p:nvPicPr>
          <p:cNvPr id="199684" name="Picture 2" descr="http://www.3gpp.org/local/cache-vignettes/L142xH129/LTE-Logo-5adb5.gif"/>
          <p:cNvPicPr>
            <a:picLocks noChangeAspect="1" noChangeArrowheads="1"/>
          </p:cNvPicPr>
          <p:nvPr/>
        </p:nvPicPr>
        <p:blipFill>
          <a:blip r:embed="rId3" cstate="print"/>
          <a:srcRect/>
          <a:stretch>
            <a:fillRect/>
          </a:stretch>
        </p:blipFill>
        <p:spPr bwMode="auto">
          <a:xfrm>
            <a:off x="8786814" y="1000125"/>
            <a:ext cx="1881187" cy="1708150"/>
          </a:xfrm>
          <a:prstGeom prst="rect">
            <a:avLst/>
          </a:prstGeom>
          <a:noFill/>
          <a:ln w="9525">
            <a:noFill/>
            <a:miter lim="800000"/>
            <a:headEnd/>
            <a:tailEnd/>
          </a:ln>
        </p:spPr>
      </p:pic>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High-level Architecture</a:t>
            </a:r>
          </a:p>
        </p:txBody>
      </p:sp>
      <p:sp>
        <p:nvSpPr>
          <p:cNvPr id="3" name="Content Placeholder 2"/>
          <p:cNvSpPr>
            <a:spLocks noGrp="1"/>
          </p:cNvSpPr>
          <p:nvPr>
            <p:ph idx="1"/>
          </p:nvPr>
        </p:nvSpPr>
        <p:spPr/>
        <p:txBody>
          <a:bodyPr/>
          <a:lstStyle/>
          <a:p>
            <a:r>
              <a:rPr lang="en-US" dirty="0"/>
              <a:t>User Equipment (UE)</a:t>
            </a:r>
          </a:p>
          <a:p>
            <a:pPr lvl="1"/>
            <a:r>
              <a:rPr lang="en-US" dirty="0"/>
              <a:t> Mobile Termination (MT) handles wireless/mobile communication</a:t>
            </a:r>
          </a:p>
          <a:p>
            <a:pPr lvl="1"/>
            <a:r>
              <a:rPr lang="en-US" dirty="0"/>
              <a:t> Terminal Equipment (TE) handles data streams</a:t>
            </a:r>
          </a:p>
          <a:p>
            <a:pPr lvl="1"/>
            <a:r>
              <a:rPr lang="en-US" dirty="0"/>
              <a:t> Universal Integrated Circuit Card (UICC): the SIM for LTE, runs the USIM</a:t>
            </a:r>
          </a:p>
          <a:p>
            <a:endParaRPr lang="en-US" dirty="0"/>
          </a:p>
          <a:p>
            <a:r>
              <a:rPr lang="en-US" dirty="0"/>
              <a:t>Evolved UMTS Terrestrial Radio Access Network (E-UTRAN)</a:t>
            </a:r>
          </a:p>
          <a:p>
            <a:pPr lvl="1"/>
            <a:r>
              <a:rPr lang="en-US" dirty="0"/>
              <a:t> comprises the </a:t>
            </a:r>
            <a:r>
              <a:rPr lang="en-US" dirty="0" err="1"/>
              <a:t>eNodeBs</a:t>
            </a:r>
            <a:r>
              <a:rPr lang="en-US" dirty="0"/>
              <a:t> (i.e. the base stations including controllers)</a:t>
            </a:r>
          </a:p>
          <a:p>
            <a:pPr lvl="1"/>
            <a:r>
              <a:rPr lang="en-US" dirty="0"/>
              <a:t> interfaces to the EPC via a user interface (S1-U) and signaling interface (S1-MME)</a:t>
            </a:r>
          </a:p>
          <a:p>
            <a:endParaRPr lang="en-US" dirty="0"/>
          </a:p>
          <a:p>
            <a:r>
              <a:rPr lang="en-US" dirty="0"/>
              <a:t>Evolved Packet Core (EPC)</a:t>
            </a:r>
          </a:p>
          <a:p>
            <a:pPr lvl="1"/>
            <a:r>
              <a:rPr lang="en-US" dirty="0"/>
              <a:t> comprises the central database for subscribers, equipment identity</a:t>
            </a:r>
          </a:p>
          <a:p>
            <a:pPr lvl="1"/>
            <a:r>
              <a:rPr lang="en-US" dirty="0"/>
              <a:t> routes data to/from other Packet Data Networks (PDN)</a:t>
            </a:r>
          </a:p>
          <a:p>
            <a:pPr lvl="1"/>
            <a:r>
              <a:rPr lang="en-US" dirty="0"/>
              <a:t> functions for policing, charging, authentication</a:t>
            </a:r>
          </a:p>
        </p:txBody>
      </p:sp>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sp>
        <p:nvSpPr>
          <p:cNvPr id="5" name="Rectangle 4"/>
          <p:cNvSpPr/>
          <p:nvPr/>
        </p:nvSpPr>
        <p:spPr bwMode="auto">
          <a:xfrm>
            <a:off x="1703390" y="5625553"/>
            <a:ext cx="720100" cy="576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UE</a:t>
            </a:r>
          </a:p>
        </p:txBody>
      </p:sp>
      <p:sp>
        <p:nvSpPr>
          <p:cNvPr id="6" name="Rectangle 5"/>
          <p:cNvSpPr/>
          <p:nvPr/>
        </p:nvSpPr>
        <p:spPr bwMode="auto">
          <a:xfrm>
            <a:off x="3432394" y="5625553"/>
            <a:ext cx="1295416" cy="576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E-UTRAN</a:t>
            </a:r>
          </a:p>
        </p:txBody>
      </p:sp>
      <p:sp>
        <p:nvSpPr>
          <p:cNvPr id="7" name="Rectangle 6"/>
          <p:cNvSpPr/>
          <p:nvPr/>
        </p:nvSpPr>
        <p:spPr bwMode="auto">
          <a:xfrm>
            <a:off x="5736714" y="5625553"/>
            <a:ext cx="1295416" cy="5760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EPC</a:t>
            </a:r>
          </a:p>
        </p:txBody>
      </p:sp>
      <p:sp>
        <p:nvSpPr>
          <p:cNvPr id="9" name="Cloud 8"/>
          <p:cNvSpPr/>
          <p:nvPr/>
        </p:nvSpPr>
        <p:spPr bwMode="auto">
          <a:xfrm>
            <a:off x="8023716" y="5517538"/>
            <a:ext cx="1944270" cy="79211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PDNs</a:t>
            </a:r>
          </a:p>
        </p:txBody>
      </p:sp>
      <p:cxnSp>
        <p:nvCxnSpPr>
          <p:cNvPr id="11" name="Straight Arrow Connector 10"/>
          <p:cNvCxnSpPr>
            <a:stCxn id="5" idx="3"/>
            <a:endCxn id="6" idx="1"/>
          </p:cNvCxnSpPr>
          <p:nvPr/>
        </p:nvCxnSpPr>
        <p:spPr bwMode="auto">
          <a:xfrm>
            <a:off x="2423490" y="5913593"/>
            <a:ext cx="1008904"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2" name="Straight Arrow Connector 11"/>
          <p:cNvCxnSpPr>
            <a:stCxn id="7" idx="3"/>
            <a:endCxn id="9" idx="2"/>
          </p:cNvCxnSpPr>
          <p:nvPr/>
        </p:nvCxnSpPr>
        <p:spPr bwMode="auto">
          <a:xfrm>
            <a:off x="7032130" y="5913593"/>
            <a:ext cx="997617"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8" name="Straight Arrow Connector 17"/>
          <p:cNvCxnSpPr/>
          <p:nvPr/>
        </p:nvCxnSpPr>
        <p:spPr bwMode="auto">
          <a:xfrm>
            <a:off x="4727810" y="5841583"/>
            <a:ext cx="1008904"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9" name="Straight Arrow Connector 18"/>
          <p:cNvCxnSpPr/>
          <p:nvPr/>
        </p:nvCxnSpPr>
        <p:spPr bwMode="auto">
          <a:xfrm>
            <a:off x="4727810" y="5985603"/>
            <a:ext cx="1008904" cy="0"/>
          </a:xfrm>
          <a:prstGeom prst="straightConnector1">
            <a:avLst/>
          </a:prstGeom>
          <a:solidFill>
            <a:schemeClr val="accent1"/>
          </a:solidFill>
          <a:ln w="9525" cap="flat" cmpd="sng" algn="ctr">
            <a:solidFill>
              <a:schemeClr val="tx1"/>
            </a:solidFill>
            <a:prstDash val="dash"/>
            <a:round/>
            <a:headEnd type="triangle"/>
            <a:tailEnd type="triangle"/>
          </a:ln>
          <a:effectLst/>
        </p:spPr>
      </p:cxnSp>
      <p:sp>
        <p:nvSpPr>
          <p:cNvPr id="20" name="TextBox 19"/>
          <p:cNvSpPr txBox="1"/>
          <p:nvPr/>
        </p:nvSpPr>
        <p:spPr>
          <a:xfrm>
            <a:off x="2702560" y="5913593"/>
            <a:ext cx="450764" cy="369332"/>
          </a:xfrm>
          <a:prstGeom prst="rect">
            <a:avLst/>
          </a:prstGeom>
          <a:noFill/>
        </p:spPr>
        <p:txBody>
          <a:bodyPr wrap="none" rtlCol="0">
            <a:spAutoFit/>
          </a:bodyPr>
          <a:lstStyle/>
          <a:p>
            <a:r>
              <a:rPr lang="en-US" sz="1800" dirty="0" err="1"/>
              <a:t>U</a:t>
            </a:r>
            <a:r>
              <a:rPr lang="en-US" sz="1800" baseline="-25000" dirty="0" err="1"/>
              <a:t>u</a:t>
            </a:r>
            <a:endParaRPr lang="en-US" sz="1800" baseline="-25000" dirty="0"/>
          </a:p>
        </p:txBody>
      </p:sp>
      <p:sp>
        <p:nvSpPr>
          <p:cNvPr id="21" name="TextBox 20"/>
          <p:cNvSpPr txBox="1"/>
          <p:nvPr/>
        </p:nvSpPr>
        <p:spPr>
          <a:xfrm>
            <a:off x="4729882" y="5981171"/>
            <a:ext cx="918841" cy="307777"/>
          </a:xfrm>
          <a:prstGeom prst="rect">
            <a:avLst/>
          </a:prstGeom>
          <a:noFill/>
        </p:spPr>
        <p:txBody>
          <a:bodyPr wrap="none" rtlCol="0">
            <a:spAutoFit/>
          </a:bodyPr>
          <a:lstStyle/>
          <a:p>
            <a:r>
              <a:rPr lang="en-US" sz="1400" dirty="0"/>
              <a:t>S1-MME</a:t>
            </a:r>
            <a:endParaRPr lang="en-US" sz="1400" baseline="-25000" dirty="0"/>
          </a:p>
        </p:txBody>
      </p:sp>
      <p:sp>
        <p:nvSpPr>
          <p:cNvPr id="22" name="TextBox 21"/>
          <p:cNvSpPr txBox="1"/>
          <p:nvPr/>
        </p:nvSpPr>
        <p:spPr>
          <a:xfrm>
            <a:off x="4871747" y="5517290"/>
            <a:ext cx="635110" cy="307777"/>
          </a:xfrm>
          <a:prstGeom prst="rect">
            <a:avLst/>
          </a:prstGeom>
          <a:noFill/>
        </p:spPr>
        <p:txBody>
          <a:bodyPr wrap="none" rtlCol="0">
            <a:spAutoFit/>
          </a:bodyPr>
          <a:lstStyle/>
          <a:p>
            <a:r>
              <a:rPr lang="en-US" sz="1400" dirty="0"/>
              <a:t>S1-U</a:t>
            </a:r>
            <a:endParaRPr lang="en-US" sz="1400" baseline="-25000" dirty="0"/>
          </a:p>
        </p:txBody>
      </p:sp>
      <p:sp>
        <p:nvSpPr>
          <p:cNvPr id="23" name="TextBox 22"/>
          <p:cNvSpPr txBox="1"/>
          <p:nvPr/>
        </p:nvSpPr>
        <p:spPr>
          <a:xfrm>
            <a:off x="7210368" y="5957732"/>
            <a:ext cx="497252" cy="307777"/>
          </a:xfrm>
          <a:prstGeom prst="rect">
            <a:avLst/>
          </a:prstGeom>
          <a:noFill/>
        </p:spPr>
        <p:txBody>
          <a:bodyPr wrap="none" rtlCol="0">
            <a:spAutoFit/>
          </a:bodyPr>
          <a:lstStyle/>
          <a:p>
            <a:r>
              <a:rPr lang="en-US" sz="1400" dirty="0" err="1"/>
              <a:t>SGi</a:t>
            </a:r>
            <a:endParaRPr lang="en-US" sz="1400" baseline="-25000" dirty="0"/>
          </a:p>
        </p:txBody>
      </p:sp>
    </p:spTree>
    <p:extLst>
      <p:ext uri="{BB962C8B-B14F-4D97-AF65-F5344CB8AC3E}">
        <p14:creationId xmlns:p14="http://schemas.microsoft.com/office/powerpoint/2010/main" val="4027362581"/>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typical data rates (Release 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0526112"/>
              </p:ext>
            </p:extLst>
          </p:nvPr>
        </p:nvGraphicFramePr>
        <p:xfrm>
          <a:off x="1199320" y="2348850"/>
          <a:ext cx="9505320" cy="2433320"/>
        </p:xfrm>
        <a:graphic>
          <a:graphicData uri="http://schemas.openxmlformats.org/drawingml/2006/table">
            <a:tbl>
              <a:tblPr firstRow="1" bandRow="1">
                <a:tableStyleId>{5C22544A-7EE6-4342-B048-85BDC9FD1C3A}</a:tableStyleId>
              </a:tblPr>
              <a:tblGrid>
                <a:gridCol w="1584220">
                  <a:extLst>
                    <a:ext uri="{9D8B030D-6E8A-4147-A177-3AD203B41FA5}">
                      <a16:colId xmlns:a16="http://schemas.microsoft.com/office/drawing/2014/main" val="1184813184"/>
                    </a:ext>
                  </a:extLst>
                </a:gridCol>
                <a:gridCol w="2808390">
                  <a:extLst>
                    <a:ext uri="{9D8B030D-6E8A-4147-A177-3AD203B41FA5}">
                      <a16:colId xmlns:a16="http://schemas.microsoft.com/office/drawing/2014/main" val="2850928074"/>
                    </a:ext>
                  </a:extLst>
                </a:gridCol>
                <a:gridCol w="2304320">
                  <a:extLst>
                    <a:ext uri="{9D8B030D-6E8A-4147-A177-3AD203B41FA5}">
                      <a16:colId xmlns:a16="http://schemas.microsoft.com/office/drawing/2014/main" val="208048429"/>
                    </a:ext>
                  </a:extLst>
                </a:gridCol>
                <a:gridCol w="2808390">
                  <a:extLst>
                    <a:ext uri="{9D8B030D-6E8A-4147-A177-3AD203B41FA5}">
                      <a16:colId xmlns:a16="http://schemas.microsoft.com/office/drawing/2014/main" val="3144825211"/>
                    </a:ext>
                  </a:extLst>
                </a:gridCol>
              </a:tblGrid>
              <a:tr h="370840">
                <a:tc>
                  <a:txBody>
                    <a:bodyPr/>
                    <a:lstStyle/>
                    <a:p>
                      <a:pPr algn="ctr"/>
                      <a:r>
                        <a:rPr lang="en-US" sz="1600" dirty="0">
                          <a:solidFill>
                            <a:schemeClr val="tx1"/>
                          </a:solidFill>
                        </a:rPr>
                        <a:t>UE Category</a:t>
                      </a:r>
                    </a:p>
                  </a:txBody>
                  <a:tcPr/>
                </a:tc>
                <a:tc>
                  <a:txBody>
                    <a:bodyPr/>
                    <a:lstStyle/>
                    <a:p>
                      <a:pPr algn="ctr"/>
                      <a:r>
                        <a:rPr lang="en-US" sz="1600" dirty="0">
                          <a:solidFill>
                            <a:schemeClr val="tx1"/>
                          </a:solidFill>
                        </a:rPr>
                        <a:t>Max. data rate downlink</a:t>
                      </a:r>
                    </a:p>
                  </a:txBody>
                  <a:tcPr/>
                </a:tc>
                <a:tc>
                  <a:txBody>
                    <a:bodyPr/>
                    <a:lstStyle/>
                    <a:p>
                      <a:pPr algn="ctr"/>
                      <a:r>
                        <a:rPr lang="en-US" sz="1600" dirty="0">
                          <a:solidFill>
                            <a:schemeClr val="tx1"/>
                          </a:solidFill>
                        </a:rPr>
                        <a:t>Max downlink</a:t>
                      </a:r>
                      <a:r>
                        <a:rPr lang="en-US" sz="1600" baseline="0" dirty="0">
                          <a:solidFill>
                            <a:schemeClr val="tx1"/>
                          </a:solidFill>
                        </a:rPr>
                        <a:t> MIMO</a:t>
                      </a:r>
                      <a:endParaRPr lang="en-US" sz="1600" dirty="0">
                        <a:solidFill>
                          <a:schemeClr val="tx1"/>
                        </a:solidFill>
                      </a:endParaRPr>
                    </a:p>
                  </a:txBody>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defRPr/>
                      </a:pPr>
                      <a:r>
                        <a:rPr lang="en-US" sz="1600" dirty="0">
                          <a:solidFill>
                            <a:schemeClr val="tx1"/>
                          </a:solidFill>
                        </a:rPr>
                        <a:t>Max data rate uplink</a:t>
                      </a:r>
                    </a:p>
                    <a:p>
                      <a:pPr algn="ctr"/>
                      <a:endParaRPr lang="en-US" sz="1600" dirty="0">
                        <a:solidFill>
                          <a:schemeClr val="tx1"/>
                        </a:solidFill>
                      </a:endParaRPr>
                    </a:p>
                  </a:txBody>
                  <a:tcPr/>
                </a:tc>
                <a:extLst>
                  <a:ext uri="{0D108BD9-81ED-4DB2-BD59-A6C34878D82A}">
                    <a16:rowId xmlns:a16="http://schemas.microsoft.com/office/drawing/2014/main" val="3593645222"/>
                  </a:ext>
                </a:extLst>
              </a:tr>
              <a:tr h="370840">
                <a:tc>
                  <a:txBody>
                    <a:bodyPr/>
                    <a:lstStyle/>
                    <a:p>
                      <a:pPr algn="ctr"/>
                      <a:r>
                        <a:rPr lang="en-US" sz="1600" dirty="0">
                          <a:solidFill>
                            <a:schemeClr val="tx1"/>
                          </a:solidFill>
                        </a:rPr>
                        <a:t>1</a:t>
                      </a:r>
                    </a:p>
                  </a:txBody>
                  <a:tcPr/>
                </a:tc>
                <a:tc>
                  <a:txBody>
                    <a:bodyPr/>
                    <a:lstStyle/>
                    <a:p>
                      <a:pPr algn="r"/>
                      <a:r>
                        <a:rPr lang="en-US" sz="1600" dirty="0">
                          <a:solidFill>
                            <a:schemeClr val="tx1"/>
                          </a:solidFill>
                        </a:rPr>
                        <a:t>10.3</a:t>
                      </a:r>
                    </a:p>
                  </a:txBody>
                  <a:tcPr/>
                </a:tc>
                <a:tc>
                  <a:txBody>
                    <a:bodyPr/>
                    <a:lstStyle/>
                    <a:p>
                      <a:pPr algn="r"/>
                      <a:r>
                        <a:rPr lang="en-US" sz="1600" dirty="0">
                          <a:solidFill>
                            <a:schemeClr val="tx1"/>
                          </a:solidFill>
                        </a:rPr>
                        <a:t>1</a:t>
                      </a:r>
                    </a:p>
                  </a:txBody>
                  <a:tcPr/>
                </a:tc>
                <a:tc>
                  <a:txBody>
                    <a:bodyPr/>
                    <a:lstStyle/>
                    <a:p>
                      <a:pPr algn="r"/>
                      <a:r>
                        <a:rPr lang="en-US" sz="1600" dirty="0">
                          <a:solidFill>
                            <a:schemeClr val="tx1"/>
                          </a:solidFill>
                        </a:rPr>
                        <a:t>5.2</a:t>
                      </a:r>
                    </a:p>
                  </a:txBody>
                  <a:tcPr/>
                </a:tc>
                <a:extLst>
                  <a:ext uri="{0D108BD9-81ED-4DB2-BD59-A6C34878D82A}">
                    <a16:rowId xmlns:a16="http://schemas.microsoft.com/office/drawing/2014/main" val="2749621747"/>
                  </a:ext>
                </a:extLst>
              </a:tr>
              <a:tr h="370840">
                <a:tc>
                  <a:txBody>
                    <a:bodyPr/>
                    <a:lstStyle/>
                    <a:p>
                      <a:pPr algn="ctr"/>
                      <a:r>
                        <a:rPr lang="en-US" sz="1600" dirty="0">
                          <a:solidFill>
                            <a:schemeClr val="tx1"/>
                          </a:solidFill>
                        </a:rPr>
                        <a:t>2</a:t>
                      </a:r>
                    </a:p>
                  </a:txBody>
                  <a:tcPr/>
                </a:tc>
                <a:tc>
                  <a:txBody>
                    <a:bodyPr/>
                    <a:lstStyle/>
                    <a:p>
                      <a:pPr algn="r"/>
                      <a:r>
                        <a:rPr lang="en-US" sz="1600" dirty="0">
                          <a:solidFill>
                            <a:schemeClr val="tx1"/>
                          </a:solidFill>
                        </a:rPr>
                        <a:t>51.0</a:t>
                      </a:r>
                    </a:p>
                  </a:txBody>
                  <a:tcPr/>
                </a:tc>
                <a:tc>
                  <a:txBody>
                    <a:bodyPr/>
                    <a:lstStyle/>
                    <a:p>
                      <a:pPr algn="r"/>
                      <a:r>
                        <a:rPr lang="en-US" sz="1600" dirty="0">
                          <a:solidFill>
                            <a:schemeClr val="tx1"/>
                          </a:solidFill>
                        </a:rPr>
                        <a:t>2</a:t>
                      </a:r>
                    </a:p>
                  </a:txBody>
                  <a:tcPr/>
                </a:tc>
                <a:tc>
                  <a:txBody>
                    <a:bodyPr/>
                    <a:lstStyle/>
                    <a:p>
                      <a:pPr algn="r"/>
                      <a:r>
                        <a:rPr lang="en-US" sz="1600" dirty="0">
                          <a:solidFill>
                            <a:schemeClr val="tx1"/>
                          </a:solidFill>
                        </a:rPr>
                        <a:t>25.5</a:t>
                      </a:r>
                    </a:p>
                  </a:txBody>
                  <a:tcPr/>
                </a:tc>
                <a:extLst>
                  <a:ext uri="{0D108BD9-81ED-4DB2-BD59-A6C34878D82A}">
                    <a16:rowId xmlns:a16="http://schemas.microsoft.com/office/drawing/2014/main" val="3735029368"/>
                  </a:ext>
                </a:extLst>
              </a:tr>
              <a:tr h="370840">
                <a:tc>
                  <a:txBody>
                    <a:bodyPr/>
                    <a:lstStyle/>
                    <a:p>
                      <a:pPr algn="ctr"/>
                      <a:r>
                        <a:rPr lang="en-US" sz="1600" dirty="0">
                          <a:solidFill>
                            <a:schemeClr val="tx1"/>
                          </a:solidFill>
                        </a:rPr>
                        <a:t>3</a:t>
                      </a:r>
                    </a:p>
                  </a:txBody>
                  <a:tcPr/>
                </a:tc>
                <a:tc>
                  <a:txBody>
                    <a:bodyPr/>
                    <a:lstStyle/>
                    <a:p>
                      <a:pPr algn="r"/>
                      <a:r>
                        <a:rPr lang="en-US" sz="1600" dirty="0">
                          <a:solidFill>
                            <a:schemeClr val="tx1"/>
                          </a:solidFill>
                        </a:rPr>
                        <a:t>102.0</a:t>
                      </a:r>
                    </a:p>
                  </a:txBody>
                  <a:tcPr/>
                </a:tc>
                <a:tc>
                  <a:txBody>
                    <a:bodyPr/>
                    <a:lstStyle/>
                    <a:p>
                      <a:pPr algn="r"/>
                      <a:r>
                        <a:rPr lang="en-US" sz="1600" dirty="0">
                          <a:solidFill>
                            <a:schemeClr val="tx1"/>
                          </a:solidFill>
                        </a:rPr>
                        <a:t>2</a:t>
                      </a:r>
                    </a:p>
                  </a:txBody>
                  <a:tcPr/>
                </a:tc>
                <a:tc>
                  <a:txBody>
                    <a:bodyPr/>
                    <a:lstStyle/>
                    <a:p>
                      <a:pPr algn="r"/>
                      <a:r>
                        <a:rPr lang="en-US" sz="1600" dirty="0">
                          <a:solidFill>
                            <a:schemeClr val="tx1"/>
                          </a:solidFill>
                        </a:rPr>
                        <a:t>51.0</a:t>
                      </a:r>
                    </a:p>
                  </a:txBody>
                  <a:tcPr/>
                </a:tc>
                <a:extLst>
                  <a:ext uri="{0D108BD9-81ED-4DB2-BD59-A6C34878D82A}">
                    <a16:rowId xmlns:a16="http://schemas.microsoft.com/office/drawing/2014/main" val="3823483763"/>
                  </a:ext>
                </a:extLst>
              </a:tr>
              <a:tr h="370840">
                <a:tc>
                  <a:txBody>
                    <a:bodyPr/>
                    <a:lstStyle/>
                    <a:p>
                      <a:pPr algn="ctr"/>
                      <a:r>
                        <a:rPr lang="en-US" sz="1600" dirty="0">
                          <a:solidFill>
                            <a:schemeClr val="tx1"/>
                          </a:solidFill>
                        </a:rPr>
                        <a:t>4</a:t>
                      </a:r>
                    </a:p>
                  </a:txBody>
                  <a:tcPr/>
                </a:tc>
                <a:tc>
                  <a:txBody>
                    <a:bodyPr/>
                    <a:lstStyle/>
                    <a:p>
                      <a:pPr algn="r"/>
                      <a:r>
                        <a:rPr lang="en-US" sz="1600" dirty="0">
                          <a:solidFill>
                            <a:schemeClr val="tx1"/>
                          </a:solidFill>
                        </a:rPr>
                        <a:t>150.8</a:t>
                      </a:r>
                    </a:p>
                  </a:txBody>
                  <a:tcPr/>
                </a:tc>
                <a:tc>
                  <a:txBody>
                    <a:bodyPr/>
                    <a:lstStyle/>
                    <a:p>
                      <a:pPr algn="r"/>
                      <a:r>
                        <a:rPr lang="en-US" sz="1600" dirty="0">
                          <a:solidFill>
                            <a:schemeClr val="tx1"/>
                          </a:solidFill>
                        </a:rPr>
                        <a:t>2</a:t>
                      </a:r>
                    </a:p>
                  </a:txBody>
                  <a:tcPr/>
                </a:tc>
                <a:tc>
                  <a:txBody>
                    <a:bodyPr/>
                    <a:lstStyle/>
                    <a:p>
                      <a:pPr algn="r"/>
                      <a:r>
                        <a:rPr lang="en-US" sz="1600" dirty="0">
                          <a:solidFill>
                            <a:schemeClr val="tx1"/>
                          </a:solidFill>
                        </a:rPr>
                        <a:t>51.0</a:t>
                      </a:r>
                    </a:p>
                  </a:txBody>
                  <a:tcPr/>
                </a:tc>
                <a:extLst>
                  <a:ext uri="{0D108BD9-81ED-4DB2-BD59-A6C34878D82A}">
                    <a16:rowId xmlns:a16="http://schemas.microsoft.com/office/drawing/2014/main" val="4176541208"/>
                  </a:ext>
                </a:extLst>
              </a:tr>
              <a:tr h="370840">
                <a:tc>
                  <a:txBody>
                    <a:bodyPr/>
                    <a:lstStyle/>
                    <a:p>
                      <a:pPr algn="ctr"/>
                      <a:r>
                        <a:rPr lang="en-US" sz="1600" dirty="0">
                          <a:solidFill>
                            <a:schemeClr val="tx1"/>
                          </a:solidFill>
                        </a:rPr>
                        <a:t>5</a:t>
                      </a:r>
                    </a:p>
                  </a:txBody>
                  <a:tcPr/>
                </a:tc>
                <a:tc>
                  <a:txBody>
                    <a:bodyPr/>
                    <a:lstStyle/>
                    <a:p>
                      <a:pPr algn="r"/>
                      <a:r>
                        <a:rPr lang="en-US" sz="1600" dirty="0">
                          <a:solidFill>
                            <a:schemeClr val="tx1"/>
                          </a:solidFill>
                        </a:rPr>
                        <a:t>299.6</a:t>
                      </a:r>
                    </a:p>
                  </a:txBody>
                  <a:tcPr/>
                </a:tc>
                <a:tc>
                  <a:txBody>
                    <a:bodyPr/>
                    <a:lstStyle/>
                    <a:p>
                      <a:pPr algn="r"/>
                      <a:r>
                        <a:rPr lang="en-US" sz="1600" dirty="0">
                          <a:solidFill>
                            <a:schemeClr val="tx1"/>
                          </a:solidFill>
                        </a:rPr>
                        <a:t>4</a:t>
                      </a:r>
                    </a:p>
                  </a:txBody>
                  <a:tcPr/>
                </a:tc>
                <a:tc>
                  <a:txBody>
                    <a:bodyPr/>
                    <a:lstStyle/>
                    <a:p>
                      <a:pPr algn="r"/>
                      <a:r>
                        <a:rPr lang="en-US" sz="1600" dirty="0">
                          <a:solidFill>
                            <a:schemeClr val="tx1"/>
                          </a:solidFill>
                        </a:rPr>
                        <a:t>75.4</a:t>
                      </a:r>
                    </a:p>
                  </a:txBody>
                  <a:tcPr/>
                </a:tc>
                <a:extLst>
                  <a:ext uri="{0D108BD9-81ED-4DB2-BD59-A6C34878D82A}">
                    <a16:rowId xmlns:a16="http://schemas.microsoft.com/office/drawing/2014/main" val="3109419072"/>
                  </a:ext>
                </a:extLst>
              </a:tr>
            </a:tbl>
          </a:graphicData>
        </a:graphic>
      </p:graphicFrame>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sp>
        <p:nvSpPr>
          <p:cNvPr id="6" name="TextBox 5"/>
          <p:cNvSpPr txBox="1"/>
          <p:nvPr/>
        </p:nvSpPr>
        <p:spPr>
          <a:xfrm>
            <a:off x="2783540" y="5596602"/>
            <a:ext cx="5806590" cy="400110"/>
          </a:xfrm>
          <a:prstGeom prst="rect">
            <a:avLst/>
          </a:prstGeom>
          <a:noFill/>
        </p:spPr>
        <p:txBody>
          <a:bodyPr wrap="none" rtlCol="0">
            <a:spAutoFit/>
          </a:bodyPr>
          <a:lstStyle/>
          <a:p>
            <a:r>
              <a:rPr lang="en-US" sz="2000" dirty="0">
                <a:latin typeface="+mj-lt"/>
              </a:rPr>
              <a:t>Higher (and lower) data rates with LTE advanced!</a:t>
            </a:r>
          </a:p>
        </p:txBody>
      </p:sp>
    </p:spTree>
    <p:extLst>
      <p:ext uri="{BB962C8B-B14F-4D97-AF65-F5344CB8AC3E}">
        <p14:creationId xmlns:p14="http://schemas.microsoft.com/office/powerpoint/2010/main" val="3565324254"/>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QoS</a:t>
            </a:r>
            <a:r>
              <a:rPr lang="en-US" dirty="0"/>
              <a:t> Classes</a:t>
            </a:r>
          </a:p>
        </p:txBody>
      </p:sp>
      <p:sp>
        <p:nvSpPr>
          <p:cNvPr id="3" name="Content Placeholder 2"/>
          <p:cNvSpPr>
            <a:spLocks noGrp="1"/>
          </p:cNvSpPr>
          <p:nvPr>
            <p:ph idx="1"/>
          </p:nvPr>
        </p:nvSpPr>
        <p:spPr/>
        <p:txBody>
          <a:bodyPr/>
          <a:lstStyle/>
          <a:p>
            <a:r>
              <a:rPr lang="de-DE" dirty="0"/>
              <a:t>3GPP TS 23.203</a:t>
            </a:r>
          </a:p>
          <a:p>
            <a:r>
              <a:rPr lang="en-US" dirty="0"/>
              <a:t>(only part shown here)</a:t>
            </a:r>
          </a:p>
        </p:txBody>
      </p:sp>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pic>
        <p:nvPicPr>
          <p:cNvPr id="5" name="Picture 4"/>
          <p:cNvPicPr>
            <a:picLocks noChangeAspect="1"/>
          </p:cNvPicPr>
          <p:nvPr/>
        </p:nvPicPr>
        <p:blipFill rotWithShape="1">
          <a:blip r:embed="rId3"/>
          <a:srcRect t="6505" b="898"/>
          <a:stretch/>
        </p:blipFill>
        <p:spPr>
          <a:xfrm>
            <a:off x="2711530" y="891727"/>
            <a:ext cx="7283165" cy="5677355"/>
          </a:xfrm>
          <a:prstGeom prst="rect">
            <a:avLst/>
          </a:prstGeom>
        </p:spPr>
      </p:pic>
    </p:spTree>
    <p:extLst>
      <p:ext uri="{BB962C8B-B14F-4D97-AF65-F5344CB8AC3E}">
        <p14:creationId xmlns:p14="http://schemas.microsoft.com/office/powerpoint/2010/main" val="35741196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r>
              <a:rPr lang="en-US"/>
              <a:t>Performance characteristics of GSM (wrt. analog sys.)</a:t>
            </a:r>
          </a:p>
        </p:txBody>
      </p:sp>
      <p:sp>
        <p:nvSpPr>
          <p:cNvPr id="33795" name="Rectangle 6"/>
          <p:cNvSpPr>
            <a:spLocks noGrp="1" noChangeArrowheads="1"/>
          </p:cNvSpPr>
          <p:nvPr>
            <p:ph idx="1"/>
          </p:nvPr>
        </p:nvSpPr>
        <p:spPr/>
        <p:txBody>
          <a:bodyPr/>
          <a:lstStyle/>
          <a:p>
            <a:r>
              <a:rPr lang="en-US" dirty="0"/>
              <a:t>Communication </a:t>
            </a:r>
          </a:p>
          <a:p>
            <a:pPr marL="225698" lvl="2" indent="0">
              <a:buNone/>
            </a:pPr>
            <a:r>
              <a:rPr lang="en-US" dirty="0"/>
              <a:t>mobile, wireless communication; support for voice and data services</a:t>
            </a:r>
          </a:p>
          <a:p>
            <a:pPr marL="225698" lvl="2" indent="0">
              <a:buNone/>
            </a:pPr>
            <a:endParaRPr lang="en-US" dirty="0"/>
          </a:p>
          <a:p>
            <a:r>
              <a:rPr lang="en-US" dirty="0"/>
              <a:t>Total mobility </a:t>
            </a:r>
          </a:p>
          <a:p>
            <a:pPr marL="225698" lvl="2" indent="0">
              <a:buNone/>
            </a:pPr>
            <a:r>
              <a:rPr lang="en-US" dirty="0"/>
              <a:t>international access, chip-card enables use of access points of different providers</a:t>
            </a:r>
          </a:p>
          <a:p>
            <a:pPr marL="225698" lvl="2" indent="0">
              <a:buNone/>
            </a:pPr>
            <a:endParaRPr lang="en-US" dirty="0"/>
          </a:p>
          <a:p>
            <a:r>
              <a:rPr lang="en-US" dirty="0"/>
              <a:t>Worldwide connectivity</a:t>
            </a:r>
          </a:p>
          <a:p>
            <a:pPr marL="225698" lvl="2" indent="0">
              <a:buNone/>
            </a:pPr>
            <a:r>
              <a:rPr lang="en-US" dirty="0"/>
              <a:t>one number, the network handles localization</a:t>
            </a:r>
          </a:p>
          <a:p>
            <a:pPr marL="225698" lvl="2" indent="0">
              <a:buNone/>
            </a:pPr>
            <a:endParaRPr lang="en-US" dirty="0"/>
          </a:p>
          <a:p>
            <a:r>
              <a:rPr lang="en-US" dirty="0"/>
              <a:t>High capacity </a:t>
            </a:r>
          </a:p>
          <a:p>
            <a:pPr marL="225698" lvl="2" indent="0">
              <a:buNone/>
            </a:pPr>
            <a:r>
              <a:rPr lang="en-US" dirty="0"/>
              <a:t>better frequency efficiency, smaller cells, more customers per cell</a:t>
            </a:r>
          </a:p>
          <a:p>
            <a:pPr marL="225698" lvl="2" indent="0">
              <a:buNone/>
            </a:pPr>
            <a:endParaRPr lang="en-US" dirty="0"/>
          </a:p>
          <a:p>
            <a:r>
              <a:rPr lang="en-US" dirty="0"/>
              <a:t>High transmission quality</a:t>
            </a:r>
          </a:p>
          <a:p>
            <a:pPr marL="225698" lvl="2" indent="0">
              <a:buNone/>
            </a:pPr>
            <a:r>
              <a:rPr lang="en-US" dirty="0"/>
              <a:t>high audio quality and reliability for wireless, uninterrupted phone calls at higher speeds (e.g., from cars, trains)</a:t>
            </a:r>
          </a:p>
          <a:p>
            <a:pPr marL="225698" lvl="2" indent="0">
              <a:buNone/>
            </a:pPr>
            <a:endParaRPr lang="en-US" dirty="0"/>
          </a:p>
          <a:p>
            <a:r>
              <a:rPr lang="en-US" dirty="0"/>
              <a:t>Security functions </a:t>
            </a:r>
          </a:p>
          <a:p>
            <a:pPr marL="225698" lvl="2" indent="0">
              <a:buNone/>
            </a:pPr>
            <a:r>
              <a:rPr lang="en-US" dirty="0"/>
              <a:t>access control, authentication via chip-card and PIN</a:t>
            </a:r>
          </a:p>
          <a:p>
            <a:pPr lvl="1"/>
            <a:endParaRPr lang="en-US" dirty="0"/>
          </a:p>
        </p:txBody>
      </p:sp>
      <p:sp>
        <p:nvSpPr>
          <p:cNvPr id="33793"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4"/>
          <p:cNvSpPr>
            <a:spLocks noGrp="1"/>
          </p:cNvSpPr>
          <p:nvPr>
            <p:ph type="title"/>
          </p:nvPr>
        </p:nvSpPr>
        <p:spPr/>
        <p:txBody>
          <a:bodyPr/>
          <a:lstStyle/>
          <a:p>
            <a:pPr eaLnBrk="1" hangingPunct="1"/>
            <a:r>
              <a:rPr lang="en-US"/>
              <a:t>May 2011, Berlin gets LTE</a:t>
            </a:r>
          </a:p>
        </p:txBody>
      </p:sp>
      <p:sp>
        <p:nvSpPr>
          <p:cNvPr id="200706" name="Footer Placehold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200707" name="Picture 2" descr="http://1.2.3.11/bmi/www.heise.de/imgs/18/6/6/2/1/8/2/netz-vodafone-400-6bbf5533a1ee0140.png">
            <a:hlinkClick r:id="rId3" action="ppaction://hlinkfile" tooltip="Zurück zu LTE am Potsdamer Platz"/>
          </p:cNvPr>
          <p:cNvPicPr>
            <a:picLocks noChangeAspect="1" noChangeArrowheads="1"/>
          </p:cNvPicPr>
          <p:nvPr/>
        </p:nvPicPr>
        <p:blipFill>
          <a:blip r:embed="rId4" cstate="print"/>
          <a:srcRect/>
          <a:stretch>
            <a:fillRect/>
          </a:stretch>
        </p:blipFill>
        <p:spPr bwMode="auto">
          <a:xfrm>
            <a:off x="3071580" y="1389348"/>
            <a:ext cx="5400675" cy="4981575"/>
          </a:xfrm>
          <a:prstGeom prst="rect">
            <a:avLst/>
          </a:prstGeom>
          <a:noFill/>
          <a:ln w="9525">
            <a:noFill/>
            <a:miter lim="800000"/>
            <a:headEnd/>
            <a:tailEnd/>
          </a:ln>
        </p:spPr>
      </p:pic>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growth rates of LTE</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pic>
        <p:nvPicPr>
          <p:cNvPr id="4" name="Picture 3"/>
          <p:cNvPicPr>
            <a:picLocks noChangeAspect="1"/>
          </p:cNvPicPr>
          <p:nvPr/>
        </p:nvPicPr>
        <p:blipFill rotWithShape="1">
          <a:blip r:embed="rId3"/>
          <a:srcRect t="17856" r="15625"/>
          <a:stretch/>
        </p:blipFill>
        <p:spPr>
          <a:xfrm>
            <a:off x="2423490" y="1700760"/>
            <a:ext cx="7489040" cy="4101141"/>
          </a:xfrm>
          <a:prstGeom prst="rect">
            <a:avLst/>
          </a:prstGeom>
        </p:spPr>
      </p:pic>
      <p:sp>
        <p:nvSpPr>
          <p:cNvPr id="6" name="Rectangle 5"/>
          <p:cNvSpPr/>
          <p:nvPr/>
        </p:nvSpPr>
        <p:spPr bwMode="auto">
          <a:xfrm>
            <a:off x="4151730" y="1988800"/>
            <a:ext cx="1656230" cy="15122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7946215"/>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will stay for a while</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pic>
        <p:nvPicPr>
          <p:cNvPr id="4" name="Picture 3"/>
          <p:cNvPicPr>
            <a:picLocks noChangeAspect="1"/>
          </p:cNvPicPr>
          <p:nvPr/>
        </p:nvPicPr>
        <p:blipFill>
          <a:blip r:embed="rId3"/>
          <a:stretch>
            <a:fillRect/>
          </a:stretch>
        </p:blipFill>
        <p:spPr>
          <a:xfrm>
            <a:off x="1919420" y="1177133"/>
            <a:ext cx="8572500" cy="5248275"/>
          </a:xfrm>
          <a:prstGeom prst="rect">
            <a:avLst/>
          </a:prstGeom>
        </p:spPr>
      </p:pic>
      <p:sp>
        <p:nvSpPr>
          <p:cNvPr id="5" name="TextBox 4"/>
          <p:cNvSpPr txBox="1"/>
          <p:nvPr/>
        </p:nvSpPr>
        <p:spPr>
          <a:xfrm>
            <a:off x="6023990" y="6304533"/>
            <a:ext cx="2821350" cy="307777"/>
          </a:xfrm>
          <a:prstGeom prst="rect">
            <a:avLst/>
          </a:prstGeom>
          <a:noFill/>
        </p:spPr>
        <p:txBody>
          <a:bodyPr wrap="none" rtlCol="0">
            <a:spAutoFit/>
          </a:bodyPr>
          <a:lstStyle/>
          <a:p>
            <a:r>
              <a:rPr lang="en-US" sz="1400" dirty="0">
                <a:solidFill>
                  <a:srgbClr val="0070C0"/>
                </a:solidFill>
                <a:latin typeface="+mn-lt"/>
              </a:rPr>
              <a:t>source: </a:t>
            </a:r>
            <a:r>
              <a:rPr lang="en-US" sz="1400" dirty="0" err="1">
                <a:solidFill>
                  <a:srgbClr val="0070C0"/>
                </a:solidFill>
                <a:latin typeface="+mn-lt"/>
              </a:rPr>
              <a:t>Heise-Verlag</a:t>
            </a:r>
            <a:r>
              <a:rPr lang="en-US" sz="1400" dirty="0">
                <a:solidFill>
                  <a:srgbClr val="0070C0"/>
                </a:solidFill>
                <a:latin typeface="+mn-lt"/>
              </a:rPr>
              <a:t>, </a:t>
            </a:r>
            <a:r>
              <a:rPr lang="en-US" sz="1400" dirty="0" err="1">
                <a:solidFill>
                  <a:srgbClr val="0070C0"/>
                </a:solidFill>
                <a:latin typeface="+mn-lt"/>
              </a:rPr>
              <a:t>c’t</a:t>
            </a:r>
            <a:r>
              <a:rPr lang="en-US" sz="1400" dirty="0">
                <a:solidFill>
                  <a:srgbClr val="0070C0"/>
                </a:solidFill>
                <a:latin typeface="+mn-lt"/>
              </a:rPr>
              <a:t> 15/2019</a:t>
            </a:r>
          </a:p>
        </p:txBody>
      </p:sp>
    </p:spTree>
    <p:extLst>
      <p:ext uri="{BB962C8B-B14F-4D97-AF65-F5344CB8AC3E}">
        <p14:creationId xmlns:p14="http://schemas.microsoft.com/office/powerpoint/2010/main" val="541942808"/>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59620" y="1131924"/>
            <a:ext cx="8572500" cy="5229225"/>
          </a:xfrm>
          <a:prstGeom prst="rect">
            <a:avLst/>
          </a:prstGeom>
        </p:spPr>
      </p:pic>
      <p:sp>
        <p:nvSpPr>
          <p:cNvPr id="2" name="Title 1"/>
          <p:cNvSpPr>
            <a:spLocks noGrp="1"/>
          </p:cNvSpPr>
          <p:nvPr>
            <p:ph type="title"/>
          </p:nvPr>
        </p:nvSpPr>
        <p:spPr/>
        <p:txBody>
          <a:bodyPr/>
          <a:lstStyle/>
          <a:p>
            <a:r>
              <a:rPr lang="de-DE" dirty="0"/>
              <a:t>LTE </a:t>
            </a:r>
            <a:r>
              <a:rPr lang="de-DE" dirty="0" err="1"/>
              <a:t>today</a:t>
            </a:r>
            <a:r>
              <a:rPr lang="de-DE" dirty="0"/>
              <a:t> – THE global </a:t>
            </a:r>
            <a:r>
              <a:rPr lang="de-DE" dirty="0" err="1"/>
              <a:t>standard</a:t>
            </a:r>
            <a:r>
              <a:rPr lang="de-DE" dirty="0"/>
              <a:t> (</a:t>
            </a:r>
            <a:r>
              <a:rPr lang="de-DE" dirty="0" err="1"/>
              <a:t>only</a:t>
            </a:r>
            <a:r>
              <a:rPr lang="de-DE" dirty="0"/>
              <a:t> 9 countries </a:t>
            </a:r>
            <a:r>
              <a:rPr lang="de-DE" i="1" dirty="0" err="1"/>
              <a:t>without</a:t>
            </a:r>
            <a:r>
              <a:rPr lang="de-DE" dirty="0"/>
              <a:t> LTE in 2019)</a:t>
            </a:r>
          </a:p>
        </p:txBody>
      </p:sp>
      <p:sp>
        <p:nvSpPr>
          <p:cNvPr id="9" name="Content Placeholder 8"/>
          <p:cNvSpPr>
            <a:spLocks noGrp="1"/>
          </p:cNvSpPr>
          <p:nvPr>
            <p:ph idx="1"/>
          </p:nvPr>
        </p:nvSpPr>
        <p:spPr/>
        <p:txBody>
          <a:bodyPr/>
          <a:lstStyle/>
          <a:p>
            <a:r>
              <a:rPr lang="en-US" dirty="0"/>
              <a:t>May 2020</a:t>
            </a:r>
          </a:p>
          <a:p>
            <a:pPr marL="285750" indent="-285750">
              <a:buFont typeface="Arial" panose="020B0604020202020204" pitchFamily="34" charset="0"/>
              <a:buChar char="•"/>
            </a:pPr>
            <a:r>
              <a:rPr lang="en-US" dirty="0"/>
              <a:t>797 operators</a:t>
            </a:r>
          </a:p>
          <a:p>
            <a:pPr marL="285750" indent="-285750">
              <a:buFont typeface="Arial" panose="020B0604020202020204" pitchFamily="34" charset="0"/>
              <a:buChar char="•"/>
            </a:pPr>
            <a:r>
              <a:rPr lang="en-US" dirty="0"/>
              <a:t>325 LTE advanced/pro</a:t>
            </a:r>
          </a:p>
          <a:p>
            <a:pPr marL="285750" indent="-285750">
              <a:buFont typeface="Arial" panose="020B0604020202020204" pitchFamily="34" charset="0"/>
              <a:buChar char="•"/>
            </a:pPr>
            <a:r>
              <a:rPr lang="en-US" dirty="0"/>
              <a:t>210 </a:t>
            </a:r>
            <a:r>
              <a:rPr lang="en-US" dirty="0" err="1"/>
              <a:t>VoLTE</a:t>
            </a:r>
            <a:r>
              <a:rPr lang="en-US" dirty="0"/>
              <a:t> networks</a:t>
            </a:r>
          </a:p>
          <a:p>
            <a:pPr marL="285750" indent="-285750">
              <a:buFont typeface="Arial" panose="020B0604020202020204" pitchFamily="34" charset="0"/>
              <a:buChar char="•"/>
            </a:pPr>
            <a:r>
              <a:rPr lang="en-US" dirty="0"/>
              <a:t>106 NB-IoT networks</a:t>
            </a:r>
          </a:p>
          <a:p>
            <a:pPr marL="285750" indent="-285750">
              <a:buFont typeface="Arial" panose="020B0604020202020204" pitchFamily="34" charset="0"/>
              <a:buChar char="•"/>
            </a:pPr>
            <a:r>
              <a:rPr lang="en-US" dirty="0"/>
              <a:t>80 operators offering 5G</a:t>
            </a:r>
          </a:p>
          <a:p>
            <a:pPr marL="285750" indent="-285750">
              <a:buFont typeface="Arial" panose="020B0604020202020204" pitchFamily="34" charset="0"/>
              <a:buChar char="•"/>
            </a:pPr>
            <a:r>
              <a:rPr lang="de-DE" sz="1600" dirty="0">
                <a:hlinkClick r:id="rId4"/>
              </a:rPr>
              <a:t>https://gsacom.com/technology/5g/</a:t>
            </a:r>
            <a:endParaRPr lang="en-US" sz="1600" dirty="0"/>
          </a:p>
          <a:p>
            <a:endParaRPr lang="en-US" dirty="0"/>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sp>
        <p:nvSpPr>
          <p:cNvPr id="7" name="TextBox 6"/>
          <p:cNvSpPr txBox="1"/>
          <p:nvPr/>
        </p:nvSpPr>
        <p:spPr>
          <a:xfrm>
            <a:off x="6960120" y="6072997"/>
            <a:ext cx="4709174" cy="307777"/>
          </a:xfrm>
          <a:prstGeom prst="rect">
            <a:avLst/>
          </a:prstGeom>
          <a:noFill/>
        </p:spPr>
        <p:txBody>
          <a:bodyPr wrap="none" rtlCol="0">
            <a:spAutoFit/>
          </a:bodyPr>
          <a:lstStyle/>
          <a:p>
            <a:r>
              <a:rPr lang="en-US" sz="1400" dirty="0">
                <a:solidFill>
                  <a:srgbClr val="0070C0"/>
                </a:solidFill>
                <a:latin typeface="+mn-lt"/>
              </a:rPr>
              <a:t>“LTE-Not-Spots” (source: GSA/</a:t>
            </a:r>
            <a:r>
              <a:rPr lang="en-US" sz="1400" dirty="0" err="1">
                <a:solidFill>
                  <a:srgbClr val="0070C0"/>
                </a:solidFill>
                <a:latin typeface="+mn-lt"/>
              </a:rPr>
              <a:t>Heise-Verlag</a:t>
            </a:r>
            <a:r>
              <a:rPr lang="en-US" sz="1400" dirty="0">
                <a:solidFill>
                  <a:srgbClr val="0070C0"/>
                </a:solidFill>
                <a:latin typeface="+mn-lt"/>
              </a:rPr>
              <a:t>, </a:t>
            </a:r>
            <a:r>
              <a:rPr lang="en-US" sz="1400" dirty="0" err="1">
                <a:solidFill>
                  <a:srgbClr val="0070C0"/>
                </a:solidFill>
                <a:latin typeface="+mn-lt"/>
              </a:rPr>
              <a:t>c’t</a:t>
            </a:r>
            <a:r>
              <a:rPr lang="en-US" sz="1400" dirty="0">
                <a:solidFill>
                  <a:srgbClr val="0070C0"/>
                </a:solidFill>
                <a:latin typeface="+mn-lt"/>
              </a:rPr>
              <a:t> 15/2019)</a:t>
            </a:r>
          </a:p>
        </p:txBody>
      </p:sp>
    </p:spTree>
    <p:extLst>
      <p:ext uri="{BB962C8B-B14F-4D97-AF65-F5344CB8AC3E}">
        <p14:creationId xmlns:p14="http://schemas.microsoft.com/office/powerpoint/2010/main" val="1266914736"/>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Simplified network architecture compared to GSM/UMTS</a:t>
            </a:r>
          </a:p>
          <a:p>
            <a:pPr lvl="1"/>
            <a:r>
              <a:rPr lang="en-US" dirty="0"/>
              <a:t> Flat IP-based network replacing the GPRS core, optimized for the IP-Multimedia Subsystem (IMS), no more circuit switching</a:t>
            </a:r>
          </a:p>
          <a:p>
            <a:endParaRPr lang="en-US" dirty="0"/>
          </a:p>
          <a:p>
            <a:r>
              <a:rPr lang="en-US" dirty="0"/>
              <a:t>Network should be in parts self-organizing</a:t>
            </a:r>
          </a:p>
          <a:p>
            <a:endParaRPr lang="en-US" dirty="0"/>
          </a:p>
          <a:p>
            <a:r>
              <a:rPr lang="en-US" dirty="0"/>
              <a:t>Scheme for soft frequency reuse between cells</a:t>
            </a:r>
          </a:p>
          <a:p>
            <a:pPr lvl="1"/>
            <a:r>
              <a:rPr lang="en-US" dirty="0"/>
              <a:t> Inner part uses all </a:t>
            </a:r>
            <a:r>
              <a:rPr lang="en-US" dirty="0" err="1"/>
              <a:t>subbands</a:t>
            </a:r>
            <a:r>
              <a:rPr lang="en-US" dirty="0"/>
              <a:t> with less power</a:t>
            </a:r>
          </a:p>
          <a:p>
            <a:pPr lvl="1"/>
            <a:r>
              <a:rPr lang="en-US" dirty="0"/>
              <a:t> Outer part uses pre-served </a:t>
            </a:r>
            <a:r>
              <a:rPr lang="en-US" dirty="0" err="1"/>
              <a:t>subbands</a:t>
            </a:r>
            <a:r>
              <a:rPr lang="en-US" dirty="0"/>
              <a:t> with higher power</a:t>
            </a:r>
          </a:p>
          <a:p>
            <a:endParaRPr lang="en-US" dirty="0"/>
          </a:p>
          <a:p>
            <a:r>
              <a:rPr lang="en-US" dirty="0"/>
              <a:t>Much higher data throughput supported by multiple antennas</a:t>
            </a:r>
          </a:p>
          <a:p>
            <a:r>
              <a:rPr lang="en-US" dirty="0"/>
              <a:t>Much higher flexibility in terms of spectrum, bandwidth, data rates</a:t>
            </a:r>
          </a:p>
          <a:p>
            <a:r>
              <a:rPr lang="en-US" dirty="0"/>
              <a:t>Much lower RTT – good for interactive traffic and gaming</a:t>
            </a:r>
          </a:p>
          <a:p>
            <a:r>
              <a:rPr lang="en-US" dirty="0"/>
              <a:t>Smooth transition from W-CDMA/HSPA, TD-SCDMA and cdma2000 1x EV-DO – but completely different radio!</a:t>
            </a:r>
          </a:p>
          <a:p>
            <a:r>
              <a:rPr lang="en-US" dirty="0"/>
              <a:t>Large step towards 4G – IMT advanced</a:t>
            </a:r>
          </a:p>
          <a:p>
            <a:endParaRPr lang="en-US" dirty="0"/>
          </a:p>
          <a:p>
            <a:r>
              <a:rPr lang="en-US" dirty="0"/>
              <a:t>See </a:t>
            </a:r>
            <a:r>
              <a:rPr lang="en-US" dirty="0">
                <a:hlinkClick r:id="rId3"/>
              </a:rPr>
              <a:t>www.3gpp.org</a:t>
            </a:r>
            <a:r>
              <a:rPr lang="en-US" dirty="0"/>
              <a:t> for all specs, tables, figures etc.!</a:t>
            </a:r>
          </a:p>
          <a:p>
            <a:endParaRPr lang="en-US" dirty="0"/>
          </a:p>
        </p:txBody>
      </p:sp>
      <p:sp>
        <p:nvSpPr>
          <p:cNvPr id="201729" name="Title 1"/>
          <p:cNvSpPr>
            <a:spLocks noGrp="1"/>
          </p:cNvSpPr>
          <p:nvPr>
            <p:ph type="title"/>
          </p:nvPr>
        </p:nvSpPr>
        <p:spPr/>
        <p:txBody>
          <a:bodyPr/>
          <a:lstStyle/>
          <a:p>
            <a:r>
              <a:rPr lang="en-US" dirty="0"/>
              <a:t>Key LTE features</a:t>
            </a:r>
          </a:p>
        </p:txBody>
      </p:sp>
      <p:sp>
        <p:nvSpPr>
          <p:cNvPr id="201731" name="Footer Placeholder 2"/>
          <p:cNvSpPr>
            <a:spLocks noGrp="1"/>
          </p:cNvSpPr>
          <p:nvPr>
            <p:ph type="ftr" sz="quarter" idx="10"/>
          </p:nvPr>
        </p:nvSpPr>
        <p:spPr/>
        <p:txBody>
          <a:bodyPr/>
          <a:lstStyle/>
          <a:p>
            <a:r>
              <a:rPr lang="en-US"/>
              <a:t>Prof. Dr.-Ing. Jochen H. Schiller    www.jochenschiller.de    Mobile Communications</a:t>
            </a:r>
          </a:p>
        </p:txBody>
      </p:sp>
      <p:sp>
        <p:nvSpPr>
          <p:cNvPr id="2" name="Hexagon 1"/>
          <p:cNvSpPr/>
          <p:nvPr/>
        </p:nvSpPr>
        <p:spPr bwMode="auto">
          <a:xfrm>
            <a:off x="7468368" y="2636890"/>
            <a:ext cx="835316" cy="720100"/>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Hexagon 5"/>
          <p:cNvSpPr/>
          <p:nvPr/>
        </p:nvSpPr>
        <p:spPr bwMode="auto">
          <a:xfrm>
            <a:off x="8112280" y="2996940"/>
            <a:ext cx="835316" cy="720100"/>
          </a:xfrm>
          <a:prstGeom prst="hexagon">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Hexagon 6"/>
          <p:cNvSpPr/>
          <p:nvPr/>
        </p:nvSpPr>
        <p:spPr bwMode="auto">
          <a:xfrm>
            <a:off x="8112280" y="2276840"/>
            <a:ext cx="835316" cy="720100"/>
          </a:xfrm>
          <a:prstGeom prst="hexagon">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Hexagon 7"/>
          <p:cNvSpPr/>
          <p:nvPr/>
        </p:nvSpPr>
        <p:spPr bwMode="auto">
          <a:xfrm>
            <a:off x="8771209" y="2643520"/>
            <a:ext cx="835316" cy="720100"/>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Hexagon 8"/>
          <p:cNvSpPr/>
          <p:nvPr/>
        </p:nvSpPr>
        <p:spPr bwMode="auto">
          <a:xfrm>
            <a:off x="8771209" y="3348947"/>
            <a:ext cx="835316" cy="720100"/>
          </a:xfrm>
          <a:prstGeom prst="hexagon">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Hexagon 9"/>
          <p:cNvSpPr/>
          <p:nvPr/>
        </p:nvSpPr>
        <p:spPr bwMode="auto">
          <a:xfrm>
            <a:off x="8112280" y="3712435"/>
            <a:ext cx="835316" cy="720100"/>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Hexagon 10"/>
          <p:cNvSpPr/>
          <p:nvPr/>
        </p:nvSpPr>
        <p:spPr bwMode="auto">
          <a:xfrm>
            <a:off x="9430138" y="2999748"/>
            <a:ext cx="835316" cy="720100"/>
          </a:xfrm>
          <a:prstGeom prst="hexagon">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Hexagon 11"/>
          <p:cNvSpPr/>
          <p:nvPr/>
        </p:nvSpPr>
        <p:spPr bwMode="auto">
          <a:xfrm>
            <a:off x="9426053" y="2286387"/>
            <a:ext cx="835316" cy="720100"/>
          </a:xfrm>
          <a:prstGeom prst="hexagon">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Hexagon 12"/>
          <p:cNvSpPr/>
          <p:nvPr/>
        </p:nvSpPr>
        <p:spPr bwMode="auto">
          <a:xfrm>
            <a:off x="9420506" y="3725681"/>
            <a:ext cx="835316" cy="720100"/>
          </a:xfrm>
          <a:prstGeom prst="hexagon">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Hexagon 13"/>
          <p:cNvSpPr/>
          <p:nvPr/>
        </p:nvSpPr>
        <p:spPr bwMode="auto">
          <a:xfrm>
            <a:off x="8776204" y="4072485"/>
            <a:ext cx="835316" cy="720100"/>
          </a:xfrm>
          <a:prstGeom prst="hexagon">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2"/>
          <p:cNvSpPr/>
          <p:nvPr/>
        </p:nvSpPr>
        <p:spPr bwMode="auto">
          <a:xfrm>
            <a:off x="7629739" y="2786640"/>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p:cNvSpPr/>
          <p:nvPr/>
        </p:nvSpPr>
        <p:spPr bwMode="auto">
          <a:xfrm>
            <a:off x="8273651" y="2424871"/>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Oval 16"/>
          <p:cNvSpPr/>
          <p:nvPr/>
        </p:nvSpPr>
        <p:spPr bwMode="auto">
          <a:xfrm>
            <a:off x="8273651" y="3140060"/>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Oval 17"/>
          <p:cNvSpPr/>
          <p:nvPr/>
        </p:nvSpPr>
        <p:spPr bwMode="auto">
          <a:xfrm>
            <a:off x="8273651" y="3862816"/>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Oval 18"/>
          <p:cNvSpPr/>
          <p:nvPr/>
        </p:nvSpPr>
        <p:spPr bwMode="auto">
          <a:xfrm>
            <a:off x="8932580" y="3511305"/>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Oval 19"/>
          <p:cNvSpPr/>
          <p:nvPr/>
        </p:nvSpPr>
        <p:spPr bwMode="auto">
          <a:xfrm>
            <a:off x="8932580" y="2791555"/>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Oval 20"/>
          <p:cNvSpPr/>
          <p:nvPr/>
        </p:nvSpPr>
        <p:spPr bwMode="auto">
          <a:xfrm>
            <a:off x="9591509" y="2443388"/>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Oval 21"/>
          <p:cNvSpPr/>
          <p:nvPr/>
        </p:nvSpPr>
        <p:spPr bwMode="auto">
          <a:xfrm>
            <a:off x="9594832" y="3148409"/>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Oval 22"/>
          <p:cNvSpPr/>
          <p:nvPr/>
        </p:nvSpPr>
        <p:spPr bwMode="auto">
          <a:xfrm>
            <a:off x="9600679" y="3875046"/>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Oval 23"/>
          <p:cNvSpPr/>
          <p:nvPr/>
        </p:nvSpPr>
        <p:spPr bwMode="auto">
          <a:xfrm>
            <a:off x="8938526" y="4201990"/>
            <a:ext cx="512574" cy="43386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7" name="Group 26"/>
          <p:cNvGrpSpPr/>
          <p:nvPr/>
        </p:nvGrpSpPr>
        <p:grpSpPr>
          <a:xfrm>
            <a:off x="7800383" y="2884904"/>
            <a:ext cx="144020" cy="225577"/>
            <a:chOff x="6672080" y="2060810"/>
            <a:chExt cx="144020" cy="225577"/>
          </a:xfrm>
        </p:grpSpPr>
        <p:cxnSp>
          <p:nvCxnSpPr>
            <p:cNvPr id="15" name="Straight Connector 14"/>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Oval 25"/>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Oval 28"/>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Oval 29"/>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8" name="Group 37"/>
          <p:cNvGrpSpPr/>
          <p:nvPr/>
        </p:nvGrpSpPr>
        <p:grpSpPr>
          <a:xfrm>
            <a:off x="8450039" y="2542888"/>
            <a:ext cx="144020" cy="225577"/>
            <a:chOff x="6672080" y="2060810"/>
            <a:chExt cx="144020" cy="225577"/>
          </a:xfrm>
        </p:grpSpPr>
        <p:cxnSp>
          <p:nvCxnSpPr>
            <p:cNvPr id="39" name="Straight Connector 38"/>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Oval 39"/>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Oval 40"/>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 name="Oval 41"/>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43" name="Group 42"/>
          <p:cNvGrpSpPr/>
          <p:nvPr/>
        </p:nvGrpSpPr>
        <p:grpSpPr>
          <a:xfrm>
            <a:off x="8450420" y="3268920"/>
            <a:ext cx="144020" cy="225577"/>
            <a:chOff x="6672080" y="2060810"/>
            <a:chExt cx="144020" cy="225577"/>
          </a:xfrm>
        </p:grpSpPr>
        <p:cxnSp>
          <p:nvCxnSpPr>
            <p:cNvPr id="44" name="Straight Connector 43"/>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Oval 44"/>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Oval 45"/>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Oval 46"/>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48" name="Group 47"/>
          <p:cNvGrpSpPr/>
          <p:nvPr/>
        </p:nvGrpSpPr>
        <p:grpSpPr>
          <a:xfrm>
            <a:off x="8450039" y="3979187"/>
            <a:ext cx="144020" cy="225577"/>
            <a:chOff x="6672080" y="2060810"/>
            <a:chExt cx="144020" cy="225577"/>
          </a:xfrm>
        </p:grpSpPr>
        <p:cxnSp>
          <p:nvCxnSpPr>
            <p:cNvPr id="49" name="Straight Connector 48"/>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Oval 49"/>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Oval 50"/>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Oval 51"/>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53" name="Group 52"/>
          <p:cNvGrpSpPr/>
          <p:nvPr/>
        </p:nvGrpSpPr>
        <p:grpSpPr>
          <a:xfrm>
            <a:off x="9107225" y="3631484"/>
            <a:ext cx="144020" cy="225577"/>
            <a:chOff x="6672080" y="2060810"/>
            <a:chExt cx="144020" cy="225577"/>
          </a:xfrm>
        </p:grpSpPr>
        <p:cxnSp>
          <p:nvCxnSpPr>
            <p:cNvPr id="54" name="Straight Connector 53"/>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Oval 54"/>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6" name="Oval 55"/>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7" name="Oval 56"/>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58" name="Group 57"/>
          <p:cNvGrpSpPr/>
          <p:nvPr/>
        </p:nvGrpSpPr>
        <p:grpSpPr>
          <a:xfrm>
            <a:off x="9108967" y="2905652"/>
            <a:ext cx="144020" cy="225577"/>
            <a:chOff x="6672080" y="2060810"/>
            <a:chExt cx="144020" cy="225577"/>
          </a:xfrm>
        </p:grpSpPr>
        <p:cxnSp>
          <p:nvCxnSpPr>
            <p:cNvPr id="59" name="Straight Connector 58"/>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 name="Oval 59"/>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Oval 60"/>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Oval 61"/>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63" name="Group 62"/>
          <p:cNvGrpSpPr/>
          <p:nvPr/>
        </p:nvGrpSpPr>
        <p:grpSpPr>
          <a:xfrm>
            <a:off x="9752880" y="2570842"/>
            <a:ext cx="144020" cy="225577"/>
            <a:chOff x="6672080" y="2060810"/>
            <a:chExt cx="144020" cy="225577"/>
          </a:xfrm>
        </p:grpSpPr>
        <p:cxnSp>
          <p:nvCxnSpPr>
            <p:cNvPr id="64" name="Straight Connector 63"/>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Oval 64"/>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6" name="Oval 65"/>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7" name="Oval 66"/>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68" name="Group 67"/>
          <p:cNvGrpSpPr/>
          <p:nvPr/>
        </p:nvGrpSpPr>
        <p:grpSpPr>
          <a:xfrm>
            <a:off x="9767896" y="3279403"/>
            <a:ext cx="144020" cy="225577"/>
            <a:chOff x="6672080" y="2060810"/>
            <a:chExt cx="144020" cy="225577"/>
          </a:xfrm>
        </p:grpSpPr>
        <p:cxnSp>
          <p:nvCxnSpPr>
            <p:cNvPr id="69" name="Straight Connector 68"/>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 name="Oval 69"/>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1" name="Oval 70"/>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2" name="Oval 71"/>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73" name="Group 72"/>
          <p:cNvGrpSpPr/>
          <p:nvPr/>
        </p:nvGrpSpPr>
        <p:grpSpPr>
          <a:xfrm>
            <a:off x="9768847" y="4015191"/>
            <a:ext cx="144020" cy="225577"/>
            <a:chOff x="6672080" y="2060810"/>
            <a:chExt cx="144020" cy="225577"/>
          </a:xfrm>
        </p:grpSpPr>
        <p:cxnSp>
          <p:nvCxnSpPr>
            <p:cNvPr id="74" name="Straight Connector 73"/>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6" name="Oval 75"/>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7" name="Oval 76"/>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78" name="Group 77"/>
          <p:cNvGrpSpPr/>
          <p:nvPr/>
        </p:nvGrpSpPr>
        <p:grpSpPr>
          <a:xfrm>
            <a:off x="9116856" y="4319746"/>
            <a:ext cx="144020" cy="225577"/>
            <a:chOff x="6672080" y="2060810"/>
            <a:chExt cx="144020" cy="225577"/>
          </a:xfrm>
        </p:grpSpPr>
        <p:cxnSp>
          <p:nvCxnSpPr>
            <p:cNvPr id="79" name="Straight Connector 78"/>
            <p:cNvCxnSpPr/>
            <p:nvPr/>
          </p:nvCxnSpPr>
          <p:spPr bwMode="auto">
            <a:xfrm flipV="1">
              <a:off x="6744090" y="2132820"/>
              <a:ext cx="0" cy="15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Oval 79"/>
            <p:cNvSpPr/>
            <p:nvPr/>
          </p:nvSpPr>
          <p:spPr bwMode="auto">
            <a:xfrm>
              <a:off x="6672080" y="2060810"/>
              <a:ext cx="144020" cy="148793"/>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1" name="Oval 80"/>
            <p:cNvSpPr/>
            <p:nvPr/>
          </p:nvSpPr>
          <p:spPr bwMode="auto">
            <a:xfrm flipH="1">
              <a:off x="6721230" y="2111181"/>
              <a:ext cx="45719" cy="4571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2" name="Oval 81"/>
            <p:cNvSpPr/>
            <p:nvPr/>
          </p:nvSpPr>
          <p:spPr bwMode="auto">
            <a:xfrm>
              <a:off x="6694472" y="2081558"/>
              <a:ext cx="99234" cy="1025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t>High flexibility</a:t>
            </a:r>
          </a:p>
        </p:txBody>
      </p:sp>
      <p:sp>
        <p:nvSpPr>
          <p:cNvPr id="4" name="Content Placeholder 3"/>
          <p:cNvSpPr>
            <a:spLocks noGrp="1"/>
          </p:cNvSpPr>
          <p:nvPr>
            <p:ph idx="1"/>
          </p:nvPr>
        </p:nvSpPr>
        <p:spPr/>
        <p:txBody>
          <a:bodyPr>
            <a:normAutofit fontScale="92500" lnSpcReduction="20000"/>
          </a:bodyPr>
          <a:lstStyle/>
          <a:p>
            <a:r>
              <a:rPr lang="en-US" dirty="0"/>
              <a:t>E-UTRA (Evolved UMTS Terrestrial Radio Access)</a:t>
            </a:r>
          </a:p>
          <a:p>
            <a:pPr lvl="1"/>
            <a:r>
              <a:rPr lang="en-US" dirty="0"/>
              <a:t> Operating bands 700-2700MHz</a:t>
            </a:r>
          </a:p>
          <a:p>
            <a:pPr lvl="1"/>
            <a:r>
              <a:rPr lang="en-US" dirty="0"/>
              <a:t> Channel bandwidth 1.4, 3, 5, 10, 15, or 20 MHz</a:t>
            </a:r>
          </a:p>
          <a:p>
            <a:pPr lvl="1"/>
            <a:r>
              <a:rPr lang="en-US" dirty="0"/>
              <a:t> TDD and FDD</a:t>
            </a:r>
          </a:p>
          <a:p>
            <a:pPr lvl="1"/>
            <a:endParaRPr lang="en-US" dirty="0"/>
          </a:p>
          <a:p>
            <a:r>
              <a:rPr lang="en-US" dirty="0"/>
              <a:t>Modulation</a:t>
            </a:r>
          </a:p>
          <a:p>
            <a:pPr lvl="1"/>
            <a:r>
              <a:rPr lang="en-US" dirty="0"/>
              <a:t> QPSK, 16QAM, 64QAM</a:t>
            </a:r>
          </a:p>
          <a:p>
            <a:pPr lvl="1"/>
            <a:endParaRPr lang="en-US" dirty="0"/>
          </a:p>
          <a:p>
            <a:r>
              <a:rPr lang="en-US" dirty="0"/>
              <a:t>Multiple Access</a:t>
            </a:r>
          </a:p>
          <a:p>
            <a:pPr lvl="1"/>
            <a:r>
              <a:rPr lang="en-US" dirty="0"/>
              <a:t> OFDMA (DL), SC-FDMA (UL)</a:t>
            </a:r>
          </a:p>
          <a:p>
            <a:pPr lvl="1"/>
            <a:endParaRPr lang="en-US" dirty="0"/>
          </a:p>
          <a:p>
            <a:r>
              <a:rPr lang="en-US" dirty="0"/>
              <a:t>Peak data rates (cat 5 UE)</a:t>
            </a:r>
          </a:p>
          <a:p>
            <a:pPr lvl="1"/>
            <a:r>
              <a:rPr lang="en-US" dirty="0"/>
              <a:t> 300 Mbit/s DL (4x4 MIMO, 20 MHz)</a:t>
            </a:r>
          </a:p>
          <a:p>
            <a:pPr lvl="1"/>
            <a:r>
              <a:rPr lang="en-US" dirty="0"/>
              <a:t> 75 Mbit/s UL</a:t>
            </a:r>
          </a:p>
          <a:p>
            <a:pPr lvl="1"/>
            <a:r>
              <a:rPr lang="en-US" dirty="0"/>
              <a:t> Depends on UE category</a:t>
            </a:r>
          </a:p>
          <a:p>
            <a:pPr lvl="1"/>
            <a:endParaRPr lang="en-US" dirty="0"/>
          </a:p>
          <a:p>
            <a:r>
              <a:rPr lang="en-US" dirty="0"/>
              <a:t>Cell radius</a:t>
            </a:r>
          </a:p>
          <a:p>
            <a:pPr lvl="1"/>
            <a:r>
              <a:rPr lang="en-US" dirty="0"/>
              <a:t> From &lt;1km to 100km</a:t>
            </a:r>
          </a:p>
          <a:p>
            <a:endParaRPr lang="en-US" dirty="0"/>
          </a:p>
          <a:p>
            <a:r>
              <a:rPr lang="en-US" dirty="0"/>
              <a:t>Mobility</a:t>
            </a:r>
          </a:p>
          <a:p>
            <a:pPr lvl="1"/>
            <a:r>
              <a:rPr lang="en-US" dirty="0"/>
              <a:t> up to 350km/h</a:t>
            </a:r>
          </a:p>
          <a:p>
            <a:pPr lvl="1"/>
            <a:endParaRPr lang="en-US" dirty="0"/>
          </a:p>
        </p:txBody>
      </p:sp>
      <p:sp>
        <p:nvSpPr>
          <p:cNvPr id="202755" name="Footer Placeholder 2"/>
          <p:cNvSpPr>
            <a:spLocks noGrp="1"/>
          </p:cNvSpPr>
          <p:nvPr>
            <p:ph type="ftr" sz="quarter" idx="10"/>
          </p:nvPr>
        </p:nvSpPr>
        <p:spPr/>
        <p:txBody>
          <a:bodyPr/>
          <a:lstStyle/>
          <a:p>
            <a:r>
              <a:rPr lang="en-US"/>
              <a:t>Prof. Dr.-Ing. Jochen H. Schiller    www.jochenschiller.de    Mobile Communications</a:t>
            </a:r>
          </a:p>
        </p:txBody>
      </p:sp>
      <p:pic>
        <p:nvPicPr>
          <p:cNvPr id="202756" name="Picture 1"/>
          <p:cNvPicPr>
            <a:picLocks noChangeAspect="1" noChangeArrowheads="1"/>
          </p:cNvPicPr>
          <p:nvPr/>
        </p:nvPicPr>
        <p:blipFill>
          <a:blip r:embed="rId3" cstate="print"/>
          <a:srcRect/>
          <a:stretch>
            <a:fillRect/>
          </a:stretch>
        </p:blipFill>
        <p:spPr bwMode="auto">
          <a:xfrm>
            <a:off x="5886764" y="1552597"/>
            <a:ext cx="6294438" cy="5102225"/>
          </a:xfrm>
          <a:prstGeom prst="rect">
            <a:avLst/>
          </a:prstGeom>
          <a:noFill/>
          <a:ln w="9525">
            <a:noFill/>
            <a:miter lim="800000"/>
            <a:headEnd/>
            <a:tailEnd/>
          </a:ln>
        </p:spPr>
      </p:pic>
      <p:sp>
        <p:nvSpPr>
          <p:cNvPr id="6" name="TextBox 5"/>
          <p:cNvSpPr txBox="1"/>
          <p:nvPr/>
        </p:nvSpPr>
        <p:spPr>
          <a:xfrm>
            <a:off x="9408460" y="6347833"/>
            <a:ext cx="2169055" cy="307777"/>
          </a:xfrm>
          <a:prstGeom prst="rect">
            <a:avLst/>
          </a:prstGeom>
          <a:noFill/>
        </p:spPr>
        <p:txBody>
          <a:bodyPr wrap="none" rtlCol="0">
            <a:spAutoFit/>
          </a:bodyPr>
          <a:lstStyle/>
          <a:p>
            <a:r>
              <a:rPr lang="en-US" sz="1400" dirty="0">
                <a:solidFill>
                  <a:srgbClr val="0070C0"/>
                </a:solidFill>
                <a:latin typeface="+mn-lt"/>
              </a:rPr>
              <a:t>source: 3GPP TS 36.101</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Why is LTE such a world-wide success? Think of parameters, architecture …</a:t>
            </a:r>
          </a:p>
          <a:p>
            <a:pPr lvl="1"/>
            <a:r>
              <a:rPr lang="en-GB" dirty="0"/>
              <a:t>Name high-level differences between LTE and GSM/GPRS/UMTS! What do they have in common?</a:t>
            </a:r>
          </a:p>
          <a:p>
            <a:pPr lvl="1"/>
            <a:r>
              <a:rPr lang="en-GB" dirty="0"/>
              <a:t>What is the idea of soft frequency reuse?</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4055908417"/>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ounded Rectangle 477"/>
          <p:cNvSpPr>
            <a:spLocks noChangeArrowheads="1"/>
          </p:cNvSpPr>
          <p:nvPr/>
        </p:nvSpPr>
        <p:spPr bwMode="auto">
          <a:xfrm>
            <a:off x="5808664" y="1988854"/>
            <a:ext cx="3311525" cy="4535487"/>
          </a:xfrm>
          <a:prstGeom prst="roundRect">
            <a:avLst>
              <a:gd name="adj" fmla="val 16667"/>
            </a:avLst>
          </a:prstGeom>
          <a:solidFill>
            <a:srgbClr val="99CCFF"/>
          </a:solidFill>
          <a:ln w="25400">
            <a:solidFill>
              <a:schemeClr val="hlink"/>
            </a:solidFill>
            <a:round/>
            <a:headEnd/>
            <a:tailEnd/>
          </a:ln>
        </p:spPr>
        <p:txBody>
          <a:bodyPr anchor="ctr"/>
          <a:lstStyle/>
          <a:p>
            <a:pPr algn="ctr"/>
            <a:endParaRPr lang="en-US" sz="1800"/>
          </a:p>
        </p:txBody>
      </p:sp>
      <p:sp>
        <p:nvSpPr>
          <p:cNvPr id="447" name="Rounded Rectangle 446"/>
          <p:cNvSpPr/>
          <p:nvPr/>
        </p:nvSpPr>
        <p:spPr bwMode="auto">
          <a:xfrm>
            <a:off x="1524000" y="1196690"/>
            <a:ext cx="4140200" cy="5327650"/>
          </a:xfrm>
          <a:prstGeom prst="roundRect">
            <a:avLst/>
          </a:prstGeom>
          <a:solidFill>
            <a:schemeClr val="accent6">
              <a:lumMod val="40000"/>
              <a:lumOff val="60000"/>
            </a:schemeClr>
          </a:solidFill>
          <a:ln w="25400" cap="flat" cmpd="sng" algn="ctr">
            <a:solidFill>
              <a:schemeClr val="hlink"/>
            </a:solidFill>
            <a:prstDash val="solid"/>
            <a:round/>
            <a:headEnd type="none" w="med" len="med"/>
            <a:tailEnd type="none" w="med" len="med"/>
          </a:ln>
          <a:effectLst/>
        </p:spPr>
        <p:txBody>
          <a:bodyPr anchor="ctr"/>
          <a:lstStyle/>
          <a:p>
            <a:pPr algn="ctr">
              <a:defRPr/>
            </a:pPr>
            <a:endParaRPr lang="en-US" sz="1800">
              <a:ea typeface="+mn-ea"/>
            </a:endParaRPr>
          </a:p>
        </p:txBody>
      </p:sp>
      <p:sp>
        <p:nvSpPr>
          <p:cNvPr id="205827" name="Title 1"/>
          <p:cNvSpPr>
            <a:spLocks noGrp="1"/>
          </p:cNvSpPr>
          <p:nvPr>
            <p:ph type="title"/>
          </p:nvPr>
        </p:nvSpPr>
        <p:spPr/>
        <p:txBody>
          <a:bodyPr/>
          <a:lstStyle/>
          <a:p>
            <a:pPr eaLnBrk="1" hangingPunct="1"/>
            <a:r>
              <a:rPr lang="en-US" dirty="0"/>
              <a:t>LTE architecture</a:t>
            </a:r>
          </a:p>
        </p:txBody>
      </p:sp>
      <p:sp>
        <p:nvSpPr>
          <p:cNvPr id="205828" name="Footer Placehold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cxnSp>
        <p:nvCxnSpPr>
          <p:cNvPr id="205829" name="AutoShape 42"/>
          <p:cNvCxnSpPr>
            <a:cxnSpLocks noChangeShapeType="1"/>
            <a:stCxn id="205830" idx="1"/>
            <a:endCxn id="205880" idx="3"/>
          </p:cNvCxnSpPr>
          <p:nvPr/>
        </p:nvCxnSpPr>
        <p:spPr bwMode="auto">
          <a:xfrm rot="10800000" flipV="1">
            <a:off x="5127626" y="4987640"/>
            <a:ext cx="2263775" cy="808038"/>
          </a:xfrm>
          <a:prstGeom prst="straightConnector1">
            <a:avLst/>
          </a:prstGeom>
          <a:noFill/>
          <a:ln w="9525">
            <a:solidFill>
              <a:schemeClr val="tx1"/>
            </a:solidFill>
            <a:round/>
            <a:headEnd/>
            <a:tailEnd/>
          </a:ln>
        </p:spPr>
      </p:cxnSp>
      <p:sp>
        <p:nvSpPr>
          <p:cNvPr id="205830" name="Rectangle 178"/>
          <p:cNvSpPr>
            <a:spLocks noChangeArrowheads="1"/>
          </p:cNvSpPr>
          <p:nvPr/>
        </p:nvSpPr>
        <p:spPr bwMode="auto">
          <a:xfrm>
            <a:off x="7391400" y="479714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grpSp>
        <p:nvGrpSpPr>
          <p:cNvPr id="205831" name="Group 381"/>
          <p:cNvGrpSpPr>
            <a:grpSpLocks/>
          </p:cNvGrpSpPr>
          <p:nvPr/>
        </p:nvGrpSpPr>
        <p:grpSpPr bwMode="auto">
          <a:xfrm>
            <a:off x="1631950" y="1266540"/>
            <a:ext cx="3600450" cy="4826000"/>
            <a:chOff x="228600" y="1050925"/>
            <a:chExt cx="3551290" cy="5193110"/>
          </a:xfrm>
        </p:grpSpPr>
        <p:grpSp>
          <p:nvGrpSpPr>
            <p:cNvPr id="205877" name="Group 361"/>
            <p:cNvGrpSpPr>
              <a:grpSpLocks/>
            </p:cNvGrpSpPr>
            <p:nvPr/>
          </p:nvGrpSpPr>
          <p:grpSpPr bwMode="auto">
            <a:xfrm>
              <a:off x="228600" y="1050925"/>
              <a:ext cx="3551290" cy="5193110"/>
              <a:chOff x="228600" y="1050925"/>
              <a:chExt cx="1727200" cy="2525713"/>
            </a:xfrm>
          </p:grpSpPr>
          <p:grpSp>
            <p:nvGrpSpPr>
              <p:cNvPr id="205890" name="Group 5"/>
              <p:cNvGrpSpPr>
                <a:grpSpLocks noChangeAspect="1"/>
              </p:cNvGrpSpPr>
              <p:nvPr/>
            </p:nvGrpSpPr>
            <p:grpSpPr bwMode="auto">
              <a:xfrm>
                <a:off x="228600" y="2322513"/>
                <a:ext cx="990600" cy="849312"/>
                <a:chOff x="1123" y="2840"/>
                <a:chExt cx="1008" cy="864"/>
              </a:xfrm>
            </p:grpSpPr>
            <p:sp>
              <p:nvSpPr>
                <p:cNvPr id="206015" name="AutoShape 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06016" name="Group 7"/>
                <p:cNvGrpSpPr>
                  <a:grpSpLocks noChangeAspect="1"/>
                </p:cNvGrpSpPr>
                <p:nvPr/>
              </p:nvGrpSpPr>
              <p:grpSpPr bwMode="auto">
                <a:xfrm>
                  <a:off x="1315" y="2888"/>
                  <a:ext cx="593" cy="728"/>
                  <a:chOff x="1392" y="2880"/>
                  <a:chExt cx="593" cy="728"/>
                </a:xfrm>
              </p:grpSpPr>
              <p:grpSp>
                <p:nvGrpSpPr>
                  <p:cNvPr id="206017" name="Group 8"/>
                  <p:cNvGrpSpPr>
                    <a:grpSpLocks noChangeAspect="1"/>
                  </p:cNvGrpSpPr>
                  <p:nvPr/>
                </p:nvGrpSpPr>
                <p:grpSpPr bwMode="auto">
                  <a:xfrm>
                    <a:off x="1639" y="3189"/>
                    <a:ext cx="155" cy="419"/>
                    <a:chOff x="3319" y="2565"/>
                    <a:chExt cx="155" cy="419"/>
                  </a:xfrm>
                </p:grpSpPr>
                <p:grpSp>
                  <p:nvGrpSpPr>
                    <p:cNvPr id="206022" name="Group 11"/>
                    <p:cNvGrpSpPr>
                      <a:grpSpLocks noChangeAspect="1"/>
                    </p:cNvGrpSpPr>
                    <p:nvPr/>
                  </p:nvGrpSpPr>
                  <p:grpSpPr bwMode="auto">
                    <a:xfrm>
                      <a:off x="3320" y="2709"/>
                      <a:ext cx="154" cy="275"/>
                      <a:chOff x="3320" y="2709"/>
                      <a:chExt cx="154" cy="275"/>
                    </a:xfrm>
                  </p:grpSpPr>
                  <p:grpSp>
                    <p:nvGrpSpPr>
                      <p:cNvPr id="206030" name="Group 10"/>
                      <p:cNvGrpSpPr>
                        <a:grpSpLocks noChangeAspect="1"/>
                      </p:cNvGrpSpPr>
                      <p:nvPr/>
                    </p:nvGrpSpPr>
                    <p:grpSpPr bwMode="auto">
                      <a:xfrm>
                        <a:off x="3320" y="2716"/>
                        <a:ext cx="99" cy="266"/>
                        <a:chOff x="3320" y="2716"/>
                        <a:chExt cx="99" cy="266"/>
                      </a:xfrm>
                    </p:grpSpPr>
                    <p:sp>
                      <p:nvSpPr>
                        <p:cNvPr id="206038" name="Line 1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206039" name="Line 1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206040" name="Line 1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206041" name="Line 1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206042" name="Line 1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206043" name="Line 1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206044" name="Line 1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06031" name="Line 1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06032" name="Line 1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06033" name="Line 2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06034" name="Line 2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06035" name="Line 2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06036" name="Line 2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06037" name="Line 2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206023" name="Group 25"/>
                    <p:cNvGrpSpPr>
                      <a:grpSpLocks noChangeAspect="1"/>
                    </p:cNvGrpSpPr>
                    <p:nvPr/>
                  </p:nvGrpSpPr>
                  <p:grpSpPr bwMode="auto">
                    <a:xfrm>
                      <a:off x="3319" y="2579"/>
                      <a:ext cx="152" cy="403"/>
                      <a:chOff x="3319" y="2579"/>
                      <a:chExt cx="152" cy="403"/>
                    </a:xfrm>
                  </p:grpSpPr>
                  <p:sp>
                    <p:nvSpPr>
                      <p:cNvPr id="206025" name="Line 2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206026" name="Line 2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6027" name="Line 2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06028" name="Line 2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6029" name="Line 3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206024" name="Oval 3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06018" name="Group 32"/>
                  <p:cNvGrpSpPr>
                    <a:grpSpLocks noChangeAspect="1"/>
                  </p:cNvGrpSpPr>
                  <p:nvPr/>
                </p:nvGrpSpPr>
                <p:grpSpPr bwMode="auto">
                  <a:xfrm>
                    <a:off x="1392" y="2880"/>
                    <a:ext cx="593" cy="591"/>
                    <a:chOff x="129" y="2935"/>
                    <a:chExt cx="593" cy="591"/>
                  </a:xfrm>
                </p:grpSpPr>
                <p:sp>
                  <p:nvSpPr>
                    <p:cNvPr id="206019" name="Arc 3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206020" name="Arc 3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206021" name="Arc 3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05891" name="Group 45"/>
              <p:cNvGrpSpPr>
                <a:grpSpLocks noChangeAspect="1"/>
              </p:cNvGrpSpPr>
              <p:nvPr/>
            </p:nvGrpSpPr>
            <p:grpSpPr bwMode="auto">
              <a:xfrm>
                <a:off x="965200" y="1050925"/>
                <a:ext cx="990600" cy="849313"/>
                <a:chOff x="1123" y="2840"/>
                <a:chExt cx="1008" cy="864"/>
              </a:xfrm>
            </p:grpSpPr>
            <p:sp>
              <p:nvSpPr>
                <p:cNvPr id="205985"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05986" name="Group 47"/>
                <p:cNvGrpSpPr>
                  <a:grpSpLocks noChangeAspect="1"/>
                </p:cNvGrpSpPr>
                <p:nvPr/>
              </p:nvGrpSpPr>
              <p:grpSpPr bwMode="auto">
                <a:xfrm>
                  <a:off x="1315" y="2888"/>
                  <a:ext cx="593" cy="728"/>
                  <a:chOff x="1392" y="2880"/>
                  <a:chExt cx="593" cy="728"/>
                </a:xfrm>
              </p:grpSpPr>
              <p:grpSp>
                <p:nvGrpSpPr>
                  <p:cNvPr id="205987" name="Group 48"/>
                  <p:cNvGrpSpPr>
                    <a:grpSpLocks noChangeAspect="1"/>
                  </p:cNvGrpSpPr>
                  <p:nvPr/>
                </p:nvGrpSpPr>
                <p:grpSpPr bwMode="auto">
                  <a:xfrm>
                    <a:off x="1639" y="3189"/>
                    <a:ext cx="155" cy="419"/>
                    <a:chOff x="3319" y="2565"/>
                    <a:chExt cx="155" cy="419"/>
                  </a:xfrm>
                </p:grpSpPr>
                <p:grpSp>
                  <p:nvGrpSpPr>
                    <p:cNvPr id="205992" name="Group 49"/>
                    <p:cNvGrpSpPr>
                      <a:grpSpLocks noChangeAspect="1"/>
                    </p:cNvGrpSpPr>
                    <p:nvPr/>
                  </p:nvGrpSpPr>
                  <p:grpSpPr bwMode="auto">
                    <a:xfrm>
                      <a:off x="3320" y="2709"/>
                      <a:ext cx="154" cy="275"/>
                      <a:chOff x="3320" y="2709"/>
                      <a:chExt cx="154" cy="275"/>
                    </a:xfrm>
                  </p:grpSpPr>
                  <p:grpSp>
                    <p:nvGrpSpPr>
                      <p:cNvPr id="206000" name="Group 50"/>
                      <p:cNvGrpSpPr>
                        <a:grpSpLocks noChangeAspect="1"/>
                      </p:cNvGrpSpPr>
                      <p:nvPr/>
                    </p:nvGrpSpPr>
                    <p:grpSpPr bwMode="auto">
                      <a:xfrm>
                        <a:off x="3320" y="2716"/>
                        <a:ext cx="99" cy="266"/>
                        <a:chOff x="3320" y="2716"/>
                        <a:chExt cx="99" cy="266"/>
                      </a:xfrm>
                    </p:grpSpPr>
                    <p:sp>
                      <p:nvSpPr>
                        <p:cNvPr id="206008"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206009"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206010"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206011"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206012"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206013"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206014"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06001"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06002"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06003"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06004"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06005"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06006"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06007"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205993" name="Group 65"/>
                    <p:cNvGrpSpPr>
                      <a:grpSpLocks noChangeAspect="1"/>
                    </p:cNvGrpSpPr>
                    <p:nvPr/>
                  </p:nvGrpSpPr>
                  <p:grpSpPr bwMode="auto">
                    <a:xfrm>
                      <a:off x="3319" y="2579"/>
                      <a:ext cx="152" cy="403"/>
                      <a:chOff x="3319" y="2579"/>
                      <a:chExt cx="152" cy="403"/>
                    </a:xfrm>
                  </p:grpSpPr>
                  <p:sp>
                    <p:nvSpPr>
                      <p:cNvPr id="205995"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205996"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5997"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05998"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5999"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205994"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05988" name="Group 72"/>
                  <p:cNvGrpSpPr>
                    <a:grpSpLocks noChangeAspect="1"/>
                  </p:cNvGrpSpPr>
                  <p:nvPr/>
                </p:nvGrpSpPr>
                <p:grpSpPr bwMode="auto">
                  <a:xfrm>
                    <a:off x="1392" y="2880"/>
                    <a:ext cx="593" cy="591"/>
                    <a:chOff x="129" y="2935"/>
                    <a:chExt cx="593" cy="591"/>
                  </a:xfrm>
                </p:grpSpPr>
                <p:sp>
                  <p:nvSpPr>
                    <p:cNvPr id="205989" name="Arc 7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205990" name="Arc 7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205991" name="Arc 7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05892" name="Group 77"/>
              <p:cNvGrpSpPr>
                <a:grpSpLocks noChangeAspect="1"/>
              </p:cNvGrpSpPr>
              <p:nvPr/>
            </p:nvGrpSpPr>
            <p:grpSpPr bwMode="auto">
              <a:xfrm>
                <a:off x="228600" y="1470025"/>
                <a:ext cx="990600" cy="849313"/>
                <a:chOff x="1123" y="2840"/>
                <a:chExt cx="1008" cy="864"/>
              </a:xfrm>
            </p:grpSpPr>
            <p:sp>
              <p:nvSpPr>
                <p:cNvPr id="205955" name="AutoShape 7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05956" name="Group 79"/>
                <p:cNvGrpSpPr>
                  <a:grpSpLocks noChangeAspect="1"/>
                </p:cNvGrpSpPr>
                <p:nvPr/>
              </p:nvGrpSpPr>
              <p:grpSpPr bwMode="auto">
                <a:xfrm>
                  <a:off x="1315" y="2888"/>
                  <a:ext cx="593" cy="728"/>
                  <a:chOff x="1392" y="2880"/>
                  <a:chExt cx="593" cy="728"/>
                </a:xfrm>
              </p:grpSpPr>
              <p:grpSp>
                <p:nvGrpSpPr>
                  <p:cNvPr id="205957" name="Group 80"/>
                  <p:cNvGrpSpPr>
                    <a:grpSpLocks noChangeAspect="1"/>
                  </p:cNvGrpSpPr>
                  <p:nvPr/>
                </p:nvGrpSpPr>
                <p:grpSpPr bwMode="auto">
                  <a:xfrm>
                    <a:off x="1639" y="3189"/>
                    <a:ext cx="155" cy="419"/>
                    <a:chOff x="3319" y="2565"/>
                    <a:chExt cx="155" cy="419"/>
                  </a:xfrm>
                </p:grpSpPr>
                <p:grpSp>
                  <p:nvGrpSpPr>
                    <p:cNvPr id="205962" name="Group 81"/>
                    <p:cNvGrpSpPr>
                      <a:grpSpLocks noChangeAspect="1"/>
                    </p:cNvGrpSpPr>
                    <p:nvPr/>
                  </p:nvGrpSpPr>
                  <p:grpSpPr bwMode="auto">
                    <a:xfrm>
                      <a:off x="3320" y="2709"/>
                      <a:ext cx="154" cy="275"/>
                      <a:chOff x="3320" y="2709"/>
                      <a:chExt cx="154" cy="275"/>
                    </a:xfrm>
                  </p:grpSpPr>
                  <p:grpSp>
                    <p:nvGrpSpPr>
                      <p:cNvPr id="205970" name="Group 82"/>
                      <p:cNvGrpSpPr>
                        <a:grpSpLocks noChangeAspect="1"/>
                      </p:cNvGrpSpPr>
                      <p:nvPr/>
                    </p:nvGrpSpPr>
                    <p:grpSpPr bwMode="auto">
                      <a:xfrm>
                        <a:off x="3320" y="2716"/>
                        <a:ext cx="99" cy="266"/>
                        <a:chOff x="3320" y="2716"/>
                        <a:chExt cx="99" cy="266"/>
                      </a:xfrm>
                    </p:grpSpPr>
                    <p:sp>
                      <p:nvSpPr>
                        <p:cNvPr id="205978" name="Line 8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205979" name="Line 8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205980" name="Line 8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205981" name="Line 8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205982" name="Line 8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205983" name="Line 8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205984" name="Line 8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05971" name="Line 9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05972" name="Line 9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05973" name="Line 9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05974" name="Line 9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05975" name="Line 9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05976" name="Line 9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05977" name="Line 9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205963" name="Group 97"/>
                    <p:cNvGrpSpPr>
                      <a:grpSpLocks noChangeAspect="1"/>
                    </p:cNvGrpSpPr>
                    <p:nvPr/>
                  </p:nvGrpSpPr>
                  <p:grpSpPr bwMode="auto">
                    <a:xfrm>
                      <a:off x="3319" y="2579"/>
                      <a:ext cx="152" cy="403"/>
                      <a:chOff x="3319" y="2579"/>
                      <a:chExt cx="152" cy="403"/>
                    </a:xfrm>
                  </p:grpSpPr>
                  <p:sp>
                    <p:nvSpPr>
                      <p:cNvPr id="205965" name="Line 9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205966" name="Line 9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5967" name="Line 10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05968" name="Line 10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5969" name="Line 10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205964" name="Oval 10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05958" name="Group 104"/>
                  <p:cNvGrpSpPr>
                    <a:grpSpLocks noChangeAspect="1"/>
                  </p:cNvGrpSpPr>
                  <p:nvPr/>
                </p:nvGrpSpPr>
                <p:grpSpPr bwMode="auto">
                  <a:xfrm>
                    <a:off x="1392" y="2880"/>
                    <a:ext cx="593" cy="591"/>
                    <a:chOff x="129" y="2935"/>
                    <a:chExt cx="593" cy="591"/>
                  </a:xfrm>
                </p:grpSpPr>
                <p:sp>
                  <p:nvSpPr>
                    <p:cNvPr id="205959" name="Arc 105"/>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205960" name="Arc 106"/>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205961" name="Arc 107"/>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05893" name="Group 108"/>
              <p:cNvGrpSpPr>
                <a:grpSpLocks noChangeAspect="1"/>
              </p:cNvGrpSpPr>
              <p:nvPr/>
            </p:nvGrpSpPr>
            <p:grpSpPr bwMode="auto">
              <a:xfrm>
                <a:off x="965200" y="1901825"/>
                <a:ext cx="990600" cy="849313"/>
                <a:chOff x="1123" y="2840"/>
                <a:chExt cx="1008" cy="864"/>
              </a:xfrm>
            </p:grpSpPr>
            <p:sp>
              <p:nvSpPr>
                <p:cNvPr id="205925"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05926" name="Group 110"/>
                <p:cNvGrpSpPr>
                  <a:grpSpLocks noChangeAspect="1"/>
                </p:cNvGrpSpPr>
                <p:nvPr/>
              </p:nvGrpSpPr>
              <p:grpSpPr bwMode="auto">
                <a:xfrm>
                  <a:off x="1315" y="2888"/>
                  <a:ext cx="593" cy="728"/>
                  <a:chOff x="1392" y="2880"/>
                  <a:chExt cx="593" cy="728"/>
                </a:xfrm>
              </p:grpSpPr>
              <p:grpSp>
                <p:nvGrpSpPr>
                  <p:cNvPr id="205927" name="Group 111"/>
                  <p:cNvGrpSpPr>
                    <a:grpSpLocks noChangeAspect="1"/>
                  </p:cNvGrpSpPr>
                  <p:nvPr/>
                </p:nvGrpSpPr>
                <p:grpSpPr bwMode="auto">
                  <a:xfrm>
                    <a:off x="1639" y="3189"/>
                    <a:ext cx="155" cy="419"/>
                    <a:chOff x="3319" y="2565"/>
                    <a:chExt cx="155" cy="419"/>
                  </a:xfrm>
                </p:grpSpPr>
                <p:grpSp>
                  <p:nvGrpSpPr>
                    <p:cNvPr id="205932" name="Group 112"/>
                    <p:cNvGrpSpPr>
                      <a:grpSpLocks noChangeAspect="1"/>
                    </p:cNvGrpSpPr>
                    <p:nvPr/>
                  </p:nvGrpSpPr>
                  <p:grpSpPr bwMode="auto">
                    <a:xfrm>
                      <a:off x="3320" y="2709"/>
                      <a:ext cx="154" cy="275"/>
                      <a:chOff x="3320" y="2709"/>
                      <a:chExt cx="154" cy="275"/>
                    </a:xfrm>
                  </p:grpSpPr>
                  <p:grpSp>
                    <p:nvGrpSpPr>
                      <p:cNvPr id="205940" name="Group 113"/>
                      <p:cNvGrpSpPr>
                        <a:grpSpLocks noChangeAspect="1"/>
                      </p:cNvGrpSpPr>
                      <p:nvPr/>
                    </p:nvGrpSpPr>
                    <p:grpSpPr bwMode="auto">
                      <a:xfrm>
                        <a:off x="3320" y="2716"/>
                        <a:ext cx="99" cy="266"/>
                        <a:chOff x="3320" y="2716"/>
                        <a:chExt cx="99" cy="266"/>
                      </a:xfrm>
                    </p:grpSpPr>
                    <p:sp>
                      <p:nvSpPr>
                        <p:cNvPr id="205948"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205949"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205950"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205951"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205952"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205953"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205954"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05941"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05942"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05943"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05944"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05945"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05946"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05947"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205933" name="Group 128"/>
                    <p:cNvGrpSpPr>
                      <a:grpSpLocks noChangeAspect="1"/>
                    </p:cNvGrpSpPr>
                    <p:nvPr/>
                  </p:nvGrpSpPr>
                  <p:grpSpPr bwMode="auto">
                    <a:xfrm>
                      <a:off x="3319" y="2579"/>
                      <a:ext cx="152" cy="403"/>
                      <a:chOff x="3319" y="2579"/>
                      <a:chExt cx="152" cy="403"/>
                    </a:xfrm>
                  </p:grpSpPr>
                  <p:sp>
                    <p:nvSpPr>
                      <p:cNvPr id="205935"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205936"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5937"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05938"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5939"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205934"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05928" name="Group 135"/>
                  <p:cNvGrpSpPr>
                    <a:grpSpLocks noChangeAspect="1"/>
                  </p:cNvGrpSpPr>
                  <p:nvPr/>
                </p:nvGrpSpPr>
                <p:grpSpPr bwMode="auto">
                  <a:xfrm>
                    <a:off x="1392" y="2880"/>
                    <a:ext cx="593" cy="591"/>
                    <a:chOff x="129" y="2935"/>
                    <a:chExt cx="593" cy="591"/>
                  </a:xfrm>
                </p:grpSpPr>
                <p:sp>
                  <p:nvSpPr>
                    <p:cNvPr id="205929"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205930"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205931"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05894" name="Group 143"/>
              <p:cNvGrpSpPr>
                <a:grpSpLocks noChangeAspect="1"/>
              </p:cNvGrpSpPr>
              <p:nvPr/>
            </p:nvGrpSpPr>
            <p:grpSpPr bwMode="auto">
              <a:xfrm>
                <a:off x="965200" y="2727325"/>
                <a:ext cx="990600" cy="849313"/>
                <a:chOff x="1123" y="2840"/>
                <a:chExt cx="1008" cy="864"/>
              </a:xfrm>
            </p:grpSpPr>
            <p:sp>
              <p:nvSpPr>
                <p:cNvPr id="205895" name="AutoShape 144"/>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05896" name="Group 145"/>
                <p:cNvGrpSpPr>
                  <a:grpSpLocks noChangeAspect="1"/>
                </p:cNvGrpSpPr>
                <p:nvPr/>
              </p:nvGrpSpPr>
              <p:grpSpPr bwMode="auto">
                <a:xfrm>
                  <a:off x="1315" y="2888"/>
                  <a:ext cx="593" cy="728"/>
                  <a:chOff x="1392" y="2880"/>
                  <a:chExt cx="593" cy="728"/>
                </a:xfrm>
              </p:grpSpPr>
              <p:grpSp>
                <p:nvGrpSpPr>
                  <p:cNvPr id="205897" name="Group 146"/>
                  <p:cNvGrpSpPr>
                    <a:grpSpLocks noChangeAspect="1"/>
                  </p:cNvGrpSpPr>
                  <p:nvPr/>
                </p:nvGrpSpPr>
                <p:grpSpPr bwMode="auto">
                  <a:xfrm>
                    <a:off x="1639" y="3189"/>
                    <a:ext cx="155" cy="419"/>
                    <a:chOff x="3319" y="2565"/>
                    <a:chExt cx="155" cy="419"/>
                  </a:xfrm>
                </p:grpSpPr>
                <p:grpSp>
                  <p:nvGrpSpPr>
                    <p:cNvPr id="205902" name="Group 147"/>
                    <p:cNvGrpSpPr>
                      <a:grpSpLocks noChangeAspect="1"/>
                    </p:cNvGrpSpPr>
                    <p:nvPr/>
                  </p:nvGrpSpPr>
                  <p:grpSpPr bwMode="auto">
                    <a:xfrm>
                      <a:off x="3320" y="2709"/>
                      <a:ext cx="154" cy="275"/>
                      <a:chOff x="3320" y="2709"/>
                      <a:chExt cx="154" cy="275"/>
                    </a:xfrm>
                  </p:grpSpPr>
                  <p:grpSp>
                    <p:nvGrpSpPr>
                      <p:cNvPr id="205910" name="Group 148"/>
                      <p:cNvGrpSpPr>
                        <a:grpSpLocks noChangeAspect="1"/>
                      </p:cNvGrpSpPr>
                      <p:nvPr/>
                    </p:nvGrpSpPr>
                    <p:grpSpPr bwMode="auto">
                      <a:xfrm>
                        <a:off x="3320" y="2716"/>
                        <a:ext cx="99" cy="266"/>
                        <a:chOff x="3320" y="2716"/>
                        <a:chExt cx="99" cy="266"/>
                      </a:xfrm>
                    </p:grpSpPr>
                    <p:sp>
                      <p:nvSpPr>
                        <p:cNvPr id="205918" name="Line 14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205919" name="Line 15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205920" name="Line 15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205921" name="Line 15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205922" name="Line 15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205923" name="Line 15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205924" name="Line 15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05911" name="Line 15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05912" name="Line 15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05913" name="Line 15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05914" name="Line 15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05915" name="Line 16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05916" name="Line 16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05917" name="Line 16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205903" name="Group 163"/>
                    <p:cNvGrpSpPr>
                      <a:grpSpLocks noChangeAspect="1"/>
                    </p:cNvGrpSpPr>
                    <p:nvPr/>
                  </p:nvGrpSpPr>
                  <p:grpSpPr bwMode="auto">
                    <a:xfrm>
                      <a:off x="3319" y="2579"/>
                      <a:ext cx="152" cy="403"/>
                      <a:chOff x="3319" y="2579"/>
                      <a:chExt cx="152" cy="403"/>
                    </a:xfrm>
                  </p:grpSpPr>
                  <p:sp>
                    <p:nvSpPr>
                      <p:cNvPr id="205905" name="Line 16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205906" name="Line 16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5907" name="Line 16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05908" name="Line 16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5909" name="Line 16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205904" name="Oval 16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05898" name="Group 170"/>
                  <p:cNvGrpSpPr>
                    <a:grpSpLocks noChangeAspect="1"/>
                  </p:cNvGrpSpPr>
                  <p:nvPr/>
                </p:nvGrpSpPr>
                <p:grpSpPr bwMode="auto">
                  <a:xfrm>
                    <a:off x="1392" y="2880"/>
                    <a:ext cx="593" cy="591"/>
                    <a:chOff x="129" y="2935"/>
                    <a:chExt cx="593" cy="591"/>
                  </a:xfrm>
                </p:grpSpPr>
                <p:sp>
                  <p:nvSpPr>
                    <p:cNvPr id="205899" name="Arc 171"/>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205900" name="Arc 172"/>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205901" name="Arc 173"/>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cxnSp>
          <p:nvCxnSpPr>
            <p:cNvPr id="205878" name="AutoShape 353"/>
            <p:cNvCxnSpPr>
              <a:cxnSpLocks noChangeShapeType="1"/>
              <a:stCxn id="205884" idx="2"/>
              <a:endCxn id="205880" idx="0"/>
            </p:cNvCxnSpPr>
            <p:nvPr/>
          </p:nvCxnSpPr>
          <p:spPr bwMode="auto">
            <a:xfrm rot="5400000">
              <a:off x="2551140" y="5059700"/>
              <a:ext cx="1347240" cy="1588"/>
            </a:xfrm>
            <a:prstGeom prst="straightConnector1">
              <a:avLst/>
            </a:prstGeom>
            <a:noFill/>
            <a:ln w="9525">
              <a:solidFill>
                <a:schemeClr val="tx1"/>
              </a:solidFill>
              <a:round/>
              <a:headEnd/>
              <a:tailEnd/>
            </a:ln>
          </p:spPr>
        </p:cxnSp>
        <p:sp>
          <p:nvSpPr>
            <p:cNvPr id="205879" name="Oval 357"/>
            <p:cNvSpPr>
              <a:spLocks noChangeArrowheads="1"/>
            </p:cNvSpPr>
            <p:nvPr/>
          </p:nvSpPr>
          <p:spPr bwMode="auto">
            <a:xfrm>
              <a:off x="1979640" y="177277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2</a:t>
              </a:r>
            </a:p>
          </p:txBody>
        </p:sp>
        <p:sp>
          <p:nvSpPr>
            <p:cNvPr id="205880" name="Rectangle 76"/>
            <p:cNvSpPr>
              <a:spLocks noChangeArrowheads="1"/>
            </p:cNvSpPr>
            <p:nvPr/>
          </p:nvSpPr>
          <p:spPr bwMode="auto">
            <a:xfrm>
              <a:off x="2771750" y="573332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205881" name="Rectangle 76"/>
            <p:cNvSpPr>
              <a:spLocks noChangeArrowheads="1"/>
            </p:cNvSpPr>
            <p:nvPr/>
          </p:nvSpPr>
          <p:spPr bwMode="auto">
            <a:xfrm>
              <a:off x="1259540" y="486920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205882" name="Rectangle 76"/>
            <p:cNvSpPr>
              <a:spLocks noChangeArrowheads="1"/>
            </p:cNvSpPr>
            <p:nvPr/>
          </p:nvSpPr>
          <p:spPr bwMode="auto">
            <a:xfrm>
              <a:off x="1259540" y="314096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205883" name="Rectangle 76"/>
            <p:cNvSpPr>
              <a:spLocks noChangeArrowheads="1"/>
            </p:cNvSpPr>
            <p:nvPr/>
          </p:nvSpPr>
          <p:spPr bwMode="auto">
            <a:xfrm>
              <a:off x="2771750" y="227684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dirty="0" err="1">
                  <a:latin typeface="Arial" pitchFamily="34" charset="0"/>
                </a:rPr>
                <a:t>eNode</a:t>
              </a:r>
              <a:r>
                <a:rPr lang="de-DE" sz="1400" dirty="0">
                  <a:latin typeface="Arial" pitchFamily="34" charset="0"/>
                </a:rPr>
                <a:t> B</a:t>
              </a:r>
            </a:p>
          </p:txBody>
        </p:sp>
        <p:sp>
          <p:nvSpPr>
            <p:cNvPr id="205884" name="Rectangle 76"/>
            <p:cNvSpPr>
              <a:spLocks noChangeArrowheads="1"/>
            </p:cNvSpPr>
            <p:nvPr/>
          </p:nvSpPr>
          <p:spPr bwMode="auto">
            <a:xfrm>
              <a:off x="2771750" y="400508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cxnSp>
          <p:nvCxnSpPr>
            <p:cNvPr id="205885" name="AutoShape 353"/>
            <p:cNvCxnSpPr>
              <a:cxnSpLocks noChangeShapeType="1"/>
              <a:stCxn id="205882" idx="2"/>
              <a:endCxn id="205881" idx="0"/>
            </p:cNvCxnSpPr>
            <p:nvPr/>
          </p:nvCxnSpPr>
          <p:spPr bwMode="auto">
            <a:xfrm rot="5400000">
              <a:off x="1038930" y="4195580"/>
              <a:ext cx="1347240" cy="1588"/>
            </a:xfrm>
            <a:prstGeom prst="straightConnector1">
              <a:avLst/>
            </a:prstGeom>
            <a:noFill/>
            <a:ln w="9525">
              <a:solidFill>
                <a:schemeClr val="tx1"/>
              </a:solidFill>
              <a:round/>
              <a:headEnd/>
              <a:tailEnd/>
            </a:ln>
          </p:spPr>
        </p:cxnSp>
        <p:cxnSp>
          <p:nvCxnSpPr>
            <p:cNvPr id="205886" name="AutoShape 353"/>
            <p:cNvCxnSpPr>
              <a:cxnSpLocks noChangeShapeType="1"/>
              <a:stCxn id="205883" idx="2"/>
              <a:endCxn id="205882" idx="3"/>
            </p:cNvCxnSpPr>
            <p:nvPr/>
          </p:nvCxnSpPr>
          <p:spPr bwMode="auto">
            <a:xfrm rot="5400000">
              <a:off x="2358350" y="2465050"/>
              <a:ext cx="673620" cy="1059200"/>
            </a:xfrm>
            <a:prstGeom prst="straightConnector1">
              <a:avLst/>
            </a:prstGeom>
            <a:noFill/>
            <a:ln w="9525" cmpd="dbl">
              <a:solidFill>
                <a:schemeClr val="tx1"/>
              </a:solidFill>
              <a:round/>
              <a:headEnd/>
              <a:tailEnd/>
            </a:ln>
          </p:spPr>
        </p:cxnSp>
        <p:cxnSp>
          <p:nvCxnSpPr>
            <p:cNvPr id="205887" name="AutoShape 353"/>
            <p:cNvCxnSpPr>
              <a:cxnSpLocks noChangeShapeType="1"/>
              <a:stCxn id="205883" idx="2"/>
              <a:endCxn id="205884" idx="0"/>
            </p:cNvCxnSpPr>
            <p:nvPr/>
          </p:nvCxnSpPr>
          <p:spPr bwMode="auto">
            <a:xfrm rot="5400000">
              <a:off x="2551140" y="3331460"/>
              <a:ext cx="1347240" cy="1588"/>
            </a:xfrm>
            <a:prstGeom prst="straightConnector1">
              <a:avLst/>
            </a:prstGeom>
            <a:noFill/>
            <a:ln w="9525">
              <a:solidFill>
                <a:schemeClr val="tx1"/>
              </a:solidFill>
              <a:round/>
              <a:headEnd/>
              <a:tailEnd/>
            </a:ln>
          </p:spPr>
        </p:cxnSp>
        <p:cxnSp>
          <p:nvCxnSpPr>
            <p:cNvPr id="205888" name="AutoShape 353"/>
            <p:cNvCxnSpPr>
              <a:cxnSpLocks noChangeShapeType="1"/>
              <a:stCxn id="205884" idx="2"/>
              <a:endCxn id="205881" idx="3"/>
            </p:cNvCxnSpPr>
            <p:nvPr/>
          </p:nvCxnSpPr>
          <p:spPr bwMode="auto">
            <a:xfrm rot="5400000">
              <a:off x="2358350" y="4193290"/>
              <a:ext cx="673620" cy="1059200"/>
            </a:xfrm>
            <a:prstGeom prst="straightConnector1">
              <a:avLst/>
            </a:prstGeom>
            <a:noFill/>
            <a:ln w="9525">
              <a:solidFill>
                <a:schemeClr val="tx1"/>
              </a:solidFill>
              <a:round/>
              <a:headEnd/>
              <a:tailEnd/>
            </a:ln>
          </p:spPr>
        </p:cxnSp>
        <p:sp>
          <p:nvSpPr>
            <p:cNvPr id="205889" name="Oval 142"/>
            <p:cNvSpPr>
              <a:spLocks noChangeArrowheads="1"/>
            </p:cNvSpPr>
            <p:nvPr/>
          </p:nvSpPr>
          <p:spPr bwMode="auto">
            <a:xfrm>
              <a:off x="1043510" y="371704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1</a:t>
              </a:r>
            </a:p>
          </p:txBody>
        </p:sp>
      </p:grpSp>
      <p:sp>
        <p:nvSpPr>
          <p:cNvPr id="205832" name="TextBox 382"/>
          <p:cNvSpPr txBox="1">
            <a:spLocks noChangeArrowheads="1"/>
          </p:cNvSpPr>
          <p:nvPr/>
        </p:nvSpPr>
        <p:spPr bwMode="auto">
          <a:xfrm>
            <a:off x="1990726" y="6092541"/>
            <a:ext cx="1254125" cy="339725"/>
          </a:xfrm>
          <a:prstGeom prst="rect">
            <a:avLst/>
          </a:prstGeom>
          <a:noFill/>
          <a:ln w="9525">
            <a:noFill/>
            <a:miter lim="800000"/>
            <a:headEnd/>
            <a:tailEnd/>
          </a:ln>
        </p:spPr>
        <p:txBody>
          <a:bodyPr>
            <a:spAutoFit/>
          </a:bodyPr>
          <a:lstStyle/>
          <a:p>
            <a:pPr algn="ctr"/>
            <a:r>
              <a:rPr lang="en-US" sz="1600"/>
              <a:t>E-UTRAN</a:t>
            </a:r>
          </a:p>
        </p:txBody>
      </p:sp>
      <p:sp>
        <p:nvSpPr>
          <p:cNvPr id="205833" name="TextBox 383"/>
          <p:cNvSpPr txBox="1">
            <a:spLocks noChangeArrowheads="1"/>
          </p:cNvSpPr>
          <p:nvPr/>
        </p:nvSpPr>
        <p:spPr bwMode="auto">
          <a:xfrm>
            <a:off x="6024563" y="6165565"/>
            <a:ext cx="2932112" cy="338138"/>
          </a:xfrm>
          <a:prstGeom prst="rect">
            <a:avLst/>
          </a:prstGeom>
          <a:noFill/>
          <a:ln w="9525">
            <a:noFill/>
            <a:miter lim="800000"/>
            <a:headEnd/>
            <a:tailEnd/>
          </a:ln>
        </p:spPr>
        <p:txBody>
          <a:bodyPr wrap="none">
            <a:spAutoFit/>
          </a:bodyPr>
          <a:lstStyle/>
          <a:p>
            <a:pPr algn="ctr"/>
            <a:r>
              <a:rPr lang="en-US" sz="1600"/>
              <a:t>EPC (Evolved Packet Core)</a:t>
            </a:r>
          </a:p>
        </p:txBody>
      </p:sp>
      <p:sp>
        <p:nvSpPr>
          <p:cNvPr id="205834" name="Text Box 44"/>
          <p:cNvSpPr txBox="1">
            <a:spLocks noChangeArrowheads="1"/>
          </p:cNvSpPr>
          <p:nvPr/>
        </p:nvSpPr>
        <p:spPr bwMode="auto">
          <a:xfrm>
            <a:off x="4727575" y="3212816"/>
            <a:ext cx="83185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205835" name="Text Box 44"/>
          <p:cNvSpPr txBox="1">
            <a:spLocks noChangeArrowheads="1"/>
          </p:cNvSpPr>
          <p:nvPr/>
        </p:nvSpPr>
        <p:spPr bwMode="auto">
          <a:xfrm>
            <a:off x="3741738" y="3139791"/>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205836" name="Text Box 44"/>
          <p:cNvSpPr txBox="1">
            <a:spLocks noChangeArrowheads="1"/>
          </p:cNvSpPr>
          <p:nvPr/>
        </p:nvSpPr>
        <p:spPr bwMode="auto">
          <a:xfrm>
            <a:off x="3886200" y="4724116"/>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205837" name="Text Box 44"/>
          <p:cNvSpPr txBox="1">
            <a:spLocks noChangeArrowheads="1"/>
          </p:cNvSpPr>
          <p:nvPr/>
        </p:nvSpPr>
        <p:spPr bwMode="auto">
          <a:xfrm>
            <a:off x="3094038" y="4076416"/>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cxnSp>
        <p:nvCxnSpPr>
          <p:cNvPr id="205838" name="AutoShape 42"/>
          <p:cNvCxnSpPr>
            <a:cxnSpLocks noChangeShapeType="1"/>
            <a:stCxn id="205830" idx="1"/>
            <a:endCxn id="205884" idx="3"/>
          </p:cNvCxnSpPr>
          <p:nvPr/>
        </p:nvCxnSpPr>
        <p:spPr bwMode="auto">
          <a:xfrm rot="10800000">
            <a:off x="5127626" y="4189128"/>
            <a:ext cx="2263775" cy="798512"/>
          </a:xfrm>
          <a:prstGeom prst="straightConnector1">
            <a:avLst/>
          </a:prstGeom>
          <a:noFill/>
          <a:ln w="9525">
            <a:solidFill>
              <a:schemeClr val="tx1"/>
            </a:solidFill>
            <a:round/>
            <a:headEnd/>
            <a:tailEnd/>
          </a:ln>
        </p:spPr>
      </p:cxnSp>
      <p:sp>
        <p:nvSpPr>
          <p:cNvPr id="205839" name="Text Box 44"/>
          <p:cNvSpPr txBox="1">
            <a:spLocks noChangeArrowheads="1"/>
          </p:cNvSpPr>
          <p:nvPr/>
        </p:nvSpPr>
        <p:spPr bwMode="auto">
          <a:xfrm>
            <a:off x="6311901" y="5373404"/>
            <a:ext cx="5937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S1-U</a:t>
            </a:r>
            <a:endParaRPr lang="de-DE" sz="1400" baseline="-25000">
              <a:latin typeface="Arial" pitchFamily="34" charset="0"/>
            </a:endParaRPr>
          </a:p>
        </p:txBody>
      </p:sp>
      <p:sp>
        <p:nvSpPr>
          <p:cNvPr id="205840" name="Text Box 44"/>
          <p:cNvSpPr txBox="1">
            <a:spLocks noChangeArrowheads="1"/>
          </p:cNvSpPr>
          <p:nvPr/>
        </p:nvSpPr>
        <p:spPr bwMode="auto">
          <a:xfrm>
            <a:off x="6672264" y="4436779"/>
            <a:ext cx="5937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S1-U</a:t>
            </a:r>
            <a:endParaRPr lang="de-DE" sz="1400" baseline="-25000">
              <a:latin typeface="Arial" pitchFamily="34" charset="0"/>
            </a:endParaRPr>
          </a:p>
        </p:txBody>
      </p:sp>
      <p:sp>
        <p:nvSpPr>
          <p:cNvPr id="205841" name="Rectangle 178"/>
          <p:cNvSpPr>
            <a:spLocks noChangeArrowheads="1"/>
          </p:cNvSpPr>
          <p:nvPr/>
        </p:nvSpPr>
        <p:spPr bwMode="auto">
          <a:xfrm>
            <a:off x="7391400" y="306835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205842" name="AutoShape 42"/>
          <p:cNvCxnSpPr>
            <a:cxnSpLocks noChangeShapeType="1"/>
            <a:stCxn id="205841" idx="1"/>
            <a:endCxn id="205884" idx="3"/>
          </p:cNvCxnSpPr>
          <p:nvPr/>
        </p:nvCxnSpPr>
        <p:spPr bwMode="auto">
          <a:xfrm rot="10800000" flipV="1">
            <a:off x="5127626" y="3258854"/>
            <a:ext cx="2263775" cy="930275"/>
          </a:xfrm>
          <a:prstGeom prst="straightConnector1">
            <a:avLst/>
          </a:prstGeom>
          <a:noFill/>
          <a:ln w="9525">
            <a:solidFill>
              <a:schemeClr val="tx1"/>
            </a:solidFill>
            <a:prstDash val="dash"/>
            <a:round/>
            <a:headEnd/>
            <a:tailEnd/>
          </a:ln>
        </p:spPr>
      </p:cxnSp>
      <p:sp>
        <p:nvSpPr>
          <p:cNvPr id="205843" name="Text Box 44"/>
          <p:cNvSpPr txBox="1">
            <a:spLocks noChangeArrowheads="1"/>
          </p:cNvSpPr>
          <p:nvPr/>
        </p:nvSpPr>
        <p:spPr bwMode="auto">
          <a:xfrm>
            <a:off x="5951538" y="3212816"/>
            <a:ext cx="88265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S1-MME</a:t>
            </a:r>
            <a:endParaRPr lang="de-DE" sz="1400" baseline="-25000">
              <a:latin typeface="Arial" pitchFamily="34" charset="0"/>
            </a:endParaRPr>
          </a:p>
        </p:txBody>
      </p:sp>
      <p:cxnSp>
        <p:nvCxnSpPr>
          <p:cNvPr id="205844" name="AutoShape 42"/>
          <p:cNvCxnSpPr>
            <a:cxnSpLocks noChangeShapeType="1"/>
            <a:stCxn id="205841" idx="1"/>
            <a:endCxn id="205880" idx="3"/>
          </p:cNvCxnSpPr>
          <p:nvPr/>
        </p:nvCxnSpPr>
        <p:spPr bwMode="auto">
          <a:xfrm rot="10800000" flipV="1">
            <a:off x="5127626" y="3258854"/>
            <a:ext cx="2263775" cy="2536825"/>
          </a:xfrm>
          <a:prstGeom prst="straightConnector1">
            <a:avLst/>
          </a:prstGeom>
          <a:noFill/>
          <a:ln w="9525">
            <a:solidFill>
              <a:schemeClr val="tx1"/>
            </a:solidFill>
            <a:prstDash val="dash"/>
            <a:round/>
            <a:headEnd/>
            <a:tailEnd/>
          </a:ln>
        </p:spPr>
      </p:cxnSp>
      <p:sp>
        <p:nvSpPr>
          <p:cNvPr id="205845" name="Text Box 44"/>
          <p:cNvSpPr txBox="1">
            <a:spLocks noChangeArrowheads="1"/>
          </p:cNvSpPr>
          <p:nvPr/>
        </p:nvSpPr>
        <p:spPr bwMode="auto">
          <a:xfrm>
            <a:off x="6672263" y="3860516"/>
            <a:ext cx="881062"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S1-MME</a:t>
            </a:r>
            <a:endParaRPr lang="de-DE" sz="1400" baseline="-25000">
              <a:latin typeface="Arial" pitchFamily="34" charset="0"/>
            </a:endParaRPr>
          </a:p>
        </p:txBody>
      </p:sp>
      <p:cxnSp>
        <p:nvCxnSpPr>
          <p:cNvPr id="205846" name="AutoShape 42"/>
          <p:cNvCxnSpPr>
            <a:cxnSpLocks noChangeShapeType="1"/>
            <a:stCxn id="205841" idx="2"/>
            <a:endCxn id="205830" idx="0"/>
          </p:cNvCxnSpPr>
          <p:nvPr/>
        </p:nvCxnSpPr>
        <p:spPr bwMode="auto">
          <a:xfrm rot="5400000">
            <a:off x="7138194" y="4123246"/>
            <a:ext cx="1346200" cy="1588"/>
          </a:xfrm>
          <a:prstGeom prst="straightConnector1">
            <a:avLst/>
          </a:prstGeom>
          <a:noFill/>
          <a:ln w="9525">
            <a:solidFill>
              <a:schemeClr val="tx1"/>
            </a:solidFill>
            <a:prstDash val="dash"/>
            <a:round/>
            <a:headEnd/>
            <a:tailEnd/>
          </a:ln>
        </p:spPr>
      </p:cxnSp>
      <p:sp>
        <p:nvSpPr>
          <p:cNvPr id="205847" name="TextBox 410"/>
          <p:cNvSpPr txBox="1">
            <a:spLocks noChangeArrowheads="1"/>
          </p:cNvSpPr>
          <p:nvPr/>
        </p:nvSpPr>
        <p:spPr bwMode="auto">
          <a:xfrm>
            <a:off x="5664200" y="1196690"/>
            <a:ext cx="5041900" cy="692150"/>
          </a:xfrm>
          <a:prstGeom prst="rect">
            <a:avLst/>
          </a:prstGeom>
          <a:noFill/>
          <a:ln w="9525">
            <a:noFill/>
            <a:miter lim="800000"/>
            <a:headEnd/>
            <a:tailEnd/>
          </a:ln>
        </p:spPr>
        <p:txBody>
          <a:bodyPr>
            <a:spAutoFit/>
          </a:bodyPr>
          <a:lstStyle/>
          <a:p>
            <a:r>
              <a:rPr lang="en-US" sz="1300" b="1"/>
              <a:t>M</a:t>
            </a:r>
            <a:r>
              <a:rPr lang="en-US" sz="1300"/>
              <a:t>obility </a:t>
            </a:r>
            <a:r>
              <a:rPr lang="en-US" sz="1300" b="1"/>
              <a:t>M</a:t>
            </a:r>
            <a:r>
              <a:rPr lang="en-US" sz="1300"/>
              <a:t>anagement </a:t>
            </a:r>
            <a:r>
              <a:rPr lang="en-US" sz="1300" b="1"/>
              <a:t>E</a:t>
            </a:r>
            <a:r>
              <a:rPr lang="en-US" sz="1300"/>
              <a:t>ntity	</a:t>
            </a:r>
            <a:r>
              <a:rPr lang="en-US" sz="1300" b="1"/>
              <a:t>S</a:t>
            </a:r>
            <a:r>
              <a:rPr lang="en-US" sz="1300"/>
              <a:t>erving </a:t>
            </a:r>
            <a:r>
              <a:rPr lang="en-US" sz="1300" b="1"/>
              <a:t>G</a:t>
            </a:r>
            <a:r>
              <a:rPr lang="en-US" sz="1300"/>
              <a:t>ateway</a:t>
            </a:r>
          </a:p>
          <a:p>
            <a:r>
              <a:rPr lang="en-US" sz="1300" b="1"/>
              <a:t>P</a:t>
            </a:r>
            <a:r>
              <a:rPr lang="en-US" sz="1300"/>
              <a:t>acket-data network </a:t>
            </a:r>
            <a:r>
              <a:rPr lang="en-US" sz="1300" b="1"/>
              <a:t>G</a:t>
            </a:r>
            <a:r>
              <a:rPr lang="en-US" sz="1300"/>
              <a:t>ate</a:t>
            </a:r>
            <a:r>
              <a:rPr lang="en-US" sz="1300" b="1"/>
              <a:t>w</a:t>
            </a:r>
            <a:r>
              <a:rPr lang="en-US" sz="1300"/>
              <a:t>ay	</a:t>
            </a:r>
            <a:r>
              <a:rPr lang="en-US" sz="1300" b="1"/>
              <a:t>H</a:t>
            </a:r>
            <a:r>
              <a:rPr lang="en-US" sz="1300"/>
              <a:t>ome </a:t>
            </a:r>
            <a:r>
              <a:rPr lang="en-US" sz="1300" b="1"/>
              <a:t>S</a:t>
            </a:r>
            <a:r>
              <a:rPr lang="en-US" sz="1300"/>
              <a:t>ubscriber </a:t>
            </a:r>
            <a:r>
              <a:rPr lang="en-US" sz="1300" b="1"/>
              <a:t>S</a:t>
            </a:r>
            <a:r>
              <a:rPr lang="en-US" sz="1300"/>
              <a:t>erver</a:t>
            </a:r>
          </a:p>
          <a:p>
            <a:r>
              <a:rPr lang="en-US" sz="1300" b="1"/>
              <a:t>P</a:t>
            </a:r>
            <a:r>
              <a:rPr lang="en-US" sz="1300"/>
              <a:t>olicy and </a:t>
            </a:r>
            <a:r>
              <a:rPr lang="en-US" sz="1300" b="1"/>
              <a:t>C</a:t>
            </a:r>
            <a:r>
              <a:rPr lang="en-US" sz="1300"/>
              <a:t>harging </a:t>
            </a:r>
            <a:r>
              <a:rPr lang="en-US" sz="1300" b="1"/>
              <a:t>R</a:t>
            </a:r>
            <a:r>
              <a:rPr lang="en-US" sz="1300"/>
              <a:t>ules </a:t>
            </a:r>
            <a:r>
              <a:rPr lang="en-US" sz="1300" b="1"/>
              <a:t>F</a:t>
            </a:r>
            <a:r>
              <a:rPr lang="en-US" sz="1300"/>
              <a:t>unction</a:t>
            </a:r>
          </a:p>
        </p:txBody>
      </p:sp>
      <p:sp>
        <p:nvSpPr>
          <p:cNvPr id="205848" name="Text Box 44"/>
          <p:cNvSpPr txBox="1">
            <a:spLocks noChangeArrowheads="1"/>
          </p:cNvSpPr>
          <p:nvPr/>
        </p:nvSpPr>
        <p:spPr bwMode="auto">
          <a:xfrm>
            <a:off x="7824789" y="3789079"/>
            <a:ext cx="490537"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S11</a:t>
            </a:r>
            <a:endParaRPr lang="de-DE" sz="1400" baseline="-25000">
              <a:latin typeface="Arial" pitchFamily="34" charset="0"/>
            </a:endParaRPr>
          </a:p>
        </p:txBody>
      </p:sp>
      <p:sp>
        <p:nvSpPr>
          <p:cNvPr id="205849" name="Rectangle 178"/>
          <p:cNvSpPr>
            <a:spLocks noChangeArrowheads="1"/>
          </p:cNvSpPr>
          <p:nvPr/>
        </p:nvSpPr>
        <p:spPr bwMode="auto">
          <a:xfrm>
            <a:off x="6311900" y="213172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205850" name="AutoShape 42"/>
          <p:cNvCxnSpPr>
            <a:cxnSpLocks noChangeShapeType="1"/>
            <a:stCxn id="205849" idx="2"/>
            <a:endCxn id="205841" idx="0"/>
          </p:cNvCxnSpPr>
          <p:nvPr/>
        </p:nvCxnSpPr>
        <p:spPr bwMode="auto">
          <a:xfrm rot="16200000" flipH="1">
            <a:off x="6992938" y="2250791"/>
            <a:ext cx="555625" cy="1079500"/>
          </a:xfrm>
          <a:prstGeom prst="straightConnector1">
            <a:avLst/>
          </a:prstGeom>
          <a:noFill/>
          <a:ln w="9525">
            <a:solidFill>
              <a:schemeClr val="tx1"/>
            </a:solidFill>
            <a:prstDash val="dash"/>
            <a:round/>
            <a:headEnd/>
            <a:tailEnd/>
          </a:ln>
        </p:spPr>
      </p:cxnSp>
      <p:sp>
        <p:nvSpPr>
          <p:cNvPr id="205851" name="Text Box 44"/>
          <p:cNvSpPr txBox="1">
            <a:spLocks noChangeArrowheads="1"/>
          </p:cNvSpPr>
          <p:nvPr/>
        </p:nvSpPr>
        <p:spPr bwMode="auto">
          <a:xfrm>
            <a:off x="7248525" y="2492091"/>
            <a:ext cx="503238"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S10</a:t>
            </a:r>
            <a:endParaRPr lang="de-DE" sz="1400" baseline="-25000">
              <a:latin typeface="Arial" pitchFamily="34" charset="0"/>
            </a:endParaRPr>
          </a:p>
        </p:txBody>
      </p:sp>
      <p:sp>
        <p:nvSpPr>
          <p:cNvPr id="205852" name="Rectangle 178"/>
          <p:cNvSpPr>
            <a:spLocks noChangeArrowheads="1"/>
          </p:cNvSpPr>
          <p:nvPr/>
        </p:nvSpPr>
        <p:spPr bwMode="auto">
          <a:xfrm>
            <a:off x="7391400" y="573217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P-GW</a:t>
            </a:r>
          </a:p>
        </p:txBody>
      </p:sp>
      <p:cxnSp>
        <p:nvCxnSpPr>
          <p:cNvPr id="205853" name="AutoShape 42"/>
          <p:cNvCxnSpPr>
            <a:cxnSpLocks noChangeShapeType="1"/>
            <a:stCxn id="205852" idx="0"/>
            <a:endCxn id="205830" idx="2"/>
          </p:cNvCxnSpPr>
          <p:nvPr/>
        </p:nvCxnSpPr>
        <p:spPr bwMode="auto">
          <a:xfrm rot="5400000" flipH="1" flipV="1">
            <a:off x="7533482" y="5455159"/>
            <a:ext cx="555625" cy="1588"/>
          </a:xfrm>
          <a:prstGeom prst="straightConnector1">
            <a:avLst/>
          </a:prstGeom>
          <a:noFill/>
          <a:ln w="9525">
            <a:solidFill>
              <a:schemeClr val="tx1"/>
            </a:solidFill>
            <a:round/>
            <a:headEnd/>
            <a:tailEnd/>
          </a:ln>
        </p:spPr>
      </p:cxnSp>
      <p:sp>
        <p:nvSpPr>
          <p:cNvPr id="205854" name="Text Box 44"/>
          <p:cNvSpPr txBox="1">
            <a:spLocks noChangeArrowheads="1"/>
          </p:cNvSpPr>
          <p:nvPr/>
        </p:nvSpPr>
        <p:spPr bwMode="auto">
          <a:xfrm>
            <a:off x="7464425" y="5300379"/>
            <a:ext cx="153670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S5  S8 (roaming)</a:t>
            </a:r>
            <a:endParaRPr lang="de-DE" sz="1400" baseline="-25000">
              <a:latin typeface="Arial" pitchFamily="34" charset="0"/>
            </a:endParaRPr>
          </a:p>
        </p:txBody>
      </p:sp>
      <p:sp>
        <p:nvSpPr>
          <p:cNvPr id="426" name="Cloud 425"/>
          <p:cNvSpPr/>
          <p:nvPr/>
        </p:nvSpPr>
        <p:spPr bwMode="auto">
          <a:xfrm>
            <a:off x="9228138" y="5300378"/>
            <a:ext cx="1439862" cy="774700"/>
          </a:xfrm>
          <a:prstGeom prst="cloud">
            <a:avLst/>
          </a:prstGeom>
          <a:solidFill>
            <a:srgbClr val="DADAF6"/>
          </a:solidFill>
          <a:ln w="9525">
            <a:solidFill>
              <a:schemeClr val="tx1"/>
            </a:solidFill>
            <a:miter lim="800000"/>
            <a:headEnd/>
            <a:tailEnd/>
          </a:ln>
          <a:effectLst/>
        </p:spPr>
        <p:txBody>
          <a:bodyPr wrap="none" anchor="ctr"/>
          <a:lstStyle/>
          <a:p>
            <a:pPr algn="ctr" eaLnBrk="0" hangingPunct="0"/>
            <a:r>
              <a:rPr lang="en-US" sz="1400">
                <a:latin typeface="Arial" pitchFamily="34" charset="0"/>
              </a:rPr>
              <a:t>Internet, </a:t>
            </a:r>
          </a:p>
          <a:p>
            <a:pPr algn="ctr" eaLnBrk="0" hangingPunct="0"/>
            <a:r>
              <a:rPr lang="en-US" sz="1400">
                <a:latin typeface="Arial" pitchFamily="34" charset="0"/>
              </a:rPr>
              <a:t>Operators…</a:t>
            </a:r>
          </a:p>
        </p:txBody>
      </p:sp>
      <p:cxnSp>
        <p:nvCxnSpPr>
          <p:cNvPr id="205856" name="AutoShape 42"/>
          <p:cNvCxnSpPr>
            <a:cxnSpLocks noChangeShapeType="1"/>
            <a:stCxn id="426" idx="2"/>
            <a:endCxn id="205852" idx="3"/>
          </p:cNvCxnSpPr>
          <p:nvPr/>
        </p:nvCxnSpPr>
        <p:spPr bwMode="auto">
          <a:xfrm rot="10800000" flipV="1">
            <a:off x="8229600" y="5687728"/>
            <a:ext cx="1003300" cy="234950"/>
          </a:xfrm>
          <a:prstGeom prst="straightConnector1">
            <a:avLst/>
          </a:prstGeom>
          <a:noFill/>
          <a:ln w="9525">
            <a:solidFill>
              <a:schemeClr val="tx1"/>
            </a:solidFill>
            <a:round/>
            <a:headEnd/>
            <a:tailEnd/>
          </a:ln>
        </p:spPr>
      </p:cxnSp>
      <p:cxnSp>
        <p:nvCxnSpPr>
          <p:cNvPr id="205857" name="AutoShape 42"/>
          <p:cNvCxnSpPr>
            <a:cxnSpLocks noChangeShapeType="1"/>
          </p:cNvCxnSpPr>
          <p:nvPr/>
        </p:nvCxnSpPr>
        <p:spPr bwMode="auto">
          <a:xfrm rot="10800000" flipV="1">
            <a:off x="3840164" y="2028540"/>
            <a:ext cx="325437" cy="120650"/>
          </a:xfrm>
          <a:prstGeom prst="straightConnector1">
            <a:avLst/>
          </a:prstGeom>
          <a:noFill/>
          <a:ln w="9525">
            <a:solidFill>
              <a:schemeClr val="tx1"/>
            </a:solidFill>
            <a:round/>
            <a:headEnd/>
            <a:tailEnd/>
          </a:ln>
        </p:spPr>
      </p:cxnSp>
      <p:cxnSp>
        <p:nvCxnSpPr>
          <p:cNvPr id="205858" name="AutoShape 42"/>
          <p:cNvCxnSpPr>
            <a:cxnSpLocks noChangeShapeType="1"/>
          </p:cNvCxnSpPr>
          <p:nvPr/>
        </p:nvCxnSpPr>
        <p:spPr bwMode="auto">
          <a:xfrm rot="5400000" flipH="1" flipV="1">
            <a:off x="2511426" y="4228816"/>
            <a:ext cx="366712" cy="1587"/>
          </a:xfrm>
          <a:prstGeom prst="straightConnector1">
            <a:avLst/>
          </a:prstGeom>
          <a:noFill/>
          <a:ln w="9525">
            <a:solidFill>
              <a:schemeClr val="tx1"/>
            </a:solidFill>
            <a:round/>
            <a:headEnd/>
            <a:tailEnd/>
          </a:ln>
        </p:spPr>
      </p:cxnSp>
      <p:sp>
        <p:nvSpPr>
          <p:cNvPr id="205859" name="Text Box 44"/>
          <p:cNvSpPr txBox="1">
            <a:spLocks noChangeArrowheads="1"/>
          </p:cNvSpPr>
          <p:nvPr/>
        </p:nvSpPr>
        <p:spPr bwMode="auto">
          <a:xfrm>
            <a:off x="2662238" y="4149440"/>
            <a:ext cx="387350" cy="306388"/>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sp>
        <p:nvSpPr>
          <p:cNvPr id="205860" name="Text Box 44"/>
          <p:cNvSpPr txBox="1">
            <a:spLocks noChangeArrowheads="1"/>
          </p:cNvSpPr>
          <p:nvPr/>
        </p:nvSpPr>
        <p:spPr bwMode="auto">
          <a:xfrm>
            <a:off x="3814763" y="1772954"/>
            <a:ext cx="387350" cy="306387"/>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sp>
        <p:nvSpPr>
          <p:cNvPr id="205861" name="Rectangle 178"/>
          <p:cNvSpPr>
            <a:spLocks noChangeArrowheads="1"/>
          </p:cNvSpPr>
          <p:nvPr/>
        </p:nvSpPr>
        <p:spPr bwMode="auto">
          <a:xfrm>
            <a:off x="9480550" y="422087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PCRF</a:t>
            </a:r>
          </a:p>
        </p:txBody>
      </p:sp>
      <p:sp>
        <p:nvSpPr>
          <p:cNvPr id="205862" name="Rectangle 178"/>
          <p:cNvSpPr>
            <a:spLocks noChangeArrowheads="1"/>
          </p:cNvSpPr>
          <p:nvPr/>
        </p:nvSpPr>
        <p:spPr bwMode="auto">
          <a:xfrm>
            <a:off x="9480550" y="306835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HSS</a:t>
            </a:r>
          </a:p>
        </p:txBody>
      </p:sp>
      <p:sp>
        <p:nvSpPr>
          <p:cNvPr id="205863" name="Text Box 44"/>
          <p:cNvSpPr txBox="1">
            <a:spLocks noChangeArrowheads="1"/>
          </p:cNvSpPr>
          <p:nvPr/>
        </p:nvSpPr>
        <p:spPr bwMode="auto">
          <a:xfrm>
            <a:off x="8401050" y="5805204"/>
            <a:ext cx="484188"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SGi</a:t>
            </a:r>
            <a:endParaRPr lang="de-DE" sz="1400" baseline="-25000">
              <a:latin typeface="Arial" pitchFamily="34" charset="0"/>
            </a:endParaRPr>
          </a:p>
        </p:txBody>
      </p:sp>
      <p:cxnSp>
        <p:nvCxnSpPr>
          <p:cNvPr id="205864" name="AutoShape 42"/>
          <p:cNvCxnSpPr>
            <a:cxnSpLocks noChangeShapeType="1"/>
            <a:stCxn id="205841" idx="3"/>
            <a:endCxn id="205862" idx="1"/>
          </p:cNvCxnSpPr>
          <p:nvPr/>
        </p:nvCxnSpPr>
        <p:spPr bwMode="auto">
          <a:xfrm>
            <a:off x="8229600" y="3258854"/>
            <a:ext cx="1250950" cy="1587"/>
          </a:xfrm>
          <a:prstGeom prst="straightConnector1">
            <a:avLst/>
          </a:prstGeom>
          <a:noFill/>
          <a:ln w="9525">
            <a:solidFill>
              <a:schemeClr val="tx1"/>
            </a:solidFill>
            <a:prstDash val="dash"/>
            <a:round/>
            <a:headEnd/>
            <a:tailEnd/>
          </a:ln>
        </p:spPr>
      </p:cxnSp>
      <p:sp>
        <p:nvSpPr>
          <p:cNvPr id="205865" name="Text Box 44"/>
          <p:cNvSpPr txBox="1">
            <a:spLocks noChangeArrowheads="1"/>
          </p:cNvSpPr>
          <p:nvPr/>
        </p:nvSpPr>
        <p:spPr bwMode="auto">
          <a:xfrm>
            <a:off x="8328026" y="3284254"/>
            <a:ext cx="404813"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S6</a:t>
            </a:r>
            <a:endParaRPr lang="de-DE" sz="1400" baseline="-25000">
              <a:latin typeface="Arial" pitchFamily="34" charset="0"/>
            </a:endParaRPr>
          </a:p>
        </p:txBody>
      </p:sp>
      <p:cxnSp>
        <p:nvCxnSpPr>
          <p:cNvPr id="205866" name="AutoShape 42"/>
          <p:cNvCxnSpPr>
            <a:cxnSpLocks noChangeShapeType="1"/>
            <a:stCxn id="205852" idx="3"/>
            <a:endCxn id="205861" idx="1"/>
          </p:cNvCxnSpPr>
          <p:nvPr/>
        </p:nvCxnSpPr>
        <p:spPr bwMode="auto">
          <a:xfrm flipV="1">
            <a:off x="8229600" y="4411378"/>
            <a:ext cx="1250950" cy="1511300"/>
          </a:xfrm>
          <a:prstGeom prst="straightConnector1">
            <a:avLst/>
          </a:prstGeom>
          <a:noFill/>
          <a:ln w="9525">
            <a:solidFill>
              <a:schemeClr val="tx1"/>
            </a:solidFill>
            <a:prstDash val="dash"/>
            <a:round/>
            <a:headEnd/>
            <a:tailEnd/>
          </a:ln>
        </p:spPr>
      </p:cxnSp>
      <p:sp>
        <p:nvSpPr>
          <p:cNvPr id="205867" name="Text Box 44"/>
          <p:cNvSpPr txBox="1">
            <a:spLocks noChangeArrowheads="1"/>
          </p:cNvSpPr>
          <p:nvPr/>
        </p:nvSpPr>
        <p:spPr bwMode="auto">
          <a:xfrm>
            <a:off x="9120188" y="4724116"/>
            <a:ext cx="404812"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S7</a:t>
            </a:r>
            <a:endParaRPr lang="de-DE" sz="1400" baseline="-25000">
              <a:latin typeface="Arial" pitchFamily="34" charset="0"/>
            </a:endParaRPr>
          </a:p>
        </p:txBody>
      </p:sp>
      <p:cxnSp>
        <p:nvCxnSpPr>
          <p:cNvPr id="205868" name="AutoShape 42"/>
          <p:cNvCxnSpPr>
            <a:cxnSpLocks noChangeShapeType="1"/>
            <a:stCxn id="205849" idx="1"/>
            <a:endCxn id="205883" idx="3"/>
          </p:cNvCxnSpPr>
          <p:nvPr/>
        </p:nvCxnSpPr>
        <p:spPr bwMode="auto">
          <a:xfrm flipH="1">
            <a:off x="5128866" y="2322228"/>
            <a:ext cx="1183034" cy="260598"/>
          </a:xfrm>
          <a:prstGeom prst="straightConnector1">
            <a:avLst/>
          </a:prstGeom>
          <a:noFill/>
          <a:ln w="9525">
            <a:solidFill>
              <a:schemeClr val="tx1"/>
            </a:solidFill>
            <a:prstDash val="dash"/>
            <a:round/>
            <a:headEnd/>
            <a:tailEnd/>
          </a:ln>
        </p:spPr>
      </p:cxnSp>
      <p:cxnSp>
        <p:nvCxnSpPr>
          <p:cNvPr id="205869" name="AutoShape 42"/>
          <p:cNvCxnSpPr>
            <a:cxnSpLocks noChangeShapeType="1"/>
            <a:endCxn id="205883" idx="3"/>
          </p:cNvCxnSpPr>
          <p:nvPr/>
        </p:nvCxnSpPr>
        <p:spPr bwMode="auto">
          <a:xfrm rot="10800000">
            <a:off x="5127626" y="2582579"/>
            <a:ext cx="392113" cy="198437"/>
          </a:xfrm>
          <a:prstGeom prst="straightConnector1">
            <a:avLst/>
          </a:prstGeom>
          <a:noFill/>
          <a:ln w="9525">
            <a:solidFill>
              <a:schemeClr val="tx1"/>
            </a:solidFill>
            <a:round/>
            <a:headEnd/>
            <a:tailEnd/>
          </a:ln>
        </p:spPr>
      </p:cxnSp>
      <p:cxnSp>
        <p:nvCxnSpPr>
          <p:cNvPr id="205870" name="AutoShape 42"/>
          <p:cNvCxnSpPr>
            <a:cxnSpLocks noChangeShapeType="1"/>
            <a:stCxn id="205861" idx="2"/>
            <a:endCxn id="426" idx="3"/>
          </p:cNvCxnSpPr>
          <p:nvPr/>
        </p:nvCxnSpPr>
        <p:spPr bwMode="auto">
          <a:xfrm rot="16200000" flipH="1">
            <a:off x="9551988" y="4949541"/>
            <a:ext cx="742950" cy="47625"/>
          </a:xfrm>
          <a:prstGeom prst="straightConnector1">
            <a:avLst/>
          </a:prstGeom>
          <a:noFill/>
          <a:ln w="9525">
            <a:solidFill>
              <a:schemeClr val="tx1"/>
            </a:solidFill>
            <a:prstDash val="dash"/>
            <a:round/>
            <a:headEnd/>
            <a:tailEnd/>
          </a:ln>
        </p:spPr>
      </p:cxnSp>
      <p:sp>
        <p:nvSpPr>
          <p:cNvPr id="205871" name="Text Box 44"/>
          <p:cNvSpPr txBox="1">
            <a:spLocks noChangeArrowheads="1"/>
          </p:cNvSpPr>
          <p:nvPr/>
        </p:nvSpPr>
        <p:spPr bwMode="auto">
          <a:xfrm>
            <a:off x="9912350" y="4868579"/>
            <a:ext cx="50800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Rx+</a:t>
            </a:r>
            <a:endParaRPr lang="de-DE" sz="1400" baseline="-25000">
              <a:latin typeface="Arial" pitchFamily="34" charset="0"/>
            </a:endParaRPr>
          </a:p>
        </p:txBody>
      </p:sp>
      <p:sp>
        <p:nvSpPr>
          <p:cNvPr id="492" name="Cloud 491"/>
          <p:cNvSpPr/>
          <p:nvPr/>
        </p:nvSpPr>
        <p:spPr bwMode="auto">
          <a:xfrm>
            <a:off x="9228138" y="1988853"/>
            <a:ext cx="1439862" cy="773112"/>
          </a:xfrm>
          <a:prstGeom prst="cloud">
            <a:avLst/>
          </a:prstGeom>
          <a:solidFill>
            <a:srgbClr val="DADAF6"/>
          </a:solidFill>
          <a:ln w="9525">
            <a:solidFill>
              <a:schemeClr val="tx1"/>
            </a:solidFill>
            <a:miter lim="800000"/>
            <a:headEnd/>
            <a:tailEnd/>
          </a:ln>
          <a:effectLst/>
        </p:spPr>
        <p:txBody>
          <a:bodyPr wrap="none" anchor="ctr"/>
          <a:lstStyle/>
          <a:p>
            <a:pPr algn="ctr" eaLnBrk="0" hangingPunct="0">
              <a:defRPr/>
            </a:pPr>
            <a:r>
              <a:rPr lang="en-US" sz="1400" dirty="0">
                <a:latin typeface="Arial" charset="0"/>
                <a:ea typeface="+mn-ea"/>
              </a:rPr>
              <a:t>GPRS</a:t>
            </a:r>
          </a:p>
        </p:txBody>
      </p:sp>
      <p:cxnSp>
        <p:nvCxnSpPr>
          <p:cNvPr id="205873" name="AutoShape 42"/>
          <p:cNvCxnSpPr>
            <a:cxnSpLocks noChangeShapeType="1"/>
            <a:stCxn id="205841" idx="3"/>
            <a:endCxn id="492" idx="2"/>
          </p:cNvCxnSpPr>
          <p:nvPr/>
        </p:nvCxnSpPr>
        <p:spPr bwMode="auto">
          <a:xfrm flipV="1">
            <a:off x="8229600" y="2376203"/>
            <a:ext cx="1003300" cy="882650"/>
          </a:xfrm>
          <a:prstGeom prst="straightConnector1">
            <a:avLst/>
          </a:prstGeom>
          <a:noFill/>
          <a:ln w="9525">
            <a:solidFill>
              <a:schemeClr val="tx1"/>
            </a:solidFill>
            <a:prstDash val="dash"/>
            <a:round/>
            <a:headEnd/>
            <a:tailEnd/>
          </a:ln>
        </p:spPr>
      </p:cxnSp>
      <p:sp>
        <p:nvSpPr>
          <p:cNvPr id="205874" name="Text Box 44"/>
          <p:cNvSpPr txBox="1">
            <a:spLocks noChangeArrowheads="1"/>
          </p:cNvSpPr>
          <p:nvPr/>
        </p:nvSpPr>
        <p:spPr bwMode="auto">
          <a:xfrm>
            <a:off x="8401051" y="2492091"/>
            <a:ext cx="4032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S3</a:t>
            </a:r>
            <a:endParaRPr lang="de-DE" sz="1400" baseline="-25000">
              <a:latin typeface="Arial" pitchFamily="34" charset="0"/>
            </a:endParaRPr>
          </a:p>
        </p:txBody>
      </p:sp>
      <p:cxnSp>
        <p:nvCxnSpPr>
          <p:cNvPr id="205875" name="AutoShape 42"/>
          <p:cNvCxnSpPr>
            <a:cxnSpLocks noChangeShapeType="1"/>
            <a:stCxn id="205830" idx="3"/>
            <a:endCxn id="492" idx="2"/>
          </p:cNvCxnSpPr>
          <p:nvPr/>
        </p:nvCxnSpPr>
        <p:spPr bwMode="auto">
          <a:xfrm flipV="1">
            <a:off x="8229600" y="2376204"/>
            <a:ext cx="1003300" cy="2611437"/>
          </a:xfrm>
          <a:prstGeom prst="straightConnector1">
            <a:avLst/>
          </a:prstGeom>
          <a:noFill/>
          <a:ln w="9525">
            <a:solidFill>
              <a:schemeClr val="tx1"/>
            </a:solidFill>
            <a:round/>
            <a:headEnd/>
            <a:tailEnd/>
          </a:ln>
        </p:spPr>
      </p:cxnSp>
      <p:sp>
        <p:nvSpPr>
          <p:cNvPr id="205876" name="Text Box 44"/>
          <p:cNvSpPr txBox="1">
            <a:spLocks noChangeArrowheads="1"/>
          </p:cNvSpPr>
          <p:nvPr/>
        </p:nvSpPr>
        <p:spPr bwMode="auto">
          <a:xfrm>
            <a:off x="8543926" y="4076416"/>
            <a:ext cx="404813"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S4</a:t>
            </a:r>
            <a:endParaRPr lang="de-DE" sz="1400" baseline="-25000">
              <a:latin typeface="Arial" pitchFamily="34" charset="0"/>
            </a:endParaRPr>
          </a:p>
        </p:txBody>
      </p:sp>
      <p:cxnSp>
        <p:nvCxnSpPr>
          <p:cNvPr id="223" name="AutoShape 42"/>
          <p:cNvCxnSpPr>
            <a:cxnSpLocks noChangeShapeType="1"/>
            <a:stCxn id="205849" idx="1"/>
            <a:endCxn id="205884" idx="3"/>
          </p:cNvCxnSpPr>
          <p:nvPr/>
        </p:nvCxnSpPr>
        <p:spPr bwMode="auto">
          <a:xfrm flipH="1">
            <a:off x="5128866" y="2322228"/>
            <a:ext cx="1183034" cy="1866666"/>
          </a:xfrm>
          <a:prstGeom prst="straightConnector1">
            <a:avLst/>
          </a:prstGeom>
          <a:noFill/>
          <a:ln w="9525">
            <a:solidFill>
              <a:schemeClr val="tx1"/>
            </a:solidFill>
            <a:prstDash val="dash"/>
            <a:round/>
            <a:headEnd/>
            <a:tailEnd/>
          </a:ln>
        </p:spPr>
      </p:cxn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LTE architecture I – Evolved-UTRAN</a:t>
            </a:r>
          </a:p>
        </p:txBody>
      </p:sp>
      <p:sp>
        <p:nvSpPr>
          <p:cNvPr id="4" name="Content Placeholder 3"/>
          <p:cNvSpPr>
            <a:spLocks noGrp="1"/>
          </p:cNvSpPr>
          <p:nvPr>
            <p:ph idx="1"/>
          </p:nvPr>
        </p:nvSpPr>
        <p:spPr/>
        <p:txBody>
          <a:bodyPr/>
          <a:lstStyle/>
          <a:p>
            <a:r>
              <a:rPr lang="en-US" dirty="0" err="1"/>
              <a:t>eNode</a:t>
            </a:r>
            <a:r>
              <a:rPr lang="en-US" dirty="0"/>
              <a:t> B</a:t>
            </a:r>
          </a:p>
          <a:p>
            <a:pPr marL="285750" indent="-285750">
              <a:buFont typeface="Arial" panose="020B0604020202020204" pitchFamily="34" charset="0"/>
              <a:buChar char="•"/>
            </a:pPr>
            <a:r>
              <a:rPr lang="en-US" dirty="0"/>
              <a:t>Radio resource management</a:t>
            </a:r>
          </a:p>
          <a:p>
            <a:pPr marL="285750" indent="-285750">
              <a:buFont typeface="Arial" panose="020B0604020202020204" pitchFamily="34" charset="0"/>
              <a:buChar char="•"/>
            </a:pPr>
            <a:r>
              <a:rPr lang="en-US" dirty="0" err="1"/>
              <a:t>QoS</a:t>
            </a:r>
            <a:r>
              <a:rPr lang="en-US" dirty="0"/>
              <a:t> management</a:t>
            </a:r>
          </a:p>
          <a:p>
            <a:pPr marL="285750" indent="-285750">
              <a:buFont typeface="Arial" panose="020B0604020202020204" pitchFamily="34" charset="0"/>
              <a:buChar char="•"/>
            </a:pPr>
            <a:r>
              <a:rPr lang="en-US" dirty="0"/>
              <a:t>Interference management</a:t>
            </a:r>
          </a:p>
          <a:p>
            <a:pPr marL="285750" indent="-285750">
              <a:buFont typeface="Arial" panose="020B0604020202020204" pitchFamily="34" charset="0"/>
              <a:buChar char="•"/>
            </a:pPr>
            <a:r>
              <a:rPr lang="en-US" dirty="0"/>
              <a:t>Admission control</a:t>
            </a:r>
          </a:p>
          <a:p>
            <a:pPr marL="285750" indent="-285750">
              <a:buFont typeface="Arial" panose="020B0604020202020204" pitchFamily="34" charset="0"/>
              <a:buChar char="•"/>
            </a:pPr>
            <a:r>
              <a:rPr lang="en-US" dirty="0"/>
              <a:t>Signal measurements</a:t>
            </a:r>
          </a:p>
          <a:p>
            <a:pPr marL="285750" indent="-285750">
              <a:buFont typeface="Arial" panose="020B0604020202020204" pitchFamily="34" charset="0"/>
              <a:buChar char="•"/>
            </a:pPr>
            <a:r>
              <a:rPr lang="en-US" dirty="0"/>
              <a:t>Scheduling/resource allocation</a:t>
            </a:r>
          </a:p>
          <a:p>
            <a:pPr marL="285750" indent="-285750">
              <a:buFont typeface="Arial" panose="020B0604020202020204" pitchFamily="34" charset="0"/>
              <a:buChar char="•"/>
            </a:pPr>
            <a:r>
              <a:rPr lang="en-US" dirty="0"/>
              <a:t>IP header compression</a:t>
            </a:r>
          </a:p>
          <a:p>
            <a:pPr marL="285750" indent="-285750">
              <a:buFont typeface="Arial" panose="020B0604020202020204" pitchFamily="34" charset="0"/>
              <a:buChar char="•"/>
            </a:pPr>
            <a:r>
              <a:rPr lang="en-US" dirty="0"/>
              <a:t>Encryption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Comprises former </a:t>
            </a:r>
            <a:r>
              <a:rPr lang="en-US" dirty="0" err="1"/>
              <a:t>NodeB</a:t>
            </a:r>
            <a:r>
              <a:rPr lang="en-US" dirty="0"/>
              <a:t> plus RNC functionality, </a:t>
            </a:r>
            <a:br>
              <a:rPr lang="en-US" dirty="0"/>
            </a:br>
            <a:r>
              <a:rPr lang="en-US" dirty="0"/>
              <a:t>now for LTE to reduce latency</a:t>
            </a:r>
          </a:p>
          <a:p>
            <a:pPr marL="285750" indent="-285750">
              <a:buFont typeface="Arial" panose="020B0604020202020204" pitchFamily="34" charset="0"/>
              <a:buChar char="•"/>
            </a:pPr>
            <a:r>
              <a:rPr lang="en-US" dirty="0"/>
              <a:t>UE communicates only with one </a:t>
            </a:r>
            <a:r>
              <a:rPr lang="en-US" dirty="0" err="1"/>
              <a:t>eNodeB</a:t>
            </a:r>
            <a:r>
              <a:rPr lang="en-US" dirty="0"/>
              <a:t>, the serving </a:t>
            </a:r>
            <a:r>
              <a:rPr lang="en-US" dirty="0" err="1"/>
              <a:t>eNodeB</a:t>
            </a:r>
            <a:endParaRPr lang="en-US" dirty="0"/>
          </a:p>
          <a:p>
            <a:pPr marL="285750" indent="-285750">
              <a:buFont typeface="Arial" panose="020B0604020202020204" pitchFamily="34" charset="0"/>
              <a:buChar char="•"/>
            </a:pPr>
            <a:r>
              <a:rPr lang="en-US" dirty="0"/>
              <a:t>Connection to EPC (via S1-U and S1-MME) and </a:t>
            </a:r>
            <a:br>
              <a:rPr lang="en-US" dirty="0"/>
            </a:br>
            <a:r>
              <a:rPr lang="en-US" dirty="0"/>
              <a:t>to other </a:t>
            </a:r>
            <a:r>
              <a:rPr lang="en-US" dirty="0" err="1"/>
              <a:t>eNodeBs</a:t>
            </a:r>
            <a:r>
              <a:rPr lang="en-US" dirty="0"/>
              <a:t> (via X2-U and X2-C)</a:t>
            </a:r>
          </a:p>
          <a:p>
            <a:pPr marL="285750" indent="-285750">
              <a:buFont typeface="Arial" panose="020B0604020202020204" pitchFamily="34" charset="0"/>
              <a:buChar char="•"/>
            </a:pPr>
            <a:r>
              <a:rPr lang="en-US" dirty="0"/>
              <a:t>Home </a:t>
            </a:r>
            <a:r>
              <a:rPr lang="en-US" dirty="0" err="1"/>
              <a:t>eNodeBs</a:t>
            </a:r>
            <a:r>
              <a:rPr lang="en-US" dirty="0"/>
              <a:t> possible (e.g. to create a femtocell at home)</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sp>
        <p:nvSpPr>
          <p:cNvPr id="5" name="Rounded Rectangle 4"/>
          <p:cNvSpPr/>
          <p:nvPr/>
        </p:nvSpPr>
        <p:spPr bwMode="auto">
          <a:xfrm>
            <a:off x="7824240" y="1137590"/>
            <a:ext cx="4140200" cy="5327650"/>
          </a:xfrm>
          <a:prstGeom prst="roundRect">
            <a:avLst/>
          </a:prstGeom>
          <a:solidFill>
            <a:schemeClr val="accent6">
              <a:lumMod val="40000"/>
              <a:lumOff val="60000"/>
            </a:schemeClr>
          </a:solidFill>
          <a:ln w="25400" cap="flat" cmpd="sng" algn="ctr">
            <a:solidFill>
              <a:schemeClr val="hlink"/>
            </a:solidFill>
            <a:prstDash val="solid"/>
            <a:round/>
            <a:headEnd type="none" w="med" len="med"/>
            <a:tailEnd type="none" w="med" len="med"/>
          </a:ln>
          <a:effectLst/>
        </p:spPr>
        <p:txBody>
          <a:bodyPr anchor="ctr"/>
          <a:lstStyle/>
          <a:p>
            <a:pPr algn="ctr">
              <a:defRPr/>
            </a:pPr>
            <a:endParaRPr lang="en-US" sz="1800">
              <a:ea typeface="+mn-ea"/>
            </a:endParaRPr>
          </a:p>
        </p:txBody>
      </p:sp>
      <p:grpSp>
        <p:nvGrpSpPr>
          <p:cNvPr id="6" name="Group 381"/>
          <p:cNvGrpSpPr>
            <a:grpSpLocks/>
          </p:cNvGrpSpPr>
          <p:nvPr/>
        </p:nvGrpSpPr>
        <p:grpSpPr bwMode="auto">
          <a:xfrm>
            <a:off x="7932190" y="1207440"/>
            <a:ext cx="3600450" cy="4826000"/>
            <a:chOff x="228600" y="1050925"/>
            <a:chExt cx="3551290" cy="5193110"/>
          </a:xfrm>
        </p:grpSpPr>
        <p:grpSp>
          <p:nvGrpSpPr>
            <p:cNvPr id="7" name="Group 361"/>
            <p:cNvGrpSpPr>
              <a:grpSpLocks/>
            </p:cNvGrpSpPr>
            <p:nvPr/>
          </p:nvGrpSpPr>
          <p:grpSpPr bwMode="auto">
            <a:xfrm>
              <a:off x="228600" y="1050925"/>
              <a:ext cx="3551290" cy="5193110"/>
              <a:chOff x="228600" y="1050925"/>
              <a:chExt cx="1727200" cy="2525713"/>
            </a:xfrm>
          </p:grpSpPr>
          <p:grpSp>
            <p:nvGrpSpPr>
              <p:cNvPr id="20" name="Group 5"/>
              <p:cNvGrpSpPr>
                <a:grpSpLocks noChangeAspect="1"/>
              </p:cNvGrpSpPr>
              <p:nvPr/>
            </p:nvGrpSpPr>
            <p:grpSpPr bwMode="auto">
              <a:xfrm>
                <a:off x="228600" y="2322513"/>
                <a:ext cx="990600" cy="849312"/>
                <a:chOff x="1123" y="2840"/>
                <a:chExt cx="1008" cy="864"/>
              </a:xfrm>
            </p:grpSpPr>
            <p:sp>
              <p:nvSpPr>
                <p:cNvPr id="145" name="AutoShape 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46" name="Group 7"/>
                <p:cNvGrpSpPr>
                  <a:grpSpLocks noChangeAspect="1"/>
                </p:cNvGrpSpPr>
                <p:nvPr/>
              </p:nvGrpSpPr>
              <p:grpSpPr bwMode="auto">
                <a:xfrm>
                  <a:off x="1315" y="2888"/>
                  <a:ext cx="593" cy="728"/>
                  <a:chOff x="1392" y="2880"/>
                  <a:chExt cx="593" cy="728"/>
                </a:xfrm>
              </p:grpSpPr>
              <p:grpSp>
                <p:nvGrpSpPr>
                  <p:cNvPr id="147" name="Group 8"/>
                  <p:cNvGrpSpPr>
                    <a:grpSpLocks noChangeAspect="1"/>
                  </p:cNvGrpSpPr>
                  <p:nvPr/>
                </p:nvGrpSpPr>
                <p:grpSpPr bwMode="auto">
                  <a:xfrm>
                    <a:off x="1639" y="3189"/>
                    <a:ext cx="155" cy="419"/>
                    <a:chOff x="3319" y="2565"/>
                    <a:chExt cx="155" cy="419"/>
                  </a:xfrm>
                </p:grpSpPr>
                <p:grpSp>
                  <p:nvGrpSpPr>
                    <p:cNvPr id="152" name="Group 11"/>
                    <p:cNvGrpSpPr>
                      <a:grpSpLocks noChangeAspect="1"/>
                    </p:cNvGrpSpPr>
                    <p:nvPr/>
                  </p:nvGrpSpPr>
                  <p:grpSpPr bwMode="auto">
                    <a:xfrm>
                      <a:off x="3320" y="2709"/>
                      <a:ext cx="154" cy="275"/>
                      <a:chOff x="3320" y="2709"/>
                      <a:chExt cx="154" cy="275"/>
                    </a:xfrm>
                  </p:grpSpPr>
                  <p:grpSp>
                    <p:nvGrpSpPr>
                      <p:cNvPr id="160" name="Group 10"/>
                      <p:cNvGrpSpPr>
                        <a:grpSpLocks noChangeAspect="1"/>
                      </p:cNvGrpSpPr>
                      <p:nvPr/>
                    </p:nvGrpSpPr>
                    <p:grpSpPr bwMode="auto">
                      <a:xfrm>
                        <a:off x="3320" y="2716"/>
                        <a:ext cx="99" cy="266"/>
                        <a:chOff x="3320" y="2716"/>
                        <a:chExt cx="99" cy="266"/>
                      </a:xfrm>
                    </p:grpSpPr>
                    <p:sp>
                      <p:nvSpPr>
                        <p:cNvPr id="168" name="Line 1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69" name="Line 1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0" name="Line 1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 name="Line 1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2" name="Line 1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3" name="Line 1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4" name="Line 1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61" name="Line 1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62" name="Line 1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63" name="Line 2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64" name="Line 2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65" name="Line 2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66" name="Line 2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67" name="Line 2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53" name="Group 25"/>
                    <p:cNvGrpSpPr>
                      <a:grpSpLocks noChangeAspect="1"/>
                    </p:cNvGrpSpPr>
                    <p:nvPr/>
                  </p:nvGrpSpPr>
                  <p:grpSpPr bwMode="auto">
                    <a:xfrm>
                      <a:off x="3319" y="2579"/>
                      <a:ext cx="152" cy="403"/>
                      <a:chOff x="3319" y="2579"/>
                      <a:chExt cx="152" cy="403"/>
                    </a:xfrm>
                  </p:grpSpPr>
                  <p:sp>
                    <p:nvSpPr>
                      <p:cNvPr id="155" name="Line 2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56" name="Line 2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57" name="Line 2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58" name="Line 2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59" name="Line 3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54" name="Oval 3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48" name="Group 32"/>
                  <p:cNvGrpSpPr>
                    <a:grpSpLocks noChangeAspect="1"/>
                  </p:cNvGrpSpPr>
                  <p:nvPr/>
                </p:nvGrpSpPr>
                <p:grpSpPr bwMode="auto">
                  <a:xfrm>
                    <a:off x="1392" y="2880"/>
                    <a:ext cx="593" cy="591"/>
                    <a:chOff x="129" y="2935"/>
                    <a:chExt cx="593" cy="591"/>
                  </a:xfrm>
                </p:grpSpPr>
                <p:sp>
                  <p:nvSpPr>
                    <p:cNvPr id="149" name="Arc 3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50" name="Arc 3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51" name="Arc 3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1" name="Group 45"/>
              <p:cNvGrpSpPr>
                <a:grpSpLocks noChangeAspect="1"/>
              </p:cNvGrpSpPr>
              <p:nvPr/>
            </p:nvGrpSpPr>
            <p:grpSpPr bwMode="auto">
              <a:xfrm>
                <a:off x="965200" y="1050925"/>
                <a:ext cx="990600" cy="849313"/>
                <a:chOff x="1123" y="2840"/>
                <a:chExt cx="1008" cy="864"/>
              </a:xfrm>
            </p:grpSpPr>
            <p:sp>
              <p:nvSpPr>
                <p:cNvPr id="115"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16" name="Group 47"/>
                <p:cNvGrpSpPr>
                  <a:grpSpLocks noChangeAspect="1"/>
                </p:cNvGrpSpPr>
                <p:nvPr/>
              </p:nvGrpSpPr>
              <p:grpSpPr bwMode="auto">
                <a:xfrm>
                  <a:off x="1315" y="2888"/>
                  <a:ext cx="593" cy="728"/>
                  <a:chOff x="1392" y="2880"/>
                  <a:chExt cx="593" cy="728"/>
                </a:xfrm>
              </p:grpSpPr>
              <p:grpSp>
                <p:nvGrpSpPr>
                  <p:cNvPr id="117" name="Group 48"/>
                  <p:cNvGrpSpPr>
                    <a:grpSpLocks noChangeAspect="1"/>
                  </p:cNvGrpSpPr>
                  <p:nvPr/>
                </p:nvGrpSpPr>
                <p:grpSpPr bwMode="auto">
                  <a:xfrm>
                    <a:off x="1639" y="3189"/>
                    <a:ext cx="155" cy="419"/>
                    <a:chOff x="3319" y="2565"/>
                    <a:chExt cx="155" cy="419"/>
                  </a:xfrm>
                </p:grpSpPr>
                <p:grpSp>
                  <p:nvGrpSpPr>
                    <p:cNvPr id="122" name="Group 49"/>
                    <p:cNvGrpSpPr>
                      <a:grpSpLocks noChangeAspect="1"/>
                    </p:cNvGrpSpPr>
                    <p:nvPr/>
                  </p:nvGrpSpPr>
                  <p:grpSpPr bwMode="auto">
                    <a:xfrm>
                      <a:off x="3320" y="2709"/>
                      <a:ext cx="154" cy="275"/>
                      <a:chOff x="3320" y="2709"/>
                      <a:chExt cx="154" cy="275"/>
                    </a:xfrm>
                  </p:grpSpPr>
                  <p:grpSp>
                    <p:nvGrpSpPr>
                      <p:cNvPr id="130" name="Group 50"/>
                      <p:cNvGrpSpPr>
                        <a:grpSpLocks noChangeAspect="1"/>
                      </p:cNvGrpSpPr>
                      <p:nvPr/>
                    </p:nvGrpSpPr>
                    <p:grpSpPr bwMode="auto">
                      <a:xfrm>
                        <a:off x="3320" y="2716"/>
                        <a:ext cx="99" cy="266"/>
                        <a:chOff x="3320" y="2716"/>
                        <a:chExt cx="99" cy="266"/>
                      </a:xfrm>
                    </p:grpSpPr>
                    <p:sp>
                      <p:nvSpPr>
                        <p:cNvPr id="138"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39"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40"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41"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42"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43"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44"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31"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32"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33"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34"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35"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36"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37"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23" name="Group 65"/>
                    <p:cNvGrpSpPr>
                      <a:grpSpLocks noChangeAspect="1"/>
                    </p:cNvGrpSpPr>
                    <p:nvPr/>
                  </p:nvGrpSpPr>
                  <p:grpSpPr bwMode="auto">
                    <a:xfrm>
                      <a:off x="3319" y="2579"/>
                      <a:ext cx="152" cy="403"/>
                      <a:chOff x="3319" y="2579"/>
                      <a:chExt cx="152" cy="403"/>
                    </a:xfrm>
                  </p:grpSpPr>
                  <p:sp>
                    <p:nvSpPr>
                      <p:cNvPr id="125"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26"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27"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28"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29"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24"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18" name="Group 72"/>
                  <p:cNvGrpSpPr>
                    <a:grpSpLocks noChangeAspect="1"/>
                  </p:cNvGrpSpPr>
                  <p:nvPr/>
                </p:nvGrpSpPr>
                <p:grpSpPr bwMode="auto">
                  <a:xfrm>
                    <a:off x="1392" y="2880"/>
                    <a:ext cx="593" cy="591"/>
                    <a:chOff x="129" y="2935"/>
                    <a:chExt cx="593" cy="591"/>
                  </a:xfrm>
                </p:grpSpPr>
                <p:sp>
                  <p:nvSpPr>
                    <p:cNvPr id="119" name="Arc 7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20" name="Arc 7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21" name="Arc 7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2" name="Group 77"/>
              <p:cNvGrpSpPr>
                <a:grpSpLocks noChangeAspect="1"/>
              </p:cNvGrpSpPr>
              <p:nvPr/>
            </p:nvGrpSpPr>
            <p:grpSpPr bwMode="auto">
              <a:xfrm>
                <a:off x="228600" y="1470025"/>
                <a:ext cx="990600" cy="849313"/>
                <a:chOff x="1123" y="2840"/>
                <a:chExt cx="1008" cy="864"/>
              </a:xfrm>
            </p:grpSpPr>
            <p:sp>
              <p:nvSpPr>
                <p:cNvPr id="85" name="AutoShape 7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86" name="Group 79"/>
                <p:cNvGrpSpPr>
                  <a:grpSpLocks noChangeAspect="1"/>
                </p:cNvGrpSpPr>
                <p:nvPr/>
              </p:nvGrpSpPr>
              <p:grpSpPr bwMode="auto">
                <a:xfrm>
                  <a:off x="1315" y="2888"/>
                  <a:ext cx="593" cy="728"/>
                  <a:chOff x="1392" y="2880"/>
                  <a:chExt cx="593" cy="728"/>
                </a:xfrm>
              </p:grpSpPr>
              <p:grpSp>
                <p:nvGrpSpPr>
                  <p:cNvPr id="87" name="Group 80"/>
                  <p:cNvGrpSpPr>
                    <a:grpSpLocks noChangeAspect="1"/>
                  </p:cNvGrpSpPr>
                  <p:nvPr/>
                </p:nvGrpSpPr>
                <p:grpSpPr bwMode="auto">
                  <a:xfrm>
                    <a:off x="1639" y="3189"/>
                    <a:ext cx="155" cy="419"/>
                    <a:chOff x="3319" y="2565"/>
                    <a:chExt cx="155" cy="419"/>
                  </a:xfrm>
                </p:grpSpPr>
                <p:grpSp>
                  <p:nvGrpSpPr>
                    <p:cNvPr id="92" name="Group 81"/>
                    <p:cNvGrpSpPr>
                      <a:grpSpLocks noChangeAspect="1"/>
                    </p:cNvGrpSpPr>
                    <p:nvPr/>
                  </p:nvGrpSpPr>
                  <p:grpSpPr bwMode="auto">
                    <a:xfrm>
                      <a:off x="3320" y="2709"/>
                      <a:ext cx="154" cy="275"/>
                      <a:chOff x="3320" y="2709"/>
                      <a:chExt cx="154" cy="275"/>
                    </a:xfrm>
                  </p:grpSpPr>
                  <p:grpSp>
                    <p:nvGrpSpPr>
                      <p:cNvPr id="100" name="Group 82"/>
                      <p:cNvGrpSpPr>
                        <a:grpSpLocks noChangeAspect="1"/>
                      </p:cNvGrpSpPr>
                      <p:nvPr/>
                    </p:nvGrpSpPr>
                    <p:grpSpPr bwMode="auto">
                      <a:xfrm>
                        <a:off x="3320" y="2716"/>
                        <a:ext cx="99" cy="266"/>
                        <a:chOff x="3320" y="2716"/>
                        <a:chExt cx="99" cy="266"/>
                      </a:xfrm>
                    </p:grpSpPr>
                    <p:sp>
                      <p:nvSpPr>
                        <p:cNvPr id="108" name="Line 8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09" name="Line 8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10" name="Line 8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11" name="Line 8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12" name="Line 8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13" name="Line 8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14" name="Line 8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01" name="Line 9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02" name="Line 9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03" name="Line 9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04" name="Line 9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05" name="Line 9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06" name="Line 9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07" name="Line 9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93" name="Group 97"/>
                    <p:cNvGrpSpPr>
                      <a:grpSpLocks noChangeAspect="1"/>
                    </p:cNvGrpSpPr>
                    <p:nvPr/>
                  </p:nvGrpSpPr>
                  <p:grpSpPr bwMode="auto">
                    <a:xfrm>
                      <a:off x="3319" y="2579"/>
                      <a:ext cx="152" cy="403"/>
                      <a:chOff x="3319" y="2579"/>
                      <a:chExt cx="152" cy="403"/>
                    </a:xfrm>
                  </p:grpSpPr>
                  <p:sp>
                    <p:nvSpPr>
                      <p:cNvPr id="95" name="Line 9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96" name="Line 9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97" name="Line 10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98" name="Line 10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99" name="Line 10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94" name="Oval 10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88" name="Group 104"/>
                  <p:cNvGrpSpPr>
                    <a:grpSpLocks noChangeAspect="1"/>
                  </p:cNvGrpSpPr>
                  <p:nvPr/>
                </p:nvGrpSpPr>
                <p:grpSpPr bwMode="auto">
                  <a:xfrm>
                    <a:off x="1392" y="2880"/>
                    <a:ext cx="593" cy="591"/>
                    <a:chOff x="129" y="2935"/>
                    <a:chExt cx="593" cy="591"/>
                  </a:xfrm>
                </p:grpSpPr>
                <p:sp>
                  <p:nvSpPr>
                    <p:cNvPr id="89" name="Arc 105"/>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90" name="Arc 106"/>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91" name="Arc 107"/>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3" name="Group 108"/>
              <p:cNvGrpSpPr>
                <a:grpSpLocks noChangeAspect="1"/>
              </p:cNvGrpSpPr>
              <p:nvPr/>
            </p:nvGrpSpPr>
            <p:grpSpPr bwMode="auto">
              <a:xfrm>
                <a:off x="965200" y="1901825"/>
                <a:ext cx="990600" cy="849313"/>
                <a:chOff x="1123" y="2840"/>
                <a:chExt cx="1008" cy="864"/>
              </a:xfrm>
            </p:grpSpPr>
            <p:sp>
              <p:nvSpPr>
                <p:cNvPr id="55"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56" name="Group 110"/>
                <p:cNvGrpSpPr>
                  <a:grpSpLocks noChangeAspect="1"/>
                </p:cNvGrpSpPr>
                <p:nvPr/>
              </p:nvGrpSpPr>
              <p:grpSpPr bwMode="auto">
                <a:xfrm>
                  <a:off x="1315" y="2888"/>
                  <a:ext cx="593" cy="728"/>
                  <a:chOff x="1392" y="2880"/>
                  <a:chExt cx="593" cy="728"/>
                </a:xfrm>
              </p:grpSpPr>
              <p:grpSp>
                <p:nvGrpSpPr>
                  <p:cNvPr id="57" name="Group 111"/>
                  <p:cNvGrpSpPr>
                    <a:grpSpLocks noChangeAspect="1"/>
                  </p:cNvGrpSpPr>
                  <p:nvPr/>
                </p:nvGrpSpPr>
                <p:grpSpPr bwMode="auto">
                  <a:xfrm>
                    <a:off x="1639" y="3189"/>
                    <a:ext cx="155" cy="419"/>
                    <a:chOff x="3319" y="2565"/>
                    <a:chExt cx="155" cy="419"/>
                  </a:xfrm>
                </p:grpSpPr>
                <p:grpSp>
                  <p:nvGrpSpPr>
                    <p:cNvPr id="62" name="Group 112"/>
                    <p:cNvGrpSpPr>
                      <a:grpSpLocks noChangeAspect="1"/>
                    </p:cNvGrpSpPr>
                    <p:nvPr/>
                  </p:nvGrpSpPr>
                  <p:grpSpPr bwMode="auto">
                    <a:xfrm>
                      <a:off x="3320" y="2709"/>
                      <a:ext cx="154" cy="275"/>
                      <a:chOff x="3320" y="2709"/>
                      <a:chExt cx="154" cy="275"/>
                    </a:xfrm>
                  </p:grpSpPr>
                  <p:grpSp>
                    <p:nvGrpSpPr>
                      <p:cNvPr id="70" name="Group 113"/>
                      <p:cNvGrpSpPr>
                        <a:grpSpLocks noChangeAspect="1"/>
                      </p:cNvGrpSpPr>
                      <p:nvPr/>
                    </p:nvGrpSpPr>
                    <p:grpSpPr bwMode="auto">
                      <a:xfrm>
                        <a:off x="3320" y="2716"/>
                        <a:ext cx="99" cy="266"/>
                        <a:chOff x="3320" y="2716"/>
                        <a:chExt cx="99" cy="266"/>
                      </a:xfrm>
                    </p:grpSpPr>
                    <p:sp>
                      <p:nvSpPr>
                        <p:cNvPr id="78"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79"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80"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81"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82"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83"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84"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71"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72"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73"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74"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75"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76"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77"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63" name="Group 128"/>
                    <p:cNvGrpSpPr>
                      <a:grpSpLocks noChangeAspect="1"/>
                    </p:cNvGrpSpPr>
                    <p:nvPr/>
                  </p:nvGrpSpPr>
                  <p:grpSpPr bwMode="auto">
                    <a:xfrm>
                      <a:off x="3319" y="2579"/>
                      <a:ext cx="152" cy="403"/>
                      <a:chOff x="3319" y="2579"/>
                      <a:chExt cx="152" cy="403"/>
                    </a:xfrm>
                  </p:grpSpPr>
                  <p:sp>
                    <p:nvSpPr>
                      <p:cNvPr id="65"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66"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67"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68"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69"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64"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8" name="Group 135"/>
                  <p:cNvGrpSpPr>
                    <a:grpSpLocks noChangeAspect="1"/>
                  </p:cNvGrpSpPr>
                  <p:nvPr/>
                </p:nvGrpSpPr>
                <p:grpSpPr bwMode="auto">
                  <a:xfrm>
                    <a:off x="1392" y="2880"/>
                    <a:ext cx="593" cy="591"/>
                    <a:chOff x="129" y="2935"/>
                    <a:chExt cx="593" cy="591"/>
                  </a:xfrm>
                </p:grpSpPr>
                <p:sp>
                  <p:nvSpPr>
                    <p:cNvPr id="59"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60"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61"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4" name="Group 143"/>
              <p:cNvGrpSpPr>
                <a:grpSpLocks noChangeAspect="1"/>
              </p:cNvGrpSpPr>
              <p:nvPr/>
            </p:nvGrpSpPr>
            <p:grpSpPr bwMode="auto">
              <a:xfrm>
                <a:off x="965200" y="2727325"/>
                <a:ext cx="990600" cy="849313"/>
                <a:chOff x="1123" y="2840"/>
                <a:chExt cx="1008" cy="864"/>
              </a:xfrm>
            </p:grpSpPr>
            <p:sp>
              <p:nvSpPr>
                <p:cNvPr id="25" name="AutoShape 144"/>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26" name="Group 145"/>
                <p:cNvGrpSpPr>
                  <a:grpSpLocks noChangeAspect="1"/>
                </p:cNvGrpSpPr>
                <p:nvPr/>
              </p:nvGrpSpPr>
              <p:grpSpPr bwMode="auto">
                <a:xfrm>
                  <a:off x="1315" y="2888"/>
                  <a:ext cx="593" cy="728"/>
                  <a:chOff x="1392" y="2880"/>
                  <a:chExt cx="593" cy="728"/>
                </a:xfrm>
              </p:grpSpPr>
              <p:grpSp>
                <p:nvGrpSpPr>
                  <p:cNvPr id="27" name="Group 146"/>
                  <p:cNvGrpSpPr>
                    <a:grpSpLocks noChangeAspect="1"/>
                  </p:cNvGrpSpPr>
                  <p:nvPr/>
                </p:nvGrpSpPr>
                <p:grpSpPr bwMode="auto">
                  <a:xfrm>
                    <a:off x="1639" y="3189"/>
                    <a:ext cx="155" cy="419"/>
                    <a:chOff x="3319" y="2565"/>
                    <a:chExt cx="155" cy="419"/>
                  </a:xfrm>
                </p:grpSpPr>
                <p:grpSp>
                  <p:nvGrpSpPr>
                    <p:cNvPr id="32" name="Group 147"/>
                    <p:cNvGrpSpPr>
                      <a:grpSpLocks noChangeAspect="1"/>
                    </p:cNvGrpSpPr>
                    <p:nvPr/>
                  </p:nvGrpSpPr>
                  <p:grpSpPr bwMode="auto">
                    <a:xfrm>
                      <a:off x="3320" y="2709"/>
                      <a:ext cx="154" cy="275"/>
                      <a:chOff x="3320" y="2709"/>
                      <a:chExt cx="154" cy="275"/>
                    </a:xfrm>
                  </p:grpSpPr>
                  <p:grpSp>
                    <p:nvGrpSpPr>
                      <p:cNvPr id="40" name="Group 148"/>
                      <p:cNvGrpSpPr>
                        <a:grpSpLocks noChangeAspect="1"/>
                      </p:cNvGrpSpPr>
                      <p:nvPr/>
                    </p:nvGrpSpPr>
                    <p:grpSpPr bwMode="auto">
                      <a:xfrm>
                        <a:off x="3320" y="2716"/>
                        <a:ext cx="99" cy="266"/>
                        <a:chOff x="3320" y="2716"/>
                        <a:chExt cx="99" cy="266"/>
                      </a:xfrm>
                    </p:grpSpPr>
                    <p:sp>
                      <p:nvSpPr>
                        <p:cNvPr id="48" name="Line 14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49" name="Line 15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0" name="Line 15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1" name="Line 15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2" name="Line 15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3" name="Line 15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 name="Line 15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41" name="Line 15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42" name="Line 15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43" name="Line 15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44" name="Line 15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45" name="Line 16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46" name="Line 16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47" name="Line 16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33" name="Group 163"/>
                    <p:cNvGrpSpPr>
                      <a:grpSpLocks noChangeAspect="1"/>
                    </p:cNvGrpSpPr>
                    <p:nvPr/>
                  </p:nvGrpSpPr>
                  <p:grpSpPr bwMode="auto">
                    <a:xfrm>
                      <a:off x="3319" y="2579"/>
                      <a:ext cx="152" cy="403"/>
                      <a:chOff x="3319" y="2579"/>
                      <a:chExt cx="152" cy="403"/>
                    </a:xfrm>
                  </p:grpSpPr>
                  <p:sp>
                    <p:nvSpPr>
                      <p:cNvPr id="35" name="Line 16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36" name="Line 16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37" name="Line 16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38" name="Line 16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39" name="Line 16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34" name="Oval 16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28" name="Group 170"/>
                  <p:cNvGrpSpPr>
                    <a:grpSpLocks noChangeAspect="1"/>
                  </p:cNvGrpSpPr>
                  <p:nvPr/>
                </p:nvGrpSpPr>
                <p:grpSpPr bwMode="auto">
                  <a:xfrm>
                    <a:off x="1392" y="2880"/>
                    <a:ext cx="593" cy="591"/>
                    <a:chOff x="129" y="2935"/>
                    <a:chExt cx="593" cy="591"/>
                  </a:xfrm>
                </p:grpSpPr>
                <p:sp>
                  <p:nvSpPr>
                    <p:cNvPr id="29" name="Arc 171"/>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30" name="Arc 172"/>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31" name="Arc 173"/>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cxnSp>
          <p:nvCxnSpPr>
            <p:cNvPr id="8" name="AutoShape 353"/>
            <p:cNvCxnSpPr>
              <a:cxnSpLocks noChangeShapeType="1"/>
              <a:stCxn id="14" idx="2"/>
              <a:endCxn id="10" idx="0"/>
            </p:cNvCxnSpPr>
            <p:nvPr/>
          </p:nvCxnSpPr>
          <p:spPr bwMode="auto">
            <a:xfrm rot="5400000">
              <a:off x="2551140" y="5059700"/>
              <a:ext cx="1347240" cy="1588"/>
            </a:xfrm>
            <a:prstGeom prst="straightConnector1">
              <a:avLst/>
            </a:prstGeom>
            <a:noFill/>
            <a:ln w="9525">
              <a:solidFill>
                <a:schemeClr val="tx1"/>
              </a:solidFill>
              <a:round/>
              <a:headEnd/>
              <a:tailEnd/>
            </a:ln>
          </p:spPr>
        </p:cxnSp>
        <p:sp>
          <p:nvSpPr>
            <p:cNvPr id="9" name="Oval 357"/>
            <p:cNvSpPr>
              <a:spLocks noChangeArrowheads="1"/>
            </p:cNvSpPr>
            <p:nvPr/>
          </p:nvSpPr>
          <p:spPr bwMode="auto">
            <a:xfrm>
              <a:off x="1979640" y="177277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2</a:t>
              </a:r>
            </a:p>
          </p:txBody>
        </p:sp>
        <p:sp>
          <p:nvSpPr>
            <p:cNvPr id="10" name="Rectangle 76"/>
            <p:cNvSpPr>
              <a:spLocks noChangeArrowheads="1"/>
            </p:cNvSpPr>
            <p:nvPr/>
          </p:nvSpPr>
          <p:spPr bwMode="auto">
            <a:xfrm>
              <a:off x="2771750" y="573332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11" name="Rectangle 76"/>
            <p:cNvSpPr>
              <a:spLocks noChangeArrowheads="1"/>
            </p:cNvSpPr>
            <p:nvPr/>
          </p:nvSpPr>
          <p:spPr bwMode="auto">
            <a:xfrm>
              <a:off x="1259540" y="486920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12" name="Rectangle 76"/>
            <p:cNvSpPr>
              <a:spLocks noChangeArrowheads="1"/>
            </p:cNvSpPr>
            <p:nvPr/>
          </p:nvSpPr>
          <p:spPr bwMode="auto">
            <a:xfrm>
              <a:off x="1259540" y="314096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13" name="Rectangle 76"/>
            <p:cNvSpPr>
              <a:spLocks noChangeArrowheads="1"/>
            </p:cNvSpPr>
            <p:nvPr/>
          </p:nvSpPr>
          <p:spPr bwMode="auto">
            <a:xfrm>
              <a:off x="2771750" y="227684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sp>
          <p:nvSpPr>
            <p:cNvPr id="14" name="Rectangle 76"/>
            <p:cNvSpPr>
              <a:spLocks noChangeArrowheads="1"/>
            </p:cNvSpPr>
            <p:nvPr/>
          </p:nvSpPr>
          <p:spPr bwMode="auto">
            <a:xfrm>
              <a:off x="2771750" y="4005080"/>
              <a:ext cx="90602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cxnSp>
          <p:nvCxnSpPr>
            <p:cNvPr id="15" name="AutoShape 353"/>
            <p:cNvCxnSpPr>
              <a:cxnSpLocks noChangeShapeType="1"/>
              <a:stCxn id="12" idx="2"/>
              <a:endCxn id="11" idx="0"/>
            </p:cNvCxnSpPr>
            <p:nvPr/>
          </p:nvCxnSpPr>
          <p:spPr bwMode="auto">
            <a:xfrm rot="5400000">
              <a:off x="1038930" y="4195580"/>
              <a:ext cx="1347240" cy="1588"/>
            </a:xfrm>
            <a:prstGeom prst="straightConnector1">
              <a:avLst/>
            </a:prstGeom>
            <a:noFill/>
            <a:ln w="9525">
              <a:solidFill>
                <a:schemeClr val="tx1"/>
              </a:solidFill>
              <a:round/>
              <a:headEnd/>
              <a:tailEnd/>
            </a:ln>
          </p:spPr>
        </p:cxnSp>
        <p:cxnSp>
          <p:nvCxnSpPr>
            <p:cNvPr id="16" name="AutoShape 353"/>
            <p:cNvCxnSpPr>
              <a:cxnSpLocks noChangeShapeType="1"/>
              <a:stCxn id="13" idx="2"/>
              <a:endCxn id="12" idx="3"/>
            </p:cNvCxnSpPr>
            <p:nvPr/>
          </p:nvCxnSpPr>
          <p:spPr bwMode="auto">
            <a:xfrm rot="5400000">
              <a:off x="2358350" y="2465050"/>
              <a:ext cx="673620" cy="1059200"/>
            </a:xfrm>
            <a:prstGeom prst="straightConnector1">
              <a:avLst/>
            </a:prstGeom>
            <a:noFill/>
            <a:ln w="9525" cmpd="dbl">
              <a:solidFill>
                <a:schemeClr val="tx1"/>
              </a:solidFill>
              <a:round/>
              <a:headEnd/>
              <a:tailEnd/>
            </a:ln>
          </p:spPr>
        </p:cxnSp>
        <p:cxnSp>
          <p:nvCxnSpPr>
            <p:cNvPr id="17" name="AutoShape 353"/>
            <p:cNvCxnSpPr>
              <a:cxnSpLocks noChangeShapeType="1"/>
              <a:stCxn id="13" idx="2"/>
              <a:endCxn id="14" idx="0"/>
            </p:cNvCxnSpPr>
            <p:nvPr/>
          </p:nvCxnSpPr>
          <p:spPr bwMode="auto">
            <a:xfrm rot="5400000">
              <a:off x="2551140" y="3331460"/>
              <a:ext cx="1347240" cy="1588"/>
            </a:xfrm>
            <a:prstGeom prst="straightConnector1">
              <a:avLst/>
            </a:prstGeom>
            <a:noFill/>
            <a:ln w="9525">
              <a:solidFill>
                <a:schemeClr val="tx1"/>
              </a:solidFill>
              <a:round/>
              <a:headEnd/>
              <a:tailEnd/>
            </a:ln>
          </p:spPr>
        </p:cxnSp>
        <p:cxnSp>
          <p:nvCxnSpPr>
            <p:cNvPr id="18" name="AutoShape 353"/>
            <p:cNvCxnSpPr>
              <a:cxnSpLocks noChangeShapeType="1"/>
              <a:stCxn id="14" idx="2"/>
              <a:endCxn id="11" idx="3"/>
            </p:cNvCxnSpPr>
            <p:nvPr/>
          </p:nvCxnSpPr>
          <p:spPr bwMode="auto">
            <a:xfrm rot="5400000">
              <a:off x="2358350" y="4193290"/>
              <a:ext cx="673620" cy="1059200"/>
            </a:xfrm>
            <a:prstGeom prst="straightConnector1">
              <a:avLst/>
            </a:prstGeom>
            <a:noFill/>
            <a:ln w="9525">
              <a:solidFill>
                <a:schemeClr val="tx1"/>
              </a:solidFill>
              <a:round/>
              <a:headEnd/>
              <a:tailEnd/>
            </a:ln>
          </p:spPr>
        </p:cxnSp>
        <p:sp>
          <p:nvSpPr>
            <p:cNvPr id="19" name="Oval 142"/>
            <p:cNvSpPr>
              <a:spLocks noChangeArrowheads="1"/>
            </p:cNvSpPr>
            <p:nvPr/>
          </p:nvSpPr>
          <p:spPr bwMode="auto">
            <a:xfrm>
              <a:off x="1043510" y="371704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1</a:t>
              </a:r>
            </a:p>
          </p:txBody>
        </p:sp>
      </p:grpSp>
      <p:sp>
        <p:nvSpPr>
          <p:cNvPr id="175" name="TextBox 382"/>
          <p:cNvSpPr txBox="1">
            <a:spLocks noChangeArrowheads="1"/>
          </p:cNvSpPr>
          <p:nvPr/>
        </p:nvSpPr>
        <p:spPr bwMode="auto">
          <a:xfrm>
            <a:off x="8290966" y="6033441"/>
            <a:ext cx="1254125" cy="339725"/>
          </a:xfrm>
          <a:prstGeom prst="rect">
            <a:avLst/>
          </a:prstGeom>
          <a:noFill/>
          <a:ln w="9525">
            <a:noFill/>
            <a:miter lim="800000"/>
            <a:headEnd/>
            <a:tailEnd/>
          </a:ln>
        </p:spPr>
        <p:txBody>
          <a:bodyPr>
            <a:spAutoFit/>
          </a:bodyPr>
          <a:lstStyle/>
          <a:p>
            <a:pPr algn="ctr"/>
            <a:r>
              <a:rPr lang="en-US" sz="1600"/>
              <a:t>E-UTRAN</a:t>
            </a:r>
          </a:p>
        </p:txBody>
      </p:sp>
      <p:sp>
        <p:nvSpPr>
          <p:cNvPr id="176" name="Text Box 44"/>
          <p:cNvSpPr txBox="1">
            <a:spLocks noChangeArrowheads="1"/>
          </p:cNvSpPr>
          <p:nvPr/>
        </p:nvSpPr>
        <p:spPr bwMode="auto">
          <a:xfrm>
            <a:off x="11027815" y="3153716"/>
            <a:ext cx="83185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177" name="Text Box 44"/>
          <p:cNvSpPr txBox="1">
            <a:spLocks noChangeArrowheads="1"/>
          </p:cNvSpPr>
          <p:nvPr/>
        </p:nvSpPr>
        <p:spPr bwMode="auto">
          <a:xfrm>
            <a:off x="10041978" y="3080691"/>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178" name="Text Box 44"/>
          <p:cNvSpPr txBox="1">
            <a:spLocks noChangeArrowheads="1"/>
          </p:cNvSpPr>
          <p:nvPr/>
        </p:nvSpPr>
        <p:spPr bwMode="auto">
          <a:xfrm>
            <a:off x="10186440" y="4665016"/>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sp>
        <p:nvSpPr>
          <p:cNvPr id="179" name="Text Box 44"/>
          <p:cNvSpPr txBox="1">
            <a:spLocks noChangeArrowheads="1"/>
          </p:cNvSpPr>
          <p:nvPr/>
        </p:nvSpPr>
        <p:spPr bwMode="auto">
          <a:xfrm>
            <a:off x="9394278" y="4017316"/>
            <a:ext cx="844550" cy="307975"/>
          </a:xfrm>
          <a:prstGeom prst="rect">
            <a:avLst/>
          </a:prstGeom>
          <a:noFill/>
          <a:ln w="9525">
            <a:noFill/>
            <a:miter lim="800000"/>
            <a:headEnd/>
            <a:tailEnd/>
          </a:ln>
        </p:spPr>
        <p:txBody>
          <a:bodyPr>
            <a:spAutoFit/>
          </a:bodyPr>
          <a:lstStyle/>
          <a:p>
            <a:pPr eaLnBrk="0" hangingPunct="0"/>
            <a:r>
              <a:rPr lang="de-DE" sz="1400">
                <a:latin typeface="Arial" pitchFamily="34" charset="0"/>
              </a:rPr>
              <a:t>X2-U/-C</a:t>
            </a:r>
            <a:endParaRPr lang="de-DE" sz="1400" baseline="-25000">
              <a:latin typeface="Arial" pitchFamily="34" charset="0"/>
            </a:endParaRPr>
          </a:p>
        </p:txBody>
      </p:sp>
      <p:cxnSp>
        <p:nvCxnSpPr>
          <p:cNvPr id="180" name="AutoShape 42"/>
          <p:cNvCxnSpPr>
            <a:cxnSpLocks noChangeShapeType="1"/>
          </p:cNvCxnSpPr>
          <p:nvPr/>
        </p:nvCxnSpPr>
        <p:spPr bwMode="auto">
          <a:xfrm rot="10800000" flipV="1">
            <a:off x="10140404" y="1969440"/>
            <a:ext cx="325437" cy="120650"/>
          </a:xfrm>
          <a:prstGeom prst="straightConnector1">
            <a:avLst/>
          </a:prstGeom>
          <a:noFill/>
          <a:ln w="9525">
            <a:solidFill>
              <a:schemeClr val="tx1"/>
            </a:solidFill>
            <a:round/>
            <a:headEnd/>
            <a:tailEnd/>
          </a:ln>
        </p:spPr>
      </p:cxnSp>
      <p:cxnSp>
        <p:nvCxnSpPr>
          <p:cNvPr id="181" name="AutoShape 42"/>
          <p:cNvCxnSpPr>
            <a:cxnSpLocks noChangeShapeType="1"/>
          </p:cNvCxnSpPr>
          <p:nvPr/>
        </p:nvCxnSpPr>
        <p:spPr bwMode="auto">
          <a:xfrm rot="5400000" flipH="1" flipV="1">
            <a:off x="8811666" y="4169716"/>
            <a:ext cx="366712" cy="1587"/>
          </a:xfrm>
          <a:prstGeom prst="straightConnector1">
            <a:avLst/>
          </a:prstGeom>
          <a:noFill/>
          <a:ln w="9525">
            <a:solidFill>
              <a:schemeClr val="tx1"/>
            </a:solidFill>
            <a:round/>
            <a:headEnd/>
            <a:tailEnd/>
          </a:ln>
        </p:spPr>
      </p:cxnSp>
      <p:sp>
        <p:nvSpPr>
          <p:cNvPr id="182" name="Text Box 44"/>
          <p:cNvSpPr txBox="1">
            <a:spLocks noChangeArrowheads="1"/>
          </p:cNvSpPr>
          <p:nvPr/>
        </p:nvSpPr>
        <p:spPr bwMode="auto">
          <a:xfrm>
            <a:off x="8962478" y="4090340"/>
            <a:ext cx="387350" cy="306388"/>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sp>
        <p:nvSpPr>
          <p:cNvPr id="183" name="Text Box 44"/>
          <p:cNvSpPr txBox="1">
            <a:spLocks noChangeArrowheads="1"/>
          </p:cNvSpPr>
          <p:nvPr/>
        </p:nvSpPr>
        <p:spPr bwMode="auto">
          <a:xfrm>
            <a:off x="10115003" y="1713854"/>
            <a:ext cx="387350" cy="306387"/>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cxnSp>
        <p:nvCxnSpPr>
          <p:cNvPr id="184" name="AutoShape 42"/>
          <p:cNvCxnSpPr>
            <a:cxnSpLocks noChangeShapeType="1"/>
            <a:endCxn id="13" idx="3"/>
          </p:cNvCxnSpPr>
          <p:nvPr/>
        </p:nvCxnSpPr>
        <p:spPr bwMode="auto">
          <a:xfrm rot="10800000" flipV="1">
            <a:off x="11427866" y="2361554"/>
            <a:ext cx="392113" cy="161925"/>
          </a:xfrm>
          <a:prstGeom prst="straightConnector1">
            <a:avLst/>
          </a:prstGeom>
          <a:noFill/>
          <a:ln w="9525">
            <a:solidFill>
              <a:schemeClr val="tx1"/>
            </a:solidFill>
            <a:prstDash val="dash"/>
            <a:round/>
            <a:headEnd/>
            <a:tailEnd/>
          </a:ln>
        </p:spPr>
      </p:cxnSp>
      <p:cxnSp>
        <p:nvCxnSpPr>
          <p:cNvPr id="185" name="AutoShape 42"/>
          <p:cNvCxnSpPr>
            <a:cxnSpLocks noChangeShapeType="1"/>
            <a:endCxn id="13" idx="3"/>
          </p:cNvCxnSpPr>
          <p:nvPr/>
        </p:nvCxnSpPr>
        <p:spPr bwMode="auto">
          <a:xfrm rot="10800000">
            <a:off x="11427866" y="2523479"/>
            <a:ext cx="392113" cy="198437"/>
          </a:xfrm>
          <a:prstGeom prst="straightConnector1">
            <a:avLst/>
          </a:prstGeom>
          <a:noFill/>
          <a:ln w="9525">
            <a:solidFill>
              <a:schemeClr val="tx1"/>
            </a:solidFill>
            <a:round/>
            <a:headEnd/>
            <a:tailEnd/>
          </a:ln>
        </p:spPr>
      </p:cxnSp>
    </p:spTree>
    <p:extLst>
      <p:ext uri="{BB962C8B-B14F-4D97-AF65-F5344CB8AC3E}">
        <p14:creationId xmlns:p14="http://schemas.microsoft.com/office/powerpoint/2010/main" val="1739396955"/>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LTE architecture II - EPC (Evolved Packet Core)</a:t>
            </a:r>
          </a:p>
        </p:txBody>
      </p:sp>
      <p:sp>
        <p:nvSpPr>
          <p:cNvPr id="4" name="Content Placeholder 3"/>
          <p:cNvSpPr>
            <a:spLocks noGrp="1"/>
          </p:cNvSpPr>
          <p:nvPr>
            <p:ph idx="1"/>
          </p:nvPr>
        </p:nvSpPr>
        <p:spPr/>
        <p:txBody>
          <a:bodyPr>
            <a:normAutofit fontScale="92500" lnSpcReduction="20000"/>
          </a:bodyPr>
          <a:lstStyle/>
          <a:p>
            <a:r>
              <a:rPr lang="en-US" dirty="0"/>
              <a:t>MME (Mobility Management Entity)</a:t>
            </a:r>
          </a:p>
          <a:p>
            <a:pPr marL="285750" indent="-285750">
              <a:buFont typeface="Arial" panose="020B0604020202020204" pitchFamily="34" charset="0"/>
              <a:buChar char="•"/>
            </a:pPr>
            <a:r>
              <a:rPr lang="en-US" dirty="0"/>
              <a:t>Signaling between UE and EPC</a:t>
            </a:r>
          </a:p>
          <a:p>
            <a:pPr marL="285750" indent="-285750">
              <a:buFont typeface="Arial" panose="020B0604020202020204" pitchFamily="34" charset="0"/>
              <a:buChar char="•"/>
            </a:pPr>
            <a:r>
              <a:rPr lang="en-US" dirty="0"/>
              <a:t>Security, Mobility Handling</a:t>
            </a:r>
          </a:p>
          <a:p>
            <a:pPr marL="285750" indent="-285750">
              <a:buFont typeface="Arial" panose="020B0604020202020204" pitchFamily="34" charset="0"/>
              <a:buChar char="•"/>
            </a:pPr>
            <a:r>
              <a:rPr lang="en-US" dirty="0"/>
              <a:t>Bearer Control </a:t>
            </a:r>
          </a:p>
          <a:p>
            <a:endParaRPr lang="en-US" dirty="0"/>
          </a:p>
          <a:p>
            <a:r>
              <a:rPr lang="en-US" dirty="0"/>
              <a:t>S-GW (Serving Gateway)</a:t>
            </a:r>
          </a:p>
          <a:p>
            <a:pPr marL="285750" indent="-285750">
              <a:buFont typeface="Arial" panose="020B0604020202020204" pitchFamily="34" charset="0"/>
              <a:buChar char="•"/>
            </a:pPr>
            <a:r>
              <a:rPr lang="en-US" dirty="0"/>
              <a:t>Mobility Anchor for all user IP packets</a:t>
            </a:r>
          </a:p>
          <a:p>
            <a:pPr marL="285750" indent="-285750">
              <a:buFont typeface="Arial" panose="020B0604020202020204" pitchFamily="34" charset="0"/>
              <a:buChar char="•"/>
            </a:pPr>
            <a:r>
              <a:rPr lang="en-US" dirty="0"/>
              <a:t>Buffering during UE paging</a:t>
            </a:r>
          </a:p>
          <a:p>
            <a:pPr marL="285750" indent="-285750">
              <a:buFont typeface="Arial" panose="020B0604020202020204" pitchFamily="34" charset="0"/>
              <a:buChar char="•"/>
            </a:pPr>
            <a:r>
              <a:rPr lang="en-US" dirty="0"/>
              <a:t>Charging, lawful interception</a:t>
            </a:r>
          </a:p>
          <a:p>
            <a:endParaRPr lang="en-US" dirty="0"/>
          </a:p>
          <a:p>
            <a:r>
              <a:rPr lang="en-US" dirty="0"/>
              <a:t>P-GW (PDN Gateway)</a:t>
            </a:r>
          </a:p>
          <a:p>
            <a:pPr marL="285750" indent="-285750">
              <a:buFont typeface="Arial" panose="020B0604020202020204" pitchFamily="34" charset="0"/>
              <a:buChar char="•"/>
            </a:pPr>
            <a:r>
              <a:rPr lang="en-US" dirty="0"/>
              <a:t>IP address allocation for the UE</a:t>
            </a:r>
          </a:p>
          <a:p>
            <a:pPr marL="285750" indent="-285750">
              <a:buFont typeface="Arial" panose="020B0604020202020204" pitchFamily="34" charset="0"/>
              <a:buChar char="•"/>
            </a:pPr>
            <a:r>
              <a:rPr lang="en-US" dirty="0"/>
              <a:t>Packet filtering, </a:t>
            </a:r>
            <a:r>
              <a:rPr lang="en-US" dirty="0" err="1"/>
              <a:t>QoS</a:t>
            </a:r>
            <a:r>
              <a:rPr lang="en-US" dirty="0"/>
              <a:t> enforcement</a:t>
            </a:r>
          </a:p>
          <a:p>
            <a:pPr marL="285750" indent="-285750">
              <a:buFont typeface="Arial" panose="020B0604020202020204" pitchFamily="34" charset="0"/>
              <a:buChar char="•"/>
            </a:pPr>
            <a:endParaRPr lang="en-US" dirty="0"/>
          </a:p>
          <a:p>
            <a:r>
              <a:rPr lang="en-US" dirty="0"/>
              <a:t>HSS (Home Subscriber Server)</a:t>
            </a:r>
          </a:p>
          <a:p>
            <a:pPr marL="285750" indent="-285750">
              <a:buFont typeface="Arial" panose="020B0604020202020204" pitchFamily="34" charset="0"/>
              <a:buChar char="•"/>
            </a:pPr>
            <a:r>
              <a:rPr lang="en-US" dirty="0"/>
              <a:t>Subscriber information (allowed PDNs, </a:t>
            </a:r>
            <a:r>
              <a:rPr lang="en-US" dirty="0" err="1"/>
              <a:t>QoS</a:t>
            </a:r>
            <a:r>
              <a:rPr lang="en-US" dirty="0"/>
              <a:t> profile, </a:t>
            </a:r>
            <a:br>
              <a:rPr lang="en-US" dirty="0"/>
            </a:br>
            <a:r>
              <a:rPr lang="en-US" dirty="0"/>
              <a:t>roaming restrictions)</a:t>
            </a:r>
          </a:p>
          <a:p>
            <a:pPr marL="285750" indent="-285750">
              <a:buFont typeface="Arial" panose="020B0604020202020204" pitchFamily="34" charset="0"/>
              <a:buChar char="•"/>
            </a:pPr>
            <a:r>
              <a:rPr lang="en-US" dirty="0"/>
              <a:t>MME identity of current location</a:t>
            </a:r>
          </a:p>
          <a:p>
            <a:pPr marL="285750" indent="-285750">
              <a:buFont typeface="Arial" panose="020B0604020202020204" pitchFamily="34" charset="0"/>
              <a:buChar char="•"/>
            </a:pPr>
            <a:r>
              <a:rPr lang="en-US" dirty="0"/>
              <a:t>Includes authentication center</a:t>
            </a:r>
          </a:p>
          <a:p>
            <a:pPr marL="285750" indent="-285750">
              <a:buFont typeface="Arial" panose="020B0604020202020204" pitchFamily="34" charset="0"/>
              <a:buChar char="•"/>
            </a:pPr>
            <a:endParaRPr lang="en-US" dirty="0"/>
          </a:p>
          <a:p>
            <a:r>
              <a:rPr lang="en-US" dirty="0"/>
              <a:t>PCRF (Policy and Charging Rules Function)</a:t>
            </a:r>
          </a:p>
          <a:p>
            <a:pPr marL="285750" indent="-285750">
              <a:buFont typeface="Arial" panose="020B0604020202020204" pitchFamily="34" charset="0"/>
              <a:buChar char="•"/>
            </a:pPr>
            <a:r>
              <a:rPr lang="en-US" dirty="0" err="1"/>
              <a:t>QoS</a:t>
            </a:r>
            <a:r>
              <a:rPr lang="en-US" dirty="0"/>
              <a:t> authorization, policy control, controls flow-based charging</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sp>
        <p:nvSpPr>
          <p:cNvPr id="32" name="Rounded Rectangle 477"/>
          <p:cNvSpPr>
            <a:spLocks noChangeArrowheads="1"/>
          </p:cNvSpPr>
          <p:nvPr/>
        </p:nvSpPr>
        <p:spPr bwMode="auto">
          <a:xfrm>
            <a:off x="7176150" y="1232355"/>
            <a:ext cx="3311525" cy="4535487"/>
          </a:xfrm>
          <a:prstGeom prst="roundRect">
            <a:avLst>
              <a:gd name="adj" fmla="val 16667"/>
            </a:avLst>
          </a:prstGeom>
          <a:solidFill>
            <a:srgbClr val="99CCFF"/>
          </a:solidFill>
          <a:ln w="25400">
            <a:solidFill>
              <a:schemeClr val="hlink"/>
            </a:solidFill>
            <a:round/>
            <a:headEnd/>
            <a:tailEnd/>
          </a:ln>
        </p:spPr>
        <p:txBody>
          <a:bodyPr anchor="ctr"/>
          <a:lstStyle/>
          <a:p>
            <a:pPr algn="ctr"/>
            <a:endParaRPr lang="en-US" sz="1800"/>
          </a:p>
        </p:txBody>
      </p:sp>
      <p:cxnSp>
        <p:nvCxnSpPr>
          <p:cNvPr id="33" name="AutoShape 42"/>
          <p:cNvCxnSpPr>
            <a:cxnSpLocks noChangeShapeType="1"/>
            <a:stCxn id="34" idx="1"/>
          </p:cNvCxnSpPr>
          <p:nvPr/>
        </p:nvCxnSpPr>
        <p:spPr bwMode="auto">
          <a:xfrm rot="10800000" flipV="1">
            <a:off x="6495112" y="4231141"/>
            <a:ext cx="2263775" cy="808038"/>
          </a:xfrm>
          <a:prstGeom prst="straightConnector1">
            <a:avLst/>
          </a:prstGeom>
          <a:noFill/>
          <a:ln w="9525">
            <a:solidFill>
              <a:schemeClr val="tx1"/>
            </a:solidFill>
            <a:round/>
            <a:headEnd/>
            <a:tailEnd/>
          </a:ln>
        </p:spPr>
      </p:cxnSp>
      <p:sp>
        <p:nvSpPr>
          <p:cNvPr id="34" name="Rectangle 178"/>
          <p:cNvSpPr>
            <a:spLocks noChangeArrowheads="1"/>
          </p:cNvSpPr>
          <p:nvPr/>
        </p:nvSpPr>
        <p:spPr bwMode="auto">
          <a:xfrm>
            <a:off x="8758886" y="4040641"/>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sp>
        <p:nvSpPr>
          <p:cNvPr id="35" name="TextBox 383"/>
          <p:cNvSpPr txBox="1">
            <a:spLocks noChangeArrowheads="1"/>
          </p:cNvSpPr>
          <p:nvPr/>
        </p:nvSpPr>
        <p:spPr bwMode="auto">
          <a:xfrm>
            <a:off x="7392049" y="5409066"/>
            <a:ext cx="2932112" cy="338138"/>
          </a:xfrm>
          <a:prstGeom prst="rect">
            <a:avLst/>
          </a:prstGeom>
          <a:noFill/>
          <a:ln w="9525">
            <a:noFill/>
            <a:miter lim="800000"/>
            <a:headEnd/>
            <a:tailEnd/>
          </a:ln>
        </p:spPr>
        <p:txBody>
          <a:bodyPr wrap="none">
            <a:spAutoFit/>
          </a:bodyPr>
          <a:lstStyle/>
          <a:p>
            <a:pPr algn="ctr"/>
            <a:r>
              <a:rPr lang="en-US" sz="1600"/>
              <a:t>EPC (Evolved Packet Core)</a:t>
            </a:r>
          </a:p>
        </p:txBody>
      </p:sp>
      <p:cxnSp>
        <p:nvCxnSpPr>
          <p:cNvPr id="36" name="AutoShape 42"/>
          <p:cNvCxnSpPr>
            <a:cxnSpLocks noChangeShapeType="1"/>
            <a:stCxn id="34" idx="1"/>
          </p:cNvCxnSpPr>
          <p:nvPr/>
        </p:nvCxnSpPr>
        <p:spPr bwMode="auto">
          <a:xfrm rot="10800000">
            <a:off x="6495112" y="3432629"/>
            <a:ext cx="2263775" cy="798512"/>
          </a:xfrm>
          <a:prstGeom prst="straightConnector1">
            <a:avLst/>
          </a:prstGeom>
          <a:noFill/>
          <a:ln w="9525">
            <a:solidFill>
              <a:schemeClr val="tx1"/>
            </a:solidFill>
            <a:round/>
            <a:headEnd/>
            <a:tailEnd/>
          </a:ln>
        </p:spPr>
      </p:cxnSp>
      <p:sp>
        <p:nvSpPr>
          <p:cNvPr id="37" name="Text Box 44"/>
          <p:cNvSpPr txBox="1">
            <a:spLocks noChangeArrowheads="1"/>
          </p:cNvSpPr>
          <p:nvPr/>
        </p:nvSpPr>
        <p:spPr bwMode="auto">
          <a:xfrm>
            <a:off x="7679387" y="4616905"/>
            <a:ext cx="5937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S1-U</a:t>
            </a:r>
            <a:endParaRPr lang="de-DE" sz="1400" baseline="-25000">
              <a:latin typeface="Arial" pitchFamily="34" charset="0"/>
            </a:endParaRPr>
          </a:p>
        </p:txBody>
      </p:sp>
      <p:sp>
        <p:nvSpPr>
          <p:cNvPr id="38" name="Text Box 44"/>
          <p:cNvSpPr txBox="1">
            <a:spLocks noChangeArrowheads="1"/>
          </p:cNvSpPr>
          <p:nvPr/>
        </p:nvSpPr>
        <p:spPr bwMode="auto">
          <a:xfrm>
            <a:off x="8039750" y="3680280"/>
            <a:ext cx="5937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S1-U</a:t>
            </a:r>
            <a:endParaRPr lang="de-DE" sz="1400" baseline="-25000">
              <a:latin typeface="Arial" pitchFamily="34" charset="0"/>
            </a:endParaRPr>
          </a:p>
        </p:txBody>
      </p:sp>
      <p:sp>
        <p:nvSpPr>
          <p:cNvPr id="39" name="Rectangle 178"/>
          <p:cNvSpPr>
            <a:spLocks noChangeArrowheads="1"/>
          </p:cNvSpPr>
          <p:nvPr/>
        </p:nvSpPr>
        <p:spPr bwMode="auto">
          <a:xfrm>
            <a:off x="8758886" y="2311854"/>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40" name="AutoShape 42"/>
          <p:cNvCxnSpPr>
            <a:cxnSpLocks noChangeShapeType="1"/>
            <a:stCxn id="39" idx="1"/>
          </p:cNvCxnSpPr>
          <p:nvPr/>
        </p:nvCxnSpPr>
        <p:spPr bwMode="auto">
          <a:xfrm rot="10800000" flipV="1">
            <a:off x="6495112" y="2502355"/>
            <a:ext cx="2263775" cy="930275"/>
          </a:xfrm>
          <a:prstGeom prst="straightConnector1">
            <a:avLst/>
          </a:prstGeom>
          <a:noFill/>
          <a:ln w="9525">
            <a:solidFill>
              <a:schemeClr val="tx1"/>
            </a:solidFill>
            <a:prstDash val="dash"/>
            <a:round/>
            <a:headEnd/>
            <a:tailEnd/>
          </a:ln>
        </p:spPr>
      </p:cxnSp>
      <p:sp>
        <p:nvSpPr>
          <p:cNvPr id="41" name="Text Box 44"/>
          <p:cNvSpPr txBox="1">
            <a:spLocks noChangeArrowheads="1"/>
          </p:cNvSpPr>
          <p:nvPr/>
        </p:nvSpPr>
        <p:spPr bwMode="auto">
          <a:xfrm>
            <a:off x="7319024" y="2456317"/>
            <a:ext cx="88265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S1-MME</a:t>
            </a:r>
            <a:endParaRPr lang="de-DE" sz="1400" baseline="-25000">
              <a:latin typeface="Arial" pitchFamily="34" charset="0"/>
            </a:endParaRPr>
          </a:p>
        </p:txBody>
      </p:sp>
      <p:cxnSp>
        <p:nvCxnSpPr>
          <p:cNvPr id="42" name="AutoShape 42"/>
          <p:cNvCxnSpPr>
            <a:cxnSpLocks noChangeShapeType="1"/>
            <a:stCxn id="39" idx="1"/>
          </p:cNvCxnSpPr>
          <p:nvPr/>
        </p:nvCxnSpPr>
        <p:spPr bwMode="auto">
          <a:xfrm rot="10800000" flipV="1">
            <a:off x="6495112" y="2502355"/>
            <a:ext cx="2263775" cy="2536825"/>
          </a:xfrm>
          <a:prstGeom prst="straightConnector1">
            <a:avLst/>
          </a:prstGeom>
          <a:noFill/>
          <a:ln w="9525">
            <a:solidFill>
              <a:schemeClr val="tx1"/>
            </a:solidFill>
            <a:prstDash val="dash"/>
            <a:round/>
            <a:headEnd/>
            <a:tailEnd/>
          </a:ln>
        </p:spPr>
      </p:cxnSp>
      <p:sp>
        <p:nvSpPr>
          <p:cNvPr id="43" name="Text Box 44"/>
          <p:cNvSpPr txBox="1">
            <a:spLocks noChangeArrowheads="1"/>
          </p:cNvSpPr>
          <p:nvPr/>
        </p:nvSpPr>
        <p:spPr bwMode="auto">
          <a:xfrm>
            <a:off x="8039749" y="3104017"/>
            <a:ext cx="881062"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S1-MME</a:t>
            </a:r>
            <a:endParaRPr lang="de-DE" sz="1400" baseline="-25000">
              <a:latin typeface="Arial" pitchFamily="34" charset="0"/>
            </a:endParaRPr>
          </a:p>
        </p:txBody>
      </p:sp>
      <p:cxnSp>
        <p:nvCxnSpPr>
          <p:cNvPr id="44" name="AutoShape 42"/>
          <p:cNvCxnSpPr>
            <a:cxnSpLocks noChangeShapeType="1"/>
            <a:stCxn id="39" idx="2"/>
            <a:endCxn id="34" idx="0"/>
          </p:cNvCxnSpPr>
          <p:nvPr/>
        </p:nvCxnSpPr>
        <p:spPr bwMode="auto">
          <a:xfrm rot="5400000">
            <a:off x="8505680" y="3366747"/>
            <a:ext cx="1346200" cy="1588"/>
          </a:xfrm>
          <a:prstGeom prst="straightConnector1">
            <a:avLst/>
          </a:prstGeom>
          <a:noFill/>
          <a:ln w="9525">
            <a:solidFill>
              <a:schemeClr val="tx1"/>
            </a:solidFill>
            <a:prstDash val="dash"/>
            <a:round/>
            <a:headEnd/>
            <a:tailEnd/>
          </a:ln>
        </p:spPr>
      </p:cxnSp>
      <p:sp>
        <p:nvSpPr>
          <p:cNvPr id="45" name="Text Box 44"/>
          <p:cNvSpPr txBox="1">
            <a:spLocks noChangeArrowheads="1"/>
          </p:cNvSpPr>
          <p:nvPr/>
        </p:nvSpPr>
        <p:spPr bwMode="auto">
          <a:xfrm>
            <a:off x="9192275" y="3032580"/>
            <a:ext cx="490537"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S11</a:t>
            </a:r>
            <a:endParaRPr lang="de-DE" sz="1400" baseline="-25000">
              <a:latin typeface="Arial" pitchFamily="34" charset="0"/>
            </a:endParaRPr>
          </a:p>
        </p:txBody>
      </p:sp>
      <p:sp>
        <p:nvSpPr>
          <p:cNvPr id="46" name="Rectangle 178"/>
          <p:cNvSpPr>
            <a:spLocks noChangeArrowheads="1"/>
          </p:cNvSpPr>
          <p:nvPr/>
        </p:nvSpPr>
        <p:spPr bwMode="auto">
          <a:xfrm>
            <a:off x="7679386" y="1375229"/>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47" name="AutoShape 42"/>
          <p:cNvCxnSpPr>
            <a:cxnSpLocks noChangeShapeType="1"/>
            <a:stCxn id="46" idx="2"/>
            <a:endCxn id="39" idx="0"/>
          </p:cNvCxnSpPr>
          <p:nvPr/>
        </p:nvCxnSpPr>
        <p:spPr bwMode="auto">
          <a:xfrm rot="16200000" flipH="1">
            <a:off x="8360424" y="1494292"/>
            <a:ext cx="555625" cy="1079500"/>
          </a:xfrm>
          <a:prstGeom prst="straightConnector1">
            <a:avLst/>
          </a:prstGeom>
          <a:noFill/>
          <a:ln w="9525">
            <a:solidFill>
              <a:schemeClr val="tx1"/>
            </a:solidFill>
            <a:prstDash val="dash"/>
            <a:round/>
            <a:headEnd/>
            <a:tailEnd/>
          </a:ln>
        </p:spPr>
      </p:cxnSp>
      <p:sp>
        <p:nvSpPr>
          <p:cNvPr id="48" name="Text Box 44"/>
          <p:cNvSpPr txBox="1">
            <a:spLocks noChangeArrowheads="1"/>
          </p:cNvSpPr>
          <p:nvPr/>
        </p:nvSpPr>
        <p:spPr bwMode="auto">
          <a:xfrm>
            <a:off x="8616011" y="1735592"/>
            <a:ext cx="503238"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S10</a:t>
            </a:r>
            <a:endParaRPr lang="de-DE" sz="1400" baseline="-25000">
              <a:latin typeface="Arial" pitchFamily="34" charset="0"/>
            </a:endParaRPr>
          </a:p>
        </p:txBody>
      </p:sp>
      <p:sp>
        <p:nvSpPr>
          <p:cNvPr id="49" name="Rectangle 178"/>
          <p:cNvSpPr>
            <a:spLocks noChangeArrowheads="1"/>
          </p:cNvSpPr>
          <p:nvPr/>
        </p:nvSpPr>
        <p:spPr bwMode="auto">
          <a:xfrm>
            <a:off x="8758886" y="4975679"/>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P-GW</a:t>
            </a:r>
          </a:p>
        </p:txBody>
      </p:sp>
      <p:cxnSp>
        <p:nvCxnSpPr>
          <p:cNvPr id="50" name="AutoShape 42"/>
          <p:cNvCxnSpPr>
            <a:cxnSpLocks noChangeShapeType="1"/>
            <a:stCxn id="49" idx="0"/>
            <a:endCxn id="34" idx="2"/>
          </p:cNvCxnSpPr>
          <p:nvPr/>
        </p:nvCxnSpPr>
        <p:spPr bwMode="auto">
          <a:xfrm rot="5400000" flipH="1" flipV="1">
            <a:off x="8900968" y="4698660"/>
            <a:ext cx="555625" cy="1588"/>
          </a:xfrm>
          <a:prstGeom prst="straightConnector1">
            <a:avLst/>
          </a:prstGeom>
          <a:noFill/>
          <a:ln w="9525">
            <a:solidFill>
              <a:schemeClr val="tx1"/>
            </a:solidFill>
            <a:round/>
            <a:headEnd/>
            <a:tailEnd/>
          </a:ln>
        </p:spPr>
      </p:cxnSp>
      <p:sp>
        <p:nvSpPr>
          <p:cNvPr id="51" name="Text Box 44"/>
          <p:cNvSpPr txBox="1">
            <a:spLocks noChangeArrowheads="1"/>
          </p:cNvSpPr>
          <p:nvPr/>
        </p:nvSpPr>
        <p:spPr bwMode="auto">
          <a:xfrm>
            <a:off x="8831911" y="4543880"/>
            <a:ext cx="153670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S5  S8 (roaming)</a:t>
            </a:r>
            <a:endParaRPr lang="de-DE" sz="1400" baseline="-25000">
              <a:latin typeface="Arial" pitchFamily="34" charset="0"/>
            </a:endParaRPr>
          </a:p>
        </p:txBody>
      </p:sp>
      <p:sp>
        <p:nvSpPr>
          <p:cNvPr id="52" name="Cloud 51"/>
          <p:cNvSpPr/>
          <p:nvPr/>
        </p:nvSpPr>
        <p:spPr bwMode="auto">
          <a:xfrm>
            <a:off x="10595624" y="4543879"/>
            <a:ext cx="1439862" cy="774700"/>
          </a:xfrm>
          <a:prstGeom prst="cloud">
            <a:avLst/>
          </a:prstGeom>
          <a:solidFill>
            <a:srgbClr val="DADAF6"/>
          </a:solidFill>
          <a:ln w="9525">
            <a:solidFill>
              <a:schemeClr val="tx1"/>
            </a:solidFill>
            <a:miter lim="800000"/>
            <a:headEnd/>
            <a:tailEnd/>
          </a:ln>
          <a:effectLst/>
        </p:spPr>
        <p:txBody>
          <a:bodyPr wrap="none" anchor="ctr"/>
          <a:lstStyle/>
          <a:p>
            <a:pPr algn="ctr" eaLnBrk="0" hangingPunct="0"/>
            <a:r>
              <a:rPr lang="en-US" sz="1400">
                <a:latin typeface="Arial" pitchFamily="34" charset="0"/>
              </a:rPr>
              <a:t>Internet, </a:t>
            </a:r>
          </a:p>
          <a:p>
            <a:pPr algn="ctr" eaLnBrk="0" hangingPunct="0"/>
            <a:r>
              <a:rPr lang="en-US" sz="1400">
                <a:latin typeface="Arial" pitchFamily="34" charset="0"/>
              </a:rPr>
              <a:t>Operators…</a:t>
            </a:r>
          </a:p>
        </p:txBody>
      </p:sp>
      <p:cxnSp>
        <p:nvCxnSpPr>
          <p:cNvPr id="53" name="AutoShape 42"/>
          <p:cNvCxnSpPr>
            <a:cxnSpLocks noChangeShapeType="1"/>
            <a:stCxn id="52" idx="2"/>
            <a:endCxn id="49" idx="3"/>
          </p:cNvCxnSpPr>
          <p:nvPr/>
        </p:nvCxnSpPr>
        <p:spPr bwMode="auto">
          <a:xfrm rot="10800000" flipV="1">
            <a:off x="9597086" y="4931229"/>
            <a:ext cx="1003300" cy="234950"/>
          </a:xfrm>
          <a:prstGeom prst="straightConnector1">
            <a:avLst/>
          </a:prstGeom>
          <a:noFill/>
          <a:ln w="9525">
            <a:solidFill>
              <a:schemeClr val="tx1"/>
            </a:solidFill>
            <a:round/>
            <a:headEnd/>
            <a:tailEnd/>
          </a:ln>
        </p:spPr>
      </p:cxnSp>
      <p:sp>
        <p:nvSpPr>
          <p:cNvPr id="54" name="Rectangle 178"/>
          <p:cNvSpPr>
            <a:spLocks noChangeArrowheads="1"/>
          </p:cNvSpPr>
          <p:nvPr/>
        </p:nvSpPr>
        <p:spPr bwMode="auto">
          <a:xfrm>
            <a:off x="10848036" y="3464379"/>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PCRF</a:t>
            </a:r>
          </a:p>
        </p:txBody>
      </p:sp>
      <p:sp>
        <p:nvSpPr>
          <p:cNvPr id="55" name="Rectangle 178"/>
          <p:cNvSpPr>
            <a:spLocks noChangeArrowheads="1"/>
          </p:cNvSpPr>
          <p:nvPr/>
        </p:nvSpPr>
        <p:spPr bwMode="auto">
          <a:xfrm>
            <a:off x="10848036" y="2311854"/>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HSS</a:t>
            </a:r>
          </a:p>
        </p:txBody>
      </p:sp>
      <p:sp>
        <p:nvSpPr>
          <p:cNvPr id="56" name="Text Box 44"/>
          <p:cNvSpPr txBox="1">
            <a:spLocks noChangeArrowheads="1"/>
          </p:cNvSpPr>
          <p:nvPr/>
        </p:nvSpPr>
        <p:spPr bwMode="auto">
          <a:xfrm>
            <a:off x="9768536" y="5048705"/>
            <a:ext cx="484188"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SGi</a:t>
            </a:r>
            <a:endParaRPr lang="de-DE" sz="1400" baseline="-25000">
              <a:latin typeface="Arial" pitchFamily="34" charset="0"/>
            </a:endParaRPr>
          </a:p>
        </p:txBody>
      </p:sp>
      <p:cxnSp>
        <p:nvCxnSpPr>
          <p:cNvPr id="57" name="AutoShape 42"/>
          <p:cNvCxnSpPr>
            <a:cxnSpLocks noChangeShapeType="1"/>
            <a:stCxn id="39" idx="3"/>
            <a:endCxn id="55" idx="1"/>
          </p:cNvCxnSpPr>
          <p:nvPr/>
        </p:nvCxnSpPr>
        <p:spPr bwMode="auto">
          <a:xfrm>
            <a:off x="9597086" y="2502355"/>
            <a:ext cx="1250950" cy="1587"/>
          </a:xfrm>
          <a:prstGeom prst="straightConnector1">
            <a:avLst/>
          </a:prstGeom>
          <a:noFill/>
          <a:ln w="9525">
            <a:solidFill>
              <a:schemeClr val="tx1"/>
            </a:solidFill>
            <a:prstDash val="dash"/>
            <a:round/>
            <a:headEnd/>
            <a:tailEnd/>
          </a:ln>
        </p:spPr>
      </p:cxnSp>
      <p:sp>
        <p:nvSpPr>
          <p:cNvPr id="58" name="Text Box 44"/>
          <p:cNvSpPr txBox="1">
            <a:spLocks noChangeArrowheads="1"/>
          </p:cNvSpPr>
          <p:nvPr/>
        </p:nvSpPr>
        <p:spPr bwMode="auto">
          <a:xfrm>
            <a:off x="9695512" y="2527755"/>
            <a:ext cx="404813"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S6</a:t>
            </a:r>
            <a:endParaRPr lang="de-DE" sz="1400" baseline="-25000">
              <a:latin typeface="Arial" pitchFamily="34" charset="0"/>
            </a:endParaRPr>
          </a:p>
        </p:txBody>
      </p:sp>
      <p:cxnSp>
        <p:nvCxnSpPr>
          <p:cNvPr id="59" name="AutoShape 42"/>
          <p:cNvCxnSpPr>
            <a:cxnSpLocks noChangeShapeType="1"/>
            <a:stCxn id="49" idx="3"/>
            <a:endCxn id="54" idx="1"/>
          </p:cNvCxnSpPr>
          <p:nvPr/>
        </p:nvCxnSpPr>
        <p:spPr bwMode="auto">
          <a:xfrm flipV="1">
            <a:off x="9597086" y="3654879"/>
            <a:ext cx="1250950" cy="1511300"/>
          </a:xfrm>
          <a:prstGeom prst="straightConnector1">
            <a:avLst/>
          </a:prstGeom>
          <a:noFill/>
          <a:ln w="9525">
            <a:solidFill>
              <a:schemeClr val="tx1"/>
            </a:solidFill>
            <a:prstDash val="dash"/>
            <a:round/>
            <a:headEnd/>
            <a:tailEnd/>
          </a:ln>
        </p:spPr>
      </p:cxnSp>
      <p:sp>
        <p:nvSpPr>
          <p:cNvPr id="60" name="Text Box 44"/>
          <p:cNvSpPr txBox="1">
            <a:spLocks noChangeArrowheads="1"/>
          </p:cNvSpPr>
          <p:nvPr/>
        </p:nvSpPr>
        <p:spPr bwMode="auto">
          <a:xfrm>
            <a:off x="10487674" y="3967617"/>
            <a:ext cx="404812"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S7</a:t>
            </a:r>
            <a:endParaRPr lang="de-DE" sz="1400" baseline="-25000">
              <a:latin typeface="Arial" pitchFamily="34" charset="0"/>
            </a:endParaRPr>
          </a:p>
        </p:txBody>
      </p:sp>
      <p:cxnSp>
        <p:nvCxnSpPr>
          <p:cNvPr id="61" name="AutoShape 42"/>
          <p:cNvCxnSpPr>
            <a:cxnSpLocks noChangeShapeType="1"/>
            <a:stCxn id="54" idx="2"/>
            <a:endCxn id="52" idx="3"/>
          </p:cNvCxnSpPr>
          <p:nvPr/>
        </p:nvCxnSpPr>
        <p:spPr bwMode="auto">
          <a:xfrm rot="16200000" flipH="1">
            <a:off x="10919474" y="4193042"/>
            <a:ext cx="742950" cy="47625"/>
          </a:xfrm>
          <a:prstGeom prst="straightConnector1">
            <a:avLst/>
          </a:prstGeom>
          <a:noFill/>
          <a:ln w="9525">
            <a:solidFill>
              <a:schemeClr val="tx1"/>
            </a:solidFill>
            <a:prstDash val="dash"/>
            <a:round/>
            <a:headEnd/>
            <a:tailEnd/>
          </a:ln>
        </p:spPr>
      </p:cxnSp>
      <p:sp>
        <p:nvSpPr>
          <p:cNvPr id="62" name="Text Box 44"/>
          <p:cNvSpPr txBox="1">
            <a:spLocks noChangeArrowheads="1"/>
          </p:cNvSpPr>
          <p:nvPr/>
        </p:nvSpPr>
        <p:spPr bwMode="auto">
          <a:xfrm>
            <a:off x="11279836" y="4112080"/>
            <a:ext cx="508000"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Rx+</a:t>
            </a:r>
            <a:endParaRPr lang="de-DE" sz="1400" baseline="-25000">
              <a:latin typeface="Arial" pitchFamily="34" charset="0"/>
            </a:endParaRPr>
          </a:p>
        </p:txBody>
      </p:sp>
      <p:sp>
        <p:nvSpPr>
          <p:cNvPr id="63" name="Cloud 62"/>
          <p:cNvSpPr/>
          <p:nvPr/>
        </p:nvSpPr>
        <p:spPr bwMode="auto">
          <a:xfrm>
            <a:off x="10595624" y="1232354"/>
            <a:ext cx="1439862" cy="773112"/>
          </a:xfrm>
          <a:prstGeom prst="cloud">
            <a:avLst/>
          </a:prstGeom>
          <a:solidFill>
            <a:srgbClr val="DADAF6"/>
          </a:solidFill>
          <a:ln w="9525">
            <a:solidFill>
              <a:schemeClr val="tx1"/>
            </a:solidFill>
            <a:miter lim="800000"/>
            <a:headEnd/>
            <a:tailEnd/>
          </a:ln>
          <a:effectLst/>
        </p:spPr>
        <p:txBody>
          <a:bodyPr wrap="none" anchor="ctr"/>
          <a:lstStyle/>
          <a:p>
            <a:pPr algn="ctr" eaLnBrk="0" hangingPunct="0">
              <a:defRPr/>
            </a:pPr>
            <a:r>
              <a:rPr lang="en-US" sz="1400" dirty="0">
                <a:latin typeface="Arial" charset="0"/>
                <a:ea typeface="+mn-ea"/>
              </a:rPr>
              <a:t>GPRS</a:t>
            </a:r>
          </a:p>
        </p:txBody>
      </p:sp>
      <p:cxnSp>
        <p:nvCxnSpPr>
          <p:cNvPr id="64" name="AutoShape 42"/>
          <p:cNvCxnSpPr>
            <a:cxnSpLocks noChangeShapeType="1"/>
            <a:stCxn id="39" idx="3"/>
            <a:endCxn id="63" idx="2"/>
          </p:cNvCxnSpPr>
          <p:nvPr/>
        </p:nvCxnSpPr>
        <p:spPr bwMode="auto">
          <a:xfrm flipV="1">
            <a:off x="9597086" y="1619704"/>
            <a:ext cx="1003300" cy="882650"/>
          </a:xfrm>
          <a:prstGeom prst="straightConnector1">
            <a:avLst/>
          </a:prstGeom>
          <a:noFill/>
          <a:ln w="9525">
            <a:solidFill>
              <a:schemeClr val="tx1"/>
            </a:solidFill>
            <a:prstDash val="dash"/>
            <a:round/>
            <a:headEnd/>
            <a:tailEnd/>
          </a:ln>
        </p:spPr>
      </p:cxnSp>
      <p:sp>
        <p:nvSpPr>
          <p:cNvPr id="65" name="Text Box 44"/>
          <p:cNvSpPr txBox="1">
            <a:spLocks noChangeArrowheads="1"/>
          </p:cNvSpPr>
          <p:nvPr/>
        </p:nvSpPr>
        <p:spPr bwMode="auto">
          <a:xfrm>
            <a:off x="9768537" y="1735592"/>
            <a:ext cx="403225"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S3</a:t>
            </a:r>
            <a:endParaRPr lang="de-DE" sz="1400" baseline="-25000">
              <a:latin typeface="Arial" pitchFamily="34" charset="0"/>
            </a:endParaRPr>
          </a:p>
        </p:txBody>
      </p:sp>
      <p:cxnSp>
        <p:nvCxnSpPr>
          <p:cNvPr id="66" name="AutoShape 42"/>
          <p:cNvCxnSpPr>
            <a:cxnSpLocks noChangeShapeType="1"/>
            <a:stCxn id="34" idx="3"/>
            <a:endCxn id="63" idx="2"/>
          </p:cNvCxnSpPr>
          <p:nvPr/>
        </p:nvCxnSpPr>
        <p:spPr bwMode="auto">
          <a:xfrm flipV="1">
            <a:off x="9597086" y="1619705"/>
            <a:ext cx="1003300" cy="2611437"/>
          </a:xfrm>
          <a:prstGeom prst="straightConnector1">
            <a:avLst/>
          </a:prstGeom>
          <a:noFill/>
          <a:ln w="9525">
            <a:solidFill>
              <a:schemeClr val="tx1"/>
            </a:solidFill>
            <a:round/>
            <a:headEnd/>
            <a:tailEnd/>
          </a:ln>
        </p:spPr>
      </p:cxnSp>
      <p:sp>
        <p:nvSpPr>
          <p:cNvPr id="67" name="Text Box 44"/>
          <p:cNvSpPr txBox="1">
            <a:spLocks noChangeArrowheads="1"/>
          </p:cNvSpPr>
          <p:nvPr/>
        </p:nvSpPr>
        <p:spPr bwMode="auto">
          <a:xfrm>
            <a:off x="9911412" y="3319917"/>
            <a:ext cx="404813" cy="307975"/>
          </a:xfrm>
          <a:prstGeom prst="rect">
            <a:avLst/>
          </a:prstGeom>
          <a:noFill/>
          <a:ln w="9525">
            <a:noFill/>
            <a:miter lim="800000"/>
            <a:headEnd/>
            <a:tailEnd/>
          </a:ln>
        </p:spPr>
        <p:txBody>
          <a:bodyPr wrap="none">
            <a:spAutoFit/>
          </a:bodyPr>
          <a:lstStyle/>
          <a:p>
            <a:pPr eaLnBrk="0" hangingPunct="0"/>
            <a:r>
              <a:rPr lang="de-DE" sz="1400">
                <a:latin typeface="Arial" pitchFamily="34" charset="0"/>
              </a:rPr>
              <a:t>S4</a:t>
            </a:r>
            <a:endParaRPr lang="de-DE" sz="1400" baseline="-25000">
              <a:latin typeface="Arial" pitchFamily="34" charset="0"/>
            </a:endParaRPr>
          </a:p>
        </p:txBody>
      </p:sp>
    </p:spTree>
    <p:extLst>
      <p:ext uri="{BB962C8B-B14F-4D97-AF65-F5344CB8AC3E}">
        <p14:creationId xmlns:p14="http://schemas.microsoft.com/office/powerpoint/2010/main" val="241394010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Disadvantages of GSM</a:t>
            </a:r>
          </a:p>
        </p:txBody>
      </p:sp>
      <p:sp>
        <p:nvSpPr>
          <p:cNvPr id="35843" name="Rectangle 3"/>
          <p:cNvSpPr>
            <a:spLocks noGrp="1" noChangeArrowheads="1"/>
          </p:cNvSpPr>
          <p:nvPr>
            <p:ph idx="1"/>
          </p:nvPr>
        </p:nvSpPr>
        <p:spPr/>
        <p:txBody>
          <a:bodyPr/>
          <a:lstStyle/>
          <a:p>
            <a:r>
              <a:rPr lang="en-US" dirty="0"/>
              <a:t>There is no perfect system!!</a:t>
            </a:r>
          </a:p>
          <a:p>
            <a:endParaRPr lang="en-US" dirty="0"/>
          </a:p>
          <a:p>
            <a:pPr marL="356071" lvl="1" indent="-285750"/>
            <a:r>
              <a:rPr lang="en-US" dirty="0"/>
              <a:t>no end-to-end encryption of user data</a:t>
            </a:r>
          </a:p>
          <a:p>
            <a:pPr marL="356071" lvl="1" indent="-285750"/>
            <a:endParaRPr lang="en-US" dirty="0"/>
          </a:p>
          <a:p>
            <a:pPr marL="356071" lvl="1" indent="-285750"/>
            <a:r>
              <a:rPr lang="en-US" dirty="0"/>
              <a:t>no full ISDN bandwidth of 64 </a:t>
            </a:r>
            <a:r>
              <a:rPr lang="en-US" dirty="0" err="1"/>
              <a:t>kbit</a:t>
            </a:r>
            <a:r>
              <a:rPr lang="en-US" dirty="0"/>
              <a:t>/s to the user, no transparent B-channel</a:t>
            </a:r>
          </a:p>
          <a:p>
            <a:pPr marL="356071" lvl="1" indent="-285750"/>
            <a:endParaRPr lang="en-US" dirty="0"/>
          </a:p>
          <a:p>
            <a:pPr marL="356071" lvl="1" indent="-285750"/>
            <a:r>
              <a:rPr lang="en-US" dirty="0"/>
              <a:t>reduced concentration while driving</a:t>
            </a:r>
          </a:p>
          <a:p>
            <a:pPr marL="356071" lvl="1" indent="-285750"/>
            <a:endParaRPr lang="en-US" dirty="0"/>
          </a:p>
          <a:p>
            <a:pPr marL="356071" lvl="1" indent="-285750"/>
            <a:r>
              <a:rPr lang="en-US" dirty="0"/>
              <a:t>electromagnetic radiation</a:t>
            </a:r>
          </a:p>
          <a:p>
            <a:pPr marL="356071" lvl="1" indent="-285750"/>
            <a:endParaRPr lang="en-US" dirty="0"/>
          </a:p>
          <a:p>
            <a:pPr marL="356071" lvl="1" indent="-285750"/>
            <a:r>
              <a:rPr lang="en-US" dirty="0"/>
              <a:t>abuse of private data possible</a:t>
            </a:r>
          </a:p>
          <a:p>
            <a:pPr marL="356071" lvl="1" indent="-285750"/>
            <a:endParaRPr lang="en-US" dirty="0"/>
          </a:p>
          <a:p>
            <a:pPr marL="356071" lvl="1" indent="-285750"/>
            <a:r>
              <a:rPr lang="en-US" dirty="0"/>
              <a:t>roaming profiles accessible</a:t>
            </a:r>
          </a:p>
          <a:p>
            <a:pPr marL="356071" lvl="1" indent="-285750"/>
            <a:endParaRPr lang="en-US" dirty="0"/>
          </a:p>
          <a:p>
            <a:pPr marL="356071" lvl="1" indent="-285750"/>
            <a:r>
              <a:rPr lang="en-US" dirty="0"/>
              <a:t>high complexity of the system</a:t>
            </a:r>
          </a:p>
          <a:p>
            <a:pPr marL="356071" lvl="1" indent="-285750"/>
            <a:endParaRPr lang="en-US" dirty="0"/>
          </a:p>
          <a:p>
            <a:pPr marL="356071" lvl="1" indent="-285750"/>
            <a:r>
              <a:rPr lang="en-US" dirty="0"/>
              <a:t>several optional capabilities within the GSM standards</a:t>
            </a:r>
          </a:p>
          <a:p>
            <a:pPr lvl="1"/>
            <a:endParaRPr lang="en-US" dirty="0"/>
          </a:p>
        </p:txBody>
      </p:sp>
      <p:sp>
        <p:nvSpPr>
          <p:cNvPr id="35841"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protocol stack (user plane)</a:t>
            </a:r>
          </a:p>
        </p:txBody>
      </p:sp>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sp>
        <p:nvSpPr>
          <p:cNvPr id="54" name="Rectangle 52"/>
          <p:cNvSpPr>
            <a:spLocks noChangeArrowheads="1"/>
          </p:cNvSpPr>
          <p:nvPr/>
        </p:nvSpPr>
        <p:spPr bwMode="auto">
          <a:xfrm>
            <a:off x="3359620" y="2781170"/>
            <a:ext cx="720725"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apps. &amp;</a:t>
            </a:r>
          </a:p>
          <a:p>
            <a:pPr algn="ctr" eaLnBrk="0" hangingPunct="0"/>
            <a:r>
              <a:rPr lang="en-US" sz="1400">
                <a:latin typeface="Arial" pitchFamily="34" charset="0"/>
              </a:rPr>
              <a:t>protocols</a:t>
            </a:r>
          </a:p>
        </p:txBody>
      </p:sp>
      <p:sp>
        <p:nvSpPr>
          <p:cNvPr id="55" name="Rectangle 53"/>
          <p:cNvSpPr>
            <a:spLocks noChangeArrowheads="1"/>
          </p:cNvSpPr>
          <p:nvPr/>
        </p:nvSpPr>
        <p:spPr bwMode="auto">
          <a:xfrm>
            <a:off x="3359620" y="4221034"/>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56" name="Rectangle 54"/>
          <p:cNvSpPr>
            <a:spLocks noChangeArrowheads="1"/>
          </p:cNvSpPr>
          <p:nvPr/>
        </p:nvSpPr>
        <p:spPr bwMode="auto">
          <a:xfrm>
            <a:off x="3359620" y="4509959"/>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57" name="Rectangle 55"/>
          <p:cNvSpPr>
            <a:spLocks noChangeArrowheads="1"/>
          </p:cNvSpPr>
          <p:nvPr/>
        </p:nvSpPr>
        <p:spPr bwMode="auto">
          <a:xfrm>
            <a:off x="4512145" y="4221034"/>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58" name="Rectangle 56"/>
          <p:cNvSpPr>
            <a:spLocks noChangeArrowheads="1"/>
          </p:cNvSpPr>
          <p:nvPr/>
        </p:nvSpPr>
        <p:spPr bwMode="auto">
          <a:xfrm>
            <a:off x="4512145" y="4509959"/>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59" name="AutoShape 57"/>
          <p:cNvSpPr>
            <a:spLocks noChangeArrowheads="1"/>
          </p:cNvSpPr>
          <p:nvPr/>
        </p:nvSpPr>
        <p:spPr bwMode="auto">
          <a:xfrm>
            <a:off x="4512145" y="3644771"/>
            <a:ext cx="720725" cy="288925"/>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200">
                <a:latin typeface="Arial" pitchFamily="34" charset="0"/>
              </a:rPr>
              <a:t>PDCP  </a:t>
            </a:r>
          </a:p>
        </p:txBody>
      </p:sp>
      <p:sp>
        <p:nvSpPr>
          <p:cNvPr id="60" name="AutoShape 58"/>
          <p:cNvSpPr>
            <a:spLocks noChangeArrowheads="1"/>
          </p:cNvSpPr>
          <p:nvPr/>
        </p:nvSpPr>
        <p:spPr bwMode="auto">
          <a:xfrm flipH="1">
            <a:off x="5232870" y="3644771"/>
            <a:ext cx="719137" cy="288925"/>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100" dirty="0">
                <a:latin typeface="Arial" pitchFamily="34" charset="0"/>
              </a:rPr>
              <a:t> GTP-U</a:t>
            </a:r>
          </a:p>
        </p:txBody>
      </p:sp>
      <p:sp>
        <p:nvSpPr>
          <p:cNvPr id="61" name="AutoShape 59"/>
          <p:cNvSpPr>
            <a:spLocks noChangeArrowheads="1"/>
          </p:cNvSpPr>
          <p:nvPr/>
        </p:nvSpPr>
        <p:spPr bwMode="auto">
          <a:xfrm flipV="1">
            <a:off x="4512144" y="3644770"/>
            <a:ext cx="1439862" cy="287338"/>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cxnSp>
        <p:nvCxnSpPr>
          <p:cNvPr id="62" name="AutoShape 60"/>
          <p:cNvCxnSpPr>
            <a:cxnSpLocks noChangeShapeType="1"/>
            <a:stCxn id="56" idx="2"/>
            <a:endCxn id="58" idx="2"/>
          </p:cNvCxnSpPr>
          <p:nvPr/>
        </p:nvCxnSpPr>
        <p:spPr bwMode="auto">
          <a:xfrm rot="16200000" flipH="1">
            <a:off x="4295451" y="4223415"/>
            <a:ext cx="1587" cy="1152525"/>
          </a:xfrm>
          <a:prstGeom prst="bentConnector3">
            <a:avLst>
              <a:gd name="adj1" fmla="val 14400000"/>
            </a:avLst>
          </a:prstGeom>
          <a:noFill/>
          <a:ln w="9525">
            <a:solidFill>
              <a:schemeClr val="tx1"/>
            </a:solidFill>
            <a:miter lim="800000"/>
            <a:headEnd/>
            <a:tailEnd/>
          </a:ln>
        </p:spPr>
      </p:cxnSp>
      <p:cxnSp>
        <p:nvCxnSpPr>
          <p:cNvPr id="63" name="AutoShape 61"/>
          <p:cNvCxnSpPr>
            <a:cxnSpLocks noChangeShapeType="1"/>
            <a:stCxn id="73" idx="2"/>
            <a:endCxn id="75" idx="2"/>
          </p:cNvCxnSpPr>
          <p:nvPr/>
        </p:nvCxnSpPr>
        <p:spPr bwMode="auto">
          <a:xfrm rot="16200000" flipH="1">
            <a:off x="6168701" y="4223415"/>
            <a:ext cx="1587" cy="1152525"/>
          </a:xfrm>
          <a:prstGeom prst="bentConnector3">
            <a:avLst>
              <a:gd name="adj1" fmla="val 14400000"/>
            </a:avLst>
          </a:prstGeom>
          <a:noFill/>
          <a:ln w="9525">
            <a:solidFill>
              <a:schemeClr val="tx1"/>
            </a:solidFill>
            <a:miter lim="800000"/>
            <a:headEnd/>
            <a:tailEnd/>
          </a:ln>
        </p:spPr>
      </p:cxnSp>
      <p:sp>
        <p:nvSpPr>
          <p:cNvPr id="64" name="Line 62"/>
          <p:cNvSpPr>
            <a:spLocks noChangeShapeType="1"/>
          </p:cNvSpPr>
          <p:nvPr/>
        </p:nvSpPr>
        <p:spPr bwMode="auto">
          <a:xfrm flipH="1" flipV="1">
            <a:off x="4294656" y="2330042"/>
            <a:ext cx="1588" cy="2829203"/>
          </a:xfrm>
          <a:prstGeom prst="line">
            <a:avLst/>
          </a:prstGeom>
          <a:noFill/>
          <a:ln w="9525">
            <a:solidFill>
              <a:schemeClr val="tx1"/>
            </a:solidFill>
            <a:prstDash val="dash"/>
            <a:round/>
            <a:headEnd/>
            <a:tailEnd/>
          </a:ln>
        </p:spPr>
        <p:txBody>
          <a:bodyPr wrap="none" anchor="ctr"/>
          <a:lstStyle/>
          <a:p>
            <a:endParaRPr lang="de-DE"/>
          </a:p>
        </p:txBody>
      </p:sp>
      <p:sp>
        <p:nvSpPr>
          <p:cNvPr id="65" name="Line 63"/>
          <p:cNvSpPr>
            <a:spLocks noChangeShapeType="1"/>
          </p:cNvSpPr>
          <p:nvPr/>
        </p:nvSpPr>
        <p:spPr bwMode="auto">
          <a:xfrm flipH="1" flipV="1">
            <a:off x="6156795" y="2324230"/>
            <a:ext cx="11111" cy="2835016"/>
          </a:xfrm>
          <a:prstGeom prst="line">
            <a:avLst/>
          </a:prstGeom>
          <a:noFill/>
          <a:ln w="9525">
            <a:solidFill>
              <a:schemeClr val="tx1"/>
            </a:solidFill>
            <a:prstDash val="dash"/>
            <a:round/>
            <a:headEnd/>
            <a:tailEnd/>
          </a:ln>
        </p:spPr>
        <p:txBody>
          <a:bodyPr wrap="none" anchor="ctr"/>
          <a:lstStyle/>
          <a:p>
            <a:endParaRPr lang="de-DE"/>
          </a:p>
        </p:txBody>
      </p:sp>
      <p:sp>
        <p:nvSpPr>
          <p:cNvPr id="66" name="Text Box 64"/>
          <p:cNvSpPr txBox="1">
            <a:spLocks noChangeArrowheads="1"/>
          </p:cNvSpPr>
          <p:nvPr/>
        </p:nvSpPr>
        <p:spPr bwMode="auto">
          <a:xfrm>
            <a:off x="3906541" y="1991489"/>
            <a:ext cx="825034" cy="338554"/>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LTE </a:t>
            </a:r>
            <a:r>
              <a:rPr lang="en-US" sz="1600" dirty="0" err="1">
                <a:latin typeface="Arial" pitchFamily="34" charset="0"/>
              </a:rPr>
              <a:t>U</a:t>
            </a:r>
            <a:r>
              <a:rPr lang="en-US" sz="1600" baseline="-25000" dirty="0" err="1">
                <a:latin typeface="Arial" pitchFamily="34" charset="0"/>
              </a:rPr>
              <a:t>u</a:t>
            </a:r>
            <a:endParaRPr lang="en-US" sz="1600" dirty="0">
              <a:latin typeface="Arial" pitchFamily="34" charset="0"/>
            </a:endParaRPr>
          </a:p>
        </p:txBody>
      </p:sp>
      <p:sp>
        <p:nvSpPr>
          <p:cNvPr id="67" name="Text Box 65"/>
          <p:cNvSpPr txBox="1">
            <a:spLocks noChangeArrowheads="1"/>
          </p:cNvSpPr>
          <p:nvPr/>
        </p:nvSpPr>
        <p:spPr bwMode="auto">
          <a:xfrm>
            <a:off x="5841487" y="1985676"/>
            <a:ext cx="651140" cy="338554"/>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S1-U</a:t>
            </a:r>
          </a:p>
        </p:txBody>
      </p:sp>
      <p:sp>
        <p:nvSpPr>
          <p:cNvPr id="68" name="Text Box 66"/>
          <p:cNvSpPr txBox="1">
            <a:spLocks noChangeArrowheads="1"/>
          </p:cNvSpPr>
          <p:nvPr/>
        </p:nvSpPr>
        <p:spPr bwMode="auto">
          <a:xfrm>
            <a:off x="3504081" y="2420808"/>
            <a:ext cx="465138"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UE</a:t>
            </a:r>
          </a:p>
        </p:txBody>
      </p:sp>
      <p:sp>
        <p:nvSpPr>
          <p:cNvPr id="69" name="Text Box 67"/>
          <p:cNvSpPr txBox="1">
            <a:spLocks noChangeArrowheads="1"/>
          </p:cNvSpPr>
          <p:nvPr/>
        </p:nvSpPr>
        <p:spPr bwMode="auto">
          <a:xfrm>
            <a:off x="4801070" y="2420808"/>
            <a:ext cx="957313" cy="338554"/>
          </a:xfrm>
          <a:prstGeom prst="rect">
            <a:avLst/>
          </a:prstGeom>
          <a:noFill/>
          <a:ln w="9525">
            <a:noFill/>
            <a:miter lim="800000"/>
            <a:headEnd/>
            <a:tailEnd/>
          </a:ln>
        </p:spPr>
        <p:txBody>
          <a:bodyPr wrap="none">
            <a:spAutoFit/>
          </a:bodyPr>
          <a:lstStyle/>
          <a:p>
            <a:pPr eaLnBrk="0" hangingPunct="0"/>
            <a:r>
              <a:rPr lang="en-US" sz="1600" b="1" dirty="0" err="1">
                <a:latin typeface="Arial" pitchFamily="34" charset="0"/>
              </a:rPr>
              <a:t>eNodeB</a:t>
            </a:r>
            <a:endParaRPr lang="en-US" sz="1600" b="1" dirty="0">
              <a:latin typeface="Arial" pitchFamily="34" charset="0"/>
            </a:endParaRPr>
          </a:p>
        </p:txBody>
      </p:sp>
      <p:sp>
        <p:nvSpPr>
          <p:cNvPr id="70" name="Text Box 68"/>
          <p:cNvSpPr txBox="1">
            <a:spLocks noChangeArrowheads="1"/>
          </p:cNvSpPr>
          <p:nvPr/>
        </p:nvSpPr>
        <p:spPr bwMode="auto">
          <a:xfrm>
            <a:off x="6751526" y="2420809"/>
            <a:ext cx="744114" cy="338554"/>
          </a:xfrm>
          <a:prstGeom prst="rect">
            <a:avLst/>
          </a:prstGeom>
          <a:noFill/>
          <a:ln w="9525">
            <a:noFill/>
            <a:miter lim="800000"/>
            <a:headEnd/>
            <a:tailEnd/>
          </a:ln>
        </p:spPr>
        <p:txBody>
          <a:bodyPr wrap="none">
            <a:spAutoFit/>
          </a:bodyPr>
          <a:lstStyle/>
          <a:p>
            <a:pPr algn="ctr" eaLnBrk="0" hangingPunct="0"/>
            <a:r>
              <a:rPr lang="en-US" sz="1600" b="1" dirty="0">
                <a:latin typeface="Arial" pitchFamily="34" charset="0"/>
              </a:rPr>
              <a:t>S-GW</a:t>
            </a:r>
          </a:p>
        </p:txBody>
      </p:sp>
      <p:sp>
        <p:nvSpPr>
          <p:cNvPr id="71" name="Rectangle 69"/>
          <p:cNvSpPr>
            <a:spLocks noChangeArrowheads="1"/>
          </p:cNvSpPr>
          <p:nvPr/>
        </p:nvSpPr>
        <p:spPr bwMode="auto">
          <a:xfrm>
            <a:off x="3359620" y="393369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72" name="Rectangle 70"/>
          <p:cNvSpPr>
            <a:spLocks noChangeArrowheads="1"/>
          </p:cNvSpPr>
          <p:nvPr/>
        </p:nvSpPr>
        <p:spPr bwMode="auto">
          <a:xfrm>
            <a:off x="5232870" y="4221034"/>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L2</a:t>
            </a:r>
          </a:p>
        </p:txBody>
      </p:sp>
      <p:sp>
        <p:nvSpPr>
          <p:cNvPr id="73" name="Rectangle 71"/>
          <p:cNvSpPr>
            <a:spLocks noChangeArrowheads="1"/>
          </p:cNvSpPr>
          <p:nvPr/>
        </p:nvSpPr>
        <p:spPr bwMode="auto">
          <a:xfrm>
            <a:off x="5232870" y="4509959"/>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L1</a:t>
            </a:r>
          </a:p>
        </p:txBody>
      </p:sp>
      <p:sp>
        <p:nvSpPr>
          <p:cNvPr id="74" name="Rectangle 72"/>
          <p:cNvSpPr>
            <a:spLocks noChangeArrowheads="1"/>
          </p:cNvSpPr>
          <p:nvPr/>
        </p:nvSpPr>
        <p:spPr bwMode="auto">
          <a:xfrm>
            <a:off x="6385395" y="4221034"/>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L2</a:t>
            </a:r>
          </a:p>
        </p:txBody>
      </p:sp>
      <p:sp>
        <p:nvSpPr>
          <p:cNvPr id="75" name="Rectangle 73"/>
          <p:cNvSpPr>
            <a:spLocks noChangeArrowheads="1"/>
          </p:cNvSpPr>
          <p:nvPr/>
        </p:nvSpPr>
        <p:spPr bwMode="auto">
          <a:xfrm>
            <a:off x="6385395" y="4509959"/>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L1</a:t>
            </a:r>
          </a:p>
        </p:txBody>
      </p:sp>
      <p:sp>
        <p:nvSpPr>
          <p:cNvPr id="76" name="Rectangle 74"/>
          <p:cNvSpPr>
            <a:spLocks noChangeArrowheads="1"/>
          </p:cNvSpPr>
          <p:nvPr/>
        </p:nvSpPr>
        <p:spPr bwMode="auto">
          <a:xfrm>
            <a:off x="6385395" y="3933696"/>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77" name="Rectangle 75"/>
          <p:cNvSpPr>
            <a:spLocks noChangeArrowheads="1"/>
          </p:cNvSpPr>
          <p:nvPr/>
        </p:nvSpPr>
        <p:spPr bwMode="auto">
          <a:xfrm>
            <a:off x="3359620" y="3644771"/>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PDCP</a:t>
            </a:r>
          </a:p>
        </p:txBody>
      </p:sp>
      <p:sp>
        <p:nvSpPr>
          <p:cNvPr id="78" name="Rectangle 76"/>
          <p:cNvSpPr>
            <a:spLocks noChangeArrowheads="1"/>
          </p:cNvSpPr>
          <p:nvPr/>
        </p:nvSpPr>
        <p:spPr bwMode="auto">
          <a:xfrm>
            <a:off x="4512145" y="393369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79" name="Rectangle 77"/>
          <p:cNvSpPr>
            <a:spLocks noChangeArrowheads="1"/>
          </p:cNvSpPr>
          <p:nvPr/>
        </p:nvSpPr>
        <p:spPr bwMode="auto">
          <a:xfrm>
            <a:off x="5232870" y="393369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80" name="Rectangle 78"/>
          <p:cNvSpPr>
            <a:spLocks noChangeArrowheads="1"/>
          </p:cNvSpPr>
          <p:nvPr/>
        </p:nvSpPr>
        <p:spPr bwMode="auto">
          <a:xfrm>
            <a:off x="7104531" y="3933695"/>
            <a:ext cx="719138"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81" name="Line 79"/>
          <p:cNvSpPr>
            <a:spLocks noChangeShapeType="1"/>
          </p:cNvSpPr>
          <p:nvPr/>
        </p:nvSpPr>
        <p:spPr bwMode="auto">
          <a:xfrm flipH="1" flipV="1">
            <a:off x="8015840" y="2324230"/>
            <a:ext cx="25316" cy="2835016"/>
          </a:xfrm>
          <a:prstGeom prst="line">
            <a:avLst/>
          </a:prstGeom>
          <a:noFill/>
          <a:ln w="9525">
            <a:solidFill>
              <a:schemeClr val="tx1"/>
            </a:solidFill>
            <a:prstDash val="dash"/>
            <a:round/>
            <a:headEnd/>
            <a:tailEnd/>
          </a:ln>
        </p:spPr>
        <p:txBody>
          <a:bodyPr wrap="none" anchor="ctr"/>
          <a:lstStyle/>
          <a:p>
            <a:endParaRPr lang="de-DE"/>
          </a:p>
        </p:txBody>
      </p:sp>
      <p:sp>
        <p:nvSpPr>
          <p:cNvPr id="82" name="Text Box 80"/>
          <p:cNvSpPr txBox="1">
            <a:spLocks noChangeArrowheads="1"/>
          </p:cNvSpPr>
          <p:nvPr/>
        </p:nvSpPr>
        <p:spPr bwMode="auto">
          <a:xfrm>
            <a:off x="7514545" y="1991488"/>
            <a:ext cx="742511" cy="338554"/>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S5/S8</a:t>
            </a:r>
          </a:p>
        </p:txBody>
      </p:sp>
      <p:sp>
        <p:nvSpPr>
          <p:cNvPr id="83" name="AutoShape 81"/>
          <p:cNvSpPr>
            <a:spLocks noChangeArrowheads="1"/>
          </p:cNvSpPr>
          <p:nvPr/>
        </p:nvSpPr>
        <p:spPr bwMode="auto">
          <a:xfrm>
            <a:off x="6383807" y="3644771"/>
            <a:ext cx="720725" cy="290513"/>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200" dirty="0">
                <a:latin typeface="Arial" pitchFamily="34" charset="0"/>
              </a:rPr>
              <a:t>GTP-U</a:t>
            </a:r>
            <a:r>
              <a:rPr lang="en-US" sz="1300" dirty="0">
                <a:latin typeface="Arial" pitchFamily="34" charset="0"/>
              </a:rPr>
              <a:t> </a:t>
            </a:r>
          </a:p>
        </p:txBody>
      </p:sp>
      <p:sp>
        <p:nvSpPr>
          <p:cNvPr id="84" name="AutoShape 82"/>
          <p:cNvSpPr>
            <a:spLocks noChangeArrowheads="1"/>
          </p:cNvSpPr>
          <p:nvPr/>
        </p:nvSpPr>
        <p:spPr bwMode="auto">
          <a:xfrm flipH="1">
            <a:off x="7104531" y="3644771"/>
            <a:ext cx="719138" cy="290513"/>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200" dirty="0">
                <a:latin typeface="Arial" pitchFamily="34" charset="0"/>
              </a:rPr>
              <a:t>GTP-U</a:t>
            </a:r>
            <a:endParaRPr lang="en-US" sz="1400" dirty="0">
              <a:latin typeface="Arial" pitchFamily="34" charset="0"/>
            </a:endParaRPr>
          </a:p>
        </p:txBody>
      </p:sp>
      <p:sp>
        <p:nvSpPr>
          <p:cNvPr id="85" name="AutoShape 83"/>
          <p:cNvSpPr>
            <a:spLocks noChangeArrowheads="1"/>
          </p:cNvSpPr>
          <p:nvPr/>
        </p:nvSpPr>
        <p:spPr bwMode="auto">
          <a:xfrm flipV="1">
            <a:off x="6383807" y="3644771"/>
            <a:ext cx="1439863" cy="288925"/>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sp>
        <p:nvSpPr>
          <p:cNvPr id="86" name="Rectangle 84"/>
          <p:cNvSpPr>
            <a:spLocks noChangeArrowheads="1"/>
          </p:cNvSpPr>
          <p:nvPr/>
        </p:nvSpPr>
        <p:spPr bwMode="auto">
          <a:xfrm>
            <a:off x="7104531" y="4221034"/>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L2</a:t>
            </a:r>
          </a:p>
        </p:txBody>
      </p:sp>
      <p:sp>
        <p:nvSpPr>
          <p:cNvPr id="87" name="Rectangle 85"/>
          <p:cNvSpPr>
            <a:spLocks noChangeArrowheads="1"/>
          </p:cNvSpPr>
          <p:nvPr/>
        </p:nvSpPr>
        <p:spPr bwMode="auto">
          <a:xfrm>
            <a:off x="7104531" y="450995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a:t>
            </a:r>
          </a:p>
        </p:txBody>
      </p:sp>
      <p:sp>
        <p:nvSpPr>
          <p:cNvPr id="88" name="Rectangle 86"/>
          <p:cNvSpPr>
            <a:spLocks noChangeArrowheads="1"/>
          </p:cNvSpPr>
          <p:nvPr/>
        </p:nvSpPr>
        <p:spPr bwMode="auto">
          <a:xfrm>
            <a:off x="8257056" y="393210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89" name="Rectangle 87"/>
          <p:cNvSpPr>
            <a:spLocks noChangeArrowheads="1"/>
          </p:cNvSpPr>
          <p:nvPr/>
        </p:nvSpPr>
        <p:spPr bwMode="auto">
          <a:xfrm>
            <a:off x="8257056" y="4221034"/>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L2</a:t>
            </a:r>
          </a:p>
        </p:txBody>
      </p:sp>
      <p:sp>
        <p:nvSpPr>
          <p:cNvPr id="90" name="Rectangle 88"/>
          <p:cNvSpPr>
            <a:spLocks noChangeArrowheads="1"/>
          </p:cNvSpPr>
          <p:nvPr/>
        </p:nvSpPr>
        <p:spPr bwMode="auto">
          <a:xfrm>
            <a:off x="8257056" y="450995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a:t>
            </a:r>
          </a:p>
        </p:txBody>
      </p:sp>
      <p:sp>
        <p:nvSpPr>
          <p:cNvPr id="91" name="Rectangle 89"/>
          <p:cNvSpPr>
            <a:spLocks noChangeArrowheads="1"/>
          </p:cNvSpPr>
          <p:nvPr/>
        </p:nvSpPr>
        <p:spPr bwMode="auto">
          <a:xfrm>
            <a:off x="8257056" y="3643183"/>
            <a:ext cx="719138" cy="29051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GTP-U</a:t>
            </a:r>
          </a:p>
        </p:txBody>
      </p:sp>
      <p:cxnSp>
        <p:nvCxnSpPr>
          <p:cNvPr id="92" name="AutoShape 90"/>
          <p:cNvCxnSpPr>
            <a:cxnSpLocks noChangeShapeType="1"/>
            <a:stCxn id="87" idx="2"/>
            <a:endCxn id="90" idx="2"/>
          </p:cNvCxnSpPr>
          <p:nvPr/>
        </p:nvCxnSpPr>
        <p:spPr bwMode="auto">
          <a:xfrm rot="16200000" flipH="1">
            <a:off x="8040364" y="4223415"/>
            <a:ext cx="1587" cy="1152525"/>
          </a:xfrm>
          <a:prstGeom prst="bentConnector3">
            <a:avLst>
              <a:gd name="adj1" fmla="val 14400000"/>
            </a:avLst>
          </a:prstGeom>
          <a:noFill/>
          <a:ln w="9525">
            <a:solidFill>
              <a:schemeClr val="tx1"/>
            </a:solidFill>
            <a:miter lim="800000"/>
            <a:headEnd/>
            <a:tailEnd/>
          </a:ln>
        </p:spPr>
      </p:cxnSp>
      <p:sp>
        <p:nvSpPr>
          <p:cNvPr id="93" name="Text Box 91"/>
          <p:cNvSpPr txBox="1">
            <a:spLocks noChangeArrowheads="1"/>
          </p:cNvSpPr>
          <p:nvPr/>
        </p:nvSpPr>
        <p:spPr bwMode="auto">
          <a:xfrm>
            <a:off x="8265207" y="2420809"/>
            <a:ext cx="744114" cy="338554"/>
          </a:xfrm>
          <a:prstGeom prst="rect">
            <a:avLst/>
          </a:prstGeom>
          <a:noFill/>
          <a:ln w="9525">
            <a:noFill/>
            <a:miter lim="800000"/>
            <a:headEnd/>
            <a:tailEnd/>
          </a:ln>
        </p:spPr>
        <p:txBody>
          <a:bodyPr wrap="none">
            <a:spAutoFit/>
          </a:bodyPr>
          <a:lstStyle/>
          <a:p>
            <a:pPr algn="ctr" eaLnBrk="0" hangingPunct="0"/>
            <a:r>
              <a:rPr lang="en-US" sz="1600" b="1" dirty="0">
                <a:latin typeface="Arial" pitchFamily="34" charset="0"/>
              </a:rPr>
              <a:t>P-GW</a:t>
            </a:r>
          </a:p>
        </p:txBody>
      </p:sp>
      <p:sp>
        <p:nvSpPr>
          <p:cNvPr id="94" name="Rectangle 92"/>
          <p:cNvSpPr>
            <a:spLocks noChangeArrowheads="1"/>
          </p:cNvSpPr>
          <p:nvPr/>
        </p:nvSpPr>
        <p:spPr bwMode="auto">
          <a:xfrm>
            <a:off x="3359620" y="3212970"/>
            <a:ext cx="720725" cy="43338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IP</a:t>
            </a:r>
          </a:p>
        </p:txBody>
      </p:sp>
      <p:sp>
        <p:nvSpPr>
          <p:cNvPr id="95" name="Rectangle 93"/>
          <p:cNvSpPr>
            <a:spLocks noChangeArrowheads="1"/>
          </p:cNvSpPr>
          <p:nvPr/>
        </p:nvSpPr>
        <p:spPr bwMode="auto">
          <a:xfrm>
            <a:off x="8257057" y="3212970"/>
            <a:ext cx="720725" cy="43338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dirty="0">
                <a:latin typeface="Arial" pitchFamily="34" charset="0"/>
              </a:rPr>
              <a:t>IP</a:t>
            </a:r>
          </a:p>
        </p:txBody>
      </p:sp>
      <p:sp>
        <p:nvSpPr>
          <p:cNvPr id="96" name="AutoShape 94"/>
          <p:cNvSpPr>
            <a:spLocks noChangeArrowheads="1"/>
          </p:cNvSpPr>
          <p:nvPr/>
        </p:nvSpPr>
        <p:spPr bwMode="auto">
          <a:xfrm>
            <a:off x="4080344" y="3212971"/>
            <a:ext cx="4176712" cy="360363"/>
          </a:xfrm>
          <a:prstGeom prst="leftRightArrow">
            <a:avLst>
              <a:gd name="adj1" fmla="val 50278"/>
              <a:gd name="adj2" fmla="val 114561"/>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IP tunnel</a:t>
            </a:r>
          </a:p>
        </p:txBody>
      </p:sp>
      <p:sp>
        <p:nvSpPr>
          <p:cNvPr id="97" name="Text Box 96"/>
          <p:cNvSpPr txBox="1">
            <a:spLocks noChangeArrowheads="1"/>
          </p:cNvSpPr>
          <p:nvPr/>
        </p:nvSpPr>
        <p:spPr bwMode="auto">
          <a:xfrm>
            <a:off x="2100731" y="3501895"/>
            <a:ext cx="1120820" cy="923330"/>
          </a:xfrm>
          <a:prstGeom prst="rect">
            <a:avLst/>
          </a:prstGeom>
          <a:noFill/>
          <a:ln w="9525">
            <a:noFill/>
            <a:miter lim="800000"/>
            <a:headEnd/>
            <a:tailEnd/>
          </a:ln>
        </p:spPr>
        <p:txBody>
          <a:bodyPr wrap="none">
            <a:spAutoFit/>
          </a:bodyPr>
          <a:lstStyle/>
          <a:p>
            <a:pPr eaLnBrk="0" hangingPunct="0"/>
            <a:r>
              <a:rPr lang="de-DE" sz="1800" dirty="0">
                <a:latin typeface="Arial" pitchFamily="34" charset="0"/>
              </a:rPr>
              <a:t>Packet</a:t>
            </a:r>
          </a:p>
          <a:p>
            <a:pPr eaLnBrk="0" hangingPunct="0"/>
            <a:r>
              <a:rPr lang="de-DE" sz="1800" dirty="0" err="1">
                <a:latin typeface="Arial" pitchFamily="34" charset="0"/>
              </a:rPr>
              <a:t>switched</a:t>
            </a:r>
            <a:endParaRPr lang="de-DE" sz="1800" dirty="0">
              <a:latin typeface="Arial" pitchFamily="34" charset="0"/>
            </a:endParaRPr>
          </a:p>
          <a:p>
            <a:pPr eaLnBrk="0" hangingPunct="0"/>
            <a:r>
              <a:rPr lang="de-DE" sz="1800" dirty="0" err="1">
                <a:latin typeface="Arial" pitchFamily="34" charset="0"/>
              </a:rPr>
              <a:t>only</a:t>
            </a:r>
            <a:r>
              <a:rPr lang="de-DE" sz="1800" dirty="0">
                <a:latin typeface="Arial" pitchFamily="34" charset="0"/>
              </a:rPr>
              <a:t>!</a:t>
            </a:r>
          </a:p>
        </p:txBody>
      </p:sp>
    </p:spTree>
    <p:extLst>
      <p:ext uri="{BB962C8B-B14F-4D97-AF65-F5344CB8AC3E}">
        <p14:creationId xmlns:p14="http://schemas.microsoft.com/office/powerpoint/2010/main" val="151724429"/>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t>LTE frame structure</a:t>
            </a:r>
          </a:p>
        </p:txBody>
      </p:sp>
      <p:sp>
        <p:nvSpPr>
          <p:cNvPr id="203778" name="Footer Placehold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203779" name="Rectangle 60"/>
          <p:cNvSpPr>
            <a:spLocks noChangeArrowheads="1"/>
          </p:cNvSpPr>
          <p:nvPr/>
        </p:nvSpPr>
        <p:spPr bwMode="auto">
          <a:xfrm>
            <a:off x="4124326" y="1484313"/>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1400">
                <a:latin typeface="Helvetica" charset="0"/>
              </a:rPr>
              <a:t>0</a:t>
            </a:r>
          </a:p>
        </p:txBody>
      </p:sp>
      <p:sp>
        <p:nvSpPr>
          <p:cNvPr id="203780" name="Rectangle 61"/>
          <p:cNvSpPr>
            <a:spLocks noChangeArrowheads="1"/>
          </p:cNvSpPr>
          <p:nvPr/>
        </p:nvSpPr>
        <p:spPr bwMode="auto">
          <a:xfrm>
            <a:off x="4660901" y="1484313"/>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1400">
                <a:latin typeface="Helvetica" charset="0"/>
              </a:rPr>
              <a:t>1</a:t>
            </a:r>
          </a:p>
        </p:txBody>
      </p:sp>
      <p:sp>
        <p:nvSpPr>
          <p:cNvPr id="203781" name="Rectangle 62"/>
          <p:cNvSpPr>
            <a:spLocks noChangeArrowheads="1"/>
          </p:cNvSpPr>
          <p:nvPr/>
        </p:nvSpPr>
        <p:spPr bwMode="auto">
          <a:xfrm>
            <a:off x="5197476" y="1484313"/>
            <a:ext cx="538163"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1400">
                <a:latin typeface="Helvetica" charset="0"/>
              </a:rPr>
              <a:t>2</a:t>
            </a:r>
          </a:p>
        </p:txBody>
      </p:sp>
      <p:sp>
        <p:nvSpPr>
          <p:cNvPr id="203782" name="Rectangle 63"/>
          <p:cNvSpPr>
            <a:spLocks noChangeArrowheads="1"/>
          </p:cNvSpPr>
          <p:nvPr/>
        </p:nvSpPr>
        <p:spPr bwMode="auto">
          <a:xfrm>
            <a:off x="7038976" y="1484313"/>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de-DE" sz="1400">
                <a:latin typeface="Helvetica" charset="0"/>
              </a:rPr>
              <a:t>7</a:t>
            </a:r>
            <a:endParaRPr lang="en-US" sz="1400">
              <a:latin typeface="Helvetica" charset="0"/>
            </a:endParaRPr>
          </a:p>
        </p:txBody>
      </p:sp>
      <p:sp>
        <p:nvSpPr>
          <p:cNvPr id="203783" name="Rectangle 64"/>
          <p:cNvSpPr>
            <a:spLocks noChangeArrowheads="1"/>
          </p:cNvSpPr>
          <p:nvPr/>
        </p:nvSpPr>
        <p:spPr bwMode="auto">
          <a:xfrm>
            <a:off x="7575551" y="1484313"/>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de-DE" sz="1400">
                <a:latin typeface="Helvetica" charset="0"/>
              </a:rPr>
              <a:t>8</a:t>
            </a:r>
            <a:endParaRPr lang="en-US" sz="1400">
              <a:latin typeface="Helvetica" charset="0"/>
            </a:endParaRPr>
          </a:p>
        </p:txBody>
      </p:sp>
      <p:sp>
        <p:nvSpPr>
          <p:cNvPr id="203784" name="Rectangle 65"/>
          <p:cNvSpPr>
            <a:spLocks noChangeArrowheads="1"/>
          </p:cNvSpPr>
          <p:nvPr/>
        </p:nvSpPr>
        <p:spPr bwMode="auto">
          <a:xfrm>
            <a:off x="8112126" y="1484313"/>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de-DE" sz="1400">
                <a:latin typeface="Helvetica" charset="0"/>
              </a:rPr>
              <a:t>9</a:t>
            </a:r>
            <a:endParaRPr lang="en-US" sz="1400">
              <a:latin typeface="Helvetica" charset="0"/>
            </a:endParaRPr>
          </a:p>
        </p:txBody>
      </p:sp>
      <p:sp>
        <p:nvSpPr>
          <p:cNvPr id="203785" name="Rectangle 66"/>
          <p:cNvSpPr>
            <a:spLocks noChangeArrowheads="1"/>
          </p:cNvSpPr>
          <p:nvPr/>
        </p:nvSpPr>
        <p:spPr bwMode="auto">
          <a:xfrm>
            <a:off x="5735639" y="1484313"/>
            <a:ext cx="1303337" cy="36195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1400">
                <a:latin typeface="Helvetica" charset="0"/>
              </a:rPr>
              <a:t>...</a:t>
            </a:r>
          </a:p>
        </p:txBody>
      </p:sp>
      <p:sp>
        <p:nvSpPr>
          <p:cNvPr id="203786" name="Text Box 67"/>
          <p:cNvSpPr txBox="1">
            <a:spLocks noChangeArrowheads="1"/>
          </p:cNvSpPr>
          <p:nvPr/>
        </p:nvSpPr>
        <p:spPr bwMode="auto">
          <a:xfrm>
            <a:off x="5360988" y="1104901"/>
            <a:ext cx="1814512" cy="307975"/>
          </a:xfrm>
          <a:prstGeom prst="rect">
            <a:avLst/>
          </a:prstGeom>
          <a:noFill/>
          <a:ln w="9525">
            <a:noFill/>
            <a:miter lim="800000"/>
            <a:headEnd/>
            <a:tailEnd/>
          </a:ln>
        </p:spPr>
        <p:txBody>
          <a:bodyPr wrap="none">
            <a:spAutoFit/>
          </a:bodyPr>
          <a:lstStyle/>
          <a:p>
            <a:pPr eaLnBrk="0" hangingPunct="0"/>
            <a:r>
              <a:rPr lang="en-US" sz="1400">
                <a:latin typeface="Helvetica" charset="0"/>
              </a:rPr>
              <a:t>Radio frame (10 ms)</a:t>
            </a:r>
          </a:p>
        </p:txBody>
      </p:sp>
      <p:sp>
        <p:nvSpPr>
          <p:cNvPr id="203787" name="Text Box 73"/>
          <p:cNvSpPr txBox="1">
            <a:spLocks noChangeArrowheads="1"/>
          </p:cNvSpPr>
          <p:nvPr/>
        </p:nvSpPr>
        <p:spPr bwMode="auto">
          <a:xfrm>
            <a:off x="5519738" y="2060576"/>
            <a:ext cx="1517650" cy="307975"/>
          </a:xfrm>
          <a:prstGeom prst="rect">
            <a:avLst/>
          </a:prstGeom>
          <a:noFill/>
          <a:ln w="9525">
            <a:noFill/>
            <a:miter lim="800000"/>
            <a:headEnd/>
            <a:tailEnd/>
          </a:ln>
        </p:spPr>
        <p:txBody>
          <a:bodyPr wrap="none">
            <a:spAutoFit/>
          </a:bodyPr>
          <a:lstStyle/>
          <a:p>
            <a:pPr algn="r" eaLnBrk="0" hangingPunct="0"/>
            <a:r>
              <a:rPr lang="en-US" sz="1400">
                <a:latin typeface="Helvetica" charset="0"/>
              </a:rPr>
              <a:t>Subframe (1 ms)</a:t>
            </a:r>
          </a:p>
        </p:txBody>
      </p:sp>
      <p:cxnSp>
        <p:nvCxnSpPr>
          <p:cNvPr id="203788" name="Curved Connector 13"/>
          <p:cNvCxnSpPr>
            <a:cxnSpLocks noChangeShapeType="1"/>
            <a:stCxn id="203787" idx="3"/>
            <a:endCxn id="203782" idx="2"/>
          </p:cNvCxnSpPr>
          <p:nvPr/>
        </p:nvCxnSpPr>
        <p:spPr bwMode="auto">
          <a:xfrm flipV="1">
            <a:off x="7037389" y="1846263"/>
            <a:ext cx="269875" cy="368300"/>
          </a:xfrm>
          <a:prstGeom prst="curvedConnector2">
            <a:avLst/>
          </a:prstGeom>
          <a:noFill/>
          <a:ln w="12700">
            <a:solidFill>
              <a:schemeClr val="hlink"/>
            </a:solidFill>
            <a:round/>
            <a:headEnd/>
            <a:tailEnd type="arrow" w="med" len="med"/>
          </a:ln>
        </p:spPr>
      </p:cxnSp>
      <p:sp>
        <p:nvSpPr>
          <p:cNvPr id="203789" name="TextBox 15"/>
          <p:cNvSpPr txBox="1">
            <a:spLocks noChangeArrowheads="1"/>
          </p:cNvSpPr>
          <p:nvPr/>
        </p:nvSpPr>
        <p:spPr bwMode="auto">
          <a:xfrm>
            <a:off x="2114551" y="1916113"/>
            <a:ext cx="727075" cy="400050"/>
          </a:xfrm>
          <a:prstGeom prst="rect">
            <a:avLst/>
          </a:prstGeom>
          <a:noFill/>
          <a:ln w="9525">
            <a:noFill/>
            <a:miter lim="800000"/>
            <a:headEnd/>
            <a:tailEnd/>
          </a:ln>
        </p:spPr>
        <p:txBody>
          <a:bodyPr wrap="none">
            <a:spAutoFit/>
          </a:bodyPr>
          <a:lstStyle/>
          <a:p>
            <a:pPr algn="ctr"/>
            <a:r>
              <a:rPr lang="en-US" sz="2000"/>
              <a:t>FDD</a:t>
            </a:r>
          </a:p>
        </p:txBody>
      </p:sp>
      <p:sp>
        <p:nvSpPr>
          <p:cNvPr id="203790" name="TextBox 16"/>
          <p:cNvSpPr txBox="1">
            <a:spLocks noChangeArrowheads="1"/>
          </p:cNvSpPr>
          <p:nvPr/>
        </p:nvSpPr>
        <p:spPr bwMode="auto">
          <a:xfrm>
            <a:off x="3240088" y="1484314"/>
            <a:ext cx="481012" cy="369887"/>
          </a:xfrm>
          <a:prstGeom prst="rect">
            <a:avLst/>
          </a:prstGeom>
          <a:noFill/>
          <a:ln w="9525">
            <a:noFill/>
            <a:miter lim="800000"/>
            <a:headEnd/>
            <a:tailEnd/>
          </a:ln>
        </p:spPr>
        <p:txBody>
          <a:bodyPr wrap="none">
            <a:spAutoFit/>
          </a:bodyPr>
          <a:lstStyle/>
          <a:p>
            <a:pPr algn="ctr"/>
            <a:r>
              <a:rPr lang="en-US" sz="1800"/>
              <a:t>UL</a:t>
            </a:r>
          </a:p>
        </p:txBody>
      </p:sp>
      <p:sp>
        <p:nvSpPr>
          <p:cNvPr id="203791" name="TextBox 17"/>
          <p:cNvSpPr txBox="1">
            <a:spLocks noChangeArrowheads="1"/>
          </p:cNvSpPr>
          <p:nvPr/>
        </p:nvSpPr>
        <p:spPr bwMode="auto">
          <a:xfrm>
            <a:off x="3211514" y="2490789"/>
            <a:ext cx="490537" cy="369887"/>
          </a:xfrm>
          <a:prstGeom prst="rect">
            <a:avLst/>
          </a:prstGeom>
          <a:noFill/>
          <a:ln w="9525">
            <a:noFill/>
            <a:miter lim="800000"/>
            <a:headEnd/>
            <a:tailEnd/>
          </a:ln>
        </p:spPr>
        <p:txBody>
          <a:bodyPr wrap="none">
            <a:spAutoFit/>
          </a:bodyPr>
          <a:lstStyle/>
          <a:p>
            <a:pPr algn="ctr"/>
            <a:r>
              <a:rPr lang="en-US" sz="1800"/>
              <a:t>DL</a:t>
            </a:r>
          </a:p>
        </p:txBody>
      </p:sp>
      <p:sp>
        <p:nvSpPr>
          <p:cNvPr id="203792" name="Rectangle 60"/>
          <p:cNvSpPr>
            <a:spLocks noChangeArrowheads="1"/>
          </p:cNvSpPr>
          <p:nvPr/>
        </p:nvSpPr>
        <p:spPr bwMode="auto">
          <a:xfrm>
            <a:off x="4151314" y="25622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1400">
                <a:latin typeface="Helvetica" charset="0"/>
              </a:rPr>
              <a:t>0</a:t>
            </a:r>
          </a:p>
        </p:txBody>
      </p:sp>
      <p:sp>
        <p:nvSpPr>
          <p:cNvPr id="203793" name="Rectangle 61"/>
          <p:cNvSpPr>
            <a:spLocks noChangeArrowheads="1"/>
          </p:cNvSpPr>
          <p:nvPr/>
        </p:nvSpPr>
        <p:spPr bwMode="auto">
          <a:xfrm>
            <a:off x="4687889" y="25622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1400">
                <a:latin typeface="Helvetica" charset="0"/>
              </a:rPr>
              <a:t>1</a:t>
            </a:r>
          </a:p>
        </p:txBody>
      </p:sp>
      <p:sp>
        <p:nvSpPr>
          <p:cNvPr id="203794" name="Rectangle 62"/>
          <p:cNvSpPr>
            <a:spLocks noChangeArrowheads="1"/>
          </p:cNvSpPr>
          <p:nvPr/>
        </p:nvSpPr>
        <p:spPr bwMode="auto">
          <a:xfrm>
            <a:off x="5224463" y="2562225"/>
            <a:ext cx="538162"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1400">
                <a:latin typeface="Helvetica" charset="0"/>
              </a:rPr>
              <a:t>2</a:t>
            </a:r>
          </a:p>
        </p:txBody>
      </p:sp>
      <p:sp>
        <p:nvSpPr>
          <p:cNvPr id="203795" name="Rectangle 63"/>
          <p:cNvSpPr>
            <a:spLocks noChangeArrowheads="1"/>
          </p:cNvSpPr>
          <p:nvPr/>
        </p:nvSpPr>
        <p:spPr bwMode="auto">
          <a:xfrm>
            <a:off x="7065964" y="25622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Helvetica" charset="0"/>
              </a:rPr>
              <a:t>7</a:t>
            </a:r>
            <a:endParaRPr lang="en-US" sz="1400">
              <a:latin typeface="Helvetica" charset="0"/>
            </a:endParaRPr>
          </a:p>
        </p:txBody>
      </p:sp>
      <p:sp>
        <p:nvSpPr>
          <p:cNvPr id="203796" name="Rectangle 64"/>
          <p:cNvSpPr>
            <a:spLocks noChangeArrowheads="1"/>
          </p:cNvSpPr>
          <p:nvPr/>
        </p:nvSpPr>
        <p:spPr bwMode="auto">
          <a:xfrm>
            <a:off x="7602539" y="25622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Helvetica" charset="0"/>
              </a:rPr>
              <a:t>8</a:t>
            </a:r>
            <a:endParaRPr lang="en-US" sz="1400">
              <a:latin typeface="Helvetica" charset="0"/>
            </a:endParaRPr>
          </a:p>
        </p:txBody>
      </p:sp>
      <p:sp>
        <p:nvSpPr>
          <p:cNvPr id="203797" name="Rectangle 65"/>
          <p:cNvSpPr>
            <a:spLocks noChangeArrowheads="1"/>
          </p:cNvSpPr>
          <p:nvPr/>
        </p:nvSpPr>
        <p:spPr bwMode="auto">
          <a:xfrm>
            <a:off x="8139114" y="25622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Helvetica" charset="0"/>
              </a:rPr>
              <a:t>9</a:t>
            </a:r>
            <a:endParaRPr lang="en-US" sz="1400">
              <a:latin typeface="Helvetica" charset="0"/>
            </a:endParaRPr>
          </a:p>
        </p:txBody>
      </p:sp>
      <p:sp>
        <p:nvSpPr>
          <p:cNvPr id="203798" name="Rectangle 66"/>
          <p:cNvSpPr>
            <a:spLocks noChangeArrowheads="1"/>
          </p:cNvSpPr>
          <p:nvPr/>
        </p:nvSpPr>
        <p:spPr bwMode="auto">
          <a:xfrm>
            <a:off x="5762625" y="2562225"/>
            <a:ext cx="1303338" cy="361950"/>
          </a:xfrm>
          <a:prstGeom prst="rect">
            <a:avLst/>
          </a:prstGeom>
          <a:solidFill>
            <a:srgbClr val="66FF99"/>
          </a:solidFill>
          <a:ln w="9525">
            <a:solidFill>
              <a:schemeClr val="tx1"/>
            </a:solidFill>
            <a:miter lim="800000"/>
            <a:headEnd/>
            <a:tailEnd/>
          </a:ln>
        </p:spPr>
        <p:txBody>
          <a:bodyPr wrap="none" anchor="ctr"/>
          <a:lstStyle/>
          <a:p>
            <a:pPr algn="ctr" eaLnBrk="0" hangingPunct="0"/>
            <a:r>
              <a:rPr lang="en-US" sz="1400">
                <a:latin typeface="Helvetica" charset="0"/>
              </a:rPr>
              <a:t>...</a:t>
            </a:r>
          </a:p>
        </p:txBody>
      </p:sp>
      <p:sp>
        <p:nvSpPr>
          <p:cNvPr id="203799" name="TextBox 28"/>
          <p:cNvSpPr txBox="1">
            <a:spLocks noChangeArrowheads="1"/>
          </p:cNvSpPr>
          <p:nvPr/>
        </p:nvSpPr>
        <p:spPr bwMode="auto">
          <a:xfrm>
            <a:off x="2117725" y="4365625"/>
            <a:ext cx="738188" cy="400050"/>
          </a:xfrm>
          <a:prstGeom prst="rect">
            <a:avLst/>
          </a:prstGeom>
          <a:noFill/>
          <a:ln w="9525">
            <a:noFill/>
            <a:miter lim="800000"/>
            <a:headEnd/>
            <a:tailEnd/>
          </a:ln>
        </p:spPr>
        <p:txBody>
          <a:bodyPr wrap="none">
            <a:spAutoFit/>
          </a:bodyPr>
          <a:lstStyle/>
          <a:p>
            <a:pPr algn="ctr"/>
            <a:r>
              <a:rPr lang="en-US" sz="2000"/>
              <a:t>TDD</a:t>
            </a:r>
          </a:p>
        </p:txBody>
      </p:sp>
      <p:sp>
        <p:nvSpPr>
          <p:cNvPr id="203800" name="Rectangle 60"/>
          <p:cNvSpPr>
            <a:spLocks noChangeArrowheads="1"/>
          </p:cNvSpPr>
          <p:nvPr/>
        </p:nvSpPr>
        <p:spPr bwMode="auto">
          <a:xfrm>
            <a:off x="4197351" y="43656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1" name="Rectangle 61"/>
          <p:cNvSpPr>
            <a:spLocks noChangeArrowheads="1"/>
          </p:cNvSpPr>
          <p:nvPr/>
        </p:nvSpPr>
        <p:spPr bwMode="auto">
          <a:xfrm>
            <a:off x="4733926" y="43656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2" name="Rectangle 62"/>
          <p:cNvSpPr>
            <a:spLocks noChangeArrowheads="1"/>
          </p:cNvSpPr>
          <p:nvPr/>
        </p:nvSpPr>
        <p:spPr bwMode="auto">
          <a:xfrm>
            <a:off x="5270501" y="4365625"/>
            <a:ext cx="538163" cy="361950"/>
          </a:xfrm>
          <a:prstGeom prst="rect">
            <a:avLst/>
          </a:prstGeom>
          <a:solidFill>
            <a:srgbClr val="00B0F0"/>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3" name="Rectangle 63"/>
          <p:cNvSpPr>
            <a:spLocks noChangeArrowheads="1"/>
          </p:cNvSpPr>
          <p:nvPr/>
        </p:nvSpPr>
        <p:spPr bwMode="auto">
          <a:xfrm>
            <a:off x="7112001" y="4365625"/>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4" name="Rectangle 64"/>
          <p:cNvSpPr>
            <a:spLocks noChangeArrowheads="1"/>
          </p:cNvSpPr>
          <p:nvPr/>
        </p:nvSpPr>
        <p:spPr bwMode="auto">
          <a:xfrm>
            <a:off x="7648576" y="4365625"/>
            <a:ext cx="536575" cy="361950"/>
          </a:xfrm>
          <a:prstGeom prst="rect">
            <a:avLst/>
          </a:prstGeom>
          <a:solidFill>
            <a:srgbClr val="00B0F0"/>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5" name="Rectangle 65"/>
          <p:cNvSpPr>
            <a:spLocks noChangeArrowheads="1"/>
          </p:cNvSpPr>
          <p:nvPr/>
        </p:nvSpPr>
        <p:spPr bwMode="auto">
          <a:xfrm>
            <a:off x="8185151" y="4365625"/>
            <a:ext cx="536575" cy="361950"/>
          </a:xfrm>
          <a:prstGeom prst="rect">
            <a:avLst/>
          </a:prstGeom>
          <a:solidFill>
            <a:srgbClr val="66FF99"/>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06" name="Rectangle 66"/>
          <p:cNvSpPr>
            <a:spLocks noChangeArrowheads="1"/>
          </p:cNvSpPr>
          <p:nvPr/>
        </p:nvSpPr>
        <p:spPr bwMode="auto">
          <a:xfrm>
            <a:off x="5808664" y="4365625"/>
            <a:ext cx="1303337" cy="361950"/>
          </a:xfrm>
          <a:prstGeom prst="rect">
            <a:avLst/>
          </a:prstGeom>
          <a:noFill/>
          <a:ln w="9525">
            <a:solidFill>
              <a:schemeClr val="tx1"/>
            </a:solidFill>
            <a:miter lim="800000"/>
            <a:headEnd/>
            <a:tailEnd/>
          </a:ln>
        </p:spPr>
        <p:txBody>
          <a:bodyPr wrap="none" anchor="ctr"/>
          <a:lstStyle/>
          <a:p>
            <a:pPr algn="ctr" eaLnBrk="0" hangingPunct="0"/>
            <a:r>
              <a:rPr lang="en-US" sz="1400">
                <a:latin typeface="Helvetica" charset="0"/>
              </a:rPr>
              <a:t>...</a:t>
            </a:r>
          </a:p>
        </p:txBody>
      </p:sp>
      <p:sp>
        <p:nvSpPr>
          <p:cNvPr id="203807" name="Text Box 73"/>
          <p:cNvSpPr txBox="1">
            <a:spLocks noChangeArrowheads="1"/>
          </p:cNvSpPr>
          <p:nvPr/>
        </p:nvSpPr>
        <p:spPr bwMode="auto">
          <a:xfrm>
            <a:off x="4989514" y="3429001"/>
            <a:ext cx="3635375" cy="307975"/>
          </a:xfrm>
          <a:prstGeom prst="rect">
            <a:avLst/>
          </a:prstGeom>
          <a:noFill/>
          <a:ln w="9525">
            <a:noFill/>
            <a:miter lim="800000"/>
            <a:headEnd/>
            <a:tailEnd/>
          </a:ln>
        </p:spPr>
        <p:txBody>
          <a:bodyPr wrap="none">
            <a:spAutoFit/>
          </a:bodyPr>
          <a:lstStyle/>
          <a:p>
            <a:pPr algn="r" eaLnBrk="0" hangingPunct="0"/>
            <a:r>
              <a:rPr lang="en-US" sz="1400">
                <a:latin typeface="Helvetica" charset="0"/>
              </a:rPr>
              <a:t>Synchronization is part of subframe 0 and 5</a:t>
            </a:r>
          </a:p>
        </p:txBody>
      </p:sp>
      <p:cxnSp>
        <p:nvCxnSpPr>
          <p:cNvPr id="203808" name="Curved Connector 13"/>
          <p:cNvCxnSpPr>
            <a:cxnSpLocks noChangeShapeType="1"/>
            <a:stCxn id="203807" idx="1"/>
            <a:endCxn id="203792" idx="2"/>
          </p:cNvCxnSpPr>
          <p:nvPr/>
        </p:nvCxnSpPr>
        <p:spPr bwMode="auto">
          <a:xfrm rot="10800000">
            <a:off x="4419601" y="2924176"/>
            <a:ext cx="569913" cy="658813"/>
          </a:xfrm>
          <a:prstGeom prst="curvedConnector2">
            <a:avLst/>
          </a:prstGeom>
          <a:noFill/>
          <a:ln w="12700">
            <a:solidFill>
              <a:schemeClr val="hlink"/>
            </a:solidFill>
            <a:round/>
            <a:headEnd/>
            <a:tailEnd type="arrow" w="med" len="med"/>
          </a:ln>
        </p:spPr>
      </p:cxnSp>
      <p:cxnSp>
        <p:nvCxnSpPr>
          <p:cNvPr id="203809" name="Curved Connector 13"/>
          <p:cNvCxnSpPr>
            <a:cxnSpLocks noChangeShapeType="1"/>
            <a:stCxn id="203807" idx="0"/>
            <a:endCxn id="203798" idx="2"/>
          </p:cNvCxnSpPr>
          <p:nvPr/>
        </p:nvCxnSpPr>
        <p:spPr bwMode="auto">
          <a:xfrm rot="16200000" flipV="1">
            <a:off x="6358732" y="2980532"/>
            <a:ext cx="504825" cy="392112"/>
          </a:xfrm>
          <a:prstGeom prst="curvedConnector3">
            <a:avLst>
              <a:gd name="adj1" fmla="val 50000"/>
            </a:avLst>
          </a:prstGeom>
          <a:noFill/>
          <a:ln w="12700">
            <a:solidFill>
              <a:schemeClr val="hlink"/>
            </a:solidFill>
            <a:round/>
            <a:headEnd/>
            <a:tailEnd type="arrow" w="med" len="med"/>
          </a:ln>
        </p:spPr>
      </p:cxnSp>
      <p:sp>
        <p:nvSpPr>
          <p:cNvPr id="203810" name="TextBox 45"/>
          <p:cNvSpPr txBox="1">
            <a:spLocks noChangeArrowheads="1"/>
          </p:cNvSpPr>
          <p:nvPr/>
        </p:nvSpPr>
        <p:spPr bwMode="auto">
          <a:xfrm>
            <a:off x="3087689" y="4356100"/>
            <a:ext cx="890587" cy="368300"/>
          </a:xfrm>
          <a:prstGeom prst="rect">
            <a:avLst/>
          </a:prstGeom>
          <a:noFill/>
          <a:ln w="9525">
            <a:noFill/>
            <a:miter lim="800000"/>
            <a:headEnd/>
            <a:tailEnd/>
          </a:ln>
        </p:spPr>
        <p:txBody>
          <a:bodyPr wrap="none">
            <a:spAutoFit/>
          </a:bodyPr>
          <a:lstStyle/>
          <a:p>
            <a:pPr algn="ctr"/>
            <a:r>
              <a:rPr lang="en-US" sz="1800">
                <a:solidFill>
                  <a:srgbClr val="00B0F0"/>
                </a:solidFill>
              </a:rPr>
              <a:t>UL</a:t>
            </a:r>
            <a:r>
              <a:rPr lang="en-US" sz="1800"/>
              <a:t>/</a:t>
            </a:r>
            <a:r>
              <a:rPr lang="en-US" sz="1800">
                <a:solidFill>
                  <a:srgbClr val="66FF99"/>
                </a:solidFill>
              </a:rPr>
              <a:t>DL</a:t>
            </a:r>
          </a:p>
        </p:txBody>
      </p:sp>
      <p:sp>
        <p:nvSpPr>
          <p:cNvPr id="203811" name="Rectangle 46"/>
          <p:cNvSpPr>
            <a:spLocks noChangeArrowheads="1"/>
          </p:cNvSpPr>
          <p:nvPr/>
        </p:nvSpPr>
        <p:spPr bwMode="auto">
          <a:xfrm>
            <a:off x="2495550" y="5013326"/>
            <a:ext cx="2108200" cy="523875"/>
          </a:xfrm>
          <a:prstGeom prst="rect">
            <a:avLst/>
          </a:prstGeom>
          <a:noFill/>
          <a:ln w="9525">
            <a:noFill/>
            <a:miter lim="800000"/>
            <a:headEnd/>
            <a:tailEnd/>
          </a:ln>
        </p:spPr>
        <p:txBody>
          <a:bodyPr wrap="none">
            <a:spAutoFit/>
          </a:bodyPr>
          <a:lstStyle/>
          <a:p>
            <a:pPr algn="ctr"/>
            <a:r>
              <a:rPr lang="de-DE" sz="1400">
                <a:latin typeface="Helvetica" charset="0"/>
              </a:rPr>
              <a:t>Downlink Pilot Time Slot</a:t>
            </a:r>
            <a:br>
              <a:rPr lang="de-DE" sz="1400">
                <a:latin typeface="Helvetica" charset="0"/>
              </a:rPr>
            </a:br>
            <a:r>
              <a:rPr lang="de-DE" sz="1400">
                <a:latin typeface="Helvetica" charset="0"/>
              </a:rPr>
              <a:t>(data plus pilot signal)</a:t>
            </a:r>
            <a:endParaRPr lang="en-US" sz="1400">
              <a:latin typeface="Helvetica" charset="0"/>
            </a:endParaRPr>
          </a:p>
        </p:txBody>
      </p:sp>
      <p:sp>
        <p:nvSpPr>
          <p:cNvPr id="203812" name="Rectangle 61"/>
          <p:cNvSpPr>
            <a:spLocks noChangeArrowheads="1"/>
          </p:cNvSpPr>
          <p:nvPr/>
        </p:nvSpPr>
        <p:spPr bwMode="auto">
          <a:xfrm>
            <a:off x="5121276" y="4365625"/>
            <a:ext cx="142875" cy="361950"/>
          </a:xfrm>
          <a:prstGeom prst="rect">
            <a:avLst/>
          </a:prstGeom>
          <a:solidFill>
            <a:srgbClr val="00B0F0"/>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sp>
        <p:nvSpPr>
          <p:cNvPr id="203813" name="Rectangle 60"/>
          <p:cNvSpPr>
            <a:spLocks noChangeArrowheads="1"/>
          </p:cNvSpPr>
          <p:nvPr/>
        </p:nvSpPr>
        <p:spPr bwMode="auto">
          <a:xfrm>
            <a:off x="4197351" y="4005263"/>
            <a:ext cx="536575" cy="361950"/>
          </a:xfrm>
          <a:prstGeom prst="rect">
            <a:avLst/>
          </a:prstGeom>
          <a:noFill/>
          <a:ln w="9525">
            <a:noFill/>
            <a:miter lim="800000"/>
            <a:headEnd/>
            <a:tailEnd/>
          </a:ln>
        </p:spPr>
        <p:txBody>
          <a:bodyPr wrap="none" anchor="ctr"/>
          <a:lstStyle/>
          <a:p>
            <a:pPr algn="ctr" eaLnBrk="0" hangingPunct="0"/>
            <a:r>
              <a:rPr lang="en-US" sz="1400">
                <a:latin typeface="Helvetica" charset="0"/>
              </a:rPr>
              <a:t>0</a:t>
            </a:r>
          </a:p>
        </p:txBody>
      </p:sp>
      <p:sp>
        <p:nvSpPr>
          <p:cNvPr id="203814" name="Rectangle 61"/>
          <p:cNvSpPr>
            <a:spLocks noChangeArrowheads="1"/>
          </p:cNvSpPr>
          <p:nvPr/>
        </p:nvSpPr>
        <p:spPr bwMode="auto">
          <a:xfrm>
            <a:off x="4733926" y="4005263"/>
            <a:ext cx="536575" cy="361950"/>
          </a:xfrm>
          <a:prstGeom prst="rect">
            <a:avLst/>
          </a:prstGeom>
          <a:noFill/>
          <a:ln w="9525">
            <a:noFill/>
            <a:miter lim="800000"/>
            <a:headEnd/>
            <a:tailEnd/>
          </a:ln>
        </p:spPr>
        <p:txBody>
          <a:bodyPr wrap="none" anchor="ctr"/>
          <a:lstStyle/>
          <a:p>
            <a:pPr algn="ctr" eaLnBrk="0" hangingPunct="0"/>
            <a:r>
              <a:rPr lang="en-US" sz="1400">
                <a:latin typeface="Helvetica" charset="0"/>
              </a:rPr>
              <a:t>1</a:t>
            </a:r>
          </a:p>
        </p:txBody>
      </p:sp>
      <p:sp>
        <p:nvSpPr>
          <p:cNvPr id="203815" name="Rectangle 62"/>
          <p:cNvSpPr>
            <a:spLocks noChangeArrowheads="1"/>
          </p:cNvSpPr>
          <p:nvPr/>
        </p:nvSpPr>
        <p:spPr bwMode="auto">
          <a:xfrm>
            <a:off x="5270501" y="4005263"/>
            <a:ext cx="538163" cy="361950"/>
          </a:xfrm>
          <a:prstGeom prst="rect">
            <a:avLst/>
          </a:prstGeom>
          <a:noFill/>
          <a:ln w="9525">
            <a:noFill/>
            <a:miter lim="800000"/>
            <a:headEnd/>
            <a:tailEnd/>
          </a:ln>
        </p:spPr>
        <p:txBody>
          <a:bodyPr wrap="none" anchor="ctr"/>
          <a:lstStyle/>
          <a:p>
            <a:pPr algn="ctr" eaLnBrk="0" hangingPunct="0"/>
            <a:r>
              <a:rPr lang="en-US" sz="1400">
                <a:latin typeface="Helvetica" charset="0"/>
              </a:rPr>
              <a:t>2</a:t>
            </a:r>
          </a:p>
        </p:txBody>
      </p:sp>
      <p:sp>
        <p:nvSpPr>
          <p:cNvPr id="203816" name="Rectangle 63"/>
          <p:cNvSpPr>
            <a:spLocks noChangeArrowheads="1"/>
          </p:cNvSpPr>
          <p:nvPr/>
        </p:nvSpPr>
        <p:spPr bwMode="auto">
          <a:xfrm>
            <a:off x="7112001" y="4005263"/>
            <a:ext cx="536575" cy="361950"/>
          </a:xfrm>
          <a:prstGeom prst="rect">
            <a:avLst/>
          </a:prstGeom>
          <a:noFill/>
          <a:ln w="9525">
            <a:noFill/>
            <a:miter lim="800000"/>
            <a:headEnd/>
            <a:tailEnd/>
          </a:ln>
        </p:spPr>
        <p:txBody>
          <a:bodyPr wrap="none" anchor="ctr"/>
          <a:lstStyle/>
          <a:p>
            <a:pPr algn="ctr" eaLnBrk="0" hangingPunct="0"/>
            <a:r>
              <a:rPr lang="de-DE" sz="1400">
                <a:latin typeface="Helvetica" charset="0"/>
              </a:rPr>
              <a:t>7</a:t>
            </a:r>
            <a:endParaRPr lang="en-US" sz="1400">
              <a:latin typeface="Helvetica" charset="0"/>
            </a:endParaRPr>
          </a:p>
        </p:txBody>
      </p:sp>
      <p:sp>
        <p:nvSpPr>
          <p:cNvPr id="203817" name="Rectangle 64"/>
          <p:cNvSpPr>
            <a:spLocks noChangeArrowheads="1"/>
          </p:cNvSpPr>
          <p:nvPr/>
        </p:nvSpPr>
        <p:spPr bwMode="auto">
          <a:xfrm>
            <a:off x="7648576" y="4005263"/>
            <a:ext cx="536575" cy="361950"/>
          </a:xfrm>
          <a:prstGeom prst="rect">
            <a:avLst/>
          </a:prstGeom>
          <a:noFill/>
          <a:ln w="9525">
            <a:noFill/>
            <a:miter lim="800000"/>
            <a:headEnd/>
            <a:tailEnd/>
          </a:ln>
        </p:spPr>
        <p:txBody>
          <a:bodyPr wrap="none" anchor="ctr"/>
          <a:lstStyle/>
          <a:p>
            <a:pPr algn="ctr" eaLnBrk="0" hangingPunct="0"/>
            <a:r>
              <a:rPr lang="de-DE" sz="1400">
                <a:latin typeface="Helvetica" charset="0"/>
              </a:rPr>
              <a:t>8</a:t>
            </a:r>
            <a:endParaRPr lang="en-US" sz="1400">
              <a:latin typeface="Helvetica" charset="0"/>
            </a:endParaRPr>
          </a:p>
        </p:txBody>
      </p:sp>
      <p:sp>
        <p:nvSpPr>
          <p:cNvPr id="203818" name="Rectangle 65"/>
          <p:cNvSpPr>
            <a:spLocks noChangeArrowheads="1"/>
          </p:cNvSpPr>
          <p:nvPr/>
        </p:nvSpPr>
        <p:spPr bwMode="auto">
          <a:xfrm>
            <a:off x="8185151" y="4005263"/>
            <a:ext cx="536575" cy="361950"/>
          </a:xfrm>
          <a:prstGeom prst="rect">
            <a:avLst/>
          </a:prstGeom>
          <a:noFill/>
          <a:ln w="9525">
            <a:noFill/>
            <a:miter lim="800000"/>
            <a:headEnd/>
            <a:tailEnd/>
          </a:ln>
        </p:spPr>
        <p:txBody>
          <a:bodyPr wrap="none" anchor="ctr"/>
          <a:lstStyle/>
          <a:p>
            <a:pPr algn="ctr" eaLnBrk="0" hangingPunct="0"/>
            <a:r>
              <a:rPr lang="de-DE" sz="1400">
                <a:latin typeface="Helvetica" charset="0"/>
              </a:rPr>
              <a:t>9</a:t>
            </a:r>
            <a:endParaRPr lang="en-US" sz="1400">
              <a:latin typeface="Helvetica" charset="0"/>
            </a:endParaRPr>
          </a:p>
        </p:txBody>
      </p:sp>
      <p:sp>
        <p:nvSpPr>
          <p:cNvPr id="203819" name="Rectangle 66"/>
          <p:cNvSpPr>
            <a:spLocks noChangeArrowheads="1"/>
          </p:cNvSpPr>
          <p:nvPr/>
        </p:nvSpPr>
        <p:spPr bwMode="auto">
          <a:xfrm>
            <a:off x="5808664" y="4005263"/>
            <a:ext cx="1303337" cy="361950"/>
          </a:xfrm>
          <a:prstGeom prst="rect">
            <a:avLst/>
          </a:prstGeom>
          <a:noFill/>
          <a:ln w="9525">
            <a:noFill/>
            <a:miter lim="800000"/>
            <a:headEnd/>
            <a:tailEnd/>
          </a:ln>
        </p:spPr>
        <p:txBody>
          <a:bodyPr wrap="none" anchor="ctr"/>
          <a:lstStyle/>
          <a:p>
            <a:pPr algn="ctr" eaLnBrk="0" hangingPunct="0"/>
            <a:r>
              <a:rPr lang="en-US" sz="1400">
                <a:latin typeface="Helvetica" charset="0"/>
              </a:rPr>
              <a:t>...</a:t>
            </a:r>
          </a:p>
        </p:txBody>
      </p:sp>
      <p:sp>
        <p:nvSpPr>
          <p:cNvPr id="203820" name="Rectangle 61"/>
          <p:cNvSpPr>
            <a:spLocks noChangeArrowheads="1"/>
          </p:cNvSpPr>
          <p:nvPr/>
        </p:nvSpPr>
        <p:spPr bwMode="auto">
          <a:xfrm>
            <a:off x="5121276" y="4005263"/>
            <a:ext cx="142875" cy="361950"/>
          </a:xfrm>
          <a:prstGeom prst="rect">
            <a:avLst/>
          </a:prstGeom>
          <a:noFill/>
          <a:ln w="9525">
            <a:noFill/>
            <a:miter lim="800000"/>
            <a:headEnd/>
            <a:tailEnd/>
          </a:ln>
        </p:spPr>
        <p:txBody>
          <a:bodyPr wrap="none" anchor="ctr"/>
          <a:lstStyle/>
          <a:p>
            <a:pPr algn="ctr" eaLnBrk="0" hangingPunct="0"/>
            <a:endParaRPr lang="en-US" sz="1400">
              <a:latin typeface="Helvetica" charset="0"/>
            </a:endParaRPr>
          </a:p>
        </p:txBody>
      </p:sp>
      <p:sp>
        <p:nvSpPr>
          <p:cNvPr id="203821" name="Rectangle 56"/>
          <p:cNvSpPr>
            <a:spLocks noChangeArrowheads="1"/>
          </p:cNvSpPr>
          <p:nvPr/>
        </p:nvSpPr>
        <p:spPr bwMode="auto">
          <a:xfrm>
            <a:off x="4440238" y="5516564"/>
            <a:ext cx="1249362" cy="307975"/>
          </a:xfrm>
          <a:prstGeom prst="rect">
            <a:avLst/>
          </a:prstGeom>
          <a:noFill/>
          <a:ln w="9525">
            <a:noFill/>
            <a:miter lim="800000"/>
            <a:headEnd/>
            <a:tailEnd/>
          </a:ln>
        </p:spPr>
        <p:txBody>
          <a:bodyPr wrap="none">
            <a:spAutoFit/>
          </a:bodyPr>
          <a:lstStyle/>
          <a:p>
            <a:pPr algn="ctr"/>
            <a:r>
              <a:rPr lang="de-DE" sz="1400">
                <a:latin typeface="Helvetica" charset="0"/>
              </a:rPr>
              <a:t>Guard Period</a:t>
            </a:r>
            <a:endParaRPr lang="en-US" sz="1400">
              <a:latin typeface="Helvetica" charset="0"/>
            </a:endParaRPr>
          </a:p>
        </p:txBody>
      </p:sp>
      <p:sp>
        <p:nvSpPr>
          <p:cNvPr id="203822" name="Rectangle 57"/>
          <p:cNvSpPr>
            <a:spLocks noChangeArrowheads="1"/>
          </p:cNvSpPr>
          <p:nvPr/>
        </p:nvSpPr>
        <p:spPr bwMode="auto">
          <a:xfrm>
            <a:off x="5735639" y="5013326"/>
            <a:ext cx="2790825" cy="523875"/>
          </a:xfrm>
          <a:prstGeom prst="rect">
            <a:avLst/>
          </a:prstGeom>
          <a:noFill/>
          <a:ln w="9525">
            <a:noFill/>
            <a:miter lim="800000"/>
            <a:headEnd/>
            <a:tailEnd/>
          </a:ln>
        </p:spPr>
        <p:txBody>
          <a:bodyPr wrap="none">
            <a:spAutoFit/>
          </a:bodyPr>
          <a:lstStyle/>
          <a:p>
            <a:pPr algn="ctr"/>
            <a:r>
              <a:rPr lang="de-DE" sz="1400">
                <a:latin typeface="Helvetica" charset="0"/>
              </a:rPr>
              <a:t>Uplink Pilot Time Slot</a:t>
            </a:r>
            <a:br>
              <a:rPr lang="de-DE" sz="1400">
                <a:latin typeface="Helvetica" charset="0"/>
              </a:rPr>
            </a:br>
            <a:r>
              <a:rPr lang="de-DE" sz="1400">
                <a:latin typeface="Helvetica" charset="0"/>
              </a:rPr>
              <a:t>(random access plus pilot signal)</a:t>
            </a:r>
            <a:endParaRPr lang="en-US" sz="1400">
              <a:latin typeface="Helvetica" charset="0"/>
            </a:endParaRPr>
          </a:p>
        </p:txBody>
      </p:sp>
      <p:sp>
        <p:nvSpPr>
          <p:cNvPr id="203823" name="Rectangle 61"/>
          <p:cNvSpPr>
            <a:spLocks noChangeArrowheads="1"/>
          </p:cNvSpPr>
          <p:nvPr/>
        </p:nvSpPr>
        <p:spPr bwMode="auto">
          <a:xfrm>
            <a:off x="5016501" y="4365625"/>
            <a:ext cx="142875" cy="36195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sz="1400">
              <a:latin typeface="Helvetica" charset="0"/>
            </a:endParaRPr>
          </a:p>
        </p:txBody>
      </p:sp>
      <p:cxnSp>
        <p:nvCxnSpPr>
          <p:cNvPr id="203824" name="Curved Connector 13"/>
          <p:cNvCxnSpPr>
            <a:cxnSpLocks noChangeShapeType="1"/>
            <a:stCxn id="203821" idx="0"/>
            <a:endCxn id="203823" idx="2"/>
          </p:cNvCxnSpPr>
          <p:nvPr/>
        </p:nvCxnSpPr>
        <p:spPr bwMode="auto">
          <a:xfrm rot="5400000" flipH="1" flipV="1">
            <a:off x="4681538" y="5110163"/>
            <a:ext cx="788988" cy="23813"/>
          </a:xfrm>
          <a:prstGeom prst="curvedConnector3">
            <a:avLst>
              <a:gd name="adj1" fmla="val 50000"/>
            </a:avLst>
          </a:prstGeom>
          <a:noFill/>
          <a:ln w="12700">
            <a:solidFill>
              <a:schemeClr val="hlink"/>
            </a:solidFill>
            <a:round/>
            <a:headEnd/>
            <a:tailEnd type="arrow" w="med" len="med"/>
          </a:ln>
        </p:spPr>
      </p:cxnSp>
      <p:cxnSp>
        <p:nvCxnSpPr>
          <p:cNvPr id="203825" name="Curved Connector 13"/>
          <p:cNvCxnSpPr>
            <a:cxnSpLocks noChangeShapeType="1"/>
            <a:stCxn id="203811" idx="3"/>
          </p:cNvCxnSpPr>
          <p:nvPr/>
        </p:nvCxnSpPr>
        <p:spPr bwMode="auto">
          <a:xfrm flipV="1">
            <a:off x="4603750" y="4724401"/>
            <a:ext cx="268288" cy="550863"/>
          </a:xfrm>
          <a:prstGeom prst="curvedConnector2">
            <a:avLst/>
          </a:prstGeom>
          <a:noFill/>
          <a:ln w="12700">
            <a:solidFill>
              <a:schemeClr val="hlink"/>
            </a:solidFill>
            <a:round/>
            <a:headEnd/>
            <a:tailEnd type="arrow" w="med" len="med"/>
          </a:ln>
        </p:spPr>
      </p:cxnSp>
      <p:cxnSp>
        <p:nvCxnSpPr>
          <p:cNvPr id="203826" name="Curved Connector 13"/>
          <p:cNvCxnSpPr>
            <a:cxnSpLocks noChangeShapeType="1"/>
            <a:stCxn id="203822" idx="1"/>
            <a:endCxn id="203812" idx="2"/>
          </p:cNvCxnSpPr>
          <p:nvPr/>
        </p:nvCxnSpPr>
        <p:spPr bwMode="auto">
          <a:xfrm rot="10800000">
            <a:off x="5192714" y="4727575"/>
            <a:ext cx="542925" cy="547688"/>
          </a:xfrm>
          <a:prstGeom prst="curvedConnector2">
            <a:avLst/>
          </a:prstGeom>
          <a:noFill/>
          <a:ln w="12700">
            <a:solidFill>
              <a:schemeClr val="hlink"/>
            </a:solidFill>
            <a:round/>
            <a:headEnd/>
            <a:tailEnd type="arrow" w="med" len="med"/>
          </a:ln>
        </p:spPr>
      </p:cxn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pPr eaLnBrk="1" hangingPunct="1"/>
            <a:r>
              <a:rPr lang="en-US" dirty="0"/>
              <a:t>LTE multiple access</a:t>
            </a:r>
          </a:p>
        </p:txBody>
      </p:sp>
      <p:sp>
        <p:nvSpPr>
          <p:cNvPr id="204802" name="Content Placeholder 3"/>
          <p:cNvSpPr>
            <a:spLocks noGrp="1"/>
          </p:cNvSpPr>
          <p:nvPr>
            <p:ph idx="1"/>
          </p:nvPr>
        </p:nvSpPr>
        <p:spPr/>
        <p:txBody>
          <a:bodyPr/>
          <a:lstStyle/>
          <a:p>
            <a:pPr eaLnBrk="1" hangingPunct="1"/>
            <a:r>
              <a:rPr lang="en-US" dirty="0"/>
              <a:t>Scheduling of UEs in time and frequency (very simplified) using resource blocks (180kHz in 1 </a:t>
            </a:r>
            <a:r>
              <a:rPr lang="en-US" dirty="0" err="1"/>
              <a:t>ms</a:t>
            </a:r>
            <a:r>
              <a:rPr lang="en-US" dirty="0"/>
              <a:t>)</a:t>
            </a:r>
          </a:p>
        </p:txBody>
      </p:sp>
      <p:sp>
        <p:nvSpPr>
          <p:cNvPr id="204803" name="Footer Placehold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cxnSp>
        <p:nvCxnSpPr>
          <p:cNvPr id="204804" name="Straight Arrow Connector 5"/>
          <p:cNvCxnSpPr>
            <a:cxnSpLocks noChangeShapeType="1"/>
          </p:cNvCxnSpPr>
          <p:nvPr/>
        </p:nvCxnSpPr>
        <p:spPr bwMode="auto">
          <a:xfrm>
            <a:off x="2855914" y="5373689"/>
            <a:ext cx="7056437" cy="1587"/>
          </a:xfrm>
          <a:prstGeom prst="straightConnector1">
            <a:avLst/>
          </a:prstGeom>
          <a:noFill/>
          <a:ln w="25400">
            <a:solidFill>
              <a:schemeClr val="hlink"/>
            </a:solidFill>
            <a:round/>
            <a:headEnd/>
            <a:tailEnd type="arrow" w="med" len="med"/>
          </a:ln>
        </p:spPr>
      </p:cxnSp>
      <p:cxnSp>
        <p:nvCxnSpPr>
          <p:cNvPr id="204805" name="Straight Arrow Connector 7"/>
          <p:cNvCxnSpPr>
            <a:cxnSpLocks noChangeShapeType="1"/>
          </p:cNvCxnSpPr>
          <p:nvPr/>
        </p:nvCxnSpPr>
        <p:spPr bwMode="auto">
          <a:xfrm rot="5400000" flipH="1" flipV="1">
            <a:off x="1019175" y="3536950"/>
            <a:ext cx="3671888" cy="1588"/>
          </a:xfrm>
          <a:prstGeom prst="straightConnector1">
            <a:avLst/>
          </a:prstGeom>
          <a:noFill/>
          <a:ln w="25400">
            <a:solidFill>
              <a:schemeClr val="hlink"/>
            </a:solidFill>
            <a:round/>
            <a:headEnd/>
            <a:tailEnd type="arrow" w="med" len="med"/>
          </a:ln>
        </p:spPr>
      </p:cxnSp>
      <p:sp>
        <p:nvSpPr>
          <p:cNvPr id="204806" name="TextBox 8"/>
          <p:cNvSpPr txBox="1">
            <a:spLocks noChangeArrowheads="1"/>
          </p:cNvSpPr>
          <p:nvPr/>
        </p:nvSpPr>
        <p:spPr bwMode="auto">
          <a:xfrm>
            <a:off x="9625014" y="5445125"/>
            <a:ext cx="276225" cy="369888"/>
          </a:xfrm>
          <a:prstGeom prst="rect">
            <a:avLst/>
          </a:prstGeom>
          <a:noFill/>
          <a:ln w="9525">
            <a:noFill/>
            <a:miter lim="800000"/>
            <a:headEnd/>
            <a:tailEnd/>
          </a:ln>
        </p:spPr>
        <p:txBody>
          <a:bodyPr wrap="none">
            <a:spAutoFit/>
          </a:bodyPr>
          <a:lstStyle/>
          <a:p>
            <a:pPr algn="ctr"/>
            <a:r>
              <a:rPr lang="en-US" sz="1800"/>
              <a:t>t</a:t>
            </a:r>
          </a:p>
        </p:txBody>
      </p:sp>
      <p:sp>
        <p:nvSpPr>
          <p:cNvPr id="204807" name="TextBox 9"/>
          <p:cNvSpPr txBox="1">
            <a:spLocks noChangeArrowheads="1"/>
          </p:cNvSpPr>
          <p:nvPr/>
        </p:nvSpPr>
        <p:spPr bwMode="auto">
          <a:xfrm>
            <a:off x="2495550" y="1700214"/>
            <a:ext cx="266700" cy="369887"/>
          </a:xfrm>
          <a:prstGeom prst="rect">
            <a:avLst/>
          </a:prstGeom>
          <a:noFill/>
          <a:ln w="9525">
            <a:noFill/>
            <a:miter lim="800000"/>
            <a:headEnd/>
            <a:tailEnd/>
          </a:ln>
        </p:spPr>
        <p:txBody>
          <a:bodyPr wrap="none">
            <a:spAutoFit/>
          </a:bodyPr>
          <a:lstStyle/>
          <a:p>
            <a:pPr algn="ctr"/>
            <a:r>
              <a:rPr lang="en-US" sz="1800"/>
              <a:t>f</a:t>
            </a:r>
          </a:p>
        </p:txBody>
      </p:sp>
      <p:sp>
        <p:nvSpPr>
          <p:cNvPr id="204808" name="Rectangle 13"/>
          <p:cNvSpPr>
            <a:spLocks noChangeArrowheads="1"/>
          </p:cNvSpPr>
          <p:nvPr/>
        </p:nvSpPr>
        <p:spPr bwMode="auto">
          <a:xfrm>
            <a:off x="3287713" y="2060576"/>
            <a:ext cx="1008062"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09" name="Rectangle 14"/>
          <p:cNvSpPr>
            <a:spLocks noChangeArrowheads="1"/>
          </p:cNvSpPr>
          <p:nvPr/>
        </p:nvSpPr>
        <p:spPr bwMode="auto">
          <a:xfrm>
            <a:off x="3287713" y="2636838"/>
            <a:ext cx="1008062" cy="576262"/>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10" name="Rectangle 15"/>
          <p:cNvSpPr>
            <a:spLocks noChangeArrowheads="1"/>
          </p:cNvSpPr>
          <p:nvPr/>
        </p:nvSpPr>
        <p:spPr bwMode="auto">
          <a:xfrm>
            <a:off x="3287713" y="3213101"/>
            <a:ext cx="1008062" cy="576263"/>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11" name="Rectangle 16"/>
          <p:cNvSpPr>
            <a:spLocks noChangeArrowheads="1"/>
          </p:cNvSpPr>
          <p:nvPr/>
        </p:nvSpPr>
        <p:spPr bwMode="auto">
          <a:xfrm>
            <a:off x="3287713" y="3789363"/>
            <a:ext cx="1008062" cy="576262"/>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12" name="Rectangle 17"/>
          <p:cNvSpPr>
            <a:spLocks noChangeArrowheads="1"/>
          </p:cNvSpPr>
          <p:nvPr/>
        </p:nvSpPr>
        <p:spPr bwMode="auto">
          <a:xfrm>
            <a:off x="3287713" y="4365626"/>
            <a:ext cx="1008062"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13" name="Rectangle 18"/>
          <p:cNvSpPr>
            <a:spLocks noChangeArrowheads="1"/>
          </p:cNvSpPr>
          <p:nvPr/>
        </p:nvSpPr>
        <p:spPr bwMode="auto">
          <a:xfrm>
            <a:off x="4295776" y="2060576"/>
            <a:ext cx="1008063"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14" name="Rectangle 19"/>
          <p:cNvSpPr>
            <a:spLocks noChangeArrowheads="1"/>
          </p:cNvSpPr>
          <p:nvPr/>
        </p:nvSpPr>
        <p:spPr bwMode="auto">
          <a:xfrm>
            <a:off x="4295776" y="2636838"/>
            <a:ext cx="1008063" cy="576262"/>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15" name="Rectangle 20"/>
          <p:cNvSpPr>
            <a:spLocks noChangeArrowheads="1"/>
          </p:cNvSpPr>
          <p:nvPr/>
        </p:nvSpPr>
        <p:spPr bwMode="auto">
          <a:xfrm>
            <a:off x="4295776" y="3213101"/>
            <a:ext cx="1008063" cy="576263"/>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16" name="Rectangle 21"/>
          <p:cNvSpPr>
            <a:spLocks noChangeArrowheads="1"/>
          </p:cNvSpPr>
          <p:nvPr/>
        </p:nvSpPr>
        <p:spPr bwMode="auto">
          <a:xfrm>
            <a:off x="4295776" y="3789363"/>
            <a:ext cx="1008063" cy="576262"/>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17" name="Rectangle 22"/>
          <p:cNvSpPr>
            <a:spLocks noChangeArrowheads="1"/>
          </p:cNvSpPr>
          <p:nvPr/>
        </p:nvSpPr>
        <p:spPr bwMode="auto">
          <a:xfrm>
            <a:off x="4295776" y="4365626"/>
            <a:ext cx="1008063" cy="576263"/>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18" name="Rectangle 23"/>
          <p:cNvSpPr>
            <a:spLocks noChangeArrowheads="1"/>
          </p:cNvSpPr>
          <p:nvPr/>
        </p:nvSpPr>
        <p:spPr bwMode="auto">
          <a:xfrm>
            <a:off x="5303838" y="2060576"/>
            <a:ext cx="1008062"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19" name="Rectangle 24"/>
          <p:cNvSpPr>
            <a:spLocks noChangeArrowheads="1"/>
          </p:cNvSpPr>
          <p:nvPr/>
        </p:nvSpPr>
        <p:spPr bwMode="auto">
          <a:xfrm>
            <a:off x="5303838" y="2636838"/>
            <a:ext cx="1008062" cy="576262"/>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20" name="Rectangle 25"/>
          <p:cNvSpPr>
            <a:spLocks noChangeArrowheads="1"/>
          </p:cNvSpPr>
          <p:nvPr/>
        </p:nvSpPr>
        <p:spPr bwMode="auto">
          <a:xfrm>
            <a:off x="5303838" y="3213101"/>
            <a:ext cx="1008062" cy="576263"/>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21" name="Rectangle 26"/>
          <p:cNvSpPr>
            <a:spLocks noChangeArrowheads="1"/>
          </p:cNvSpPr>
          <p:nvPr/>
        </p:nvSpPr>
        <p:spPr bwMode="auto">
          <a:xfrm>
            <a:off x="5303838" y="3789363"/>
            <a:ext cx="1008062" cy="576262"/>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22" name="Rectangle 27"/>
          <p:cNvSpPr>
            <a:spLocks noChangeArrowheads="1"/>
          </p:cNvSpPr>
          <p:nvPr/>
        </p:nvSpPr>
        <p:spPr bwMode="auto">
          <a:xfrm>
            <a:off x="5303838" y="4365626"/>
            <a:ext cx="1008062" cy="576263"/>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23" name="Rectangle 28"/>
          <p:cNvSpPr>
            <a:spLocks noChangeArrowheads="1"/>
          </p:cNvSpPr>
          <p:nvPr/>
        </p:nvSpPr>
        <p:spPr bwMode="auto">
          <a:xfrm>
            <a:off x="6311901" y="2060576"/>
            <a:ext cx="1008063"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24" name="Rectangle 29"/>
          <p:cNvSpPr>
            <a:spLocks noChangeArrowheads="1"/>
          </p:cNvSpPr>
          <p:nvPr/>
        </p:nvSpPr>
        <p:spPr bwMode="auto">
          <a:xfrm>
            <a:off x="6311901" y="2636838"/>
            <a:ext cx="1008063" cy="576262"/>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25" name="Rectangle 30"/>
          <p:cNvSpPr>
            <a:spLocks noChangeArrowheads="1"/>
          </p:cNvSpPr>
          <p:nvPr/>
        </p:nvSpPr>
        <p:spPr bwMode="auto">
          <a:xfrm>
            <a:off x="6311901" y="3213101"/>
            <a:ext cx="1008063" cy="576263"/>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26" name="Rectangle 31"/>
          <p:cNvSpPr>
            <a:spLocks noChangeArrowheads="1"/>
          </p:cNvSpPr>
          <p:nvPr/>
        </p:nvSpPr>
        <p:spPr bwMode="auto">
          <a:xfrm>
            <a:off x="6311901" y="3789363"/>
            <a:ext cx="1008063" cy="576262"/>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27" name="Rectangle 32"/>
          <p:cNvSpPr>
            <a:spLocks noChangeArrowheads="1"/>
          </p:cNvSpPr>
          <p:nvPr/>
        </p:nvSpPr>
        <p:spPr bwMode="auto">
          <a:xfrm>
            <a:off x="6311901" y="4365626"/>
            <a:ext cx="1008063"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28" name="Rectangle 33"/>
          <p:cNvSpPr>
            <a:spLocks noChangeArrowheads="1"/>
          </p:cNvSpPr>
          <p:nvPr/>
        </p:nvSpPr>
        <p:spPr bwMode="auto">
          <a:xfrm>
            <a:off x="7319963" y="2060576"/>
            <a:ext cx="1008062"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29" name="Rectangle 34"/>
          <p:cNvSpPr>
            <a:spLocks noChangeArrowheads="1"/>
          </p:cNvSpPr>
          <p:nvPr/>
        </p:nvSpPr>
        <p:spPr bwMode="auto">
          <a:xfrm>
            <a:off x="7319963" y="2636838"/>
            <a:ext cx="1008062" cy="576262"/>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30" name="Rectangle 35"/>
          <p:cNvSpPr>
            <a:spLocks noChangeArrowheads="1"/>
          </p:cNvSpPr>
          <p:nvPr/>
        </p:nvSpPr>
        <p:spPr bwMode="auto">
          <a:xfrm>
            <a:off x="7319963" y="3213101"/>
            <a:ext cx="1008062" cy="576263"/>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31" name="Rectangle 36"/>
          <p:cNvSpPr>
            <a:spLocks noChangeArrowheads="1"/>
          </p:cNvSpPr>
          <p:nvPr/>
        </p:nvSpPr>
        <p:spPr bwMode="auto">
          <a:xfrm>
            <a:off x="7319963" y="3789363"/>
            <a:ext cx="1008062" cy="576262"/>
          </a:xfrm>
          <a:prstGeom prst="rect">
            <a:avLst/>
          </a:prstGeom>
          <a:solidFill>
            <a:srgbClr val="92D050"/>
          </a:solidFill>
          <a:ln w="25400">
            <a:solidFill>
              <a:schemeClr val="hlink"/>
            </a:solidFill>
            <a:round/>
            <a:headEnd/>
            <a:tailEnd/>
          </a:ln>
        </p:spPr>
        <p:txBody>
          <a:bodyPr wrap="none" anchor="ctr"/>
          <a:lstStyle/>
          <a:p>
            <a:pPr algn="ctr"/>
            <a:r>
              <a:rPr lang="en-US" sz="1800"/>
              <a:t>UE</a:t>
            </a:r>
            <a:r>
              <a:rPr lang="en-US" sz="1800" baseline="-25000"/>
              <a:t>2</a:t>
            </a:r>
            <a:endParaRPr lang="en-US" sz="1800"/>
          </a:p>
        </p:txBody>
      </p:sp>
      <p:sp>
        <p:nvSpPr>
          <p:cNvPr id="204832" name="Rectangle 37"/>
          <p:cNvSpPr>
            <a:spLocks noChangeArrowheads="1"/>
          </p:cNvSpPr>
          <p:nvPr/>
        </p:nvSpPr>
        <p:spPr bwMode="auto">
          <a:xfrm>
            <a:off x="7319963" y="4365626"/>
            <a:ext cx="1008062"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33" name="Rectangle 38"/>
          <p:cNvSpPr>
            <a:spLocks noChangeArrowheads="1"/>
          </p:cNvSpPr>
          <p:nvPr/>
        </p:nvSpPr>
        <p:spPr bwMode="auto">
          <a:xfrm>
            <a:off x="8328026" y="2060576"/>
            <a:ext cx="1008063" cy="576263"/>
          </a:xfrm>
          <a:prstGeom prst="rect">
            <a:avLst/>
          </a:prstGeom>
          <a:solidFill>
            <a:srgbClr val="FFC000"/>
          </a:solidFill>
          <a:ln w="25400">
            <a:solidFill>
              <a:schemeClr val="hlink"/>
            </a:solidFill>
            <a:round/>
            <a:headEnd/>
            <a:tailEnd/>
          </a:ln>
        </p:spPr>
        <p:txBody>
          <a:bodyPr wrap="none" anchor="ctr"/>
          <a:lstStyle/>
          <a:p>
            <a:pPr algn="ctr"/>
            <a:r>
              <a:rPr lang="en-US" sz="1800"/>
              <a:t>UE</a:t>
            </a:r>
            <a:r>
              <a:rPr lang="en-US" sz="1800" baseline="-25000"/>
              <a:t>1</a:t>
            </a:r>
            <a:endParaRPr lang="en-US" sz="1800"/>
          </a:p>
        </p:txBody>
      </p:sp>
      <p:sp>
        <p:nvSpPr>
          <p:cNvPr id="204834" name="Rectangle 39"/>
          <p:cNvSpPr>
            <a:spLocks noChangeArrowheads="1"/>
          </p:cNvSpPr>
          <p:nvPr/>
        </p:nvSpPr>
        <p:spPr bwMode="auto">
          <a:xfrm>
            <a:off x="8328026" y="2636838"/>
            <a:ext cx="1008063" cy="576262"/>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35" name="Rectangle 40"/>
          <p:cNvSpPr>
            <a:spLocks noChangeArrowheads="1"/>
          </p:cNvSpPr>
          <p:nvPr/>
        </p:nvSpPr>
        <p:spPr bwMode="auto">
          <a:xfrm>
            <a:off x="8328026" y="3213101"/>
            <a:ext cx="1008063" cy="576263"/>
          </a:xfrm>
          <a:prstGeom prst="rect">
            <a:avLst/>
          </a:prstGeom>
          <a:solidFill>
            <a:srgbClr val="00B0F0"/>
          </a:solidFill>
          <a:ln w="25400">
            <a:solidFill>
              <a:schemeClr val="hlink"/>
            </a:solidFill>
            <a:round/>
            <a:headEnd/>
            <a:tailEnd/>
          </a:ln>
        </p:spPr>
        <p:txBody>
          <a:bodyPr wrap="none" anchor="ctr"/>
          <a:lstStyle/>
          <a:p>
            <a:pPr algn="ctr"/>
            <a:r>
              <a:rPr lang="en-US" sz="1800"/>
              <a:t>UE</a:t>
            </a:r>
            <a:r>
              <a:rPr lang="en-US" sz="1800" baseline="-25000"/>
              <a:t>3</a:t>
            </a:r>
            <a:endParaRPr lang="en-US" sz="1800"/>
          </a:p>
        </p:txBody>
      </p:sp>
      <p:sp>
        <p:nvSpPr>
          <p:cNvPr id="204836" name="Rectangle 41"/>
          <p:cNvSpPr>
            <a:spLocks noChangeArrowheads="1"/>
          </p:cNvSpPr>
          <p:nvPr/>
        </p:nvSpPr>
        <p:spPr bwMode="auto">
          <a:xfrm>
            <a:off x="8328026" y="3789363"/>
            <a:ext cx="1008063" cy="576262"/>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37" name="Rectangle 42"/>
          <p:cNvSpPr>
            <a:spLocks noChangeArrowheads="1"/>
          </p:cNvSpPr>
          <p:nvPr/>
        </p:nvSpPr>
        <p:spPr bwMode="auto">
          <a:xfrm>
            <a:off x="8328026" y="4365626"/>
            <a:ext cx="1008063" cy="576263"/>
          </a:xfrm>
          <a:prstGeom prst="rect">
            <a:avLst/>
          </a:prstGeom>
          <a:solidFill>
            <a:srgbClr val="C0C0C0"/>
          </a:solidFill>
          <a:ln w="25400">
            <a:solidFill>
              <a:schemeClr val="hlink"/>
            </a:solidFill>
            <a:round/>
            <a:headEnd/>
            <a:tailEnd/>
          </a:ln>
        </p:spPr>
        <p:txBody>
          <a:bodyPr wrap="none" anchor="ctr"/>
          <a:lstStyle/>
          <a:p>
            <a:pPr algn="ctr"/>
            <a:r>
              <a:rPr lang="en-US" sz="1800"/>
              <a:t>UE</a:t>
            </a:r>
            <a:r>
              <a:rPr lang="en-US" sz="1800" baseline="-25000"/>
              <a:t>4</a:t>
            </a:r>
            <a:endParaRPr lang="en-US" sz="1800"/>
          </a:p>
        </p:txBody>
      </p:sp>
      <p:sp>
        <p:nvSpPr>
          <p:cNvPr id="204838" name="TextBox 43"/>
          <p:cNvSpPr txBox="1">
            <a:spLocks noChangeArrowheads="1"/>
          </p:cNvSpPr>
          <p:nvPr/>
        </p:nvSpPr>
        <p:spPr bwMode="auto">
          <a:xfrm>
            <a:off x="1643064" y="4500563"/>
            <a:ext cx="1139825" cy="368300"/>
          </a:xfrm>
          <a:prstGeom prst="rect">
            <a:avLst/>
          </a:prstGeom>
          <a:noFill/>
          <a:ln w="9525">
            <a:noFill/>
            <a:miter lim="800000"/>
            <a:headEnd/>
            <a:tailEnd/>
          </a:ln>
        </p:spPr>
        <p:txBody>
          <a:bodyPr wrap="none">
            <a:spAutoFit/>
          </a:bodyPr>
          <a:lstStyle/>
          <a:p>
            <a:pPr algn="ctr"/>
            <a:r>
              <a:rPr lang="en-US" sz="1800"/>
              <a:t>180 kHz</a:t>
            </a:r>
          </a:p>
        </p:txBody>
      </p:sp>
      <p:cxnSp>
        <p:nvCxnSpPr>
          <p:cNvPr id="204839" name="Straight Connector 45"/>
          <p:cNvCxnSpPr>
            <a:cxnSpLocks noChangeShapeType="1"/>
          </p:cNvCxnSpPr>
          <p:nvPr/>
        </p:nvCxnSpPr>
        <p:spPr bwMode="auto">
          <a:xfrm rot="5400000">
            <a:off x="4152106" y="5372894"/>
            <a:ext cx="287338" cy="0"/>
          </a:xfrm>
          <a:prstGeom prst="line">
            <a:avLst/>
          </a:prstGeom>
          <a:noFill/>
          <a:ln w="25400">
            <a:solidFill>
              <a:schemeClr val="hlink"/>
            </a:solidFill>
            <a:round/>
            <a:headEnd/>
            <a:tailEnd/>
          </a:ln>
        </p:spPr>
      </p:cxnSp>
      <p:cxnSp>
        <p:nvCxnSpPr>
          <p:cNvPr id="204840" name="Straight Connector 47"/>
          <p:cNvCxnSpPr>
            <a:cxnSpLocks noChangeShapeType="1"/>
          </p:cNvCxnSpPr>
          <p:nvPr/>
        </p:nvCxnSpPr>
        <p:spPr bwMode="auto">
          <a:xfrm rot="5400000">
            <a:off x="5160169" y="5372894"/>
            <a:ext cx="287338" cy="0"/>
          </a:xfrm>
          <a:prstGeom prst="line">
            <a:avLst/>
          </a:prstGeom>
          <a:noFill/>
          <a:ln w="25400">
            <a:solidFill>
              <a:schemeClr val="hlink"/>
            </a:solidFill>
            <a:round/>
            <a:headEnd/>
            <a:tailEnd/>
          </a:ln>
        </p:spPr>
      </p:cxnSp>
      <p:cxnSp>
        <p:nvCxnSpPr>
          <p:cNvPr id="204841" name="Straight Connector 48"/>
          <p:cNvCxnSpPr>
            <a:cxnSpLocks noChangeShapeType="1"/>
          </p:cNvCxnSpPr>
          <p:nvPr/>
        </p:nvCxnSpPr>
        <p:spPr bwMode="auto">
          <a:xfrm rot="5400000">
            <a:off x="6168231" y="5372894"/>
            <a:ext cx="287338" cy="0"/>
          </a:xfrm>
          <a:prstGeom prst="line">
            <a:avLst/>
          </a:prstGeom>
          <a:noFill/>
          <a:ln w="25400">
            <a:solidFill>
              <a:schemeClr val="hlink"/>
            </a:solidFill>
            <a:round/>
            <a:headEnd/>
            <a:tailEnd/>
          </a:ln>
        </p:spPr>
      </p:cxnSp>
      <p:cxnSp>
        <p:nvCxnSpPr>
          <p:cNvPr id="204842" name="Straight Connector 49"/>
          <p:cNvCxnSpPr>
            <a:cxnSpLocks noChangeShapeType="1"/>
          </p:cNvCxnSpPr>
          <p:nvPr/>
        </p:nvCxnSpPr>
        <p:spPr bwMode="auto">
          <a:xfrm rot="5400000">
            <a:off x="7176294" y="5372894"/>
            <a:ext cx="287338" cy="0"/>
          </a:xfrm>
          <a:prstGeom prst="line">
            <a:avLst/>
          </a:prstGeom>
          <a:noFill/>
          <a:ln w="25400">
            <a:solidFill>
              <a:schemeClr val="hlink"/>
            </a:solidFill>
            <a:round/>
            <a:headEnd/>
            <a:tailEnd/>
          </a:ln>
        </p:spPr>
      </p:cxnSp>
      <p:cxnSp>
        <p:nvCxnSpPr>
          <p:cNvPr id="204843" name="Straight Connector 50"/>
          <p:cNvCxnSpPr>
            <a:cxnSpLocks noChangeShapeType="1"/>
          </p:cNvCxnSpPr>
          <p:nvPr/>
        </p:nvCxnSpPr>
        <p:spPr bwMode="auto">
          <a:xfrm rot="5400000">
            <a:off x="8184356" y="5372894"/>
            <a:ext cx="287338" cy="0"/>
          </a:xfrm>
          <a:prstGeom prst="line">
            <a:avLst/>
          </a:prstGeom>
          <a:noFill/>
          <a:ln w="25400">
            <a:solidFill>
              <a:schemeClr val="hlink"/>
            </a:solidFill>
            <a:round/>
            <a:headEnd/>
            <a:tailEnd/>
          </a:ln>
        </p:spPr>
      </p:cxnSp>
      <p:cxnSp>
        <p:nvCxnSpPr>
          <p:cNvPr id="204844" name="Straight Connector 51"/>
          <p:cNvCxnSpPr>
            <a:cxnSpLocks noChangeShapeType="1"/>
          </p:cNvCxnSpPr>
          <p:nvPr/>
        </p:nvCxnSpPr>
        <p:spPr bwMode="auto">
          <a:xfrm rot="5400000">
            <a:off x="9192419" y="5372894"/>
            <a:ext cx="287338" cy="0"/>
          </a:xfrm>
          <a:prstGeom prst="line">
            <a:avLst/>
          </a:prstGeom>
          <a:noFill/>
          <a:ln w="25400">
            <a:solidFill>
              <a:schemeClr val="hlink"/>
            </a:solidFill>
            <a:round/>
            <a:headEnd/>
            <a:tailEnd/>
          </a:ln>
        </p:spPr>
      </p:cxnSp>
      <p:cxnSp>
        <p:nvCxnSpPr>
          <p:cNvPr id="204845" name="Straight Connector 52"/>
          <p:cNvCxnSpPr>
            <a:cxnSpLocks noChangeShapeType="1"/>
          </p:cNvCxnSpPr>
          <p:nvPr/>
        </p:nvCxnSpPr>
        <p:spPr bwMode="auto">
          <a:xfrm rot="5400000">
            <a:off x="3144044" y="5372894"/>
            <a:ext cx="287338" cy="0"/>
          </a:xfrm>
          <a:prstGeom prst="line">
            <a:avLst/>
          </a:prstGeom>
          <a:noFill/>
          <a:ln w="25400">
            <a:solidFill>
              <a:schemeClr val="hlink"/>
            </a:solidFill>
            <a:round/>
            <a:headEnd/>
            <a:tailEnd/>
          </a:ln>
        </p:spPr>
      </p:cxnSp>
      <p:sp>
        <p:nvSpPr>
          <p:cNvPr id="204846" name="TextBox 53"/>
          <p:cNvSpPr txBox="1">
            <a:spLocks noChangeArrowheads="1"/>
          </p:cNvSpPr>
          <p:nvPr/>
        </p:nvSpPr>
        <p:spPr bwMode="auto">
          <a:xfrm>
            <a:off x="3392489" y="5445125"/>
            <a:ext cx="758825" cy="369888"/>
          </a:xfrm>
          <a:prstGeom prst="rect">
            <a:avLst/>
          </a:prstGeom>
          <a:noFill/>
          <a:ln w="9525">
            <a:noFill/>
            <a:miter lim="800000"/>
            <a:headEnd/>
            <a:tailEnd/>
          </a:ln>
        </p:spPr>
        <p:txBody>
          <a:bodyPr wrap="none">
            <a:spAutoFit/>
          </a:bodyPr>
          <a:lstStyle/>
          <a:p>
            <a:pPr algn="ctr"/>
            <a:r>
              <a:rPr lang="en-US" sz="1800"/>
              <a:t>1 ms</a:t>
            </a:r>
          </a:p>
        </p:txBody>
      </p:sp>
      <p:cxnSp>
        <p:nvCxnSpPr>
          <p:cNvPr id="204847" name="Straight Connector 56"/>
          <p:cNvCxnSpPr>
            <a:cxnSpLocks noChangeShapeType="1"/>
          </p:cNvCxnSpPr>
          <p:nvPr/>
        </p:nvCxnSpPr>
        <p:spPr bwMode="auto">
          <a:xfrm>
            <a:off x="2711450" y="2636838"/>
            <a:ext cx="287338" cy="0"/>
          </a:xfrm>
          <a:prstGeom prst="line">
            <a:avLst/>
          </a:prstGeom>
          <a:noFill/>
          <a:ln w="25400">
            <a:solidFill>
              <a:schemeClr val="hlink"/>
            </a:solidFill>
            <a:round/>
            <a:headEnd/>
            <a:tailEnd/>
          </a:ln>
        </p:spPr>
      </p:cxnSp>
      <p:cxnSp>
        <p:nvCxnSpPr>
          <p:cNvPr id="204848" name="Straight Connector 57"/>
          <p:cNvCxnSpPr>
            <a:cxnSpLocks noChangeShapeType="1"/>
          </p:cNvCxnSpPr>
          <p:nvPr/>
        </p:nvCxnSpPr>
        <p:spPr bwMode="auto">
          <a:xfrm>
            <a:off x="2711450" y="2060575"/>
            <a:ext cx="287338" cy="0"/>
          </a:xfrm>
          <a:prstGeom prst="line">
            <a:avLst/>
          </a:prstGeom>
          <a:noFill/>
          <a:ln w="25400">
            <a:solidFill>
              <a:schemeClr val="hlink"/>
            </a:solidFill>
            <a:round/>
            <a:headEnd/>
            <a:tailEnd/>
          </a:ln>
        </p:spPr>
      </p:cxnSp>
      <p:cxnSp>
        <p:nvCxnSpPr>
          <p:cNvPr id="204849" name="Straight Connector 58"/>
          <p:cNvCxnSpPr>
            <a:cxnSpLocks noChangeShapeType="1"/>
          </p:cNvCxnSpPr>
          <p:nvPr/>
        </p:nvCxnSpPr>
        <p:spPr bwMode="auto">
          <a:xfrm>
            <a:off x="2711450" y="3213100"/>
            <a:ext cx="287338" cy="0"/>
          </a:xfrm>
          <a:prstGeom prst="line">
            <a:avLst/>
          </a:prstGeom>
          <a:noFill/>
          <a:ln w="25400">
            <a:solidFill>
              <a:schemeClr val="hlink"/>
            </a:solidFill>
            <a:round/>
            <a:headEnd/>
            <a:tailEnd/>
          </a:ln>
        </p:spPr>
      </p:cxnSp>
      <p:cxnSp>
        <p:nvCxnSpPr>
          <p:cNvPr id="204850" name="Straight Connector 59"/>
          <p:cNvCxnSpPr>
            <a:cxnSpLocks noChangeShapeType="1"/>
          </p:cNvCxnSpPr>
          <p:nvPr/>
        </p:nvCxnSpPr>
        <p:spPr bwMode="auto">
          <a:xfrm>
            <a:off x="2711450" y="4365625"/>
            <a:ext cx="287338" cy="0"/>
          </a:xfrm>
          <a:prstGeom prst="line">
            <a:avLst/>
          </a:prstGeom>
          <a:noFill/>
          <a:ln w="25400">
            <a:solidFill>
              <a:schemeClr val="hlink"/>
            </a:solidFill>
            <a:round/>
            <a:headEnd/>
            <a:tailEnd/>
          </a:ln>
        </p:spPr>
      </p:cxnSp>
      <p:cxnSp>
        <p:nvCxnSpPr>
          <p:cNvPr id="204851" name="Straight Connector 60"/>
          <p:cNvCxnSpPr>
            <a:cxnSpLocks noChangeShapeType="1"/>
          </p:cNvCxnSpPr>
          <p:nvPr/>
        </p:nvCxnSpPr>
        <p:spPr bwMode="auto">
          <a:xfrm>
            <a:off x="2711450" y="3789363"/>
            <a:ext cx="287338" cy="0"/>
          </a:xfrm>
          <a:prstGeom prst="line">
            <a:avLst/>
          </a:prstGeom>
          <a:noFill/>
          <a:ln w="25400">
            <a:solidFill>
              <a:schemeClr val="hlink"/>
            </a:solidFill>
            <a:round/>
            <a:headEnd/>
            <a:tailEnd/>
          </a:ln>
        </p:spPr>
      </p:cxnSp>
      <p:cxnSp>
        <p:nvCxnSpPr>
          <p:cNvPr id="204852" name="Straight Connector 61"/>
          <p:cNvCxnSpPr>
            <a:cxnSpLocks noChangeShapeType="1"/>
          </p:cNvCxnSpPr>
          <p:nvPr/>
        </p:nvCxnSpPr>
        <p:spPr bwMode="auto">
          <a:xfrm>
            <a:off x="2711450" y="4941888"/>
            <a:ext cx="287338" cy="0"/>
          </a:xfrm>
          <a:prstGeom prst="line">
            <a:avLst/>
          </a:prstGeom>
          <a:noFill/>
          <a:ln w="25400">
            <a:solidFill>
              <a:schemeClr val="hlink"/>
            </a:solidFill>
            <a:round/>
            <a:headEnd/>
            <a:tailEnd/>
          </a:ln>
        </p:spPr>
      </p:cxn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TDM requires Timing Alignment</a:t>
            </a:r>
          </a:p>
        </p:txBody>
      </p:sp>
      <p:sp>
        <p:nvSpPr>
          <p:cNvPr id="3" name="Content Placeholder 2"/>
          <p:cNvSpPr>
            <a:spLocks noGrp="1"/>
          </p:cNvSpPr>
          <p:nvPr>
            <p:ph idx="1"/>
          </p:nvPr>
        </p:nvSpPr>
        <p:spPr/>
        <p:txBody>
          <a:bodyPr/>
          <a:lstStyle/>
          <a:p>
            <a:r>
              <a:rPr lang="en-US" dirty="0"/>
              <a:t>Similar to GSM – the further away a UE from the </a:t>
            </a:r>
            <a:r>
              <a:rPr lang="en-US" dirty="0" err="1"/>
              <a:t>eNodeB</a:t>
            </a:r>
            <a:r>
              <a:rPr lang="en-US" dirty="0"/>
              <a:t> is, the earlier it transmits</a:t>
            </a:r>
          </a:p>
          <a:p>
            <a:r>
              <a:rPr lang="en-US" dirty="0"/>
              <a:t>Configurable at a granularity of 0.52µs from 0 to 0.67 </a:t>
            </a:r>
            <a:r>
              <a:rPr lang="en-US" dirty="0" err="1"/>
              <a:t>ms</a:t>
            </a:r>
            <a:r>
              <a:rPr lang="en-US" dirty="0"/>
              <a:t> (corresponding to a max. cell radius of 100 km)</a:t>
            </a:r>
          </a:p>
        </p:txBody>
      </p:sp>
      <p:sp>
        <p:nvSpPr>
          <p:cNvPr id="4" name="Footer Placeholder 3"/>
          <p:cNvSpPr>
            <a:spLocks noGrp="1"/>
          </p:cNvSpPr>
          <p:nvPr>
            <p:ph type="ftr" sz="quarter" idx="10"/>
          </p:nvPr>
        </p:nvSpPr>
        <p:spPr/>
        <p:txBody>
          <a:bodyPr/>
          <a:lstStyle/>
          <a:p>
            <a:pPr>
              <a:defRPr/>
            </a:pPr>
            <a:r>
              <a:rPr lang="en-US"/>
              <a:t>Prof. Dr.-Ing. Jochen H. Schiller    www.jochenschiller.de    Mobile Communications</a:t>
            </a:r>
          </a:p>
        </p:txBody>
      </p:sp>
      <p:grpSp>
        <p:nvGrpSpPr>
          <p:cNvPr id="7" name="Group 110"/>
          <p:cNvGrpSpPr>
            <a:grpSpLocks noChangeAspect="1"/>
          </p:cNvGrpSpPr>
          <p:nvPr/>
        </p:nvGrpSpPr>
        <p:grpSpPr bwMode="auto">
          <a:xfrm>
            <a:off x="623240" y="2489682"/>
            <a:ext cx="1214805" cy="1367379"/>
            <a:chOff x="1392" y="2880"/>
            <a:chExt cx="593" cy="728"/>
          </a:xfrm>
        </p:grpSpPr>
        <p:grpSp>
          <p:nvGrpSpPr>
            <p:cNvPr id="8" name="Group 111"/>
            <p:cNvGrpSpPr>
              <a:grpSpLocks noChangeAspect="1"/>
            </p:cNvGrpSpPr>
            <p:nvPr/>
          </p:nvGrpSpPr>
          <p:grpSpPr bwMode="auto">
            <a:xfrm>
              <a:off x="1639" y="3189"/>
              <a:ext cx="155" cy="419"/>
              <a:chOff x="3319" y="2565"/>
              <a:chExt cx="155" cy="419"/>
            </a:xfrm>
          </p:grpSpPr>
          <p:grpSp>
            <p:nvGrpSpPr>
              <p:cNvPr id="13" name="Group 112"/>
              <p:cNvGrpSpPr>
                <a:grpSpLocks noChangeAspect="1"/>
              </p:cNvGrpSpPr>
              <p:nvPr/>
            </p:nvGrpSpPr>
            <p:grpSpPr bwMode="auto">
              <a:xfrm>
                <a:off x="3320" y="2709"/>
                <a:ext cx="154" cy="275"/>
                <a:chOff x="3320" y="2709"/>
                <a:chExt cx="154" cy="275"/>
              </a:xfrm>
            </p:grpSpPr>
            <p:grpSp>
              <p:nvGrpSpPr>
                <p:cNvPr id="21" name="Group 113"/>
                <p:cNvGrpSpPr>
                  <a:grpSpLocks noChangeAspect="1"/>
                </p:cNvGrpSpPr>
                <p:nvPr/>
              </p:nvGrpSpPr>
              <p:grpSpPr bwMode="auto">
                <a:xfrm>
                  <a:off x="3320" y="2716"/>
                  <a:ext cx="99" cy="266"/>
                  <a:chOff x="3320" y="2716"/>
                  <a:chExt cx="99" cy="266"/>
                </a:xfrm>
              </p:grpSpPr>
              <p:sp>
                <p:nvSpPr>
                  <p:cNvPr id="29"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30"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31"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32"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33"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34"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35"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2"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3"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4"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5"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6"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7"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28"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4" name="Group 128"/>
              <p:cNvGrpSpPr>
                <a:grpSpLocks noChangeAspect="1"/>
              </p:cNvGrpSpPr>
              <p:nvPr/>
            </p:nvGrpSpPr>
            <p:grpSpPr bwMode="auto">
              <a:xfrm>
                <a:off x="3319" y="2579"/>
                <a:ext cx="152" cy="403"/>
                <a:chOff x="3319" y="2579"/>
                <a:chExt cx="152" cy="403"/>
              </a:xfrm>
            </p:grpSpPr>
            <p:sp>
              <p:nvSpPr>
                <p:cNvPr id="16"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9"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0"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5"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9" name="Group 135"/>
            <p:cNvGrpSpPr>
              <a:grpSpLocks noChangeAspect="1"/>
            </p:cNvGrpSpPr>
            <p:nvPr/>
          </p:nvGrpSpPr>
          <p:grpSpPr bwMode="auto">
            <a:xfrm>
              <a:off x="1392" y="2880"/>
              <a:ext cx="593" cy="591"/>
              <a:chOff x="129" y="2935"/>
              <a:chExt cx="593" cy="591"/>
            </a:xfrm>
          </p:grpSpPr>
          <p:sp>
            <p:nvSpPr>
              <p:cNvPr id="10"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1"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2"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sp>
        <p:nvSpPr>
          <p:cNvPr id="36" name="Oval 357"/>
          <p:cNvSpPr>
            <a:spLocks noChangeArrowheads="1"/>
          </p:cNvSpPr>
          <p:nvPr/>
        </p:nvSpPr>
        <p:spPr bwMode="auto">
          <a:xfrm>
            <a:off x="4439770" y="3328876"/>
            <a:ext cx="463529" cy="42488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dirty="0">
                <a:latin typeface="Arial" pitchFamily="34" charset="0"/>
              </a:rPr>
              <a:t>UE</a:t>
            </a:r>
            <a:r>
              <a:rPr lang="de-DE" sz="1400" baseline="-25000" dirty="0">
                <a:latin typeface="Arial" pitchFamily="34" charset="0"/>
              </a:rPr>
              <a:t>1</a:t>
            </a:r>
          </a:p>
        </p:txBody>
      </p:sp>
      <p:sp>
        <p:nvSpPr>
          <p:cNvPr id="37" name="Oval 357"/>
          <p:cNvSpPr>
            <a:spLocks noChangeArrowheads="1"/>
          </p:cNvSpPr>
          <p:nvPr/>
        </p:nvSpPr>
        <p:spPr bwMode="auto">
          <a:xfrm>
            <a:off x="7680220" y="2645187"/>
            <a:ext cx="463529" cy="42488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dirty="0">
                <a:latin typeface="Arial" pitchFamily="34" charset="0"/>
              </a:rPr>
              <a:t>UE</a:t>
            </a:r>
            <a:r>
              <a:rPr lang="de-DE" sz="1400" baseline="-25000" dirty="0">
                <a:latin typeface="Arial" pitchFamily="34" charset="0"/>
              </a:rPr>
              <a:t>2</a:t>
            </a:r>
          </a:p>
        </p:txBody>
      </p:sp>
      <p:cxnSp>
        <p:nvCxnSpPr>
          <p:cNvPr id="39" name="Straight Arrow Connector 38"/>
          <p:cNvCxnSpPr>
            <a:stCxn id="15" idx="6"/>
            <a:endCxn id="37" idx="2"/>
          </p:cNvCxnSpPr>
          <p:nvPr/>
        </p:nvCxnSpPr>
        <p:spPr bwMode="auto">
          <a:xfrm flipV="1">
            <a:off x="1307464" y="2857627"/>
            <a:ext cx="6372756" cy="258458"/>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0" name="Straight Arrow Connector 39"/>
          <p:cNvCxnSpPr>
            <a:stCxn id="19" idx="0"/>
            <a:endCxn id="36" idx="2"/>
          </p:cNvCxnSpPr>
          <p:nvPr/>
        </p:nvCxnSpPr>
        <p:spPr bwMode="auto">
          <a:xfrm>
            <a:off x="1268541" y="3111389"/>
            <a:ext cx="3171229" cy="429927"/>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4" name="Straight Connector 43"/>
          <p:cNvCxnSpPr/>
          <p:nvPr/>
        </p:nvCxnSpPr>
        <p:spPr bwMode="auto">
          <a:xfrm flipV="1">
            <a:off x="1252152" y="4221110"/>
            <a:ext cx="11267" cy="194427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5" name="Straight Connector 44"/>
          <p:cNvCxnSpPr/>
          <p:nvPr/>
        </p:nvCxnSpPr>
        <p:spPr bwMode="auto">
          <a:xfrm flipV="1">
            <a:off x="4660267" y="4221110"/>
            <a:ext cx="11267" cy="194427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6" name="Straight Connector 45"/>
          <p:cNvCxnSpPr/>
          <p:nvPr/>
        </p:nvCxnSpPr>
        <p:spPr bwMode="auto">
          <a:xfrm flipV="1">
            <a:off x="7900717" y="4221110"/>
            <a:ext cx="11267" cy="194427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7" name="Rounded Rectangle 46"/>
          <p:cNvSpPr/>
          <p:nvPr/>
        </p:nvSpPr>
        <p:spPr bwMode="auto">
          <a:xfrm>
            <a:off x="1263419" y="4409266"/>
            <a:ext cx="1160071" cy="24390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sym typeface="Wingdings" panose="05000000000000000000" pitchFamily="2" charset="2"/>
              </a:rPr>
              <a:t></a:t>
            </a:r>
            <a:endParaRPr kumimoji="0" lang="en-US" sz="1800" b="0" i="0" u="none" strike="noStrike" cap="none" normalizeH="0" baseline="0" dirty="0">
              <a:ln>
                <a:noFill/>
              </a:ln>
              <a:solidFill>
                <a:schemeClr val="tx1"/>
              </a:solidFill>
              <a:effectLst/>
              <a:latin typeface="Arial" charset="0"/>
            </a:endParaRPr>
          </a:p>
        </p:txBody>
      </p:sp>
      <p:sp>
        <p:nvSpPr>
          <p:cNvPr id="48" name="Rounded Rectangle 47"/>
          <p:cNvSpPr/>
          <p:nvPr/>
        </p:nvSpPr>
        <p:spPr bwMode="auto">
          <a:xfrm>
            <a:off x="4967143" y="4409266"/>
            <a:ext cx="1160071" cy="24390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US" sz="1800">
                <a:latin typeface="Arial" charset="0"/>
                <a:sym typeface="Wingdings" panose="05000000000000000000" pitchFamily="2" charset="2"/>
              </a:rPr>
              <a:t></a:t>
            </a:r>
            <a:endParaRPr lang="en-US" sz="1800" dirty="0">
              <a:latin typeface="Arial" charset="0"/>
            </a:endParaRPr>
          </a:p>
        </p:txBody>
      </p:sp>
      <p:sp>
        <p:nvSpPr>
          <p:cNvPr id="49" name="Rounded Rectangle 48"/>
          <p:cNvSpPr/>
          <p:nvPr/>
        </p:nvSpPr>
        <p:spPr bwMode="auto">
          <a:xfrm>
            <a:off x="8472330" y="4409266"/>
            <a:ext cx="1160071" cy="254381"/>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US" sz="1800">
                <a:latin typeface="Arial" charset="0"/>
                <a:sym typeface="Wingdings" panose="05000000000000000000" pitchFamily="2" charset="2"/>
              </a:rPr>
              <a:t></a:t>
            </a:r>
            <a:endParaRPr lang="en-US" sz="1800" dirty="0">
              <a:latin typeface="Arial" charset="0"/>
            </a:endParaRPr>
          </a:p>
        </p:txBody>
      </p:sp>
      <p:cxnSp>
        <p:nvCxnSpPr>
          <p:cNvPr id="51" name="Straight Arrow Connector 50"/>
          <p:cNvCxnSpPr>
            <a:endCxn id="48" idx="1"/>
          </p:cNvCxnSpPr>
          <p:nvPr/>
        </p:nvCxnSpPr>
        <p:spPr bwMode="auto">
          <a:xfrm flipV="1">
            <a:off x="4671534" y="4531218"/>
            <a:ext cx="295609" cy="5239"/>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52" name="Straight Arrow Connector 51"/>
          <p:cNvCxnSpPr>
            <a:endCxn id="49" idx="1"/>
          </p:cNvCxnSpPr>
          <p:nvPr/>
        </p:nvCxnSpPr>
        <p:spPr bwMode="auto">
          <a:xfrm>
            <a:off x="7911984" y="4531218"/>
            <a:ext cx="560346" cy="5239"/>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58" name="TextBox 57"/>
          <p:cNvSpPr txBox="1"/>
          <p:nvPr/>
        </p:nvSpPr>
        <p:spPr>
          <a:xfrm>
            <a:off x="4643650" y="4141536"/>
            <a:ext cx="351378" cy="338554"/>
          </a:xfrm>
          <a:prstGeom prst="rect">
            <a:avLst/>
          </a:prstGeom>
          <a:noFill/>
        </p:spPr>
        <p:txBody>
          <a:bodyPr wrap="none" rtlCol="0">
            <a:spAutoFit/>
          </a:bodyPr>
          <a:lstStyle/>
          <a:p>
            <a:r>
              <a:rPr lang="en-US" sz="1600" dirty="0"/>
              <a:t>t</a:t>
            </a:r>
            <a:r>
              <a:rPr lang="en-US" sz="1600" baseline="-25000" dirty="0"/>
              <a:t>1</a:t>
            </a:r>
          </a:p>
        </p:txBody>
      </p:sp>
      <p:sp>
        <p:nvSpPr>
          <p:cNvPr id="59" name="TextBox 58"/>
          <p:cNvSpPr txBox="1"/>
          <p:nvPr/>
        </p:nvSpPr>
        <p:spPr>
          <a:xfrm>
            <a:off x="7999146" y="4141536"/>
            <a:ext cx="351378" cy="338554"/>
          </a:xfrm>
          <a:prstGeom prst="rect">
            <a:avLst/>
          </a:prstGeom>
          <a:noFill/>
        </p:spPr>
        <p:txBody>
          <a:bodyPr wrap="none" rtlCol="0">
            <a:spAutoFit/>
          </a:bodyPr>
          <a:lstStyle/>
          <a:p>
            <a:r>
              <a:rPr lang="en-US" sz="1600" dirty="0"/>
              <a:t>t</a:t>
            </a:r>
            <a:r>
              <a:rPr lang="en-US" sz="1600" baseline="-25000" dirty="0"/>
              <a:t>2</a:t>
            </a:r>
          </a:p>
        </p:txBody>
      </p:sp>
      <p:sp>
        <p:nvSpPr>
          <p:cNvPr id="60" name="Rounded Rectangle 59"/>
          <p:cNvSpPr/>
          <p:nvPr/>
        </p:nvSpPr>
        <p:spPr bwMode="auto">
          <a:xfrm>
            <a:off x="1263419" y="5157240"/>
            <a:ext cx="1160071" cy="24390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sym typeface="Wingdings" panose="05000000000000000000" pitchFamily="2" charset="2"/>
              </a:rPr>
              <a:t></a:t>
            </a:r>
            <a:endParaRPr kumimoji="0" lang="en-US" sz="1800" b="0" i="0" u="none" strike="noStrike" cap="none" normalizeH="0" baseline="0" dirty="0">
              <a:ln>
                <a:noFill/>
              </a:ln>
              <a:solidFill>
                <a:schemeClr val="tx1"/>
              </a:solidFill>
              <a:effectLst/>
              <a:latin typeface="Arial" charset="0"/>
            </a:endParaRPr>
          </a:p>
        </p:txBody>
      </p:sp>
      <p:sp>
        <p:nvSpPr>
          <p:cNvPr id="61" name="Rounded Rectangle 60"/>
          <p:cNvSpPr/>
          <p:nvPr/>
        </p:nvSpPr>
        <p:spPr bwMode="auto">
          <a:xfrm>
            <a:off x="1263419" y="5575775"/>
            <a:ext cx="1160071" cy="243904"/>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800" dirty="0">
                <a:latin typeface="Arial" charset="0"/>
                <a:sym typeface="Wingdings" panose="05000000000000000000" pitchFamily="2" charset="2"/>
              </a:rPr>
              <a:t></a:t>
            </a:r>
            <a:endParaRPr lang="en-US" sz="1800" dirty="0">
              <a:latin typeface="Arial" charset="0"/>
            </a:endParaRPr>
          </a:p>
        </p:txBody>
      </p:sp>
      <p:sp>
        <p:nvSpPr>
          <p:cNvPr id="62" name="Rounded Rectangle 61"/>
          <p:cNvSpPr/>
          <p:nvPr/>
        </p:nvSpPr>
        <p:spPr bwMode="auto">
          <a:xfrm>
            <a:off x="4375084" y="5162714"/>
            <a:ext cx="1160071" cy="24390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sym typeface="Wingdings" panose="05000000000000000000" pitchFamily="2" charset="2"/>
              </a:rPr>
              <a:t></a:t>
            </a:r>
            <a:endParaRPr kumimoji="0" lang="en-US" sz="1800" b="0" i="0" u="none" strike="noStrike" cap="none" normalizeH="0" baseline="0" dirty="0">
              <a:ln>
                <a:noFill/>
              </a:ln>
              <a:solidFill>
                <a:schemeClr val="tx1"/>
              </a:solidFill>
              <a:effectLst/>
              <a:latin typeface="Arial" charset="0"/>
            </a:endParaRPr>
          </a:p>
        </p:txBody>
      </p:sp>
      <p:cxnSp>
        <p:nvCxnSpPr>
          <p:cNvPr id="64" name="Straight Arrow Connector 63"/>
          <p:cNvCxnSpPr/>
          <p:nvPr/>
        </p:nvCxnSpPr>
        <p:spPr bwMode="auto">
          <a:xfrm flipV="1">
            <a:off x="4375925" y="5079991"/>
            <a:ext cx="295609" cy="5239"/>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65" name="TextBox 64"/>
          <p:cNvSpPr txBox="1"/>
          <p:nvPr/>
        </p:nvSpPr>
        <p:spPr>
          <a:xfrm>
            <a:off x="4348041" y="4690309"/>
            <a:ext cx="351378" cy="338554"/>
          </a:xfrm>
          <a:prstGeom prst="rect">
            <a:avLst/>
          </a:prstGeom>
          <a:noFill/>
        </p:spPr>
        <p:txBody>
          <a:bodyPr wrap="none" rtlCol="0">
            <a:spAutoFit/>
          </a:bodyPr>
          <a:lstStyle/>
          <a:p>
            <a:r>
              <a:rPr lang="en-US" sz="1600" dirty="0"/>
              <a:t>t</a:t>
            </a:r>
            <a:r>
              <a:rPr lang="en-US" sz="1600" baseline="-25000" dirty="0"/>
              <a:t>1</a:t>
            </a:r>
          </a:p>
        </p:txBody>
      </p:sp>
      <p:cxnSp>
        <p:nvCxnSpPr>
          <p:cNvPr id="66" name="Straight Arrow Connector 65"/>
          <p:cNvCxnSpPr/>
          <p:nvPr/>
        </p:nvCxnSpPr>
        <p:spPr bwMode="auto">
          <a:xfrm>
            <a:off x="7341788" y="5479793"/>
            <a:ext cx="560346" cy="5239"/>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67" name="TextBox 66"/>
          <p:cNvSpPr txBox="1"/>
          <p:nvPr/>
        </p:nvSpPr>
        <p:spPr>
          <a:xfrm>
            <a:off x="7428950" y="5090111"/>
            <a:ext cx="351378" cy="338554"/>
          </a:xfrm>
          <a:prstGeom prst="rect">
            <a:avLst/>
          </a:prstGeom>
          <a:noFill/>
        </p:spPr>
        <p:txBody>
          <a:bodyPr wrap="none" rtlCol="0">
            <a:spAutoFit/>
          </a:bodyPr>
          <a:lstStyle/>
          <a:p>
            <a:r>
              <a:rPr lang="en-US" sz="1600" dirty="0"/>
              <a:t>t</a:t>
            </a:r>
            <a:r>
              <a:rPr lang="en-US" sz="1600" baseline="-25000" dirty="0"/>
              <a:t>2</a:t>
            </a:r>
          </a:p>
        </p:txBody>
      </p:sp>
      <p:sp>
        <p:nvSpPr>
          <p:cNvPr id="68" name="Rounded Rectangle 67"/>
          <p:cNvSpPr/>
          <p:nvPr/>
        </p:nvSpPr>
        <p:spPr bwMode="auto">
          <a:xfrm>
            <a:off x="7331948" y="5575775"/>
            <a:ext cx="1160071" cy="243904"/>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800" dirty="0">
                <a:latin typeface="Arial" charset="0"/>
                <a:sym typeface="Wingdings" panose="05000000000000000000" pitchFamily="2" charset="2"/>
              </a:rPr>
              <a:t></a:t>
            </a:r>
            <a:endParaRPr lang="en-US" sz="1800" dirty="0">
              <a:latin typeface="Arial" charset="0"/>
            </a:endParaRPr>
          </a:p>
        </p:txBody>
      </p:sp>
    </p:spTree>
    <p:extLst>
      <p:ext uri="{BB962C8B-B14F-4D97-AF65-F5344CB8AC3E}">
        <p14:creationId xmlns:p14="http://schemas.microsoft.com/office/powerpoint/2010/main" val="425108510"/>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handover via S1</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pic>
        <p:nvPicPr>
          <p:cNvPr id="4" name="Picture 3"/>
          <p:cNvPicPr>
            <a:picLocks noChangeAspect="1"/>
          </p:cNvPicPr>
          <p:nvPr/>
        </p:nvPicPr>
        <p:blipFill>
          <a:blip r:embed="rId3"/>
          <a:stretch>
            <a:fillRect/>
          </a:stretch>
        </p:blipFill>
        <p:spPr>
          <a:xfrm>
            <a:off x="4569579" y="766641"/>
            <a:ext cx="7436579" cy="5555913"/>
          </a:xfrm>
          <a:prstGeom prst="rect">
            <a:avLst/>
          </a:prstGeom>
        </p:spPr>
      </p:pic>
      <p:sp>
        <p:nvSpPr>
          <p:cNvPr id="5" name="TextBox 4"/>
          <p:cNvSpPr txBox="1"/>
          <p:nvPr/>
        </p:nvSpPr>
        <p:spPr>
          <a:xfrm>
            <a:off x="5591930" y="6374060"/>
            <a:ext cx="4423006" cy="230832"/>
          </a:xfrm>
          <a:prstGeom prst="rect">
            <a:avLst/>
          </a:prstGeom>
          <a:noFill/>
        </p:spPr>
        <p:txBody>
          <a:bodyPr wrap="none" rtlCol="0">
            <a:spAutoFit/>
          </a:bodyPr>
          <a:lstStyle/>
          <a:p>
            <a:r>
              <a:rPr lang="en-US" sz="900" dirty="0">
                <a:solidFill>
                  <a:srgbClr val="0070C0"/>
                </a:solidFill>
                <a:latin typeface="+mn-lt"/>
              </a:rPr>
              <a:t>Source: The LTE Network Architecture, Strategic White Paper, Alcatel Lucent 2009</a:t>
            </a:r>
          </a:p>
        </p:txBody>
      </p:sp>
      <p:sp>
        <p:nvSpPr>
          <p:cNvPr id="9" name="Rectangle 178"/>
          <p:cNvSpPr>
            <a:spLocks noChangeArrowheads="1"/>
          </p:cNvSpPr>
          <p:nvPr/>
        </p:nvSpPr>
        <p:spPr bwMode="auto">
          <a:xfrm>
            <a:off x="2652792" y="4754579"/>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grpSp>
        <p:nvGrpSpPr>
          <p:cNvPr id="25" name="Group 45"/>
          <p:cNvGrpSpPr>
            <a:grpSpLocks noChangeAspect="1"/>
          </p:cNvGrpSpPr>
          <p:nvPr/>
        </p:nvGrpSpPr>
        <p:grpSpPr bwMode="auto">
          <a:xfrm>
            <a:off x="12791" y="1697245"/>
            <a:ext cx="2064964" cy="1622823"/>
            <a:chOff x="1123" y="2840"/>
            <a:chExt cx="1008" cy="864"/>
          </a:xfrm>
        </p:grpSpPr>
        <p:sp>
          <p:nvSpPr>
            <p:cNvPr id="119"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20" name="Group 47"/>
            <p:cNvGrpSpPr>
              <a:grpSpLocks noChangeAspect="1"/>
            </p:cNvGrpSpPr>
            <p:nvPr/>
          </p:nvGrpSpPr>
          <p:grpSpPr bwMode="auto">
            <a:xfrm>
              <a:off x="1315" y="2888"/>
              <a:ext cx="593" cy="728"/>
              <a:chOff x="1392" y="2880"/>
              <a:chExt cx="593" cy="728"/>
            </a:xfrm>
          </p:grpSpPr>
          <p:grpSp>
            <p:nvGrpSpPr>
              <p:cNvPr id="121" name="Group 48"/>
              <p:cNvGrpSpPr>
                <a:grpSpLocks noChangeAspect="1"/>
              </p:cNvGrpSpPr>
              <p:nvPr/>
            </p:nvGrpSpPr>
            <p:grpSpPr bwMode="auto">
              <a:xfrm>
                <a:off x="1639" y="3189"/>
                <a:ext cx="155" cy="419"/>
                <a:chOff x="3319" y="2565"/>
                <a:chExt cx="155" cy="419"/>
              </a:xfrm>
            </p:grpSpPr>
            <p:grpSp>
              <p:nvGrpSpPr>
                <p:cNvPr id="126" name="Group 49"/>
                <p:cNvGrpSpPr>
                  <a:grpSpLocks noChangeAspect="1"/>
                </p:cNvGrpSpPr>
                <p:nvPr/>
              </p:nvGrpSpPr>
              <p:grpSpPr bwMode="auto">
                <a:xfrm>
                  <a:off x="3320" y="2709"/>
                  <a:ext cx="154" cy="275"/>
                  <a:chOff x="3320" y="2709"/>
                  <a:chExt cx="154" cy="275"/>
                </a:xfrm>
              </p:grpSpPr>
              <p:grpSp>
                <p:nvGrpSpPr>
                  <p:cNvPr id="134" name="Group 50"/>
                  <p:cNvGrpSpPr>
                    <a:grpSpLocks noChangeAspect="1"/>
                  </p:cNvGrpSpPr>
                  <p:nvPr/>
                </p:nvGrpSpPr>
                <p:grpSpPr bwMode="auto">
                  <a:xfrm>
                    <a:off x="3320" y="2716"/>
                    <a:ext cx="99" cy="266"/>
                    <a:chOff x="3320" y="2716"/>
                    <a:chExt cx="99" cy="266"/>
                  </a:xfrm>
                </p:grpSpPr>
                <p:sp>
                  <p:nvSpPr>
                    <p:cNvPr id="142"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43"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44"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45"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46"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47"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48"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35"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36"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37"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38"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39"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40"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41"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27" name="Group 65"/>
                <p:cNvGrpSpPr>
                  <a:grpSpLocks noChangeAspect="1"/>
                </p:cNvGrpSpPr>
                <p:nvPr/>
              </p:nvGrpSpPr>
              <p:grpSpPr bwMode="auto">
                <a:xfrm>
                  <a:off x="3319" y="2579"/>
                  <a:ext cx="152" cy="403"/>
                  <a:chOff x="3319" y="2579"/>
                  <a:chExt cx="152" cy="403"/>
                </a:xfrm>
              </p:grpSpPr>
              <p:sp>
                <p:nvSpPr>
                  <p:cNvPr id="129"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30"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31"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32"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33"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28"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22" name="Group 72"/>
              <p:cNvGrpSpPr>
                <a:grpSpLocks noChangeAspect="1"/>
              </p:cNvGrpSpPr>
              <p:nvPr/>
            </p:nvGrpSpPr>
            <p:grpSpPr bwMode="auto">
              <a:xfrm>
                <a:off x="1392" y="2880"/>
                <a:ext cx="593" cy="591"/>
                <a:chOff x="129" y="2935"/>
                <a:chExt cx="593" cy="591"/>
              </a:xfrm>
            </p:grpSpPr>
            <p:sp>
              <p:nvSpPr>
                <p:cNvPr id="123" name="Arc 7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24" name="Arc 7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25" name="Arc 7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27" name="Group 108"/>
          <p:cNvGrpSpPr>
            <a:grpSpLocks noChangeAspect="1"/>
          </p:cNvGrpSpPr>
          <p:nvPr/>
        </p:nvGrpSpPr>
        <p:grpSpPr bwMode="auto">
          <a:xfrm>
            <a:off x="12791" y="3323100"/>
            <a:ext cx="2064964" cy="1622823"/>
            <a:chOff x="1123" y="2840"/>
            <a:chExt cx="1008" cy="864"/>
          </a:xfrm>
        </p:grpSpPr>
        <p:sp>
          <p:nvSpPr>
            <p:cNvPr id="59"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60" name="Group 110"/>
            <p:cNvGrpSpPr>
              <a:grpSpLocks noChangeAspect="1"/>
            </p:cNvGrpSpPr>
            <p:nvPr/>
          </p:nvGrpSpPr>
          <p:grpSpPr bwMode="auto">
            <a:xfrm>
              <a:off x="1315" y="2888"/>
              <a:ext cx="593" cy="728"/>
              <a:chOff x="1392" y="2880"/>
              <a:chExt cx="593" cy="728"/>
            </a:xfrm>
          </p:grpSpPr>
          <p:grpSp>
            <p:nvGrpSpPr>
              <p:cNvPr id="61" name="Group 111"/>
              <p:cNvGrpSpPr>
                <a:grpSpLocks noChangeAspect="1"/>
              </p:cNvGrpSpPr>
              <p:nvPr/>
            </p:nvGrpSpPr>
            <p:grpSpPr bwMode="auto">
              <a:xfrm>
                <a:off x="1639" y="3189"/>
                <a:ext cx="155" cy="419"/>
                <a:chOff x="3319" y="2565"/>
                <a:chExt cx="155" cy="419"/>
              </a:xfrm>
            </p:grpSpPr>
            <p:grpSp>
              <p:nvGrpSpPr>
                <p:cNvPr id="66" name="Group 112"/>
                <p:cNvGrpSpPr>
                  <a:grpSpLocks noChangeAspect="1"/>
                </p:cNvGrpSpPr>
                <p:nvPr/>
              </p:nvGrpSpPr>
              <p:grpSpPr bwMode="auto">
                <a:xfrm>
                  <a:off x="3320" y="2709"/>
                  <a:ext cx="154" cy="275"/>
                  <a:chOff x="3320" y="2709"/>
                  <a:chExt cx="154" cy="275"/>
                </a:xfrm>
              </p:grpSpPr>
              <p:grpSp>
                <p:nvGrpSpPr>
                  <p:cNvPr id="74" name="Group 113"/>
                  <p:cNvGrpSpPr>
                    <a:grpSpLocks noChangeAspect="1"/>
                  </p:cNvGrpSpPr>
                  <p:nvPr/>
                </p:nvGrpSpPr>
                <p:grpSpPr bwMode="auto">
                  <a:xfrm>
                    <a:off x="3320" y="2716"/>
                    <a:ext cx="99" cy="266"/>
                    <a:chOff x="3320" y="2716"/>
                    <a:chExt cx="99" cy="266"/>
                  </a:xfrm>
                </p:grpSpPr>
                <p:sp>
                  <p:nvSpPr>
                    <p:cNvPr id="82"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83"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84"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85"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86"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87"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88"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75"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76"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77"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78"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79"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80"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81"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67" name="Group 128"/>
                <p:cNvGrpSpPr>
                  <a:grpSpLocks noChangeAspect="1"/>
                </p:cNvGrpSpPr>
                <p:nvPr/>
              </p:nvGrpSpPr>
              <p:grpSpPr bwMode="auto">
                <a:xfrm>
                  <a:off x="3319" y="2579"/>
                  <a:ext cx="152" cy="403"/>
                  <a:chOff x="3319" y="2579"/>
                  <a:chExt cx="152" cy="403"/>
                </a:xfrm>
              </p:grpSpPr>
              <p:sp>
                <p:nvSpPr>
                  <p:cNvPr id="69"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70"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71"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72"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73"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68"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62" name="Group 135"/>
              <p:cNvGrpSpPr>
                <a:grpSpLocks noChangeAspect="1"/>
              </p:cNvGrpSpPr>
              <p:nvPr/>
            </p:nvGrpSpPr>
            <p:grpSpPr bwMode="auto">
              <a:xfrm>
                <a:off x="1392" y="2880"/>
                <a:ext cx="593" cy="591"/>
                <a:chOff x="129" y="2935"/>
                <a:chExt cx="593" cy="591"/>
              </a:xfrm>
            </p:grpSpPr>
            <p:sp>
              <p:nvSpPr>
                <p:cNvPr id="63"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64"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65"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17" name="Rectangle 76"/>
          <p:cNvSpPr>
            <a:spLocks noChangeArrowheads="1"/>
          </p:cNvSpPr>
          <p:nvPr/>
        </p:nvSpPr>
        <p:spPr bwMode="auto">
          <a:xfrm>
            <a:off x="1055659" y="2836498"/>
            <a:ext cx="918562" cy="354066"/>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dirty="0" err="1">
                <a:latin typeface="Arial" pitchFamily="34" charset="0"/>
              </a:rPr>
              <a:t>eNode</a:t>
            </a:r>
            <a:r>
              <a:rPr lang="de-DE" sz="1400" dirty="0">
                <a:latin typeface="Arial" pitchFamily="34" charset="0"/>
              </a:rPr>
              <a:t> B</a:t>
            </a:r>
          </a:p>
        </p:txBody>
      </p:sp>
      <p:sp>
        <p:nvSpPr>
          <p:cNvPr id="18" name="Rectangle 76"/>
          <p:cNvSpPr>
            <a:spLocks noChangeArrowheads="1"/>
          </p:cNvSpPr>
          <p:nvPr/>
        </p:nvSpPr>
        <p:spPr bwMode="auto">
          <a:xfrm>
            <a:off x="1055659" y="4442566"/>
            <a:ext cx="918562" cy="354066"/>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cxnSp>
        <p:nvCxnSpPr>
          <p:cNvPr id="21" name="AutoShape 353"/>
          <p:cNvCxnSpPr>
            <a:cxnSpLocks noChangeShapeType="1"/>
            <a:stCxn id="17" idx="2"/>
            <a:endCxn id="18" idx="0"/>
          </p:cNvCxnSpPr>
          <p:nvPr/>
        </p:nvCxnSpPr>
        <p:spPr bwMode="auto">
          <a:xfrm rot="5400000">
            <a:off x="888940" y="3816498"/>
            <a:ext cx="1252001" cy="1610"/>
          </a:xfrm>
          <a:prstGeom prst="straightConnector1">
            <a:avLst/>
          </a:prstGeom>
          <a:noFill/>
          <a:ln w="9525">
            <a:solidFill>
              <a:schemeClr val="tx1"/>
            </a:solidFill>
            <a:round/>
            <a:headEnd/>
            <a:tailEnd/>
          </a:ln>
        </p:spPr>
      </p:cxnSp>
      <p:sp>
        <p:nvSpPr>
          <p:cNvPr id="181" name="Text Box 44"/>
          <p:cNvSpPr txBox="1">
            <a:spLocks noChangeArrowheads="1"/>
          </p:cNvSpPr>
          <p:nvPr/>
        </p:nvSpPr>
        <p:spPr bwMode="auto">
          <a:xfrm>
            <a:off x="1455455" y="3476941"/>
            <a:ext cx="8318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X2-U/-C</a:t>
            </a:r>
            <a:endParaRPr lang="de-DE" sz="1400" baseline="-25000" dirty="0">
              <a:latin typeface="Arial" pitchFamily="34" charset="0"/>
            </a:endParaRPr>
          </a:p>
        </p:txBody>
      </p:sp>
      <p:cxnSp>
        <p:nvCxnSpPr>
          <p:cNvPr id="185" name="AutoShape 42"/>
          <p:cNvCxnSpPr>
            <a:cxnSpLocks noChangeShapeType="1"/>
            <a:stCxn id="9" idx="1"/>
            <a:endCxn id="18" idx="3"/>
          </p:cNvCxnSpPr>
          <p:nvPr/>
        </p:nvCxnSpPr>
        <p:spPr bwMode="auto">
          <a:xfrm flipH="1" flipV="1">
            <a:off x="1974221" y="4619599"/>
            <a:ext cx="678571" cy="325480"/>
          </a:xfrm>
          <a:prstGeom prst="straightConnector1">
            <a:avLst/>
          </a:prstGeom>
          <a:noFill/>
          <a:ln w="9525">
            <a:solidFill>
              <a:schemeClr val="tx1"/>
            </a:solidFill>
            <a:round/>
            <a:headEnd/>
            <a:tailEnd/>
          </a:ln>
        </p:spPr>
      </p:cxnSp>
      <p:sp>
        <p:nvSpPr>
          <p:cNvPr id="187" name="Text Box 44"/>
          <p:cNvSpPr txBox="1">
            <a:spLocks noChangeArrowheads="1"/>
          </p:cNvSpPr>
          <p:nvPr/>
        </p:nvSpPr>
        <p:spPr bwMode="auto">
          <a:xfrm flipH="1">
            <a:off x="1955158" y="4857809"/>
            <a:ext cx="703057" cy="307777"/>
          </a:xfrm>
          <a:prstGeom prst="rect">
            <a:avLst/>
          </a:prstGeom>
          <a:noFill/>
          <a:ln w="9525">
            <a:noFill/>
            <a:miter lim="800000"/>
            <a:headEnd/>
            <a:tailEnd/>
          </a:ln>
        </p:spPr>
        <p:txBody>
          <a:bodyPr wrap="square">
            <a:spAutoFit/>
          </a:bodyPr>
          <a:lstStyle/>
          <a:p>
            <a:pPr eaLnBrk="0" hangingPunct="0"/>
            <a:r>
              <a:rPr lang="de-DE" sz="1400" dirty="0">
                <a:latin typeface="Arial" pitchFamily="34" charset="0"/>
              </a:rPr>
              <a:t>S1-U</a:t>
            </a:r>
            <a:endParaRPr lang="de-DE" sz="1400" baseline="-25000" dirty="0">
              <a:latin typeface="Arial" pitchFamily="34" charset="0"/>
            </a:endParaRPr>
          </a:p>
        </p:txBody>
      </p:sp>
      <p:sp>
        <p:nvSpPr>
          <p:cNvPr id="188" name="Rectangle 178"/>
          <p:cNvSpPr>
            <a:spLocks noChangeArrowheads="1"/>
          </p:cNvSpPr>
          <p:nvPr/>
        </p:nvSpPr>
        <p:spPr bwMode="auto">
          <a:xfrm>
            <a:off x="3273144" y="382943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189" name="AutoShape 42"/>
          <p:cNvCxnSpPr>
            <a:cxnSpLocks noChangeShapeType="1"/>
            <a:stCxn id="188" idx="1"/>
            <a:endCxn id="18" idx="3"/>
          </p:cNvCxnSpPr>
          <p:nvPr/>
        </p:nvCxnSpPr>
        <p:spPr bwMode="auto">
          <a:xfrm flipH="1">
            <a:off x="1974221" y="4019938"/>
            <a:ext cx="1298923" cy="599661"/>
          </a:xfrm>
          <a:prstGeom prst="straightConnector1">
            <a:avLst/>
          </a:prstGeom>
          <a:noFill/>
          <a:ln w="9525">
            <a:solidFill>
              <a:schemeClr val="tx1"/>
            </a:solidFill>
            <a:prstDash val="dash"/>
            <a:round/>
            <a:headEnd/>
            <a:tailEnd/>
          </a:ln>
        </p:spPr>
      </p:cxnSp>
      <p:sp>
        <p:nvSpPr>
          <p:cNvPr id="190" name="Text Box 44"/>
          <p:cNvSpPr txBox="1">
            <a:spLocks noChangeArrowheads="1"/>
          </p:cNvSpPr>
          <p:nvPr/>
        </p:nvSpPr>
        <p:spPr bwMode="auto">
          <a:xfrm>
            <a:off x="2241136" y="3862210"/>
            <a:ext cx="8826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S1-MME</a:t>
            </a:r>
            <a:endParaRPr lang="de-DE" sz="1400" baseline="-25000" dirty="0">
              <a:latin typeface="Arial" pitchFamily="34" charset="0"/>
            </a:endParaRPr>
          </a:p>
        </p:txBody>
      </p:sp>
      <p:cxnSp>
        <p:nvCxnSpPr>
          <p:cNvPr id="193" name="AutoShape 42"/>
          <p:cNvCxnSpPr>
            <a:cxnSpLocks noChangeShapeType="1"/>
            <a:stCxn id="188" idx="2"/>
            <a:endCxn id="9" idx="0"/>
          </p:cNvCxnSpPr>
          <p:nvPr/>
        </p:nvCxnSpPr>
        <p:spPr bwMode="auto">
          <a:xfrm flipH="1">
            <a:off x="3071892" y="4210438"/>
            <a:ext cx="620352" cy="544141"/>
          </a:xfrm>
          <a:prstGeom prst="straightConnector1">
            <a:avLst/>
          </a:prstGeom>
          <a:noFill/>
          <a:ln w="9525">
            <a:solidFill>
              <a:schemeClr val="tx1"/>
            </a:solidFill>
            <a:prstDash val="dash"/>
            <a:round/>
            <a:headEnd/>
            <a:tailEnd/>
          </a:ln>
        </p:spPr>
      </p:cxnSp>
      <p:sp>
        <p:nvSpPr>
          <p:cNvPr id="195" name="Rectangle 178"/>
          <p:cNvSpPr>
            <a:spLocks noChangeArrowheads="1"/>
          </p:cNvSpPr>
          <p:nvPr/>
        </p:nvSpPr>
        <p:spPr bwMode="auto">
          <a:xfrm>
            <a:off x="3273144" y="168940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196" name="AutoShape 42"/>
          <p:cNvCxnSpPr>
            <a:cxnSpLocks noChangeShapeType="1"/>
            <a:stCxn id="195" idx="2"/>
            <a:endCxn id="188" idx="0"/>
          </p:cNvCxnSpPr>
          <p:nvPr/>
        </p:nvCxnSpPr>
        <p:spPr bwMode="auto">
          <a:xfrm>
            <a:off x="3692244" y="2070403"/>
            <a:ext cx="0" cy="1759035"/>
          </a:xfrm>
          <a:prstGeom prst="straightConnector1">
            <a:avLst/>
          </a:prstGeom>
          <a:noFill/>
          <a:ln w="9525">
            <a:solidFill>
              <a:schemeClr val="tx1"/>
            </a:solidFill>
            <a:prstDash val="dash"/>
            <a:round/>
            <a:headEnd/>
            <a:tailEnd/>
          </a:ln>
        </p:spPr>
      </p:cxnSp>
      <p:sp>
        <p:nvSpPr>
          <p:cNvPr id="205" name="Text Box 44"/>
          <p:cNvSpPr txBox="1">
            <a:spLocks noChangeArrowheads="1"/>
          </p:cNvSpPr>
          <p:nvPr/>
        </p:nvSpPr>
        <p:spPr bwMode="auto">
          <a:xfrm>
            <a:off x="660118" y="2203659"/>
            <a:ext cx="387350" cy="306387"/>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cxnSp>
        <p:nvCxnSpPr>
          <p:cNvPr id="211" name="AutoShape 42"/>
          <p:cNvCxnSpPr>
            <a:cxnSpLocks noChangeShapeType="1"/>
            <a:stCxn id="195" idx="1"/>
            <a:endCxn id="17" idx="3"/>
          </p:cNvCxnSpPr>
          <p:nvPr/>
        </p:nvCxnSpPr>
        <p:spPr bwMode="auto">
          <a:xfrm flipH="1">
            <a:off x="1974221" y="1879903"/>
            <a:ext cx="1298923" cy="1133628"/>
          </a:xfrm>
          <a:prstGeom prst="straightConnector1">
            <a:avLst/>
          </a:prstGeom>
          <a:noFill/>
          <a:ln w="9525">
            <a:solidFill>
              <a:schemeClr val="tx1"/>
            </a:solidFill>
            <a:prstDash val="dash"/>
            <a:round/>
            <a:headEnd/>
            <a:tailEnd/>
          </a:ln>
        </p:spPr>
      </p:cxnSp>
      <p:cxnSp>
        <p:nvCxnSpPr>
          <p:cNvPr id="212" name="AutoShape 42"/>
          <p:cNvCxnSpPr>
            <a:cxnSpLocks noChangeShapeType="1"/>
            <a:stCxn id="220" idx="1"/>
            <a:endCxn id="17" idx="3"/>
          </p:cNvCxnSpPr>
          <p:nvPr/>
        </p:nvCxnSpPr>
        <p:spPr bwMode="auto">
          <a:xfrm flipH="1">
            <a:off x="1974221" y="2899697"/>
            <a:ext cx="777795" cy="113834"/>
          </a:xfrm>
          <a:prstGeom prst="straightConnector1">
            <a:avLst/>
          </a:prstGeom>
          <a:noFill/>
          <a:ln w="9525">
            <a:solidFill>
              <a:schemeClr val="tx1"/>
            </a:solidFill>
            <a:round/>
            <a:headEnd/>
            <a:tailEnd/>
          </a:ln>
        </p:spPr>
      </p:cxnSp>
      <p:sp>
        <p:nvSpPr>
          <p:cNvPr id="220" name="Rectangle 178"/>
          <p:cNvSpPr>
            <a:spLocks noChangeArrowheads="1"/>
          </p:cNvSpPr>
          <p:nvPr/>
        </p:nvSpPr>
        <p:spPr bwMode="auto">
          <a:xfrm>
            <a:off x="2752016" y="2709197"/>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cxnSp>
        <p:nvCxnSpPr>
          <p:cNvPr id="224" name="AutoShape 42"/>
          <p:cNvCxnSpPr>
            <a:cxnSpLocks noChangeShapeType="1"/>
            <a:endCxn id="220" idx="3"/>
          </p:cNvCxnSpPr>
          <p:nvPr/>
        </p:nvCxnSpPr>
        <p:spPr bwMode="auto">
          <a:xfrm flipH="1">
            <a:off x="3590216" y="2871667"/>
            <a:ext cx="552614" cy="28030"/>
          </a:xfrm>
          <a:prstGeom prst="straightConnector1">
            <a:avLst/>
          </a:prstGeom>
          <a:noFill/>
          <a:ln w="9525">
            <a:solidFill>
              <a:schemeClr val="tx1"/>
            </a:solidFill>
            <a:round/>
            <a:headEnd/>
            <a:tailEnd/>
          </a:ln>
        </p:spPr>
      </p:cxnSp>
      <p:cxnSp>
        <p:nvCxnSpPr>
          <p:cNvPr id="226" name="AutoShape 42"/>
          <p:cNvCxnSpPr>
            <a:cxnSpLocks noChangeShapeType="1"/>
            <a:endCxn id="9" idx="3"/>
          </p:cNvCxnSpPr>
          <p:nvPr/>
        </p:nvCxnSpPr>
        <p:spPr bwMode="auto">
          <a:xfrm flipH="1">
            <a:off x="3490992" y="4920913"/>
            <a:ext cx="396802" cy="24166"/>
          </a:xfrm>
          <a:prstGeom prst="straightConnector1">
            <a:avLst/>
          </a:prstGeom>
          <a:noFill/>
          <a:ln w="9525">
            <a:solidFill>
              <a:schemeClr val="tx1"/>
            </a:solidFill>
            <a:round/>
            <a:headEnd/>
            <a:tailEnd/>
          </a:ln>
        </p:spPr>
      </p:cxnSp>
      <p:sp>
        <p:nvSpPr>
          <p:cNvPr id="231" name="Text Box 44"/>
          <p:cNvSpPr txBox="1">
            <a:spLocks noChangeArrowheads="1"/>
          </p:cNvSpPr>
          <p:nvPr/>
        </p:nvSpPr>
        <p:spPr bwMode="auto">
          <a:xfrm flipH="1">
            <a:off x="2115716" y="2989335"/>
            <a:ext cx="703057" cy="307777"/>
          </a:xfrm>
          <a:prstGeom prst="rect">
            <a:avLst/>
          </a:prstGeom>
          <a:noFill/>
          <a:ln w="9525">
            <a:noFill/>
            <a:miter lim="800000"/>
            <a:headEnd/>
            <a:tailEnd/>
          </a:ln>
        </p:spPr>
        <p:txBody>
          <a:bodyPr wrap="square">
            <a:spAutoFit/>
          </a:bodyPr>
          <a:lstStyle/>
          <a:p>
            <a:pPr eaLnBrk="0" hangingPunct="0"/>
            <a:r>
              <a:rPr lang="de-DE" sz="1400" dirty="0">
                <a:latin typeface="Arial" pitchFamily="34" charset="0"/>
              </a:rPr>
              <a:t>S1-U</a:t>
            </a:r>
            <a:endParaRPr lang="de-DE" sz="1400" baseline="-25000" dirty="0">
              <a:latin typeface="Arial" pitchFamily="34" charset="0"/>
            </a:endParaRPr>
          </a:p>
        </p:txBody>
      </p:sp>
      <p:sp>
        <p:nvSpPr>
          <p:cNvPr id="241" name="Down Arrow 240"/>
          <p:cNvSpPr/>
          <p:nvPr/>
        </p:nvSpPr>
        <p:spPr bwMode="auto">
          <a:xfrm>
            <a:off x="491153" y="2787492"/>
            <a:ext cx="191388" cy="883099"/>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357"/>
          <p:cNvSpPr>
            <a:spLocks noChangeArrowheads="1"/>
          </p:cNvSpPr>
          <p:nvPr/>
        </p:nvSpPr>
        <p:spPr bwMode="auto">
          <a:xfrm>
            <a:off x="364045" y="3006719"/>
            <a:ext cx="463529" cy="42488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dirty="0">
                <a:latin typeface="Arial" pitchFamily="34" charset="0"/>
              </a:rPr>
              <a:t>UE</a:t>
            </a:r>
            <a:endParaRPr lang="de-DE" sz="1400" baseline="-25000" dirty="0">
              <a:latin typeface="Arial" pitchFamily="34" charset="0"/>
            </a:endParaRPr>
          </a:p>
        </p:txBody>
      </p:sp>
      <p:cxnSp>
        <p:nvCxnSpPr>
          <p:cNvPr id="202" name="AutoShape 42"/>
          <p:cNvCxnSpPr>
            <a:cxnSpLocks noChangeShapeType="1"/>
            <a:stCxn id="205" idx="3"/>
            <a:endCxn id="13" idx="7"/>
          </p:cNvCxnSpPr>
          <p:nvPr/>
        </p:nvCxnSpPr>
        <p:spPr bwMode="auto">
          <a:xfrm flipH="1">
            <a:off x="759692" y="2356853"/>
            <a:ext cx="287776" cy="712088"/>
          </a:xfrm>
          <a:prstGeom prst="straightConnector1">
            <a:avLst/>
          </a:prstGeom>
          <a:noFill/>
          <a:ln w="9525">
            <a:solidFill>
              <a:schemeClr val="tx1"/>
            </a:solidFill>
            <a:round/>
            <a:headEnd/>
            <a:tailEnd/>
          </a:ln>
        </p:spPr>
      </p:cxnSp>
      <p:sp>
        <p:nvSpPr>
          <p:cNvPr id="246" name="Text Box 44"/>
          <p:cNvSpPr txBox="1">
            <a:spLocks noChangeArrowheads="1"/>
          </p:cNvSpPr>
          <p:nvPr/>
        </p:nvSpPr>
        <p:spPr bwMode="auto">
          <a:xfrm>
            <a:off x="2028263" y="2048877"/>
            <a:ext cx="8826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S1-MME</a:t>
            </a:r>
            <a:endParaRPr lang="de-DE" sz="1400" baseline="-25000" dirty="0">
              <a:latin typeface="Arial" pitchFamily="34" charset="0"/>
            </a:endParaRPr>
          </a:p>
        </p:txBody>
      </p:sp>
      <p:cxnSp>
        <p:nvCxnSpPr>
          <p:cNvPr id="251" name="AutoShape 42"/>
          <p:cNvCxnSpPr>
            <a:cxnSpLocks noChangeShapeType="1"/>
            <a:stCxn id="195" idx="2"/>
            <a:endCxn id="220" idx="0"/>
          </p:cNvCxnSpPr>
          <p:nvPr/>
        </p:nvCxnSpPr>
        <p:spPr bwMode="auto">
          <a:xfrm flipH="1">
            <a:off x="3171116" y="2070403"/>
            <a:ext cx="521128" cy="638794"/>
          </a:xfrm>
          <a:prstGeom prst="straightConnector1">
            <a:avLst/>
          </a:prstGeom>
          <a:noFill/>
          <a:ln w="9525">
            <a:solidFill>
              <a:schemeClr val="tx1"/>
            </a:solidFill>
            <a:prstDash val="dash"/>
            <a:round/>
            <a:headEnd/>
            <a:tailEnd/>
          </a:ln>
        </p:spPr>
      </p:cxnSp>
    </p:spTree>
    <p:extLst>
      <p:ext uri="{BB962C8B-B14F-4D97-AF65-F5344CB8AC3E}">
        <p14:creationId xmlns:p14="http://schemas.microsoft.com/office/powerpoint/2010/main" val="1631533819"/>
      </p:ext>
    </p:extLst>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LTE handover via X2 interface</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pic>
        <p:nvPicPr>
          <p:cNvPr id="4" name="Picture 3"/>
          <p:cNvPicPr>
            <a:picLocks noChangeAspect="1"/>
          </p:cNvPicPr>
          <p:nvPr/>
        </p:nvPicPr>
        <p:blipFill>
          <a:blip r:embed="rId3"/>
          <a:stretch>
            <a:fillRect/>
          </a:stretch>
        </p:blipFill>
        <p:spPr>
          <a:xfrm>
            <a:off x="5591930" y="1103746"/>
            <a:ext cx="5990677" cy="4805929"/>
          </a:xfrm>
          <a:prstGeom prst="rect">
            <a:avLst/>
          </a:prstGeom>
        </p:spPr>
      </p:pic>
      <p:sp>
        <p:nvSpPr>
          <p:cNvPr id="5" name="TextBox 4"/>
          <p:cNvSpPr txBox="1"/>
          <p:nvPr/>
        </p:nvSpPr>
        <p:spPr>
          <a:xfrm>
            <a:off x="6600070" y="6295336"/>
            <a:ext cx="4423006" cy="230832"/>
          </a:xfrm>
          <a:prstGeom prst="rect">
            <a:avLst/>
          </a:prstGeom>
          <a:noFill/>
        </p:spPr>
        <p:txBody>
          <a:bodyPr wrap="none" rtlCol="0">
            <a:spAutoFit/>
          </a:bodyPr>
          <a:lstStyle/>
          <a:p>
            <a:r>
              <a:rPr lang="en-US" sz="900" dirty="0">
                <a:solidFill>
                  <a:srgbClr val="0070C0"/>
                </a:solidFill>
                <a:latin typeface="+mn-lt"/>
              </a:rPr>
              <a:t>Source: The LTE Network Architecture, Strategic White Paper, Alcatel Lucent 2009</a:t>
            </a:r>
          </a:p>
        </p:txBody>
      </p:sp>
      <p:sp>
        <p:nvSpPr>
          <p:cNvPr id="6" name="Rectangle 178"/>
          <p:cNvSpPr>
            <a:spLocks noChangeArrowheads="1"/>
          </p:cNvSpPr>
          <p:nvPr/>
        </p:nvSpPr>
        <p:spPr bwMode="auto">
          <a:xfrm>
            <a:off x="2652792" y="4754579"/>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grpSp>
        <p:nvGrpSpPr>
          <p:cNvPr id="7" name="Group 45"/>
          <p:cNvGrpSpPr>
            <a:grpSpLocks noChangeAspect="1"/>
          </p:cNvGrpSpPr>
          <p:nvPr/>
        </p:nvGrpSpPr>
        <p:grpSpPr bwMode="auto">
          <a:xfrm>
            <a:off x="12791" y="1697245"/>
            <a:ext cx="2064964" cy="1622823"/>
            <a:chOff x="1123" y="2840"/>
            <a:chExt cx="1008" cy="864"/>
          </a:xfrm>
        </p:grpSpPr>
        <p:sp>
          <p:nvSpPr>
            <p:cNvPr id="8"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9" name="Group 47"/>
            <p:cNvGrpSpPr>
              <a:grpSpLocks noChangeAspect="1"/>
            </p:cNvGrpSpPr>
            <p:nvPr/>
          </p:nvGrpSpPr>
          <p:grpSpPr bwMode="auto">
            <a:xfrm>
              <a:off x="1315" y="2888"/>
              <a:ext cx="593" cy="728"/>
              <a:chOff x="1392" y="2880"/>
              <a:chExt cx="593" cy="728"/>
            </a:xfrm>
          </p:grpSpPr>
          <p:grpSp>
            <p:nvGrpSpPr>
              <p:cNvPr id="10" name="Group 48"/>
              <p:cNvGrpSpPr>
                <a:grpSpLocks noChangeAspect="1"/>
              </p:cNvGrpSpPr>
              <p:nvPr/>
            </p:nvGrpSpPr>
            <p:grpSpPr bwMode="auto">
              <a:xfrm>
                <a:off x="1639" y="3189"/>
                <a:ext cx="155" cy="419"/>
                <a:chOff x="3319" y="2565"/>
                <a:chExt cx="155" cy="419"/>
              </a:xfrm>
            </p:grpSpPr>
            <p:grpSp>
              <p:nvGrpSpPr>
                <p:cNvPr id="15" name="Group 49"/>
                <p:cNvGrpSpPr>
                  <a:grpSpLocks noChangeAspect="1"/>
                </p:cNvGrpSpPr>
                <p:nvPr/>
              </p:nvGrpSpPr>
              <p:grpSpPr bwMode="auto">
                <a:xfrm>
                  <a:off x="3320" y="2709"/>
                  <a:ext cx="154" cy="275"/>
                  <a:chOff x="3320" y="2709"/>
                  <a:chExt cx="154" cy="275"/>
                </a:xfrm>
              </p:grpSpPr>
              <p:grpSp>
                <p:nvGrpSpPr>
                  <p:cNvPr id="23" name="Group 50"/>
                  <p:cNvGrpSpPr>
                    <a:grpSpLocks noChangeAspect="1"/>
                  </p:cNvGrpSpPr>
                  <p:nvPr/>
                </p:nvGrpSpPr>
                <p:grpSpPr bwMode="auto">
                  <a:xfrm>
                    <a:off x="3320" y="2716"/>
                    <a:ext cx="99" cy="266"/>
                    <a:chOff x="3320" y="2716"/>
                    <a:chExt cx="99" cy="266"/>
                  </a:xfrm>
                </p:grpSpPr>
                <p:sp>
                  <p:nvSpPr>
                    <p:cNvPr id="31"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32"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33"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34"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35"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36"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37"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24"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25"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26"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27"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28"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29"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30"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6" name="Group 65"/>
                <p:cNvGrpSpPr>
                  <a:grpSpLocks noChangeAspect="1"/>
                </p:cNvGrpSpPr>
                <p:nvPr/>
              </p:nvGrpSpPr>
              <p:grpSpPr bwMode="auto">
                <a:xfrm>
                  <a:off x="3319" y="2579"/>
                  <a:ext cx="152" cy="403"/>
                  <a:chOff x="3319" y="2579"/>
                  <a:chExt cx="152" cy="403"/>
                </a:xfrm>
              </p:grpSpPr>
              <p:sp>
                <p:nvSpPr>
                  <p:cNvPr id="18"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9"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20"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21"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22"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1" name="Group 72"/>
              <p:cNvGrpSpPr>
                <a:grpSpLocks noChangeAspect="1"/>
              </p:cNvGrpSpPr>
              <p:nvPr/>
            </p:nvGrpSpPr>
            <p:grpSpPr bwMode="auto">
              <a:xfrm>
                <a:off x="1392" y="2880"/>
                <a:ext cx="593" cy="591"/>
                <a:chOff x="129" y="2935"/>
                <a:chExt cx="593" cy="591"/>
              </a:xfrm>
            </p:grpSpPr>
            <p:sp>
              <p:nvSpPr>
                <p:cNvPr id="12" name="Arc 7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3" name="Arc 7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4" name="Arc 7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38" name="Group 108"/>
          <p:cNvGrpSpPr>
            <a:grpSpLocks noChangeAspect="1"/>
          </p:cNvGrpSpPr>
          <p:nvPr/>
        </p:nvGrpSpPr>
        <p:grpSpPr bwMode="auto">
          <a:xfrm>
            <a:off x="12791" y="3323100"/>
            <a:ext cx="2064964" cy="1622823"/>
            <a:chOff x="1123" y="2840"/>
            <a:chExt cx="1008" cy="864"/>
          </a:xfrm>
        </p:grpSpPr>
        <p:sp>
          <p:nvSpPr>
            <p:cNvPr id="39"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40" name="Group 110"/>
            <p:cNvGrpSpPr>
              <a:grpSpLocks noChangeAspect="1"/>
            </p:cNvGrpSpPr>
            <p:nvPr/>
          </p:nvGrpSpPr>
          <p:grpSpPr bwMode="auto">
            <a:xfrm>
              <a:off x="1315" y="2888"/>
              <a:ext cx="593" cy="728"/>
              <a:chOff x="1392" y="2880"/>
              <a:chExt cx="593" cy="728"/>
            </a:xfrm>
          </p:grpSpPr>
          <p:grpSp>
            <p:nvGrpSpPr>
              <p:cNvPr id="41" name="Group 111"/>
              <p:cNvGrpSpPr>
                <a:grpSpLocks noChangeAspect="1"/>
              </p:cNvGrpSpPr>
              <p:nvPr/>
            </p:nvGrpSpPr>
            <p:grpSpPr bwMode="auto">
              <a:xfrm>
                <a:off x="1639" y="3189"/>
                <a:ext cx="155" cy="419"/>
                <a:chOff x="3319" y="2565"/>
                <a:chExt cx="155" cy="419"/>
              </a:xfrm>
            </p:grpSpPr>
            <p:grpSp>
              <p:nvGrpSpPr>
                <p:cNvPr id="46" name="Group 112"/>
                <p:cNvGrpSpPr>
                  <a:grpSpLocks noChangeAspect="1"/>
                </p:cNvGrpSpPr>
                <p:nvPr/>
              </p:nvGrpSpPr>
              <p:grpSpPr bwMode="auto">
                <a:xfrm>
                  <a:off x="3320" y="2709"/>
                  <a:ext cx="154" cy="275"/>
                  <a:chOff x="3320" y="2709"/>
                  <a:chExt cx="154" cy="275"/>
                </a:xfrm>
              </p:grpSpPr>
              <p:grpSp>
                <p:nvGrpSpPr>
                  <p:cNvPr id="54" name="Group 113"/>
                  <p:cNvGrpSpPr>
                    <a:grpSpLocks noChangeAspect="1"/>
                  </p:cNvGrpSpPr>
                  <p:nvPr/>
                </p:nvGrpSpPr>
                <p:grpSpPr bwMode="auto">
                  <a:xfrm>
                    <a:off x="3320" y="2716"/>
                    <a:ext cx="99" cy="266"/>
                    <a:chOff x="3320" y="2716"/>
                    <a:chExt cx="99" cy="266"/>
                  </a:xfrm>
                </p:grpSpPr>
                <p:sp>
                  <p:nvSpPr>
                    <p:cNvPr id="62"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63"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64"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65"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66"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67"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68"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5"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6"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7"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8"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9"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60"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61"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47" name="Group 128"/>
                <p:cNvGrpSpPr>
                  <a:grpSpLocks noChangeAspect="1"/>
                </p:cNvGrpSpPr>
                <p:nvPr/>
              </p:nvGrpSpPr>
              <p:grpSpPr bwMode="auto">
                <a:xfrm>
                  <a:off x="3319" y="2579"/>
                  <a:ext cx="152" cy="403"/>
                  <a:chOff x="3319" y="2579"/>
                  <a:chExt cx="152" cy="403"/>
                </a:xfrm>
              </p:grpSpPr>
              <p:sp>
                <p:nvSpPr>
                  <p:cNvPr id="49"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0"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1"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2"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3"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48"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42" name="Group 135"/>
              <p:cNvGrpSpPr>
                <a:grpSpLocks noChangeAspect="1"/>
              </p:cNvGrpSpPr>
              <p:nvPr/>
            </p:nvGrpSpPr>
            <p:grpSpPr bwMode="auto">
              <a:xfrm>
                <a:off x="1392" y="2880"/>
                <a:ext cx="593" cy="591"/>
                <a:chOff x="129" y="2935"/>
                <a:chExt cx="593" cy="591"/>
              </a:xfrm>
            </p:grpSpPr>
            <p:sp>
              <p:nvSpPr>
                <p:cNvPr id="43"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44"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45"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69" name="Rectangle 76"/>
          <p:cNvSpPr>
            <a:spLocks noChangeArrowheads="1"/>
          </p:cNvSpPr>
          <p:nvPr/>
        </p:nvSpPr>
        <p:spPr bwMode="auto">
          <a:xfrm>
            <a:off x="1055659" y="2836498"/>
            <a:ext cx="918562" cy="354066"/>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dirty="0" err="1">
                <a:latin typeface="Arial" pitchFamily="34" charset="0"/>
              </a:rPr>
              <a:t>eNode</a:t>
            </a:r>
            <a:r>
              <a:rPr lang="de-DE" sz="1400" dirty="0">
                <a:latin typeface="Arial" pitchFamily="34" charset="0"/>
              </a:rPr>
              <a:t> B</a:t>
            </a:r>
          </a:p>
        </p:txBody>
      </p:sp>
      <p:sp>
        <p:nvSpPr>
          <p:cNvPr id="70" name="Rectangle 76"/>
          <p:cNvSpPr>
            <a:spLocks noChangeArrowheads="1"/>
          </p:cNvSpPr>
          <p:nvPr/>
        </p:nvSpPr>
        <p:spPr bwMode="auto">
          <a:xfrm>
            <a:off x="1055659" y="4442566"/>
            <a:ext cx="918562" cy="354066"/>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eNode B</a:t>
            </a:r>
          </a:p>
        </p:txBody>
      </p:sp>
      <p:cxnSp>
        <p:nvCxnSpPr>
          <p:cNvPr id="71" name="AutoShape 353"/>
          <p:cNvCxnSpPr>
            <a:cxnSpLocks noChangeShapeType="1"/>
            <a:stCxn id="69" idx="2"/>
            <a:endCxn id="70" idx="0"/>
          </p:cNvCxnSpPr>
          <p:nvPr/>
        </p:nvCxnSpPr>
        <p:spPr bwMode="auto">
          <a:xfrm rot="5400000">
            <a:off x="888940" y="3816498"/>
            <a:ext cx="1252001" cy="1610"/>
          </a:xfrm>
          <a:prstGeom prst="straightConnector1">
            <a:avLst/>
          </a:prstGeom>
          <a:noFill/>
          <a:ln w="9525">
            <a:solidFill>
              <a:schemeClr val="tx1"/>
            </a:solidFill>
            <a:round/>
            <a:headEnd/>
            <a:tailEnd/>
          </a:ln>
        </p:spPr>
      </p:cxnSp>
      <p:sp>
        <p:nvSpPr>
          <p:cNvPr id="72" name="Text Box 44"/>
          <p:cNvSpPr txBox="1">
            <a:spLocks noChangeArrowheads="1"/>
          </p:cNvSpPr>
          <p:nvPr/>
        </p:nvSpPr>
        <p:spPr bwMode="auto">
          <a:xfrm>
            <a:off x="1455455" y="3476941"/>
            <a:ext cx="8318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X2-U/-C</a:t>
            </a:r>
            <a:endParaRPr lang="de-DE" sz="1400" baseline="-25000" dirty="0">
              <a:latin typeface="Arial" pitchFamily="34" charset="0"/>
            </a:endParaRPr>
          </a:p>
        </p:txBody>
      </p:sp>
      <p:cxnSp>
        <p:nvCxnSpPr>
          <p:cNvPr id="73" name="AutoShape 42"/>
          <p:cNvCxnSpPr>
            <a:cxnSpLocks noChangeShapeType="1"/>
            <a:stCxn id="6" idx="1"/>
            <a:endCxn id="70" idx="3"/>
          </p:cNvCxnSpPr>
          <p:nvPr/>
        </p:nvCxnSpPr>
        <p:spPr bwMode="auto">
          <a:xfrm flipH="1" flipV="1">
            <a:off x="1974221" y="4619599"/>
            <a:ext cx="678571" cy="325480"/>
          </a:xfrm>
          <a:prstGeom prst="straightConnector1">
            <a:avLst/>
          </a:prstGeom>
          <a:noFill/>
          <a:ln w="9525">
            <a:solidFill>
              <a:schemeClr val="tx1"/>
            </a:solidFill>
            <a:round/>
            <a:headEnd/>
            <a:tailEnd/>
          </a:ln>
        </p:spPr>
      </p:cxnSp>
      <p:sp>
        <p:nvSpPr>
          <p:cNvPr id="74" name="Text Box 44"/>
          <p:cNvSpPr txBox="1">
            <a:spLocks noChangeArrowheads="1"/>
          </p:cNvSpPr>
          <p:nvPr/>
        </p:nvSpPr>
        <p:spPr bwMode="auto">
          <a:xfrm flipH="1">
            <a:off x="1955158" y="4857809"/>
            <a:ext cx="703057" cy="307777"/>
          </a:xfrm>
          <a:prstGeom prst="rect">
            <a:avLst/>
          </a:prstGeom>
          <a:noFill/>
          <a:ln w="9525">
            <a:noFill/>
            <a:miter lim="800000"/>
            <a:headEnd/>
            <a:tailEnd/>
          </a:ln>
        </p:spPr>
        <p:txBody>
          <a:bodyPr wrap="square">
            <a:spAutoFit/>
          </a:bodyPr>
          <a:lstStyle/>
          <a:p>
            <a:pPr eaLnBrk="0" hangingPunct="0"/>
            <a:r>
              <a:rPr lang="de-DE" sz="1400" dirty="0">
                <a:latin typeface="Arial" pitchFamily="34" charset="0"/>
              </a:rPr>
              <a:t>S1-U</a:t>
            </a:r>
            <a:endParaRPr lang="de-DE" sz="1400" baseline="-25000" dirty="0">
              <a:latin typeface="Arial" pitchFamily="34" charset="0"/>
            </a:endParaRPr>
          </a:p>
        </p:txBody>
      </p:sp>
      <p:sp>
        <p:nvSpPr>
          <p:cNvPr id="75" name="Rectangle 178"/>
          <p:cNvSpPr>
            <a:spLocks noChangeArrowheads="1"/>
          </p:cNvSpPr>
          <p:nvPr/>
        </p:nvSpPr>
        <p:spPr bwMode="auto">
          <a:xfrm>
            <a:off x="3273144" y="382943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76" name="AutoShape 42"/>
          <p:cNvCxnSpPr>
            <a:cxnSpLocks noChangeShapeType="1"/>
            <a:stCxn id="75" idx="1"/>
            <a:endCxn id="70" idx="3"/>
          </p:cNvCxnSpPr>
          <p:nvPr/>
        </p:nvCxnSpPr>
        <p:spPr bwMode="auto">
          <a:xfrm flipH="1">
            <a:off x="1974221" y="4019938"/>
            <a:ext cx="1298923" cy="599661"/>
          </a:xfrm>
          <a:prstGeom prst="straightConnector1">
            <a:avLst/>
          </a:prstGeom>
          <a:noFill/>
          <a:ln w="9525">
            <a:solidFill>
              <a:schemeClr val="tx1"/>
            </a:solidFill>
            <a:prstDash val="dash"/>
            <a:round/>
            <a:headEnd/>
            <a:tailEnd/>
          </a:ln>
        </p:spPr>
      </p:cxnSp>
      <p:sp>
        <p:nvSpPr>
          <p:cNvPr id="77" name="Text Box 44"/>
          <p:cNvSpPr txBox="1">
            <a:spLocks noChangeArrowheads="1"/>
          </p:cNvSpPr>
          <p:nvPr/>
        </p:nvSpPr>
        <p:spPr bwMode="auto">
          <a:xfrm>
            <a:off x="2241136" y="3862210"/>
            <a:ext cx="8826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S1-MME</a:t>
            </a:r>
            <a:endParaRPr lang="de-DE" sz="1400" baseline="-25000" dirty="0">
              <a:latin typeface="Arial" pitchFamily="34" charset="0"/>
            </a:endParaRPr>
          </a:p>
        </p:txBody>
      </p:sp>
      <p:cxnSp>
        <p:nvCxnSpPr>
          <p:cNvPr id="78" name="AutoShape 42"/>
          <p:cNvCxnSpPr>
            <a:cxnSpLocks noChangeShapeType="1"/>
            <a:stCxn id="75" idx="2"/>
            <a:endCxn id="6" idx="0"/>
          </p:cNvCxnSpPr>
          <p:nvPr/>
        </p:nvCxnSpPr>
        <p:spPr bwMode="auto">
          <a:xfrm flipH="1">
            <a:off x="3071892" y="4210438"/>
            <a:ext cx="620352" cy="544141"/>
          </a:xfrm>
          <a:prstGeom prst="straightConnector1">
            <a:avLst/>
          </a:prstGeom>
          <a:noFill/>
          <a:ln w="9525">
            <a:solidFill>
              <a:schemeClr val="tx1"/>
            </a:solidFill>
            <a:prstDash val="dash"/>
            <a:round/>
            <a:headEnd/>
            <a:tailEnd/>
          </a:ln>
        </p:spPr>
      </p:cxnSp>
      <p:sp>
        <p:nvSpPr>
          <p:cNvPr id="79" name="Rectangle 178"/>
          <p:cNvSpPr>
            <a:spLocks noChangeArrowheads="1"/>
          </p:cNvSpPr>
          <p:nvPr/>
        </p:nvSpPr>
        <p:spPr bwMode="auto">
          <a:xfrm>
            <a:off x="3273144" y="168940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MME</a:t>
            </a:r>
          </a:p>
        </p:txBody>
      </p:sp>
      <p:cxnSp>
        <p:nvCxnSpPr>
          <p:cNvPr id="80" name="AutoShape 42"/>
          <p:cNvCxnSpPr>
            <a:cxnSpLocks noChangeShapeType="1"/>
            <a:stCxn id="79" idx="2"/>
            <a:endCxn id="75" idx="0"/>
          </p:cNvCxnSpPr>
          <p:nvPr/>
        </p:nvCxnSpPr>
        <p:spPr bwMode="auto">
          <a:xfrm>
            <a:off x="3692244" y="2070403"/>
            <a:ext cx="0" cy="1759035"/>
          </a:xfrm>
          <a:prstGeom prst="straightConnector1">
            <a:avLst/>
          </a:prstGeom>
          <a:noFill/>
          <a:ln w="9525">
            <a:solidFill>
              <a:schemeClr val="tx1"/>
            </a:solidFill>
            <a:prstDash val="dash"/>
            <a:round/>
            <a:headEnd/>
            <a:tailEnd/>
          </a:ln>
        </p:spPr>
      </p:cxnSp>
      <p:sp>
        <p:nvSpPr>
          <p:cNvPr id="81" name="Text Box 44"/>
          <p:cNvSpPr txBox="1">
            <a:spLocks noChangeArrowheads="1"/>
          </p:cNvSpPr>
          <p:nvPr/>
        </p:nvSpPr>
        <p:spPr bwMode="auto">
          <a:xfrm>
            <a:off x="660118" y="2203659"/>
            <a:ext cx="387350" cy="306387"/>
          </a:xfrm>
          <a:prstGeom prst="rect">
            <a:avLst/>
          </a:prstGeom>
          <a:noFill/>
          <a:ln w="9525">
            <a:noFill/>
            <a:miter lim="800000"/>
            <a:headEnd/>
            <a:tailEnd/>
          </a:ln>
        </p:spPr>
        <p:txBody>
          <a:bodyPr>
            <a:spAutoFit/>
          </a:bodyPr>
          <a:lstStyle/>
          <a:p>
            <a:pPr eaLnBrk="0" hangingPunct="0"/>
            <a:r>
              <a:rPr lang="de-DE" sz="1400">
                <a:latin typeface="Arial" pitchFamily="34" charset="0"/>
              </a:rPr>
              <a:t>U</a:t>
            </a:r>
            <a:r>
              <a:rPr lang="de-DE" sz="1400" baseline="-25000">
                <a:latin typeface="Arial" pitchFamily="34" charset="0"/>
              </a:rPr>
              <a:t>u</a:t>
            </a:r>
          </a:p>
        </p:txBody>
      </p:sp>
      <p:cxnSp>
        <p:nvCxnSpPr>
          <p:cNvPr id="82" name="AutoShape 42"/>
          <p:cNvCxnSpPr>
            <a:cxnSpLocks noChangeShapeType="1"/>
            <a:stCxn id="79" idx="1"/>
            <a:endCxn id="69" idx="3"/>
          </p:cNvCxnSpPr>
          <p:nvPr/>
        </p:nvCxnSpPr>
        <p:spPr bwMode="auto">
          <a:xfrm flipH="1">
            <a:off x="1974221" y="1879903"/>
            <a:ext cx="1298923" cy="1133628"/>
          </a:xfrm>
          <a:prstGeom prst="straightConnector1">
            <a:avLst/>
          </a:prstGeom>
          <a:noFill/>
          <a:ln w="9525">
            <a:solidFill>
              <a:schemeClr val="tx1"/>
            </a:solidFill>
            <a:prstDash val="dash"/>
            <a:round/>
            <a:headEnd/>
            <a:tailEnd/>
          </a:ln>
        </p:spPr>
      </p:cxnSp>
      <p:cxnSp>
        <p:nvCxnSpPr>
          <p:cNvPr id="83" name="AutoShape 42"/>
          <p:cNvCxnSpPr>
            <a:cxnSpLocks noChangeShapeType="1"/>
            <a:stCxn id="84" idx="1"/>
            <a:endCxn id="69" idx="3"/>
          </p:cNvCxnSpPr>
          <p:nvPr/>
        </p:nvCxnSpPr>
        <p:spPr bwMode="auto">
          <a:xfrm flipH="1">
            <a:off x="1974221" y="2899697"/>
            <a:ext cx="777795" cy="113834"/>
          </a:xfrm>
          <a:prstGeom prst="straightConnector1">
            <a:avLst/>
          </a:prstGeom>
          <a:noFill/>
          <a:ln w="9525">
            <a:solidFill>
              <a:schemeClr val="tx1"/>
            </a:solidFill>
            <a:round/>
            <a:headEnd/>
            <a:tailEnd/>
          </a:ln>
        </p:spPr>
      </p:cxnSp>
      <p:sp>
        <p:nvSpPr>
          <p:cNvPr id="84" name="Rectangle 178"/>
          <p:cNvSpPr>
            <a:spLocks noChangeArrowheads="1"/>
          </p:cNvSpPr>
          <p:nvPr/>
        </p:nvSpPr>
        <p:spPr bwMode="auto">
          <a:xfrm>
            <a:off x="2752016" y="2709197"/>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S-GW</a:t>
            </a:r>
          </a:p>
        </p:txBody>
      </p:sp>
      <p:cxnSp>
        <p:nvCxnSpPr>
          <p:cNvPr id="85" name="AutoShape 42"/>
          <p:cNvCxnSpPr>
            <a:cxnSpLocks noChangeShapeType="1"/>
            <a:endCxn id="84" idx="3"/>
          </p:cNvCxnSpPr>
          <p:nvPr/>
        </p:nvCxnSpPr>
        <p:spPr bwMode="auto">
          <a:xfrm flipH="1">
            <a:off x="3590216" y="2871667"/>
            <a:ext cx="552614" cy="28030"/>
          </a:xfrm>
          <a:prstGeom prst="straightConnector1">
            <a:avLst/>
          </a:prstGeom>
          <a:noFill/>
          <a:ln w="9525">
            <a:solidFill>
              <a:schemeClr val="tx1"/>
            </a:solidFill>
            <a:round/>
            <a:headEnd/>
            <a:tailEnd/>
          </a:ln>
        </p:spPr>
      </p:cxnSp>
      <p:cxnSp>
        <p:nvCxnSpPr>
          <p:cNvPr id="86" name="AutoShape 42"/>
          <p:cNvCxnSpPr>
            <a:cxnSpLocks noChangeShapeType="1"/>
            <a:endCxn id="6" idx="3"/>
          </p:cNvCxnSpPr>
          <p:nvPr/>
        </p:nvCxnSpPr>
        <p:spPr bwMode="auto">
          <a:xfrm flipH="1">
            <a:off x="3490992" y="4920913"/>
            <a:ext cx="396802" cy="24166"/>
          </a:xfrm>
          <a:prstGeom prst="straightConnector1">
            <a:avLst/>
          </a:prstGeom>
          <a:noFill/>
          <a:ln w="9525">
            <a:solidFill>
              <a:schemeClr val="tx1"/>
            </a:solidFill>
            <a:round/>
            <a:headEnd/>
            <a:tailEnd/>
          </a:ln>
        </p:spPr>
      </p:cxnSp>
      <p:sp>
        <p:nvSpPr>
          <p:cNvPr id="87" name="Text Box 44"/>
          <p:cNvSpPr txBox="1">
            <a:spLocks noChangeArrowheads="1"/>
          </p:cNvSpPr>
          <p:nvPr/>
        </p:nvSpPr>
        <p:spPr bwMode="auto">
          <a:xfrm flipH="1">
            <a:off x="2115716" y="2989335"/>
            <a:ext cx="703057" cy="307777"/>
          </a:xfrm>
          <a:prstGeom prst="rect">
            <a:avLst/>
          </a:prstGeom>
          <a:noFill/>
          <a:ln w="9525">
            <a:noFill/>
            <a:miter lim="800000"/>
            <a:headEnd/>
            <a:tailEnd/>
          </a:ln>
        </p:spPr>
        <p:txBody>
          <a:bodyPr wrap="square">
            <a:spAutoFit/>
          </a:bodyPr>
          <a:lstStyle/>
          <a:p>
            <a:pPr eaLnBrk="0" hangingPunct="0"/>
            <a:r>
              <a:rPr lang="de-DE" sz="1400" dirty="0">
                <a:latin typeface="Arial" pitchFamily="34" charset="0"/>
              </a:rPr>
              <a:t>S1-U</a:t>
            </a:r>
            <a:endParaRPr lang="de-DE" sz="1400" baseline="-25000" dirty="0">
              <a:latin typeface="Arial" pitchFamily="34" charset="0"/>
            </a:endParaRPr>
          </a:p>
        </p:txBody>
      </p:sp>
      <p:sp>
        <p:nvSpPr>
          <p:cNvPr id="88" name="Down Arrow 87"/>
          <p:cNvSpPr/>
          <p:nvPr/>
        </p:nvSpPr>
        <p:spPr bwMode="auto">
          <a:xfrm>
            <a:off x="491153" y="2787492"/>
            <a:ext cx="191388" cy="883099"/>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9" name="Oval 357"/>
          <p:cNvSpPr>
            <a:spLocks noChangeArrowheads="1"/>
          </p:cNvSpPr>
          <p:nvPr/>
        </p:nvSpPr>
        <p:spPr bwMode="auto">
          <a:xfrm>
            <a:off x="364045" y="3006719"/>
            <a:ext cx="463529" cy="42488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dirty="0">
                <a:latin typeface="Arial" pitchFamily="34" charset="0"/>
              </a:rPr>
              <a:t>UE</a:t>
            </a:r>
            <a:endParaRPr lang="de-DE" sz="1400" baseline="-25000" dirty="0">
              <a:latin typeface="Arial" pitchFamily="34" charset="0"/>
            </a:endParaRPr>
          </a:p>
        </p:txBody>
      </p:sp>
      <p:cxnSp>
        <p:nvCxnSpPr>
          <p:cNvPr id="90" name="AutoShape 42"/>
          <p:cNvCxnSpPr>
            <a:cxnSpLocks noChangeShapeType="1"/>
            <a:stCxn id="81" idx="3"/>
            <a:endCxn id="89" idx="7"/>
          </p:cNvCxnSpPr>
          <p:nvPr/>
        </p:nvCxnSpPr>
        <p:spPr bwMode="auto">
          <a:xfrm flipH="1">
            <a:off x="759692" y="2356853"/>
            <a:ext cx="287776" cy="712088"/>
          </a:xfrm>
          <a:prstGeom prst="straightConnector1">
            <a:avLst/>
          </a:prstGeom>
          <a:noFill/>
          <a:ln w="9525">
            <a:solidFill>
              <a:schemeClr val="tx1"/>
            </a:solidFill>
            <a:round/>
            <a:headEnd/>
            <a:tailEnd/>
          </a:ln>
        </p:spPr>
      </p:cxnSp>
      <p:sp>
        <p:nvSpPr>
          <p:cNvPr id="91" name="Text Box 44"/>
          <p:cNvSpPr txBox="1">
            <a:spLocks noChangeArrowheads="1"/>
          </p:cNvSpPr>
          <p:nvPr/>
        </p:nvSpPr>
        <p:spPr bwMode="auto">
          <a:xfrm>
            <a:off x="2028263" y="2048877"/>
            <a:ext cx="882650" cy="307975"/>
          </a:xfrm>
          <a:prstGeom prst="rect">
            <a:avLst/>
          </a:prstGeom>
          <a:noFill/>
          <a:ln w="9525">
            <a:noFill/>
            <a:miter lim="800000"/>
            <a:headEnd/>
            <a:tailEnd/>
          </a:ln>
        </p:spPr>
        <p:txBody>
          <a:bodyPr wrap="none">
            <a:spAutoFit/>
          </a:bodyPr>
          <a:lstStyle/>
          <a:p>
            <a:pPr eaLnBrk="0" hangingPunct="0"/>
            <a:r>
              <a:rPr lang="de-DE" sz="1400" dirty="0">
                <a:latin typeface="Arial" pitchFamily="34" charset="0"/>
              </a:rPr>
              <a:t>S1-MME</a:t>
            </a:r>
            <a:endParaRPr lang="de-DE" sz="1400" baseline="-25000" dirty="0">
              <a:latin typeface="Arial" pitchFamily="34" charset="0"/>
            </a:endParaRPr>
          </a:p>
        </p:txBody>
      </p:sp>
      <p:cxnSp>
        <p:nvCxnSpPr>
          <p:cNvPr id="92" name="AutoShape 42"/>
          <p:cNvCxnSpPr>
            <a:cxnSpLocks noChangeShapeType="1"/>
            <a:stCxn id="79" idx="2"/>
            <a:endCxn id="84" idx="0"/>
          </p:cNvCxnSpPr>
          <p:nvPr/>
        </p:nvCxnSpPr>
        <p:spPr bwMode="auto">
          <a:xfrm flipH="1">
            <a:off x="3171116" y="2070403"/>
            <a:ext cx="521128" cy="638794"/>
          </a:xfrm>
          <a:prstGeom prst="straightConnector1">
            <a:avLst/>
          </a:prstGeom>
          <a:noFill/>
          <a:ln w="9525">
            <a:solidFill>
              <a:schemeClr val="tx1"/>
            </a:solidFill>
            <a:prstDash val="dash"/>
            <a:round/>
            <a:headEnd/>
            <a:tailEnd/>
          </a:ln>
        </p:spPr>
      </p:cxnSp>
      <p:sp>
        <p:nvSpPr>
          <p:cNvPr id="93" name="TextBox 92"/>
          <p:cNvSpPr txBox="1"/>
          <p:nvPr/>
        </p:nvSpPr>
        <p:spPr>
          <a:xfrm>
            <a:off x="267014" y="5712557"/>
            <a:ext cx="5480988" cy="646331"/>
          </a:xfrm>
          <a:prstGeom prst="rect">
            <a:avLst/>
          </a:prstGeom>
          <a:noFill/>
        </p:spPr>
        <p:txBody>
          <a:bodyPr wrap="none" rtlCol="0">
            <a:spAutoFit/>
          </a:bodyPr>
          <a:lstStyle/>
          <a:p>
            <a:r>
              <a:rPr lang="en-US" sz="1800" dirty="0">
                <a:latin typeface="+mj-lt"/>
              </a:rPr>
              <a:t>Seamless or lossless handovers possible as well as</a:t>
            </a:r>
            <a:br>
              <a:rPr lang="en-US" sz="1800" dirty="0">
                <a:latin typeface="+mj-lt"/>
              </a:rPr>
            </a:br>
            <a:r>
              <a:rPr lang="en-US" sz="1800" dirty="0">
                <a:latin typeface="+mj-lt"/>
              </a:rPr>
              <a:t>multiple target </a:t>
            </a:r>
            <a:r>
              <a:rPr lang="en-US" sz="1800" dirty="0" err="1">
                <a:latin typeface="+mj-lt"/>
              </a:rPr>
              <a:t>eNodeBs</a:t>
            </a:r>
            <a:endParaRPr lang="en-US" sz="1800" dirty="0">
              <a:latin typeface="+mj-lt"/>
            </a:endParaRPr>
          </a:p>
        </p:txBody>
      </p:sp>
    </p:spTree>
    <p:extLst>
      <p:ext uri="{BB962C8B-B14F-4D97-AF65-F5344CB8AC3E}">
        <p14:creationId xmlns:p14="http://schemas.microsoft.com/office/powerpoint/2010/main" val="1320497703"/>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Compare the architecture of LTE/UMTS/GSM – what is new, what is basically the same?</a:t>
            </a:r>
          </a:p>
          <a:p>
            <a:pPr lvl="1"/>
            <a:r>
              <a:rPr lang="en-GB" dirty="0"/>
              <a:t>What is the purpose of the X2 connections between </a:t>
            </a:r>
            <a:r>
              <a:rPr lang="en-GB" dirty="0" err="1"/>
              <a:t>eNodeBs</a:t>
            </a:r>
            <a:r>
              <a:rPr lang="en-GB" dirty="0"/>
              <a:t>? How can LTE support seamless / lossless handover?</a:t>
            </a:r>
          </a:p>
          <a:p>
            <a:pPr lvl="1"/>
            <a:r>
              <a:rPr lang="en-GB" dirty="0"/>
              <a:t>How can LTE guarantee data rates, delays?</a:t>
            </a:r>
          </a:p>
          <a:p>
            <a:pPr lvl="1"/>
            <a:r>
              <a:rPr lang="en-GB" dirty="0"/>
              <a:t>Compare the multiplexing/multiple access in LTE with UMTS/GSM – differences/similarities?</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135836577"/>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t>IMT Advanced – from </a:t>
            </a:r>
            <a:r>
              <a:rPr lang="en-US">
                <a:hlinkClick r:id="rId3"/>
              </a:rPr>
              <a:t>www.itu.int</a:t>
            </a:r>
            <a:endParaRPr lang="en-US"/>
          </a:p>
        </p:txBody>
      </p:sp>
      <p:sp>
        <p:nvSpPr>
          <p:cNvPr id="3" name="Content Placeholder 2"/>
          <p:cNvSpPr>
            <a:spLocks noGrp="1"/>
          </p:cNvSpPr>
          <p:nvPr>
            <p:ph idx="1"/>
          </p:nvPr>
        </p:nvSpPr>
        <p:spPr/>
        <p:txBody>
          <a:bodyPr/>
          <a:lstStyle/>
          <a:p>
            <a:r>
              <a:rPr lang="en-US" dirty="0"/>
              <a:t>Key features of ´IMT-Advanced´:</a:t>
            </a:r>
          </a:p>
          <a:p>
            <a:pPr marL="285750" indent="-285750">
              <a:buFont typeface="Arial" panose="020B0604020202020204" pitchFamily="34" charset="0"/>
              <a:buChar char="•"/>
            </a:pPr>
            <a:r>
              <a:rPr lang="en-US" dirty="0"/>
              <a:t>a high degree of commonality of functionality worldwide while retaining the flexibility to support a wide range of services and applications in a cost efficient manner; </a:t>
            </a:r>
          </a:p>
          <a:p>
            <a:pPr marL="285750" indent="-285750">
              <a:buFont typeface="Arial" panose="020B0604020202020204" pitchFamily="34" charset="0"/>
              <a:buChar char="•"/>
            </a:pPr>
            <a:r>
              <a:rPr lang="en-US" dirty="0"/>
              <a:t>compatibility of services within IMT and with fixed networks; </a:t>
            </a:r>
          </a:p>
          <a:p>
            <a:pPr marL="285750" indent="-285750">
              <a:buFont typeface="Arial" panose="020B0604020202020204" pitchFamily="34" charset="0"/>
              <a:buChar char="•"/>
            </a:pPr>
            <a:r>
              <a:rPr lang="en-US" dirty="0"/>
              <a:t>capability of interworking with other radio access systems; </a:t>
            </a:r>
          </a:p>
          <a:p>
            <a:pPr marL="285750" indent="-285750">
              <a:buFont typeface="Arial" panose="020B0604020202020204" pitchFamily="34" charset="0"/>
              <a:buChar char="•"/>
            </a:pPr>
            <a:r>
              <a:rPr lang="en-US" dirty="0"/>
              <a:t>high quality mobile services; </a:t>
            </a:r>
          </a:p>
          <a:p>
            <a:pPr marL="285750" indent="-285750">
              <a:buFont typeface="Arial" panose="020B0604020202020204" pitchFamily="34" charset="0"/>
              <a:buChar char="•"/>
            </a:pPr>
            <a:r>
              <a:rPr lang="en-US" dirty="0"/>
              <a:t>user equipment suitable for worldwide use; </a:t>
            </a:r>
          </a:p>
          <a:p>
            <a:pPr marL="285750" indent="-285750">
              <a:buFont typeface="Arial" panose="020B0604020202020204" pitchFamily="34" charset="0"/>
              <a:buChar char="•"/>
            </a:pPr>
            <a:r>
              <a:rPr lang="en-US" dirty="0"/>
              <a:t>user-friendly applications, services and equipment; </a:t>
            </a:r>
          </a:p>
          <a:p>
            <a:pPr marL="285750" indent="-285750">
              <a:buFont typeface="Arial" panose="020B0604020202020204" pitchFamily="34" charset="0"/>
              <a:buChar char="•"/>
            </a:pPr>
            <a:r>
              <a:rPr lang="en-US" dirty="0"/>
              <a:t>worldwide roaming capability; and, </a:t>
            </a:r>
          </a:p>
          <a:p>
            <a:pPr marL="285750" indent="-285750">
              <a:buFont typeface="Arial" panose="020B0604020202020204" pitchFamily="34" charset="0"/>
              <a:buChar char="•"/>
            </a:pPr>
            <a:r>
              <a:rPr lang="en-US" dirty="0"/>
              <a:t>enhanced peak data rates to support advanced services and applications (100 Mbit/s for high and 1 </a:t>
            </a:r>
            <a:r>
              <a:rPr lang="en-US" dirty="0" err="1"/>
              <a:t>Gbit</a:t>
            </a:r>
            <a:r>
              <a:rPr lang="en-US" dirty="0"/>
              <a:t>/s for low mobility were established as targets for research).</a:t>
            </a:r>
          </a:p>
          <a:p>
            <a:endParaRPr lang="en-US" dirty="0"/>
          </a:p>
          <a:p>
            <a:r>
              <a:rPr lang="en-US" dirty="0"/>
              <a:t>These features enable IMT-Advanced to address evolving user needs and the capabilities of IMT-Advanced systems are being continuously enhanced in line with user trends and technology developments.</a:t>
            </a:r>
          </a:p>
        </p:txBody>
      </p:sp>
      <p:sp>
        <p:nvSpPr>
          <p:cNvPr id="206851" name="Footer Placeholder 3"/>
          <p:cNvSpPr>
            <a:spLocks noGrp="1"/>
          </p:cNvSpPr>
          <p:nvPr>
            <p:ph type="ftr" sz="quarter" idx="10"/>
          </p:nvPr>
        </p:nvSpPr>
        <p:spPr/>
        <p:txBody>
          <a:bodyPr/>
          <a:lstStyle/>
          <a:p>
            <a:r>
              <a:rPr lang="en-US"/>
              <a:t>Prof. Dr.-Ing. Jochen H. Schiller    www.jochenschiller.de    Mobile Communications</a:t>
            </a:r>
          </a:p>
        </p:txBody>
      </p:sp>
      <p:pic>
        <p:nvPicPr>
          <p:cNvPr id="206852" name="Picture 2" descr="http://1.2.3.9/bmi/www.itu.int/ITU-R/images/imt-advanced.jpg"/>
          <p:cNvPicPr>
            <a:picLocks noChangeAspect="1" noChangeArrowheads="1"/>
          </p:cNvPicPr>
          <p:nvPr/>
        </p:nvPicPr>
        <p:blipFill>
          <a:blip r:embed="rId4" cstate="print"/>
          <a:srcRect/>
          <a:stretch>
            <a:fillRect/>
          </a:stretch>
        </p:blipFill>
        <p:spPr bwMode="auto">
          <a:xfrm>
            <a:off x="8760370" y="2276840"/>
            <a:ext cx="2019300" cy="1295400"/>
          </a:xfrm>
          <a:prstGeom prst="rect">
            <a:avLst/>
          </a:prstGeom>
          <a:noFill/>
          <a:ln w="9525">
            <a:noFill/>
            <a:miter lim="800000"/>
            <a:headEnd/>
            <a:tailEnd/>
          </a:ln>
        </p:spPr>
      </p:pic>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el 1"/>
          <p:cNvSpPr>
            <a:spLocks noGrp="1"/>
          </p:cNvSpPr>
          <p:nvPr>
            <p:ph type="title"/>
          </p:nvPr>
        </p:nvSpPr>
        <p:spPr/>
        <p:txBody>
          <a:bodyPr/>
          <a:lstStyle/>
          <a:p>
            <a:r>
              <a:rPr lang="en-US" dirty="0"/>
              <a:t>LTE Advanced (Pro)</a:t>
            </a:r>
          </a:p>
        </p:txBody>
      </p:sp>
      <p:sp>
        <p:nvSpPr>
          <p:cNvPr id="207874" name="Inhaltsplatzhalter 2"/>
          <p:cNvSpPr>
            <a:spLocks noGrp="1"/>
          </p:cNvSpPr>
          <p:nvPr>
            <p:ph idx="1"/>
          </p:nvPr>
        </p:nvSpPr>
        <p:spPr/>
        <p:txBody>
          <a:bodyPr>
            <a:normAutofit/>
          </a:bodyPr>
          <a:lstStyle/>
          <a:p>
            <a:r>
              <a:rPr lang="en-US" dirty="0"/>
              <a:t>GSM – UMTS - LTE</a:t>
            </a:r>
          </a:p>
          <a:p>
            <a:pPr lvl="1"/>
            <a:r>
              <a:rPr lang="en-US" dirty="0"/>
              <a:t> LTE advanced as candidate for IMT-advanced, 3GPP </a:t>
            </a:r>
            <a:r>
              <a:rPr lang="en-US" dirty="0" err="1"/>
              <a:t>Rel</a:t>
            </a:r>
            <a:r>
              <a:rPr lang="en-US" dirty="0"/>
              <a:t> 10/11/12</a:t>
            </a:r>
          </a:p>
          <a:p>
            <a:pPr lvl="1"/>
            <a:r>
              <a:rPr lang="en-US" dirty="0"/>
              <a:t> LTE-A Pro: 4.5G/Pre 5G…, 3GPP </a:t>
            </a:r>
            <a:r>
              <a:rPr lang="en-US" dirty="0" err="1"/>
              <a:t>Rel</a:t>
            </a:r>
            <a:r>
              <a:rPr lang="en-US" dirty="0"/>
              <a:t> 13/14 – steps towards 5G</a:t>
            </a:r>
          </a:p>
          <a:p>
            <a:pPr lvl="1"/>
            <a:endParaRPr lang="en-US" dirty="0"/>
          </a:p>
          <a:p>
            <a:r>
              <a:rPr lang="en-US" dirty="0"/>
              <a:t>Worldwide functionality &amp; roaming, compatibility of services</a:t>
            </a:r>
          </a:p>
          <a:p>
            <a:endParaRPr lang="en-US" dirty="0"/>
          </a:p>
          <a:p>
            <a:r>
              <a:rPr lang="en-US" dirty="0"/>
              <a:t>Interworking with other radio access systems (e.g. </a:t>
            </a:r>
            <a:r>
              <a:rPr lang="en-US" dirty="0" err="1"/>
              <a:t>WiFi</a:t>
            </a:r>
            <a:r>
              <a:rPr lang="en-US" dirty="0"/>
              <a:t>), use of unlicensed spectrum</a:t>
            </a:r>
          </a:p>
          <a:p>
            <a:endParaRPr lang="en-US" dirty="0"/>
          </a:p>
          <a:p>
            <a:r>
              <a:rPr lang="en-US" dirty="0"/>
              <a:t>Enhanced peak data rates to support advanced services and applications (100 Mbit/s for high and 1/3 </a:t>
            </a:r>
            <a:r>
              <a:rPr lang="en-US" dirty="0" err="1"/>
              <a:t>Gbit</a:t>
            </a:r>
            <a:r>
              <a:rPr lang="en-US" dirty="0"/>
              <a:t>/s for low mobility)</a:t>
            </a:r>
          </a:p>
          <a:p>
            <a:endParaRPr lang="en-US" dirty="0"/>
          </a:p>
          <a:p>
            <a:r>
              <a:rPr lang="en-US" dirty="0"/>
              <a:t>3GPP will be contributing to the ITU-R towards the development of IMT-Advanced via its proposal for LTE-Advanced.</a:t>
            </a:r>
          </a:p>
          <a:p>
            <a:endParaRPr lang="en-US" dirty="0"/>
          </a:p>
          <a:p>
            <a:r>
              <a:rPr lang="en-US" dirty="0"/>
              <a:t>Relay Nodes to increase coverage, Machine-Type-Communications, Public Safety Features (e.g. D2D)</a:t>
            </a:r>
          </a:p>
          <a:p>
            <a:endParaRPr lang="en-US" dirty="0"/>
          </a:p>
          <a:p>
            <a:r>
              <a:rPr lang="en-US" dirty="0"/>
              <a:t>100 MHz bandwidth (5x LTE with 20 MHz), carrier aggregation, increased battery life …</a:t>
            </a:r>
          </a:p>
          <a:p>
            <a:pPr lvl="1"/>
            <a:endParaRPr lang="en-US" dirty="0"/>
          </a:p>
        </p:txBody>
      </p:sp>
      <p:sp>
        <p:nvSpPr>
          <p:cNvPr id="207875" name="Fußzeilenplatzhalter 3"/>
          <p:cNvSpPr>
            <a:spLocks noGrp="1"/>
          </p:cNvSpPr>
          <p:nvPr>
            <p:ph type="ftr" sz="quarter" idx="10"/>
          </p:nvPr>
        </p:nvSpPr>
        <p:spPr/>
        <p:txBody>
          <a:bodyPr/>
          <a:lstStyle/>
          <a:p>
            <a:r>
              <a:rPr lang="en-US"/>
              <a:t>Prof. Dr.-Ing. Jochen H. Schiller    www.jochenschiller.de    Mobile Communications</a:t>
            </a:r>
          </a:p>
        </p:txBody>
      </p:sp>
      <p:pic>
        <p:nvPicPr>
          <p:cNvPr id="207876" name="Picture 2" descr="http://www.3gpp.org/local/cache-vignettes/L142xH129/LTE-Advanced-Logo-acc9b.gif"/>
          <p:cNvPicPr>
            <a:picLocks noChangeAspect="1" noChangeArrowheads="1"/>
          </p:cNvPicPr>
          <p:nvPr/>
        </p:nvPicPr>
        <p:blipFill>
          <a:blip r:embed="rId3" cstate="print"/>
          <a:srcRect/>
          <a:stretch>
            <a:fillRect/>
          </a:stretch>
        </p:blipFill>
        <p:spPr bwMode="auto">
          <a:xfrm>
            <a:off x="8076144" y="1144119"/>
            <a:ext cx="1800225" cy="1635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9876369" y="964517"/>
            <a:ext cx="1981200" cy="1733550"/>
          </a:xfrm>
          <a:prstGeom prst="rect">
            <a:avLst/>
          </a:prstGeom>
        </p:spPr>
      </p:pic>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LTE </a:t>
            </a:r>
            <a:r>
              <a:rPr lang="de-DE" dirty="0" err="1"/>
              <a:t>for</a:t>
            </a:r>
            <a:r>
              <a:rPr lang="de-DE" dirty="0"/>
              <a:t> </a:t>
            </a:r>
            <a:r>
              <a:rPr lang="de-DE" dirty="0" err="1"/>
              <a:t>the</a:t>
            </a:r>
            <a:r>
              <a:rPr lang="de-DE" dirty="0"/>
              <a:t> Internet </a:t>
            </a:r>
            <a:r>
              <a:rPr lang="de-DE" dirty="0" err="1"/>
              <a:t>of</a:t>
            </a:r>
            <a:r>
              <a:rPr lang="de-DE" dirty="0"/>
              <a:t> Things I</a:t>
            </a:r>
          </a:p>
        </p:txBody>
      </p:sp>
      <p:sp>
        <p:nvSpPr>
          <p:cNvPr id="3" name="Content Placeholder 2"/>
          <p:cNvSpPr>
            <a:spLocks noGrp="1"/>
          </p:cNvSpPr>
          <p:nvPr>
            <p:ph idx="1"/>
          </p:nvPr>
        </p:nvSpPr>
        <p:spPr/>
        <p:txBody>
          <a:bodyPr/>
          <a:lstStyle/>
          <a:p>
            <a:r>
              <a:rPr lang="de-DE" b="1" dirty="0"/>
              <a:t>LTE</a:t>
            </a:r>
            <a:r>
              <a:rPr lang="de-DE" dirty="0"/>
              <a:t> </a:t>
            </a:r>
            <a:r>
              <a:rPr lang="de-DE" dirty="0" err="1"/>
              <a:t>as</a:t>
            </a:r>
            <a:r>
              <a:rPr lang="de-DE" dirty="0"/>
              <a:t> </a:t>
            </a:r>
            <a:r>
              <a:rPr lang="de-DE" dirty="0" err="1"/>
              <a:t>scaleable</a:t>
            </a:r>
            <a:r>
              <a:rPr lang="de-DE" dirty="0"/>
              <a:t> </a:t>
            </a:r>
            <a:r>
              <a:rPr lang="de-DE" dirty="0" err="1"/>
              <a:t>platform</a:t>
            </a:r>
            <a:endParaRPr lang="de-DE" dirty="0"/>
          </a:p>
        </p:txBody>
      </p:sp>
      <p:sp>
        <p:nvSpPr>
          <p:cNvPr id="4" name="Footer Placeholder 3"/>
          <p:cNvSpPr>
            <a:spLocks noGrp="1"/>
          </p:cNvSpPr>
          <p:nvPr>
            <p:ph type="ftr" sz="quarter" idx="10"/>
          </p:nvPr>
        </p:nvSpPr>
        <p:spPr/>
        <p:txBody>
          <a:bodyPr/>
          <a:lstStyle/>
          <a:p>
            <a:pPr>
              <a:defRPr/>
            </a:pPr>
            <a:r>
              <a:rPr lang="en-US"/>
              <a:t>Prof. Dr.-Ing. Jochen H. Schiller    www.jochenschiller.de    MC - 2018</a:t>
            </a:r>
          </a:p>
        </p:txBody>
      </p:sp>
      <p:pic>
        <p:nvPicPr>
          <p:cNvPr id="5" name="Picture 4"/>
          <p:cNvPicPr>
            <a:picLocks noChangeAspect="1"/>
          </p:cNvPicPr>
          <p:nvPr/>
        </p:nvPicPr>
        <p:blipFill rotWithShape="1">
          <a:blip r:embed="rId3"/>
          <a:srcRect l="4951" r="5858" b="18519"/>
          <a:stretch/>
        </p:blipFill>
        <p:spPr>
          <a:xfrm>
            <a:off x="1085280" y="1628815"/>
            <a:ext cx="9969501" cy="2226690"/>
          </a:xfrm>
          <a:prstGeom prst="rect">
            <a:avLst/>
          </a:prstGeom>
        </p:spPr>
      </p:pic>
      <p:pic>
        <p:nvPicPr>
          <p:cNvPr id="6" name="Picture 5"/>
          <p:cNvPicPr>
            <a:picLocks noChangeAspect="1"/>
          </p:cNvPicPr>
          <p:nvPr/>
        </p:nvPicPr>
        <p:blipFill rotWithShape="1">
          <a:blip r:embed="rId4"/>
          <a:srcRect l="1154" t="8012" r="4873" b="17606"/>
          <a:stretch/>
        </p:blipFill>
        <p:spPr>
          <a:xfrm>
            <a:off x="1415480" y="4126460"/>
            <a:ext cx="9309100" cy="2387600"/>
          </a:xfrm>
          <a:prstGeom prst="rect">
            <a:avLst/>
          </a:prstGeom>
        </p:spPr>
      </p:pic>
      <p:sp>
        <p:nvSpPr>
          <p:cNvPr id="7" name="TextBox 6"/>
          <p:cNvSpPr txBox="1"/>
          <p:nvPr/>
        </p:nvSpPr>
        <p:spPr>
          <a:xfrm>
            <a:off x="9264440" y="6339171"/>
            <a:ext cx="1678665" cy="230832"/>
          </a:xfrm>
          <a:prstGeom prst="rect">
            <a:avLst/>
          </a:prstGeom>
          <a:noFill/>
        </p:spPr>
        <p:txBody>
          <a:bodyPr wrap="none" rtlCol="0">
            <a:spAutoFit/>
          </a:bodyPr>
          <a:lstStyle/>
          <a:p>
            <a:r>
              <a:rPr lang="en-US" sz="900" dirty="0">
                <a:solidFill>
                  <a:srgbClr val="0070C0"/>
                </a:solidFill>
                <a:latin typeface="+mn-lt"/>
              </a:rPr>
              <a:t>Source: www.qualcomm.com</a:t>
            </a:r>
          </a:p>
        </p:txBody>
      </p:sp>
    </p:spTree>
    <p:extLst>
      <p:ext uri="{BB962C8B-B14F-4D97-AF65-F5344CB8AC3E}">
        <p14:creationId xmlns:p14="http://schemas.microsoft.com/office/powerpoint/2010/main" val="23631543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a:t>GSM: Mobile Services</a:t>
            </a:r>
          </a:p>
        </p:txBody>
      </p:sp>
      <p:sp>
        <p:nvSpPr>
          <p:cNvPr id="37891" name="Rectangle 5"/>
          <p:cNvSpPr>
            <a:spLocks noGrp="1" noChangeArrowheads="1"/>
          </p:cNvSpPr>
          <p:nvPr>
            <p:ph idx="1"/>
          </p:nvPr>
        </p:nvSpPr>
        <p:spPr/>
        <p:txBody>
          <a:bodyPr/>
          <a:lstStyle/>
          <a:p>
            <a:r>
              <a:rPr lang="en-US" dirty="0"/>
              <a:t>GSM offers</a:t>
            </a:r>
          </a:p>
          <a:p>
            <a:pPr marL="516806" lvl="2" indent="-285750"/>
            <a:r>
              <a:rPr lang="en-US" dirty="0"/>
              <a:t>several types of connections</a:t>
            </a:r>
          </a:p>
          <a:p>
            <a:pPr marL="511448" lvl="2" indent="-285750"/>
            <a:r>
              <a:rPr lang="en-US" dirty="0"/>
              <a:t>voice connections, data connections, short message service</a:t>
            </a:r>
          </a:p>
          <a:p>
            <a:pPr marL="511448" lvl="2" indent="-285750"/>
            <a:r>
              <a:rPr lang="en-US" dirty="0"/>
              <a:t>multi-service options (combination of basic services)</a:t>
            </a:r>
          </a:p>
          <a:p>
            <a:endParaRPr lang="en-US" dirty="0"/>
          </a:p>
          <a:p>
            <a:r>
              <a:rPr lang="en-US" dirty="0"/>
              <a:t>Three service domains</a:t>
            </a:r>
          </a:p>
          <a:p>
            <a:pPr marL="511448" lvl="2" indent="-285750"/>
            <a:r>
              <a:rPr lang="en-US" dirty="0"/>
              <a:t>Bearer Services</a:t>
            </a:r>
          </a:p>
          <a:p>
            <a:pPr marL="511448" lvl="2" indent="-285750"/>
            <a:r>
              <a:rPr lang="en-US" dirty="0" err="1"/>
              <a:t>Telematic</a:t>
            </a:r>
            <a:r>
              <a:rPr lang="en-US" dirty="0"/>
              <a:t> Services</a:t>
            </a:r>
          </a:p>
          <a:p>
            <a:pPr marL="511448" lvl="2" indent="-285750"/>
            <a:r>
              <a:rPr lang="en-US" dirty="0"/>
              <a:t>Supplementary Services</a:t>
            </a:r>
          </a:p>
        </p:txBody>
      </p:sp>
      <p:sp>
        <p:nvSpPr>
          <p:cNvPr id="37889" name="Fußzeilenplatzhalter 3"/>
          <p:cNvSpPr>
            <a:spLocks noGrp="1"/>
          </p:cNvSpPr>
          <p:nvPr>
            <p:ph type="ftr" sz="quarter" idx="10"/>
          </p:nvPr>
        </p:nvSpPr>
        <p:spPr/>
        <p:txBody>
          <a:bodyPr/>
          <a:lstStyle/>
          <a:p>
            <a:r>
              <a:rPr lang="en-US"/>
              <a:t>Prof. Dr.-Ing. Jochen H. Schiller    www.jochenschiller.de    Mobile Communications</a:t>
            </a:r>
          </a:p>
        </p:txBody>
      </p:sp>
      <p:sp>
        <p:nvSpPr>
          <p:cNvPr id="37892" name="Rectangle 6"/>
          <p:cNvSpPr>
            <a:spLocks noChangeArrowheads="1"/>
          </p:cNvSpPr>
          <p:nvPr/>
        </p:nvSpPr>
        <p:spPr bwMode="auto">
          <a:xfrm>
            <a:off x="3886200" y="4637190"/>
            <a:ext cx="1371600" cy="1143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GSM-PLMN</a:t>
            </a:r>
          </a:p>
        </p:txBody>
      </p:sp>
      <p:sp>
        <p:nvSpPr>
          <p:cNvPr id="37893" name="Rectangle 7"/>
          <p:cNvSpPr>
            <a:spLocks noChangeArrowheads="1"/>
          </p:cNvSpPr>
          <p:nvPr/>
        </p:nvSpPr>
        <p:spPr bwMode="auto">
          <a:xfrm>
            <a:off x="5715000" y="4637190"/>
            <a:ext cx="1371600" cy="1143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transit</a:t>
            </a:r>
          </a:p>
          <a:p>
            <a:pPr algn="ctr" eaLnBrk="0" hangingPunct="0"/>
            <a:r>
              <a:rPr lang="de-DE" sz="1600">
                <a:latin typeface="Arial" pitchFamily="34" charset="0"/>
              </a:rPr>
              <a:t>network</a:t>
            </a:r>
          </a:p>
          <a:p>
            <a:pPr algn="ctr" eaLnBrk="0" hangingPunct="0"/>
            <a:r>
              <a:rPr lang="de-DE" sz="1600">
                <a:latin typeface="Arial" pitchFamily="34" charset="0"/>
              </a:rPr>
              <a:t>(PSTN, ISDN)</a:t>
            </a:r>
          </a:p>
        </p:txBody>
      </p:sp>
      <p:sp>
        <p:nvSpPr>
          <p:cNvPr id="37894" name="Rectangle 8"/>
          <p:cNvSpPr>
            <a:spLocks noChangeArrowheads="1"/>
          </p:cNvSpPr>
          <p:nvPr/>
        </p:nvSpPr>
        <p:spPr bwMode="auto">
          <a:xfrm>
            <a:off x="7543800" y="4637190"/>
            <a:ext cx="1371600" cy="1143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source/</a:t>
            </a:r>
          </a:p>
          <a:p>
            <a:pPr algn="ctr" eaLnBrk="0" hangingPunct="0"/>
            <a:r>
              <a:rPr lang="de-DE" sz="1600">
                <a:latin typeface="Arial" pitchFamily="34" charset="0"/>
              </a:rPr>
              <a:t>destination</a:t>
            </a:r>
          </a:p>
          <a:p>
            <a:pPr algn="ctr" eaLnBrk="0" hangingPunct="0"/>
            <a:r>
              <a:rPr lang="de-DE" sz="1600">
                <a:latin typeface="Arial" pitchFamily="34" charset="0"/>
              </a:rPr>
              <a:t>network</a:t>
            </a:r>
          </a:p>
        </p:txBody>
      </p:sp>
      <p:sp>
        <p:nvSpPr>
          <p:cNvPr id="37895" name="Rectangle 11"/>
          <p:cNvSpPr>
            <a:spLocks noChangeArrowheads="1"/>
          </p:cNvSpPr>
          <p:nvPr/>
        </p:nvSpPr>
        <p:spPr bwMode="auto">
          <a:xfrm>
            <a:off x="1905000" y="4941990"/>
            <a:ext cx="533400" cy="5334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TE</a:t>
            </a:r>
          </a:p>
        </p:txBody>
      </p:sp>
      <p:sp>
        <p:nvSpPr>
          <p:cNvPr id="37896" name="Rectangle 12"/>
          <p:cNvSpPr>
            <a:spLocks noChangeArrowheads="1"/>
          </p:cNvSpPr>
          <p:nvPr/>
        </p:nvSpPr>
        <p:spPr bwMode="auto">
          <a:xfrm>
            <a:off x="9753600" y="4941990"/>
            <a:ext cx="533400" cy="5334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TE</a:t>
            </a:r>
          </a:p>
        </p:txBody>
      </p:sp>
      <p:sp>
        <p:nvSpPr>
          <p:cNvPr id="37897" name="Text Box 13"/>
          <p:cNvSpPr txBox="1">
            <a:spLocks noChangeArrowheads="1"/>
          </p:cNvSpPr>
          <p:nvPr/>
        </p:nvSpPr>
        <p:spPr bwMode="auto">
          <a:xfrm>
            <a:off x="5638801" y="4256190"/>
            <a:ext cx="1573213"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bearer services</a:t>
            </a:r>
          </a:p>
        </p:txBody>
      </p:sp>
      <p:sp>
        <p:nvSpPr>
          <p:cNvPr id="37898" name="Text Box 14"/>
          <p:cNvSpPr txBox="1">
            <a:spLocks noChangeArrowheads="1"/>
          </p:cNvSpPr>
          <p:nvPr/>
        </p:nvSpPr>
        <p:spPr bwMode="auto">
          <a:xfrm>
            <a:off x="5434013" y="5900840"/>
            <a:ext cx="1814920" cy="338554"/>
          </a:xfrm>
          <a:prstGeom prst="rect">
            <a:avLst/>
          </a:prstGeom>
          <a:noFill/>
          <a:ln w="9525">
            <a:noFill/>
            <a:miter lim="800000"/>
            <a:headEnd/>
            <a:tailEnd/>
          </a:ln>
        </p:spPr>
        <p:txBody>
          <a:bodyPr wrap="none">
            <a:spAutoFit/>
          </a:bodyPr>
          <a:lstStyle/>
          <a:p>
            <a:pPr eaLnBrk="0" hangingPunct="0"/>
            <a:r>
              <a:rPr lang="de-DE" sz="1600" dirty="0" err="1">
                <a:latin typeface="Arial" pitchFamily="34" charset="0"/>
              </a:rPr>
              <a:t>telematic</a:t>
            </a:r>
            <a:r>
              <a:rPr lang="de-DE" sz="1600" dirty="0">
                <a:latin typeface="Arial" pitchFamily="34" charset="0"/>
              </a:rPr>
              <a:t> </a:t>
            </a:r>
            <a:r>
              <a:rPr lang="de-DE" sz="1600" dirty="0" err="1">
                <a:latin typeface="Arial" pitchFamily="34" charset="0"/>
              </a:rPr>
              <a:t>services</a:t>
            </a:r>
            <a:endParaRPr lang="de-DE" sz="1600" dirty="0">
              <a:latin typeface="Arial" pitchFamily="34" charset="0"/>
            </a:endParaRPr>
          </a:p>
        </p:txBody>
      </p:sp>
      <p:grpSp>
        <p:nvGrpSpPr>
          <p:cNvPr id="37899" name="Group 21"/>
          <p:cNvGrpSpPr>
            <a:grpSpLocks/>
          </p:cNvGrpSpPr>
          <p:nvPr/>
        </p:nvGrpSpPr>
        <p:grpSpPr bwMode="auto">
          <a:xfrm>
            <a:off x="2209800" y="5627790"/>
            <a:ext cx="7772400" cy="304800"/>
            <a:chOff x="624" y="3456"/>
            <a:chExt cx="4656" cy="192"/>
          </a:xfrm>
        </p:grpSpPr>
        <p:sp>
          <p:nvSpPr>
            <p:cNvPr id="37920" name="Line 18"/>
            <p:cNvSpPr>
              <a:spLocks noChangeShapeType="1"/>
            </p:cNvSpPr>
            <p:nvPr/>
          </p:nvSpPr>
          <p:spPr bwMode="auto">
            <a:xfrm>
              <a:off x="624" y="3648"/>
              <a:ext cx="4656" cy="0"/>
            </a:xfrm>
            <a:prstGeom prst="line">
              <a:avLst/>
            </a:prstGeom>
            <a:noFill/>
            <a:ln w="9525">
              <a:solidFill>
                <a:schemeClr val="tx1"/>
              </a:solidFill>
              <a:round/>
              <a:headEnd/>
              <a:tailEnd/>
            </a:ln>
          </p:spPr>
          <p:txBody>
            <a:bodyPr wrap="none" anchor="ctr"/>
            <a:lstStyle/>
            <a:p>
              <a:endParaRPr lang="de-DE"/>
            </a:p>
          </p:txBody>
        </p:sp>
        <p:sp>
          <p:nvSpPr>
            <p:cNvPr id="37921" name="Line 19"/>
            <p:cNvSpPr>
              <a:spLocks noChangeShapeType="1"/>
            </p:cNvSpPr>
            <p:nvPr/>
          </p:nvSpPr>
          <p:spPr bwMode="auto">
            <a:xfrm flipV="1">
              <a:off x="624" y="3456"/>
              <a:ext cx="0" cy="192"/>
            </a:xfrm>
            <a:prstGeom prst="line">
              <a:avLst/>
            </a:prstGeom>
            <a:noFill/>
            <a:ln w="9525">
              <a:solidFill>
                <a:schemeClr val="tx1"/>
              </a:solidFill>
              <a:round/>
              <a:headEnd/>
              <a:tailEnd/>
            </a:ln>
          </p:spPr>
          <p:txBody>
            <a:bodyPr wrap="none" anchor="ctr"/>
            <a:lstStyle/>
            <a:p>
              <a:endParaRPr lang="de-DE"/>
            </a:p>
          </p:txBody>
        </p:sp>
        <p:sp>
          <p:nvSpPr>
            <p:cNvPr id="37922" name="Line 20"/>
            <p:cNvSpPr>
              <a:spLocks noChangeShapeType="1"/>
            </p:cNvSpPr>
            <p:nvPr/>
          </p:nvSpPr>
          <p:spPr bwMode="auto">
            <a:xfrm flipV="1">
              <a:off x="5280" y="3456"/>
              <a:ext cx="0" cy="192"/>
            </a:xfrm>
            <a:prstGeom prst="line">
              <a:avLst/>
            </a:prstGeom>
            <a:noFill/>
            <a:ln w="9525">
              <a:solidFill>
                <a:schemeClr val="tx1"/>
              </a:solidFill>
              <a:round/>
              <a:headEnd/>
              <a:tailEnd/>
            </a:ln>
          </p:spPr>
          <p:txBody>
            <a:bodyPr wrap="none" anchor="ctr"/>
            <a:lstStyle/>
            <a:p>
              <a:endParaRPr lang="de-DE"/>
            </a:p>
          </p:txBody>
        </p:sp>
      </p:grpSp>
      <p:grpSp>
        <p:nvGrpSpPr>
          <p:cNvPr id="37900" name="Group 22"/>
          <p:cNvGrpSpPr>
            <a:grpSpLocks/>
          </p:cNvGrpSpPr>
          <p:nvPr/>
        </p:nvGrpSpPr>
        <p:grpSpPr bwMode="auto">
          <a:xfrm flipV="1">
            <a:off x="2667000" y="4560990"/>
            <a:ext cx="6629400" cy="381000"/>
            <a:chOff x="624" y="3456"/>
            <a:chExt cx="4656" cy="192"/>
          </a:xfrm>
        </p:grpSpPr>
        <p:sp>
          <p:nvSpPr>
            <p:cNvPr id="37917" name="Line 23"/>
            <p:cNvSpPr>
              <a:spLocks noChangeShapeType="1"/>
            </p:cNvSpPr>
            <p:nvPr/>
          </p:nvSpPr>
          <p:spPr bwMode="auto">
            <a:xfrm>
              <a:off x="624" y="3648"/>
              <a:ext cx="4656" cy="0"/>
            </a:xfrm>
            <a:prstGeom prst="line">
              <a:avLst/>
            </a:prstGeom>
            <a:noFill/>
            <a:ln w="9525">
              <a:solidFill>
                <a:schemeClr val="tx1"/>
              </a:solidFill>
              <a:round/>
              <a:headEnd/>
              <a:tailEnd/>
            </a:ln>
          </p:spPr>
          <p:txBody>
            <a:bodyPr wrap="none" anchor="ctr"/>
            <a:lstStyle/>
            <a:p>
              <a:endParaRPr lang="de-DE"/>
            </a:p>
          </p:txBody>
        </p:sp>
        <p:sp>
          <p:nvSpPr>
            <p:cNvPr id="37918" name="Line 24"/>
            <p:cNvSpPr>
              <a:spLocks noChangeShapeType="1"/>
            </p:cNvSpPr>
            <p:nvPr/>
          </p:nvSpPr>
          <p:spPr bwMode="auto">
            <a:xfrm flipV="1">
              <a:off x="624" y="3456"/>
              <a:ext cx="0" cy="192"/>
            </a:xfrm>
            <a:prstGeom prst="line">
              <a:avLst/>
            </a:prstGeom>
            <a:noFill/>
            <a:ln w="9525">
              <a:solidFill>
                <a:schemeClr val="tx1"/>
              </a:solidFill>
              <a:round/>
              <a:headEnd/>
              <a:tailEnd/>
            </a:ln>
          </p:spPr>
          <p:txBody>
            <a:bodyPr wrap="none" anchor="ctr"/>
            <a:lstStyle/>
            <a:p>
              <a:endParaRPr lang="de-DE"/>
            </a:p>
          </p:txBody>
        </p:sp>
        <p:sp>
          <p:nvSpPr>
            <p:cNvPr id="37919" name="Line 25"/>
            <p:cNvSpPr>
              <a:spLocks noChangeShapeType="1"/>
            </p:cNvSpPr>
            <p:nvPr/>
          </p:nvSpPr>
          <p:spPr bwMode="auto">
            <a:xfrm flipV="1">
              <a:off x="5280" y="3456"/>
              <a:ext cx="0" cy="192"/>
            </a:xfrm>
            <a:prstGeom prst="line">
              <a:avLst/>
            </a:prstGeom>
            <a:noFill/>
            <a:ln w="9525">
              <a:solidFill>
                <a:schemeClr val="tx1"/>
              </a:solidFill>
              <a:round/>
              <a:headEnd/>
              <a:tailEnd/>
            </a:ln>
          </p:spPr>
          <p:txBody>
            <a:bodyPr wrap="none" anchor="ctr"/>
            <a:lstStyle/>
            <a:p>
              <a:endParaRPr lang="de-DE"/>
            </a:p>
          </p:txBody>
        </p:sp>
      </p:grpSp>
      <p:sp>
        <p:nvSpPr>
          <p:cNvPr id="37901" name="Line 26"/>
          <p:cNvSpPr>
            <a:spLocks noChangeShapeType="1"/>
          </p:cNvSpPr>
          <p:nvPr/>
        </p:nvSpPr>
        <p:spPr bwMode="auto">
          <a:xfrm>
            <a:off x="3048000" y="5246790"/>
            <a:ext cx="0" cy="228600"/>
          </a:xfrm>
          <a:prstGeom prst="line">
            <a:avLst/>
          </a:prstGeom>
          <a:noFill/>
          <a:ln w="9525">
            <a:solidFill>
              <a:schemeClr val="tx1"/>
            </a:solidFill>
            <a:round/>
            <a:headEnd/>
            <a:tailEnd/>
          </a:ln>
        </p:spPr>
        <p:txBody>
          <a:bodyPr wrap="none" anchor="ctr"/>
          <a:lstStyle/>
          <a:p>
            <a:endParaRPr lang="de-DE"/>
          </a:p>
        </p:txBody>
      </p:sp>
      <p:sp>
        <p:nvSpPr>
          <p:cNvPr id="37902" name="Line 27"/>
          <p:cNvSpPr>
            <a:spLocks noChangeShapeType="1"/>
          </p:cNvSpPr>
          <p:nvPr/>
        </p:nvSpPr>
        <p:spPr bwMode="auto">
          <a:xfrm>
            <a:off x="9296400" y="5094390"/>
            <a:ext cx="0" cy="228600"/>
          </a:xfrm>
          <a:prstGeom prst="line">
            <a:avLst/>
          </a:prstGeom>
          <a:noFill/>
          <a:ln w="9525">
            <a:solidFill>
              <a:schemeClr val="tx1"/>
            </a:solidFill>
            <a:round/>
            <a:headEnd/>
            <a:tailEnd/>
          </a:ln>
        </p:spPr>
        <p:txBody>
          <a:bodyPr wrap="none" anchor="ctr"/>
          <a:lstStyle/>
          <a:p>
            <a:endParaRPr lang="de-DE"/>
          </a:p>
        </p:txBody>
      </p:sp>
      <p:sp>
        <p:nvSpPr>
          <p:cNvPr id="37903" name="Text Box 28"/>
          <p:cNvSpPr txBox="1">
            <a:spLocks noChangeArrowheads="1"/>
          </p:cNvSpPr>
          <p:nvPr/>
        </p:nvSpPr>
        <p:spPr bwMode="auto">
          <a:xfrm>
            <a:off x="2386014" y="5322990"/>
            <a:ext cx="57943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R, S</a:t>
            </a:r>
          </a:p>
        </p:txBody>
      </p:sp>
      <p:sp>
        <p:nvSpPr>
          <p:cNvPr id="37904" name="Text Box 29"/>
          <p:cNvSpPr txBox="1">
            <a:spLocks noChangeArrowheads="1"/>
          </p:cNvSpPr>
          <p:nvPr/>
        </p:nvSpPr>
        <p:spPr bwMode="auto">
          <a:xfrm>
            <a:off x="8839201" y="5322990"/>
            <a:ext cx="976313"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(U, S, R)</a:t>
            </a:r>
          </a:p>
        </p:txBody>
      </p:sp>
      <p:sp>
        <p:nvSpPr>
          <p:cNvPr id="37905" name="Text Box 31"/>
          <p:cNvSpPr txBox="1">
            <a:spLocks noChangeArrowheads="1"/>
          </p:cNvSpPr>
          <p:nvPr/>
        </p:nvSpPr>
        <p:spPr bwMode="auto">
          <a:xfrm>
            <a:off x="3429000" y="5322990"/>
            <a:ext cx="4460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U</a:t>
            </a:r>
            <a:r>
              <a:rPr lang="de-DE" sz="1600" baseline="-25000">
                <a:latin typeface="Arial" pitchFamily="34" charset="0"/>
              </a:rPr>
              <a:t>m</a:t>
            </a:r>
            <a:endParaRPr lang="de-DE" sz="1600">
              <a:latin typeface="Arial" pitchFamily="34" charset="0"/>
            </a:endParaRPr>
          </a:p>
        </p:txBody>
      </p:sp>
      <p:sp>
        <p:nvSpPr>
          <p:cNvPr id="37906" name="Line 32"/>
          <p:cNvSpPr>
            <a:spLocks noChangeShapeType="1"/>
          </p:cNvSpPr>
          <p:nvPr/>
        </p:nvSpPr>
        <p:spPr bwMode="auto">
          <a:xfrm>
            <a:off x="3200400" y="4941990"/>
            <a:ext cx="0" cy="228600"/>
          </a:xfrm>
          <a:prstGeom prst="line">
            <a:avLst/>
          </a:prstGeom>
          <a:noFill/>
          <a:ln w="9525">
            <a:solidFill>
              <a:schemeClr val="tx1"/>
            </a:solidFill>
            <a:round/>
            <a:headEnd/>
            <a:tailEnd type="triangle" w="med" len="med"/>
          </a:ln>
        </p:spPr>
        <p:txBody>
          <a:bodyPr wrap="none" anchor="ctr"/>
          <a:lstStyle/>
          <a:p>
            <a:endParaRPr lang="de-DE"/>
          </a:p>
        </p:txBody>
      </p:sp>
      <p:cxnSp>
        <p:nvCxnSpPr>
          <p:cNvPr id="37907" name="AutoShape 35"/>
          <p:cNvCxnSpPr>
            <a:cxnSpLocks noChangeShapeType="1"/>
            <a:stCxn id="37892" idx="3"/>
            <a:endCxn id="37893" idx="1"/>
          </p:cNvCxnSpPr>
          <p:nvPr/>
        </p:nvCxnSpPr>
        <p:spPr bwMode="auto">
          <a:xfrm>
            <a:off x="5257800" y="5208690"/>
            <a:ext cx="457200" cy="0"/>
          </a:xfrm>
          <a:prstGeom prst="straightConnector1">
            <a:avLst/>
          </a:prstGeom>
          <a:noFill/>
          <a:ln w="9525">
            <a:solidFill>
              <a:schemeClr val="tx1"/>
            </a:solidFill>
            <a:round/>
            <a:headEnd/>
            <a:tailEnd/>
          </a:ln>
        </p:spPr>
      </p:cxnSp>
      <p:cxnSp>
        <p:nvCxnSpPr>
          <p:cNvPr id="37908" name="AutoShape 36"/>
          <p:cNvCxnSpPr>
            <a:cxnSpLocks noChangeShapeType="1"/>
            <a:stCxn id="37893" idx="3"/>
            <a:endCxn id="37894" idx="1"/>
          </p:cNvCxnSpPr>
          <p:nvPr/>
        </p:nvCxnSpPr>
        <p:spPr bwMode="auto">
          <a:xfrm>
            <a:off x="7086600" y="5208690"/>
            <a:ext cx="457200" cy="0"/>
          </a:xfrm>
          <a:prstGeom prst="straightConnector1">
            <a:avLst/>
          </a:prstGeom>
          <a:noFill/>
          <a:ln w="9525">
            <a:solidFill>
              <a:schemeClr val="tx1"/>
            </a:solidFill>
            <a:round/>
            <a:headEnd/>
            <a:tailEnd/>
          </a:ln>
        </p:spPr>
      </p:cxnSp>
      <p:cxnSp>
        <p:nvCxnSpPr>
          <p:cNvPr id="37909" name="AutoShape 37"/>
          <p:cNvCxnSpPr>
            <a:cxnSpLocks noChangeShapeType="1"/>
            <a:stCxn id="37894" idx="3"/>
            <a:endCxn id="37896" idx="1"/>
          </p:cNvCxnSpPr>
          <p:nvPr/>
        </p:nvCxnSpPr>
        <p:spPr bwMode="auto">
          <a:xfrm>
            <a:off x="8915400" y="5208690"/>
            <a:ext cx="838200" cy="0"/>
          </a:xfrm>
          <a:prstGeom prst="straightConnector1">
            <a:avLst/>
          </a:prstGeom>
          <a:noFill/>
          <a:ln w="9525">
            <a:solidFill>
              <a:schemeClr val="tx1"/>
            </a:solidFill>
            <a:round/>
            <a:headEnd/>
            <a:tailEnd/>
          </a:ln>
        </p:spPr>
      </p:cxnSp>
      <p:cxnSp>
        <p:nvCxnSpPr>
          <p:cNvPr id="37910" name="AutoShape 38"/>
          <p:cNvCxnSpPr>
            <a:cxnSpLocks noChangeShapeType="1"/>
            <a:stCxn id="37895" idx="3"/>
            <a:endCxn id="37911" idx="1"/>
          </p:cNvCxnSpPr>
          <p:nvPr/>
        </p:nvCxnSpPr>
        <p:spPr bwMode="auto">
          <a:xfrm>
            <a:off x="2438400" y="5208690"/>
            <a:ext cx="457200" cy="0"/>
          </a:xfrm>
          <a:prstGeom prst="straightConnector1">
            <a:avLst/>
          </a:prstGeom>
          <a:noFill/>
          <a:ln w="9525">
            <a:solidFill>
              <a:schemeClr val="tx1"/>
            </a:solidFill>
            <a:round/>
            <a:headEnd/>
            <a:tailEnd/>
          </a:ln>
        </p:spPr>
      </p:cxnSp>
      <p:sp>
        <p:nvSpPr>
          <p:cNvPr id="37911" name="Rectangle 39"/>
          <p:cNvSpPr>
            <a:spLocks noChangeArrowheads="1"/>
          </p:cNvSpPr>
          <p:nvPr/>
        </p:nvSpPr>
        <p:spPr bwMode="auto">
          <a:xfrm>
            <a:off x="2895600" y="4941990"/>
            <a:ext cx="533400" cy="5334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MT</a:t>
            </a:r>
          </a:p>
        </p:txBody>
      </p:sp>
      <p:cxnSp>
        <p:nvCxnSpPr>
          <p:cNvPr id="37912" name="AutoShape 40"/>
          <p:cNvCxnSpPr>
            <a:cxnSpLocks noChangeShapeType="1"/>
            <a:stCxn id="37892" idx="1"/>
            <a:endCxn id="37911" idx="3"/>
          </p:cNvCxnSpPr>
          <p:nvPr/>
        </p:nvCxnSpPr>
        <p:spPr bwMode="auto">
          <a:xfrm flipH="1">
            <a:off x="3429000" y="5208690"/>
            <a:ext cx="457200" cy="0"/>
          </a:xfrm>
          <a:prstGeom prst="straightConnector1">
            <a:avLst/>
          </a:prstGeom>
          <a:noFill/>
          <a:ln w="9525">
            <a:solidFill>
              <a:schemeClr val="tx1"/>
            </a:solidFill>
            <a:round/>
            <a:headEnd/>
            <a:tailEnd/>
          </a:ln>
        </p:spPr>
      </p:cxnSp>
      <p:sp>
        <p:nvSpPr>
          <p:cNvPr id="37913" name="Line 41"/>
          <p:cNvSpPr>
            <a:spLocks noChangeShapeType="1"/>
          </p:cNvSpPr>
          <p:nvPr/>
        </p:nvSpPr>
        <p:spPr bwMode="auto">
          <a:xfrm>
            <a:off x="3657600" y="5094390"/>
            <a:ext cx="0" cy="228600"/>
          </a:xfrm>
          <a:prstGeom prst="line">
            <a:avLst/>
          </a:prstGeom>
          <a:noFill/>
          <a:ln w="9525">
            <a:solidFill>
              <a:schemeClr val="tx1"/>
            </a:solidFill>
            <a:round/>
            <a:headEnd/>
            <a:tailEnd/>
          </a:ln>
        </p:spPr>
        <p:txBody>
          <a:bodyPr wrap="none" anchor="ctr"/>
          <a:lstStyle/>
          <a:p>
            <a:endParaRPr lang="de-DE"/>
          </a:p>
        </p:txBody>
      </p:sp>
      <p:sp>
        <p:nvSpPr>
          <p:cNvPr id="37914" name="Line 42"/>
          <p:cNvSpPr>
            <a:spLocks noChangeShapeType="1"/>
          </p:cNvSpPr>
          <p:nvPr/>
        </p:nvSpPr>
        <p:spPr bwMode="auto">
          <a:xfrm>
            <a:off x="2667000" y="5094390"/>
            <a:ext cx="0" cy="228600"/>
          </a:xfrm>
          <a:prstGeom prst="line">
            <a:avLst/>
          </a:prstGeom>
          <a:noFill/>
          <a:ln w="9525">
            <a:solidFill>
              <a:schemeClr val="tx1"/>
            </a:solidFill>
            <a:round/>
            <a:headEnd/>
            <a:tailEnd/>
          </a:ln>
        </p:spPr>
        <p:txBody>
          <a:bodyPr wrap="none" anchor="ctr"/>
          <a:lstStyle/>
          <a:p>
            <a:endParaRPr lang="de-DE"/>
          </a:p>
        </p:txBody>
      </p:sp>
      <p:sp>
        <p:nvSpPr>
          <p:cNvPr id="37915" name="Rectangle 43"/>
          <p:cNvSpPr>
            <a:spLocks noChangeArrowheads="1"/>
          </p:cNvSpPr>
          <p:nvPr/>
        </p:nvSpPr>
        <p:spPr bwMode="auto">
          <a:xfrm>
            <a:off x="1828800" y="4484790"/>
            <a:ext cx="1676400" cy="1295400"/>
          </a:xfrm>
          <a:prstGeom prst="rect">
            <a:avLst/>
          </a:prstGeom>
          <a:noFill/>
          <a:ln w="9525">
            <a:solidFill>
              <a:schemeClr val="tx1"/>
            </a:solidFill>
            <a:prstDash val="dash"/>
            <a:miter lim="800000"/>
            <a:headEnd/>
            <a:tailEnd/>
          </a:ln>
        </p:spPr>
        <p:txBody>
          <a:bodyPr wrap="none" anchor="ctr"/>
          <a:lstStyle/>
          <a:p>
            <a:pPr algn="ctr"/>
            <a:endParaRPr lang="en-US" sz="1800"/>
          </a:p>
        </p:txBody>
      </p:sp>
      <p:sp>
        <p:nvSpPr>
          <p:cNvPr id="37916" name="Text Box 44"/>
          <p:cNvSpPr txBox="1">
            <a:spLocks noChangeArrowheads="1"/>
          </p:cNvSpPr>
          <p:nvPr/>
        </p:nvSpPr>
        <p:spPr bwMode="auto">
          <a:xfrm>
            <a:off x="1981200" y="4484790"/>
            <a:ext cx="4889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MS</a:t>
            </a: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LTE </a:t>
            </a:r>
            <a:r>
              <a:rPr lang="de-DE" dirty="0" err="1"/>
              <a:t>for</a:t>
            </a:r>
            <a:r>
              <a:rPr lang="de-DE" dirty="0"/>
              <a:t> </a:t>
            </a:r>
            <a:r>
              <a:rPr lang="de-DE" dirty="0" err="1"/>
              <a:t>the</a:t>
            </a:r>
            <a:r>
              <a:rPr lang="de-DE" dirty="0"/>
              <a:t> Internet </a:t>
            </a:r>
            <a:r>
              <a:rPr lang="de-DE" dirty="0" err="1"/>
              <a:t>of</a:t>
            </a:r>
            <a:r>
              <a:rPr lang="de-DE" dirty="0"/>
              <a:t> Things II</a:t>
            </a:r>
          </a:p>
        </p:txBody>
      </p:sp>
      <p:sp>
        <p:nvSpPr>
          <p:cNvPr id="3" name="Content Placeholder 2"/>
          <p:cNvSpPr>
            <a:spLocks noGrp="1"/>
          </p:cNvSpPr>
          <p:nvPr>
            <p:ph idx="1"/>
          </p:nvPr>
        </p:nvSpPr>
        <p:spPr/>
        <p:txBody>
          <a:bodyPr/>
          <a:lstStyle/>
          <a:p>
            <a:r>
              <a:rPr lang="de-DE" dirty="0"/>
              <a:t>Low power LTE – </a:t>
            </a:r>
            <a:r>
              <a:rPr lang="de-DE" dirty="0" err="1"/>
              <a:t>run</a:t>
            </a:r>
            <a:r>
              <a:rPr lang="de-DE" dirty="0"/>
              <a:t>-times &gt; 10 </a:t>
            </a:r>
            <a:r>
              <a:rPr lang="de-DE" dirty="0" err="1"/>
              <a:t>years</a:t>
            </a:r>
            <a:r>
              <a:rPr lang="de-DE" dirty="0"/>
              <a:t> </a:t>
            </a:r>
            <a:r>
              <a:rPr lang="de-DE" dirty="0" err="1"/>
              <a:t>based</a:t>
            </a:r>
            <a:r>
              <a:rPr lang="de-DE" dirty="0"/>
              <a:t> on </a:t>
            </a:r>
            <a:r>
              <a:rPr lang="de-DE" dirty="0" err="1"/>
              <a:t>battery</a:t>
            </a:r>
            <a:endParaRPr lang="de-DE" dirty="0"/>
          </a:p>
        </p:txBody>
      </p:sp>
      <p:sp>
        <p:nvSpPr>
          <p:cNvPr id="4" name="Footer Placeholder 3"/>
          <p:cNvSpPr>
            <a:spLocks noGrp="1"/>
          </p:cNvSpPr>
          <p:nvPr>
            <p:ph type="ftr" sz="quarter" idx="10"/>
          </p:nvPr>
        </p:nvSpPr>
        <p:spPr/>
        <p:txBody>
          <a:bodyPr/>
          <a:lstStyle/>
          <a:p>
            <a:pPr>
              <a:defRPr/>
            </a:pPr>
            <a:r>
              <a:rPr lang="en-US"/>
              <a:t>Prof. Dr.-Ing. Jochen H. Schiller    www.jochenschiller.de    MC - 2018</a:t>
            </a:r>
          </a:p>
        </p:txBody>
      </p:sp>
      <p:pic>
        <p:nvPicPr>
          <p:cNvPr id="7" name="Picture 6"/>
          <p:cNvPicPr>
            <a:picLocks noChangeAspect="1"/>
          </p:cNvPicPr>
          <p:nvPr/>
        </p:nvPicPr>
        <p:blipFill rotWithShape="1">
          <a:blip r:embed="rId3"/>
          <a:srcRect b="15266"/>
          <a:stretch/>
        </p:blipFill>
        <p:spPr>
          <a:xfrm>
            <a:off x="488041" y="2375641"/>
            <a:ext cx="11215922" cy="3101973"/>
          </a:xfrm>
          <a:prstGeom prst="rect">
            <a:avLst/>
          </a:prstGeom>
        </p:spPr>
      </p:pic>
      <p:sp>
        <p:nvSpPr>
          <p:cNvPr id="6" name="TextBox 5"/>
          <p:cNvSpPr txBox="1"/>
          <p:nvPr/>
        </p:nvSpPr>
        <p:spPr>
          <a:xfrm>
            <a:off x="9264440" y="6339171"/>
            <a:ext cx="1678665" cy="230832"/>
          </a:xfrm>
          <a:prstGeom prst="rect">
            <a:avLst/>
          </a:prstGeom>
          <a:noFill/>
        </p:spPr>
        <p:txBody>
          <a:bodyPr wrap="none" rtlCol="0">
            <a:spAutoFit/>
          </a:bodyPr>
          <a:lstStyle/>
          <a:p>
            <a:r>
              <a:rPr lang="en-US" sz="900" dirty="0">
                <a:solidFill>
                  <a:srgbClr val="0070C0"/>
                </a:solidFill>
                <a:latin typeface="+mn-lt"/>
              </a:rPr>
              <a:t>Source: www.qualcomm.com</a:t>
            </a:r>
          </a:p>
        </p:txBody>
      </p:sp>
    </p:spTree>
    <p:extLst>
      <p:ext uri="{BB962C8B-B14F-4D97-AF65-F5344CB8AC3E}">
        <p14:creationId xmlns:p14="http://schemas.microsoft.com/office/powerpoint/2010/main" val="3920542887"/>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What is “evolutionary” in LTE?</a:t>
            </a:r>
          </a:p>
          <a:p>
            <a:pPr lvl="1"/>
            <a:r>
              <a:rPr lang="en-GB" dirty="0"/>
              <a:t>How does LTE reflect the variety of different demands?</a:t>
            </a:r>
          </a:p>
          <a:p>
            <a:pPr lvl="1"/>
            <a:r>
              <a:rPr lang="en-GB" dirty="0"/>
              <a:t>Check out the current status of LTE and the smooth transition towards 5G e.g. on 3GPP!</a:t>
            </a:r>
          </a:p>
          <a:p>
            <a:pPr lvl="1"/>
            <a:endParaRPr lang="en-GB"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130594498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a:t>Bearer Services</a:t>
            </a:r>
          </a:p>
        </p:txBody>
      </p:sp>
      <p:sp>
        <p:nvSpPr>
          <p:cNvPr id="39939" name="Rectangle 5"/>
          <p:cNvSpPr>
            <a:spLocks noGrp="1" noChangeArrowheads="1"/>
          </p:cNvSpPr>
          <p:nvPr>
            <p:ph idx="1"/>
          </p:nvPr>
        </p:nvSpPr>
        <p:spPr/>
        <p:txBody>
          <a:bodyPr/>
          <a:lstStyle/>
          <a:p>
            <a:r>
              <a:rPr lang="en-US" dirty="0"/>
              <a:t>Telecommunication services to transfer data between access points</a:t>
            </a:r>
          </a:p>
          <a:p>
            <a:endParaRPr lang="en-US" dirty="0"/>
          </a:p>
          <a:p>
            <a:r>
              <a:rPr lang="en-US" dirty="0"/>
              <a:t>Specification of services up to the terminal interface (OSI layers 1-3) </a:t>
            </a:r>
          </a:p>
          <a:p>
            <a:endParaRPr lang="en-US" dirty="0"/>
          </a:p>
          <a:p>
            <a:r>
              <a:rPr lang="en-US" dirty="0"/>
              <a:t>Different data rates for voice and data (original standard)</a:t>
            </a:r>
          </a:p>
          <a:p>
            <a:pPr marL="516806" lvl="2" indent="-285750"/>
            <a:r>
              <a:rPr lang="en-US" dirty="0"/>
              <a:t>data service (circuit switched)</a:t>
            </a:r>
          </a:p>
          <a:p>
            <a:pPr marL="811485" lvl="4" indent="-285750"/>
            <a:r>
              <a:rPr lang="en-US" dirty="0"/>
              <a:t>synchronous: 2.4, 4.8 or 9.6 </a:t>
            </a:r>
            <a:r>
              <a:rPr lang="en-US" dirty="0" err="1"/>
              <a:t>kbit</a:t>
            </a:r>
            <a:r>
              <a:rPr lang="en-US" dirty="0"/>
              <a:t>/s</a:t>
            </a:r>
          </a:p>
          <a:p>
            <a:pPr marL="811485" lvl="4" indent="-285750"/>
            <a:r>
              <a:rPr lang="en-US" dirty="0"/>
              <a:t>asynchronous: 300 - 1200 bit/s</a:t>
            </a:r>
          </a:p>
          <a:p>
            <a:pPr marL="516806" lvl="2" indent="-285750"/>
            <a:r>
              <a:rPr lang="en-US" dirty="0"/>
              <a:t>data service (packet switched)</a:t>
            </a:r>
          </a:p>
          <a:p>
            <a:pPr marL="811485" lvl="4" indent="-285750"/>
            <a:r>
              <a:rPr lang="en-US" dirty="0"/>
              <a:t>synchronous: 2.4, 4.8 or 9.6 </a:t>
            </a:r>
            <a:r>
              <a:rPr lang="en-US" dirty="0" err="1"/>
              <a:t>kbit</a:t>
            </a:r>
            <a:r>
              <a:rPr lang="en-US" dirty="0"/>
              <a:t>/s</a:t>
            </a:r>
          </a:p>
          <a:p>
            <a:pPr marL="811485" lvl="4" indent="-285750"/>
            <a:r>
              <a:rPr lang="en-US" dirty="0"/>
              <a:t>asynchronous: 300 - 9600 bit/s</a:t>
            </a:r>
          </a:p>
          <a:p>
            <a:endParaRPr lang="en-US" dirty="0"/>
          </a:p>
          <a:p>
            <a:r>
              <a:rPr lang="en-US" dirty="0"/>
              <a:t>Today (classical GSM!): </a:t>
            </a:r>
          </a:p>
          <a:p>
            <a:pPr marL="516806" lvl="2" indent="-285750"/>
            <a:r>
              <a:rPr lang="en-US" dirty="0"/>
              <a:t>data rates of approx. 50 </a:t>
            </a:r>
            <a:r>
              <a:rPr lang="en-US" dirty="0" err="1"/>
              <a:t>kbit</a:t>
            </a:r>
            <a:r>
              <a:rPr lang="en-US" dirty="0"/>
              <a:t>/s possible – will be covered later!</a:t>
            </a:r>
          </a:p>
          <a:p>
            <a:pPr marL="516806" lvl="2" indent="-285750"/>
            <a:r>
              <a:rPr lang="en-US" dirty="0"/>
              <a:t>far more with new modulation scheme</a:t>
            </a:r>
          </a:p>
        </p:txBody>
      </p:sp>
      <p:sp>
        <p:nvSpPr>
          <p:cNvPr id="39937"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en-US"/>
              <a:t>Tele Services I</a:t>
            </a:r>
          </a:p>
        </p:txBody>
      </p:sp>
      <p:sp>
        <p:nvSpPr>
          <p:cNvPr id="41987" name="Rectangle 6"/>
          <p:cNvSpPr>
            <a:spLocks noGrp="1" noChangeArrowheads="1"/>
          </p:cNvSpPr>
          <p:nvPr>
            <p:ph idx="1"/>
          </p:nvPr>
        </p:nvSpPr>
        <p:spPr/>
        <p:txBody>
          <a:bodyPr/>
          <a:lstStyle/>
          <a:p>
            <a:r>
              <a:rPr lang="en-US" dirty="0"/>
              <a:t>Telecommunication services that enable voice communication via mobile phones</a:t>
            </a:r>
          </a:p>
          <a:p>
            <a:endParaRPr lang="en-US" dirty="0"/>
          </a:p>
          <a:p>
            <a:r>
              <a:rPr lang="en-US" dirty="0"/>
              <a:t>All these basic services have to obey cellular functions, security measurements etc.</a:t>
            </a:r>
          </a:p>
          <a:p>
            <a:endParaRPr lang="en-US" dirty="0"/>
          </a:p>
          <a:p>
            <a:r>
              <a:rPr lang="en-US" dirty="0"/>
              <a:t>Offered services</a:t>
            </a:r>
          </a:p>
          <a:p>
            <a:pPr marL="516806" lvl="2" indent="-285750"/>
            <a:r>
              <a:rPr lang="en-US" dirty="0"/>
              <a:t>mobile telephony</a:t>
            </a:r>
          </a:p>
          <a:p>
            <a:pPr marL="816843" lvl="4" indent="-285750"/>
            <a:r>
              <a:rPr lang="en-US" dirty="0"/>
              <a:t>primary goal of GSM was to enable mobile telephony offering the traditional bandwidth of 3.1 kHz </a:t>
            </a:r>
          </a:p>
          <a:p>
            <a:pPr marL="516806" lvl="2" indent="-285750"/>
            <a:r>
              <a:rPr lang="en-US" dirty="0"/>
              <a:t>emergency number</a:t>
            </a:r>
          </a:p>
          <a:p>
            <a:pPr marL="816843" lvl="4" indent="-285750"/>
            <a:r>
              <a:rPr lang="en-US" dirty="0"/>
              <a:t>common number throughout Europe (112)</a:t>
            </a:r>
          </a:p>
          <a:p>
            <a:pPr marL="816843" lvl="4" indent="-285750"/>
            <a:r>
              <a:rPr lang="en-US" dirty="0"/>
              <a:t>mandatory for all service providers</a:t>
            </a:r>
          </a:p>
          <a:p>
            <a:pPr marL="816843" lvl="4" indent="-285750"/>
            <a:r>
              <a:rPr lang="en-US" dirty="0"/>
              <a:t>free of charge</a:t>
            </a:r>
          </a:p>
          <a:p>
            <a:pPr marL="816843" lvl="4" indent="-285750"/>
            <a:r>
              <a:rPr lang="en-US" dirty="0"/>
              <a:t>connection with the highest priority (preemption of other connections possible)</a:t>
            </a:r>
          </a:p>
          <a:p>
            <a:pPr marL="516806" lvl="2" indent="-285750"/>
            <a:r>
              <a:rPr lang="en-US" dirty="0"/>
              <a:t>multi-numbering</a:t>
            </a:r>
          </a:p>
          <a:p>
            <a:pPr marL="816843" lvl="4" indent="-285750"/>
            <a:r>
              <a:rPr lang="en-US" dirty="0"/>
              <a:t>several ISDN phone numbers per user possible</a:t>
            </a:r>
          </a:p>
          <a:p>
            <a:endParaRPr lang="en-US" dirty="0"/>
          </a:p>
          <a:p>
            <a:endParaRPr lang="en-US" dirty="0"/>
          </a:p>
        </p:txBody>
      </p:sp>
      <p:sp>
        <p:nvSpPr>
          <p:cNvPr id="41985"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US"/>
              <a:t>Tele Services II</a:t>
            </a:r>
          </a:p>
        </p:txBody>
      </p:sp>
      <p:sp>
        <p:nvSpPr>
          <p:cNvPr id="44035" name="Rectangle 6"/>
          <p:cNvSpPr>
            <a:spLocks noGrp="1" noChangeArrowheads="1"/>
          </p:cNvSpPr>
          <p:nvPr>
            <p:ph idx="1"/>
          </p:nvPr>
        </p:nvSpPr>
        <p:spPr/>
        <p:txBody>
          <a:bodyPr/>
          <a:lstStyle/>
          <a:p>
            <a:pPr eaLnBrk="1" hangingPunct="1"/>
            <a:r>
              <a:rPr lang="en-US" dirty="0"/>
              <a:t>Additional services</a:t>
            </a:r>
          </a:p>
          <a:p>
            <a:pPr marL="516806" lvl="2" indent="-285750"/>
            <a:r>
              <a:rPr lang="en-US" dirty="0"/>
              <a:t>Non-Voice-Teleservices</a:t>
            </a:r>
          </a:p>
          <a:p>
            <a:pPr marL="816843" lvl="4" indent="-285750"/>
            <a:r>
              <a:rPr lang="en-US" dirty="0"/>
              <a:t>group 3 fax</a:t>
            </a:r>
          </a:p>
          <a:p>
            <a:pPr marL="816843" lvl="4" indent="-285750"/>
            <a:r>
              <a:rPr lang="en-US" dirty="0"/>
              <a:t>voice mailbox (implemented in the fixed network supporting the mobile terminals)</a:t>
            </a:r>
          </a:p>
          <a:p>
            <a:pPr marL="816843" lvl="4" indent="-285750"/>
            <a:r>
              <a:rPr lang="en-US" dirty="0"/>
              <a:t>electronic mail (MHS, Message Handling System, implemented in the fixed network)</a:t>
            </a:r>
          </a:p>
          <a:p>
            <a:pPr marL="816843" lvl="4" indent="-285750"/>
            <a:r>
              <a:rPr lang="en-US" dirty="0"/>
              <a:t>...</a:t>
            </a:r>
          </a:p>
          <a:p>
            <a:pPr marL="225698" lvl="2" indent="0" eaLnBrk="1" hangingPunct="1">
              <a:buNone/>
            </a:pPr>
            <a:endParaRPr lang="en-US" dirty="0"/>
          </a:p>
          <a:p>
            <a:pPr marL="516806" lvl="2" indent="-285750"/>
            <a:r>
              <a:rPr lang="en-US" dirty="0"/>
              <a:t>Short Message Service (SMS)</a:t>
            </a:r>
          </a:p>
          <a:p>
            <a:pPr marL="816843" lvl="4" indent="-285750"/>
            <a:r>
              <a:rPr lang="en-US" dirty="0"/>
              <a:t>alphanumeric data transmission to/from the mobile terminal (160 characters) using the signaling channel, thus allowing simultaneous use of basic services and SMS</a:t>
            </a:r>
          </a:p>
          <a:p>
            <a:pPr marL="816843" lvl="4" indent="-285750"/>
            <a:r>
              <a:rPr lang="en-US" dirty="0"/>
              <a:t>almost ignored in the beginning then the most successful add-on!</a:t>
            </a:r>
          </a:p>
          <a:p>
            <a:pPr marL="1202606" lvl="6" indent="-285750"/>
            <a:r>
              <a:rPr lang="en-US" dirty="0"/>
              <a:t>but more and more replaced by IP-based messaging</a:t>
            </a:r>
          </a:p>
        </p:txBody>
      </p:sp>
      <p:sp>
        <p:nvSpPr>
          <p:cNvPr id="4403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r>
              <a:rPr lang="en-US"/>
              <a:t>Supplementary services</a:t>
            </a:r>
          </a:p>
        </p:txBody>
      </p:sp>
      <p:sp>
        <p:nvSpPr>
          <p:cNvPr id="46083" name="Rectangle 6"/>
          <p:cNvSpPr>
            <a:spLocks noGrp="1" noChangeArrowheads="1"/>
          </p:cNvSpPr>
          <p:nvPr>
            <p:ph idx="1"/>
          </p:nvPr>
        </p:nvSpPr>
        <p:spPr/>
        <p:txBody>
          <a:bodyPr/>
          <a:lstStyle/>
          <a:p>
            <a:r>
              <a:rPr lang="en-US" dirty="0"/>
              <a:t>Services in addition to the basic services, cannot be offered stand-alone</a:t>
            </a:r>
          </a:p>
          <a:p>
            <a:endParaRPr lang="en-US" dirty="0"/>
          </a:p>
          <a:p>
            <a:r>
              <a:rPr lang="en-US" dirty="0"/>
              <a:t>Similar to ISDN services besides lower bandwidth due to the radio link</a:t>
            </a:r>
          </a:p>
          <a:p>
            <a:endParaRPr lang="en-US" dirty="0"/>
          </a:p>
          <a:p>
            <a:r>
              <a:rPr lang="en-US" dirty="0"/>
              <a:t>May differ between different service providers, countries and protocol versions </a:t>
            </a:r>
          </a:p>
          <a:p>
            <a:endParaRPr lang="en-US" dirty="0"/>
          </a:p>
          <a:p>
            <a:r>
              <a:rPr lang="en-US" dirty="0"/>
              <a:t>Important services</a:t>
            </a:r>
          </a:p>
          <a:p>
            <a:pPr marL="516806" lvl="2" indent="-285750"/>
            <a:r>
              <a:rPr lang="en-US" dirty="0"/>
              <a:t>identification: forwarding of caller number</a:t>
            </a:r>
          </a:p>
          <a:p>
            <a:pPr marL="516806" lvl="2" indent="-285750"/>
            <a:r>
              <a:rPr lang="en-US" dirty="0"/>
              <a:t>suppression of number forwarding</a:t>
            </a:r>
          </a:p>
          <a:p>
            <a:pPr marL="516806" lvl="2" indent="-285750"/>
            <a:r>
              <a:rPr lang="en-US" dirty="0"/>
              <a:t>automatic call-back</a:t>
            </a:r>
          </a:p>
          <a:p>
            <a:pPr marL="516806" lvl="2" indent="-285750"/>
            <a:r>
              <a:rPr lang="en-US" dirty="0"/>
              <a:t>conferencing with up to 7 participants</a:t>
            </a:r>
          </a:p>
          <a:p>
            <a:pPr marL="516806" lvl="2" indent="-285750"/>
            <a:r>
              <a:rPr lang="en-US" dirty="0"/>
              <a:t>locking of the mobile terminal (incoming or outgoing calls)</a:t>
            </a:r>
          </a:p>
          <a:p>
            <a:pPr marL="516806" lvl="2" indent="-285750"/>
            <a:r>
              <a:rPr lang="en-US" dirty="0"/>
              <a:t>...</a:t>
            </a:r>
          </a:p>
          <a:p>
            <a:endParaRPr lang="en-US" dirty="0"/>
          </a:p>
          <a:p>
            <a:endParaRPr lang="en-US" dirty="0"/>
          </a:p>
        </p:txBody>
      </p:sp>
      <p:sp>
        <p:nvSpPr>
          <p:cNvPr id="46081"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What is SMS still used for? What do the replacements require?</a:t>
            </a:r>
          </a:p>
          <a:p>
            <a:pPr lvl="1"/>
            <a:r>
              <a:rPr lang="en-GB" dirty="0"/>
              <a:t>Why was GSM such a big success?</a:t>
            </a:r>
          </a:p>
          <a:p>
            <a:pPr lvl="1"/>
            <a:r>
              <a:rPr lang="en-GB" dirty="0"/>
              <a:t>What are the main differences between GSM and ISDN (at a high level)?</a:t>
            </a:r>
          </a:p>
          <a:p>
            <a:pPr lvl="1"/>
            <a:r>
              <a:rPr lang="en-GB" dirty="0"/>
              <a:t>What is required in the background of 112?</a:t>
            </a:r>
          </a:p>
          <a:p>
            <a:pPr lvl="1"/>
            <a:r>
              <a:rPr lang="en-GB" dirty="0"/>
              <a:t>Look at the characteristics of GSM and its disadvantages. What has changed, what is the same if you compare GSM with today’s systems?</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43546061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pPr eaLnBrk="1" hangingPunct="1"/>
            <a:r>
              <a:rPr lang="en-US"/>
              <a:t>Architecture of the GSM system</a:t>
            </a:r>
          </a:p>
        </p:txBody>
      </p:sp>
      <p:sp>
        <p:nvSpPr>
          <p:cNvPr id="48131" name="Rectangle 6"/>
          <p:cNvSpPr>
            <a:spLocks noGrp="1" noChangeArrowheads="1"/>
          </p:cNvSpPr>
          <p:nvPr>
            <p:ph idx="1"/>
          </p:nvPr>
        </p:nvSpPr>
        <p:spPr/>
        <p:txBody>
          <a:bodyPr/>
          <a:lstStyle/>
          <a:p>
            <a:pPr eaLnBrk="1" hangingPunct="1"/>
            <a:r>
              <a:rPr lang="en-US" dirty="0"/>
              <a:t>GSM is a PLMN (Public Land Mobile Network)</a:t>
            </a:r>
          </a:p>
          <a:p>
            <a:pPr marL="231056" lvl="2" indent="0">
              <a:buNone/>
            </a:pPr>
            <a:endParaRPr lang="en-US" dirty="0"/>
          </a:p>
          <a:p>
            <a:pPr marL="516806" lvl="2" indent="-285750"/>
            <a:r>
              <a:rPr lang="en-US" dirty="0"/>
              <a:t>several providers setup mobile networks following the GSM standard within each country</a:t>
            </a:r>
          </a:p>
          <a:p>
            <a:pPr marL="231056" lvl="2" indent="0">
              <a:buNone/>
            </a:pPr>
            <a:endParaRPr lang="en-US" dirty="0"/>
          </a:p>
          <a:p>
            <a:pPr marL="516806" lvl="2" indent="-285750"/>
            <a:r>
              <a:rPr lang="en-US" dirty="0"/>
              <a:t>components</a:t>
            </a:r>
          </a:p>
          <a:p>
            <a:pPr marL="816843" lvl="4" indent="-285750"/>
            <a:r>
              <a:rPr lang="en-US" dirty="0"/>
              <a:t>MS (mobile station)</a:t>
            </a:r>
          </a:p>
          <a:p>
            <a:pPr marL="816843" lvl="4" indent="-285750"/>
            <a:r>
              <a:rPr lang="en-US" dirty="0"/>
              <a:t>BS (base station)</a:t>
            </a:r>
          </a:p>
          <a:p>
            <a:pPr marL="816843" lvl="4" indent="-285750"/>
            <a:r>
              <a:rPr lang="en-US" dirty="0"/>
              <a:t>MSC (mobile switching center)</a:t>
            </a:r>
          </a:p>
          <a:p>
            <a:pPr marL="816843" lvl="4" indent="-285750"/>
            <a:r>
              <a:rPr lang="en-US" dirty="0"/>
              <a:t>LR (location register)</a:t>
            </a:r>
          </a:p>
          <a:p>
            <a:pPr marL="231056" lvl="2" indent="0">
              <a:buNone/>
            </a:pPr>
            <a:endParaRPr lang="en-US" dirty="0"/>
          </a:p>
          <a:p>
            <a:pPr marL="516806" lvl="2" indent="-285750"/>
            <a:r>
              <a:rPr lang="en-US" dirty="0"/>
              <a:t>subsystems</a:t>
            </a:r>
          </a:p>
          <a:p>
            <a:pPr marL="816843" lvl="4" indent="-285750"/>
            <a:r>
              <a:rPr lang="en-US" dirty="0"/>
              <a:t>RSS (radio subsystem): covers all radio aspects</a:t>
            </a:r>
          </a:p>
          <a:p>
            <a:pPr marL="816843" lvl="4" indent="-285750"/>
            <a:r>
              <a:rPr lang="en-US" dirty="0"/>
              <a:t>NSS (network and switching subsystem): call forwarding, handover, switching</a:t>
            </a:r>
          </a:p>
          <a:p>
            <a:pPr marL="816843" lvl="4" indent="-285750"/>
            <a:r>
              <a:rPr lang="en-US" dirty="0"/>
              <a:t>OSS (operation subsystem): management of the network</a:t>
            </a:r>
          </a:p>
        </p:txBody>
      </p:sp>
      <p:sp>
        <p:nvSpPr>
          <p:cNvPr id="48129"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94624780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774"/>
          <p:cNvSpPr>
            <a:spLocks noGrp="1" noChangeArrowheads="1"/>
          </p:cNvSpPr>
          <p:nvPr>
            <p:ph type="title"/>
          </p:nvPr>
        </p:nvSpPr>
        <p:spPr/>
        <p:txBody>
          <a:bodyPr/>
          <a:lstStyle/>
          <a:p>
            <a:pPr eaLnBrk="1" hangingPunct="1"/>
            <a:r>
              <a:rPr lang="en-US" dirty="0"/>
              <a:t>Mobile phone subscribers worldwide (we were all wrong)</a:t>
            </a:r>
          </a:p>
        </p:txBody>
      </p:sp>
      <p:sp>
        <p:nvSpPr>
          <p:cNvPr id="2457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24578" name="Line 1462"/>
          <p:cNvSpPr>
            <a:spLocks noChangeShapeType="1"/>
          </p:cNvSpPr>
          <p:nvPr/>
        </p:nvSpPr>
        <p:spPr bwMode="auto">
          <a:xfrm>
            <a:off x="2279650" y="4200525"/>
            <a:ext cx="6872288" cy="1588"/>
          </a:xfrm>
          <a:prstGeom prst="line">
            <a:avLst/>
          </a:prstGeom>
          <a:noFill/>
          <a:ln w="0">
            <a:solidFill>
              <a:srgbClr val="000000"/>
            </a:solidFill>
            <a:round/>
            <a:headEnd/>
            <a:tailEnd/>
          </a:ln>
        </p:spPr>
        <p:txBody>
          <a:bodyPr/>
          <a:lstStyle/>
          <a:p>
            <a:endParaRPr lang="de-DE"/>
          </a:p>
        </p:txBody>
      </p:sp>
      <p:sp>
        <p:nvSpPr>
          <p:cNvPr id="24579" name="Line 1464"/>
          <p:cNvSpPr>
            <a:spLocks noChangeShapeType="1"/>
          </p:cNvSpPr>
          <p:nvPr/>
        </p:nvSpPr>
        <p:spPr bwMode="auto">
          <a:xfrm>
            <a:off x="2279650" y="3017839"/>
            <a:ext cx="6872288" cy="1587"/>
          </a:xfrm>
          <a:prstGeom prst="line">
            <a:avLst/>
          </a:prstGeom>
          <a:noFill/>
          <a:ln w="0">
            <a:solidFill>
              <a:srgbClr val="000000"/>
            </a:solidFill>
            <a:round/>
            <a:headEnd/>
            <a:tailEnd/>
          </a:ln>
        </p:spPr>
        <p:txBody>
          <a:bodyPr/>
          <a:lstStyle/>
          <a:p>
            <a:endParaRPr lang="de-DE"/>
          </a:p>
        </p:txBody>
      </p:sp>
      <p:sp>
        <p:nvSpPr>
          <p:cNvPr id="24580" name="Line 1463"/>
          <p:cNvSpPr>
            <a:spLocks noChangeShapeType="1"/>
          </p:cNvSpPr>
          <p:nvPr/>
        </p:nvSpPr>
        <p:spPr bwMode="auto">
          <a:xfrm>
            <a:off x="2279650" y="3609975"/>
            <a:ext cx="6872288" cy="1588"/>
          </a:xfrm>
          <a:prstGeom prst="line">
            <a:avLst/>
          </a:prstGeom>
          <a:noFill/>
          <a:ln w="0">
            <a:solidFill>
              <a:srgbClr val="000000"/>
            </a:solidFill>
            <a:round/>
            <a:headEnd/>
            <a:tailEnd/>
          </a:ln>
        </p:spPr>
        <p:txBody>
          <a:bodyPr/>
          <a:lstStyle/>
          <a:p>
            <a:endParaRPr lang="de-DE"/>
          </a:p>
        </p:txBody>
      </p:sp>
      <p:sp>
        <p:nvSpPr>
          <p:cNvPr id="24582" name="Rectangle 1420"/>
          <p:cNvSpPr>
            <a:spLocks noChangeArrowheads="1"/>
          </p:cNvSpPr>
          <p:nvPr/>
        </p:nvSpPr>
        <p:spPr bwMode="auto">
          <a:xfrm>
            <a:off x="9048751" y="6137275"/>
            <a:ext cx="339725" cy="198438"/>
          </a:xfrm>
          <a:prstGeom prst="rect">
            <a:avLst/>
          </a:prstGeom>
          <a:noFill/>
          <a:ln w="9525">
            <a:noFill/>
            <a:miter lim="800000"/>
            <a:headEnd/>
            <a:tailEnd/>
          </a:ln>
        </p:spPr>
        <p:txBody>
          <a:bodyPr wrap="none" lIns="0" tIns="0" rIns="0" bIns="0">
            <a:spAutoFit/>
          </a:bodyPr>
          <a:lstStyle/>
          <a:p>
            <a:pPr eaLnBrk="0" hangingPunct="0"/>
            <a:r>
              <a:rPr lang="de-DE" sz="1300" b="1">
                <a:solidFill>
                  <a:srgbClr val="000000"/>
                </a:solidFill>
                <a:latin typeface="Arial" pitchFamily="34" charset="0"/>
              </a:rPr>
              <a:t>year</a:t>
            </a:r>
            <a:endParaRPr lang="de-DE" sz="1600">
              <a:latin typeface="Arial" pitchFamily="34" charset="0"/>
            </a:endParaRPr>
          </a:p>
        </p:txBody>
      </p:sp>
      <p:sp>
        <p:nvSpPr>
          <p:cNvPr id="24583" name="Rectangle 1421"/>
          <p:cNvSpPr>
            <a:spLocks noChangeArrowheads="1"/>
          </p:cNvSpPr>
          <p:nvPr/>
        </p:nvSpPr>
        <p:spPr bwMode="auto">
          <a:xfrm rot="-5400000">
            <a:off x="900012" y="3404381"/>
            <a:ext cx="1662315" cy="200055"/>
          </a:xfrm>
          <a:prstGeom prst="rect">
            <a:avLst/>
          </a:prstGeom>
          <a:noFill/>
          <a:ln w="9525">
            <a:noFill/>
            <a:miter lim="800000"/>
            <a:headEnd/>
            <a:tailEnd/>
          </a:ln>
        </p:spPr>
        <p:txBody>
          <a:bodyPr wrap="none" lIns="0" tIns="0" rIns="0" bIns="0">
            <a:spAutoFit/>
          </a:bodyPr>
          <a:lstStyle/>
          <a:p>
            <a:pPr eaLnBrk="0" hangingPunct="0"/>
            <a:r>
              <a:rPr lang="de-DE" sz="1300" b="1">
                <a:solidFill>
                  <a:srgbClr val="000000"/>
                </a:solidFill>
                <a:latin typeface="Arial" pitchFamily="34" charset="0"/>
              </a:rPr>
              <a:t>Subscribers [million]</a:t>
            </a:r>
            <a:endParaRPr lang="de-DE" sz="1600">
              <a:latin typeface="Arial" pitchFamily="34" charset="0"/>
            </a:endParaRPr>
          </a:p>
        </p:txBody>
      </p:sp>
      <p:sp>
        <p:nvSpPr>
          <p:cNvPr id="24584" name="Line 1460"/>
          <p:cNvSpPr>
            <a:spLocks noChangeShapeType="1"/>
          </p:cNvSpPr>
          <p:nvPr/>
        </p:nvSpPr>
        <p:spPr bwMode="auto">
          <a:xfrm>
            <a:off x="2279650" y="5384800"/>
            <a:ext cx="6872288" cy="1588"/>
          </a:xfrm>
          <a:prstGeom prst="line">
            <a:avLst/>
          </a:prstGeom>
          <a:noFill/>
          <a:ln w="0">
            <a:solidFill>
              <a:srgbClr val="000000"/>
            </a:solidFill>
            <a:round/>
            <a:headEnd/>
            <a:tailEnd/>
          </a:ln>
        </p:spPr>
        <p:txBody>
          <a:bodyPr/>
          <a:lstStyle/>
          <a:p>
            <a:endParaRPr lang="de-DE"/>
          </a:p>
        </p:txBody>
      </p:sp>
      <p:sp>
        <p:nvSpPr>
          <p:cNvPr id="24585" name="Line 1461"/>
          <p:cNvSpPr>
            <a:spLocks noChangeShapeType="1"/>
          </p:cNvSpPr>
          <p:nvPr/>
        </p:nvSpPr>
        <p:spPr bwMode="auto">
          <a:xfrm>
            <a:off x="2279650" y="4792664"/>
            <a:ext cx="6872288" cy="1587"/>
          </a:xfrm>
          <a:prstGeom prst="line">
            <a:avLst/>
          </a:prstGeom>
          <a:noFill/>
          <a:ln w="0">
            <a:solidFill>
              <a:srgbClr val="000000"/>
            </a:solidFill>
            <a:round/>
            <a:headEnd/>
            <a:tailEnd/>
          </a:ln>
        </p:spPr>
        <p:txBody>
          <a:bodyPr/>
          <a:lstStyle/>
          <a:p>
            <a:endParaRPr lang="de-DE"/>
          </a:p>
        </p:txBody>
      </p:sp>
      <p:sp>
        <p:nvSpPr>
          <p:cNvPr id="24586" name="Line 1465"/>
          <p:cNvSpPr>
            <a:spLocks noChangeShapeType="1"/>
          </p:cNvSpPr>
          <p:nvPr/>
        </p:nvSpPr>
        <p:spPr bwMode="auto">
          <a:xfrm>
            <a:off x="2279650" y="2425700"/>
            <a:ext cx="6872288" cy="1588"/>
          </a:xfrm>
          <a:prstGeom prst="line">
            <a:avLst/>
          </a:prstGeom>
          <a:noFill/>
          <a:ln w="0">
            <a:solidFill>
              <a:srgbClr val="000000"/>
            </a:solidFill>
            <a:round/>
            <a:headEnd/>
            <a:tailEnd/>
          </a:ln>
        </p:spPr>
        <p:txBody>
          <a:bodyPr/>
          <a:lstStyle/>
          <a:p>
            <a:endParaRPr lang="de-DE"/>
          </a:p>
        </p:txBody>
      </p:sp>
      <p:sp>
        <p:nvSpPr>
          <p:cNvPr id="24587" name="Line 1466"/>
          <p:cNvSpPr>
            <a:spLocks noChangeShapeType="1"/>
          </p:cNvSpPr>
          <p:nvPr/>
        </p:nvSpPr>
        <p:spPr bwMode="auto">
          <a:xfrm>
            <a:off x="2279650" y="1833564"/>
            <a:ext cx="6872288" cy="1587"/>
          </a:xfrm>
          <a:prstGeom prst="line">
            <a:avLst/>
          </a:prstGeom>
          <a:noFill/>
          <a:ln w="0">
            <a:solidFill>
              <a:srgbClr val="000000"/>
            </a:solidFill>
            <a:round/>
            <a:headEnd/>
            <a:tailEnd/>
          </a:ln>
        </p:spPr>
        <p:txBody>
          <a:bodyPr/>
          <a:lstStyle/>
          <a:p>
            <a:endParaRPr lang="de-DE"/>
          </a:p>
        </p:txBody>
      </p:sp>
      <p:sp>
        <p:nvSpPr>
          <p:cNvPr id="24588" name="Line 1467"/>
          <p:cNvSpPr>
            <a:spLocks noChangeShapeType="1"/>
          </p:cNvSpPr>
          <p:nvPr/>
        </p:nvSpPr>
        <p:spPr bwMode="auto">
          <a:xfrm>
            <a:off x="2279650" y="1243014"/>
            <a:ext cx="6872288" cy="1587"/>
          </a:xfrm>
          <a:prstGeom prst="line">
            <a:avLst/>
          </a:prstGeom>
          <a:noFill/>
          <a:ln w="0">
            <a:solidFill>
              <a:srgbClr val="000000"/>
            </a:solidFill>
            <a:round/>
            <a:headEnd/>
            <a:tailEnd/>
          </a:ln>
        </p:spPr>
        <p:txBody>
          <a:bodyPr/>
          <a:lstStyle/>
          <a:p>
            <a:endParaRPr lang="de-DE"/>
          </a:p>
        </p:txBody>
      </p:sp>
      <p:sp>
        <p:nvSpPr>
          <p:cNvPr id="24589" name="Line 1468"/>
          <p:cNvSpPr>
            <a:spLocks noChangeShapeType="1"/>
          </p:cNvSpPr>
          <p:nvPr/>
        </p:nvSpPr>
        <p:spPr bwMode="auto">
          <a:xfrm>
            <a:off x="2279650" y="1243014"/>
            <a:ext cx="1588" cy="4732337"/>
          </a:xfrm>
          <a:prstGeom prst="line">
            <a:avLst/>
          </a:prstGeom>
          <a:noFill/>
          <a:ln w="0">
            <a:solidFill>
              <a:srgbClr val="000000"/>
            </a:solidFill>
            <a:round/>
            <a:headEnd/>
            <a:tailEnd/>
          </a:ln>
        </p:spPr>
        <p:txBody>
          <a:bodyPr/>
          <a:lstStyle/>
          <a:p>
            <a:endParaRPr lang="de-DE"/>
          </a:p>
        </p:txBody>
      </p:sp>
      <p:sp>
        <p:nvSpPr>
          <p:cNvPr id="24590" name="Line 1469"/>
          <p:cNvSpPr>
            <a:spLocks noChangeShapeType="1"/>
          </p:cNvSpPr>
          <p:nvPr/>
        </p:nvSpPr>
        <p:spPr bwMode="auto">
          <a:xfrm>
            <a:off x="2233614" y="5975350"/>
            <a:ext cx="46037" cy="1588"/>
          </a:xfrm>
          <a:prstGeom prst="line">
            <a:avLst/>
          </a:prstGeom>
          <a:noFill/>
          <a:ln w="0">
            <a:solidFill>
              <a:srgbClr val="000000"/>
            </a:solidFill>
            <a:round/>
            <a:headEnd/>
            <a:tailEnd/>
          </a:ln>
        </p:spPr>
        <p:txBody>
          <a:bodyPr/>
          <a:lstStyle/>
          <a:p>
            <a:endParaRPr lang="de-DE"/>
          </a:p>
        </p:txBody>
      </p:sp>
      <p:sp>
        <p:nvSpPr>
          <p:cNvPr id="24591" name="Line 1470"/>
          <p:cNvSpPr>
            <a:spLocks noChangeShapeType="1"/>
          </p:cNvSpPr>
          <p:nvPr/>
        </p:nvSpPr>
        <p:spPr bwMode="auto">
          <a:xfrm>
            <a:off x="2233614" y="5384800"/>
            <a:ext cx="46037" cy="1588"/>
          </a:xfrm>
          <a:prstGeom prst="line">
            <a:avLst/>
          </a:prstGeom>
          <a:noFill/>
          <a:ln w="0">
            <a:solidFill>
              <a:srgbClr val="000000"/>
            </a:solidFill>
            <a:round/>
            <a:headEnd/>
            <a:tailEnd/>
          </a:ln>
        </p:spPr>
        <p:txBody>
          <a:bodyPr/>
          <a:lstStyle/>
          <a:p>
            <a:endParaRPr lang="de-DE"/>
          </a:p>
        </p:txBody>
      </p:sp>
      <p:sp>
        <p:nvSpPr>
          <p:cNvPr id="24592" name="Line 1471"/>
          <p:cNvSpPr>
            <a:spLocks noChangeShapeType="1"/>
          </p:cNvSpPr>
          <p:nvPr/>
        </p:nvSpPr>
        <p:spPr bwMode="auto">
          <a:xfrm>
            <a:off x="2233614" y="4792664"/>
            <a:ext cx="46037" cy="1587"/>
          </a:xfrm>
          <a:prstGeom prst="line">
            <a:avLst/>
          </a:prstGeom>
          <a:noFill/>
          <a:ln w="0">
            <a:solidFill>
              <a:srgbClr val="000000"/>
            </a:solidFill>
            <a:round/>
            <a:headEnd/>
            <a:tailEnd/>
          </a:ln>
        </p:spPr>
        <p:txBody>
          <a:bodyPr/>
          <a:lstStyle/>
          <a:p>
            <a:endParaRPr lang="de-DE"/>
          </a:p>
        </p:txBody>
      </p:sp>
      <p:sp>
        <p:nvSpPr>
          <p:cNvPr id="24593" name="Line 1472"/>
          <p:cNvSpPr>
            <a:spLocks noChangeShapeType="1"/>
          </p:cNvSpPr>
          <p:nvPr/>
        </p:nvSpPr>
        <p:spPr bwMode="auto">
          <a:xfrm>
            <a:off x="2233614" y="4200525"/>
            <a:ext cx="46037" cy="1588"/>
          </a:xfrm>
          <a:prstGeom prst="line">
            <a:avLst/>
          </a:prstGeom>
          <a:noFill/>
          <a:ln w="0">
            <a:solidFill>
              <a:srgbClr val="000000"/>
            </a:solidFill>
            <a:round/>
            <a:headEnd/>
            <a:tailEnd/>
          </a:ln>
        </p:spPr>
        <p:txBody>
          <a:bodyPr/>
          <a:lstStyle/>
          <a:p>
            <a:endParaRPr lang="de-DE"/>
          </a:p>
        </p:txBody>
      </p:sp>
      <p:sp>
        <p:nvSpPr>
          <p:cNvPr id="24594" name="Line 1473"/>
          <p:cNvSpPr>
            <a:spLocks noChangeShapeType="1"/>
          </p:cNvSpPr>
          <p:nvPr/>
        </p:nvSpPr>
        <p:spPr bwMode="auto">
          <a:xfrm>
            <a:off x="2233614" y="3609975"/>
            <a:ext cx="46037" cy="1588"/>
          </a:xfrm>
          <a:prstGeom prst="line">
            <a:avLst/>
          </a:prstGeom>
          <a:noFill/>
          <a:ln w="0">
            <a:solidFill>
              <a:srgbClr val="000000"/>
            </a:solidFill>
            <a:round/>
            <a:headEnd/>
            <a:tailEnd/>
          </a:ln>
        </p:spPr>
        <p:txBody>
          <a:bodyPr/>
          <a:lstStyle/>
          <a:p>
            <a:endParaRPr lang="de-DE"/>
          </a:p>
        </p:txBody>
      </p:sp>
      <p:sp>
        <p:nvSpPr>
          <p:cNvPr id="24595" name="Line 1474"/>
          <p:cNvSpPr>
            <a:spLocks noChangeShapeType="1"/>
          </p:cNvSpPr>
          <p:nvPr/>
        </p:nvSpPr>
        <p:spPr bwMode="auto">
          <a:xfrm>
            <a:off x="2233614" y="3017839"/>
            <a:ext cx="46037" cy="1587"/>
          </a:xfrm>
          <a:prstGeom prst="line">
            <a:avLst/>
          </a:prstGeom>
          <a:noFill/>
          <a:ln w="0">
            <a:solidFill>
              <a:srgbClr val="000000"/>
            </a:solidFill>
            <a:round/>
            <a:headEnd/>
            <a:tailEnd/>
          </a:ln>
        </p:spPr>
        <p:txBody>
          <a:bodyPr/>
          <a:lstStyle/>
          <a:p>
            <a:endParaRPr lang="de-DE"/>
          </a:p>
        </p:txBody>
      </p:sp>
      <p:sp>
        <p:nvSpPr>
          <p:cNvPr id="24596" name="Line 1475"/>
          <p:cNvSpPr>
            <a:spLocks noChangeShapeType="1"/>
          </p:cNvSpPr>
          <p:nvPr/>
        </p:nvSpPr>
        <p:spPr bwMode="auto">
          <a:xfrm>
            <a:off x="2233614" y="2425700"/>
            <a:ext cx="46037" cy="1588"/>
          </a:xfrm>
          <a:prstGeom prst="line">
            <a:avLst/>
          </a:prstGeom>
          <a:noFill/>
          <a:ln w="0">
            <a:solidFill>
              <a:srgbClr val="000000"/>
            </a:solidFill>
            <a:round/>
            <a:headEnd/>
            <a:tailEnd/>
          </a:ln>
        </p:spPr>
        <p:txBody>
          <a:bodyPr/>
          <a:lstStyle/>
          <a:p>
            <a:endParaRPr lang="de-DE"/>
          </a:p>
        </p:txBody>
      </p:sp>
      <p:sp>
        <p:nvSpPr>
          <p:cNvPr id="24597" name="Line 1476"/>
          <p:cNvSpPr>
            <a:spLocks noChangeShapeType="1"/>
          </p:cNvSpPr>
          <p:nvPr/>
        </p:nvSpPr>
        <p:spPr bwMode="auto">
          <a:xfrm>
            <a:off x="2233614" y="1833564"/>
            <a:ext cx="46037" cy="1587"/>
          </a:xfrm>
          <a:prstGeom prst="line">
            <a:avLst/>
          </a:prstGeom>
          <a:noFill/>
          <a:ln w="0">
            <a:solidFill>
              <a:srgbClr val="000000"/>
            </a:solidFill>
            <a:round/>
            <a:headEnd/>
            <a:tailEnd/>
          </a:ln>
        </p:spPr>
        <p:txBody>
          <a:bodyPr/>
          <a:lstStyle/>
          <a:p>
            <a:endParaRPr lang="de-DE"/>
          </a:p>
        </p:txBody>
      </p:sp>
      <p:sp>
        <p:nvSpPr>
          <p:cNvPr id="24598" name="Line 1477"/>
          <p:cNvSpPr>
            <a:spLocks noChangeShapeType="1"/>
          </p:cNvSpPr>
          <p:nvPr/>
        </p:nvSpPr>
        <p:spPr bwMode="auto">
          <a:xfrm>
            <a:off x="2233614" y="1243014"/>
            <a:ext cx="46037" cy="1587"/>
          </a:xfrm>
          <a:prstGeom prst="line">
            <a:avLst/>
          </a:prstGeom>
          <a:noFill/>
          <a:ln w="0">
            <a:solidFill>
              <a:srgbClr val="000000"/>
            </a:solidFill>
            <a:round/>
            <a:headEnd/>
            <a:tailEnd/>
          </a:ln>
        </p:spPr>
        <p:txBody>
          <a:bodyPr/>
          <a:lstStyle/>
          <a:p>
            <a:endParaRPr lang="de-DE"/>
          </a:p>
        </p:txBody>
      </p:sp>
      <p:sp>
        <p:nvSpPr>
          <p:cNvPr id="24599" name="Line 1478"/>
          <p:cNvSpPr>
            <a:spLocks noChangeShapeType="1"/>
          </p:cNvSpPr>
          <p:nvPr/>
        </p:nvSpPr>
        <p:spPr bwMode="auto">
          <a:xfrm>
            <a:off x="2279650" y="5975350"/>
            <a:ext cx="6872288" cy="1588"/>
          </a:xfrm>
          <a:prstGeom prst="line">
            <a:avLst/>
          </a:prstGeom>
          <a:noFill/>
          <a:ln w="0">
            <a:solidFill>
              <a:srgbClr val="000000"/>
            </a:solidFill>
            <a:round/>
            <a:headEnd/>
            <a:tailEnd/>
          </a:ln>
        </p:spPr>
        <p:txBody>
          <a:bodyPr/>
          <a:lstStyle/>
          <a:p>
            <a:endParaRPr lang="de-DE"/>
          </a:p>
        </p:txBody>
      </p:sp>
      <p:sp>
        <p:nvSpPr>
          <p:cNvPr id="24600" name="Line 1479"/>
          <p:cNvSpPr>
            <a:spLocks noChangeShapeType="1"/>
          </p:cNvSpPr>
          <p:nvPr/>
        </p:nvSpPr>
        <p:spPr bwMode="auto">
          <a:xfrm flipV="1">
            <a:off x="2279650" y="5975351"/>
            <a:ext cx="1588" cy="47625"/>
          </a:xfrm>
          <a:prstGeom prst="line">
            <a:avLst/>
          </a:prstGeom>
          <a:noFill/>
          <a:ln w="0">
            <a:solidFill>
              <a:srgbClr val="000000"/>
            </a:solidFill>
            <a:round/>
            <a:headEnd/>
            <a:tailEnd/>
          </a:ln>
        </p:spPr>
        <p:txBody>
          <a:bodyPr/>
          <a:lstStyle/>
          <a:p>
            <a:endParaRPr lang="de-DE"/>
          </a:p>
        </p:txBody>
      </p:sp>
      <p:sp>
        <p:nvSpPr>
          <p:cNvPr id="24601" name="Line 1480"/>
          <p:cNvSpPr>
            <a:spLocks noChangeShapeType="1"/>
          </p:cNvSpPr>
          <p:nvPr/>
        </p:nvSpPr>
        <p:spPr bwMode="auto">
          <a:xfrm flipV="1">
            <a:off x="3043239" y="5975351"/>
            <a:ext cx="1587" cy="47625"/>
          </a:xfrm>
          <a:prstGeom prst="line">
            <a:avLst/>
          </a:prstGeom>
          <a:noFill/>
          <a:ln w="0">
            <a:solidFill>
              <a:srgbClr val="000000"/>
            </a:solidFill>
            <a:round/>
            <a:headEnd/>
            <a:tailEnd/>
          </a:ln>
        </p:spPr>
        <p:txBody>
          <a:bodyPr/>
          <a:lstStyle/>
          <a:p>
            <a:endParaRPr lang="de-DE"/>
          </a:p>
        </p:txBody>
      </p:sp>
      <p:sp>
        <p:nvSpPr>
          <p:cNvPr id="24602" name="Line 1481"/>
          <p:cNvSpPr>
            <a:spLocks noChangeShapeType="1"/>
          </p:cNvSpPr>
          <p:nvPr/>
        </p:nvSpPr>
        <p:spPr bwMode="auto">
          <a:xfrm flipV="1">
            <a:off x="3806825" y="5975351"/>
            <a:ext cx="1588" cy="47625"/>
          </a:xfrm>
          <a:prstGeom prst="line">
            <a:avLst/>
          </a:prstGeom>
          <a:noFill/>
          <a:ln w="0">
            <a:solidFill>
              <a:srgbClr val="000000"/>
            </a:solidFill>
            <a:round/>
            <a:headEnd/>
            <a:tailEnd/>
          </a:ln>
        </p:spPr>
        <p:txBody>
          <a:bodyPr/>
          <a:lstStyle/>
          <a:p>
            <a:endParaRPr lang="de-DE"/>
          </a:p>
        </p:txBody>
      </p:sp>
      <p:sp>
        <p:nvSpPr>
          <p:cNvPr id="24603" name="Line 1482"/>
          <p:cNvSpPr>
            <a:spLocks noChangeShapeType="1"/>
          </p:cNvSpPr>
          <p:nvPr/>
        </p:nvSpPr>
        <p:spPr bwMode="auto">
          <a:xfrm flipV="1">
            <a:off x="4570414" y="5975351"/>
            <a:ext cx="1587" cy="47625"/>
          </a:xfrm>
          <a:prstGeom prst="line">
            <a:avLst/>
          </a:prstGeom>
          <a:noFill/>
          <a:ln w="0">
            <a:solidFill>
              <a:srgbClr val="000000"/>
            </a:solidFill>
            <a:round/>
            <a:headEnd/>
            <a:tailEnd/>
          </a:ln>
        </p:spPr>
        <p:txBody>
          <a:bodyPr/>
          <a:lstStyle/>
          <a:p>
            <a:endParaRPr lang="de-DE"/>
          </a:p>
        </p:txBody>
      </p:sp>
      <p:sp>
        <p:nvSpPr>
          <p:cNvPr id="24604" name="Line 1483"/>
          <p:cNvSpPr>
            <a:spLocks noChangeShapeType="1"/>
          </p:cNvSpPr>
          <p:nvPr/>
        </p:nvSpPr>
        <p:spPr bwMode="auto">
          <a:xfrm flipV="1">
            <a:off x="5334000" y="5975351"/>
            <a:ext cx="1588" cy="47625"/>
          </a:xfrm>
          <a:prstGeom prst="line">
            <a:avLst/>
          </a:prstGeom>
          <a:noFill/>
          <a:ln w="0">
            <a:solidFill>
              <a:srgbClr val="000000"/>
            </a:solidFill>
            <a:round/>
            <a:headEnd/>
            <a:tailEnd/>
          </a:ln>
        </p:spPr>
        <p:txBody>
          <a:bodyPr/>
          <a:lstStyle/>
          <a:p>
            <a:endParaRPr lang="de-DE"/>
          </a:p>
        </p:txBody>
      </p:sp>
      <p:sp>
        <p:nvSpPr>
          <p:cNvPr id="24605" name="Line 1484"/>
          <p:cNvSpPr>
            <a:spLocks noChangeShapeType="1"/>
          </p:cNvSpPr>
          <p:nvPr/>
        </p:nvSpPr>
        <p:spPr bwMode="auto">
          <a:xfrm flipV="1">
            <a:off x="6097589" y="5975351"/>
            <a:ext cx="1587" cy="47625"/>
          </a:xfrm>
          <a:prstGeom prst="line">
            <a:avLst/>
          </a:prstGeom>
          <a:noFill/>
          <a:ln w="0">
            <a:solidFill>
              <a:srgbClr val="000000"/>
            </a:solidFill>
            <a:round/>
            <a:headEnd/>
            <a:tailEnd/>
          </a:ln>
        </p:spPr>
        <p:txBody>
          <a:bodyPr/>
          <a:lstStyle/>
          <a:p>
            <a:endParaRPr lang="de-DE"/>
          </a:p>
        </p:txBody>
      </p:sp>
      <p:sp>
        <p:nvSpPr>
          <p:cNvPr id="24606" name="Line 1485"/>
          <p:cNvSpPr>
            <a:spLocks noChangeShapeType="1"/>
          </p:cNvSpPr>
          <p:nvPr/>
        </p:nvSpPr>
        <p:spPr bwMode="auto">
          <a:xfrm flipV="1">
            <a:off x="6861175" y="5975351"/>
            <a:ext cx="1588" cy="47625"/>
          </a:xfrm>
          <a:prstGeom prst="line">
            <a:avLst/>
          </a:prstGeom>
          <a:noFill/>
          <a:ln w="0">
            <a:solidFill>
              <a:srgbClr val="000000"/>
            </a:solidFill>
            <a:round/>
            <a:headEnd/>
            <a:tailEnd/>
          </a:ln>
        </p:spPr>
        <p:txBody>
          <a:bodyPr/>
          <a:lstStyle/>
          <a:p>
            <a:endParaRPr lang="de-DE"/>
          </a:p>
        </p:txBody>
      </p:sp>
      <p:sp>
        <p:nvSpPr>
          <p:cNvPr id="24607" name="Line 1486"/>
          <p:cNvSpPr>
            <a:spLocks noChangeShapeType="1"/>
          </p:cNvSpPr>
          <p:nvPr/>
        </p:nvSpPr>
        <p:spPr bwMode="auto">
          <a:xfrm flipV="1">
            <a:off x="7624764" y="5975351"/>
            <a:ext cx="1587" cy="47625"/>
          </a:xfrm>
          <a:prstGeom prst="line">
            <a:avLst/>
          </a:prstGeom>
          <a:noFill/>
          <a:ln w="0">
            <a:solidFill>
              <a:srgbClr val="000000"/>
            </a:solidFill>
            <a:round/>
            <a:headEnd/>
            <a:tailEnd/>
          </a:ln>
        </p:spPr>
        <p:txBody>
          <a:bodyPr/>
          <a:lstStyle/>
          <a:p>
            <a:endParaRPr lang="de-DE"/>
          </a:p>
        </p:txBody>
      </p:sp>
      <p:sp>
        <p:nvSpPr>
          <p:cNvPr id="24608" name="Line 1487"/>
          <p:cNvSpPr>
            <a:spLocks noChangeShapeType="1"/>
          </p:cNvSpPr>
          <p:nvPr/>
        </p:nvSpPr>
        <p:spPr bwMode="auto">
          <a:xfrm flipV="1">
            <a:off x="8388350" y="5975351"/>
            <a:ext cx="1588" cy="47625"/>
          </a:xfrm>
          <a:prstGeom prst="line">
            <a:avLst/>
          </a:prstGeom>
          <a:noFill/>
          <a:ln w="0">
            <a:solidFill>
              <a:srgbClr val="000000"/>
            </a:solidFill>
            <a:round/>
            <a:headEnd/>
            <a:tailEnd/>
          </a:ln>
        </p:spPr>
        <p:txBody>
          <a:bodyPr/>
          <a:lstStyle/>
          <a:p>
            <a:endParaRPr lang="de-DE"/>
          </a:p>
        </p:txBody>
      </p:sp>
      <p:sp>
        <p:nvSpPr>
          <p:cNvPr id="24609" name="Line 1488"/>
          <p:cNvSpPr>
            <a:spLocks noChangeShapeType="1"/>
          </p:cNvSpPr>
          <p:nvPr/>
        </p:nvSpPr>
        <p:spPr bwMode="auto">
          <a:xfrm flipV="1">
            <a:off x="9151939" y="5975351"/>
            <a:ext cx="1587" cy="47625"/>
          </a:xfrm>
          <a:prstGeom prst="line">
            <a:avLst/>
          </a:prstGeom>
          <a:noFill/>
          <a:ln w="0">
            <a:solidFill>
              <a:srgbClr val="000000"/>
            </a:solidFill>
            <a:round/>
            <a:headEnd/>
            <a:tailEnd/>
          </a:ln>
        </p:spPr>
        <p:txBody>
          <a:bodyPr/>
          <a:lstStyle/>
          <a:p>
            <a:endParaRPr lang="de-DE"/>
          </a:p>
        </p:txBody>
      </p:sp>
      <p:sp>
        <p:nvSpPr>
          <p:cNvPr id="24610" name="Freeform 1489"/>
          <p:cNvSpPr>
            <a:spLocks/>
          </p:cNvSpPr>
          <p:nvPr/>
        </p:nvSpPr>
        <p:spPr bwMode="auto">
          <a:xfrm>
            <a:off x="2662239" y="2243138"/>
            <a:ext cx="6103937" cy="3613150"/>
          </a:xfrm>
          <a:custGeom>
            <a:avLst/>
            <a:gdLst>
              <a:gd name="T0" fmla="*/ 0 w 3845"/>
              <a:gd name="T1" fmla="*/ 3613150 h 2276"/>
              <a:gd name="T2" fmla="*/ 763587 w 3845"/>
              <a:gd name="T3" fmla="*/ 3509963 h 2276"/>
              <a:gd name="T4" fmla="*/ 1527175 w 3845"/>
              <a:gd name="T5" fmla="*/ 3381375 h 2276"/>
              <a:gd name="T6" fmla="*/ 2290762 w 3845"/>
              <a:gd name="T7" fmla="*/ 2919413 h 2276"/>
              <a:gd name="T8" fmla="*/ 3054350 w 3845"/>
              <a:gd name="T9" fmla="*/ 2386013 h 2276"/>
              <a:gd name="T10" fmla="*/ 3817937 w 3845"/>
              <a:gd name="T11" fmla="*/ 1820863 h 2276"/>
              <a:gd name="T12" fmla="*/ 4581525 w 3845"/>
              <a:gd name="T13" fmla="*/ 1363663 h 2276"/>
              <a:gd name="T14" fmla="*/ 5343525 w 3845"/>
              <a:gd name="T15" fmla="*/ 877888 h 2276"/>
              <a:gd name="T16" fmla="*/ 6103937 w 3845"/>
              <a:gd name="T17" fmla="*/ 0 h 2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5" h="2276">
                <a:moveTo>
                  <a:pt x="0" y="2276"/>
                </a:moveTo>
                <a:lnTo>
                  <a:pt x="481" y="2211"/>
                </a:lnTo>
                <a:lnTo>
                  <a:pt x="962" y="2130"/>
                </a:lnTo>
                <a:lnTo>
                  <a:pt x="1443" y="1839"/>
                </a:lnTo>
                <a:lnTo>
                  <a:pt x="1924" y="1503"/>
                </a:lnTo>
                <a:lnTo>
                  <a:pt x="2405" y="1147"/>
                </a:lnTo>
                <a:lnTo>
                  <a:pt x="2886" y="859"/>
                </a:lnTo>
                <a:lnTo>
                  <a:pt x="3366" y="553"/>
                </a:lnTo>
                <a:lnTo>
                  <a:pt x="3845" y="0"/>
                </a:lnTo>
              </a:path>
            </a:pathLst>
          </a:custGeom>
          <a:noFill/>
          <a:ln w="23813">
            <a:solidFill>
              <a:srgbClr val="000080"/>
            </a:solidFill>
            <a:prstDash val="solid"/>
            <a:round/>
            <a:headEnd/>
            <a:tailEnd/>
          </a:ln>
        </p:spPr>
        <p:txBody>
          <a:bodyPr/>
          <a:lstStyle/>
          <a:p>
            <a:endParaRPr lang="de-DE"/>
          </a:p>
        </p:txBody>
      </p:sp>
      <p:sp>
        <p:nvSpPr>
          <p:cNvPr id="24611" name="Freeform 1490"/>
          <p:cNvSpPr>
            <a:spLocks/>
          </p:cNvSpPr>
          <p:nvPr/>
        </p:nvSpPr>
        <p:spPr bwMode="auto">
          <a:xfrm>
            <a:off x="2662239" y="5649913"/>
            <a:ext cx="6103937" cy="322262"/>
          </a:xfrm>
          <a:custGeom>
            <a:avLst/>
            <a:gdLst>
              <a:gd name="T0" fmla="*/ 0 w 3845"/>
              <a:gd name="T1" fmla="*/ 322262 h 203"/>
              <a:gd name="T2" fmla="*/ 763587 w 3845"/>
              <a:gd name="T3" fmla="*/ 315912 h 203"/>
              <a:gd name="T4" fmla="*/ 1527175 w 3845"/>
              <a:gd name="T5" fmla="*/ 296862 h 203"/>
              <a:gd name="T6" fmla="*/ 2290762 w 3845"/>
              <a:gd name="T7" fmla="*/ 215900 h 203"/>
              <a:gd name="T8" fmla="*/ 3054350 w 3845"/>
              <a:gd name="T9" fmla="*/ 133350 h 203"/>
              <a:gd name="T10" fmla="*/ 3817937 w 3845"/>
              <a:gd name="T11" fmla="*/ 46037 h 203"/>
              <a:gd name="T12" fmla="*/ 4581525 w 3845"/>
              <a:gd name="T13" fmla="*/ 0 h 203"/>
              <a:gd name="T14" fmla="*/ 5345112 w 3845"/>
              <a:gd name="T15" fmla="*/ 0 h 203"/>
              <a:gd name="T16" fmla="*/ 6103937 w 3845"/>
              <a:gd name="T17" fmla="*/ 23812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5" h="203">
                <a:moveTo>
                  <a:pt x="0" y="203"/>
                </a:moveTo>
                <a:lnTo>
                  <a:pt x="481" y="199"/>
                </a:lnTo>
                <a:lnTo>
                  <a:pt x="962" y="187"/>
                </a:lnTo>
                <a:lnTo>
                  <a:pt x="1443" y="136"/>
                </a:lnTo>
                <a:lnTo>
                  <a:pt x="1924" y="84"/>
                </a:lnTo>
                <a:lnTo>
                  <a:pt x="2405" y="29"/>
                </a:lnTo>
                <a:lnTo>
                  <a:pt x="2886" y="0"/>
                </a:lnTo>
                <a:lnTo>
                  <a:pt x="3367" y="0"/>
                </a:lnTo>
                <a:lnTo>
                  <a:pt x="3845" y="15"/>
                </a:lnTo>
              </a:path>
            </a:pathLst>
          </a:custGeom>
          <a:noFill/>
          <a:ln w="23813">
            <a:solidFill>
              <a:srgbClr val="FF00FF"/>
            </a:solidFill>
            <a:prstDash val="solid"/>
            <a:round/>
            <a:headEnd/>
            <a:tailEnd/>
          </a:ln>
        </p:spPr>
        <p:txBody>
          <a:bodyPr/>
          <a:lstStyle/>
          <a:p>
            <a:endParaRPr lang="de-DE"/>
          </a:p>
        </p:txBody>
      </p:sp>
      <p:sp>
        <p:nvSpPr>
          <p:cNvPr id="24612" name="Freeform 1491"/>
          <p:cNvSpPr>
            <a:spLocks/>
          </p:cNvSpPr>
          <p:nvPr/>
        </p:nvSpPr>
        <p:spPr bwMode="auto">
          <a:xfrm>
            <a:off x="2662238" y="5275264"/>
            <a:ext cx="6113462" cy="700087"/>
          </a:xfrm>
          <a:custGeom>
            <a:avLst/>
            <a:gdLst>
              <a:gd name="T0" fmla="*/ 0 w 3851"/>
              <a:gd name="T1" fmla="*/ 700087 h 441"/>
              <a:gd name="T2" fmla="*/ 763587 w 3851"/>
              <a:gd name="T3" fmla="*/ 684212 h 441"/>
              <a:gd name="T4" fmla="*/ 1527175 w 3851"/>
              <a:gd name="T5" fmla="*/ 655637 h 441"/>
              <a:gd name="T6" fmla="*/ 2290762 w 3851"/>
              <a:gd name="T7" fmla="*/ 557212 h 441"/>
              <a:gd name="T8" fmla="*/ 3054350 w 3851"/>
              <a:gd name="T9" fmla="*/ 457200 h 441"/>
              <a:gd name="T10" fmla="*/ 3817937 w 3851"/>
              <a:gd name="T11" fmla="*/ 368300 h 441"/>
              <a:gd name="T12" fmla="*/ 4581525 w 3851"/>
              <a:gd name="T13" fmla="*/ 287337 h 441"/>
              <a:gd name="T14" fmla="*/ 5345112 w 3851"/>
              <a:gd name="T15" fmla="*/ 185737 h 441"/>
              <a:gd name="T16" fmla="*/ 6113462 w 3851"/>
              <a:gd name="T17" fmla="*/ 0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1" h="441">
                <a:moveTo>
                  <a:pt x="0" y="441"/>
                </a:moveTo>
                <a:lnTo>
                  <a:pt x="481" y="431"/>
                </a:lnTo>
                <a:lnTo>
                  <a:pt x="962" y="413"/>
                </a:lnTo>
                <a:lnTo>
                  <a:pt x="1443" y="351"/>
                </a:lnTo>
                <a:lnTo>
                  <a:pt x="1924" y="288"/>
                </a:lnTo>
                <a:lnTo>
                  <a:pt x="2405" y="232"/>
                </a:lnTo>
                <a:lnTo>
                  <a:pt x="2886" y="181"/>
                </a:lnTo>
                <a:lnTo>
                  <a:pt x="3367" y="117"/>
                </a:lnTo>
                <a:lnTo>
                  <a:pt x="3851" y="0"/>
                </a:lnTo>
              </a:path>
            </a:pathLst>
          </a:custGeom>
          <a:noFill/>
          <a:ln w="23813">
            <a:solidFill>
              <a:srgbClr val="FFFF00"/>
            </a:solidFill>
            <a:prstDash val="solid"/>
            <a:round/>
            <a:headEnd/>
            <a:tailEnd/>
          </a:ln>
        </p:spPr>
        <p:txBody>
          <a:bodyPr/>
          <a:lstStyle/>
          <a:p>
            <a:endParaRPr lang="de-DE"/>
          </a:p>
        </p:txBody>
      </p:sp>
      <p:sp>
        <p:nvSpPr>
          <p:cNvPr id="24613" name="Freeform 1492"/>
          <p:cNvSpPr>
            <a:spLocks/>
          </p:cNvSpPr>
          <p:nvPr/>
        </p:nvSpPr>
        <p:spPr bwMode="auto">
          <a:xfrm>
            <a:off x="2662238" y="5792789"/>
            <a:ext cx="6108700" cy="130175"/>
          </a:xfrm>
          <a:custGeom>
            <a:avLst/>
            <a:gdLst>
              <a:gd name="T0" fmla="*/ 0 w 4008"/>
              <a:gd name="T1" fmla="*/ 130175 h 85"/>
              <a:gd name="T2" fmla="*/ 763588 w 4008"/>
              <a:gd name="T3" fmla="*/ 99546 h 85"/>
              <a:gd name="T4" fmla="*/ 1527175 w 4008"/>
              <a:gd name="T5" fmla="*/ 62790 h 85"/>
              <a:gd name="T6" fmla="*/ 2290763 w 4008"/>
              <a:gd name="T7" fmla="*/ 47476 h 85"/>
              <a:gd name="T8" fmla="*/ 3054350 w 4008"/>
              <a:gd name="T9" fmla="*/ 32161 h 85"/>
              <a:gd name="T10" fmla="*/ 3817938 w 4008"/>
              <a:gd name="T11" fmla="*/ 15315 h 85"/>
              <a:gd name="T12" fmla="*/ 4581525 w 4008"/>
              <a:gd name="T13" fmla="*/ 0 h 85"/>
              <a:gd name="T14" fmla="*/ 5345113 w 4008"/>
              <a:gd name="T15" fmla="*/ 0 h 85"/>
              <a:gd name="T16" fmla="*/ 6108700 w 4008"/>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08" h="85">
                <a:moveTo>
                  <a:pt x="0" y="85"/>
                </a:moveTo>
                <a:lnTo>
                  <a:pt x="501" y="65"/>
                </a:lnTo>
                <a:lnTo>
                  <a:pt x="1002" y="41"/>
                </a:lnTo>
                <a:lnTo>
                  <a:pt x="1503" y="31"/>
                </a:lnTo>
                <a:lnTo>
                  <a:pt x="2004" y="21"/>
                </a:lnTo>
                <a:lnTo>
                  <a:pt x="2505" y="10"/>
                </a:lnTo>
                <a:lnTo>
                  <a:pt x="3006" y="0"/>
                </a:lnTo>
                <a:lnTo>
                  <a:pt x="3507" y="0"/>
                </a:lnTo>
                <a:lnTo>
                  <a:pt x="4008" y="0"/>
                </a:lnTo>
              </a:path>
            </a:pathLst>
          </a:custGeom>
          <a:noFill/>
          <a:ln w="23813">
            <a:solidFill>
              <a:srgbClr val="00FFFF"/>
            </a:solidFill>
            <a:prstDash val="solid"/>
            <a:round/>
            <a:headEnd/>
            <a:tailEnd/>
          </a:ln>
        </p:spPr>
        <p:txBody>
          <a:bodyPr/>
          <a:lstStyle/>
          <a:p>
            <a:endParaRPr lang="de-DE"/>
          </a:p>
        </p:txBody>
      </p:sp>
      <p:sp>
        <p:nvSpPr>
          <p:cNvPr id="24614" name="Freeform 1493"/>
          <p:cNvSpPr>
            <a:spLocks/>
          </p:cNvSpPr>
          <p:nvPr/>
        </p:nvSpPr>
        <p:spPr bwMode="auto">
          <a:xfrm>
            <a:off x="2662239" y="5691189"/>
            <a:ext cx="6103937" cy="263525"/>
          </a:xfrm>
          <a:custGeom>
            <a:avLst/>
            <a:gdLst>
              <a:gd name="T0" fmla="*/ 0 w 3845"/>
              <a:gd name="T1" fmla="*/ 58738 h 166"/>
              <a:gd name="T2" fmla="*/ 763587 w 3845"/>
              <a:gd name="T3" fmla="*/ 28575 h 166"/>
              <a:gd name="T4" fmla="*/ 1527175 w 3845"/>
              <a:gd name="T5" fmla="*/ 0 h 166"/>
              <a:gd name="T6" fmla="*/ 2290762 w 3845"/>
              <a:gd name="T7" fmla="*/ 30163 h 166"/>
              <a:gd name="T8" fmla="*/ 3054350 w 3845"/>
              <a:gd name="T9" fmla="*/ 84138 h 166"/>
              <a:gd name="T10" fmla="*/ 3817937 w 3845"/>
              <a:gd name="T11" fmla="*/ 150813 h 166"/>
              <a:gd name="T12" fmla="*/ 4581525 w 3845"/>
              <a:gd name="T13" fmla="*/ 206375 h 166"/>
              <a:gd name="T14" fmla="*/ 5345112 w 3845"/>
              <a:gd name="T15" fmla="*/ 223838 h 166"/>
              <a:gd name="T16" fmla="*/ 6103937 w 3845"/>
              <a:gd name="T17" fmla="*/ 263525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5" h="166">
                <a:moveTo>
                  <a:pt x="0" y="37"/>
                </a:moveTo>
                <a:lnTo>
                  <a:pt x="481" y="18"/>
                </a:lnTo>
                <a:lnTo>
                  <a:pt x="962" y="0"/>
                </a:lnTo>
                <a:lnTo>
                  <a:pt x="1443" y="19"/>
                </a:lnTo>
                <a:lnTo>
                  <a:pt x="1924" y="53"/>
                </a:lnTo>
                <a:lnTo>
                  <a:pt x="2405" y="95"/>
                </a:lnTo>
                <a:lnTo>
                  <a:pt x="2886" y="130"/>
                </a:lnTo>
                <a:lnTo>
                  <a:pt x="3367" y="141"/>
                </a:lnTo>
                <a:lnTo>
                  <a:pt x="3845" y="166"/>
                </a:lnTo>
              </a:path>
            </a:pathLst>
          </a:custGeom>
          <a:noFill/>
          <a:ln w="23813">
            <a:solidFill>
              <a:srgbClr val="800080"/>
            </a:solidFill>
            <a:prstDash val="solid"/>
            <a:round/>
            <a:headEnd/>
            <a:tailEnd/>
          </a:ln>
        </p:spPr>
        <p:txBody>
          <a:bodyPr/>
          <a:lstStyle/>
          <a:p>
            <a:endParaRPr lang="de-DE"/>
          </a:p>
        </p:txBody>
      </p:sp>
      <p:sp>
        <p:nvSpPr>
          <p:cNvPr id="24615" name="Freeform 1494"/>
          <p:cNvSpPr>
            <a:spLocks/>
          </p:cNvSpPr>
          <p:nvPr/>
        </p:nvSpPr>
        <p:spPr bwMode="auto">
          <a:xfrm>
            <a:off x="2662238" y="5927726"/>
            <a:ext cx="6113462" cy="47625"/>
          </a:xfrm>
          <a:custGeom>
            <a:avLst/>
            <a:gdLst>
              <a:gd name="T0" fmla="*/ 0 w 3851"/>
              <a:gd name="T1" fmla="*/ 47625 h 30"/>
              <a:gd name="T2" fmla="*/ 763587 w 3851"/>
              <a:gd name="T3" fmla="*/ 47625 h 30"/>
              <a:gd name="T4" fmla="*/ 1527175 w 3851"/>
              <a:gd name="T5" fmla="*/ 47625 h 30"/>
              <a:gd name="T6" fmla="*/ 2290762 w 3851"/>
              <a:gd name="T7" fmla="*/ 47625 h 30"/>
              <a:gd name="T8" fmla="*/ 3054350 w 3851"/>
              <a:gd name="T9" fmla="*/ 47625 h 30"/>
              <a:gd name="T10" fmla="*/ 3817937 w 3851"/>
              <a:gd name="T11" fmla="*/ 47625 h 30"/>
              <a:gd name="T12" fmla="*/ 4581525 w 3851"/>
              <a:gd name="T13" fmla="*/ 47625 h 30"/>
              <a:gd name="T14" fmla="*/ 5345112 w 3851"/>
              <a:gd name="T15" fmla="*/ 42863 h 30"/>
              <a:gd name="T16" fmla="*/ 6113462 w 3851"/>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1" h="30">
                <a:moveTo>
                  <a:pt x="0" y="30"/>
                </a:moveTo>
                <a:lnTo>
                  <a:pt x="481" y="30"/>
                </a:lnTo>
                <a:lnTo>
                  <a:pt x="962" y="30"/>
                </a:lnTo>
                <a:lnTo>
                  <a:pt x="1443" y="30"/>
                </a:lnTo>
                <a:lnTo>
                  <a:pt x="1924" y="30"/>
                </a:lnTo>
                <a:lnTo>
                  <a:pt x="2405" y="30"/>
                </a:lnTo>
                <a:lnTo>
                  <a:pt x="2886" y="30"/>
                </a:lnTo>
                <a:lnTo>
                  <a:pt x="3367" y="27"/>
                </a:lnTo>
                <a:lnTo>
                  <a:pt x="3851" y="0"/>
                </a:lnTo>
              </a:path>
            </a:pathLst>
          </a:custGeom>
          <a:noFill/>
          <a:ln w="23813">
            <a:solidFill>
              <a:srgbClr val="800000"/>
            </a:solidFill>
            <a:prstDash val="solid"/>
            <a:round/>
            <a:headEnd/>
            <a:tailEnd/>
          </a:ln>
        </p:spPr>
        <p:txBody>
          <a:bodyPr/>
          <a:lstStyle/>
          <a:p>
            <a:endParaRPr lang="de-DE"/>
          </a:p>
        </p:txBody>
      </p:sp>
      <p:sp>
        <p:nvSpPr>
          <p:cNvPr id="24616" name="Freeform 1495"/>
          <p:cNvSpPr>
            <a:spLocks/>
          </p:cNvSpPr>
          <p:nvPr/>
        </p:nvSpPr>
        <p:spPr bwMode="auto">
          <a:xfrm>
            <a:off x="2662238" y="885826"/>
            <a:ext cx="6159500" cy="4672013"/>
          </a:xfrm>
          <a:custGeom>
            <a:avLst/>
            <a:gdLst>
              <a:gd name="T0" fmla="*/ 0 w 3880"/>
              <a:gd name="T1" fmla="*/ 4672013 h 2943"/>
              <a:gd name="T2" fmla="*/ 763588 w 3880"/>
              <a:gd name="T3" fmla="*/ 4478338 h 2943"/>
              <a:gd name="T4" fmla="*/ 1527175 w 3880"/>
              <a:gd name="T5" fmla="*/ 4249738 h 2943"/>
              <a:gd name="T6" fmla="*/ 2290763 w 3880"/>
              <a:gd name="T7" fmla="*/ 3603625 h 2943"/>
              <a:gd name="T8" fmla="*/ 3054350 w 3880"/>
              <a:gd name="T9" fmla="*/ 2955925 h 2943"/>
              <a:gd name="T10" fmla="*/ 3817938 w 3880"/>
              <a:gd name="T11" fmla="*/ 2263775 h 2943"/>
              <a:gd name="T12" fmla="*/ 4581525 w 3880"/>
              <a:gd name="T13" fmla="*/ 1717675 h 2943"/>
              <a:gd name="T14" fmla="*/ 5335588 w 3880"/>
              <a:gd name="T15" fmla="*/ 1095375 h 2943"/>
              <a:gd name="T16" fmla="*/ 6159500 w 3880"/>
              <a:gd name="T17" fmla="*/ 0 h 2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0" h="2943">
                <a:moveTo>
                  <a:pt x="0" y="2943"/>
                </a:moveTo>
                <a:lnTo>
                  <a:pt x="481" y="2821"/>
                </a:lnTo>
                <a:lnTo>
                  <a:pt x="962" y="2677"/>
                </a:lnTo>
                <a:lnTo>
                  <a:pt x="1443" y="2270"/>
                </a:lnTo>
                <a:lnTo>
                  <a:pt x="1924" y="1862"/>
                </a:lnTo>
                <a:lnTo>
                  <a:pt x="2405" y="1426"/>
                </a:lnTo>
                <a:lnTo>
                  <a:pt x="2886" y="1082"/>
                </a:lnTo>
                <a:lnTo>
                  <a:pt x="3361" y="690"/>
                </a:lnTo>
                <a:lnTo>
                  <a:pt x="3880" y="0"/>
                </a:lnTo>
              </a:path>
            </a:pathLst>
          </a:custGeom>
          <a:noFill/>
          <a:ln w="23813">
            <a:solidFill>
              <a:srgbClr val="008080"/>
            </a:solidFill>
            <a:prstDash val="solid"/>
            <a:round/>
            <a:headEnd/>
            <a:tailEnd/>
          </a:ln>
        </p:spPr>
        <p:txBody>
          <a:bodyPr/>
          <a:lstStyle/>
          <a:p>
            <a:endParaRPr lang="de-DE"/>
          </a:p>
        </p:txBody>
      </p:sp>
      <p:sp>
        <p:nvSpPr>
          <p:cNvPr id="24617" name="Freeform 1496"/>
          <p:cNvSpPr>
            <a:spLocks/>
          </p:cNvSpPr>
          <p:nvPr/>
        </p:nvSpPr>
        <p:spPr bwMode="auto">
          <a:xfrm>
            <a:off x="2662239" y="3403600"/>
            <a:ext cx="4581525" cy="2154238"/>
          </a:xfrm>
          <a:custGeom>
            <a:avLst/>
            <a:gdLst>
              <a:gd name="T0" fmla="*/ 0 w 3006"/>
              <a:gd name="T1" fmla="*/ 2154238 h 1414"/>
              <a:gd name="T2" fmla="*/ 763588 w 3006"/>
              <a:gd name="T3" fmla="*/ 1960753 h 1414"/>
              <a:gd name="T4" fmla="*/ 1527175 w 3006"/>
              <a:gd name="T5" fmla="*/ 1732227 h 1414"/>
              <a:gd name="T6" fmla="*/ 2290763 w 3006"/>
              <a:gd name="T7" fmla="*/ 1441237 h 1414"/>
              <a:gd name="T8" fmla="*/ 3054350 w 3006"/>
              <a:gd name="T9" fmla="*/ 1080166 h 1414"/>
              <a:gd name="T10" fmla="*/ 3817938 w 3006"/>
              <a:gd name="T11" fmla="*/ 621591 h 1414"/>
              <a:gd name="T12" fmla="*/ 4581525 w 3006"/>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06" h="1414">
                <a:moveTo>
                  <a:pt x="0" y="1414"/>
                </a:moveTo>
                <a:lnTo>
                  <a:pt x="501" y="1287"/>
                </a:lnTo>
                <a:lnTo>
                  <a:pt x="1002" y="1137"/>
                </a:lnTo>
                <a:lnTo>
                  <a:pt x="1503" y="946"/>
                </a:lnTo>
                <a:lnTo>
                  <a:pt x="2004" y="709"/>
                </a:lnTo>
                <a:lnTo>
                  <a:pt x="2505" y="408"/>
                </a:lnTo>
                <a:lnTo>
                  <a:pt x="3006" y="0"/>
                </a:lnTo>
              </a:path>
            </a:pathLst>
          </a:custGeom>
          <a:noFill/>
          <a:ln w="23813">
            <a:solidFill>
              <a:srgbClr val="0000FF"/>
            </a:solidFill>
            <a:prstDash val="solid"/>
            <a:round/>
            <a:headEnd/>
            <a:tailEnd/>
          </a:ln>
        </p:spPr>
        <p:txBody>
          <a:bodyPr/>
          <a:lstStyle/>
          <a:p>
            <a:endParaRPr lang="de-DE"/>
          </a:p>
        </p:txBody>
      </p:sp>
      <p:sp>
        <p:nvSpPr>
          <p:cNvPr id="24618" name="Freeform 1497"/>
          <p:cNvSpPr>
            <a:spLocks/>
          </p:cNvSpPr>
          <p:nvPr/>
        </p:nvSpPr>
        <p:spPr bwMode="auto">
          <a:xfrm>
            <a:off x="2586038" y="5780088"/>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19" name="Freeform 1498"/>
          <p:cNvSpPr>
            <a:spLocks/>
          </p:cNvSpPr>
          <p:nvPr/>
        </p:nvSpPr>
        <p:spPr bwMode="auto">
          <a:xfrm>
            <a:off x="3349625" y="5675313"/>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0" name="Freeform 1499"/>
          <p:cNvSpPr>
            <a:spLocks/>
          </p:cNvSpPr>
          <p:nvPr/>
        </p:nvSpPr>
        <p:spPr bwMode="auto">
          <a:xfrm>
            <a:off x="4113213" y="5548313"/>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1" name="Freeform 1500"/>
          <p:cNvSpPr>
            <a:spLocks/>
          </p:cNvSpPr>
          <p:nvPr/>
        </p:nvSpPr>
        <p:spPr bwMode="auto">
          <a:xfrm>
            <a:off x="4876800" y="5086350"/>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2" name="Freeform 1501"/>
          <p:cNvSpPr>
            <a:spLocks/>
          </p:cNvSpPr>
          <p:nvPr/>
        </p:nvSpPr>
        <p:spPr bwMode="auto">
          <a:xfrm>
            <a:off x="5640388" y="4552950"/>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3" name="Freeform 1502"/>
          <p:cNvSpPr>
            <a:spLocks/>
          </p:cNvSpPr>
          <p:nvPr/>
        </p:nvSpPr>
        <p:spPr bwMode="auto">
          <a:xfrm>
            <a:off x="6403975" y="3987800"/>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4" name="Freeform 1503"/>
          <p:cNvSpPr>
            <a:spLocks/>
          </p:cNvSpPr>
          <p:nvPr/>
        </p:nvSpPr>
        <p:spPr bwMode="auto">
          <a:xfrm>
            <a:off x="7167563" y="3530600"/>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5" name="Freeform 1504"/>
          <p:cNvSpPr>
            <a:spLocks/>
          </p:cNvSpPr>
          <p:nvPr/>
        </p:nvSpPr>
        <p:spPr bwMode="auto">
          <a:xfrm>
            <a:off x="7927975" y="3038475"/>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6" name="Freeform 1505"/>
          <p:cNvSpPr>
            <a:spLocks/>
          </p:cNvSpPr>
          <p:nvPr/>
        </p:nvSpPr>
        <p:spPr bwMode="auto">
          <a:xfrm>
            <a:off x="8682038" y="2176463"/>
            <a:ext cx="152400" cy="152400"/>
          </a:xfrm>
          <a:custGeom>
            <a:avLst/>
            <a:gdLst>
              <a:gd name="T0" fmla="*/ 76200 w 192"/>
              <a:gd name="T1" fmla="*/ 0 h 192"/>
              <a:gd name="T2" fmla="*/ 152400 w 192"/>
              <a:gd name="T3" fmla="*/ 76200 h 192"/>
              <a:gd name="T4" fmla="*/ 76200 w 192"/>
              <a:gd name="T5" fmla="*/ 152400 h 192"/>
              <a:gd name="T6" fmla="*/ 0 w 192"/>
              <a:gd name="T7" fmla="*/ 76200 h 192"/>
              <a:gd name="T8" fmla="*/ 76200 w 19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de-DE"/>
          </a:p>
        </p:txBody>
      </p:sp>
      <p:sp>
        <p:nvSpPr>
          <p:cNvPr id="24627" name="Rectangle 1506"/>
          <p:cNvSpPr>
            <a:spLocks noChangeArrowheads="1"/>
          </p:cNvSpPr>
          <p:nvPr/>
        </p:nvSpPr>
        <p:spPr bwMode="auto">
          <a:xfrm>
            <a:off x="2586038" y="5895975"/>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28" name="Rectangle 1507"/>
          <p:cNvSpPr>
            <a:spLocks noChangeArrowheads="1"/>
          </p:cNvSpPr>
          <p:nvPr/>
        </p:nvSpPr>
        <p:spPr bwMode="auto">
          <a:xfrm>
            <a:off x="3349625" y="5889625"/>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29" name="Rectangle 1508"/>
          <p:cNvSpPr>
            <a:spLocks noChangeArrowheads="1"/>
          </p:cNvSpPr>
          <p:nvPr/>
        </p:nvSpPr>
        <p:spPr bwMode="auto">
          <a:xfrm>
            <a:off x="4113213" y="5868988"/>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0" name="Rectangle 1509"/>
          <p:cNvSpPr>
            <a:spLocks noChangeArrowheads="1"/>
          </p:cNvSpPr>
          <p:nvPr/>
        </p:nvSpPr>
        <p:spPr bwMode="auto">
          <a:xfrm>
            <a:off x="4876800" y="5788025"/>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1" name="Rectangle 1510"/>
          <p:cNvSpPr>
            <a:spLocks noChangeArrowheads="1"/>
          </p:cNvSpPr>
          <p:nvPr/>
        </p:nvSpPr>
        <p:spPr bwMode="auto">
          <a:xfrm>
            <a:off x="5640388" y="5707063"/>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2" name="Rectangle 1511"/>
          <p:cNvSpPr>
            <a:spLocks noChangeArrowheads="1"/>
          </p:cNvSpPr>
          <p:nvPr/>
        </p:nvSpPr>
        <p:spPr bwMode="auto">
          <a:xfrm>
            <a:off x="6403975" y="5619750"/>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3" name="Rectangle 1512"/>
          <p:cNvSpPr>
            <a:spLocks noChangeArrowheads="1"/>
          </p:cNvSpPr>
          <p:nvPr/>
        </p:nvSpPr>
        <p:spPr bwMode="auto">
          <a:xfrm>
            <a:off x="7167563" y="5573713"/>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4" name="Rectangle 1513"/>
          <p:cNvSpPr>
            <a:spLocks noChangeArrowheads="1"/>
          </p:cNvSpPr>
          <p:nvPr/>
        </p:nvSpPr>
        <p:spPr bwMode="auto">
          <a:xfrm>
            <a:off x="7931150" y="5573713"/>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5" name="Rectangle 1514"/>
          <p:cNvSpPr>
            <a:spLocks noChangeArrowheads="1"/>
          </p:cNvSpPr>
          <p:nvPr/>
        </p:nvSpPr>
        <p:spPr bwMode="auto">
          <a:xfrm>
            <a:off x="8694738" y="5595938"/>
            <a:ext cx="152400" cy="15240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636" name="Freeform 1515"/>
          <p:cNvSpPr>
            <a:spLocks/>
          </p:cNvSpPr>
          <p:nvPr/>
        </p:nvSpPr>
        <p:spPr bwMode="auto">
          <a:xfrm>
            <a:off x="2586038" y="5899150"/>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37" name="Freeform 1516"/>
          <p:cNvSpPr>
            <a:spLocks/>
          </p:cNvSpPr>
          <p:nvPr/>
        </p:nvSpPr>
        <p:spPr bwMode="auto">
          <a:xfrm>
            <a:off x="3349625" y="5883275"/>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38" name="Freeform 1517"/>
          <p:cNvSpPr>
            <a:spLocks/>
          </p:cNvSpPr>
          <p:nvPr/>
        </p:nvSpPr>
        <p:spPr bwMode="auto">
          <a:xfrm>
            <a:off x="4113213" y="5854700"/>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39" name="Freeform 1518"/>
          <p:cNvSpPr>
            <a:spLocks/>
          </p:cNvSpPr>
          <p:nvPr/>
        </p:nvSpPr>
        <p:spPr bwMode="auto">
          <a:xfrm>
            <a:off x="4876800" y="5754688"/>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0" name="Freeform 1519"/>
          <p:cNvSpPr>
            <a:spLocks/>
          </p:cNvSpPr>
          <p:nvPr/>
        </p:nvSpPr>
        <p:spPr bwMode="auto">
          <a:xfrm>
            <a:off x="5640388" y="5656263"/>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1" name="Freeform 1520"/>
          <p:cNvSpPr>
            <a:spLocks/>
          </p:cNvSpPr>
          <p:nvPr/>
        </p:nvSpPr>
        <p:spPr bwMode="auto">
          <a:xfrm>
            <a:off x="6403975" y="5567363"/>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2" name="Freeform 1521"/>
          <p:cNvSpPr>
            <a:spLocks/>
          </p:cNvSpPr>
          <p:nvPr/>
        </p:nvSpPr>
        <p:spPr bwMode="auto">
          <a:xfrm>
            <a:off x="7167563" y="5484813"/>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3" name="Freeform 1522"/>
          <p:cNvSpPr>
            <a:spLocks/>
          </p:cNvSpPr>
          <p:nvPr/>
        </p:nvSpPr>
        <p:spPr bwMode="auto">
          <a:xfrm>
            <a:off x="7931150" y="5384800"/>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4" name="Freeform 1523"/>
          <p:cNvSpPr>
            <a:spLocks/>
          </p:cNvSpPr>
          <p:nvPr/>
        </p:nvSpPr>
        <p:spPr bwMode="auto">
          <a:xfrm>
            <a:off x="8691563" y="5192713"/>
            <a:ext cx="152400" cy="152400"/>
          </a:xfrm>
          <a:custGeom>
            <a:avLst/>
            <a:gdLst>
              <a:gd name="T0" fmla="*/ 76200 w 192"/>
              <a:gd name="T1" fmla="*/ 0 h 192"/>
              <a:gd name="T2" fmla="*/ 152400 w 192"/>
              <a:gd name="T3" fmla="*/ 152400 h 192"/>
              <a:gd name="T4" fmla="*/ 0 w 192"/>
              <a:gd name="T5" fmla="*/ 152400 h 192"/>
              <a:gd name="T6" fmla="*/ 76200 w 192"/>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de-DE"/>
          </a:p>
        </p:txBody>
      </p:sp>
      <p:sp>
        <p:nvSpPr>
          <p:cNvPr id="24645" name="Rectangle 1524"/>
          <p:cNvSpPr>
            <a:spLocks noChangeArrowheads="1"/>
          </p:cNvSpPr>
          <p:nvPr/>
        </p:nvSpPr>
        <p:spPr bwMode="auto">
          <a:xfrm>
            <a:off x="2584450" y="5845175"/>
            <a:ext cx="158750" cy="158750"/>
          </a:xfrm>
          <a:prstGeom prst="rect">
            <a:avLst/>
          </a:prstGeom>
          <a:noFill/>
          <a:ln w="9525">
            <a:noFill/>
            <a:miter lim="800000"/>
            <a:headEnd/>
            <a:tailEnd/>
          </a:ln>
        </p:spPr>
        <p:txBody>
          <a:bodyPr/>
          <a:lstStyle/>
          <a:p>
            <a:pPr algn="ctr"/>
            <a:endParaRPr lang="en-US" sz="1800"/>
          </a:p>
        </p:txBody>
      </p:sp>
      <p:sp>
        <p:nvSpPr>
          <p:cNvPr id="24646" name="Line 1525"/>
          <p:cNvSpPr>
            <a:spLocks noChangeShapeType="1"/>
          </p:cNvSpPr>
          <p:nvPr/>
        </p:nvSpPr>
        <p:spPr bwMode="auto">
          <a:xfrm flipH="1" flipV="1">
            <a:off x="2586038" y="5846763"/>
            <a:ext cx="76200" cy="76200"/>
          </a:xfrm>
          <a:prstGeom prst="line">
            <a:avLst/>
          </a:prstGeom>
          <a:noFill/>
          <a:ln w="12700">
            <a:solidFill>
              <a:srgbClr val="00FFFF"/>
            </a:solidFill>
            <a:round/>
            <a:headEnd/>
            <a:tailEnd/>
          </a:ln>
        </p:spPr>
        <p:txBody>
          <a:bodyPr/>
          <a:lstStyle/>
          <a:p>
            <a:endParaRPr lang="de-DE"/>
          </a:p>
        </p:txBody>
      </p:sp>
      <p:sp>
        <p:nvSpPr>
          <p:cNvPr id="24647" name="Line 1526"/>
          <p:cNvSpPr>
            <a:spLocks noChangeShapeType="1"/>
          </p:cNvSpPr>
          <p:nvPr/>
        </p:nvSpPr>
        <p:spPr bwMode="auto">
          <a:xfrm>
            <a:off x="2662238" y="5922963"/>
            <a:ext cx="76200" cy="76200"/>
          </a:xfrm>
          <a:prstGeom prst="line">
            <a:avLst/>
          </a:prstGeom>
          <a:noFill/>
          <a:ln w="12700">
            <a:solidFill>
              <a:srgbClr val="00FFFF"/>
            </a:solidFill>
            <a:round/>
            <a:headEnd/>
            <a:tailEnd/>
          </a:ln>
        </p:spPr>
        <p:txBody>
          <a:bodyPr/>
          <a:lstStyle/>
          <a:p>
            <a:endParaRPr lang="de-DE"/>
          </a:p>
        </p:txBody>
      </p:sp>
      <p:sp>
        <p:nvSpPr>
          <p:cNvPr id="24648" name="Line 1527"/>
          <p:cNvSpPr>
            <a:spLocks noChangeShapeType="1"/>
          </p:cNvSpPr>
          <p:nvPr/>
        </p:nvSpPr>
        <p:spPr bwMode="auto">
          <a:xfrm flipH="1">
            <a:off x="2586038" y="5922963"/>
            <a:ext cx="76200" cy="76200"/>
          </a:xfrm>
          <a:prstGeom prst="line">
            <a:avLst/>
          </a:prstGeom>
          <a:noFill/>
          <a:ln w="12700">
            <a:solidFill>
              <a:srgbClr val="00FFFF"/>
            </a:solidFill>
            <a:round/>
            <a:headEnd/>
            <a:tailEnd/>
          </a:ln>
        </p:spPr>
        <p:txBody>
          <a:bodyPr/>
          <a:lstStyle/>
          <a:p>
            <a:endParaRPr lang="de-DE"/>
          </a:p>
        </p:txBody>
      </p:sp>
      <p:sp>
        <p:nvSpPr>
          <p:cNvPr id="24649" name="Line 1528"/>
          <p:cNvSpPr>
            <a:spLocks noChangeShapeType="1"/>
          </p:cNvSpPr>
          <p:nvPr/>
        </p:nvSpPr>
        <p:spPr bwMode="auto">
          <a:xfrm flipV="1">
            <a:off x="2662238" y="5846763"/>
            <a:ext cx="76200" cy="76200"/>
          </a:xfrm>
          <a:prstGeom prst="line">
            <a:avLst/>
          </a:prstGeom>
          <a:noFill/>
          <a:ln w="12700">
            <a:solidFill>
              <a:srgbClr val="00FFFF"/>
            </a:solidFill>
            <a:round/>
            <a:headEnd/>
            <a:tailEnd/>
          </a:ln>
        </p:spPr>
        <p:txBody>
          <a:bodyPr/>
          <a:lstStyle/>
          <a:p>
            <a:endParaRPr lang="de-DE"/>
          </a:p>
        </p:txBody>
      </p:sp>
      <p:sp>
        <p:nvSpPr>
          <p:cNvPr id="24650" name="Rectangle 1529"/>
          <p:cNvSpPr>
            <a:spLocks noChangeArrowheads="1"/>
          </p:cNvSpPr>
          <p:nvPr/>
        </p:nvSpPr>
        <p:spPr bwMode="auto">
          <a:xfrm>
            <a:off x="3348038" y="5815013"/>
            <a:ext cx="158750" cy="158750"/>
          </a:xfrm>
          <a:prstGeom prst="rect">
            <a:avLst/>
          </a:prstGeom>
          <a:noFill/>
          <a:ln w="9525">
            <a:noFill/>
            <a:miter lim="800000"/>
            <a:headEnd/>
            <a:tailEnd/>
          </a:ln>
        </p:spPr>
        <p:txBody>
          <a:bodyPr/>
          <a:lstStyle/>
          <a:p>
            <a:pPr algn="ctr"/>
            <a:endParaRPr lang="en-US" sz="1800"/>
          </a:p>
        </p:txBody>
      </p:sp>
      <p:sp>
        <p:nvSpPr>
          <p:cNvPr id="24651" name="Line 1530"/>
          <p:cNvSpPr>
            <a:spLocks noChangeShapeType="1"/>
          </p:cNvSpPr>
          <p:nvPr/>
        </p:nvSpPr>
        <p:spPr bwMode="auto">
          <a:xfrm flipH="1" flipV="1">
            <a:off x="3349625" y="5816600"/>
            <a:ext cx="76200" cy="76200"/>
          </a:xfrm>
          <a:prstGeom prst="line">
            <a:avLst/>
          </a:prstGeom>
          <a:noFill/>
          <a:ln w="12700">
            <a:solidFill>
              <a:srgbClr val="00FFFF"/>
            </a:solidFill>
            <a:round/>
            <a:headEnd/>
            <a:tailEnd/>
          </a:ln>
        </p:spPr>
        <p:txBody>
          <a:bodyPr/>
          <a:lstStyle/>
          <a:p>
            <a:endParaRPr lang="de-DE"/>
          </a:p>
        </p:txBody>
      </p:sp>
      <p:sp>
        <p:nvSpPr>
          <p:cNvPr id="24652" name="Line 1531"/>
          <p:cNvSpPr>
            <a:spLocks noChangeShapeType="1"/>
          </p:cNvSpPr>
          <p:nvPr/>
        </p:nvSpPr>
        <p:spPr bwMode="auto">
          <a:xfrm>
            <a:off x="3425825" y="5892800"/>
            <a:ext cx="76200" cy="76200"/>
          </a:xfrm>
          <a:prstGeom prst="line">
            <a:avLst/>
          </a:prstGeom>
          <a:noFill/>
          <a:ln w="12700">
            <a:solidFill>
              <a:srgbClr val="00FFFF"/>
            </a:solidFill>
            <a:round/>
            <a:headEnd/>
            <a:tailEnd/>
          </a:ln>
        </p:spPr>
        <p:txBody>
          <a:bodyPr/>
          <a:lstStyle/>
          <a:p>
            <a:endParaRPr lang="de-DE"/>
          </a:p>
        </p:txBody>
      </p:sp>
      <p:sp>
        <p:nvSpPr>
          <p:cNvPr id="24653" name="Line 1532"/>
          <p:cNvSpPr>
            <a:spLocks noChangeShapeType="1"/>
          </p:cNvSpPr>
          <p:nvPr/>
        </p:nvSpPr>
        <p:spPr bwMode="auto">
          <a:xfrm flipH="1">
            <a:off x="3349625" y="5892800"/>
            <a:ext cx="76200" cy="76200"/>
          </a:xfrm>
          <a:prstGeom prst="line">
            <a:avLst/>
          </a:prstGeom>
          <a:noFill/>
          <a:ln w="12700">
            <a:solidFill>
              <a:srgbClr val="00FFFF"/>
            </a:solidFill>
            <a:round/>
            <a:headEnd/>
            <a:tailEnd/>
          </a:ln>
        </p:spPr>
        <p:txBody>
          <a:bodyPr/>
          <a:lstStyle/>
          <a:p>
            <a:endParaRPr lang="de-DE"/>
          </a:p>
        </p:txBody>
      </p:sp>
      <p:sp>
        <p:nvSpPr>
          <p:cNvPr id="24654" name="Line 1533"/>
          <p:cNvSpPr>
            <a:spLocks noChangeShapeType="1"/>
          </p:cNvSpPr>
          <p:nvPr/>
        </p:nvSpPr>
        <p:spPr bwMode="auto">
          <a:xfrm flipV="1">
            <a:off x="3425825" y="5816600"/>
            <a:ext cx="76200" cy="76200"/>
          </a:xfrm>
          <a:prstGeom prst="line">
            <a:avLst/>
          </a:prstGeom>
          <a:noFill/>
          <a:ln w="12700">
            <a:solidFill>
              <a:srgbClr val="00FFFF"/>
            </a:solidFill>
            <a:round/>
            <a:headEnd/>
            <a:tailEnd/>
          </a:ln>
        </p:spPr>
        <p:txBody>
          <a:bodyPr/>
          <a:lstStyle/>
          <a:p>
            <a:endParaRPr lang="de-DE"/>
          </a:p>
        </p:txBody>
      </p:sp>
      <p:sp>
        <p:nvSpPr>
          <p:cNvPr id="24655" name="Rectangle 1534"/>
          <p:cNvSpPr>
            <a:spLocks noChangeArrowheads="1"/>
          </p:cNvSpPr>
          <p:nvPr/>
        </p:nvSpPr>
        <p:spPr bwMode="auto">
          <a:xfrm>
            <a:off x="4111625" y="5778500"/>
            <a:ext cx="158750" cy="158750"/>
          </a:xfrm>
          <a:prstGeom prst="rect">
            <a:avLst/>
          </a:prstGeom>
          <a:noFill/>
          <a:ln w="9525">
            <a:noFill/>
            <a:miter lim="800000"/>
            <a:headEnd/>
            <a:tailEnd/>
          </a:ln>
        </p:spPr>
        <p:txBody>
          <a:bodyPr/>
          <a:lstStyle/>
          <a:p>
            <a:pPr algn="ctr"/>
            <a:endParaRPr lang="en-US" sz="1800"/>
          </a:p>
        </p:txBody>
      </p:sp>
      <p:sp>
        <p:nvSpPr>
          <p:cNvPr id="24656" name="Line 1535"/>
          <p:cNvSpPr>
            <a:spLocks noChangeShapeType="1"/>
          </p:cNvSpPr>
          <p:nvPr/>
        </p:nvSpPr>
        <p:spPr bwMode="auto">
          <a:xfrm flipH="1" flipV="1">
            <a:off x="4113213" y="5780088"/>
            <a:ext cx="76200" cy="76200"/>
          </a:xfrm>
          <a:prstGeom prst="line">
            <a:avLst/>
          </a:prstGeom>
          <a:noFill/>
          <a:ln w="12700">
            <a:solidFill>
              <a:srgbClr val="00FFFF"/>
            </a:solidFill>
            <a:round/>
            <a:headEnd/>
            <a:tailEnd/>
          </a:ln>
        </p:spPr>
        <p:txBody>
          <a:bodyPr/>
          <a:lstStyle/>
          <a:p>
            <a:endParaRPr lang="de-DE"/>
          </a:p>
        </p:txBody>
      </p:sp>
      <p:sp>
        <p:nvSpPr>
          <p:cNvPr id="24657" name="Line 1536"/>
          <p:cNvSpPr>
            <a:spLocks noChangeShapeType="1"/>
          </p:cNvSpPr>
          <p:nvPr/>
        </p:nvSpPr>
        <p:spPr bwMode="auto">
          <a:xfrm>
            <a:off x="4189413" y="5856288"/>
            <a:ext cx="76200" cy="76200"/>
          </a:xfrm>
          <a:prstGeom prst="line">
            <a:avLst/>
          </a:prstGeom>
          <a:noFill/>
          <a:ln w="12700">
            <a:solidFill>
              <a:srgbClr val="00FFFF"/>
            </a:solidFill>
            <a:round/>
            <a:headEnd/>
            <a:tailEnd/>
          </a:ln>
        </p:spPr>
        <p:txBody>
          <a:bodyPr/>
          <a:lstStyle/>
          <a:p>
            <a:endParaRPr lang="de-DE"/>
          </a:p>
        </p:txBody>
      </p:sp>
      <p:sp>
        <p:nvSpPr>
          <p:cNvPr id="24658" name="Line 1537"/>
          <p:cNvSpPr>
            <a:spLocks noChangeShapeType="1"/>
          </p:cNvSpPr>
          <p:nvPr/>
        </p:nvSpPr>
        <p:spPr bwMode="auto">
          <a:xfrm flipH="1">
            <a:off x="4113213" y="5856288"/>
            <a:ext cx="76200" cy="76200"/>
          </a:xfrm>
          <a:prstGeom prst="line">
            <a:avLst/>
          </a:prstGeom>
          <a:noFill/>
          <a:ln w="12700">
            <a:solidFill>
              <a:srgbClr val="00FFFF"/>
            </a:solidFill>
            <a:round/>
            <a:headEnd/>
            <a:tailEnd/>
          </a:ln>
        </p:spPr>
        <p:txBody>
          <a:bodyPr/>
          <a:lstStyle/>
          <a:p>
            <a:endParaRPr lang="de-DE"/>
          </a:p>
        </p:txBody>
      </p:sp>
      <p:sp>
        <p:nvSpPr>
          <p:cNvPr id="24659" name="Line 1538"/>
          <p:cNvSpPr>
            <a:spLocks noChangeShapeType="1"/>
          </p:cNvSpPr>
          <p:nvPr/>
        </p:nvSpPr>
        <p:spPr bwMode="auto">
          <a:xfrm flipV="1">
            <a:off x="4189413" y="5780088"/>
            <a:ext cx="76200" cy="76200"/>
          </a:xfrm>
          <a:prstGeom prst="line">
            <a:avLst/>
          </a:prstGeom>
          <a:noFill/>
          <a:ln w="12700">
            <a:solidFill>
              <a:srgbClr val="00FFFF"/>
            </a:solidFill>
            <a:round/>
            <a:headEnd/>
            <a:tailEnd/>
          </a:ln>
        </p:spPr>
        <p:txBody>
          <a:bodyPr/>
          <a:lstStyle/>
          <a:p>
            <a:endParaRPr lang="de-DE"/>
          </a:p>
        </p:txBody>
      </p:sp>
      <p:sp>
        <p:nvSpPr>
          <p:cNvPr id="24660" name="Rectangle 1539"/>
          <p:cNvSpPr>
            <a:spLocks noChangeArrowheads="1"/>
          </p:cNvSpPr>
          <p:nvPr/>
        </p:nvSpPr>
        <p:spPr bwMode="auto">
          <a:xfrm>
            <a:off x="4875213" y="5762625"/>
            <a:ext cx="158750" cy="158750"/>
          </a:xfrm>
          <a:prstGeom prst="rect">
            <a:avLst/>
          </a:prstGeom>
          <a:noFill/>
          <a:ln w="9525">
            <a:noFill/>
            <a:miter lim="800000"/>
            <a:headEnd/>
            <a:tailEnd/>
          </a:ln>
        </p:spPr>
        <p:txBody>
          <a:bodyPr/>
          <a:lstStyle/>
          <a:p>
            <a:pPr algn="ctr"/>
            <a:endParaRPr lang="en-US" sz="1800"/>
          </a:p>
        </p:txBody>
      </p:sp>
      <p:sp>
        <p:nvSpPr>
          <p:cNvPr id="24661" name="Line 1540"/>
          <p:cNvSpPr>
            <a:spLocks noChangeShapeType="1"/>
          </p:cNvSpPr>
          <p:nvPr/>
        </p:nvSpPr>
        <p:spPr bwMode="auto">
          <a:xfrm flipH="1" flipV="1">
            <a:off x="4876800" y="5764213"/>
            <a:ext cx="76200" cy="76200"/>
          </a:xfrm>
          <a:prstGeom prst="line">
            <a:avLst/>
          </a:prstGeom>
          <a:noFill/>
          <a:ln w="12700">
            <a:solidFill>
              <a:srgbClr val="00FFFF"/>
            </a:solidFill>
            <a:round/>
            <a:headEnd/>
            <a:tailEnd/>
          </a:ln>
        </p:spPr>
        <p:txBody>
          <a:bodyPr/>
          <a:lstStyle/>
          <a:p>
            <a:endParaRPr lang="de-DE"/>
          </a:p>
        </p:txBody>
      </p:sp>
      <p:sp>
        <p:nvSpPr>
          <p:cNvPr id="24662" name="Line 1541"/>
          <p:cNvSpPr>
            <a:spLocks noChangeShapeType="1"/>
          </p:cNvSpPr>
          <p:nvPr/>
        </p:nvSpPr>
        <p:spPr bwMode="auto">
          <a:xfrm>
            <a:off x="4953000" y="5840413"/>
            <a:ext cx="76200" cy="76200"/>
          </a:xfrm>
          <a:prstGeom prst="line">
            <a:avLst/>
          </a:prstGeom>
          <a:noFill/>
          <a:ln w="12700">
            <a:solidFill>
              <a:srgbClr val="00FFFF"/>
            </a:solidFill>
            <a:round/>
            <a:headEnd/>
            <a:tailEnd/>
          </a:ln>
        </p:spPr>
        <p:txBody>
          <a:bodyPr/>
          <a:lstStyle/>
          <a:p>
            <a:endParaRPr lang="de-DE"/>
          </a:p>
        </p:txBody>
      </p:sp>
      <p:sp>
        <p:nvSpPr>
          <p:cNvPr id="24663" name="Line 1542"/>
          <p:cNvSpPr>
            <a:spLocks noChangeShapeType="1"/>
          </p:cNvSpPr>
          <p:nvPr/>
        </p:nvSpPr>
        <p:spPr bwMode="auto">
          <a:xfrm flipH="1">
            <a:off x="4876800" y="5840413"/>
            <a:ext cx="76200" cy="76200"/>
          </a:xfrm>
          <a:prstGeom prst="line">
            <a:avLst/>
          </a:prstGeom>
          <a:noFill/>
          <a:ln w="12700">
            <a:solidFill>
              <a:srgbClr val="00FFFF"/>
            </a:solidFill>
            <a:round/>
            <a:headEnd/>
            <a:tailEnd/>
          </a:ln>
        </p:spPr>
        <p:txBody>
          <a:bodyPr/>
          <a:lstStyle/>
          <a:p>
            <a:endParaRPr lang="de-DE"/>
          </a:p>
        </p:txBody>
      </p:sp>
      <p:sp>
        <p:nvSpPr>
          <p:cNvPr id="24664" name="Line 1543"/>
          <p:cNvSpPr>
            <a:spLocks noChangeShapeType="1"/>
          </p:cNvSpPr>
          <p:nvPr/>
        </p:nvSpPr>
        <p:spPr bwMode="auto">
          <a:xfrm flipV="1">
            <a:off x="4953000" y="5764213"/>
            <a:ext cx="76200" cy="76200"/>
          </a:xfrm>
          <a:prstGeom prst="line">
            <a:avLst/>
          </a:prstGeom>
          <a:noFill/>
          <a:ln w="12700">
            <a:solidFill>
              <a:srgbClr val="00FFFF"/>
            </a:solidFill>
            <a:round/>
            <a:headEnd/>
            <a:tailEnd/>
          </a:ln>
        </p:spPr>
        <p:txBody>
          <a:bodyPr/>
          <a:lstStyle/>
          <a:p>
            <a:endParaRPr lang="de-DE"/>
          </a:p>
        </p:txBody>
      </p:sp>
      <p:sp>
        <p:nvSpPr>
          <p:cNvPr id="24665" name="Rectangle 1544"/>
          <p:cNvSpPr>
            <a:spLocks noChangeArrowheads="1"/>
          </p:cNvSpPr>
          <p:nvPr/>
        </p:nvSpPr>
        <p:spPr bwMode="auto">
          <a:xfrm>
            <a:off x="5638800" y="5748338"/>
            <a:ext cx="158750" cy="157162"/>
          </a:xfrm>
          <a:prstGeom prst="rect">
            <a:avLst/>
          </a:prstGeom>
          <a:noFill/>
          <a:ln w="9525">
            <a:noFill/>
            <a:miter lim="800000"/>
            <a:headEnd/>
            <a:tailEnd/>
          </a:ln>
        </p:spPr>
        <p:txBody>
          <a:bodyPr/>
          <a:lstStyle/>
          <a:p>
            <a:pPr algn="ctr"/>
            <a:endParaRPr lang="en-US" sz="1800"/>
          </a:p>
        </p:txBody>
      </p:sp>
      <p:sp>
        <p:nvSpPr>
          <p:cNvPr id="24666" name="Line 1545"/>
          <p:cNvSpPr>
            <a:spLocks noChangeShapeType="1"/>
          </p:cNvSpPr>
          <p:nvPr/>
        </p:nvSpPr>
        <p:spPr bwMode="auto">
          <a:xfrm flipH="1" flipV="1">
            <a:off x="5640388" y="5749926"/>
            <a:ext cx="76200" cy="74613"/>
          </a:xfrm>
          <a:prstGeom prst="line">
            <a:avLst/>
          </a:prstGeom>
          <a:noFill/>
          <a:ln w="12700">
            <a:solidFill>
              <a:srgbClr val="00FFFF"/>
            </a:solidFill>
            <a:round/>
            <a:headEnd/>
            <a:tailEnd/>
          </a:ln>
        </p:spPr>
        <p:txBody>
          <a:bodyPr/>
          <a:lstStyle/>
          <a:p>
            <a:endParaRPr lang="de-DE"/>
          </a:p>
        </p:txBody>
      </p:sp>
      <p:sp>
        <p:nvSpPr>
          <p:cNvPr id="24667" name="Line 1546"/>
          <p:cNvSpPr>
            <a:spLocks noChangeShapeType="1"/>
          </p:cNvSpPr>
          <p:nvPr/>
        </p:nvSpPr>
        <p:spPr bwMode="auto">
          <a:xfrm>
            <a:off x="5716588" y="5824538"/>
            <a:ext cx="76200" cy="76200"/>
          </a:xfrm>
          <a:prstGeom prst="line">
            <a:avLst/>
          </a:prstGeom>
          <a:noFill/>
          <a:ln w="12700">
            <a:solidFill>
              <a:srgbClr val="00FFFF"/>
            </a:solidFill>
            <a:round/>
            <a:headEnd/>
            <a:tailEnd/>
          </a:ln>
        </p:spPr>
        <p:txBody>
          <a:bodyPr/>
          <a:lstStyle/>
          <a:p>
            <a:endParaRPr lang="de-DE"/>
          </a:p>
        </p:txBody>
      </p:sp>
      <p:sp>
        <p:nvSpPr>
          <p:cNvPr id="24668" name="Line 1547"/>
          <p:cNvSpPr>
            <a:spLocks noChangeShapeType="1"/>
          </p:cNvSpPr>
          <p:nvPr/>
        </p:nvSpPr>
        <p:spPr bwMode="auto">
          <a:xfrm flipH="1">
            <a:off x="5640388" y="5824538"/>
            <a:ext cx="76200" cy="76200"/>
          </a:xfrm>
          <a:prstGeom prst="line">
            <a:avLst/>
          </a:prstGeom>
          <a:noFill/>
          <a:ln w="12700">
            <a:solidFill>
              <a:srgbClr val="00FFFF"/>
            </a:solidFill>
            <a:round/>
            <a:headEnd/>
            <a:tailEnd/>
          </a:ln>
        </p:spPr>
        <p:txBody>
          <a:bodyPr/>
          <a:lstStyle/>
          <a:p>
            <a:endParaRPr lang="de-DE"/>
          </a:p>
        </p:txBody>
      </p:sp>
      <p:sp>
        <p:nvSpPr>
          <p:cNvPr id="24669" name="Line 1548"/>
          <p:cNvSpPr>
            <a:spLocks noChangeShapeType="1"/>
          </p:cNvSpPr>
          <p:nvPr/>
        </p:nvSpPr>
        <p:spPr bwMode="auto">
          <a:xfrm flipV="1">
            <a:off x="5716588" y="5749926"/>
            <a:ext cx="76200" cy="74613"/>
          </a:xfrm>
          <a:prstGeom prst="line">
            <a:avLst/>
          </a:prstGeom>
          <a:noFill/>
          <a:ln w="12700">
            <a:solidFill>
              <a:srgbClr val="00FFFF"/>
            </a:solidFill>
            <a:round/>
            <a:headEnd/>
            <a:tailEnd/>
          </a:ln>
        </p:spPr>
        <p:txBody>
          <a:bodyPr/>
          <a:lstStyle/>
          <a:p>
            <a:endParaRPr lang="de-DE"/>
          </a:p>
        </p:txBody>
      </p:sp>
      <p:sp>
        <p:nvSpPr>
          <p:cNvPr id="24670" name="Rectangle 1549"/>
          <p:cNvSpPr>
            <a:spLocks noChangeArrowheads="1"/>
          </p:cNvSpPr>
          <p:nvPr/>
        </p:nvSpPr>
        <p:spPr bwMode="auto">
          <a:xfrm>
            <a:off x="6402388" y="5730875"/>
            <a:ext cx="158750" cy="158750"/>
          </a:xfrm>
          <a:prstGeom prst="rect">
            <a:avLst/>
          </a:prstGeom>
          <a:noFill/>
          <a:ln w="9525">
            <a:noFill/>
            <a:miter lim="800000"/>
            <a:headEnd/>
            <a:tailEnd/>
          </a:ln>
        </p:spPr>
        <p:txBody>
          <a:bodyPr/>
          <a:lstStyle/>
          <a:p>
            <a:pPr algn="ctr"/>
            <a:endParaRPr lang="en-US" sz="1800"/>
          </a:p>
        </p:txBody>
      </p:sp>
      <p:sp>
        <p:nvSpPr>
          <p:cNvPr id="24671" name="Line 1550"/>
          <p:cNvSpPr>
            <a:spLocks noChangeShapeType="1"/>
          </p:cNvSpPr>
          <p:nvPr/>
        </p:nvSpPr>
        <p:spPr bwMode="auto">
          <a:xfrm flipH="1" flipV="1">
            <a:off x="6403975" y="5732463"/>
            <a:ext cx="76200" cy="76200"/>
          </a:xfrm>
          <a:prstGeom prst="line">
            <a:avLst/>
          </a:prstGeom>
          <a:noFill/>
          <a:ln w="12700">
            <a:solidFill>
              <a:srgbClr val="00FFFF"/>
            </a:solidFill>
            <a:round/>
            <a:headEnd/>
            <a:tailEnd/>
          </a:ln>
        </p:spPr>
        <p:txBody>
          <a:bodyPr/>
          <a:lstStyle/>
          <a:p>
            <a:endParaRPr lang="de-DE"/>
          </a:p>
        </p:txBody>
      </p:sp>
      <p:sp>
        <p:nvSpPr>
          <p:cNvPr id="24672" name="Line 1551"/>
          <p:cNvSpPr>
            <a:spLocks noChangeShapeType="1"/>
          </p:cNvSpPr>
          <p:nvPr/>
        </p:nvSpPr>
        <p:spPr bwMode="auto">
          <a:xfrm>
            <a:off x="6480175" y="5808663"/>
            <a:ext cx="76200" cy="76200"/>
          </a:xfrm>
          <a:prstGeom prst="line">
            <a:avLst/>
          </a:prstGeom>
          <a:noFill/>
          <a:ln w="12700">
            <a:solidFill>
              <a:srgbClr val="00FFFF"/>
            </a:solidFill>
            <a:round/>
            <a:headEnd/>
            <a:tailEnd/>
          </a:ln>
        </p:spPr>
        <p:txBody>
          <a:bodyPr/>
          <a:lstStyle/>
          <a:p>
            <a:endParaRPr lang="de-DE"/>
          </a:p>
        </p:txBody>
      </p:sp>
      <p:sp>
        <p:nvSpPr>
          <p:cNvPr id="24673" name="Line 1552"/>
          <p:cNvSpPr>
            <a:spLocks noChangeShapeType="1"/>
          </p:cNvSpPr>
          <p:nvPr/>
        </p:nvSpPr>
        <p:spPr bwMode="auto">
          <a:xfrm flipH="1">
            <a:off x="6403975" y="5808663"/>
            <a:ext cx="76200" cy="76200"/>
          </a:xfrm>
          <a:prstGeom prst="line">
            <a:avLst/>
          </a:prstGeom>
          <a:noFill/>
          <a:ln w="12700">
            <a:solidFill>
              <a:srgbClr val="00FFFF"/>
            </a:solidFill>
            <a:round/>
            <a:headEnd/>
            <a:tailEnd/>
          </a:ln>
        </p:spPr>
        <p:txBody>
          <a:bodyPr/>
          <a:lstStyle/>
          <a:p>
            <a:endParaRPr lang="de-DE"/>
          </a:p>
        </p:txBody>
      </p:sp>
      <p:sp>
        <p:nvSpPr>
          <p:cNvPr id="24674" name="Line 1553"/>
          <p:cNvSpPr>
            <a:spLocks noChangeShapeType="1"/>
          </p:cNvSpPr>
          <p:nvPr/>
        </p:nvSpPr>
        <p:spPr bwMode="auto">
          <a:xfrm flipV="1">
            <a:off x="6480175" y="5732463"/>
            <a:ext cx="76200" cy="76200"/>
          </a:xfrm>
          <a:prstGeom prst="line">
            <a:avLst/>
          </a:prstGeom>
          <a:noFill/>
          <a:ln w="12700">
            <a:solidFill>
              <a:srgbClr val="00FFFF"/>
            </a:solidFill>
            <a:round/>
            <a:headEnd/>
            <a:tailEnd/>
          </a:ln>
        </p:spPr>
        <p:txBody>
          <a:bodyPr/>
          <a:lstStyle/>
          <a:p>
            <a:endParaRPr lang="de-DE"/>
          </a:p>
        </p:txBody>
      </p:sp>
      <p:sp>
        <p:nvSpPr>
          <p:cNvPr id="24675" name="Rectangle 1554"/>
          <p:cNvSpPr>
            <a:spLocks noChangeArrowheads="1"/>
          </p:cNvSpPr>
          <p:nvPr/>
        </p:nvSpPr>
        <p:spPr bwMode="auto">
          <a:xfrm>
            <a:off x="7165975" y="5715000"/>
            <a:ext cx="158750" cy="158750"/>
          </a:xfrm>
          <a:prstGeom prst="rect">
            <a:avLst/>
          </a:prstGeom>
          <a:noFill/>
          <a:ln w="9525">
            <a:noFill/>
            <a:miter lim="800000"/>
            <a:headEnd/>
            <a:tailEnd/>
          </a:ln>
        </p:spPr>
        <p:txBody>
          <a:bodyPr/>
          <a:lstStyle/>
          <a:p>
            <a:pPr algn="ctr"/>
            <a:endParaRPr lang="en-US" sz="1800"/>
          </a:p>
        </p:txBody>
      </p:sp>
      <p:sp>
        <p:nvSpPr>
          <p:cNvPr id="24676" name="Line 1555"/>
          <p:cNvSpPr>
            <a:spLocks noChangeShapeType="1"/>
          </p:cNvSpPr>
          <p:nvPr/>
        </p:nvSpPr>
        <p:spPr bwMode="auto">
          <a:xfrm flipH="1" flipV="1">
            <a:off x="7167563" y="5716588"/>
            <a:ext cx="76200" cy="76200"/>
          </a:xfrm>
          <a:prstGeom prst="line">
            <a:avLst/>
          </a:prstGeom>
          <a:noFill/>
          <a:ln w="12700">
            <a:solidFill>
              <a:srgbClr val="00FFFF"/>
            </a:solidFill>
            <a:round/>
            <a:headEnd/>
            <a:tailEnd/>
          </a:ln>
        </p:spPr>
        <p:txBody>
          <a:bodyPr/>
          <a:lstStyle/>
          <a:p>
            <a:endParaRPr lang="de-DE"/>
          </a:p>
        </p:txBody>
      </p:sp>
      <p:sp>
        <p:nvSpPr>
          <p:cNvPr id="24677" name="Line 1556"/>
          <p:cNvSpPr>
            <a:spLocks noChangeShapeType="1"/>
          </p:cNvSpPr>
          <p:nvPr/>
        </p:nvSpPr>
        <p:spPr bwMode="auto">
          <a:xfrm>
            <a:off x="7243763" y="5792788"/>
            <a:ext cx="76200" cy="76200"/>
          </a:xfrm>
          <a:prstGeom prst="line">
            <a:avLst/>
          </a:prstGeom>
          <a:noFill/>
          <a:ln w="12700">
            <a:solidFill>
              <a:srgbClr val="00FFFF"/>
            </a:solidFill>
            <a:round/>
            <a:headEnd/>
            <a:tailEnd/>
          </a:ln>
        </p:spPr>
        <p:txBody>
          <a:bodyPr/>
          <a:lstStyle/>
          <a:p>
            <a:endParaRPr lang="de-DE"/>
          </a:p>
        </p:txBody>
      </p:sp>
      <p:sp>
        <p:nvSpPr>
          <p:cNvPr id="24678" name="Line 1557"/>
          <p:cNvSpPr>
            <a:spLocks noChangeShapeType="1"/>
          </p:cNvSpPr>
          <p:nvPr/>
        </p:nvSpPr>
        <p:spPr bwMode="auto">
          <a:xfrm flipH="1">
            <a:off x="7167563" y="5792788"/>
            <a:ext cx="76200" cy="76200"/>
          </a:xfrm>
          <a:prstGeom prst="line">
            <a:avLst/>
          </a:prstGeom>
          <a:noFill/>
          <a:ln w="12700">
            <a:solidFill>
              <a:srgbClr val="00FFFF"/>
            </a:solidFill>
            <a:round/>
            <a:headEnd/>
            <a:tailEnd/>
          </a:ln>
        </p:spPr>
        <p:txBody>
          <a:bodyPr/>
          <a:lstStyle/>
          <a:p>
            <a:endParaRPr lang="de-DE"/>
          </a:p>
        </p:txBody>
      </p:sp>
      <p:sp>
        <p:nvSpPr>
          <p:cNvPr id="24679" name="Line 1558"/>
          <p:cNvSpPr>
            <a:spLocks noChangeShapeType="1"/>
          </p:cNvSpPr>
          <p:nvPr/>
        </p:nvSpPr>
        <p:spPr bwMode="auto">
          <a:xfrm flipV="1">
            <a:off x="7243763" y="5716588"/>
            <a:ext cx="76200" cy="76200"/>
          </a:xfrm>
          <a:prstGeom prst="line">
            <a:avLst/>
          </a:prstGeom>
          <a:noFill/>
          <a:ln w="12700">
            <a:solidFill>
              <a:srgbClr val="00FFFF"/>
            </a:solidFill>
            <a:round/>
            <a:headEnd/>
            <a:tailEnd/>
          </a:ln>
        </p:spPr>
        <p:txBody>
          <a:bodyPr/>
          <a:lstStyle/>
          <a:p>
            <a:endParaRPr lang="de-DE"/>
          </a:p>
        </p:txBody>
      </p:sp>
      <p:sp>
        <p:nvSpPr>
          <p:cNvPr id="24680" name="Rectangle 1559"/>
          <p:cNvSpPr>
            <a:spLocks noChangeArrowheads="1"/>
          </p:cNvSpPr>
          <p:nvPr/>
        </p:nvSpPr>
        <p:spPr bwMode="auto">
          <a:xfrm>
            <a:off x="7929563" y="5715000"/>
            <a:ext cx="158750" cy="158750"/>
          </a:xfrm>
          <a:prstGeom prst="rect">
            <a:avLst/>
          </a:prstGeom>
          <a:noFill/>
          <a:ln w="9525">
            <a:noFill/>
            <a:miter lim="800000"/>
            <a:headEnd/>
            <a:tailEnd/>
          </a:ln>
        </p:spPr>
        <p:txBody>
          <a:bodyPr/>
          <a:lstStyle/>
          <a:p>
            <a:pPr algn="ctr"/>
            <a:endParaRPr lang="en-US" sz="1800"/>
          </a:p>
        </p:txBody>
      </p:sp>
      <p:sp>
        <p:nvSpPr>
          <p:cNvPr id="24681" name="Line 1560"/>
          <p:cNvSpPr>
            <a:spLocks noChangeShapeType="1"/>
          </p:cNvSpPr>
          <p:nvPr/>
        </p:nvSpPr>
        <p:spPr bwMode="auto">
          <a:xfrm flipH="1" flipV="1">
            <a:off x="7931150" y="5716588"/>
            <a:ext cx="76200" cy="76200"/>
          </a:xfrm>
          <a:prstGeom prst="line">
            <a:avLst/>
          </a:prstGeom>
          <a:noFill/>
          <a:ln w="12700">
            <a:solidFill>
              <a:srgbClr val="00FFFF"/>
            </a:solidFill>
            <a:round/>
            <a:headEnd/>
            <a:tailEnd/>
          </a:ln>
        </p:spPr>
        <p:txBody>
          <a:bodyPr/>
          <a:lstStyle/>
          <a:p>
            <a:endParaRPr lang="de-DE"/>
          </a:p>
        </p:txBody>
      </p:sp>
      <p:sp>
        <p:nvSpPr>
          <p:cNvPr id="24682" name="Line 1561"/>
          <p:cNvSpPr>
            <a:spLocks noChangeShapeType="1"/>
          </p:cNvSpPr>
          <p:nvPr/>
        </p:nvSpPr>
        <p:spPr bwMode="auto">
          <a:xfrm>
            <a:off x="8007350" y="5792788"/>
            <a:ext cx="76200" cy="76200"/>
          </a:xfrm>
          <a:prstGeom prst="line">
            <a:avLst/>
          </a:prstGeom>
          <a:noFill/>
          <a:ln w="12700">
            <a:solidFill>
              <a:srgbClr val="00FFFF"/>
            </a:solidFill>
            <a:round/>
            <a:headEnd/>
            <a:tailEnd/>
          </a:ln>
        </p:spPr>
        <p:txBody>
          <a:bodyPr/>
          <a:lstStyle/>
          <a:p>
            <a:endParaRPr lang="de-DE"/>
          </a:p>
        </p:txBody>
      </p:sp>
      <p:sp>
        <p:nvSpPr>
          <p:cNvPr id="24683" name="Line 1562"/>
          <p:cNvSpPr>
            <a:spLocks noChangeShapeType="1"/>
          </p:cNvSpPr>
          <p:nvPr/>
        </p:nvSpPr>
        <p:spPr bwMode="auto">
          <a:xfrm flipH="1">
            <a:off x="7931150" y="5792788"/>
            <a:ext cx="76200" cy="76200"/>
          </a:xfrm>
          <a:prstGeom prst="line">
            <a:avLst/>
          </a:prstGeom>
          <a:noFill/>
          <a:ln w="12700">
            <a:solidFill>
              <a:srgbClr val="00FFFF"/>
            </a:solidFill>
            <a:round/>
            <a:headEnd/>
            <a:tailEnd/>
          </a:ln>
        </p:spPr>
        <p:txBody>
          <a:bodyPr/>
          <a:lstStyle/>
          <a:p>
            <a:endParaRPr lang="de-DE"/>
          </a:p>
        </p:txBody>
      </p:sp>
      <p:sp>
        <p:nvSpPr>
          <p:cNvPr id="24684" name="Line 1563"/>
          <p:cNvSpPr>
            <a:spLocks noChangeShapeType="1"/>
          </p:cNvSpPr>
          <p:nvPr/>
        </p:nvSpPr>
        <p:spPr bwMode="auto">
          <a:xfrm flipV="1">
            <a:off x="8007350" y="5716588"/>
            <a:ext cx="76200" cy="76200"/>
          </a:xfrm>
          <a:prstGeom prst="line">
            <a:avLst/>
          </a:prstGeom>
          <a:noFill/>
          <a:ln w="12700">
            <a:solidFill>
              <a:srgbClr val="00FFFF"/>
            </a:solidFill>
            <a:round/>
            <a:headEnd/>
            <a:tailEnd/>
          </a:ln>
        </p:spPr>
        <p:txBody>
          <a:bodyPr/>
          <a:lstStyle/>
          <a:p>
            <a:endParaRPr lang="de-DE"/>
          </a:p>
        </p:txBody>
      </p:sp>
      <p:sp>
        <p:nvSpPr>
          <p:cNvPr id="24685" name="Rectangle 1564"/>
          <p:cNvSpPr>
            <a:spLocks noChangeArrowheads="1"/>
          </p:cNvSpPr>
          <p:nvPr/>
        </p:nvSpPr>
        <p:spPr bwMode="auto">
          <a:xfrm>
            <a:off x="8693151" y="5715000"/>
            <a:ext cx="157163" cy="158750"/>
          </a:xfrm>
          <a:prstGeom prst="rect">
            <a:avLst/>
          </a:prstGeom>
          <a:noFill/>
          <a:ln w="9525">
            <a:noFill/>
            <a:miter lim="800000"/>
            <a:headEnd/>
            <a:tailEnd/>
          </a:ln>
        </p:spPr>
        <p:txBody>
          <a:bodyPr/>
          <a:lstStyle/>
          <a:p>
            <a:pPr algn="ctr"/>
            <a:endParaRPr lang="en-US" sz="1800"/>
          </a:p>
        </p:txBody>
      </p:sp>
      <p:sp>
        <p:nvSpPr>
          <p:cNvPr id="24686" name="Line 1565"/>
          <p:cNvSpPr>
            <a:spLocks noChangeShapeType="1"/>
          </p:cNvSpPr>
          <p:nvPr/>
        </p:nvSpPr>
        <p:spPr bwMode="auto">
          <a:xfrm flipH="1" flipV="1">
            <a:off x="8694738" y="5716588"/>
            <a:ext cx="76200" cy="76200"/>
          </a:xfrm>
          <a:prstGeom prst="line">
            <a:avLst/>
          </a:prstGeom>
          <a:noFill/>
          <a:ln w="12700">
            <a:solidFill>
              <a:srgbClr val="00FFFF"/>
            </a:solidFill>
            <a:round/>
            <a:headEnd/>
            <a:tailEnd/>
          </a:ln>
        </p:spPr>
        <p:txBody>
          <a:bodyPr/>
          <a:lstStyle/>
          <a:p>
            <a:endParaRPr lang="de-DE"/>
          </a:p>
        </p:txBody>
      </p:sp>
      <p:sp>
        <p:nvSpPr>
          <p:cNvPr id="24687" name="Line 1566"/>
          <p:cNvSpPr>
            <a:spLocks noChangeShapeType="1"/>
          </p:cNvSpPr>
          <p:nvPr/>
        </p:nvSpPr>
        <p:spPr bwMode="auto">
          <a:xfrm>
            <a:off x="8770938" y="5792788"/>
            <a:ext cx="76200" cy="76200"/>
          </a:xfrm>
          <a:prstGeom prst="line">
            <a:avLst/>
          </a:prstGeom>
          <a:noFill/>
          <a:ln w="12700">
            <a:solidFill>
              <a:srgbClr val="00FFFF"/>
            </a:solidFill>
            <a:round/>
            <a:headEnd/>
            <a:tailEnd/>
          </a:ln>
        </p:spPr>
        <p:txBody>
          <a:bodyPr/>
          <a:lstStyle/>
          <a:p>
            <a:endParaRPr lang="de-DE"/>
          </a:p>
        </p:txBody>
      </p:sp>
      <p:sp>
        <p:nvSpPr>
          <p:cNvPr id="24688" name="Line 1567"/>
          <p:cNvSpPr>
            <a:spLocks noChangeShapeType="1"/>
          </p:cNvSpPr>
          <p:nvPr/>
        </p:nvSpPr>
        <p:spPr bwMode="auto">
          <a:xfrm flipH="1">
            <a:off x="8694738" y="5792788"/>
            <a:ext cx="76200" cy="76200"/>
          </a:xfrm>
          <a:prstGeom prst="line">
            <a:avLst/>
          </a:prstGeom>
          <a:noFill/>
          <a:ln w="12700">
            <a:solidFill>
              <a:srgbClr val="00FFFF"/>
            </a:solidFill>
            <a:round/>
            <a:headEnd/>
            <a:tailEnd/>
          </a:ln>
        </p:spPr>
        <p:txBody>
          <a:bodyPr/>
          <a:lstStyle/>
          <a:p>
            <a:endParaRPr lang="de-DE"/>
          </a:p>
        </p:txBody>
      </p:sp>
      <p:sp>
        <p:nvSpPr>
          <p:cNvPr id="24689" name="Line 1568"/>
          <p:cNvSpPr>
            <a:spLocks noChangeShapeType="1"/>
          </p:cNvSpPr>
          <p:nvPr/>
        </p:nvSpPr>
        <p:spPr bwMode="auto">
          <a:xfrm flipV="1">
            <a:off x="8770938" y="5716588"/>
            <a:ext cx="76200" cy="76200"/>
          </a:xfrm>
          <a:prstGeom prst="line">
            <a:avLst/>
          </a:prstGeom>
          <a:noFill/>
          <a:ln w="12700">
            <a:solidFill>
              <a:srgbClr val="00FFFF"/>
            </a:solidFill>
            <a:round/>
            <a:headEnd/>
            <a:tailEnd/>
          </a:ln>
        </p:spPr>
        <p:txBody>
          <a:bodyPr/>
          <a:lstStyle/>
          <a:p>
            <a:endParaRPr lang="de-DE"/>
          </a:p>
        </p:txBody>
      </p:sp>
      <p:sp>
        <p:nvSpPr>
          <p:cNvPr id="24690" name="Rectangle 1569"/>
          <p:cNvSpPr>
            <a:spLocks noChangeArrowheads="1"/>
          </p:cNvSpPr>
          <p:nvPr/>
        </p:nvSpPr>
        <p:spPr bwMode="auto">
          <a:xfrm>
            <a:off x="2584450" y="5673726"/>
            <a:ext cx="158750" cy="157163"/>
          </a:xfrm>
          <a:prstGeom prst="rect">
            <a:avLst/>
          </a:prstGeom>
          <a:noFill/>
          <a:ln w="9525">
            <a:noFill/>
            <a:miter lim="800000"/>
            <a:headEnd/>
            <a:tailEnd/>
          </a:ln>
        </p:spPr>
        <p:txBody>
          <a:bodyPr/>
          <a:lstStyle/>
          <a:p>
            <a:pPr algn="ctr"/>
            <a:endParaRPr lang="en-US" sz="1800"/>
          </a:p>
        </p:txBody>
      </p:sp>
      <p:sp>
        <p:nvSpPr>
          <p:cNvPr id="24691" name="Line 1570"/>
          <p:cNvSpPr>
            <a:spLocks noChangeShapeType="1"/>
          </p:cNvSpPr>
          <p:nvPr/>
        </p:nvSpPr>
        <p:spPr bwMode="auto">
          <a:xfrm flipH="1" flipV="1">
            <a:off x="2586038" y="5673725"/>
            <a:ext cx="76200" cy="76200"/>
          </a:xfrm>
          <a:prstGeom prst="line">
            <a:avLst/>
          </a:prstGeom>
          <a:noFill/>
          <a:ln w="12700">
            <a:solidFill>
              <a:srgbClr val="800080"/>
            </a:solidFill>
            <a:round/>
            <a:headEnd/>
            <a:tailEnd/>
          </a:ln>
        </p:spPr>
        <p:txBody>
          <a:bodyPr/>
          <a:lstStyle/>
          <a:p>
            <a:endParaRPr lang="de-DE"/>
          </a:p>
        </p:txBody>
      </p:sp>
      <p:sp>
        <p:nvSpPr>
          <p:cNvPr id="24692" name="Line 1571"/>
          <p:cNvSpPr>
            <a:spLocks noChangeShapeType="1"/>
          </p:cNvSpPr>
          <p:nvPr/>
        </p:nvSpPr>
        <p:spPr bwMode="auto">
          <a:xfrm>
            <a:off x="2662238" y="5749925"/>
            <a:ext cx="76200" cy="76200"/>
          </a:xfrm>
          <a:prstGeom prst="line">
            <a:avLst/>
          </a:prstGeom>
          <a:noFill/>
          <a:ln w="12700">
            <a:solidFill>
              <a:srgbClr val="800080"/>
            </a:solidFill>
            <a:round/>
            <a:headEnd/>
            <a:tailEnd/>
          </a:ln>
        </p:spPr>
        <p:txBody>
          <a:bodyPr/>
          <a:lstStyle/>
          <a:p>
            <a:endParaRPr lang="de-DE"/>
          </a:p>
        </p:txBody>
      </p:sp>
      <p:sp>
        <p:nvSpPr>
          <p:cNvPr id="24693" name="Line 1572"/>
          <p:cNvSpPr>
            <a:spLocks noChangeShapeType="1"/>
          </p:cNvSpPr>
          <p:nvPr/>
        </p:nvSpPr>
        <p:spPr bwMode="auto">
          <a:xfrm flipH="1">
            <a:off x="2586038" y="5749925"/>
            <a:ext cx="76200" cy="76200"/>
          </a:xfrm>
          <a:prstGeom prst="line">
            <a:avLst/>
          </a:prstGeom>
          <a:noFill/>
          <a:ln w="12700">
            <a:solidFill>
              <a:srgbClr val="800080"/>
            </a:solidFill>
            <a:round/>
            <a:headEnd/>
            <a:tailEnd/>
          </a:ln>
        </p:spPr>
        <p:txBody>
          <a:bodyPr/>
          <a:lstStyle/>
          <a:p>
            <a:endParaRPr lang="de-DE"/>
          </a:p>
        </p:txBody>
      </p:sp>
      <p:sp>
        <p:nvSpPr>
          <p:cNvPr id="24694" name="Line 1573"/>
          <p:cNvSpPr>
            <a:spLocks noChangeShapeType="1"/>
          </p:cNvSpPr>
          <p:nvPr/>
        </p:nvSpPr>
        <p:spPr bwMode="auto">
          <a:xfrm flipV="1">
            <a:off x="2662238" y="5673725"/>
            <a:ext cx="76200" cy="76200"/>
          </a:xfrm>
          <a:prstGeom prst="line">
            <a:avLst/>
          </a:prstGeom>
          <a:noFill/>
          <a:ln w="12700">
            <a:solidFill>
              <a:srgbClr val="800080"/>
            </a:solidFill>
            <a:round/>
            <a:headEnd/>
            <a:tailEnd/>
          </a:ln>
        </p:spPr>
        <p:txBody>
          <a:bodyPr/>
          <a:lstStyle/>
          <a:p>
            <a:endParaRPr lang="de-DE"/>
          </a:p>
        </p:txBody>
      </p:sp>
      <p:sp>
        <p:nvSpPr>
          <p:cNvPr id="24695" name="Line 1574"/>
          <p:cNvSpPr>
            <a:spLocks noChangeShapeType="1"/>
          </p:cNvSpPr>
          <p:nvPr/>
        </p:nvSpPr>
        <p:spPr bwMode="auto">
          <a:xfrm flipV="1">
            <a:off x="2662239" y="5673725"/>
            <a:ext cx="1587" cy="76200"/>
          </a:xfrm>
          <a:prstGeom prst="line">
            <a:avLst/>
          </a:prstGeom>
          <a:noFill/>
          <a:ln w="12700">
            <a:solidFill>
              <a:srgbClr val="800080"/>
            </a:solidFill>
            <a:round/>
            <a:headEnd/>
            <a:tailEnd/>
          </a:ln>
        </p:spPr>
        <p:txBody>
          <a:bodyPr/>
          <a:lstStyle/>
          <a:p>
            <a:endParaRPr lang="de-DE"/>
          </a:p>
        </p:txBody>
      </p:sp>
      <p:sp>
        <p:nvSpPr>
          <p:cNvPr id="24696" name="Line 1575"/>
          <p:cNvSpPr>
            <a:spLocks noChangeShapeType="1"/>
          </p:cNvSpPr>
          <p:nvPr/>
        </p:nvSpPr>
        <p:spPr bwMode="auto">
          <a:xfrm>
            <a:off x="2662239" y="5749925"/>
            <a:ext cx="1587" cy="76200"/>
          </a:xfrm>
          <a:prstGeom prst="line">
            <a:avLst/>
          </a:prstGeom>
          <a:noFill/>
          <a:ln w="12700">
            <a:solidFill>
              <a:srgbClr val="800080"/>
            </a:solidFill>
            <a:round/>
            <a:headEnd/>
            <a:tailEnd/>
          </a:ln>
        </p:spPr>
        <p:txBody>
          <a:bodyPr/>
          <a:lstStyle/>
          <a:p>
            <a:endParaRPr lang="de-DE"/>
          </a:p>
        </p:txBody>
      </p:sp>
      <p:sp>
        <p:nvSpPr>
          <p:cNvPr id="24697" name="Rectangle 1576"/>
          <p:cNvSpPr>
            <a:spLocks noChangeArrowheads="1"/>
          </p:cNvSpPr>
          <p:nvPr/>
        </p:nvSpPr>
        <p:spPr bwMode="auto">
          <a:xfrm>
            <a:off x="3348038" y="5641975"/>
            <a:ext cx="158750" cy="158750"/>
          </a:xfrm>
          <a:prstGeom prst="rect">
            <a:avLst/>
          </a:prstGeom>
          <a:noFill/>
          <a:ln w="9525">
            <a:noFill/>
            <a:miter lim="800000"/>
            <a:headEnd/>
            <a:tailEnd/>
          </a:ln>
        </p:spPr>
        <p:txBody>
          <a:bodyPr/>
          <a:lstStyle/>
          <a:p>
            <a:pPr algn="ctr"/>
            <a:endParaRPr lang="en-US" sz="1800"/>
          </a:p>
        </p:txBody>
      </p:sp>
      <p:sp>
        <p:nvSpPr>
          <p:cNvPr id="24698" name="Line 1577"/>
          <p:cNvSpPr>
            <a:spLocks noChangeShapeType="1"/>
          </p:cNvSpPr>
          <p:nvPr/>
        </p:nvSpPr>
        <p:spPr bwMode="auto">
          <a:xfrm flipH="1" flipV="1">
            <a:off x="3349625" y="5643563"/>
            <a:ext cx="76200" cy="76200"/>
          </a:xfrm>
          <a:prstGeom prst="line">
            <a:avLst/>
          </a:prstGeom>
          <a:noFill/>
          <a:ln w="12700">
            <a:solidFill>
              <a:srgbClr val="800080"/>
            </a:solidFill>
            <a:round/>
            <a:headEnd/>
            <a:tailEnd/>
          </a:ln>
        </p:spPr>
        <p:txBody>
          <a:bodyPr/>
          <a:lstStyle/>
          <a:p>
            <a:endParaRPr lang="de-DE"/>
          </a:p>
        </p:txBody>
      </p:sp>
      <p:sp>
        <p:nvSpPr>
          <p:cNvPr id="24699" name="Line 1578"/>
          <p:cNvSpPr>
            <a:spLocks noChangeShapeType="1"/>
          </p:cNvSpPr>
          <p:nvPr/>
        </p:nvSpPr>
        <p:spPr bwMode="auto">
          <a:xfrm>
            <a:off x="3425825" y="5719763"/>
            <a:ext cx="76200" cy="76200"/>
          </a:xfrm>
          <a:prstGeom prst="line">
            <a:avLst/>
          </a:prstGeom>
          <a:noFill/>
          <a:ln w="12700">
            <a:solidFill>
              <a:srgbClr val="800080"/>
            </a:solidFill>
            <a:round/>
            <a:headEnd/>
            <a:tailEnd/>
          </a:ln>
        </p:spPr>
        <p:txBody>
          <a:bodyPr/>
          <a:lstStyle/>
          <a:p>
            <a:endParaRPr lang="de-DE"/>
          </a:p>
        </p:txBody>
      </p:sp>
      <p:sp>
        <p:nvSpPr>
          <p:cNvPr id="24700" name="Line 1579"/>
          <p:cNvSpPr>
            <a:spLocks noChangeShapeType="1"/>
          </p:cNvSpPr>
          <p:nvPr/>
        </p:nvSpPr>
        <p:spPr bwMode="auto">
          <a:xfrm flipH="1">
            <a:off x="3349625" y="5719763"/>
            <a:ext cx="76200" cy="76200"/>
          </a:xfrm>
          <a:prstGeom prst="line">
            <a:avLst/>
          </a:prstGeom>
          <a:noFill/>
          <a:ln w="12700">
            <a:solidFill>
              <a:srgbClr val="800080"/>
            </a:solidFill>
            <a:round/>
            <a:headEnd/>
            <a:tailEnd/>
          </a:ln>
        </p:spPr>
        <p:txBody>
          <a:bodyPr/>
          <a:lstStyle/>
          <a:p>
            <a:endParaRPr lang="de-DE"/>
          </a:p>
        </p:txBody>
      </p:sp>
      <p:sp>
        <p:nvSpPr>
          <p:cNvPr id="24701" name="Line 1580"/>
          <p:cNvSpPr>
            <a:spLocks noChangeShapeType="1"/>
          </p:cNvSpPr>
          <p:nvPr/>
        </p:nvSpPr>
        <p:spPr bwMode="auto">
          <a:xfrm flipV="1">
            <a:off x="3425825" y="5643563"/>
            <a:ext cx="76200" cy="76200"/>
          </a:xfrm>
          <a:prstGeom prst="line">
            <a:avLst/>
          </a:prstGeom>
          <a:noFill/>
          <a:ln w="12700">
            <a:solidFill>
              <a:srgbClr val="800080"/>
            </a:solidFill>
            <a:round/>
            <a:headEnd/>
            <a:tailEnd/>
          </a:ln>
        </p:spPr>
        <p:txBody>
          <a:bodyPr/>
          <a:lstStyle/>
          <a:p>
            <a:endParaRPr lang="de-DE"/>
          </a:p>
        </p:txBody>
      </p:sp>
      <p:sp>
        <p:nvSpPr>
          <p:cNvPr id="24702" name="Line 1581"/>
          <p:cNvSpPr>
            <a:spLocks noChangeShapeType="1"/>
          </p:cNvSpPr>
          <p:nvPr/>
        </p:nvSpPr>
        <p:spPr bwMode="auto">
          <a:xfrm flipV="1">
            <a:off x="3425825" y="5643563"/>
            <a:ext cx="1588" cy="76200"/>
          </a:xfrm>
          <a:prstGeom prst="line">
            <a:avLst/>
          </a:prstGeom>
          <a:noFill/>
          <a:ln w="12700">
            <a:solidFill>
              <a:srgbClr val="800080"/>
            </a:solidFill>
            <a:round/>
            <a:headEnd/>
            <a:tailEnd/>
          </a:ln>
        </p:spPr>
        <p:txBody>
          <a:bodyPr/>
          <a:lstStyle/>
          <a:p>
            <a:endParaRPr lang="de-DE"/>
          </a:p>
        </p:txBody>
      </p:sp>
      <p:sp>
        <p:nvSpPr>
          <p:cNvPr id="24703" name="Line 1582"/>
          <p:cNvSpPr>
            <a:spLocks noChangeShapeType="1"/>
          </p:cNvSpPr>
          <p:nvPr/>
        </p:nvSpPr>
        <p:spPr bwMode="auto">
          <a:xfrm>
            <a:off x="3425825" y="5719763"/>
            <a:ext cx="1588" cy="76200"/>
          </a:xfrm>
          <a:prstGeom prst="line">
            <a:avLst/>
          </a:prstGeom>
          <a:noFill/>
          <a:ln w="12700">
            <a:solidFill>
              <a:srgbClr val="800080"/>
            </a:solidFill>
            <a:round/>
            <a:headEnd/>
            <a:tailEnd/>
          </a:ln>
        </p:spPr>
        <p:txBody>
          <a:bodyPr/>
          <a:lstStyle/>
          <a:p>
            <a:endParaRPr lang="de-DE"/>
          </a:p>
        </p:txBody>
      </p:sp>
      <p:sp>
        <p:nvSpPr>
          <p:cNvPr id="24704" name="Rectangle 1583"/>
          <p:cNvSpPr>
            <a:spLocks noChangeArrowheads="1"/>
          </p:cNvSpPr>
          <p:nvPr/>
        </p:nvSpPr>
        <p:spPr bwMode="auto">
          <a:xfrm>
            <a:off x="4111625" y="5613400"/>
            <a:ext cx="158750" cy="158750"/>
          </a:xfrm>
          <a:prstGeom prst="rect">
            <a:avLst/>
          </a:prstGeom>
          <a:noFill/>
          <a:ln w="9525">
            <a:noFill/>
            <a:miter lim="800000"/>
            <a:headEnd/>
            <a:tailEnd/>
          </a:ln>
        </p:spPr>
        <p:txBody>
          <a:bodyPr/>
          <a:lstStyle/>
          <a:p>
            <a:pPr algn="ctr"/>
            <a:endParaRPr lang="en-US" sz="1800"/>
          </a:p>
        </p:txBody>
      </p:sp>
      <p:sp>
        <p:nvSpPr>
          <p:cNvPr id="24705" name="Line 1584"/>
          <p:cNvSpPr>
            <a:spLocks noChangeShapeType="1"/>
          </p:cNvSpPr>
          <p:nvPr/>
        </p:nvSpPr>
        <p:spPr bwMode="auto">
          <a:xfrm flipH="1" flipV="1">
            <a:off x="4113213" y="5614988"/>
            <a:ext cx="76200" cy="76200"/>
          </a:xfrm>
          <a:prstGeom prst="line">
            <a:avLst/>
          </a:prstGeom>
          <a:noFill/>
          <a:ln w="12700">
            <a:solidFill>
              <a:srgbClr val="800080"/>
            </a:solidFill>
            <a:round/>
            <a:headEnd/>
            <a:tailEnd/>
          </a:ln>
        </p:spPr>
        <p:txBody>
          <a:bodyPr/>
          <a:lstStyle/>
          <a:p>
            <a:endParaRPr lang="de-DE"/>
          </a:p>
        </p:txBody>
      </p:sp>
      <p:sp>
        <p:nvSpPr>
          <p:cNvPr id="24706" name="Line 1585"/>
          <p:cNvSpPr>
            <a:spLocks noChangeShapeType="1"/>
          </p:cNvSpPr>
          <p:nvPr/>
        </p:nvSpPr>
        <p:spPr bwMode="auto">
          <a:xfrm>
            <a:off x="4189413" y="5691188"/>
            <a:ext cx="76200" cy="76200"/>
          </a:xfrm>
          <a:prstGeom prst="line">
            <a:avLst/>
          </a:prstGeom>
          <a:noFill/>
          <a:ln w="12700">
            <a:solidFill>
              <a:srgbClr val="800080"/>
            </a:solidFill>
            <a:round/>
            <a:headEnd/>
            <a:tailEnd/>
          </a:ln>
        </p:spPr>
        <p:txBody>
          <a:bodyPr/>
          <a:lstStyle/>
          <a:p>
            <a:endParaRPr lang="de-DE"/>
          </a:p>
        </p:txBody>
      </p:sp>
      <p:sp>
        <p:nvSpPr>
          <p:cNvPr id="24707" name="Line 1586"/>
          <p:cNvSpPr>
            <a:spLocks noChangeShapeType="1"/>
          </p:cNvSpPr>
          <p:nvPr/>
        </p:nvSpPr>
        <p:spPr bwMode="auto">
          <a:xfrm flipH="1">
            <a:off x="4113213" y="5691188"/>
            <a:ext cx="76200" cy="76200"/>
          </a:xfrm>
          <a:prstGeom prst="line">
            <a:avLst/>
          </a:prstGeom>
          <a:noFill/>
          <a:ln w="12700">
            <a:solidFill>
              <a:srgbClr val="800080"/>
            </a:solidFill>
            <a:round/>
            <a:headEnd/>
            <a:tailEnd/>
          </a:ln>
        </p:spPr>
        <p:txBody>
          <a:bodyPr/>
          <a:lstStyle/>
          <a:p>
            <a:endParaRPr lang="de-DE"/>
          </a:p>
        </p:txBody>
      </p:sp>
      <p:sp>
        <p:nvSpPr>
          <p:cNvPr id="24708" name="Line 1587"/>
          <p:cNvSpPr>
            <a:spLocks noChangeShapeType="1"/>
          </p:cNvSpPr>
          <p:nvPr/>
        </p:nvSpPr>
        <p:spPr bwMode="auto">
          <a:xfrm flipV="1">
            <a:off x="4189413" y="5614988"/>
            <a:ext cx="76200" cy="76200"/>
          </a:xfrm>
          <a:prstGeom prst="line">
            <a:avLst/>
          </a:prstGeom>
          <a:noFill/>
          <a:ln w="12700">
            <a:solidFill>
              <a:srgbClr val="800080"/>
            </a:solidFill>
            <a:round/>
            <a:headEnd/>
            <a:tailEnd/>
          </a:ln>
        </p:spPr>
        <p:txBody>
          <a:bodyPr/>
          <a:lstStyle/>
          <a:p>
            <a:endParaRPr lang="de-DE"/>
          </a:p>
        </p:txBody>
      </p:sp>
      <p:sp>
        <p:nvSpPr>
          <p:cNvPr id="24709" name="Line 1588"/>
          <p:cNvSpPr>
            <a:spLocks noChangeShapeType="1"/>
          </p:cNvSpPr>
          <p:nvPr/>
        </p:nvSpPr>
        <p:spPr bwMode="auto">
          <a:xfrm flipV="1">
            <a:off x="4189414" y="5614988"/>
            <a:ext cx="1587" cy="76200"/>
          </a:xfrm>
          <a:prstGeom prst="line">
            <a:avLst/>
          </a:prstGeom>
          <a:noFill/>
          <a:ln w="12700">
            <a:solidFill>
              <a:srgbClr val="800080"/>
            </a:solidFill>
            <a:round/>
            <a:headEnd/>
            <a:tailEnd/>
          </a:ln>
        </p:spPr>
        <p:txBody>
          <a:bodyPr/>
          <a:lstStyle/>
          <a:p>
            <a:endParaRPr lang="de-DE"/>
          </a:p>
        </p:txBody>
      </p:sp>
      <p:sp>
        <p:nvSpPr>
          <p:cNvPr id="24710" name="Line 1589"/>
          <p:cNvSpPr>
            <a:spLocks noChangeShapeType="1"/>
          </p:cNvSpPr>
          <p:nvPr/>
        </p:nvSpPr>
        <p:spPr bwMode="auto">
          <a:xfrm>
            <a:off x="4189414" y="5691188"/>
            <a:ext cx="1587" cy="76200"/>
          </a:xfrm>
          <a:prstGeom prst="line">
            <a:avLst/>
          </a:prstGeom>
          <a:noFill/>
          <a:ln w="12700">
            <a:solidFill>
              <a:srgbClr val="800080"/>
            </a:solidFill>
            <a:round/>
            <a:headEnd/>
            <a:tailEnd/>
          </a:ln>
        </p:spPr>
        <p:txBody>
          <a:bodyPr/>
          <a:lstStyle/>
          <a:p>
            <a:endParaRPr lang="de-DE"/>
          </a:p>
        </p:txBody>
      </p:sp>
      <p:sp>
        <p:nvSpPr>
          <p:cNvPr id="24711" name="Rectangle 1590"/>
          <p:cNvSpPr>
            <a:spLocks noChangeArrowheads="1"/>
          </p:cNvSpPr>
          <p:nvPr/>
        </p:nvSpPr>
        <p:spPr bwMode="auto">
          <a:xfrm>
            <a:off x="4875213" y="5643563"/>
            <a:ext cx="158750" cy="158750"/>
          </a:xfrm>
          <a:prstGeom prst="rect">
            <a:avLst/>
          </a:prstGeom>
          <a:noFill/>
          <a:ln w="9525">
            <a:noFill/>
            <a:miter lim="800000"/>
            <a:headEnd/>
            <a:tailEnd/>
          </a:ln>
        </p:spPr>
        <p:txBody>
          <a:bodyPr/>
          <a:lstStyle/>
          <a:p>
            <a:pPr algn="ctr"/>
            <a:endParaRPr lang="en-US" sz="1800"/>
          </a:p>
        </p:txBody>
      </p:sp>
      <p:sp>
        <p:nvSpPr>
          <p:cNvPr id="24712" name="Line 1591"/>
          <p:cNvSpPr>
            <a:spLocks noChangeShapeType="1"/>
          </p:cNvSpPr>
          <p:nvPr/>
        </p:nvSpPr>
        <p:spPr bwMode="auto">
          <a:xfrm flipH="1" flipV="1">
            <a:off x="4876800" y="5645150"/>
            <a:ext cx="76200" cy="76200"/>
          </a:xfrm>
          <a:prstGeom prst="line">
            <a:avLst/>
          </a:prstGeom>
          <a:noFill/>
          <a:ln w="12700">
            <a:solidFill>
              <a:srgbClr val="800080"/>
            </a:solidFill>
            <a:round/>
            <a:headEnd/>
            <a:tailEnd/>
          </a:ln>
        </p:spPr>
        <p:txBody>
          <a:bodyPr/>
          <a:lstStyle/>
          <a:p>
            <a:endParaRPr lang="de-DE"/>
          </a:p>
        </p:txBody>
      </p:sp>
      <p:sp>
        <p:nvSpPr>
          <p:cNvPr id="24713" name="Line 1592"/>
          <p:cNvSpPr>
            <a:spLocks noChangeShapeType="1"/>
          </p:cNvSpPr>
          <p:nvPr/>
        </p:nvSpPr>
        <p:spPr bwMode="auto">
          <a:xfrm>
            <a:off x="4953000" y="5721350"/>
            <a:ext cx="76200" cy="76200"/>
          </a:xfrm>
          <a:prstGeom prst="line">
            <a:avLst/>
          </a:prstGeom>
          <a:noFill/>
          <a:ln w="12700">
            <a:solidFill>
              <a:srgbClr val="800080"/>
            </a:solidFill>
            <a:round/>
            <a:headEnd/>
            <a:tailEnd/>
          </a:ln>
        </p:spPr>
        <p:txBody>
          <a:bodyPr/>
          <a:lstStyle/>
          <a:p>
            <a:endParaRPr lang="de-DE"/>
          </a:p>
        </p:txBody>
      </p:sp>
      <p:sp>
        <p:nvSpPr>
          <p:cNvPr id="24714" name="Line 1593"/>
          <p:cNvSpPr>
            <a:spLocks noChangeShapeType="1"/>
          </p:cNvSpPr>
          <p:nvPr/>
        </p:nvSpPr>
        <p:spPr bwMode="auto">
          <a:xfrm flipH="1">
            <a:off x="4876800" y="5721350"/>
            <a:ext cx="76200" cy="76200"/>
          </a:xfrm>
          <a:prstGeom prst="line">
            <a:avLst/>
          </a:prstGeom>
          <a:noFill/>
          <a:ln w="12700">
            <a:solidFill>
              <a:srgbClr val="800080"/>
            </a:solidFill>
            <a:round/>
            <a:headEnd/>
            <a:tailEnd/>
          </a:ln>
        </p:spPr>
        <p:txBody>
          <a:bodyPr/>
          <a:lstStyle/>
          <a:p>
            <a:endParaRPr lang="de-DE"/>
          </a:p>
        </p:txBody>
      </p:sp>
      <p:sp>
        <p:nvSpPr>
          <p:cNvPr id="24715" name="Line 1594"/>
          <p:cNvSpPr>
            <a:spLocks noChangeShapeType="1"/>
          </p:cNvSpPr>
          <p:nvPr/>
        </p:nvSpPr>
        <p:spPr bwMode="auto">
          <a:xfrm flipV="1">
            <a:off x="4953000" y="5645150"/>
            <a:ext cx="76200" cy="76200"/>
          </a:xfrm>
          <a:prstGeom prst="line">
            <a:avLst/>
          </a:prstGeom>
          <a:noFill/>
          <a:ln w="12700">
            <a:solidFill>
              <a:srgbClr val="800080"/>
            </a:solidFill>
            <a:round/>
            <a:headEnd/>
            <a:tailEnd/>
          </a:ln>
        </p:spPr>
        <p:txBody>
          <a:bodyPr/>
          <a:lstStyle/>
          <a:p>
            <a:endParaRPr lang="de-DE"/>
          </a:p>
        </p:txBody>
      </p:sp>
      <p:sp>
        <p:nvSpPr>
          <p:cNvPr id="24716" name="Line 1595"/>
          <p:cNvSpPr>
            <a:spLocks noChangeShapeType="1"/>
          </p:cNvSpPr>
          <p:nvPr/>
        </p:nvSpPr>
        <p:spPr bwMode="auto">
          <a:xfrm flipV="1">
            <a:off x="4953000" y="5645150"/>
            <a:ext cx="1588" cy="76200"/>
          </a:xfrm>
          <a:prstGeom prst="line">
            <a:avLst/>
          </a:prstGeom>
          <a:noFill/>
          <a:ln w="12700">
            <a:solidFill>
              <a:srgbClr val="800080"/>
            </a:solidFill>
            <a:round/>
            <a:headEnd/>
            <a:tailEnd/>
          </a:ln>
        </p:spPr>
        <p:txBody>
          <a:bodyPr/>
          <a:lstStyle/>
          <a:p>
            <a:endParaRPr lang="de-DE"/>
          </a:p>
        </p:txBody>
      </p:sp>
      <p:sp>
        <p:nvSpPr>
          <p:cNvPr id="24717" name="Line 1596"/>
          <p:cNvSpPr>
            <a:spLocks noChangeShapeType="1"/>
          </p:cNvSpPr>
          <p:nvPr/>
        </p:nvSpPr>
        <p:spPr bwMode="auto">
          <a:xfrm>
            <a:off x="4953000" y="5721350"/>
            <a:ext cx="1588" cy="76200"/>
          </a:xfrm>
          <a:prstGeom prst="line">
            <a:avLst/>
          </a:prstGeom>
          <a:noFill/>
          <a:ln w="12700">
            <a:solidFill>
              <a:srgbClr val="800080"/>
            </a:solidFill>
            <a:round/>
            <a:headEnd/>
            <a:tailEnd/>
          </a:ln>
        </p:spPr>
        <p:txBody>
          <a:bodyPr/>
          <a:lstStyle/>
          <a:p>
            <a:endParaRPr lang="de-DE"/>
          </a:p>
        </p:txBody>
      </p:sp>
      <p:sp>
        <p:nvSpPr>
          <p:cNvPr id="24718" name="Rectangle 1597"/>
          <p:cNvSpPr>
            <a:spLocks noChangeArrowheads="1"/>
          </p:cNvSpPr>
          <p:nvPr/>
        </p:nvSpPr>
        <p:spPr bwMode="auto">
          <a:xfrm>
            <a:off x="5638800" y="5697538"/>
            <a:ext cx="158750" cy="158750"/>
          </a:xfrm>
          <a:prstGeom prst="rect">
            <a:avLst/>
          </a:prstGeom>
          <a:noFill/>
          <a:ln w="9525">
            <a:noFill/>
            <a:miter lim="800000"/>
            <a:headEnd/>
            <a:tailEnd/>
          </a:ln>
        </p:spPr>
        <p:txBody>
          <a:bodyPr/>
          <a:lstStyle/>
          <a:p>
            <a:pPr algn="ctr"/>
            <a:endParaRPr lang="en-US" sz="1800"/>
          </a:p>
        </p:txBody>
      </p:sp>
      <p:sp>
        <p:nvSpPr>
          <p:cNvPr id="24719" name="Line 1598"/>
          <p:cNvSpPr>
            <a:spLocks noChangeShapeType="1"/>
          </p:cNvSpPr>
          <p:nvPr/>
        </p:nvSpPr>
        <p:spPr bwMode="auto">
          <a:xfrm flipH="1" flipV="1">
            <a:off x="5640388" y="5699125"/>
            <a:ext cx="76200" cy="76200"/>
          </a:xfrm>
          <a:prstGeom prst="line">
            <a:avLst/>
          </a:prstGeom>
          <a:noFill/>
          <a:ln w="12700">
            <a:solidFill>
              <a:srgbClr val="800080"/>
            </a:solidFill>
            <a:round/>
            <a:headEnd/>
            <a:tailEnd/>
          </a:ln>
        </p:spPr>
        <p:txBody>
          <a:bodyPr/>
          <a:lstStyle/>
          <a:p>
            <a:endParaRPr lang="de-DE"/>
          </a:p>
        </p:txBody>
      </p:sp>
      <p:sp>
        <p:nvSpPr>
          <p:cNvPr id="24720" name="Line 1599"/>
          <p:cNvSpPr>
            <a:spLocks noChangeShapeType="1"/>
          </p:cNvSpPr>
          <p:nvPr/>
        </p:nvSpPr>
        <p:spPr bwMode="auto">
          <a:xfrm>
            <a:off x="5716588" y="5775325"/>
            <a:ext cx="76200" cy="76200"/>
          </a:xfrm>
          <a:prstGeom prst="line">
            <a:avLst/>
          </a:prstGeom>
          <a:noFill/>
          <a:ln w="12700">
            <a:solidFill>
              <a:srgbClr val="800080"/>
            </a:solidFill>
            <a:round/>
            <a:headEnd/>
            <a:tailEnd/>
          </a:ln>
        </p:spPr>
        <p:txBody>
          <a:bodyPr/>
          <a:lstStyle/>
          <a:p>
            <a:endParaRPr lang="de-DE"/>
          </a:p>
        </p:txBody>
      </p:sp>
      <p:sp>
        <p:nvSpPr>
          <p:cNvPr id="24721" name="Line 1600"/>
          <p:cNvSpPr>
            <a:spLocks noChangeShapeType="1"/>
          </p:cNvSpPr>
          <p:nvPr/>
        </p:nvSpPr>
        <p:spPr bwMode="auto">
          <a:xfrm flipH="1">
            <a:off x="5640388" y="5775325"/>
            <a:ext cx="76200" cy="76200"/>
          </a:xfrm>
          <a:prstGeom prst="line">
            <a:avLst/>
          </a:prstGeom>
          <a:noFill/>
          <a:ln w="12700">
            <a:solidFill>
              <a:srgbClr val="800080"/>
            </a:solidFill>
            <a:round/>
            <a:headEnd/>
            <a:tailEnd/>
          </a:ln>
        </p:spPr>
        <p:txBody>
          <a:bodyPr/>
          <a:lstStyle/>
          <a:p>
            <a:endParaRPr lang="de-DE"/>
          </a:p>
        </p:txBody>
      </p:sp>
      <p:sp>
        <p:nvSpPr>
          <p:cNvPr id="24722" name="Line 1601"/>
          <p:cNvSpPr>
            <a:spLocks noChangeShapeType="1"/>
          </p:cNvSpPr>
          <p:nvPr/>
        </p:nvSpPr>
        <p:spPr bwMode="auto">
          <a:xfrm flipV="1">
            <a:off x="5716588" y="5699125"/>
            <a:ext cx="76200" cy="76200"/>
          </a:xfrm>
          <a:prstGeom prst="line">
            <a:avLst/>
          </a:prstGeom>
          <a:noFill/>
          <a:ln w="12700">
            <a:solidFill>
              <a:srgbClr val="800080"/>
            </a:solidFill>
            <a:round/>
            <a:headEnd/>
            <a:tailEnd/>
          </a:ln>
        </p:spPr>
        <p:txBody>
          <a:bodyPr/>
          <a:lstStyle/>
          <a:p>
            <a:endParaRPr lang="de-DE"/>
          </a:p>
        </p:txBody>
      </p:sp>
      <p:sp>
        <p:nvSpPr>
          <p:cNvPr id="24723" name="Line 1602"/>
          <p:cNvSpPr>
            <a:spLocks noChangeShapeType="1"/>
          </p:cNvSpPr>
          <p:nvPr/>
        </p:nvSpPr>
        <p:spPr bwMode="auto">
          <a:xfrm flipV="1">
            <a:off x="5716589" y="5699125"/>
            <a:ext cx="1587" cy="76200"/>
          </a:xfrm>
          <a:prstGeom prst="line">
            <a:avLst/>
          </a:prstGeom>
          <a:noFill/>
          <a:ln w="12700">
            <a:solidFill>
              <a:srgbClr val="800080"/>
            </a:solidFill>
            <a:round/>
            <a:headEnd/>
            <a:tailEnd/>
          </a:ln>
        </p:spPr>
        <p:txBody>
          <a:bodyPr/>
          <a:lstStyle/>
          <a:p>
            <a:endParaRPr lang="de-DE"/>
          </a:p>
        </p:txBody>
      </p:sp>
      <p:sp>
        <p:nvSpPr>
          <p:cNvPr id="24724" name="Line 1603"/>
          <p:cNvSpPr>
            <a:spLocks noChangeShapeType="1"/>
          </p:cNvSpPr>
          <p:nvPr/>
        </p:nvSpPr>
        <p:spPr bwMode="auto">
          <a:xfrm>
            <a:off x="5716589" y="5775325"/>
            <a:ext cx="1587" cy="76200"/>
          </a:xfrm>
          <a:prstGeom prst="line">
            <a:avLst/>
          </a:prstGeom>
          <a:noFill/>
          <a:ln w="12700">
            <a:solidFill>
              <a:srgbClr val="800080"/>
            </a:solidFill>
            <a:round/>
            <a:headEnd/>
            <a:tailEnd/>
          </a:ln>
        </p:spPr>
        <p:txBody>
          <a:bodyPr/>
          <a:lstStyle/>
          <a:p>
            <a:endParaRPr lang="de-DE"/>
          </a:p>
        </p:txBody>
      </p:sp>
      <p:sp>
        <p:nvSpPr>
          <p:cNvPr id="24725" name="Rectangle 1604"/>
          <p:cNvSpPr>
            <a:spLocks noChangeArrowheads="1"/>
          </p:cNvSpPr>
          <p:nvPr/>
        </p:nvSpPr>
        <p:spPr bwMode="auto">
          <a:xfrm>
            <a:off x="6402388" y="5764213"/>
            <a:ext cx="158750" cy="158750"/>
          </a:xfrm>
          <a:prstGeom prst="rect">
            <a:avLst/>
          </a:prstGeom>
          <a:noFill/>
          <a:ln w="9525">
            <a:noFill/>
            <a:miter lim="800000"/>
            <a:headEnd/>
            <a:tailEnd/>
          </a:ln>
        </p:spPr>
        <p:txBody>
          <a:bodyPr/>
          <a:lstStyle/>
          <a:p>
            <a:pPr algn="ctr"/>
            <a:endParaRPr lang="en-US" sz="1800"/>
          </a:p>
        </p:txBody>
      </p:sp>
      <p:sp>
        <p:nvSpPr>
          <p:cNvPr id="24726" name="Line 1605"/>
          <p:cNvSpPr>
            <a:spLocks noChangeShapeType="1"/>
          </p:cNvSpPr>
          <p:nvPr/>
        </p:nvSpPr>
        <p:spPr bwMode="auto">
          <a:xfrm flipH="1" flipV="1">
            <a:off x="6403975" y="5765800"/>
            <a:ext cx="76200" cy="76200"/>
          </a:xfrm>
          <a:prstGeom prst="line">
            <a:avLst/>
          </a:prstGeom>
          <a:noFill/>
          <a:ln w="12700">
            <a:solidFill>
              <a:srgbClr val="800080"/>
            </a:solidFill>
            <a:round/>
            <a:headEnd/>
            <a:tailEnd/>
          </a:ln>
        </p:spPr>
        <p:txBody>
          <a:bodyPr/>
          <a:lstStyle/>
          <a:p>
            <a:endParaRPr lang="de-DE"/>
          </a:p>
        </p:txBody>
      </p:sp>
      <p:sp>
        <p:nvSpPr>
          <p:cNvPr id="24727" name="Line 1606"/>
          <p:cNvSpPr>
            <a:spLocks noChangeShapeType="1"/>
          </p:cNvSpPr>
          <p:nvPr/>
        </p:nvSpPr>
        <p:spPr bwMode="auto">
          <a:xfrm>
            <a:off x="6480175" y="5842000"/>
            <a:ext cx="76200" cy="76200"/>
          </a:xfrm>
          <a:prstGeom prst="line">
            <a:avLst/>
          </a:prstGeom>
          <a:noFill/>
          <a:ln w="12700">
            <a:solidFill>
              <a:srgbClr val="800080"/>
            </a:solidFill>
            <a:round/>
            <a:headEnd/>
            <a:tailEnd/>
          </a:ln>
        </p:spPr>
        <p:txBody>
          <a:bodyPr/>
          <a:lstStyle/>
          <a:p>
            <a:endParaRPr lang="de-DE"/>
          </a:p>
        </p:txBody>
      </p:sp>
      <p:sp>
        <p:nvSpPr>
          <p:cNvPr id="24728" name="Line 1607"/>
          <p:cNvSpPr>
            <a:spLocks noChangeShapeType="1"/>
          </p:cNvSpPr>
          <p:nvPr/>
        </p:nvSpPr>
        <p:spPr bwMode="auto">
          <a:xfrm flipH="1">
            <a:off x="6403975" y="5842000"/>
            <a:ext cx="76200" cy="76200"/>
          </a:xfrm>
          <a:prstGeom prst="line">
            <a:avLst/>
          </a:prstGeom>
          <a:noFill/>
          <a:ln w="12700">
            <a:solidFill>
              <a:srgbClr val="800080"/>
            </a:solidFill>
            <a:round/>
            <a:headEnd/>
            <a:tailEnd/>
          </a:ln>
        </p:spPr>
        <p:txBody>
          <a:bodyPr/>
          <a:lstStyle/>
          <a:p>
            <a:endParaRPr lang="de-DE"/>
          </a:p>
        </p:txBody>
      </p:sp>
      <p:sp>
        <p:nvSpPr>
          <p:cNvPr id="24729" name="Line 1608"/>
          <p:cNvSpPr>
            <a:spLocks noChangeShapeType="1"/>
          </p:cNvSpPr>
          <p:nvPr/>
        </p:nvSpPr>
        <p:spPr bwMode="auto">
          <a:xfrm flipV="1">
            <a:off x="6480175" y="5765800"/>
            <a:ext cx="76200" cy="76200"/>
          </a:xfrm>
          <a:prstGeom prst="line">
            <a:avLst/>
          </a:prstGeom>
          <a:noFill/>
          <a:ln w="12700">
            <a:solidFill>
              <a:srgbClr val="800080"/>
            </a:solidFill>
            <a:round/>
            <a:headEnd/>
            <a:tailEnd/>
          </a:ln>
        </p:spPr>
        <p:txBody>
          <a:bodyPr/>
          <a:lstStyle/>
          <a:p>
            <a:endParaRPr lang="de-DE"/>
          </a:p>
        </p:txBody>
      </p:sp>
      <p:sp>
        <p:nvSpPr>
          <p:cNvPr id="24730" name="Line 1609"/>
          <p:cNvSpPr>
            <a:spLocks noChangeShapeType="1"/>
          </p:cNvSpPr>
          <p:nvPr/>
        </p:nvSpPr>
        <p:spPr bwMode="auto">
          <a:xfrm flipV="1">
            <a:off x="6480175" y="5765800"/>
            <a:ext cx="1588" cy="76200"/>
          </a:xfrm>
          <a:prstGeom prst="line">
            <a:avLst/>
          </a:prstGeom>
          <a:noFill/>
          <a:ln w="12700">
            <a:solidFill>
              <a:srgbClr val="800080"/>
            </a:solidFill>
            <a:round/>
            <a:headEnd/>
            <a:tailEnd/>
          </a:ln>
        </p:spPr>
        <p:txBody>
          <a:bodyPr/>
          <a:lstStyle/>
          <a:p>
            <a:endParaRPr lang="de-DE"/>
          </a:p>
        </p:txBody>
      </p:sp>
      <p:sp>
        <p:nvSpPr>
          <p:cNvPr id="24731" name="Line 1610"/>
          <p:cNvSpPr>
            <a:spLocks noChangeShapeType="1"/>
          </p:cNvSpPr>
          <p:nvPr/>
        </p:nvSpPr>
        <p:spPr bwMode="auto">
          <a:xfrm>
            <a:off x="6480175" y="5842000"/>
            <a:ext cx="1588" cy="76200"/>
          </a:xfrm>
          <a:prstGeom prst="line">
            <a:avLst/>
          </a:prstGeom>
          <a:noFill/>
          <a:ln w="12700">
            <a:solidFill>
              <a:srgbClr val="800080"/>
            </a:solidFill>
            <a:round/>
            <a:headEnd/>
            <a:tailEnd/>
          </a:ln>
        </p:spPr>
        <p:txBody>
          <a:bodyPr/>
          <a:lstStyle/>
          <a:p>
            <a:endParaRPr lang="de-DE"/>
          </a:p>
        </p:txBody>
      </p:sp>
      <p:sp>
        <p:nvSpPr>
          <p:cNvPr id="24732" name="Rectangle 1611"/>
          <p:cNvSpPr>
            <a:spLocks noChangeArrowheads="1"/>
          </p:cNvSpPr>
          <p:nvPr/>
        </p:nvSpPr>
        <p:spPr bwMode="auto">
          <a:xfrm>
            <a:off x="7165975" y="5819776"/>
            <a:ext cx="158750" cy="157163"/>
          </a:xfrm>
          <a:prstGeom prst="rect">
            <a:avLst/>
          </a:prstGeom>
          <a:noFill/>
          <a:ln w="9525">
            <a:noFill/>
            <a:miter lim="800000"/>
            <a:headEnd/>
            <a:tailEnd/>
          </a:ln>
        </p:spPr>
        <p:txBody>
          <a:bodyPr/>
          <a:lstStyle/>
          <a:p>
            <a:pPr algn="ctr"/>
            <a:endParaRPr lang="en-US" sz="1800"/>
          </a:p>
        </p:txBody>
      </p:sp>
      <p:sp>
        <p:nvSpPr>
          <p:cNvPr id="24733" name="Line 1612"/>
          <p:cNvSpPr>
            <a:spLocks noChangeShapeType="1"/>
          </p:cNvSpPr>
          <p:nvPr/>
        </p:nvSpPr>
        <p:spPr bwMode="auto">
          <a:xfrm flipH="1" flipV="1">
            <a:off x="7167563" y="5821363"/>
            <a:ext cx="76200" cy="76200"/>
          </a:xfrm>
          <a:prstGeom prst="line">
            <a:avLst/>
          </a:prstGeom>
          <a:noFill/>
          <a:ln w="12700">
            <a:solidFill>
              <a:srgbClr val="800080"/>
            </a:solidFill>
            <a:round/>
            <a:headEnd/>
            <a:tailEnd/>
          </a:ln>
        </p:spPr>
        <p:txBody>
          <a:bodyPr/>
          <a:lstStyle/>
          <a:p>
            <a:endParaRPr lang="de-DE"/>
          </a:p>
        </p:txBody>
      </p:sp>
      <p:sp>
        <p:nvSpPr>
          <p:cNvPr id="24734" name="Line 1613"/>
          <p:cNvSpPr>
            <a:spLocks noChangeShapeType="1"/>
          </p:cNvSpPr>
          <p:nvPr/>
        </p:nvSpPr>
        <p:spPr bwMode="auto">
          <a:xfrm>
            <a:off x="7243763" y="5897563"/>
            <a:ext cx="76200" cy="76200"/>
          </a:xfrm>
          <a:prstGeom prst="line">
            <a:avLst/>
          </a:prstGeom>
          <a:noFill/>
          <a:ln w="12700">
            <a:solidFill>
              <a:srgbClr val="800080"/>
            </a:solidFill>
            <a:round/>
            <a:headEnd/>
            <a:tailEnd/>
          </a:ln>
        </p:spPr>
        <p:txBody>
          <a:bodyPr/>
          <a:lstStyle/>
          <a:p>
            <a:endParaRPr lang="de-DE"/>
          </a:p>
        </p:txBody>
      </p:sp>
      <p:sp>
        <p:nvSpPr>
          <p:cNvPr id="24735" name="Line 1614"/>
          <p:cNvSpPr>
            <a:spLocks noChangeShapeType="1"/>
          </p:cNvSpPr>
          <p:nvPr/>
        </p:nvSpPr>
        <p:spPr bwMode="auto">
          <a:xfrm flipH="1">
            <a:off x="7167563" y="5897563"/>
            <a:ext cx="76200" cy="76200"/>
          </a:xfrm>
          <a:prstGeom prst="line">
            <a:avLst/>
          </a:prstGeom>
          <a:noFill/>
          <a:ln w="12700">
            <a:solidFill>
              <a:srgbClr val="800080"/>
            </a:solidFill>
            <a:round/>
            <a:headEnd/>
            <a:tailEnd/>
          </a:ln>
        </p:spPr>
        <p:txBody>
          <a:bodyPr/>
          <a:lstStyle/>
          <a:p>
            <a:endParaRPr lang="de-DE"/>
          </a:p>
        </p:txBody>
      </p:sp>
      <p:sp>
        <p:nvSpPr>
          <p:cNvPr id="24736" name="Line 1615"/>
          <p:cNvSpPr>
            <a:spLocks noChangeShapeType="1"/>
          </p:cNvSpPr>
          <p:nvPr/>
        </p:nvSpPr>
        <p:spPr bwMode="auto">
          <a:xfrm flipV="1">
            <a:off x="7243763" y="5821363"/>
            <a:ext cx="76200" cy="76200"/>
          </a:xfrm>
          <a:prstGeom prst="line">
            <a:avLst/>
          </a:prstGeom>
          <a:noFill/>
          <a:ln w="12700">
            <a:solidFill>
              <a:srgbClr val="800080"/>
            </a:solidFill>
            <a:round/>
            <a:headEnd/>
            <a:tailEnd/>
          </a:ln>
        </p:spPr>
        <p:txBody>
          <a:bodyPr/>
          <a:lstStyle/>
          <a:p>
            <a:endParaRPr lang="de-DE"/>
          </a:p>
        </p:txBody>
      </p:sp>
      <p:sp>
        <p:nvSpPr>
          <p:cNvPr id="24737" name="Line 1616"/>
          <p:cNvSpPr>
            <a:spLocks noChangeShapeType="1"/>
          </p:cNvSpPr>
          <p:nvPr/>
        </p:nvSpPr>
        <p:spPr bwMode="auto">
          <a:xfrm flipV="1">
            <a:off x="7243764" y="5821363"/>
            <a:ext cx="1587" cy="76200"/>
          </a:xfrm>
          <a:prstGeom prst="line">
            <a:avLst/>
          </a:prstGeom>
          <a:noFill/>
          <a:ln w="12700">
            <a:solidFill>
              <a:srgbClr val="800080"/>
            </a:solidFill>
            <a:round/>
            <a:headEnd/>
            <a:tailEnd/>
          </a:ln>
        </p:spPr>
        <p:txBody>
          <a:bodyPr/>
          <a:lstStyle/>
          <a:p>
            <a:endParaRPr lang="de-DE"/>
          </a:p>
        </p:txBody>
      </p:sp>
      <p:sp>
        <p:nvSpPr>
          <p:cNvPr id="24738" name="Line 1617"/>
          <p:cNvSpPr>
            <a:spLocks noChangeShapeType="1"/>
          </p:cNvSpPr>
          <p:nvPr/>
        </p:nvSpPr>
        <p:spPr bwMode="auto">
          <a:xfrm>
            <a:off x="7243764" y="5897563"/>
            <a:ext cx="1587" cy="76200"/>
          </a:xfrm>
          <a:prstGeom prst="line">
            <a:avLst/>
          </a:prstGeom>
          <a:noFill/>
          <a:ln w="12700">
            <a:solidFill>
              <a:srgbClr val="800080"/>
            </a:solidFill>
            <a:round/>
            <a:headEnd/>
            <a:tailEnd/>
          </a:ln>
        </p:spPr>
        <p:txBody>
          <a:bodyPr/>
          <a:lstStyle/>
          <a:p>
            <a:endParaRPr lang="de-DE"/>
          </a:p>
        </p:txBody>
      </p:sp>
      <p:sp>
        <p:nvSpPr>
          <p:cNvPr id="24739" name="Rectangle 1618"/>
          <p:cNvSpPr>
            <a:spLocks noChangeArrowheads="1"/>
          </p:cNvSpPr>
          <p:nvPr/>
        </p:nvSpPr>
        <p:spPr bwMode="auto">
          <a:xfrm>
            <a:off x="7929563" y="5837238"/>
            <a:ext cx="158750" cy="158750"/>
          </a:xfrm>
          <a:prstGeom prst="rect">
            <a:avLst/>
          </a:prstGeom>
          <a:noFill/>
          <a:ln w="9525">
            <a:noFill/>
            <a:miter lim="800000"/>
            <a:headEnd/>
            <a:tailEnd/>
          </a:ln>
        </p:spPr>
        <p:txBody>
          <a:bodyPr/>
          <a:lstStyle/>
          <a:p>
            <a:pPr algn="ctr"/>
            <a:endParaRPr lang="en-US" sz="1800"/>
          </a:p>
        </p:txBody>
      </p:sp>
      <p:sp>
        <p:nvSpPr>
          <p:cNvPr id="24740" name="Line 1619"/>
          <p:cNvSpPr>
            <a:spLocks noChangeShapeType="1"/>
          </p:cNvSpPr>
          <p:nvPr/>
        </p:nvSpPr>
        <p:spPr bwMode="auto">
          <a:xfrm flipH="1" flipV="1">
            <a:off x="7931150" y="5838825"/>
            <a:ext cx="76200" cy="76200"/>
          </a:xfrm>
          <a:prstGeom prst="line">
            <a:avLst/>
          </a:prstGeom>
          <a:noFill/>
          <a:ln w="12700">
            <a:solidFill>
              <a:srgbClr val="800080"/>
            </a:solidFill>
            <a:round/>
            <a:headEnd/>
            <a:tailEnd/>
          </a:ln>
        </p:spPr>
        <p:txBody>
          <a:bodyPr/>
          <a:lstStyle/>
          <a:p>
            <a:endParaRPr lang="de-DE"/>
          </a:p>
        </p:txBody>
      </p:sp>
      <p:sp>
        <p:nvSpPr>
          <p:cNvPr id="24741" name="Line 1620"/>
          <p:cNvSpPr>
            <a:spLocks noChangeShapeType="1"/>
          </p:cNvSpPr>
          <p:nvPr/>
        </p:nvSpPr>
        <p:spPr bwMode="auto">
          <a:xfrm>
            <a:off x="8007350" y="5915025"/>
            <a:ext cx="76200" cy="76200"/>
          </a:xfrm>
          <a:prstGeom prst="line">
            <a:avLst/>
          </a:prstGeom>
          <a:noFill/>
          <a:ln w="12700">
            <a:solidFill>
              <a:srgbClr val="800080"/>
            </a:solidFill>
            <a:round/>
            <a:headEnd/>
            <a:tailEnd/>
          </a:ln>
        </p:spPr>
        <p:txBody>
          <a:bodyPr/>
          <a:lstStyle/>
          <a:p>
            <a:endParaRPr lang="de-DE"/>
          </a:p>
        </p:txBody>
      </p:sp>
      <p:sp>
        <p:nvSpPr>
          <p:cNvPr id="24742" name="Line 1621"/>
          <p:cNvSpPr>
            <a:spLocks noChangeShapeType="1"/>
          </p:cNvSpPr>
          <p:nvPr/>
        </p:nvSpPr>
        <p:spPr bwMode="auto">
          <a:xfrm flipH="1">
            <a:off x="7931150" y="5915025"/>
            <a:ext cx="76200" cy="76200"/>
          </a:xfrm>
          <a:prstGeom prst="line">
            <a:avLst/>
          </a:prstGeom>
          <a:noFill/>
          <a:ln w="12700">
            <a:solidFill>
              <a:srgbClr val="800080"/>
            </a:solidFill>
            <a:round/>
            <a:headEnd/>
            <a:tailEnd/>
          </a:ln>
        </p:spPr>
        <p:txBody>
          <a:bodyPr/>
          <a:lstStyle/>
          <a:p>
            <a:endParaRPr lang="de-DE"/>
          </a:p>
        </p:txBody>
      </p:sp>
      <p:sp>
        <p:nvSpPr>
          <p:cNvPr id="24743" name="Line 1622"/>
          <p:cNvSpPr>
            <a:spLocks noChangeShapeType="1"/>
          </p:cNvSpPr>
          <p:nvPr/>
        </p:nvSpPr>
        <p:spPr bwMode="auto">
          <a:xfrm flipV="1">
            <a:off x="8007350" y="5838825"/>
            <a:ext cx="76200" cy="76200"/>
          </a:xfrm>
          <a:prstGeom prst="line">
            <a:avLst/>
          </a:prstGeom>
          <a:noFill/>
          <a:ln w="12700">
            <a:solidFill>
              <a:srgbClr val="800080"/>
            </a:solidFill>
            <a:round/>
            <a:headEnd/>
            <a:tailEnd/>
          </a:ln>
        </p:spPr>
        <p:txBody>
          <a:bodyPr/>
          <a:lstStyle/>
          <a:p>
            <a:endParaRPr lang="de-DE"/>
          </a:p>
        </p:txBody>
      </p:sp>
      <p:sp>
        <p:nvSpPr>
          <p:cNvPr id="24744" name="Line 1623"/>
          <p:cNvSpPr>
            <a:spLocks noChangeShapeType="1"/>
          </p:cNvSpPr>
          <p:nvPr/>
        </p:nvSpPr>
        <p:spPr bwMode="auto">
          <a:xfrm flipV="1">
            <a:off x="8007350" y="5838825"/>
            <a:ext cx="1588" cy="76200"/>
          </a:xfrm>
          <a:prstGeom prst="line">
            <a:avLst/>
          </a:prstGeom>
          <a:noFill/>
          <a:ln w="12700">
            <a:solidFill>
              <a:srgbClr val="800080"/>
            </a:solidFill>
            <a:round/>
            <a:headEnd/>
            <a:tailEnd/>
          </a:ln>
        </p:spPr>
        <p:txBody>
          <a:bodyPr/>
          <a:lstStyle/>
          <a:p>
            <a:endParaRPr lang="de-DE"/>
          </a:p>
        </p:txBody>
      </p:sp>
      <p:sp>
        <p:nvSpPr>
          <p:cNvPr id="24745" name="Line 1624"/>
          <p:cNvSpPr>
            <a:spLocks noChangeShapeType="1"/>
          </p:cNvSpPr>
          <p:nvPr/>
        </p:nvSpPr>
        <p:spPr bwMode="auto">
          <a:xfrm>
            <a:off x="8007350" y="5915025"/>
            <a:ext cx="1588" cy="76200"/>
          </a:xfrm>
          <a:prstGeom prst="line">
            <a:avLst/>
          </a:prstGeom>
          <a:noFill/>
          <a:ln w="12700">
            <a:solidFill>
              <a:srgbClr val="800080"/>
            </a:solidFill>
            <a:round/>
            <a:headEnd/>
            <a:tailEnd/>
          </a:ln>
        </p:spPr>
        <p:txBody>
          <a:bodyPr/>
          <a:lstStyle/>
          <a:p>
            <a:endParaRPr lang="de-DE"/>
          </a:p>
        </p:txBody>
      </p:sp>
      <p:sp>
        <p:nvSpPr>
          <p:cNvPr id="24746" name="Rectangle 1625"/>
          <p:cNvSpPr>
            <a:spLocks noChangeArrowheads="1"/>
          </p:cNvSpPr>
          <p:nvPr/>
        </p:nvSpPr>
        <p:spPr bwMode="auto">
          <a:xfrm>
            <a:off x="8693151" y="5849938"/>
            <a:ext cx="157163" cy="158750"/>
          </a:xfrm>
          <a:prstGeom prst="rect">
            <a:avLst/>
          </a:prstGeom>
          <a:noFill/>
          <a:ln w="9525">
            <a:noFill/>
            <a:miter lim="800000"/>
            <a:headEnd/>
            <a:tailEnd/>
          </a:ln>
        </p:spPr>
        <p:txBody>
          <a:bodyPr/>
          <a:lstStyle/>
          <a:p>
            <a:pPr algn="ctr"/>
            <a:endParaRPr lang="en-US" sz="1800"/>
          </a:p>
        </p:txBody>
      </p:sp>
      <p:sp>
        <p:nvSpPr>
          <p:cNvPr id="24747" name="Line 1626"/>
          <p:cNvSpPr>
            <a:spLocks noChangeShapeType="1"/>
          </p:cNvSpPr>
          <p:nvPr/>
        </p:nvSpPr>
        <p:spPr bwMode="auto">
          <a:xfrm flipH="1" flipV="1">
            <a:off x="8694738" y="5851525"/>
            <a:ext cx="76200" cy="76200"/>
          </a:xfrm>
          <a:prstGeom prst="line">
            <a:avLst/>
          </a:prstGeom>
          <a:noFill/>
          <a:ln w="12700">
            <a:solidFill>
              <a:srgbClr val="800080"/>
            </a:solidFill>
            <a:round/>
            <a:headEnd/>
            <a:tailEnd/>
          </a:ln>
        </p:spPr>
        <p:txBody>
          <a:bodyPr/>
          <a:lstStyle/>
          <a:p>
            <a:endParaRPr lang="de-DE"/>
          </a:p>
        </p:txBody>
      </p:sp>
      <p:sp>
        <p:nvSpPr>
          <p:cNvPr id="24748" name="Line 1627"/>
          <p:cNvSpPr>
            <a:spLocks noChangeShapeType="1"/>
          </p:cNvSpPr>
          <p:nvPr/>
        </p:nvSpPr>
        <p:spPr bwMode="auto">
          <a:xfrm>
            <a:off x="8770938" y="5927725"/>
            <a:ext cx="76200" cy="76200"/>
          </a:xfrm>
          <a:prstGeom prst="line">
            <a:avLst/>
          </a:prstGeom>
          <a:noFill/>
          <a:ln w="12700">
            <a:solidFill>
              <a:srgbClr val="800080"/>
            </a:solidFill>
            <a:round/>
            <a:headEnd/>
            <a:tailEnd/>
          </a:ln>
        </p:spPr>
        <p:txBody>
          <a:bodyPr/>
          <a:lstStyle/>
          <a:p>
            <a:endParaRPr lang="de-DE"/>
          </a:p>
        </p:txBody>
      </p:sp>
      <p:sp>
        <p:nvSpPr>
          <p:cNvPr id="24749" name="Line 1628"/>
          <p:cNvSpPr>
            <a:spLocks noChangeShapeType="1"/>
          </p:cNvSpPr>
          <p:nvPr/>
        </p:nvSpPr>
        <p:spPr bwMode="auto">
          <a:xfrm flipH="1">
            <a:off x="8694738" y="5927725"/>
            <a:ext cx="76200" cy="76200"/>
          </a:xfrm>
          <a:prstGeom prst="line">
            <a:avLst/>
          </a:prstGeom>
          <a:noFill/>
          <a:ln w="12700">
            <a:solidFill>
              <a:srgbClr val="800080"/>
            </a:solidFill>
            <a:round/>
            <a:headEnd/>
            <a:tailEnd/>
          </a:ln>
        </p:spPr>
        <p:txBody>
          <a:bodyPr/>
          <a:lstStyle/>
          <a:p>
            <a:endParaRPr lang="de-DE"/>
          </a:p>
        </p:txBody>
      </p:sp>
      <p:sp>
        <p:nvSpPr>
          <p:cNvPr id="24750" name="Line 1629"/>
          <p:cNvSpPr>
            <a:spLocks noChangeShapeType="1"/>
          </p:cNvSpPr>
          <p:nvPr/>
        </p:nvSpPr>
        <p:spPr bwMode="auto">
          <a:xfrm flipV="1">
            <a:off x="8770938" y="5851525"/>
            <a:ext cx="76200" cy="76200"/>
          </a:xfrm>
          <a:prstGeom prst="line">
            <a:avLst/>
          </a:prstGeom>
          <a:noFill/>
          <a:ln w="12700">
            <a:solidFill>
              <a:srgbClr val="800080"/>
            </a:solidFill>
            <a:round/>
            <a:headEnd/>
            <a:tailEnd/>
          </a:ln>
        </p:spPr>
        <p:txBody>
          <a:bodyPr/>
          <a:lstStyle/>
          <a:p>
            <a:endParaRPr lang="de-DE"/>
          </a:p>
        </p:txBody>
      </p:sp>
      <p:sp>
        <p:nvSpPr>
          <p:cNvPr id="24751" name="Line 1630"/>
          <p:cNvSpPr>
            <a:spLocks noChangeShapeType="1"/>
          </p:cNvSpPr>
          <p:nvPr/>
        </p:nvSpPr>
        <p:spPr bwMode="auto">
          <a:xfrm flipV="1">
            <a:off x="8770939" y="5851525"/>
            <a:ext cx="1587" cy="76200"/>
          </a:xfrm>
          <a:prstGeom prst="line">
            <a:avLst/>
          </a:prstGeom>
          <a:noFill/>
          <a:ln w="12700">
            <a:solidFill>
              <a:srgbClr val="800080"/>
            </a:solidFill>
            <a:round/>
            <a:headEnd/>
            <a:tailEnd/>
          </a:ln>
        </p:spPr>
        <p:txBody>
          <a:bodyPr/>
          <a:lstStyle/>
          <a:p>
            <a:endParaRPr lang="de-DE"/>
          </a:p>
        </p:txBody>
      </p:sp>
      <p:sp>
        <p:nvSpPr>
          <p:cNvPr id="24752" name="Line 1631"/>
          <p:cNvSpPr>
            <a:spLocks noChangeShapeType="1"/>
          </p:cNvSpPr>
          <p:nvPr/>
        </p:nvSpPr>
        <p:spPr bwMode="auto">
          <a:xfrm>
            <a:off x="8770939" y="5927725"/>
            <a:ext cx="1587" cy="76200"/>
          </a:xfrm>
          <a:prstGeom prst="line">
            <a:avLst/>
          </a:prstGeom>
          <a:noFill/>
          <a:ln w="12700">
            <a:solidFill>
              <a:srgbClr val="800080"/>
            </a:solidFill>
            <a:round/>
            <a:headEnd/>
            <a:tailEnd/>
          </a:ln>
        </p:spPr>
        <p:txBody>
          <a:bodyPr/>
          <a:lstStyle/>
          <a:p>
            <a:endParaRPr lang="de-DE"/>
          </a:p>
        </p:txBody>
      </p:sp>
      <p:sp>
        <p:nvSpPr>
          <p:cNvPr id="24753" name="Oval 1632"/>
          <p:cNvSpPr>
            <a:spLocks noChangeArrowheads="1"/>
          </p:cNvSpPr>
          <p:nvPr/>
        </p:nvSpPr>
        <p:spPr bwMode="auto">
          <a:xfrm>
            <a:off x="2586038"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4" name="Oval 1633"/>
          <p:cNvSpPr>
            <a:spLocks noChangeArrowheads="1"/>
          </p:cNvSpPr>
          <p:nvPr/>
        </p:nvSpPr>
        <p:spPr bwMode="auto">
          <a:xfrm>
            <a:off x="3349625"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5" name="Oval 1634"/>
          <p:cNvSpPr>
            <a:spLocks noChangeArrowheads="1"/>
          </p:cNvSpPr>
          <p:nvPr/>
        </p:nvSpPr>
        <p:spPr bwMode="auto">
          <a:xfrm>
            <a:off x="4113213"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6" name="Oval 1635"/>
          <p:cNvSpPr>
            <a:spLocks noChangeArrowheads="1"/>
          </p:cNvSpPr>
          <p:nvPr/>
        </p:nvSpPr>
        <p:spPr bwMode="auto">
          <a:xfrm>
            <a:off x="4876800"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7" name="Oval 1636"/>
          <p:cNvSpPr>
            <a:spLocks noChangeArrowheads="1"/>
          </p:cNvSpPr>
          <p:nvPr/>
        </p:nvSpPr>
        <p:spPr bwMode="auto">
          <a:xfrm>
            <a:off x="5640388"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8" name="Oval 1637"/>
          <p:cNvSpPr>
            <a:spLocks noChangeArrowheads="1"/>
          </p:cNvSpPr>
          <p:nvPr/>
        </p:nvSpPr>
        <p:spPr bwMode="auto">
          <a:xfrm>
            <a:off x="6403975"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59" name="Oval 1638"/>
          <p:cNvSpPr>
            <a:spLocks noChangeArrowheads="1"/>
          </p:cNvSpPr>
          <p:nvPr/>
        </p:nvSpPr>
        <p:spPr bwMode="auto">
          <a:xfrm>
            <a:off x="7167563" y="5900738"/>
            <a:ext cx="152400" cy="150812"/>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60" name="Oval 1639"/>
          <p:cNvSpPr>
            <a:spLocks noChangeArrowheads="1"/>
          </p:cNvSpPr>
          <p:nvPr/>
        </p:nvSpPr>
        <p:spPr bwMode="auto">
          <a:xfrm>
            <a:off x="7931150" y="5894388"/>
            <a:ext cx="152400" cy="152400"/>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61" name="Oval 1640"/>
          <p:cNvSpPr>
            <a:spLocks noChangeArrowheads="1"/>
          </p:cNvSpPr>
          <p:nvPr/>
        </p:nvSpPr>
        <p:spPr bwMode="auto">
          <a:xfrm>
            <a:off x="8697913" y="5846763"/>
            <a:ext cx="152400" cy="152400"/>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762" name="Rectangle 1641"/>
          <p:cNvSpPr>
            <a:spLocks noChangeArrowheads="1"/>
          </p:cNvSpPr>
          <p:nvPr/>
        </p:nvSpPr>
        <p:spPr bwMode="auto">
          <a:xfrm>
            <a:off x="2584450" y="5480051"/>
            <a:ext cx="158750" cy="157163"/>
          </a:xfrm>
          <a:prstGeom prst="rect">
            <a:avLst/>
          </a:prstGeom>
          <a:noFill/>
          <a:ln w="9525">
            <a:noFill/>
            <a:miter lim="800000"/>
            <a:headEnd/>
            <a:tailEnd/>
          </a:ln>
        </p:spPr>
        <p:txBody>
          <a:bodyPr/>
          <a:lstStyle/>
          <a:p>
            <a:pPr algn="ctr"/>
            <a:endParaRPr lang="en-US" sz="1800"/>
          </a:p>
        </p:txBody>
      </p:sp>
      <p:sp>
        <p:nvSpPr>
          <p:cNvPr id="24763" name="Line 1642"/>
          <p:cNvSpPr>
            <a:spLocks noChangeShapeType="1"/>
          </p:cNvSpPr>
          <p:nvPr/>
        </p:nvSpPr>
        <p:spPr bwMode="auto">
          <a:xfrm flipV="1">
            <a:off x="2662239" y="5481638"/>
            <a:ext cx="1587" cy="76200"/>
          </a:xfrm>
          <a:prstGeom prst="line">
            <a:avLst/>
          </a:prstGeom>
          <a:noFill/>
          <a:ln w="12700">
            <a:solidFill>
              <a:srgbClr val="008080"/>
            </a:solidFill>
            <a:round/>
            <a:headEnd/>
            <a:tailEnd/>
          </a:ln>
        </p:spPr>
        <p:txBody>
          <a:bodyPr/>
          <a:lstStyle/>
          <a:p>
            <a:endParaRPr lang="de-DE"/>
          </a:p>
        </p:txBody>
      </p:sp>
      <p:sp>
        <p:nvSpPr>
          <p:cNvPr id="24764" name="Line 1643"/>
          <p:cNvSpPr>
            <a:spLocks noChangeShapeType="1"/>
          </p:cNvSpPr>
          <p:nvPr/>
        </p:nvSpPr>
        <p:spPr bwMode="auto">
          <a:xfrm>
            <a:off x="2662239" y="5557838"/>
            <a:ext cx="1587" cy="76200"/>
          </a:xfrm>
          <a:prstGeom prst="line">
            <a:avLst/>
          </a:prstGeom>
          <a:noFill/>
          <a:ln w="12700">
            <a:solidFill>
              <a:srgbClr val="008080"/>
            </a:solidFill>
            <a:round/>
            <a:headEnd/>
            <a:tailEnd/>
          </a:ln>
        </p:spPr>
        <p:txBody>
          <a:bodyPr/>
          <a:lstStyle/>
          <a:p>
            <a:endParaRPr lang="de-DE"/>
          </a:p>
        </p:txBody>
      </p:sp>
      <p:sp>
        <p:nvSpPr>
          <p:cNvPr id="24765" name="Line 1644"/>
          <p:cNvSpPr>
            <a:spLocks noChangeShapeType="1"/>
          </p:cNvSpPr>
          <p:nvPr/>
        </p:nvSpPr>
        <p:spPr bwMode="auto">
          <a:xfrm flipH="1">
            <a:off x="2586038" y="5557839"/>
            <a:ext cx="76200" cy="1587"/>
          </a:xfrm>
          <a:prstGeom prst="line">
            <a:avLst/>
          </a:prstGeom>
          <a:noFill/>
          <a:ln w="12700">
            <a:solidFill>
              <a:srgbClr val="008080"/>
            </a:solidFill>
            <a:round/>
            <a:headEnd/>
            <a:tailEnd/>
          </a:ln>
        </p:spPr>
        <p:txBody>
          <a:bodyPr/>
          <a:lstStyle/>
          <a:p>
            <a:endParaRPr lang="de-DE"/>
          </a:p>
        </p:txBody>
      </p:sp>
      <p:sp>
        <p:nvSpPr>
          <p:cNvPr id="24766" name="Line 1645"/>
          <p:cNvSpPr>
            <a:spLocks noChangeShapeType="1"/>
          </p:cNvSpPr>
          <p:nvPr/>
        </p:nvSpPr>
        <p:spPr bwMode="auto">
          <a:xfrm>
            <a:off x="2662238" y="5557839"/>
            <a:ext cx="76200" cy="1587"/>
          </a:xfrm>
          <a:prstGeom prst="line">
            <a:avLst/>
          </a:prstGeom>
          <a:noFill/>
          <a:ln w="12700">
            <a:solidFill>
              <a:srgbClr val="008080"/>
            </a:solidFill>
            <a:round/>
            <a:headEnd/>
            <a:tailEnd/>
          </a:ln>
        </p:spPr>
        <p:txBody>
          <a:bodyPr/>
          <a:lstStyle/>
          <a:p>
            <a:endParaRPr lang="de-DE"/>
          </a:p>
        </p:txBody>
      </p:sp>
      <p:sp>
        <p:nvSpPr>
          <p:cNvPr id="24767" name="Rectangle 1646"/>
          <p:cNvSpPr>
            <a:spLocks noChangeArrowheads="1"/>
          </p:cNvSpPr>
          <p:nvPr/>
        </p:nvSpPr>
        <p:spPr bwMode="auto">
          <a:xfrm>
            <a:off x="3348038" y="5286375"/>
            <a:ext cx="158750" cy="158750"/>
          </a:xfrm>
          <a:prstGeom prst="rect">
            <a:avLst/>
          </a:prstGeom>
          <a:noFill/>
          <a:ln w="9525">
            <a:noFill/>
            <a:miter lim="800000"/>
            <a:headEnd/>
            <a:tailEnd/>
          </a:ln>
        </p:spPr>
        <p:txBody>
          <a:bodyPr/>
          <a:lstStyle/>
          <a:p>
            <a:pPr algn="ctr"/>
            <a:endParaRPr lang="en-US" sz="1800"/>
          </a:p>
        </p:txBody>
      </p:sp>
      <p:sp>
        <p:nvSpPr>
          <p:cNvPr id="24768" name="Line 1647"/>
          <p:cNvSpPr>
            <a:spLocks noChangeShapeType="1"/>
          </p:cNvSpPr>
          <p:nvPr/>
        </p:nvSpPr>
        <p:spPr bwMode="auto">
          <a:xfrm flipV="1">
            <a:off x="3425825" y="5287963"/>
            <a:ext cx="1588" cy="76200"/>
          </a:xfrm>
          <a:prstGeom prst="line">
            <a:avLst/>
          </a:prstGeom>
          <a:noFill/>
          <a:ln w="12700">
            <a:solidFill>
              <a:srgbClr val="008080"/>
            </a:solidFill>
            <a:round/>
            <a:headEnd/>
            <a:tailEnd/>
          </a:ln>
        </p:spPr>
        <p:txBody>
          <a:bodyPr/>
          <a:lstStyle/>
          <a:p>
            <a:endParaRPr lang="de-DE"/>
          </a:p>
        </p:txBody>
      </p:sp>
      <p:sp>
        <p:nvSpPr>
          <p:cNvPr id="24769" name="Line 1648"/>
          <p:cNvSpPr>
            <a:spLocks noChangeShapeType="1"/>
          </p:cNvSpPr>
          <p:nvPr/>
        </p:nvSpPr>
        <p:spPr bwMode="auto">
          <a:xfrm>
            <a:off x="3425825" y="5364163"/>
            <a:ext cx="1588" cy="76200"/>
          </a:xfrm>
          <a:prstGeom prst="line">
            <a:avLst/>
          </a:prstGeom>
          <a:noFill/>
          <a:ln w="12700">
            <a:solidFill>
              <a:srgbClr val="008080"/>
            </a:solidFill>
            <a:round/>
            <a:headEnd/>
            <a:tailEnd/>
          </a:ln>
        </p:spPr>
        <p:txBody>
          <a:bodyPr/>
          <a:lstStyle/>
          <a:p>
            <a:endParaRPr lang="de-DE"/>
          </a:p>
        </p:txBody>
      </p:sp>
      <p:sp>
        <p:nvSpPr>
          <p:cNvPr id="24770" name="Line 1649"/>
          <p:cNvSpPr>
            <a:spLocks noChangeShapeType="1"/>
          </p:cNvSpPr>
          <p:nvPr/>
        </p:nvSpPr>
        <p:spPr bwMode="auto">
          <a:xfrm flipH="1">
            <a:off x="3349625" y="5364164"/>
            <a:ext cx="76200" cy="1587"/>
          </a:xfrm>
          <a:prstGeom prst="line">
            <a:avLst/>
          </a:prstGeom>
          <a:noFill/>
          <a:ln w="12700">
            <a:solidFill>
              <a:srgbClr val="008080"/>
            </a:solidFill>
            <a:round/>
            <a:headEnd/>
            <a:tailEnd/>
          </a:ln>
        </p:spPr>
        <p:txBody>
          <a:bodyPr/>
          <a:lstStyle/>
          <a:p>
            <a:endParaRPr lang="de-DE"/>
          </a:p>
        </p:txBody>
      </p:sp>
      <p:sp>
        <p:nvSpPr>
          <p:cNvPr id="24771" name="Line 1650"/>
          <p:cNvSpPr>
            <a:spLocks noChangeShapeType="1"/>
          </p:cNvSpPr>
          <p:nvPr/>
        </p:nvSpPr>
        <p:spPr bwMode="auto">
          <a:xfrm>
            <a:off x="3425825" y="5364164"/>
            <a:ext cx="76200" cy="1587"/>
          </a:xfrm>
          <a:prstGeom prst="line">
            <a:avLst/>
          </a:prstGeom>
          <a:noFill/>
          <a:ln w="12700">
            <a:solidFill>
              <a:srgbClr val="008080"/>
            </a:solidFill>
            <a:round/>
            <a:headEnd/>
            <a:tailEnd/>
          </a:ln>
        </p:spPr>
        <p:txBody>
          <a:bodyPr/>
          <a:lstStyle/>
          <a:p>
            <a:endParaRPr lang="de-DE"/>
          </a:p>
        </p:txBody>
      </p:sp>
      <p:sp>
        <p:nvSpPr>
          <p:cNvPr id="24772" name="Rectangle 1651"/>
          <p:cNvSpPr>
            <a:spLocks noChangeArrowheads="1"/>
          </p:cNvSpPr>
          <p:nvPr/>
        </p:nvSpPr>
        <p:spPr bwMode="auto">
          <a:xfrm>
            <a:off x="4111625" y="5057775"/>
            <a:ext cx="158750" cy="158750"/>
          </a:xfrm>
          <a:prstGeom prst="rect">
            <a:avLst/>
          </a:prstGeom>
          <a:noFill/>
          <a:ln w="9525">
            <a:noFill/>
            <a:miter lim="800000"/>
            <a:headEnd/>
            <a:tailEnd/>
          </a:ln>
        </p:spPr>
        <p:txBody>
          <a:bodyPr/>
          <a:lstStyle/>
          <a:p>
            <a:pPr algn="ctr"/>
            <a:endParaRPr lang="en-US" sz="1800"/>
          </a:p>
        </p:txBody>
      </p:sp>
      <p:sp>
        <p:nvSpPr>
          <p:cNvPr id="24773" name="Line 1652"/>
          <p:cNvSpPr>
            <a:spLocks noChangeShapeType="1"/>
          </p:cNvSpPr>
          <p:nvPr/>
        </p:nvSpPr>
        <p:spPr bwMode="auto">
          <a:xfrm flipV="1">
            <a:off x="4189414" y="5059363"/>
            <a:ext cx="1587" cy="76200"/>
          </a:xfrm>
          <a:prstGeom prst="line">
            <a:avLst/>
          </a:prstGeom>
          <a:noFill/>
          <a:ln w="12700">
            <a:solidFill>
              <a:srgbClr val="008080"/>
            </a:solidFill>
            <a:round/>
            <a:headEnd/>
            <a:tailEnd/>
          </a:ln>
        </p:spPr>
        <p:txBody>
          <a:bodyPr/>
          <a:lstStyle/>
          <a:p>
            <a:endParaRPr lang="de-DE"/>
          </a:p>
        </p:txBody>
      </p:sp>
      <p:sp>
        <p:nvSpPr>
          <p:cNvPr id="24774" name="Line 1653"/>
          <p:cNvSpPr>
            <a:spLocks noChangeShapeType="1"/>
          </p:cNvSpPr>
          <p:nvPr/>
        </p:nvSpPr>
        <p:spPr bwMode="auto">
          <a:xfrm>
            <a:off x="4189414" y="5135563"/>
            <a:ext cx="1587" cy="76200"/>
          </a:xfrm>
          <a:prstGeom prst="line">
            <a:avLst/>
          </a:prstGeom>
          <a:noFill/>
          <a:ln w="12700">
            <a:solidFill>
              <a:srgbClr val="008080"/>
            </a:solidFill>
            <a:round/>
            <a:headEnd/>
            <a:tailEnd/>
          </a:ln>
        </p:spPr>
        <p:txBody>
          <a:bodyPr/>
          <a:lstStyle/>
          <a:p>
            <a:endParaRPr lang="de-DE"/>
          </a:p>
        </p:txBody>
      </p:sp>
      <p:sp>
        <p:nvSpPr>
          <p:cNvPr id="24775" name="Line 1654"/>
          <p:cNvSpPr>
            <a:spLocks noChangeShapeType="1"/>
          </p:cNvSpPr>
          <p:nvPr/>
        </p:nvSpPr>
        <p:spPr bwMode="auto">
          <a:xfrm flipH="1">
            <a:off x="4113213" y="5135564"/>
            <a:ext cx="76200" cy="1587"/>
          </a:xfrm>
          <a:prstGeom prst="line">
            <a:avLst/>
          </a:prstGeom>
          <a:noFill/>
          <a:ln w="12700">
            <a:solidFill>
              <a:srgbClr val="008080"/>
            </a:solidFill>
            <a:round/>
            <a:headEnd/>
            <a:tailEnd/>
          </a:ln>
        </p:spPr>
        <p:txBody>
          <a:bodyPr/>
          <a:lstStyle/>
          <a:p>
            <a:endParaRPr lang="de-DE"/>
          </a:p>
        </p:txBody>
      </p:sp>
      <p:sp>
        <p:nvSpPr>
          <p:cNvPr id="24776" name="Line 1655"/>
          <p:cNvSpPr>
            <a:spLocks noChangeShapeType="1"/>
          </p:cNvSpPr>
          <p:nvPr/>
        </p:nvSpPr>
        <p:spPr bwMode="auto">
          <a:xfrm>
            <a:off x="4189413" y="5135564"/>
            <a:ext cx="76200" cy="1587"/>
          </a:xfrm>
          <a:prstGeom prst="line">
            <a:avLst/>
          </a:prstGeom>
          <a:noFill/>
          <a:ln w="12700">
            <a:solidFill>
              <a:srgbClr val="008080"/>
            </a:solidFill>
            <a:round/>
            <a:headEnd/>
            <a:tailEnd/>
          </a:ln>
        </p:spPr>
        <p:txBody>
          <a:bodyPr/>
          <a:lstStyle/>
          <a:p>
            <a:endParaRPr lang="de-DE"/>
          </a:p>
        </p:txBody>
      </p:sp>
      <p:sp>
        <p:nvSpPr>
          <p:cNvPr id="24777" name="Rectangle 1656"/>
          <p:cNvSpPr>
            <a:spLocks noChangeArrowheads="1"/>
          </p:cNvSpPr>
          <p:nvPr/>
        </p:nvSpPr>
        <p:spPr bwMode="auto">
          <a:xfrm>
            <a:off x="4875213" y="4411663"/>
            <a:ext cx="158750" cy="158750"/>
          </a:xfrm>
          <a:prstGeom prst="rect">
            <a:avLst/>
          </a:prstGeom>
          <a:noFill/>
          <a:ln w="9525">
            <a:noFill/>
            <a:miter lim="800000"/>
            <a:headEnd/>
            <a:tailEnd/>
          </a:ln>
        </p:spPr>
        <p:txBody>
          <a:bodyPr/>
          <a:lstStyle/>
          <a:p>
            <a:pPr algn="ctr"/>
            <a:endParaRPr lang="en-US" sz="1800"/>
          </a:p>
        </p:txBody>
      </p:sp>
      <p:sp>
        <p:nvSpPr>
          <p:cNvPr id="24778" name="Line 1657"/>
          <p:cNvSpPr>
            <a:spLocks noChangeShapeType="1"/>
          </p:cNvSpPr>
          <p:nvPr/>
        </p:nvSpPr>
        <p:spPr bwMode="auto">
          <a:xfrm flipV="1">
            <a:off x="4953000" y="4413250"/>
            <a:ext cx="1588" cy="76200"/>
          </a:xfrm>
          <a:prstGeom prst="line">
            <a:avLst/>
          </a:prstGeom>
          <a:noFill/>
          <a:ln w="12700">
            <a:solidFill>
              <a:srgbClr val="008080"/>
            </a:solidFill>
            <a:round/>
            <a:headEnd/>
            <a:tailEnd/>
          </a:ln>
        </p:spPr>
        <p:txBody>
          <a:bodyPr/>
          <a:lstStyle/>
          <a:p>
            <a:endParaRPr lang="de-DE"/>
          </a:p>
        </p:txBody>
      </p:sp>
      <p:sp>
        <p:nvSpPr>
          <p:cNvPr id="24779" name="Line 1658"/>
          <p:cNvSpPr>
            <a:spLocks noChangeShapeType="1"/>
          </p:cNvSpPr>
          <p:nvPr/>
        </p:nvSpPr>
        <p:spPr bwMode="auto">
          <a:xfrm>
            <a:off x="4953000" y="4489450"/>
            <a:ext cx="1588" cy="76200"/>
          </a:xfrm>
          <a:prstGeom prst="line">
            <a:avLst/>
          </a:prstGeom>
          <a:noFill/>
          <a:ln w="12700">
            <a:solidFill>
              <a:srgbClr val="008080"/>
            </a:solidFill>
            <a:round/>
            <a:headEnd/>
            <a:tailEnd/>
          </a:ln>
        </p:spPr>
        <p:txBody>
          <a:bodyPr/>
          <a:lstStyle/>
          <a:p>
            <a:endParaRPr lang="de-DE"/>
          </a:p>
        </p:txBody>
      </p:sp>
      <p:sp>
        <p:nvSpPr>
          <p:cNvPr id="24780" name="Line 1659"/>
          <p:cNvSpPr>
            <a:spLocks noChangeShapeType="1"/>
          </p:cNvSpPr>
          <p:nvPr/>
        </p:nvSpPr>
        <p:spPr bwMode="auto">
          <a:xfrm flipH="1">
            <a:off x="4876800" y="4489450"/>
            <a:ext cx="76200" cy="1588"/>
          </a:xfrm>
          <a:prstGeom prst="line">
            <a:avLst/>
          </a:prstGeom>
          <a:noFill/>
          <a:ln w="12700">
            <a:solidFill>
              <a:srgbClr val="008080"/>
            </a:solidFill>
            <a:round/>
            <a:headEnd/>
            <a:tailEnd/>
          </a:ln>
        </p:spPr>
        <p:txBody>
          <a:bodyPr/>
          <a:lstStyle/>
          <a:p>
            <a:endParaRPr lang="de-DE"/>
          </a:p>
        </p:txBody>
      </p:sp>
      <p:sp>
        <p:nvSpPr>
          <p:cNvPr id="24781" name="Line 1660"/>
          <p:cNvSpPr>
            <a:spLocks noChangeShapeType="1"/>
          </p:cNvSpPr>
          <p:nvPr/>
        </p:nvSpPr>
        <p:spPr bwMode="auto">
          <a:xfrm>
            <a:off x="4953000" y="4489450"/>
            <a:ext cx="76200" cy="1588"/>
          </a:xfrm>
          <a:prstGeom prst="line">
            <a:avLst/>
          </a:prstGeom>
          <a:noFill/>
          <a:ln w="12700">
            <a:solidFill>
              <a:srgbClr val="008080"/>
            </a:solidFill>
            <a:round/>
            <a:headEnd/>
            <a:tailEnd/>
          </a:ln>
        </p:spPr>
        <p:txBody>
          <a:bodyPr/>
          <a:lstStyle/>
          <a:p>
            <a:endParaRPr lang="de-DE"/>
          </a:p>
        </p:txBody>
      </p:sp>
      <p:sp>
        <p:nvSpPr>
          <p:cNvPr id="24782" name="Rectangle 1661"/>
          <p:cNvSpPr>
            <a:spLocks noChangeArrowheads="1"/>
          </p:cNvSpPr>
          <p:nvPr/>
        </p:nvSpPr>
        <p:spPr bwMode="auto">
          <a:xfrm>
            <a:off x="5638800" y="3763963"/>
            <a:ext cx="158750" cy="158750"/>
          </a:xfrm>
          <a:prstGeom prst="rect">
            <a:avLst/>
          </a:prstGeom>
          <a:noFill/>
          <a:ln w="9525">
            <a:noFill/>
            <a:miter lim="800000"/>
            <a:headEnd/>
            <a:tailEnd/>
          </a:ln>
        </p:spPr>
        <p:txBody>
          <a:bodyPr/>
          <a:lstStyle/>
          <a:p>
            <a:pPr algn="ctr"/>
            <a:endParaRPr lang="en-US" sz="1800"/>
          </a:p>
        </p:txBody>
      </p:sp>
      <p:sp>
        <p:nvSpPr>
          <p:cNvPr id="24783" name="Line 1662"/>
          <p:cNvSpPr>
            <a:spLocks noChangeShapeType="1"/>
          </p:cNvSpPr>
          <p:nvPr/>
        </p:nvSpPr>
        <p:spPr bwMode="auto">
          <a:xfrm flipV="1">
            <a:off x="5716589" y="3765550"/>
            <a:ext cx="1587" cy="76200"/>
          </a:xfrm>
          <a:prstGeom prst="line">
            <a:avLst/>
          </a:prstGeom>
          <a:noFill/>
          <a:ln w="12700">
            <a:solidFill>
              <a:srgbClr val="008080"/>
            </a:solidFill>
            <a:round/>
            <a:headEnd/>
            <a:tailEnd/>
          </a:ln>
        </p:spPr>
        <p:txBody>
          <a:bodyPr/>
          <a:lstStyle/>
          <a:p>
            <a:endParaRPr lang="de-DE"/>
          </a:p>
        </p:txBody>
      </p:sp>
      <p:sp>
        <p:nvSpPr>
          <p:cNvPr id="24784" name="Line 1663"/>
          <p:cNvSpPr>
            <a:spLocks noChangeShapeType="1"/>
          </p:cNvSpPr>
          <p:nvPr/>
        </p:nvSpPr>
        <p:spPr bwMode="auto">
          <a:xfrm>
            <a:off x="5716589" y="3841750"/>
            <a:ext cx="1587" cy="76200"/>
          </a:xfrm>
          <a:prstGeom prst="line">
            <a:avLst/>
          </a:prstGeom>
          <a:noFill/>
          <a:ln w="12700">
            <a:solidFill>
              <a:srgbClr val="008080"/>
            </a:solidFill>
            <a:round/>
            <a:headEnd/>
            <a:tailEnd/>
          </a:ln>
        </p:spPr>
        <p:txBody>
          <a:bodyPr/>
          <a:lstStyle/>
          <a:p>
            <a:endParaRPr lang="de-DE"/>
          </a:p>
        </p:txBody>
      </p:sp>
      <p:sp>
        <p:nvSpPr>
          <p:cNvPr id="24785" name="Line 1664"/>
          <p:cNvSpPr>
            <a:spLocks noChangeShapeType="1"/>
          </p:cNvSpPr>
          <p:nvPr/>
        </p:nvSpPr>
        <p:spPr bwMode="auto">
          <a:xfrm flipH="1">
            <a:off x="5640388" y="3841750"/>
            <a:ext cx="76200" cy="1588"/>
          </a:xfrm>
          <a:prstGeom prst="line">
            <a:avLst/>
          </a:prstGeom>
          <a:noFill/>
          <a:ln w="12700">
            <a:solidFill>
              <a:srgbClr val="008080"/>
            </a:solidFill>
            <a:round/>
            <a:headEnd/>
            <a:tailEnd/>
          </a:ln>
        </p:spPr>
        <p:txBody>
          <a:bodyPr/>
          <a:lstStyle/>
          <a:p>
            <a:endParaRPr lang="de-DE"/>
          </a:p>
        </p:txBody>
      </p:sp>
      <p:sp>
        <p:nvSpPr>
          <p:cNvPr id="24786" name="Line 1665"/>
          <p:cNvSpPr>
            <a:spLocks noChangeShapeType="1"/>
          </p:cNvSpPr>
          <p:nvPr/>
        </p:nvSpPr>
        <p:spPr bwMode="auto">
          <a:xfrm>
            <a:off x="5716588" y="3841750"/>
            <a:ext cx="76200" cy="1588"/>
          </a:xfrm>
          <a:prstGeom prst="line">
            <a:avLst/>
          </a:prstGeom>
          <a:noFill/>
          <a:ln w="12700">
            <a:solidFill>
              <a:srgbClr val="008080"/>
            </a:solidFill>
            <a:round/>
            <a:headEnd/>
            <a:tailEnd/>
          </a:ln>
        </p:spPr>
        <p:txBody>
          <a:bodyPr/>
          <a:lstStyle/>
          <a:p>
            <a:endParaRPr lang="de-DE"/>
          </a:p>
        </p:txBody>
      </p:sp>
      <p:sp>
        <p:nvSpPr>
          <p:cNvPr id="24787" name="Rectangle 1666"/>
          <p:cNvSpPr>
            <a:spLocks noChangeArrowheads="1"/>
          </p:cNvSpPr>
          <p:nvPr/>
        </p:nvSpPr>
        <p:spPr bwMode="auto">
          <a:xfrm>
            <a:off x="6402388" y="3071813"/>
            <a:ext cx="158750" cy="158750"/>
          </a:xfrm>
          <a:prstGeom prst="rect">
            <a:avLst/>
          </a:prstGeom>
          <a:noFill/>
          <a:ln w="9525">
            <a:noFill/>
            <a:miter lim="800000"/>
            <a:headEnd/>
            <a:tailEnd/>
          </a:ln>
        </p:spPr>
        <p:txBody>
          <a:bodyPr/>
          <a:lstStyle/>
          <a:p>
            <a:pPr algn="ctr"/>
            <a:endParaRPr lang="en-US" sz="1800"/>
          </a:p>
        </p:txBody>
      </p:sp>
      <p:sp>
        <p:nvSpPr>
          <p:cNvPr id="24788" name="Line 1667"/>
          <p:cNvSpPr>
            <a:spLocks noChangeShapeType="1"/>
          </p:cNvSpPr>
          <p:nvPr/>
        </p:nvSpPr>
        <p:spPr bwMode="auto">
          <a:xfrm flipV="1">
            <a:off x="6480175" y="3073400"/>
            <a:ext cx="1588" cy="76200"/>
          </a:xfrm>
          <a:prstGeom prst="line">
            <a:avLst/>
          </a:prstGeom>
          <a:noFill/>
          <a:ln w="12700">
            <a:solidFill>
              <a:srgbClr val="008080"/>
            </a:solidFill>
            <a:round/>
            <a:headEnd/>
            <a:tailEnd/>
          </a:ln>
        </p:spPr>
        <p:txBody>
          <a:bodyPr/>
          <a:lstStyle/>
          <a:p>
            <a:endParaRPr lang="de-DE"/>
          </a:p>
        </p:txBody>
      </p:sp>
      <p:sp>
        <p:nvSpPr>
          <p:cNvPr id="24789" name="Line 1668"/>
          <p:cNvSpPr>
            <a:spLocks noChangeShapeType="1"/>
          </p:cNvSpPr>
          <p:nvPr/>
        </p:nvSpPr>
        <p:spPr bwMode="auto">
          <a:xfrm>
            <a:off x="6480175" y="3149600"/>
            <a:ext cx="1588" cy="76200"/>
          </a:xfrm>
          <a:prstGeom prst="line">
            <a:avLst/>
          </a:prstGeom>
          <a:noFill/>
          <a:ln w="12700">
            <a:solidFill>
              <a:srgbClr val="008080"/>
            </a:solidFill>
            <a:round/>
            <a:headEnd/>
            <a:tailEnd/>
          </a:ln>
        </p:spPr>
        <p:txBody>
          <a:bodyPr/>
          <a:lstStyle/>
          <a:p>
            <a:endParaRPr lang="de-DE"/>
          </a:p>
        </p:txBody>
      </p:sp>
      <p:sp>
        <p:nvSpPr>
          <p:cNvPr id="24790" name="Line 1669"/>
          <p:cNvSpPr>
            <a:spLocks noChangeShapeType="1"/>
          </p:cNvSpPr>
          <p:nvPr/>
        </p:nvSpPr>
        <p:spPr bwMode="auto">
          <a:xfrm flipH="1">
            <a:off x="6403975" y="3149600"/>
            <a:ext cx="76200" cy="1588"/>
          </a:xfrm>
          <a:prstGeom prst="line">
            <a:avLst/>
          </a:prstGeom>
          <a:noFill/>
          <a:ln w="12700">
            <a:solidFill>
              <a:srgbClr val="008080"/>
            </a:solidFill>
            <a:round/>
            <a:headEnd/>
            <a:tailEnd/>
          </a:ln>
        </p:spPr>
        <p:txBody>
          <a:bodyPr/>
          <a:lstStyle/>
          <a:p>
            <a:endParaRPr lang="de-DE"/>
          </a:p>
        </p:txBody>
      </p:sp>
      <p:sp>
        <p:nvSpPr>
          <p:cNvPr id="24791" name="Line 1670"/>
          <p:cNvSpPr>
            <a:spLocks noChangeShapeType="1"/>
          </p:cNvSpPr>
          <p:nvPr/>
        </p:nvSpPr>
        <p:spPr bwMode="auto">
          <a:xfrm>
            <a:off x="6480175" y="3149600"/>
            <a:ext cx="76200" cy="1588"/>
          </a:xfrm>
          <a:prstGeom prst="line">
            <a:avLst/>
          </a:prstGeom>
          <a:noFill/>
          <a:ln w="12700">
            <a:solidFill>
              <a:srgbClr val="008080"/>
            </a:solidFill>
            <a:round/>
            <a:headEnd/>
            <a:tailEnd/>
          </a:ln>
        </p:spPr>
        <p:txBody>
          <a:bodyPr/>
          <a:lstStyle/>
          <a:p>
            <a:endParaRPr lang="de-DE"/>
          </a:p>
        </p:txBody>
      </p:sp>
      <p:sp>
        <p:nvSpPr>
          <p:cNvPr id="24792" name="Rectangle 1671"/>
          <p:cNvSpPr>
            <a:spLocks noChangeArrowheads="1"/>
          </p:cNvSpPr>
          <p:nvPr/>
        </p:nvSpPr>
        <p:spPr bwMode="auto">
          <a:xfrm>
            <a:off x="7165975" y="2525713"/>
            <a:ext cx="158750" cy="158750"/>
          </a:xfrm>
          <a:prstGeom prst="rect">
            <a:avLst/>
          </a:prstGeom>
          <a:noFill/>
          <a:ln w="9525">
            <a:noFill/>
            <a:miter lim="800000"/>
            <a:headEnd/>
            <a:tailEnd/>
          </a:ln>
        </p:spPr>
        <p:txBody>
          <a:bodyPr/>
          <a:lstStyle/>
          <a:p>
            <a:pPr algn="ctr"/>
            <a:endParaRPr lang="en-US" sz="1800"/>
          </a:p>
        </p:txBody>
      </p:sp>
      <p:sp>
        <p:nvSpPr>
          <p:cNvPr id="24793" name="Line 1672"/>
          <p:cNvSpPr>
            <a:spLocks noChangeShapeType="1"/>
          </p:cNvSpPr>
          <p:nvPr/>
        </p:nvSpPr>
        <p:spPr bwMode="auto">
          <a:xfrm flipV="1">
            <a:off x="7243764" y="2527300"/>
            <a:ext cx="1587" cy="76200"/>
          </a:xfrm>
          <a:prstGeom prst="line">
            <a:avLst/>
          </a:prstGeom>
          <a:noFill/>
          <a:ln w="12700">
            <a:solidFill>
              <a:srgbClr val="008080"/>
            </a:solidFill>
            <a:round/>
            <a:headEnd/>
            <a:tailEnd/>
          </a:ln>
        </p:spPr>
        <p:txBody>
          <a:bodyPr/>
          <a:lstStyle/>
          <a:p>
            <a:endParaRPr lang="de-DE"/>
          </a:p>
        </p:txBody>
      </p:sp>
      <p:sp>
        <p:nvSpPr>
          <p:cNvPr id="24794" name="Line 1673"/>
          <p:cNvSpPr>
            <a:spLocks noChangeShapeType="1"/>
          </p:cNvSpPr>
          <p:nvPr/>
        </p:nvSpPr>
        <p:spPr bwMode="auto">
          <a:xfrm>
            <a:off x="7243764" y="2603500"/>
            <a:ext cx="1587" cy="76200"/>
          </a:xfrm>
          <a:prstGeom prst="line">
            <a:avLst/>
          </a:prstGeom>
          <a:noFill/>
          <a:ln w="12700">
            <a:solidFill>
              <a:srgbClr val="008080"/>
            </a:solidFill>
            <a:round/>
            <a:headEnd/>
            <a:tailEnd/>
          </a:ln>
        </p:spPr>
        <p:txBody>
          <a:bodyPr/>
          <a:lstStyle/>
          <a:p>
            <a:endParaRPr lang="de-DE"/>
          </a:p>
        </p:txBody>
      </p:sp>
      <p:sp>
        <p:nvSpPr>
          <p:cNvPr id="24795" name="Line 1674"/>
          <p:cNvSpPr>
            <a:spLocks noChangeShapeType="1"/>
          </p:cNvSpPr>
          <p:nvPr/>
        </p:nvSpPr>
        <p:spPr bwMode="auto">
          <a:xfrm flipH="1">
            <a:off x="7167563" y="2603500"/>
            <a:ext cx="76200" cy="1588"/>
          </a:xfrm>
          <a:prstGeom prst="line">
            <a:avLst/>
          </a:prstGeom>
          <a:noFill/>
          <a:ln w="12700">
            <a:solidFill>
              <a:srgbClr val="008080"/>
            </a:solidFill>
            <a:round/>
            <a:headEnd/>
            <a:tailEnd/>
          </a:ln>
        </p:spPr>
        <p:txBody>
          <a:bodyPr/>
          <a:lstStyle/>
          <a:p>
            <a:endParaRPr lang="de-DE"/>
          </a:p>
        </p:txBody>
      </p:sp>
      <p:sp>
        <p:nvSpPr>
          <p:cNvPr id="24796" name="Line 1675"/>
          <p:cNvSpPr>
            <a:spLocks noChangeShapeType="1"/>
          </p:cNvSpPr>
          <p:nvPr/>
        </p:nvSpPr>
        <p:spPr bwMode="auto">
          <a:xfrm>
            <a:off x="7243763" y="2603500"/>
            <a:ext cx="76200" cy="1588"/>
          </a:xfrm>
          <a:prstGeom prst="line">
            <a:avLst/>
          </a:prstGeom>
          <a:noFill/>
          <a:ln w="12700">
            <a:solidFill>
              <a:srgbClr val="008080"/>
            </a:solidFill>
            <a:round/>
            <a:headEnd/>
            <a:tailEnd/>
          </a:ln>
        </p:spPr>
        <p:txBody>
          <a:bodyPr/>
          <a:lstStyle/>
          <a:p>
            <a:endParaRPr lang="de-DE"/>
          </a:p>
        </p:txBody>
      </p:sp>
      <p:sp>
        <p:nvSpPr>
          <p:cNvPr id="24797" name="Rectangle 1676"/>
          <p:cNvSpPr>
            <a:spLocks noChangeArrowheads="1"/>
          </p:cNvSpPr>
          <p:nvPr/>
        </p:nvSpPr>
        <p:spPr bwMode="auto">
          <a:xfrm>
            <a:off x="7929563" y="1885951"/>
            <a:ext cx="158750" cy="157163"/>
          </a:xfrm>
          <a:prstGeom prst="rect">
            <a:avLst/>
          </a:prstGeom>
          <a:noFill/>
          <a:ln w="9525">
            <a:noFill/>
            <a:miter lim="800000"/>
            <a:headEnd/>
            <a:tailEnd/>
          </a:ln>
        </p:spPr>
        <p:txBody>
          <a:bodyPr/>
          <a:lstStyle/>
          <a:p>
            <a:pPr algn="ctr"/>
            <a:endParaRPr lang="en-US" sz="1800"/>
          </a:p>
        </p:txBody>
      </p:sp>
      <p:sp>
        <p:nvSpPr>
          <p:cNvPr id="24798" name="Line 1677"/>
          <p:cNvSpPr>
            <a:spLocks noChangeShapeType="1"/>
          </p:cNvSpPr>
          <p:nvPr/>
        </p:nvSpPr>
        <p:spPr bwMode="auto">
          <a:xfrm flipV="1">
            <a:off x="8007350" y="1887538"/>
            <a:ext cx="1588" cy="76200"/>
          </a:xfrm>
          <a:prstGeom prst="line">
            <a:avLst/>
          </a:prstGeom>
          <a:noFill/>
          <a:ln w="12700">
            <a:solidFill>
              <a:srgbClr val="008080"/>
            </a:solidFill>
            <a:round/>
            <a:headEnd/>
            <a:tailEnd/>
          </a:ln>
        </p:spPr>
        <p:txBody>
          <a:bodyPr/>
          <a:lstStyle/>
          <a:p>
            <a:endParaRPr lang="de-DE"/>
          </a:p>
        </p:txBody>
      </p:sp>
      <p:sp>
        <p:nvSpPr>
          <p:cNvPr id="24799" name="Line 1678"/>
          <p:cNvSpPr>
            <a:spLocks noChangeShapeType="1"/>
          </p:cNvSpPr>
          <p:nvPr/>
        </p:nvSpPr>
        <p:spPr bwMode="auto">
          <a:xfrm>
            <a:off x="8007350" y="1963738"/>
            <a:ext cx="1588" cy="74612"/>
          </a:xfrm>
          <a:prstGeom prst="line">
            <a:avLst/>
          </a:prstGeom>
          <a:noFill/>
          <a:ln w="12700">
            <a:solidFill>
              <a:srgbClr val="008080"/>
            </a:solidFill>
            <a:round/>
            <a:headEnd/>
            <a:tailEnd/>
          </a:ln>
        </p:spPr>
        <p:txBody>
          <a:bodyPr/>
          <a:lstStyle/>
          <a:p>
            <a:endParaRPr lang="de-DE"/>
          </a:p>
        </p:txBody>
      </p:sp>
      <p:sp>
        <p:nvSpPr>
          <p:cNvPr id="24800" name="Line 1679"/>
          <p:cNvSpPr>
            <a:spLocks noChangeShapeType="1"/>
          </p:cNvSpPr>
          <p:nvPr/>
        </p:nvSpPr>
        <p:spPr bwMode="auto">
          <a:xfrm flipH="1">
            <a:off x="7931150" y="1963739"/>
            <a:ext cx="76200" cy="1587"/>
          </a:xfrm>
          <a:prstGeom prst="line">
            <a:avLst/>
          </a:prstGeom>
          <a:noFill/>
          <a:ln w="12700">
            <a:solidFill>
              <a:srgbClr val="008080"/>
            </a:solidFill>
            <a:round/>
            <a:headEnd/>
            <a:tailEnd/>
          </a:ln>
        </p:spPr>
        <p:txBody>
          <a:bodyPr/>
          <a:lstStyle/>
          <a:p>
            <a:endParaRPr lang="de-DE"/>
          </a:p>
        </p:txBody>
      </p:sp>
      <p:sp>
        <p:nvSpPr>
          <p:cNvPr id="24801" name="Line 1680"/>
          <p:cNvSpPr>
            <a:spLocks noChangeShapeType="1"/>
          </p:cNvSpPr>
          <p:nvPr/>
        </p:nvSpPr>
        <p:spPr bwMode="auto">
          <a:xfrm>
            <a:off x="8007350" y="1963739"/>
            <a:ext cx="76200" cy="1587"/>
          </a:xfrm>
          <a:prstGeom prst="line">
            <a:avLst/>
          </a:prstGeom>
          <a:noFill/>
          <a:ln w="12700">
            <a:solidFill>
              <a:srgbClr val="008080"/>
            </a:solidFill>
            <a:round/>
            <a:headEnd/>
            <a:tailEnd/>
          </a:ln>
        </p:spPr>
        <p:txBody>
          <a:bodyPr/>
          <a:lstStyle/>
          <a:p>
            <a:endParaRPr lang="de-DE"/>
          </a:p>
        </p:txBody>
      </p:sp>
      <p:sp>
        <p:nvSpPr>
          <p:cNvPr id="24802" name="Rectangle 1681"/>
          <p:cNvSpPr>
            <a:spLocks noChangeArrowheads="1"/>
          </p:cNvSpPr>
          <p:nvPr/>
        </p:nvSpPr>
        <p:spPr bwMode="auto">
          <a:xfrm>
            <a:off x="8731251" y="815975"/>
            <a:ext cx="157163" cy="158750"/>
          </a:xfrm>
          <a:prstGeom prst="rect">
            <a:avLst/>
          </a:prstGeom>
          <a:noFill/>
          <a:ln w="9525">
            <a:noFill/>
            <a:miter lim="800000"/>
            <a:headEnd/>
            <a:tailEnd/>
          </a:ln>
        </p:spPr>
        <p:txBody>
          <a:bodyPr/>
          <a:lstStyle/>
          <a:p>
            <a:pPr algn="ctr"/>
            <a:endParaRPr lang="en-US" sz="1800"/>
          </a:p>
        </p:txBody>
      </p:sp>
      <p:sp>
        <p:nvSpPr>
          <p:cNvPr id="24803" name="Line 1682"/>
          <p:cNvSpPr>
            <a:spLocks noChangeShapeType="1"/>
          </p:cNvSpPr>
          <p:nvPr/>
        </p:nvSpPr>
        <p:spPr bwMode="auto">
          <a:xfrm flipV="1">
            <a:off x="8809039" y="817563"/>
            <a:ext cx="1587" cy="76200"/>
          </a:xfrm>
          <a:prstGeom prst="line">
            <a:avLst/>
          </a:prstGeom>
          <a:noFill/>
          <a:ln w="12700">
            <a:solidFill>
              <a:srgbClr val="008080"/>
            </a:solidFill>
            <a:round/>
            <a:headEnd/>
            <a:tailEnd/>
          </a:ln>
        </p:spPr>
        <p:txBody>
          <a:bodyPr/>
          <a:lstStyle/>
          <a:p>
            <a:endParaRPr lang="de-DE"/>
          </a:p>
        </p:txBody>
      </p:sp>
      <p:sp>
        <p:nvSpPr>
          <p:cNvPr id="24804" name="Line 1683"/>
          <p:cNvSpPr>
            <a:spLocks noChangeShapeType="1"/>
          </p:cNvSpPr>
          <p:nvPr/>
        </p:nvSpPr>
        <p:spPr bwMode="auto">
          <a:xfrm>
            <a:off x="8809039" y="893763"/>
            <a:ext cx="1587" cy="76200"/>
          </a:xfrm>
          <a:prstGeom prst="line">
            <a:avLst/>
          </a:prstGeom>
          <a:noFill/>
          <a:ln w="12700">
            <a:solidFill>
              <a:srgbClr val="008080"/>
            </a:solidFill>
            <a:round/>
            <a:headEnd/>
            <a:tailEnd/>
          </a:ln>
        </p:spPr>
        <p:txBody>
          <a:bodyPr/>
          <a:lstStyle/>
          <a:p>
            <a:endParaRPr lang="de-DE"/>
          </a:p>
        </p:txBody>
      </p:sp>
      <p:sp>
        <p:nvSpPr>
          <p:cNvPr id="24805" name="Line 1684"/>
          <p:cNvSpPr>
            <a:spLocks noChangeShapeType="1"/>
          </p:cNvSpPr>
          <p:nvPr/>
        </p:nvSpPr>
        <p:spPr bwMode="auto">
          <a:xfrm flipH="1">
            <a:off x="8732838" y="893764"/>
            <a:ext cx="76200" cy="1587"/>
          </a:xfrm>
          <a:prstGeom prst="line">
            <a:avLst/>
          </a:prstGeom>
          <a:noFill/>
          <a:ln w="12700">
            <a:solidFill>
              <a:srgbClr val="008080"/>
            </a:solidFill>
            <a:round/>
            <a:headEnd/>
            <a:tailEnd/>
          </a:ln>
        </p:spPr>
        <p:txBody>
          <a:bodyPr/>
          <a:lstStyle/>
          <a:p>
            <a:endParaRPr lang="de-DE"/>
          </a:p>
        </p:txBody>
      </p:sp>
      <p:sp>
        <p:nvSpPr>
          <p:cNvPr id="24806" name="Line 1685"/>
          <p:cNvSpPr>
            <a:spLocks noChangeShapeType="1"/>
          </p:cNvSpPr>
          <p:nvPr/>
        </p:nvSpPr>
        <p:spPr bwMode="auto">
          <a:xfrm>
            <a:off x="8809038" y="893764"/>
            <a:ext cx="76200" cy="1587"/>
          </a:xfrm>
          <a:prstGeom prst="line">
            <a:avLst/>
          </a:prstGeom>
          <a:noFill/>
          <a:ln w="12700">
            <a:solidFill>
              <a:srgbClr val="008080"/>
            </a:solidFill>
            <a:round/>
            <a:headEnd/>
            <a:tailEnd/>
          </a:ln>
        </p:spPr>
        <p:txBody>
          <a:bodyPr/>
          <a:lstStyle/>
          <a:p>
            <a:endParaRPr lang="de-DE"/>
          </a:p>
        </p:txBody>
      </p:sp>
      <p:sp>
        <p:nvSpPr>
          <p:cNvPr id="24807" name="Rectangle 1686"/>
          <p:cNvSpPr>
            <a:spLocks noChangeArrowheads="1"/>
          </p:cNvSpPr>
          <p:nvPr/>
        </p:nvSpPr>
        <p:spPr bwMode="auto">
          <a:xfrm>
            <a:off x="2662239" y="5541963"/>
            <a:ext cx="77787" cy="30162"/>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08" name="Rectangle 1687"/>
          <p:cNvSpPr>
            <a:spLocks noChangeArrowheads="1"/>
          </p:cNvSpPr>
          <p:nvPr/>
        </p:nvSpPr>
        <p:spPr bwMode="auto">
          <a:xfrm>
            <a:off x="3425825" y="5348288"/>
            <a:ext cx="77788" cy="30162"/>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09" name="Rectangle 1688"/>
          <p:cNvSpPr>
            <a:spLocks noChangeArrowheads="1"/>
          </p:cNvSpPr>
          <p:nvPr/>
        </p:nvSpPr>
        <p:spPr bwMode="auto">
          <a:xfrm>
            <a:off x="4189414" y="5119688"/>
            <a:ext cx="77787" cy="30162"/>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10" name="Rectangle 1689"/>
          <p:cNvSpPr>
            <a:spLocks noChangeArrowheads="1"/>
          </p:cNvSpPr>
          <p:nvPr/>
        </p:nvSpPr>
        <p:spPr bwMode="auto">
          <a:xfrm>
            <a:off x="4953000" y="4829176"/>
            <a:ext cx="77788" cy="30163"/>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11" name="Rectangle 1690"/>
          <p:cNvSpPr>
            <a:spLocks noChangeArrowheads="1"/>
          </p:cNvSpPr>
          <p:nvPr/>
        </p:nvSpPr>
        <p:spPr bwMode="auto">
          <a:xfrm>
            <a:off x="5716589" y="4467225"/>
            <a:ext cx="77787" cy="31750"/>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12" name="Rectangle 1691"/>
          <p:cNvSpPr>
            <a:spLocks noChangeArrowheads="1"/>
          </p:cNvSpPr>
          <p:nvPr/>
        </p:nvSpPr>
        <p:spPr bwMode="auto">
          <a:xfrm>
            <a:off x="6480175" y="4010026"/>
            <a:ext cx="77788" cy="30163"/>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13" name="Rectangle 1692"/>
          <p:cNvSpPr>
            <a:spLocks noChangeArrowheads="1"/>
          </p:cNvSpPr>
          <p:nvPr/>
        </p:nvSpPr>
        <p:spPr bwMode="auto">
          <a:xfrm>
            <a:off x="7243764" y="3387726"/>
            <a:ext cx="77787" cy="30163"/>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14" name="Rectangle 1693"/>
          <p:cNvSpPr>
            <a:spLocks noChangeArrowheads="1"/>
          </p:cNvSpPr>
          <p:nvPr/>
        </p:nvSpPr>
        <p:spPr bwMode="auto">
          <a:xfrm>
            <a:off x="2079625" y="5888038"/>
            <a:ext cx="84960"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0</a:t>
            </a:r>
            <a:endParaRPr lang="de-DE" sz="1600">
              <a:latin typeface="Arial" pitchFamily="34" charset="0"/>
            </a:endParaRPr>
          </a:p>
        </p:txBody>
      </p:sp>
      <p:sp>
        <p:nvSpPr>
          <p:cNvPr id="24815" name="Rectangle 1694"/>
          <p:cNvSpPr>
            <a:spLocks noChangeArrowheads="1"/>
          </p:cNvSpPr>
          <p:nvPr/>
        </p:nvSpPr>
        <p:spPr bwMode="auto">
          <a:xfrm>
            <a:off x="1908175" y="5295900"/>
            <a:ext cx="25487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a:t>
            </a:r>
            <a:endParaRPr lang="de-DE" sz="1600">
              <a:latin typeface="Arial" pitchFamily="34" charset="0"/>
            </a:endParaRPr>
          </a:p>
        </p:txBody>
      </p:sp>
      <p:sp>
        <p:nvSpPr>
          <p:cNvPr id="24816" name="Rectangle 1695"/>
          <p:cNvSpPr>
            <a:spLocks noChangeArrowheads="1"/>
          </p:cNvSpPr>
          <p:nvPr/>
        </p:nvSpPr>
        <p:spPr bwMode="auto">
          <a:xfrm>
            <a:off x="1908175" y="4703763"/>
            <a:ext cx="25487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400</a:t>
            </a:r>
            <a:endParaRPr lang="de-DE" sz="1600">
              <a:latin typeface="Arial" pitchFamily="34" charset="0"/>
            </a:endParaRPr>
          </a:p>
        </p:txBody>
      </p:sp>
      <p:sp>
        <p:nvSpPr>
          <p:cNvPr id="24817" name="Rectangle 1696"/>
          <p:cNvSpPr>
            <a:spLocks noChangeArrowheads="1"/>
          </p:cNvSpPr>
          <p:nvPr/>
        </p:nvSpPr>
        <p:spPr bwMode="auto">
          <a:xfrm>
            <a:off x="1908175" y="4113213"/>
            <a:ext cx="25487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600</a:t>
            </a:r>
            <a:endParaRPr lang="de-DE" sz="1600">
              <a:latin typeface="Arial" pitchFamily="34" charset="0"/>
            </a:endParaRPr>
          </a:p>
        </p:txBody>
      </p:sp>
      <p:sp>
        <p:nvSpPr>
          <p:cNvPr id="24818" name="Rectangle 1697"/>
          <p:cNvSpPr>
            <a:spLocks noChangeArrowheads="1"/>
          </p:cNvSpPr>
          <p:nvPr/>
        </p:nvSpPr>
        <p:spPr bwMode="auto">
          <a:xfrm>
            <a:off x="1908175" y="3521075"/>
            <a:ext cx="25487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800</a:t>
            </a:r>
            <a:endParaRPr lang="de-DE" sz="1600">
              <a:latin typeface="Arial" pitchFamily="34" charset="0"/>
            </a:endParaRPr>
          </a:p>
        </p:txBody>
      </p:sp>
      <p:sp>
        <p:nvSpPr>
          <p:cNvPr id="24819" name="Rectangle 1698"/>
          <p:cNvSpPr>
            <a:spLocks noChangeArrowheads="1"/>
          </p:cNvSpPr>
          <p:nvPr/>
        </p:nvSpPr>
        <p:spPr bwMode="auto">
          <a:xfrm>
            <a:off x="1822451" y="2928938"/>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1000</a:t>
            </a:r>
            <a:endParaRPr lang="de-DE" sz="1600">
              <a:latin typeface="Arial" pitchFamily="34" charset="0"/>
            </a:endParaRPr>
          </a:p>
        </p:txBody>
      </p:sp>
      <p:sp>
        <p:nvSpPr>
          <p:cNvPr id="24820" name="Rectangle 1699"/>
          <p:cNvSpPr>
            <a:spLocks noChangeArrowheads="1"/>
          </p:cNvSpPr>
          <p:nvPr/>
        </p:nvSpPr>
        <p:spPr bwMode="auto">
          <a:xfrm>
            <a:off x="1822451" y="2338388"/>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1200</a:t>
            </a:r>
            <a:endParaRPr lang="de-DE" sz="1600">
              <a:latin typeface="Arial" pitchFamily="34" charset="0"/>
            </a:endParaRPr>
          </a:p>
        </p:txBody>
      </p:sp>
      <p:sp>
        <p:nvSpPr>
          <p:cNvPr id="24821" name="Rectangle 1700"/>
          <p:cNvSpPr>
            <a:spLocks noChangeArrowheads="1"/>
          </p:cNvSpPr>
          <p:nvPr/>
        </p:nvSpPr>
        <p:spPr bwMode="auto">
          <a:xfrm>
            <a:off x="1822451" y="1744663"/>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1400</a:t>
            </a:r>
            <a:endParaRPr lang="de-DE" sz="1600">
              <a:latin typeface="Arial" pitchFamily="34" charset="0"/>
            </a:endParaRPr>
          </a:p>
        </p:txBody>
      </p:sp>
      <p:sp>
        <p:nvSpPr>
          <p:cNvPr id="24822" name="Rectangle 1701"/>
          <p:cNvSpPr>
            <a:spLocks noChangeArrowheads="1"/>
          </p:cNvSpPr>
          <p:nvPr/>
        </p:nvSpPr>
        <p:spPr bwMode="auto">
          <a:xfrm>
            <a:off x="1822451" y="1154113"/>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1600</a:t>
            </a:r>
            <a:endParaRPr lang="de-DE" sz="1600">
              <a:latin typeface="Arial" pitchFamily="34" charset="0"/>
            </a:endParaRPr>
          </a:p>
        </p:txBody>
      </p:sp>
      <p:sp>
        <p:nvSpPr>
          <p:cNvPr id="24823" name="Rectangle 1702"/>
          <p:cNvSpPr>
            <a:spLocks noChangeArrowheads="1"/>
          </p:cNvSpPr>
          <p:nvPr/>
        </p:nvSpPr>
        <p:spPr bwMode="auto">
          <a:xfrm>
            <a:off x="2492376"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1996</a:t>
            </a:r>
            <a:endParaRPr lang="de-DE" sz="1600">
              <a:latin typeface="Arial" pitchFamily="34" charset="0"/>
            </a:endParaRPr>
          </a:p>
        </p:txBody>
      </p:sp>
      <p:sp>
        <p:nvSpPr>
          <p:cNvPr id="24824" name="Rectangle 1703"/>
          <p:cNvSpPr>
            <a:spLocks noChangeArrowheads="1"/>
          </p:cNvSpPr>
          <p:nvPr/>
        </p:nvSpPr>
        <p:spPr bwMode="auto">
          <a:xfrm>
            <a:off x="3255964"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1997</a:t>
            </a:r>
            <a:endParaRPr lang="de-DE" sz="1600">
              <a:latin typeface="Arial" pitchFamily="34" charset="0"/>
            </a:endParaRPr>
          </a:p>
        </p:txBody>
      </p:sp>
      <p:sp>
        <p:nvSpPr>
          <p:cNvPr id="24825" name="Rectangle 1704"/>
          <p:cNvSpPr>
            <a:spLocks noChangeArrowheads="1"/>
          </p:cNvSpPr>
          <p:nvPr/>
        </p:nvSpPr>
        <p:spPr bwMode="auto">
          <a:xfrm>
            <a:off x="4019551"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1998</a:t>
            </a:r>
            <a:endParaRPr lang="de-DE" sz="1600">
              <a:latin typeface="Arial" pitchFamily="34" charset="0"/>
            </a:endParaRPr>
          </a:p>
        </p:txBody>
      </p:sp>
      <p:sp>
        <p:nvSpPr>
          <p:cNvPr id="24826" name="Rectangle 1705"/>
          <p:cNvSpPr>
            <a:spLocks noChangeArrowheads="1"/>
          </p:cNvSpPr>
          <p:nvPr/>
        </p:nvSpPr>
        <p:spPr bwMode="auto">
          <a:xfrm>
            <a:off x="4781551"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1999</a:t>
            </a:r>
            <a:endParaRPr lang="de-DE" sz="1600">
              <a:latin typeface="Arial" pitchFamily="34" charset="0"/>
            </a:endParaRPr>
          </a:p>
        </p:txBody>
      </p:sp>
      <p:sp>
        <p:nvSpPr>
          <p:cNvPr id="24827" name="Rectangle 1706"/>
          <p:cNvSpPr>
            <a:spLocks noChangeArrowheads="1"/>
          </p:cNvSpPr>
          <p:nvPr/>
        </p:nvSpPr>
        <p:spPr bwMode="auto">
          <a:xfrm>
            <a:off x="5545139"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2000</a:t>
            </a:r>
            <a:endParaRPr lang="de-DE" sz="1600">
              <a:latin typeface="Arial" pitchFamily="34" charset="0"/>
            </a:endParaRPr>
          </a:p>
        </p:txBody>
      </p:sp>
      <p:sp>
        <p:nvSpPr>
          <p:cNvPr id="24828" name="Rectangle 1707"/>
          <p:cNvSpPr>
            <a:spLocks noChangeArrowheads="1"/>
          </p:cNvSpPr>
          <p:nvPr/>
        </p:nvSpPr>
        <p:spPr bwMode="auto">
          <a:xfrm>
            <a:off x="6308726"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2001</a:t>
            </a:r>
            <a:endParaRPr lang="de-DE" sz="1600">
              <a:latin typeface="Arial" pitchFamily="34" charset="0"/>
            </a:endParaRPr>
          </a:p>
        </p:txBody>
      </p:sp>
      <p:sp>
        <p:nvSpPr>
          <p:cNvPr id="24829" name="Rectangle 1708"/>
          <p:cNvSpPr>
            <a:spLocks noChangeArrowheads="1"/>
          </p:cNvSpPr>
          <p:nvPr/>
        </p:nvSpPr>
        <p:spPr bwMode="auto">
          <a:xfrm>
            <a:off x="7072314"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2002</a:t>
            </a:r>
            <a:endParaRPr lang="de-DE" sz="1600">
              <a:latin typeface="Arial" pitchFamily="34" charset="0"/>
            </a:endParaRPr>
          </a:p>
        </p:txBody>
      </p:sp>
      <p:sp>
        <p:nvSpPr>
          <p:cNvPr id="24830" name="Rectangle 1709"/>
          <p:cNvSpPr>
            <a:spLocks noChangeArrowheads="1"/>
          </p:cNvSpPr>
          <p:nvPr/>
        </p:nvSpPr>
        <p:spPr bwMode="auto">
          <a:xfrm>
            <a:off x="7835901"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2003</a:t>
            </a:r>
            <a:endParaRPr lang="de-DE" sz="1600">
              <a:latin typeface="Arial" pitchFamily="34" charset="0"/>
            </a:endParaRPr>
          </a:p>
        </p:txBody>
      </p:sp>
      <p:sp>
        <p:nvSpPr>
          <p:cNvPr id="24831" name="Rectangle 1710"/>
          <p:cNvSpPr>
            <a:spLocks noChangeArrowheads="1"/>
          </p:cNvSpPr>
          <p:nvPr/>
        </p:nvSpPr>
        <p:spPr bwMode="auto">
          <a:xfrm>
            <a:off x="8616951" y="6108700"/>
            <a:ext cx="339837"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2004</a:t>
            </a:r>
            <a:endParaRPr lang="de-DE" sz="1600">
              <a:latin typeface="Arial" pitchFamily="34" charset="0"/>
            </a:endParaRPr>
          </a:p>
        </p:txBody>
      </p:sp>
      <p:sp>
        <p:nvSpPr>
          <p:cNvPr id="24832" name="Text Box 1733"/>
          <p:cNvSpPr txBox="1">
            <a:spLocks noChangeArrowheads="1"/>
          </p:cNvSpPr>
          <p:nvPr/>
        </p:nvSpPr>
        <p:spPr bwMode="auto">
          <a:xfrm>
            <a:off x="8975726" y="860425"/>
            <a:ext cx="1484313" cy="336550"/>
          </a:xfrm>
          <a:prstGeom prst="rect">
            <a:avLst/>
          </a:prstGeom>
          <a:noFill/>
          <a:ln w="9525">
            <a:noFill/>
            <a:miter lim="800000"/>
            <a:headEnd/>
            <a:tailEnd/>
          </a:ln>
        </p:spPr>
        <p:txBody>
          <a:bodyPr wrap="none">
            <a:spAutoFit/>
          </a:bodyPr>
          <a:lstStyle/>
          <a:p>
            <a:pPr eaLnBrk="0" hangingPunct="0"/>
            <a:r>
              <a:rPr lang="en-US" sz="1600">
                <a:solidFill>
                  <a:srgbClr val="008080"/>
                </a:solidFill>
                <a:latin typeface="Arial" pitchFamily="34" charset="0"/>
              </a:rPr>
              <a:t>approx. 1.7 bn</a:t>
            </a:r>
          </a:p>
        </p:txBody>
      </p:sp>
      <p:sp>
        <p:nvSpPr>
          <p:cNvPr id="24833" name="Rectangle 1735"/>
          <p:cNvSpPr>
            <a:spLocks noChangeArrowheads="1"/>
          </p:cNvSpPr>
          <p:nvPr/>
        </p:nvSpPr>
        <p:spPr bwMode="auto">
          <a:xfrm>
            <a:off x="8936039" y="2692400"/>
            <a:ext cx="1697037" cy="2046288"/>
          </a:xfrm>
          <a:prstGeom prst="rect">
            <a:avLst/>
          </a:prstGeom>
          <a:solidFill>
            <a:srgbClr val="FFFFFF"/>
          </a:solidFill>
          <a:ln w="0">
            <a:solidFill>
              <a:srgbClr val="000000"/>
            </a:solidFill>
            <a:miter lim="800000"/>
            <a:headEnd/>
            <a:tailEnd/>
          </a:ln>
        </p:spPr>
        <p:txBody>
          <a:bodyPr/>
          <a:lstStyle/>
          <a:p>
            <a:pPr algn="ctr"/>
            <a:endParaRPr lang="en-US" sz="1800"/>
          </a:p>
        </p:txBody>
      </p:sp>
      <p:sp>
        <p:nvSpPr>
          <p:cNvPr id="24834" name="Line 1736"/>
          <p:cNvSpPr>
            <a:spLocks noChangeShapeType="1"/>
          </p:cNvSpPr>
          <p:nvPr/>
        </p:nvSpPr>
        <p:spPr bwMode="auto">
          <a:xfrm>
            <a:off x="9036051" y="2819400"/>
            <a:ext cx="284163" cy="1588"/>
          </a:xfrm>
          <a:prstGeom prst="line">
            <a:avLst/>
          </a:prstGeom>
          <a:noFill/>
          <a:ln w="23813">
            <a:solidFill>
              <a:srgbClr val="000080"/>
            </a:solidFill>
            <a:round/>
            <a:headEnd/>
            <a:tailEnd/>
          </a:ln>
        </p:spPr>
        <p:txBody>
          <a:bodyPr/>
          <a:lstStyle/>
          <a:p>
            <a:endParaRPr lang="de-DE"/>
          </a:p>
        </p:txBody>
      </p:sp>
      <p:sp>
        <p:nvSpPr>
          <p:cNvPr id="24835" name="Freeform 1737"/>
          <p:cNvSpPr>
            <a:spLocks/>
          </p:cNvSpPr>
          <p:nvPr/>
        </p:nvSpPr>
        <p:spPr bwMode="auto">
          <a:xfrm>
            <a:off x="9129713" y="2771775"/>
            <a:ext cx="95250" cy="95250"/>
          </a:xfrm>
          <a:custGeom>
            <a:avLst/>
            <a:gdLst>
              <a:gd name="T0" fmla="*/ 48025 w 119"/>
              <a:gd name="T1" fmla="*/ 0 h 119"/>
              <a:gd name="T2" fmla="*/ 95250 w 119"/>
              <a:gd name="T3" fmla="*/ 48025 h 119"/>
              <a:gd name="T4" fmla="*/ 48025 w 119"/>
              <a:gd name="T5" fmla="*/ 95250 h 119"/>
              <a:gd name="T6" fmla="*/ 0 w 119"/>
              <a:gd name="T7" fmla="*/ 48025 h 119"/>
              <a:gd name="T8" fmla="*/ 48025 w 119"/>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19">
                <a:moveTo>
                  <a:pt x="60" y="0"/>
                </a:moveTo>
                <a:lnTo>
                  <a:pt x="119" y="60"/>
                </a:lnTo>
                <a:lnTo>
                  <a:pt x="60" y="119"/>
                </a:lnTo>
                <a:lnTo>
                  <a:pt x="0" y="60"/>
                </a:lnTo>
                <a:lnTo>
                  <a:pt x="60" y="0"/>
                </a:lnTo>
                <a:close/>
              </a:path>
            </a:pathLst>
          </a:custGeom>
          <a:solidFill>
            <a:srgbClr val="000080"/>
          </a:solidFill>
          <a:ln w="12700">
            <a:solidFill>
              <a:srgbClr val="000080"/>
            </a:solidFill>
            <a:prstDash val="solid"/>
            <a:round/>
            <a:headEnd/>
            <a:tailEnd/>
          </a:ln>
        </p:spPr>
        <p:txBody>
          <a:bodyPr/>
          <a:lstStyle/>
          <a:p>
            <a:endParaRPr lang="de-DE"/>
          </a:p>
        </p:txBody>
      </p:sp>
      <p:sp>
        <p:nvSpPr>
          <p:cNvPr id="24836" name="Rectangle 1738"/>
          <p:cNvSpPr>
            <a:spLocks noChangeArrowheads="1"/>
          </p:cNvSpPr>
          <p:nvPr/>
        </p:nvSpPr>
        <p:spPr bwMode="auto">
          <a:xfrm>
            <a:off x="9355139" y="2740025"/>
            <a:ext cx="684483"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GSM total</a:t>
            </a:r>
            <a:endParaRPr lang="de-DE" sz="1600">
              <a:latin typeface="Arial" pitchFamily="34" charset="0"/>
            </a:endParaRPr>
          </a:p>
        </p:txBody>
      </p:sp>
      <p:sp>
        <p:nvSpPr>
          <p:cNvPr id="24837" name="Line 1739"/>
          <p:cNvSpPr>
            <a:spLocks noChangeShapeType="1"/>
          </p:cNvSpPr>
          <p:nvPr/>
        </p:nvSpPr>
        <p:spPr bwMode="auto">
          <a:xfrm>
            <a:off x="9036051" y="3074989"/>
            <a:ext cx="284163" cy="1587"/>
          </a:xfrm>
          <a:prstGeom prst="line">
            <a:avLst/>
          </a:prstGeom>
          <a:noFill/>
          <a:ln w="23813">
            <a:solidFill>
              <a:srgbClr val="FF00FF"/>
            </a:solidFill>
            <a:round/>
            <a:headEnd/>
            <a:tailEnd/>
          </a:ln>
        </p:spPr>
        <p:txBody>
          <a:bodyPr/>
          <a:lstStyle/>
          <a:p>
            <a:endParaRPr lang="de-DE"/>
          </a:p>
        </p:txBody>
      </p:sp>
      <p:sp>
        <p:nvSpPr>
          <p:cNvPr id="24838" name="Rectangle 1740"/>
          <p:cNvSpPr>
            <a:spLocks noChangeArrowheads="1"/>
          </p:cNvSpPr>
          <p:nvPr/>
        </p:nvSpPr>
        <p:spPr bwMode="auto">
          <a:xfrm>
            <a:off x="9129713" y="3027363"/>
            <a:ext cx="95250" cy="95250"/>
          </a:xfrm>
          <a:prstGeom prst="rect">
            <a:avLst/>
          </a:prstGeom>
          <a:solidFill>
            <a:srgbClr val="FF00FF"/>
          </a:solidFill>
          <a:ln w="12700">
            <a:solidFill>
              <a:srgbClr val="FF00FF"/>
            </a:solidFill>
            <a:miter lim="800000"/>
            <a:headEnd/>
            <a:tailEnd/>
          </a:ln>
        </p:spPr>
        <p:txBody>
          <a:bodyPr/>
          <a:lstStyle/>
          <a:p>
            <a:pPr algn="ctr"/>
            <a:endParaRPr lang="en-US" sz="1800"/>
          </a:p>
        </p:txBody>
      </p:sp>
      <p:sp>
        <p:nvSpPr>
          <p:cNvPr id="24839" name="Rectangle 1741"/>
          <p:cNvSpPr>
            <a:spLocks noChangeArrowheads="1"/>
          </p:cNvSpPr>
          <p:nvPr/>
        </p:nvSpPr>
        <p:spPr bwMode="auto">
          <a:xfrm>
            <a:off x="9355138" y="2995613"/>
            <a:ext cx="76097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TDMA total</a:t>
            </a:r>
          </a:p>
        </p:txBody>
      </p:sp>
      <p:sp>
        <p:nvSpPr>
          <p:cNvPr id="24840" name="Line 1742"/>
          <p:cNvSpPr>
            <a:spLocks noChangeShapeType="1"/>
          </p:cNvSpPr>
          <p:nvPr/>
        </p:nvSpPr>
        <p:spPr bwMode="auto">
          <a:xfrm>
            <a:off x="9036051" y="3328989"/>
            <a:ext cx="284163" cy="1587"/>
          </a:xfrm>
          <a:prstGeom prst="line">
            <a:avLst/>
          </a:prstGeom>
          <a:noFill/>
          <a:ln w="23813">
            <a:solidFill>
              <a:srgbClr val="FFFF00"/>
            </a:solidFill>
            <a:round/>
            <a:headEnd/>
            <a:tailEnd/>
          </a:ln>
        </p:spPr>
        <p:txBody>
          <a:bodyPr/>
          <a:lstStyle/>
          <a:p>
            <a:endParaRPr lang="de-DE"/>
          </a:p>
        </p:txBody>
      </p:sp>
      <p:sp>
        <p:nvSpPr>
          <p:cNvPr id="24841" name="Freeform 1743"/>
          <p:cNvSpPr>
            <a:spLocks/>
          </p:cNvSpPr>
          <p:nvPr/>
        </p:nvSpPr>
        <p:spPr bwMode="auto">
          <a:xfrm>
            <a:off x="9129713" y="3282951"/>
            <a:ext cx="95250" cy="93663"/>
          </a:xfrm>
          <a:custGeom>
            <a:avLst/>
            <a:gdLst>
              <a:gd name="T0" fmla="*/ 48025 w 119"/>
              <a:gd name="T1" fmla="*/ 0 h 119"/>
              <a:gd name="T2" fmla="*/ 95250 w 119"/>
              <a:gd name="T3" fmla="*/ 93663 h 119"/>
              <a:gd name="T4" fmla="*/ 0 w 119"/>
              <a:gd name="T5" fmla="*/ 93663 h 119"/>
              <a:gd name="T6" fmla="*/ 48025 w 119"/>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119">
                <a:moveTo>
                  <a:pt x="60" y="0"/>
                </a:moveTo>
                <a:lnTo>
                  <a:pt x="119" y="119"/>
                </a:lnTo>
                <a:lnTo>
                  <a:pt x="0" y="119"/>
                </a:lnTo>
                <a:lnTo>
                  <a:pt x="60" y="0"/>
                </a:lnTo>
                <a:close/>
              </a:path>
            </a:pathLst>
          </a:custGeom>
          <a:solidFill>
            <a:srgbClr val="FFFF00"/>
          </a:solidFill>
          <a:ln w="12700">
            <a:solidFill>
              <a:srgbClr val="FFFF00"/>
            </a:solidFill>
            <a:prstDash val="solid"/>
            <a:round/>
            <a:headEnd/>
            <a:tailEnd/>
          </a:ln>
        </p:spPr>
        <p:txBody>
          <a:bodyPr/>
          <a:lstStyle/>
          <a:p>
            <a:endParaRPr lang="de-DE"/>
          </a:p>
        </p:txBody>
      </p:sp>
      <p:sp>
        <p:nvSpPr>
          <p:cNvPr id="24842" name="Rectangle 1744"/>
          <p:cNvSpPr>
            <a:spLocks noChangeArrowheads="1"/>
          </p:cNvSpPr>
          <p:nvPr/>
        </p:nvSpPr>
        <p:spPr bwMode="auto">
          <a:xfrm>
            <a:off x="9355138" y="3251200"/>
            <a:ext cx="777008"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CDMA total</a:t>
            </a:r>
          </a:p>
        </p:txBody>
      </p:sp>
      <p:sp>
        <p:nvSpPr>
          <p:cNvPr id="24843" name="Line 1745"/>
          <p:cNvSpPr>
            <a:spLocks noChangeShapeType="1"/>
          </p:cNvSpPr>
          <p:nvPr/>
        </p:nvSpPr>
        <p:spPr bwMode="auto">
          <a:xfrm>
            <a:off x="9036051" y="3586164"/>
            <a:ext cx="284163" cy="1587"/>
          </a:xfrm>
          <a:prstGeom prst="line">
            <a:avLst/>
          </a:prstGeom>
          <a:noFill/>
          <a:ln w="23813">
            <a:solidFill>
              <a:srgbClr val="00FFFF"/>
            </a:solidFill>
            <a:round/>
            <a:headEnd/>
            <a:tailEnd/>
          </a:ln>
        </p:spPr>
        <p:txBody>
          <a:bodyPr/>
          <a:lstStyle/>
          <a:p>
            <a:endParaRPr lang="de-DE"/>
          </a:p>
        </p:txBody>
      </p:sp>
      <p:sp>
        <p:nvSpPr>
          <p:cNvPr id="24844" name="Rectangle 1746"/>
          <p:cNvSpPr>
            <a:spLocks noChangeArrowheads="1"/>
          </p:cNvSpPr>
          <p:nvPr/>
        </p:nvSpPr>
        <p:spPr bwMode="auto">
          <a:xfrm>
            <a:off x="9128125" y="3536951"/>
            <a:ext cx="101600" cy="100013"/>
          </a:xfrm>
          <a:prstGeom prst="rect">
            <a:avLst/>
          </a:prstGeom>
          <a:noFill/>
          <a:ln w="9525">
            <a:noFill/>
            <a:miter lim="800000"/>
            <a:headEnd/>
            <a:tailEnd/>
          </a:ln>
        </p:spPr>
        <p:txBody>
          <a:bodyPr/>
          <a:lstStyle/>
          <a:p>
            <a:pPr algn="ctr"/>
            <a:endParaRPr lang="en-US" sz="1800"/>
          </a:p>
        </p:txBody>
      </p:sp>
      <p:sp>
        <p:nvSpPr>
          <p:cNvPr id="24845" name="Line 1747"/>
          <p:cNvSpPr>
            <a:spLocks noChangeShapeType="1"/>
          </p:cNvSpPr>
          <p:nvPr/>
        </p:nvSpPr>
        <p:spPr bwMode="auto">
          <a:xfrm flipH="1" flipV="1">
            <a:off x="9129714" y="3538539"/>
            <a:ext cx="47625" cy="47625"/>
          </a:xfrm>
          <a:prstGeom prst="line">
            <a:avLst/>
          </a:prstGeom>
          <a:noFill/>
          <a:ln w="12700">
            <a:solidFill>
              <a:srgbClr val="00FFFF"/>
            </a:solidFill>
            <a:round/>
            <a:headEnd/>
            <a:tailEnd/>
          </a:ln>
        </p:spPr>
        <p:txBody>
          <a:bodyPr/>
          <a:lstStyle/>
          <a:p>
            <a:endParaRPr lang="de-DE"/>
          </a:p>
        </p:txBody>
      </p:sp>
      <p:sp>
        <p:nvSpPr>
          <p:cNvPr id="24846" name="Line 1748"/>
          <p:cNvSpPr>
            <a:spLocks noChangeShapeType="1"/>
          </p:cNvSpPr>
          <p:nvPr/>
        </p:nvSpPr>
        <p:spPr bwMode="auto">
          <a:xfrm>
            <a:off x="9177339" y="3586164"/>
            <a:ext cx="47625" cy="46037"/>
          </a:xfrm>
          <a:prstGeom prst="line">
            <a:avLst/>
          </a:prstGeom>
          <a:noFill/>
          <a:ln w="12700">
            <a:solidFill>
              <a:srgbClr val="00FFFF"/>
            </a:solidFill>
            <a:round/>
            <a:headEnd/>
            <a:tailEnd/>
          </a:ln>
        </p:spPr>
        <p:txBody>
          <a:bodyPr/>
          <a:lstStyle/>
          <a:p>
            <a:endParaRPr lang="de-DE"/>
          </a:p>
        </p:txBody>
      </p:sp>
      <p:sp>
        <p:nvSpPr>
          <p:cNvPr id="24847" name="Line 1749"/>
          <p:cNvSpPr>
            <a:spLocks noChangeShapeType="1"/>
          </p:cNvSpPr>
          <p:nvPr/>
        </p:nvSpPr>
        <p:spPr bwMode="auto">
          <a:xfrm flipH="1">
            <a:off x="9129714" y="3586164"/>
            <a:ext cx="47625" cy="46037"/>
          </a:xfrm>
          <a:prstGeom prst="line">
            <a:avLst/>
          </a:prstGeom>
          <a:noFill/>
          <a:ln w="12700">
            <a:solidFill>
              <a:srgbClr val="00FFFF"/>
            </a:solidFill>
            <a:round/>
            <a:headEnd/>
            <a:tailEnd/>
          </a:ln>
        </p:spPr>
        <p:txBody>
          <a:bodyPr/>
          <a:lstStyle/>
          <a:p>
            <a:endParaRPr lang="de-DE"/>
          </a:p>
        </p:txBody>
      </p:sp>
      <p:sp>
        <p:nvSpPr>
          <p:cNvPr id="24848" name="Line 1750"/>
          <p:cNvSpPr>
            <a:spLocks noChangeShapeType="1"/>
          </p:cNvSpPr>
          <p:nvPr/>
        </p:nvSpPr>
        <p:spPr bwMode="auto">
          <a:xfrm flipV="1">
            <a:off x="9177339" y="3538539"/>
            <a:ext cx="47625" cy="47625"/>
          </a:xfrm>
          <a:prstGeom prst="line">
            <a:avLst/>
          </a:prstGeom>
          <a:noFill/>
          <a:ln w="12700">
            <a:solidFill>
              <a:srgbClr val="00FFFF"/>
            </a:solidFill>
            <a:round/>
            <a:headEnd/>
            <a:tailEnd/>
          </a:ln>
        </p:spPr>
        <p:txBody>
          <a:bodyPr/>
          <a:lstStyle/>
          <a:p>
            <a:endParaRPr lang="de-DE"/>
          </a:p>
        </p:txBody>
      </p:sp>
      <p:sp>
        <p:nvSpPr>
          <p:cNvPr id="24849" name="Rectangle 1751"/>
          <p:cNvSpPr>
            <a:spLocks noChangeArrowheads="1"/>
          </p:cNvSpPr>
          <p:nvPr/>
        </p:nvSpPr>
        <p:spPr bwMode="auto">
          <a:xfrm>
            <a:off x="9355139" y="3506788"/>
            <a:ext cx="657231"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PDC total</a:t>
            </a:r>
          </a:p>
        </p:txBody>
      </p:sp>
      <p:sp>
        <p:nvSpPr>
          <p:cNvPr id="24850" name="Line 1752"/>
          <p:cNvSpPr>
            <a:spLocks noChangeShapeType="1"/>
          </p:cNvSpPr>
          <p:nvPr/>
        </p:nvSpPr>
        <p:spPr bwMode="auto">
          <a:xfrm>
            <a:off x="9036051" y="3840164"/>
            <a:ext cx="284163" cy="1587"/>
          </a:xfrm>
          <a:prstGeom prst="line">
            <a:avLst/>
          </a:prstGeom>
          <a:noFill/>
          <a:ln w="23813">
            <a:solidFill>
              <a:srgbClr val="800080"/>
            </a:solidFill>
            <a:round/>
            <a:headEnd/>
            <a:tailEnd/>
          </a:ln>
        </p:spPr>
        <p:txBody>
          <a:bodyPr/>
          <a:lstStyle/>
          <a:p>
            <a:endParaRPr lang="de-DE"/>
          </a:p>
        </p:txBody>
      </p:sp>
      <p:sp>
        <p:nvSpPr>
          <p:cNvPr id="24851" name="Rectangle 1753"/>
          <p:cNvSpPr>
            <a:spLocks noChangeArrowheads="1"/>
          </p:cNvSpPr>
          <p:nvPr/>
        </p:nvSpPr>
        <p:spPr bwMode="auto">
          <a:xfrm>
            <a:off x="9128125" y="3790950"/>
            <a:ext cx="101600" cy="101600"/>
          </a:xfrm>
          <a:prstGeom prst="rect">
            <a:avLst/>
          </a:prstGeom>
          <a:noFill/>
          <a:ln w="9525">
            <a:noFill/>
            <a:miter lim="800000"/>
            <a:headEnd/>
            <a:tailEnd/>
          </a:ln>
        </p:spPr>
        <p:txBody>
          <a:bodyPr/>
          <a:lstStyle/>
          <a:p>
            <a:pPr algn="ctr"/>
            <a:endParaRPr lang="en-US" sz="1800"/>
          </a:p>
        </p:txBody>
      </p:sp>
      <p:sp>
        <p:nvSpPr>
          <p:cNvPr id="24852" name="Line 1754"/>
          <p:cNvSpPr>
            <a:spLocks noChangeShapeType="1"/>
          </p:cNvSpPr>
          <p:nvPr/>
        </p:nvSpPr>
        <p:spPr bwMode="auto">
          <a:xfrm flipH="1" flipV="1">
            <a:off x="9129714" y="3792539"/>
            <a:ext cx="47625" cy="47625"/>
          </a:xfrm>
          <a:prstGeom prst="line">
            <a:avLst/>
          </a:prstGeom>
          <a:noFill/>
          <a:ln w="12700">
            <a:solidFill>
              <a:srgbClr val="800080"/>
            </a:solidFill>
            <a:round/>
            <a:headEnd/>
            <a:tailEnd/>
          </a:ln>
        </p:spPr>
        <p:txBody>
          <a:bodyPr/>
          <a:lstStyle/>
          <a:p>
            <a:endParaRPr lang="de-DE"/>
          </a:p>
        </p:txBody>
      </p:sp>
      <p:sp>
        <p:nvSpPr>
          <p:cNvPr id="24853" name="Line 1755"/>
          <p:cNvSpPr>
            <a:spLocks noChangeShapeType="1"/>
          </p:cNvSpPr>
          <p:nvPr/>
        </p:nvSpPr>
        <p:spPr bwMode="auto">
          <a:xfrm>
            <a:off x="9177339" y="3840164"/>
            <a:ext cx="47625" cy="47625"/>
          </a:xfrm>
          <a:prstGeom prst="line">
            <a:avLst/>
          </a:prstGeom>
          <a:noFill/>
          <a:ln w="12700">
            <a:solidFill>
              <a:srgbClr val="800080"/>
            </a:solidFill>
            <a:round/>
            <a:headEnd/>
            <a:tailEnd/>
          </a:ln>
        </p:spPr>
        <p:txBody>
          <a:bodyPr/>
          <a:lstStyle/>
          <a:p>
            <a:endParaRPr lang="de-DE"/>
          </a:p>
        </p:txBody>
      </p:sp>
      <p:sp>
        <p:nvSpPr>
          <p:cNvPr id="24854" name="Line 1756"/>
          <p:cNvSpPr>
            <a:spLocks noChangeShapeType="1"/>
          </p:cNvSpPr>
          <p:nvPr/>
        </p:nvSpPr>
        <p:spPr bwMode="auto">
          <a:xfrm flipH="1">
            <a:off x="9129714" y="3840164"/>
            <a:ext cx="47625" cy="47625"/>
          </a:xfrm>
          <a:prstGeom prst="line">
            <a:avLst/>
          </a:prstGeom>
          <a:noFill/>
          <a:ln w="12700">
            <a:solidFill>
              <a:srgbClr val="800080"/>
            </a:solidFill>
            <a:round/>
            <a:headEnd/>
            <a:tailEnd/>
          </a:ln>
        </p:spPr>
        <p:txBody>
          <a:bodyPr/>
          <a:lstStyle/>
          <a:p>
            <a:endParaRPr lang="de-DE"/>
          </a:p>
        </p:txBody>
      </p:sp>
      <p:sp>
        <p:nvSpPr>
          <p:cNvPr id="24855" name="Line 1757"/>
          <p:cNvSpPr>
            <a:spLocks noChangeShapeType="1"/>
          </p:cNvSpPr>
          <p:nvPr/>
        </p:nvSpPr>
        <p:spPr bwMode="auto">
          <a:xfrm flipV="1">
            <a:off x="9177339" y="3792539"/>
            <a:ext cx="47625" cy="47625"/>
          </a:xfrm>
          <a:prstGeom prst="line">
            <a:avLst/>
          </a:prstGeom>
          <a:noFill/>
          <a:ln w="12700">
            <a:solidFill>
              <a:srgbClr val="800080"/>
            </a:solidFill>
            <a:round/>
            <a:headEnd/>
            <a:tailEnd/>
          </a:ln>
        </p:spPr>
        <p:txBody>
          <a:bodyPr/>
          <a:lstStyle/>
          <a:p>
            <a:endParaRPr lang="de-DE"/>
          </a:p>
        </p:txBody>
      </p:sp>
      <p:sp>
        <p:nvSpPr>
          <p:cNvPr id="24856" name="Line 1758"/>
          <p:cNvSpPr>
            <a:spLocks noChangeShapeType="1"/>
          </p:cNvSpPr>
          <p:nvPr/>
        </p:nvSpPr>
        <p:spPr bwMode="auto">
          <a:xfrm flipV="1">
            <a:off x="9177339" y="3792539"/>
            <a:ext cx="1587" cy="47625"/>
          </a:xfrm>
          <a:prstGeom prst="line">
            <a:avLst/>
          </a:prstGeom>
          <a:noFill/>
          <a:ln w="12700">
            <a:solidFill>
              <a:srgbClr val="800080"/>
            </a:solidFill>
            <a:round/>
            <a:headEnd/>
            <a:tailEnd/>
          </a:ln>
        </p:spPr>
        <p:txBody>
          <a:bodyPr/>
          <a:lstStyle/>
          <a:p>
            <a:endParaRPr lang="de-DE"/>
          </a:p>
        </p:txBody>
      </p:sp>
      <p:sp>
        <p:nvSpPr>
          <p:cNvPr id="24857" name="Line 1759"/>
          <p:cNvSpPr>
            <a:spLocks noChangeShapeType="1"/>
          </p:cNvSpPr>
          <p:nvPr/>
        </p:nvSpPr>
        <p:spPr bwMode="auto">
          <a:xfrm>
            <a:off x="9177339" y="3840164"/>
            <a:ext cx="1587" cy="47625"/>
          </a:xfrm>
          <a:prstGeom prst="line">
            <a:avLst/>
          </a:prstGeom>
          <a:noFill/>
          <a:ln w="12700">
            <a:solidFill>
              <a:srgbClr val="800080"/>
            </a:solidFill>
            <a:round/>
            <a:headEnd/>
            <a:tailEnd/>
          </a:ln>
        </p:spPr>
        <p:txBody>
          <a:bodyPr/>
          <a:lstStyle/>
          <a:p>
            <a:endParaRPr lang="de-DE"/>
          </a:p>
        </p:txBody>
      </p:sp>
      <p:sp>
        <p:nvSpPr>
          <p:cNvPr id="24858" name="Rectangle 1760"/>
          <p:cNvSpPr>
            <a:spLocks noChangeArrowheads="1"/>
          </p:cNvSpPr>
          <p:nvPr/>
        </p:nvSpPr>
        <p:spPr bwMode="auto">
          <a:xfrm>
            <a:off x="9355139" y="3760788"/>
            <a:ext cx="979435" cy="184666"/>
          </a:xfrm>
          <a:prstGeom prst="rect">
            <a:avLst/>
          </a:prstGeom>
          <a:noFill/>
          <a:ln w="9525">
            <a:noFill/>
            <a:miter lim="800000"/>
            <a:headEnd/>
            <a:tailEnd/>
          </a:ln>
        </p:spPr>
        <p:txBody>
          <a:bodyPr wrap="none" lIns="0" tIns="0" rIns="0" bIns="0">
            <a:spAutoFit/>
          </a:bodyPr>
          <a:lstStyle/>
          <a:p>
            <a:pPr eaLnBrk="0" hangingPunct="0"/>
            <a:r>
              <a:rPr lang="en-US" sz="1200">
                <a:solidFill>
                  <a:srgbClr val="000000"/>
                </a:solidFill>
                <a:latin typeface="Arial" pitchFamily="34" charset="0"/>
              </a:rPr>
              <a:t>Analogue</a:t>
            </a:r>
            <a:r>
              <a:rPr lang="de-DE" sz="1200">
                <a:solidFill>
                  <a:srgbClr val="000000"/>
                </a:solidFill>
                <a:latin typeface="Arial" pitchFamily="34" charset="0"/>
              </a:rPr>
              <a:t> total</a:t>
            </a:r>
          </a:p>
        </p:txBody>
      </p:sp>
      <p:sp>
        <p:nvSpPr>
          <p:cNvPr id="24859" name="Line 1761"/>
          <p:cNvSpPr>
            <a:spLocks noChangeShapeType="1"/>
          </p:cNvSpPr>
          <p:nvPr/>
        </p:nvSpPr>
        <p:spPr bwMode="auto">
          <a:xfrm>
            <a:off x="9036051" y="4095750"/>
            <a:ext cx="284163" cy="1588"/>
          </a:xfrm>
          <a:prstGeom prst="line">
            <a:avLst/>
          </a:prstGeom>
          <a:noFill/>
          <a:ln w="23813">
            <a:solidFill>
              <a:srgbClr val="800000"/>
            </a:solidFill>
            <a:round/>
            <a:headEnd/>
            <a:tailEnd/>
          </a:ln>
        </p:spPr>
        <p:txBody>
          <a:bodyPr/>
          <a:lstStyle/>
          <a:p>
            <a:endParaRPr lang="de-DE"/>
          </a:p>
        </p:txBody>
      </p:sp>
      <p:sp>
        <p:nvSpPr>
          <p:cNvPr id="24860" name="Oval 1762"/>
          <p:cNvSpPr>
            <a:spLocks noChangeArrowheads="1"/>
          </p:cNvSpPr>
          <p:nvPr/>
        </p:nvSpPr>
        <p:spPr bwMode="auto">
          <a:xfrm>
            <a:off x="9129713" y="4048125"/>
            <a:ext cx="95250" cy="95250"/>
          </a:xfrm>
          <a:prstGeom prst="ellipse">
            <a:avLst/>
          </a:prstGeom>
          <a:solidFill>
            <a:srgbClr val="800000"/>
          </a:solidFill>
          <a:ln w="12700">
            <a:solidFill>
              <a:srgbClr val="800000"/>
            </a:solidFill>
            <a:round/>
            <a:headEnd/>
            <a:tailEnd/>
          </a:ln>
        </p:spPr>
        <p:txBody>
          <a:bodyPr/>
          <a:lstStyle/>
          <a:p>
            <a:pPr algn="ctr"/>
            <a:endParaRPr lang="en-US" sz="1800"/>
          </a:p>
        </p:txBody>
      </p:sp>
      <p:sp>
        <p:nvSpPr>
          <p:cNvPr id="24861" name="Rectangle 1763"/>
          <p:cNvSpPr>
            <a:spLocks noChangeArrowheads="1"/>
          </p:cNvSpPr>
          <p:nvPr/>
        </p:nvSpPr>
        <p:spPr bwMode="auto">
          <a:xfrm>
            <a:off x="9355139" y="4016375"/>
            <a:ext cx="646459"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W-CDMA</a:t>
            </a:r>
            <a:endParaRPr lang="de-DE" sz="1600">
              <a:latin typeface="Arial" pitchFamily="34" charset="0"/>
            </a:endParaRPr>
          </a:p>
        </p:txBody>
      </p:sp>
      <p:sp>
        <p:nvSpPr>
          <p:cNvPr id="24862" name="Line 1764"/>
          <p:cNvSpPr>
            <a:spLocks noChangeShapeType="1"/>
          </p:cNvSpPr>
          <p:nvPr/>
        </p:nvSpPr>
        <p:spPr bwMode="auto">
          <a:xfrm>
            <a:off x="9036051" y="4349750"/>
            <a:ext cx="284163" cy="1588"/>
          </a:xfrm>
          <a:prstGeom prst="line">
            <a:avLst/>
          </a:prstGeom>
          <a:noFill/>
          <a:ln w="23813">
            <a:solidFill>
              <a:srgbClr val="008080"/>
            </a:solidFill>
            <a:round/>
            <a:headEnd/>
            <a:tailEnd/>
          </a:ln>
        </p:spPr>
        <p:txBody>
          <a:bodyPr/>
          <a:lstStyle/>
          <a:p>
            <a:endParaRPr lang="de-DE"/>
          </a:p>
        </p:txBody>
      </p:sp>
      <p:sp>
        <p:nvSpPr>
          <p:cNvPr id="24863" name="Rectangle 1765"/>
          <p:cNvSpPr>
            <a:spLocks noChangeArrowheads="1"/>
          </p:cNvSpPr>
          <p:nvPr/>
        </p:nvSpPr>
        <p:spPr bwMode="auto">
          <a:xfrm>
            <a:off x="9128125" y="4302126"/>
            <a:ext cx="101600" cy="100013"/>
          </a:xfrm>
          <a:prstGeom prst="rect">
            <a:avLst/>
          </a:prstGeom>
          <a:noFill/>
          <a:ln w="9525">
            <a:noFill/>
            <a:miter lim="800000"/>
            <a:headEnd/>
            <a:tailEnd/>
          </a:ln>
        </p:spPr>
        <p:txBody>
          <a:bodyPr/>
          <a:lstStyle/>
          <a:p>
            <a:pPr algn="ctr"/>
            <a:endParaRPr lang="en-US" sz="1800"/>
          </a:p>
        </p:txBody>
      </p:sp>
      <p:sp>
        <p:nvSpPr>
          <p:cNvPr id="24864" name="Line 1766"/>
          <p:cNvSpPr>
            <a:spLocks noChangeShapeType="1"/>
          </p:cNvSpPr>
          <p:nvPr/>
        </p:nvSpPr>
        <p:spPr bwMode="auto">
          <a:xfrm flipV="1">
            <a:off x="9177339" y="4303714"/>
            <a:ext cx="1587" cy="46037"/>
          </a:xfrm>
          <a:prstGeom prst="line">
            <a:avLst/>
          </a:prstGeom>
          <a:noFill/>
          <a:ln w="12700">
            <a:solidFill>
              <a:srgbClr val="008080"/>
            </a:solidFill>
            <a:round/>
            <a:headEnd/>
            <a:tailEnd/>
          </a:ln>
        </p:spPr>
        <p:txBody>
          <a:bodyPr/>
          <a:lstStyle/>
          <a:p>
            <a:endParaRPr lang="de-DE"/>
          </a:p>
        </p:txBody>
      </p:sp>
      <p:sp>
        <p:nvSpPr>
          <p:cNvPr id="24865" name="Line 1767"/>
          <p:cNvSpPr>
            <a:spLocks noChangeShapeType="1"/>
          </p:cNvSpPr>
          <p:nvPr/>
        </p:nvSpPr>
        <p:spPr bwMode="auto">
          <a:xfrm>
            <a:off x="9177339" y="4349751"/>
            <a:ext cx="1587" cy="47625"/>
          </a:xfrm>
          <a:prstGeom prst="line">
            <a:avLst/>
          </a:prstGeom>
          <a:noFill/>
          <a:ln w="12700">
            <a:solidFill>
              <a:srgbClr val="008080"/>
            </a:solidFill>
            <a:round/>
            <a:headEnd/>
            <a:tailEnd/>
          </a:ln>
        </p:spPr>
        <p:txBody>
          <a:bodyPr/>
          <a:lstStyle/>
          <a:p>
            <a:endParaRPr lang="de-DE"/>
          </a:p>
        </p:txBody>
      </p:sp>
      <p:sp>
        <p:nvSpPr>
          <p:cNvPr id="24866" name="Line 1768"/>
          <p:cNvSpPr>
            <a:spLocks noChangeShapeType="1"/>
          </p:cNvSpPr>
          <p:nvPr/>
        </p:nvSpPr>
        <p:spPr bwMode="auto">
          <a:xfrm flipH="1">
            <a:off x="9129714" y="4349750"/>
            <a:ext cx="47625" cy="1588"/>
          </a:xfrm>
          <a:prstGeom prst="line">
            <a:avLst/>
          </a:prstGeom>
          <a:noFill/>
          <a:ln w="12700">
            <a:solidFill>
              <a:srgbClr val="008080"/>
            </a:solidFill>
            <a:round/>
            <a:headEnd/>
            <a:tailEnd/>
          </a:ln>
        </p:spPr>
        <p:txBody>
          <a:bodyPr/>
          <a:lstStyle/>
          <a:p>
            <a:endParaRPr lang="de-DE"/>
          </a:p>
        </p:txBody>
      </p:sp>
      <p:sp>
        <p:nvSpPr>
          <p:cNvPr id="24867" name="Line 1769"/>
          <p:cNvSpPr>
            <a:spLocks noChangeShapeType="1"/>
          </p:cNvSpPr>
          <p:nvPr/>
        </p:nvSpPr>
        <p:spPr bwMode="auto">
          <a:xfrm>
            <a:off x="9177339" y="4349750"/>
            <a:ext cx="47625" cy="1588"/>
          </a:xfrm>
          <a:prstGeom prst="line">
            <a:avLst/>
          </a:prstGeom>
          <a:noFill/>
          <a:ln w="12700">
            <a:solidFill>
              <a:srgbClr val="008080"/>
            </a:solidFill>
            <a:round/>
            <a:headEnd/>
            <a:tailEnd/>
          </a:ln>
        </p:spPr>
        <p:txBody>
          <a:bodyPr/>
          <a:lstStyle/>
          <a:p>
            <a:endParaRPr lang="de-DE"/>
          </a:p>
        </p:txBody>
      </p:sp>
      <p:sp>
        <p:nvSpPr>
          <p:cNvPr id="24868" name="Rectangle 1770"/>
          <p:cNvSpPr>
            <a:spLocks noChangeArrowheads="1"/>
          </p:cNvSpPr>
          <p:nvPr/>
        </p:nvSpPr>
        <p:spPr bwMode="auto">
          <a:xfrm>
            <a:off x="9355139" y="4271963"/>
            <a:ext cx="920701"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Total wireless</a:t>
            </a:r>
            <a:endParaRPr lang="de-DE" sz="1600">
              <a:latin typeface="Arial" pitchFamily="34" charset="0"/>
            </a:endParaRPr>
          </a:p>
        </p:txBody>
      </p:sp>
      <p:sp>
        <p:nvSpPr>
          <p:cNvPr id="24869" name="Line 1771"/>
          <p:cNvSpPr>
            <a:spLocks noChangeShapeType="1"/>
          </p:cNvSpPr>
          <p:nvPr/>
        </p:nvSpPr>
        <p:spPr bwMode="auto">
          <a:xfrm>
            <a:off x="9036051" y="4606925"/>
            <a:ext cx="284163" cy="1588"/>
          </a:xfrm>
          <a:prstGeom prst="line">
            <a:avLst/>
          </a:prstGeom>
          <a:noFill/>
          <a:ln w="23813">
            <a:solidFill>
              <a:srgbClr val="0000FF"/>
            </a:solidFill>
            <a:round/>
            <a:headEnd/>
            <a:tailEnd/>
          </a:ln>
        </p:spPr>
        <p:txBody>
          <a:bodyPr/>
          <a:lstStyle/>
          <a:p>
            <a:endParaRPr lang="de-DE"/>
          </a:p>
        </p:txBody>
      </p:sp>
      <p:sp>
        <p:nvSpPr>
          <p:cNvPr id="24870" name="Rectangle 1772"/>
          <p:cNvSpPr>
            <a:spLocks noChangeArrowheads="1"/>
          </p:cNvSpPr>
          <p:nvPr/>
        </p:nvSpPr>
        <p:spPr bwMode="auto">
          <a:xfrm>
            <a:off x="9177338" y="4597401"/>
            <a:ext cx="49212" cy="17463"/>
          </a:xfrm>
          <a:prstGeom prst="rect">
            <a:avLst/>
          </a:prstGeom>
          <a:solidFill>
            <a:srgbClr val="0000FF"/>
          </a:solidFill>
          <a:ln w="12700">
            <a:solidFill>
              <a:srgbClr val="0000FF"/>
            </a:solidFill>
            <a:miter lim="800000"/>
            <a:headEnd/>
            <a:tailEnd/>
          </a:ln>
        </p:spPr>
        <p:txBody>
          <a:bodyPr/>
          <a:lstStyle/>
          <a:p>
            <a:pPr algn="ctr"/>
            <a:endParaRPr lang="en-US" sz="1800"/>
          </a:p>
        </p:txBody>
      </p:sp>
      <p:sp>
        <p:nvSpPr>
          <p:cNvPr id="24871" name="Rectangle 1773"/>
          <p:cNvSpPr>
            <a:spLocks noChangeArrowheads="1"/>
          </p:cNvSpPr>
          <p:nvPr/>
        </p:nvSpPr>
        <p:spPr bwMode="auto">
          <a:xfrm>
            <a:off x="9355138" y="4527550"/>
            <a:ext cx="1166986" cy="184666"/>
          </a:xfrm>
          <a:prstGeom prst="rect">
            <a:avLst/>
          </a:prstGeom>
          <a:noFill/>
          <a:ln w="9525">
            <a:noFill/>
            <a:miter lim="800000"/>
            <a:headEnd/>
            <a:tailEnd/>
          </a:ln>
        </p:spPr>
        <p:txBody>
          <a:bodyPr wrap="none" lIns="0" tIns="0" rIns="0" bIns="0">
            <a:spAutoFit/>
          </a:bodyPr>
          <a:lstStyle/>
          <a:p>
            <a:pPr eaLnBrk="0" hangingPunct="0"/>
            <a:r>
              <a:rPr lang="de-DE" sz="1200">
                <a:solidFill>
                  <a:srgbClr val="000000"/>
                </a:solidFill>
                <a:latin typeface="Arial" pitchFamily="34" charset="0"/>
              </a:rPr>
              <a:t>Prediction (1998)</a:t>
            </a:r>
            <a:endParaRPr lang="de-DE" sz="1600">
              <a:latin typeface="Arial" pitchFamily="34" charset="0"/>
            </a:endParaRPr>
          </a:p>
        </p:txBody>
      </p:sp>
      <p:sp>
        <p:nvSpPr>
          <p:cNvPr id="24872" name="Text Box 1775"/>
          <p:cNvSpPr txBox="1">
            <a:spLocks noChangeArrowheads="1"/>
          </p:cNvSpPr>
          <p:nvPr/>
        </p:nvSpPr>
        <p:spPr bwMode="auto">
          <a:xfrm>
            <a:off x="9318626" y="1341439"/>
            <a:ext cx="2585964" cy="830997"/>
          </a:xfrm>
          <a:prstGeom prst="rect">
            <a:avLst/>
          </a:prstGeom>
          <a:noFill/>
          <a:ln w="25400">
            <a:noFill/>
            <a:miter lim="800000"/>
            <a:headEnd/>
            <a:tailEnd/>
          </a:ln>
        </p:spPr>
        <p:txBody>
          <a:bodyPr wrap="none">
            <a:spAutoFit/>
          </a:bodyPr>
          <a:lstStyle/>
          <a:p>
            <a:r>
              <a:rPr lang="en-US" sz="1800" b="1" dirty="0">
                <a:solidFill>
                  <a:srgbClr val="E8004D"/>
                </a:solidFill>
              </a:rPr>
              <a:t>2016: 7.8 </a:t>
            </a:r>
            <a:r>
              <a:rPr lang="en-US" sz="1800" b="1" dirty="0" err="1">
                <a:solidFill>
                  <a:srgbClr val="E8004D"/>
                </a:solidFill>
              </a:rPr>
              <a:t>bn</a:t>
            </a:r>
            <a:r>
              <a:rPr lang="en-US" sz="1800" b="1" dirty="0">
                <a:solidFill>
                  <a:srgbClr val="E8004D"/>
                </a:solidFill>
              </a:rPr>
              <a:t> total </a:t>
            </a:r>
          </a:p>
          <a:p>
            <a:r>
              <a:rPr lang="en-US" sz="1600" b="1" dirty="0">
                <a:solidFill>
                  <a:srgbClr val="E8004D"/>
                </a:solidFill>
              </a:rPr>
              <a:t>  </a:t>
            </a:r>
            <a:r>
              <a:rPr lang="en-US" sz="1400" b="1" dirty="0">
                <a:solidFill>
                  <a:srgbClr val="E8004D"/>
                </a:solidFill>
              </a:rPr>
              <a:t>4.7 </a:t>
            </a:r>
            <a:r>
              <a:rPr lang="en-US" sz="1400" b="1" dirty="0" err="1">
                <a:solidFill>
                  <a:srgbClr val="E8004D"/>
                </a:solidFill>
              </a:rPr>
              <a:t>bn</a:t>
            </a:r>
            <a:r>
              <a:rPr lang="en-US" sz="1400" b="1" dirty="0">
                <a:solidFill>
                  <a:srgbClr val="E8004D"/>
                </a:solidFill>
              </a:rPr>
              <a:t> unique human</a:t>
            </a:r>
          </a:p>
          <a:p>
            <a:r>
              <a:rPr lang="en-US" sz="1400" b="1" dirty="0">
                <a:solidFill>
                  <a:srgbClr val="E8004D"/>
                </a:solidFill>
              </a:rPr>
              <a:t>  4.7% growth/year</a:t>
            </a:r>
          </a:p>
        </p:txBody>
      </p:sp>
      <p:sp>
        <p:nvSpPr>
          <p:cNvPr id="298" name="Line 1468"/>
          <p:cNvSpPr>
            <a:spLocks noChangeShapeType="1"/>
          </p:cNvSpPr>
          <p:nvPr/>
        </p:nvSpPr>
        <p:spPr bwMode="auto">
          <a:xfrm>
            <a:off x="4165600" y="1245360"/>
            <a:ext cx="1588" cy="4732337"/>
          </a:xfrm>
          <a:prstGeom prst="line">
            <a:avLst/>
          </a:prstGeom>
          <a:ln>
            <a:solidFill>
              <a:srgbClr val="FFC000"/>
            </a:solidFill>
            <a:headEnd/>
            <a:tailEnd/>
          </a:ln>
        </p:spPr>
        <p:style>
          <a:lnRef idx="2">
            <a:schemeClr val="accent6"/>
          </a:lnRef>
          <a:fillRef idx="0">
            <a:schemeClr val="accent6"/>
          </a:fillRef>
          <a:effectRef idx="1">
            <a:schemeClr val="accent6"/>
          </a:effectRef>
          <a:fontRef idx="minor">
            <a:schemeClr val="tx1"/>
          </a:fontRef>
        </p:style>
        <p:txBody>
          <a:bodyPr/>
          <a:lstStyle/>
          <a:p>
            <a:endParaRPr lang="de-DE"/>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en-US" dirty="0"/>
              <a:t>Ingredients 1: Mobile Phones, Smartphones &amp; Co.</a:t>
            </a:r>
          </a:p>
        </p:txBody>
      </p:sp>
      <p:sp>
        <p:nvSpPr>
          <p:cNvPr id="5017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50179" name="Text Box 7"/>
          <p:cNvSpPr txBox="1">
            <a:spLocks noChangeArrowheads="1"/>
          </p:cNvSpPr>
          <p:nvPr/>
        </p:nvSpPr>
        <p:spPr bwMode="auto">
          <a:xfrm>
            <a:off x="7104064" y="5229226"/>
            <a:ext cx="3385863" cy="830997"/>
          </a:xfrm>
          <a:prstGeom prst="rect">
            <a:avLst/>
          </a:prstGeom>
          <a:noFill/>
          <a:ln w="9525">
            <a:noFill/>
            <a:miter lim="800000"/>
            <a:headEnd/>
            <a:tailEnd/>
          </a:ln>
        </p:spPr>
        <p:txBody>
          <a:bodyPr wrap="none">
            <a:spAutoFit/>
          </a:bodyPr>
          <a:lstStyle/>
          <a:p>
            <a:pPr eaLnBrk="0" hangingPunct="0"/>
            <a:r>
              <a:rPr lang="de-DE" dirty="0">
                <a:latin typeface="Arial" pitchFamily="34" charset="0"/>
              </a:rPr>
              <a:t>The </a:t>
            </a:r>
            <a:r>
              <a:rPr lang="de-DE" dirty="0" err="1">
                <a:latin typeface="Arial" pitchFamily="34" charset="0"/>
              </a:rPr>
              <a:t>visible</a:t>
            </a:r>
            <a:r>
              <a:rPr lang="de-DE" dirty="0">
                <a:latin typeface="Arial" pitchFamily="34" charset="0"/>
              </a:rPr>
              <a:t> but </a:t>
            </a:r>
            <a:r>
              <a:rPr lang="de-DE" dirty="0" err="1">
                <a:solidFill>
                  <a:schemeClr val="accent2"/>
                </a:solidFill>
                <a:latin typeface="Arial" pitchFamily="34" charset="0"/>
              </a:rPr>
              <a:t>smallest</a:t>
            </a:r>
            <a:endParaRPr lang="de-DE" dirty="0">
              <a:solidFill>
                <a:schemeClr val="accent2"/>
              </a:solidFill>
              <a:latin typeface="Arial" pitchFamily="34" charset="0"/>
            </a:endParaRPr>
          </a:p>
          <a:p>
            <a:pPr eaLnBrk="0" hangingPunct="0"/>
            <a:r>
              <a:rPr lang="de-DE" dirty="0" err="1">
                <a:solidFill>
                  <a:schemeClr val="accent2"/>
                </a:solidFill>
                <a:latin typeface="Arial" pitchFamily="34" charset="0"/>
              </a:rPr>
              <a:t>part</a:t>
            </a:r>
            <a:r>
              <a:rPr lang="de-DE" dirty="0">
                <a:latin typeface="Arial" pitchFamily="34" charset="0"/>
              </a:rPr>
              <a:t> </a:t>
            </a:r>
            <a:r>
              <a:rPr lang="de-DE" dirty="0" err="1">
                <a:latin typeface="Arial" pitchFamily="34" charset="0"/>
              </a:rPr>
              <a:t>of</a:t>
            </a:r>
            <a:r>
              <a:rPr lang="de-DE" dirty="0">
                <a:latin typeface="Arial" pitchFamily="34" charset="0"/>
              </a:rPr>
              <a:t> </a:t>
            </a:r>
            <a:r>
              <a:rPr lang="de-DE" dirty="0" err="1">
                <a:latin typeface="Arial" pitchFamily="34" charset="0"/>
              </a:rPr>
              <a:t>the</a:t>
            </a:r>
            <a:r>
              <a:rPr lang="de-DE" dirty="0">
                <a:latin typeface="Arial" pitchFamily="34" charset="0"/>
              </a:rPr>
              <a:t> </a:t>
            </a:r>
            <a:r>
              <a:rPr lang="de-DE" dirty="0" err="1">
                <a:latin typeface="Arial" pitchFamily="34" charset="0"/>
              </a:rPr>
              <a:t>network</a:t>
            </a:r>
            <a:r>
              <a:rPr lang="de-DE" dirty="0">
                <a:latin typeface="Arial" pitchFamily="34" charset="0"/>
              </a:rPr>
              <a:t>!</a:t>
            </a:r>
          </a:p>
        </p:txBody>
      </p:sp>
      <p:pic>
        <p:nvPicPr>
          <p:cNvPr id="4" name="Picture 3"/>
          <p:cNvPicPr>
            <a:picLocks noChangeAspect="1"/>
          </p:cNvPicPr>
          <p:nvPr/>
        </p:nvPicPr>
        <p:blipFill>
          <a:blip r:embed="rId3"/>
          <a:stretch>
            <a:fillRect/>
          </a:stretch>
        </p:blipFill>
        <p:spPr>
          <a:xfrm>
            <a:off x="334433" y="1340710"/>
            <a:ext cx="5248741" cy="2952417"/>
          </a:xfrm>
          <a:prstGeom prst="rect">
            <a:avLst/>
          </a:prstGeom>
        </p:spPr>
      </p:pic>
      <p:pic>
        <p:nvPicPr>
          <p:cNvPr id="5" name="Picture 4"/>
          <p:cNvPicPr>
            <a:picLocks noChangeAspect="1"/>
          </p:cNvPicPr>
          <p:nvPr/>
        </p:nvPicPr>
        <p:blipFill>
          <a:blip r:embed="rId4"/>
          <a:stretch>
            <a:fillRect/>
          </a:stretch>
        </p:blipFill>
        <p:spPr>
          <a:xfrm>
            <a:off x="7537014" y="844375"/>
            <a:ext cx="2969310" cy="3952815"/>
          </a:xfrm>
          <a:prstGeom prst="rect">
            <a:avLst/>
          </a:prstGeom>
        </p:spPr>
      </p:pic>
      <p:sp>
        <p:nvSpPr>
          <p:cNvPr id="14" name="TextBox 13"/>
          <p:cNvSpPr txBox="1"/>
          <p:nvPr/>
        </p:nvSpPr>
        <p:spPr>
          <a:xfrm>
            <a:off x="8832380" y="4772111"/>
            <a:ext cx="1778051" cy="215444"/>
          </a:xfrm>
          <a:prstGeom prst="rect">
            <a:avLst/>
          </a:prstGeom>
          <a:noFill/>
        </p:spPr>
        <p:txBody>
          <a:bodyPr wrap="none" rtlCol="0">
            <a:spAutoFit/>
          </a:bodyPr>
          <a:lstStyle/>
          <a:p>
            <a:r>
              <a:rPr lang="de-DE" sz="800" dirty="0">
                <a:solidFill>
                  <a:srgbClr val="0070C0"/>
                </a:solidFill>
              </a:rPr>
              <a:t>Source: Time Magazine, 09/14</a:t>
            </a:r>
          </a:p>
        </p:txBody>
      </p:sp>
      <p:sp>
        <p:nvSpPr>
          <p:cNvPr id="15" name="TextBox 14"/>
          <p:cNvSpPr txBox="1"/>
          <p:nvPr/>
        </p:nvSpPr>
        <p:spPr>
          <a:xfrm>
            <a:off x="1991430" y="4274274"/>
            <a:ext cx="3775393" cy="215444"/>
          </a:xfrm>
          <a:prstGeom prst="rect">
            <a:avLst/>
          </a:prstGeom>
          <a:noFill/>
        </p:spPr>
        <p:txBody>
          <a:bodyPr wrap="none" rtlCol="0">
            <a:spAutoFit/>
          </a:bodyPr>
          <a:lstStyle/>
          <a:p>
            <a:r>
              <a:rPr lang="de-DE" sz="800" dirty="0">
                <a:solidFill>
                  <a:srgbClr val="0070C0"/>
                </a:solidFill>
              </a:rPr>
              <a:t>Source: Tech Best, </a:t>
            </a:r>
            <a:r>
              <a:rPr lang="de-DE" sz="800" dirty="0">
                <a:hlinkClick r:id="rId5"/>
              </a:rPr>
              <a:t>https://www.youtube.com/watch?v=g7i00InEzhI</a:t>
            </a:r>
            <a:endParaRPr lang="de-DE" sz="800" dirty="0">
              <a:solidFill>
                <a:srgbClr val="0070C0"/>
              </a:solidFill>
            </a:endParaRPr>
          </a:p>
        </p:txBody>
      </p:sp>
      <p:pic>
        <p:nvPicPr>
          <p:cNvPr id="6" name="Picture 5"/>
          <p:cNvPicPr>
            <a:picLocks noChangeAspect="1"/>
          </p:cNvPicPr>
          <p:nvPr/>
        </p:nvPicPr>
        <p:blipFill rotWithShape="1">
          <a:blip r:embed="rId6"/>
          <a:srcRect l="19971" r="27088"/>
          <a:stretch/>
        </p:blipFill>
        <p:spPr>
          <a:xfrm rot="5400000">
            <a:off x="3003102" y="4167456"/>
            <a:ext cx="1296179" cy="2448342"/>
          </a:xfrm>
          <a:prstGeom prst="rect">
            <a:avLst/>
          </a:prstGeom>
        </p:spPr>
      </p:pic>
      <p:sp>
        <p:nvSpPr>
          <p:cNvPr id="17" name="TextBox 16"/>
          <p:cNvSpPr txBox="1"/>
          <p:nvPr/>
        </p:nvSpPr>
        <p:spPr>
          <a:xfrm>
            <a:off x="2427020" y="5990935"/>
            <a:ext cx="1491114" cy="215444"/>
          </a:xfrm>
          <a:prstGeom prst="rect">
            <a:avLst/>
          </a:prstGeom>
          <a:noFill/>
        </p:spPr>
        <p:txBody>
          <a:bodyPr wrap="none" rtlCol="0">
            <a:spAutoFit/>
          </a:bodyPr>
          <a:lstStyle/>
          <a:p>
            <a:r>
              <a:rPr lang="de-DE" sz="800" dirty="0">
                <a:solidFill>
                  <a:srgbClr val="0070C0"/>
                </a:solidFill>
              </a:rPr>
              <a:t>Source: </a:t>
            </a:r>
            <a:r>
              <a:rPr lang="de-DE" sz="800" dirty="0">
                <a:solidFill>
                  <a:srgbClr val="0070C0"/>
                </a:solidFill>
                <a:hlinkClick r:id="rId7"/>
              </a:rPr>
              <a:t>www.riot-os.org</a:t>
            </a:r>
            <a:r>
              <a:rPr lang="de-DE" sz="800" dirty="0">
                <a:solidFill>
                  <a:srgbClr val="0070C0"/>
                </a:solidFill>
              </a:rPr>
              <a:t> </a:t>
            </a:r>
          </a:p>
        </p:txBody>
      </p:sp>
    </p:spTree>
    <p:extLst>
      <p:ext uri="{BB962C8B-B14F-4D97-AF65-F5344CB8AC3E}">
        <p14:creationId xmlns:p14="http://schemas.microsoft.com/office/powerpoint/2010/main" val="171581353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t>Ingredients 2: Antennas</a:t>
            </a:r>
          </a:p>
        </p:txBody>
      </p:sp>
      <p:sp>
        <p:nvSpPr>
          <p:cNvPr id="51201" name="Fußzeilenplatzhalter 6"/>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51203" name="Picture 3" descr="© Patrick Breloehr"/>
          <p:cNvPicPr>
            <a:picLocks noGrp="1" noChangeAspect="1" noChangeArrowheads="1"/>
          </p:cNvPicPr>
          <p:nvPr>
            <p:ph sz="quarter" idx="4294967295"/>
          </p:nvPr>
        </p:nvPicPr>
        <p:blipFill>
          <a:blip r:embed="rId3" cstate="print"/>
          <a:srcRect l="64839"/>
          <a:stretch>
            <a:fillRect/>
          </a:stretch>
        </p:blipFill>
        <p:spPr>
          <a:xfrm>
            <a:off x="703261" y="1258394"/>
            <a:ext cx="1211263" cy="2476500"/>
          </a:xfrm>
        </p:spPr>
      </p:pic>
      <p:pic>
        <p:nvPicPr>
          <p:cNvPr id="51204" name="Picture 4" descr="© Jan Manthei"/>
          <p:cNvPicPr>
            <a:picLocks noGrp="1" noChangeAspect="1" noChangeArrowheads="1"/>
          </p:cNvPicPr>
          <p:nvPr>
            <p:ph sz="quarter" idx="4294967295"/>
          </p:nvPr>
        </p:nvPicPr>
        <p:blipFill>
          <a:blip r:embed="rId4" cstate="print"/>
          <a:srcRect/>
          <a:stretch>
            <a:fillRect/>
          </a:stretch>
        </p:blipFill>
        <p:spPr>
          <a:xfrm>
            <a:off x="2332037" y="1263902"/>
            <a:ext cx="1301750" cy="2565400"/>
          </a:xfrm>
        </p:spPr>
      </p:pic>
      <p:pic>
        <p:nvPicPr>
          <p:cNvPr id="51205" name="Picture 5" descr="© Thomas Lenk"/>
          <p:cNvPicPr>
            <a:picLocks noGrp="1" noChangeAspect="1" noChangeArrowheads="1"/>
          </p:cNvPicPr>
          <p:nvPr>
            <p:ph sz="quarter" idx="4294967295"/>
          </p:nvPr>
        </p:nvPicPr>
        <p:blipFill>
          <a:blip r:embed="rId5" cstate="print"/>
          <a:srcRect/>
          <a:stretch>
            <a:fillRect/>
          </a:stretch>
        </p:blipFill>
        <p:spPr>
          <a:xfrm>
            <a:off x="8544340" y="3777161"/>
            <a:ext cx="3460750" cy="2476500"/>
          </a:xfrm>
        </p:spPr>
      </p:pic>
      <p:pic>
        <p:nvPicPr>
          <p:cNvPr id="51207" name="Picture 7" descr="© Patrick Breloehr"/>
          <p:cNvPicPr>
            <a:picLocks noGrp="1" noChangeAspect="1" noChangeArrowheads="1"/>
          </p:cNvPicPr>
          <p:nvPr>
            <p:ph sz="quarter" idx="4294967295"/>
          </p:nvPr>
        </p:nvPicPr>
        <p:blipFill>
          <a:blip r:embed="rId6" cstate="print"/>
          <a:srcRect l="46945"/>
          <a:stretch>
            <a:fillRect/>
          </a:stretch>
        </p:blipFill>
        <p:spPr>
          <a:xfrm>
            <a:off x="980175" y="3971215"/>
            <a:ext cx="2219325" cy="2413000"/>
          </a:xfrm>
        </p:spPr>
      </p:pic>
      <p:sp>
        <p:nvSpPr>
          <p:cNvPr id="51206" name="Text Box 6"/>
          <p:cNvSpPr txBox="1">
            <a:spLocks noChangeArrowheads="1"/>
          </p:cNvSpPr>
          <p:nvPr/>
        </p:nvSpPr>
        <p:spPr bwMode="auto">
          <a:xfrm>
            <a:off x="3719670" y="6053606"/>
            <a:ext cx="5740400" cy="400110"/>
          </a:xfrm>
          <a:prstGeom prst="rect">
            <a:avLst/>
          </a:prstGeom>
          <a:noFill/>
          <a:ln w="9525">
            <a:noFill/>
            <a:miter lim="800000"/>
            <a:headEnd/>
            <a:tailEnd/>
          </a:ln>
        </p:spPr>
        <p:txBody>
          <a:bodyPr>
            <a:spAutoFit/>
          </a:bodyPr>
          <a:lstStyle/>
          <a:p>
            <a:pPr eaLnBrk="0" hangingPunct="0"/>
            <a:r>
              <a:rPr lang="de-DE" sz="2000" dirty="0">
                <a:latin typeface="Arial" pitchFamily="34" charset="0"/>
              </a:rPr>
              <a:t>Still </a:t>
            </a:r>
            <a:r>
              <a:rPr lang="de-DE" sz="2000" dirty="0" err="1">
                <a:latin typeface="Arial" pitchFamily="34" charset="0"/>
              </a:rPr>
              <a:t>visible</a:t>
            </a:r>
            <a:r>
              <a:rPr lang="de-DE" sz="2000" dirty="0">
                <a:latin typeface="Arial" pitchFamily="34" charset="0"/>
              </a:rPr>
              <a:t> – </a:t>
            </a:r>
            <a:r>
              <a:rPr lang="de-DE" sz="2000" dirty="0" err="1">
                <a:latin typeface="Arial" pitchFamily="34" charset="0"/>
              </a:rPr>
              <a:t>cause</a:t>
            </a:r>
            <a:r>
              <a:rPr lang="de-DE" sz="2000" dirty="0">
                <a:latin typeface="Arial" pitchFamily="34" charset="0"/>
              </a:rPr>
              <a:t> </a:t>
            </a:r>
            <a:r>
              <a:rPr lang="de-DE" sz="2000" dirty="0" err="1">
                <a:latin typeface="Arial" pitchFamily="34" charset="0"/>
              </a:rPr>
              <a:t>many</a:t>
            </a:r>
            <a:r>
              <a:rPr lang="de-DE" sz="2000" dirty="0">
                <a:latin typeface="Arial" pitchFamily="34" charset="0"/>
              </a:rPr>
              <a:t> </a:t>
            </a:r>
            <a:r>
              <a:rPr lang="de-DE" sz="2000" dirty="0" err="1">
                <a:latin typeface="Arial" pitchFamily="34" charset="0"/>
              </a:rPr>
              <a:t>discussions</a:t>
            </a:r>
            <a:r>
              <a:rPr lang="de-DE" sz="2000" dirty="0">
                <a:latin typeface="Arial" pitchFamily="34" charset="0"/>
              </a:rPr>
              <a:t>…</a:t>
            </a:r>
          </a:p>
        </p:txBody>
      </p:sp>
      <p:pic>
        <p:nvPicPr>
          <p:cNvPr id="51208" name="Picture 8" descr="bts_antennas"/>
          <p:cNvPicPr>
            <a:picLocks noChangeAspect="1" noChangeArrowheads="1"/>
          </p:cNvPicPr>
          <p:nvPr/>
        </p:nvPicPr>
        <p:blipFill>
          <a:blip r:embed="rId7" cstate="print"/>
          <a:srcRect l="28360" r="29114"/>
          <a:stretch>
            <a:fillRect/>
          </a:stretch>
        </p:blipFill>
        <p:spPr bwMode="auto">
          <a:xfrm>
            <a:off x="4002498" y="1258394"/>
            <a:ext cx="2592387" cy="4572000"/>
          </a:xfrm>
          <a:prstGeom prst="rect">
            <a:avLst/>
          </a:prstGeom>
          <a:noFill/>
          <a:ln w="9525">
            <a:noFill/>
            <a:miter lim="800000"/>
            <a:headEnd/>
            <a:tailEnd/>
          </a:ln>
        </p:spPr>
      </p:pic>
      <p:pic>
        <p:nvPicPr>
          <p:cNvPr id="51209" name="Picture 9"/>
          <p:cNvPicPr>
            <a:picLocks noChangeAspect="1" noChangeArrowheads="1"/>
          </p:cNvPicPr>
          <p:nvPr/>
        </p:nvPicPr>
        <p:blipFill>
          <a:blip r:embed="rId8" cstate="print"/>
          <a:srcRect/>
          <a:stretch>
            <a:fillRect/>
          </a:stretch>
        </p:blipFill>
        <p:spPr bwMode="auto">
          <a:xfrm>
            <a:off x="6202121" y="2079630"/>
            <a:ext cx="2070100" cy="2924175"/>
          </a:xfrm>
          <a:prstGeom prst="rect">
            <a:avLst/>
          </a:prstGeom>
          <a:noFill/>
          <a:ln w="9525">
            <a:noFill/>
            <a:miter lim="800000"/>
            <a:headEnd/>
            <a:tailEnd/>
          </a:ln>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18324" t="31825" r="33770" b="5859"/>
          <a:stretch/>
        </p:blipFill>
        <p:spPr>
          <a:xfrm rot="5400000">
            <a:off x="8148286" y="965810"/>
            <a:ext cx="2952408" cy="2880400"/>
          </a:xfrm>
          <a:prstGeom prst="rect">
            <a:avLst/>
          </a:prstGeom>
        </p:spPr>
      </p:pic>
    </p:spTree>
    <p:extLst>
      <p:ext uri="{BB962C8B-B14F-4D97-AF65-F5344CB8AC3E}">
        <p14:creationId xmlns:p14="http://schemas.microsoft.com/office/powerpoint/2010/main" val="35633061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t>Ingredients 3: Infrastructure 1</a:t>
            </a:r>
          </a:p>
        </p:txBody>
      </p:sp>
      <p:sp>
        <p:nvSpPr>
          <p:cNvPr id="52225" name="Fußzeilenplatzhalter 5"/>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52227" name="Picture 3" descr="© Thomas Lenk"/>
          <p:cNvPicPr>
            <a:picLocks noGrp="1" noChangeAspect="1" noChangeArrowheads="1"/>
          </p:cNvPicPr>
          <p:nvPr>
            <p:ph sz="half" idx="4294967295"/>
          </p:nvPr>
        </p:nvPicPr>
        <p:blipFill>
          <a:blip r:embed="rId3" cstate="print"/>
          <a:srcRect/>
          <a:stretch>
            <a:fillRect/>
          </a:stretch>
        </p:blipFill>
        <p:spPr>
          <a:xfrm>
            <a:off x="2122917" y="1456095"/>
            <a:ext cx="3921125" cy="2949575"/>
          </a:xfrm>
        </p:spPr>
      </p:pic>
      <p:pic>
        <p:nvPicPr>
          <p:cNvPr id="52228" name="Picture 4" descr="sxbh58inn"/>
          <p:cNvPicPr>
            <a:picLocks noGrp="1" noChangeAspect="1" noChangeArrowheads="1"/>
          </p:cNvPicPr>
          <p:nvPr>
            <p:ph sz="quarter" idx="4294967295"/>
          </p:nvPr>
        </p:nvPicPr>
        <p:blipFill>
          <a:blip r:embed="rId4" cstate="print"/>
          <a:srcRect/>
          <a:stretch>
            <a:fillRect/>
          </a:stretch>
        </p:blipFill>
        <p:spPr>
          <a:xfrm>
            <a:off x="6888110" y="3739356"/>
            <a:ext cx="4052887" cy="2595563"/>
          </a:xfrm>
        </p:spPr>
      </p:pic>
      <p:sp>
        <p:nvSpPr>
          <p:cNvPr id="52229" name="Text Box 5"/>
          <p:cNvSpPr txBox="1">
            <a:spLocks noChangeArrowheads="1"/>
          </p:cNvSpPr>
          <p:nvPr/>
        </p:nvSpPr>
        <p:spPr bwMode="auto">
          <a:xfrm>
            <a:off x="6600070" y="1586292"/>
            <a:ext cx="1436687" cy="336550"/>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Base Stations</a:t>
            </a:r>
          </a:p>
        </p:txBody>
      </p:sp>
      <p:sp>
        <p:nvSpPr>
          <p:cNvPr id="52230" name="Text Box 6"/>
          <p:cNvSpPr txBox="1">
            <a:spLocks noChangeArrowheads="1"/>
          </p:cNvSpPr>
          <p:nvPr/>
        </p:nvSpPr>
        <p:spPr bwMode="auto">
          <a:xfrm>
            <a:off x="6490324" y="2516188"/>
            <a:ext cx="869950" cy="336550"/>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Cabling</a:t>
            </a:r>
          </a:p>
        </p:txBody>
      </p:sp>
      <p:pic>
        <p:nvPicPr>
          <p:cNvPr id="52231" name="Picture 7" descr="D2 0C6D"/>
          <p:cNvPicPr>
            <a:picLocks noChangeAspect="1" noChangeArrowheads="1"/>
          </p:cNvPicPr>
          <p:nvPr/>
        </p:nvPicPr>
        <p:blipFill>
          <a:blip r:embed="rId5" cstate="print"/>
          <a:srcRect/>
          <a:stretch>
            <a:fillRect/>
          </a:stretch>
        </p:blipFill>
        <p:spPr bwMode="auto">
          <a:xfrm>
            <a:off x="1001183" y="3050382"/>
            <a:ext cx="1641475" cy="3095625"/>
          </a:xfrm>
          <a:prstGeom prst="rect">
            <a:avLst/>
          </a:prstGeom>
          <a:noFill/>
          <a:ln w="9525">
            <a:noFill/>
            <a:miter lim="800000"/>
            <a:headEnd/>
            <a:tailEnd/>
          </a:ln>
        </p:spPr>
      </p:pic>
      <p:pic>
        <p:nvPicPr>
          <p:cNvPr id="52232" name="Picture 8" descr="Picture_BS240_BS241"/>
          <p:cNvPicPr>
            <a:picLocks noChangeAspect="1" noChangeArrowheads="1"/>
          </p:cNvPicPr>
          <p:nvPr/>
        </p:nvPicPr>
        <p:blipFill>
          <a:blip r:embed="rId6" cstate="print"/>
          <a:srcRect l="31917" r="31667" b="1033"/>
          <a:stretch>
            <a:fillRect/>
          </a:stretch>
        </p:blipFill>
        <p:spPr bwMode="auto">
          <a:xfrm>
            <a:off x="9048410" y="1076325"/>
            <a:ext cx="1387475" cy="2432050"/>
          </a:xfrm>
          <a:prstGeom prst="rect">
            <a:avLst/>
          </a:prstGeom>
          <a:noFill/>
          <a:ln w="9525">
            <a:noFill/>
            <a:miter lim="800000"/>
            <a:headEnd/>
            <a:tailEnd/>
          </a:ln>
        </p:spPr>
      </p:pic>
      <p:sp>
        <p:nvSpPr>
          <p:cNvPr id="52233" name="Text Box 9"/>
          <p:cNvSpPr txBox="1">
            <a:spLocks noChangeArrowheads="1"/>
          </p:cNvSpPr>
          <p:nvPr/>
        </p:nvSpPr>
        <p:spPr bwMode="auto">
          <a:xfrm>
            <a:off x="3143251" y="4868863"/>
            <a:ext cx="16160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Microwave links</a:t>
            </a:r>
          </a:p>
        </p:txBody>
      </p:sp>
    </p:spTree>
    <p:extLst>
      <p:ext uri="{BB962C8B-B14F-4D97-AF65-F5344CB8AC3E}">
        <p14:creationId xmlns:p14="http://schemas.microsoft.com/office/powerpoint/2010/main" val="28543272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Ingredients 3: Infrastructure 2</a:t>
            </a:r>
          </a:p>
        </p:txBody>
      </p:sp>
      <p:sp>
        <p:nvSpPr>
          <p:cNvPr id="5324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53251" name="Picture 3" descr=" "/>
          <p:cNvPicPr>
            <a:picLocks noChangeAspect="1" noChangeArrowheads="1"/>
          </p:cNvPicPr>
          <p:nvPr/>
        </p:nvPicPr>
        <p:blipFill>
          <a:blip r:embed="rId3" cstate="print"/>
          <a:srcRect l="31958" r="31667"/>
          <a:stretch>
            <a:fillRect/>
          </a:stretch>
        </p:blipFill>
        <p:spPr bwMode="auto">
          <a:xfrm>
            <a:off x="4827564" y="858949"/>
            <a:ext cx="1501775" cy="2663825"/>
          </a:xfrm>
          <a:prstGeom prst="rect">
            <a:avLst/>
          </a:prstGeom>
          <a:noFill/>
          <a:ln w="9525">
            <a:noFill/>
            <a:miter lim="800000"/>
            <a:headEnd/>
            <a:tailEnd/>
          </a:ln>
        </p:spPr>
      </p:pic>
      <p:pic>
        <p:nvPicPr>
          <p:cNvPr id="53252" name="Picture 4" descr=" "/>
          <p:cNvPicPr>
            <a:picLocks noChangeAspect="1" noChangeArrowheads="1"/>
          </p:cNvPicPr>
          <p:nvPr/>
        </p:nvPicPr>
        <p:blipFill>
          <a:blip r:embed="rId4" cstate="print"/>
          <a:srcRect l="24376" r="24249" b="1033"/>
          <a:stretch>
            <a:fillRect/>
          </a:stretch>
        </p:blipFill>
        <p:spPr bwMode="auto">
          <a:xfrm>
            <a:off x="1703388" y="1700213"/>
            <a:ext cx="2493962" cy="3097212"/>
          </a:xfrm>
          <a:prstGeom prst="rect">
            <a:avLst/>
          </a:prstGeom>
          <a:noFill/>
          <a:ln w="9525">
            <a:noFill/>
            <a:miter lim="800000"/>
            <a:headEnd/>
            <a:tailEnd/>
          </a:ln>
        </p:spPr>
      </p:pic>
      <p:pic>
        <p:nvPicPr>
          <p:cNvPr id="53253" name="Picture 5" descr="noc_new"/>
          <p:cNvPicPr>
            <a:picLocks noChangeAspect="1" noChangeArrowheads="1"/>
          </p:cNvPicPr>
          <p:nvPr/>
        </p:nvPicPr>
        <p:blipFill>
          <a:blip r:embed="rId5" cstate="print"/>
          <a:srcRect/>
          <a:stretch>
            <a:fillRect/>
          </a:stretch>
        </p:blipFill>
        <p:spPr bwMode="auto">
          <a:xfrm>
            <a:off x="6880203" y="3261864"/>
            <a:ext cx="3240088" cy="2641600"/>
          </a:xfrm>
          <a:prstGeom prst="rect">
            <a:avLst/>
          </a:prstGeom>
          <a:noFill/>
          <a:ln w="9525">
            <a:noFill/>
            <a:miter lim="800000"/>
            <a:headEnd/>
            <a:tailEnd/>
          </a:ln>
        </p:spPr>
      </p:pic>
      <p:sp>
        <p:nvSpPr>
          <p:cNvPr id="53254" name="Text Box 6"/>
          <p:cNvSpPr txBox="1">
            <a:spLocks noChangeArrowheads="1"/>
          </p:cNvSpPr>
          <p:nvPr/>
        </p:nvSpPr>
        <p:spPr bwMode="auto">
          <a:xfrm>
            <a:off x="1847850" y="5013325"/>
            <a:ext cx="15367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Switching units</a:t>
            </a:r>
          </a:p>
        </p:txBody>
      </p:sp>
      <p:sp>
        <p:nvSpPr>
          <p:cNvPr id="53255" name="Text Box 7"/>
          <p:cNvSpPr txBox="1">
            <a:spLocks noChangeArrowheads="1"/>
          </p:cNvSpPr>
          <p:nvPr/>
        </p:nvSpPr>
        <p:spPr bwMode="auto">
          <a:xfrm>
            <a:off x="4440238" y="4292600"/>
            <a:ext cx="1211262"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Data bases</a:t>
            </a:r>
          </a:p>
        </p:txBody>
      </p:sp>
      <p:sp>
        <p:nvSpPr>
          <p:cNvPr id="53256" name="Text Box 8"/>
          <p:cNvSpPr txBox="1">
            <a:spLocks noChangeArrowheads="1"/>
          </p:cNvSpPr>
          <p:nvPr/>
        </p:nvSpPr>
        <p:spPr bwMode="auto">
          <a:xfrm>
            <a:off x="4511676" y="3573463"/>
            <a:ext cx="13700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Management</a:t>
            </a:r>
          </a:p>
        </p:txBody>
      </p:sp>
      <p:sp>
        <p:nvSpPr>
          <p:cNvPr id="53257" name="Text Box 9"/>
          <p:cNvSpPr txBox="1">
            <a:spLocks noChangeArrowheads="1"/>
          </p:cNvSpPr>
          <p:nvPr/>
        </p:nvSpPr>
        <p:spPr bwMode="auto">
          <a:xfrm>
            <a:off x="4367214" y="5445125"/>
            <a:ext cx="11318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Monitoring</a:t>
            </a:r>
          </a:p>
        </p:txBody>
      </p:sp>
      <p:sp>
        <p:nvSpPr>
          <p:cNvPr id="53258" name="Text Box 10"/>
          <p:cNvSpPr txBox="1">
            <a:spLocks noChangeArrowheads="1"/>
          </p:cNvSpPr>
          <p:nvPr/>
        </p:nvSpPr>
        <p:spPr bwMode="auto">
          <a:xfrm>
            <a:off x="6704539" y="1357122"/>
            <a:ext cx="3505200" cy="1323439"/>
          </a:xfrm>
          <a:prstGeom prst="rect">
            <a:avLst/>
          </a:prstGeom>
          <a:noFill/>
          <a:ln w="9525">
            <a:noFill/>
            <a:miter lim="800000"/>
            <a:headEnd/>
            <a:tailEnd/>
          </a:ln>
        </p:spPr>
        <p:txBody>
          <a:bodyPr>
            <a:spAutoFit/>
          </a:bodyPr>
          <a:lstStyle/>
          <a:p>
            <a:pPr eaLnBrk="0" hangingPunct="0"/>
            <a:r>
              <a:rPr lang="de-DE" sz="2000" dirty="0">
                <a:latin typeface="Arial" pitchFamily="34" charset="0"/>
              </a:rPr>
              <a:t>Not „</a:t>
            </a:r>
            <a:r>
              <a:rPr lang="de-DE" sz="2000" dirty="0" err="1">
                <a:latin typeface="Arial" pitchFamily="34" charset="0"/>
              </a:rPr>
              <a:t>visible</a:t>
            </a:r>
            <a:r>
              <a:rPr lang="de-DE" altLang="de-DE" sz="2000" dirty="0">
                <a:latin typeface="Arial" pitchFamily="34" charset="0"/>
              </a:rPr>
              <a:t>“</a:t>
            </a:r>
            <a:r>
              <a:rPr lang="de-DE" sz="2000" dirty="0">
                <a:latin typeface="Arial" pitchFamily="34" charset="0"/>
              </a:rPr>
              <a:t>, but </a:t>
            </a:r>
            <a:r>
              <a:rPr lang="de-DE" sz="2000" dirty="0" err="1">
                <a:latin typeface="Arial" pitchFamily="34" charset="0"/>
              </a:rPr>
              <a:t>comprise</a:t>
            </a:r>
            <a:r>
              <a:rPr lang="de-DE" sz="2000" dirty="0">
                <a:latin typeface="Arial" pitchFamily="34" charset="0"/>
              </a:rPr>
              <a:t> </a:t>
            </a:r>
            <a:r>
              <a:rPr lang="de-DE" sz="2000" dirty="0" err="1">
                <a:latin typeface="Arial" pitchFamily="34" charset="0"/>
              </a:rPr>
              <a:t>the</a:t>
            </a:r>
            <a:r>
              <a:rPr lang="de-DE" sz="2000" dirty="0">
                <a:latin typeface="Arial" pitchFamily="34" charset="0"/>
              </a:rPr>
              <a:t> </a:t>
            </a:r>
            <a:r>
              <a:rPr lang="de-DE" sz="2000" dirty="0" err="1">
                <a:solidFill>
                  <a:schemeClr val="accent2"/>
                </a:solidFill>
                <a:latin typeface="Arial" pitchFamily="34" charset="0"/>
              </a:rPr>
              <a:t>major</a:t>
            </a:r>
            <a:r>
              <a:rPr lang="de-DE" sz="2000" dirty="0">
                <a:solidFill>
                  <a:schemeClr val="accent2"/>
                </a:solidFill>
                <a:latin typeface="Arial" pitchFamily="34" charset="0"/>
              </a:rPr>
              <a:t> </a:t>
            </a:r>
            <a:r>
              <a:rPr lang="de-DE" sz="2000" dirty="0" err="1">
                <a:solidFill>
                  <a:schemeClr val="accent2"/>
                </a:solidFill>
                <a:latin typeface="Arial" pitchFamily="34" charset="0"/>
              </a:rPr>
              <a:t>part</a:t>
            </a:r>
            <a:r>
              <a:rPr lang="de-DE" sz="2000" dirty="0">
                <a:latin typeface="Arial" pitchFamily="34" charset="0"/>
              </a:rPr>
              <a:t> </a:t>
            </a:r>
            <a:r>
              <a:rPr lang="de-DE" sz="2000" dirty="0" err="1">
                <a:latin typeface="Arial" pitchFamily="34" charset="0"/>
              </a:rPr>
              <a:t>of</a:t>
            </a:r>
            <a:r>
              <a:rPr lang="de-DE" sz="2000" dirty="0">
                <a:latin typeface="Arial" pitchFamily="34" charset="0"/>
              </a:rPr>
              <a:t> </a:t>
            </a:r>
            <a:r>
              <a:rPr lang="de-DE" sz="2000" dirty="0" err="1">
                <a:latin typeface="Arial" pitchFamily="34" charset="0"/>
              </a:rPr>
              <a:t>the</a:t>
            </a:r>
            <a:r>
              <a:rPr lang="de-DE" sz="2000" dirty="0">
                <a:latin typeface="Arial" pitchFamily="34" charset="0"/>
              </a:rPr>
              <a:t> </a:t>
            </a:r>
            <a:r>
              <a:rPr lang="de-DE" sz="2000" dirty="0" err="1">
                <a:latin typeface="Arial" pitchFamily="34" charset="0"/>
              </a:rPr>
              <a:t>network</a:t>
            </a:r>
            <a:r>
              <a:rPr lang="de-DE" sz="2000" dirty="0">
                <a:latin typeface="Arial" pitchFamily="34" charset="0"/>
              </a:rPr>
              <a:t> (also </a:t>
            </a:r>
            <a:r>
              <a:rPr lang="de-DE" sz="2000" dirty="0" err="1">
                <a:latin typeface="Arial" pitchFamily="34" charset="0"/>
              </a:rPr>
              <a:t>from</a:t>
            </a:r>
            <a:r>
              <a:rPr lang="de-DE" sz="2000" dirty="0">
                <a:latin typeface="Arial" pitchFamily="34" charset="0"/>
              </a:rPr>
              <a:t> an </a:t>
            </a:r>
            <a:r>
              <a:rPr lang="de-DE" sz="2000" dirty="0" err="1">
                <a:latin typeface="Arial" pitchFamily="34" charset="0"/>
              </a:rPr>
              <a:t>investment</a:t>
            </a:r>
            <a:r>
              <a:rPr lang="de-DE" sz="2000" dirty="0">
                <a:latin typeface="Arial" pitchFamily="34" charset="0"/>
              </a:rPr>
              <a:t> </a:t>
            </a:r>
            <a:r>
              <a:rPr lang="de-DE" sz="2000" dirty="0" err="1">
                <a:latin typeface="Arial" pitchFamily="34" charset="0"/>
              </a:rPr>
              <a:t>point</a:t>
            </a:r>
            <a:r>
              <a:rPr lang="de-DE" sz="2000" dirty="0">
                <a:latin typeface="Arial" pitchFamily="34" charset="0"/>
              </a:rPr>
              <a:t> </a:t>
            </a:r>
            <a:r>
              <a:rPr lang="de-DE" sz="2000" dirty="0" err="1">
                <a:latin typeface="Arial" pitchFamily="34" charset="0"/>
              </a:rPr>
              <a:t>of</a:t>
            </a:r>
            <a:r>
              <a:rPr lang="de-DE" sz="2000" dirty="0">
                <a:latin typeface="Arial" pitchFamily="34" charset="0"/>
              </a:rPr>
              <a:t> </a:t>
            </a:r>
            <a:r>
              <a:rPr lang="de-DE" sz="2000" dirty="0" err="1">
                <a:latin typeface="Arial" pitchFamily="34" charset="0"/>
              </a:rPr>
              <a:t>view</a:t>
            </a:r>
            <a:r>
              <a:rPr lang="de-DE" sz="2000" dirty="0">
                <a:latin typeface="Arial" pitchFamily="34" charset="0"/>
              </a:rPr>
              <a:t>…)</a:t>
            </a:r>
          </a:p>
        </p:txBody>
      </p:sp>
    </p:spTree>
    <p:extLst>
      <p:ext uri="{BB962C8B-B14F-4D97-AF65-F5344CB8AC3E}">
        <p14:creationId xmlns:p14="http://schemas.microsoft.com/office/powerpoint/2010/main" val="171589321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p:txBody>
          <a:bodyPr/>
          <a:lstStyle/>
          <a:p>
            <a:pPr eaLnBrk="1" hangingPunct="1"/>
            <a:r>
              <a:rPr lang="en-US"/>
              <a:t>GSM: overview</a:t>
            </a:r>
          </a:p>
        </p:txBody>
      </p:sp>
      <p:sp>
        <p:nvSpPr>
          <p:cNvPr id="5427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54274" name="Rectangle 2"/>
          <p:cNvSpPr>
            <a:spLocks noChangeArrowheads="1"/>
          </p:cNvSpPr>
          <p:nvPr/>
        </p:nvSpPr>
        <p:spPr bwMode="auto">
          <a:xfrm>
            <a:off x="3200400" y="1212850"/>
            <a:ext cx="4572000" cy="1981200"/>
          </a:xfrm>
          <a:prstGeom prst="rect">
            <a:avLst/>
          </a:prstGeom>
          <a:solidFill>
            <a:srgbClr val="3366FF">
              <a:alpha val="50195"/>
            </a:srgbClr>
          </a:solidFill>
          <a:ln w="9525" cap="rnd">
            <a:solidFill>
              <a:schemeClr val="tx1"/>
            </a:solidFill>
            <a:prstDash val="sysDot"/>
            <a:miter lim="800000"/>
            <a:headEnd/>
            <a:tailEnd/>
          </a:ln>
        </p:spPr>
        <p:txBody>
          <a:bodyPr wrap="none" anchor="ctr"/>
          <a:lstStyle/>
          <a:p>
            <a:pPr algn="ctr"/>
            <a:endParaRPr lang="en-US" sz="1800"/>
          </a:p>
        </p:txBody>
      </p:sp>
      <p:sp>
        <p:nvSpPr>
          <p:cNvPr id="54276" name="AutoShape 4"/>
          <p:cNvSpPr>
            <a:spLocks noChangeArrowheads="1"/>
          </p:cNvSpPr>
          <p:nvPr/>
        </p:nvSpPr>
        <p:spPr bwMode="auto">
          <a:xfrm>
            <a:off x="7086600" y="4108450"/>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4277" name="AutoShape 5"/>
          <p:cNvSpPr>
            <a:spLocks noChangeArrowheads="1"/>
          </p:cNvSpPr>
          <p:nvPr/>
        </p:nvSpPr>
        <p:spPr bwMode="auto">
          <a:xfrm>
            <a:off x="3429000" y="4794250"/>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4278" name="AutoShape 6"/>
          <p:cNvSpPr>
            <a:spLocks noChangeArrowheads="1"/>
          </p:cNvSpPr>
          <p:nvPr/>
        </p:nvSpPr>
        <p:spPr bwMode="auto">
          <a:xfrm>
            <a:off x="4648200" y="4108450"/>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4279" name="AutoShape 7"/>
          <p:cNvSpPr>
            <a:spLocks noChangeArrowheads="1"/>
          </p:cNvSpPr>
          <p:nvPr/>
        </p:nvSpPr>
        <p:spPr bwMode="auto">
          <a:xfrm>
            <a:off x="5867400" y="4794250"/>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4280" name="AutoShape 8"/>
          <p:cNvSpPr>
            <a:spLocks noChangeArrowheads="1"/>
          </p:cNvSpPr>
          <p:nvPr/>
        </p:nvSpPr>
        <p:spPr bwMode="auto">
          <a:xfrm>
            <a:off x="5867400" y="3422650"/>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4281" name="Oval 9"/>
          <p:cNvSpPr>
            <a:spLocks noChangeArrowheads="1"/>
          </p:cNvSpPr>
          <p:nvPr/>
        </p:nvSpPr>
        <p:spPr bwMode="auto">
          <a:xfrm>
            <a:off x="7848600" y="1289050"/>
            <a:ext cx="2209800" cy="1295400"/>
          </a:xfrm>
          <a:prstGeom prst="ellipse">
            <a:avLst/>
          </a:prstGeom>
          <a:solidFill>
            <a:srgbClr val="FF6600"/>
          </a:solidFill>
          <a:ln w="9525">
            <a:solidFill>
              <a:schemeClr val="tx1"/>
            </a:solidFill>
            <a:round/>
            <a:headEnd/>
            <a:tailEnd/>
          </a:ln>
        </p:spPr>
        <p:txBody>
          <a:bodyPr wrap="none" anchor="ctr"/>
          <a:lstStyle/>
          <a:p>
            <a:pPr algn="ctr" eaLnBrk="0" hangingPunct="0"/>
            <a:r>
              <a:rPr lang="de-DE" sz="1600">
                <a:latin typeface="Arial" pitchFamily="34" charset="0"/>
              </a:rPr>
              <a:t>fixed network</a:t>
            </a:r>
          </a:p>
        </p:txBody>
      </p:sp>
      <p:cxnSp>
        <p:nvCxnSpPr>
          <p:cNvPr id="54282" name="AutoShape 10"/>
          <p:cNvCxnSpPr>
            <a:cxnSpLocks noChangeShapeType="1"/>
            <a:stCxn id="54281" idx="6"/>
          </p:cNvCxnSpPr>
          <p:nvPr/>
        </p:nvCxnSpPr>
        <p:spPr bwMode="auto">
          <a:xfrm flipV="1">
            <a:off x="10058400" y="1898650"/>
            <a:ext cx="381000" cy="38100"/>
          </a:xfrm>
          <a:prstGeom prst="straightConnector1">
            <a:avLst/>
          </a:prstGeom>
          <a:noFill/>
          <a:ln w="9525">
            <a:solidFill>
              <a:schemeClr val="tx1"/>
            </a:solidFill>
            <a:round/>
            <a:headEnd/>
            <a:tailEnd/>
          </a:ln>
        </p:spPr>
      </p:cxnSp>
      <p:cxnSp>
        <p:nvCxnSpPr>
          <p:cNvPr id="54283" name="AutoShape 11"/>
          <p:cNvCxnSpPr>
            <a:cxnSpLocks noChangeShapeType="1"/>
            <a:stCxn id="54281" idx="5"/>
          </p:cNvCxnSpPr>
          <p:nvPr/>
        </p:nvCxnSpPr>
        <p:spPr bwMode="auto">
          <a:xfrm>
            <a:off x="9734550" y="2395538"/>
            <a:ext cx="628650" cy="112712"/>
          </a:xfrm>
          <a:prstGeom prst="straightConnector1">
            <a:avLst/>
          </a:prstGeom>
          <a:noFill/>
          <a:ln w="9525">
            <a:solidFill>
              <a:schemeClr val="tx1"/>
            </a:solidFill>
            <a:round/>
            <a:headEnd/>
            <a:tailEnd/>
          </a:ln>
        </p:spPr>
      </p:cxnSp>
      <p:cxnSp>
        <p:nvCxnSpPr>
          <p:cNvPr id="54284" name="AutoShape 12"/>
          <p:cNvCxnSpPr>
            <a:cxnSpLocks noChangeShapeType="1"/>
            <a:stCxn id="54281" idx="7"/>
          </p:cNvCxnSpPr>
          <p:nvPr/>
        </p:nvCxnSpPr>
        <p:spPr bwMode="auto">
          <a:xfrm flipV="1">
            <a:off x="9734550" y="1365251"/>
            <a:ext cx="552450" cy="112713"/>
          </a:xfrm>
          <a:prstGeom prst="straightConnector1">
            <a:avLst/>
          </a:prstGeom>
          <a:noFill/>
          <a:ln w="9525">
            <a:solidFill>
              <a:schemeClr val="tx1"/>
            </a:solidFill>
            <a:round/>
            <a:headEnd/>
            <a:tailEnd/>
          </a:ln>
        </p:spPr>
      </p:cxnSp>
      <p:sp>
        <p:nvSpPr>
          <p:cNvPr id="54285" name="Rectangle 13"/>
          <p:cNvSpPr>
            <a:spLocks noChangeArrowheads="1"/>
          </p:cNvSpPr>
          <p:nvPr/>
        </p:nvSpPr>
        <p:spPr bwMode="auto">
          <a:xfrm>
            <a:off x="3657600" y="3879850"/>
            <a:ext cx="838200" cy="457200"/>
          </a:xfrm>
          <a:prstGeom prst="rect">
            <a:avLst/>
          </a:prstGeom>
          <a:solidFill>
            <a:srgbClr val="01FFBC"/>
          </a:solidFill>
          <a:ln w="9525">
            <a:solidFill>
              <a:schemeClr val="tx1"/>
            </a:solidFill>
            <a:miter lim="800000"/>
            <a:headEnd/>
            <a:tailEnd/>
          </a:ln>
        </p:spPr>
        <p:txBody>
          <a:bodyPr wrap="none" anchor="ctr"/>
          <a:lstStyle/>
          <a:p>
            <a:pPr algn="ctr" eaLnBrk="0" hangingPunct="0"/>
            <a:r>
              <a:rPr lang="de-DE" sz="1600">
                <a:latin typeface="Arial" pitchFamily="34" charset="0"/>
              </a:rPr>
              <a:t>BSC</a:t>
            </a:r>
          </a:p>
        </p:txBody>
      </p:sp>
      <p:sp>
        <p:nvSpPr>
          <p:cNvPr id="54286" name="Rectangle 14"/>
          <p:cNvSpPr>
            <a:spLocks noChangeArrowheads="1"/>
          </p:cNvSpPr>
          <p:nvPr/>
        </p:nvSpPr>
        <p:spPr bwMode="auto">
          <a:xfrm>
            <a:off x="7543800" y="3422650"/>
            <a:ext cx="838200" cy="457200"/>
          </a:xfrm>
          <a:prstGeom prst="rect">
            <a:avLst/>
          </a:prstGeom>
          <a:solidFill>
            <a:srgbClr val="01FFBC"/>
          </a:solidFill>
          <a:ln w="9525">
            <a:solidFill>
              <a:schemeClr val="tx1"/>
            </a:solidFill>
            <a:miter lim="800000"/>
            <a:headEnd/>
            <a:tailEnd/>
          </a:ln>
        </p:spPr>
        <p:txBody>
          <a:bodyPr wrap="none" anchor="ctr"/>
          <a:lstStyle/>
          <a:p>
            <a:pPr algn="ctr" eaLnBrk="0" hangingPunct="0"/>
            <a:r>
              <a:rPr lang="de-DE" sz="1600">
                <a:latin typeface="Arial" pitchFamily="34" charset="0"/>
              </a:rPr>
              <a:t>BSC</a:t>
            </a:r>
          </a:p>
        </p:txBody>
      </p:sp>
      <p:cxnSp>
        <p:nvCxnSpPr>
          <p:cNvPr id="54287" name="AutoShape 15"/>
          <p:cNvCxnSpPr>
            <a:cxnSpLocks noChangeShapeType="1"/>
            <a:stCxn id="54285" idx="2"/>
            <a:endCxn id="54438" idx="0"/>
          </p:cNvCxnSpPr>
          <p:nvPr/>
        </p:nvCxnSpPr>
        <p:spPr bwMode="auto">
          <a:xfrm>
            <a:off x="4076701" y="4337050"/>
            <a:ext cx="49213" cy="1690688"/>
          </a:xfrm>
          <a:prstGeom prst="straightConnector1">
            <a:avLst/>
          </a:prstGeom>
          <a:noFill/>
          <a:ln w="9525">
            <a:solidFill>
              <a:schemeClr val="tx1"/>
            </a:solidFill>
            <a:round/>
            <a:headEnd/>
            <a:tailEnd/>
          </a:ln>
        </p:spPr>
      </p:cxnSp>
      <p:cxnSp>
        <p:nvCxnSpPr>
          <p:cNvPr id="54288" name="AutoShape 16"/>
          <p:cNvCxnSpPr>
            <a:cxnSpLocks noChangeShapeType="1"/>
            <a:stCxn id="54285" idx="2"/>
            <a:endCxn id="54414" idx="0"/>
          </p:cNvCxnSpPr>
          <p:nvPr/>
        </p:nvCxnSpPr>
        <p:spPr bwMode="auto">
          <a:xfrm>
            <a:off x="4076701" y="4337050"/>
            <a:ext cx="1268413" cy="985838"/>
          </a:xfrm>
          <a:prstGeom prst="straightConnector1">
            <a:avLst/>
          </a:prstGeom>
          <a:noFill/>
          <a:ln w="9525">
            <a:solidFill>
              <a:schemeClr val="tx1"/>
            </a:solidFill>
            <a:round/>
            <a:headEnd/>
            <a:tailEnd/>
          </a:ln>
        </p:spPr>
      </p:cxnSp>
      <p:cxnSp>
        <p:nvCxnSpPr>
          <p:cNvPr id="54289" name="AutoShape 17"/>
          <p:cNvCxnSpPr>
            <a:cxnSpLocks noChangeShapeType="1"/>
            <a:stCxn id="54285" idx="2"/>
          </p:cNvCxnSpPr>
          <p:nvPr/>
        </p:nvCxnSpPr>
        <p:spPr bwMode="auto">
          <a:xfrm flipH="1">
            <a:off x="3276600" y="4337050"/>
            <a:ext cx="800100" cy="609600"/>
          </a:xfrm>
          <a:prstGeom prst="straightConnector1">
            <a:avLst/>
          </a:prstGeom>
          <a:noFill/>
          <a:ln w="9525">
            <a:solidFill>
              <a:schemeClr val="tx1"/>
            </a:solidFill>
            <a:round/>
            <a:headEnd/>
            <a:tailEnd/>
          </a:ln>
        </p:spPr>
      </p:cxnSp>
      <p:cxnSp>
        <p:nvCxnSpPr>
          <p:cNvPr id="54290" name="AutoShape 19"/>
          <p:cNvCxnSpPr>
            <a:cxnSpLocks noChangeShapeType="1"/>
            <a:stCxn id="54286" idx="1"/>
            <a:endCxn id="54330" idx="1"/>
          </p:cNvCxnSpPr>
          <p:nvPr/>
        </p:nvCxnSpPr>
        <p:spPr bwMode="auto">
          <a:xfrm flipH="1">
            <a:off x="6646864" y="3651251"/>
            <a:ext cx="896937" cy="1008063"/>
          </a:xfrm>
          <a:prstGeom prst="straightConnector1">
            <a:avLst/>
          </a:prstGeom>
          <a:noFill/>
          <a:ln w="9525">
            <a:solidFill>
              <a:schemeClr val="tx1"/>
            </a:solidFill>
            <a:round/>
            <a:headEnd/>
            <a:tailEnd/>
          </a:ln>
        </p:spPr>
      </p:cxnSp>
      <p:cxnSp>
        <p:nvCxnSpPr>
          <p:cNvPr id="54291" name="AutoShape 20"/>
          <p:cNvCxnSpPr>
            <a:cxnSpLocks noChangeShapeType="1"/>
            <a:stCxn id="54286" idx="2"/>
            <a:endCxn id="54385" idx="1"/>
          </p:cNvCxnSpPr>
          <p:nvPr/>
        </p:nvCxnSpPr>
        <p:spPr bwMode="auto">
          <a:xfrm>
            <a:off x="7962901" y="3879850"/>
            <a:ext cx="60325" cy="1417638"/>
          </a:xfrm>
          <a:prstGeom prst="straightConnector1">
            <a:avLst/>
          </a:prstGeom>
          <a:noFill/>
          <a:ln w="9525">
            <a:solidFill>
              <a:schemeClr val="tx1"/>
            </a:solidFill>
            <a:round/>
            <a:headEnd/>
            <a:tailEnd/>
          </a:ln>
        </p:spPr>
      </p:cxnSp>
      <p:cxnSp>
        <p:nvCxnSpPr>
          <p:cNvPr id="54292" name="AutoShape 21"/>
          <p:cNvCxnSpPr>
            <a:cxnSpLocks noChangeShapeType="1"/>
            <a:stCxn id="54293" idx="2"/>
            <a:endCxn id="54285" idx="0"/>
          </p:cNvCxnSpPr>
          <p:nvPr/>
        </p:nvCxnSpPr>
        <p:spPr bwMode="auto">
          <a:xfrm flipH="1">
            <a:off x="4076700" y="2965450"/>
            <a:ext cx="533400" cy="914400"/>
          </a:xfrm>
          <a:prstGeom prst="straightConnector1">
            <a:avLst/>
          </a:prstGeom>
          <a:noFill/>
          <a:ln w="9525">
            <a:solidFill>
              <a:schemeClr val="tx1"/>
            </a:solidFill>
            <a:round/>
            <a:headEnd/>
            <a:tailEnd/>
          </a:ln>
        </p:spPr>
      </p:cxnSp>
      <p:sp>
        <p:nvSpPr>
          <p:cNvPr id="54293" name="Rectangle 22"/>
          <p:cNvSpPr>
            <a:spLocks noChangeArrowheads="1"/>
          </p:cNvSpPr>
          <p:nvPr/>
        </p:nvSpPr>
        <p:spPr bwMode="auto">
          <a:xfrm>
            <a:off x="4191000" y="2508250"/>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MSC</a:t>
            </a:r>
          </a:p>
        </p:txBody>
      </p:sp>
      <p:sp>
        <p:nvSpPr>
          <p:cNvPr id="54294" name="Rectangle 23"/>
          <p:cNvSpPr>
            <a:spLocks noChangeArrowheads="1"/>
          </p:cNvSpPr>
          <p:nvPr/>
        </p:nvSpPr>
        <p:spPr bwMode="auto">
          <a:xfrm>
            <a:off x="6781800" y="2508250"/>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MSC</a:t>
            </a:r>
          </a:p>
        </p:txBody>
      </p:sp>
      <p:sp>
        <p:nvSpPr>
          <p:cNvPr id="54295" name="Rectangle 24"/>
          <p:cNvSpPr>
            <a:spLocks noChangeArrowheads="1"/>
          </p:cNvSpPr>
          <p:nvPr/>
        </p:nvSpPr>
        <p:spPr bwMode="auto">
          <a:xfrm>
            <a:off x="6019800" y="1593850"/>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GMSC</a:t>
            </a:r>
          </a:p>
        </p:txBody>
      </p:sp>
      <p:cxnSp>
        <p:nvCxnSpPr>
          <p:cNvPr id="54296" name="AutoShape 25"/>
          <p:cNvCxnSpPr>
            <a:cxnSpLocks noChangeShapeType="1"/>
            <a:stCxn id="54295" idx="2"/>
            <a:endCxn id="54293" idx="0"/>
          </p:cNvCxnSpPr>
          <p:nvPr/>
        </p:nvCxnSpPr>
        <p:spPr bwMode="auto">
          <a:xfrm flipH="1">
            <a:off x="4610100" y="2051050"/>
            <a:ext cx="1828800" cy="457200"/>
          </a:xfrm>
          <a:prstGeom prst="straightConnector1">
            <a:avLst/>
          </a:prstGeom>
          <a:noFill/>
          <a:ln w="9525">
            <a:solidFill>
              <a:schemeClr val="tx1"/>
            </a:solidFill>
            <a:round/>
            <a:headEnd/>
            <a:tailEnd/>
          </a:ln>
        </p:spPr>
      </p:cxnSp>
      <p:cxnSp>
        <p:nvCxnSpPr>
          <p:cNvPr id="54297" name="AutoShape 26"/>
          <p:cNvCxnSpPr>
            <a:cxnSpLocks noChangeShapeType="1"/>
            <a:stCxn id="54295" idx="3"/>
            <a:endCxn id="54281" idx="2"/>
          </p:cNvCxnSpPr>
          <p:nvPr/>
        </p:nvCxnSpPr>
        <p:spPr bwMode="auto">
          <a:xfrm>
            <a:off x="6858000" y="1822450"/>
            <a:ext cx="990600" cy="114300"/>
          </a:xfrm>
          <a:prstGeom prst="straightConnector1">
            <a:avLst/>
          </a:prstGeom>
          <a:noFill/>
          <a:ln w="9525">
            <a:solidFill>
              <a:schemeClr val="tx1"/>
            </a:solidFill>
            <a:round/>
            <a:headEnd/>
            <a:tailEnd/>
          </a:ln>
        </p:spPr>
      </p:cxnSp>
      <p:cxnSp>
        <p:nvCxnSpPr>
          <p:cNvPr id="54298" name="AutoShape 27"/>
          <p:cNvCxnSpPr>
            <a:cxnSpLocks noChangeShapeType="1"/>
            <a:stCxn id="54295" idx="2"/>
            <a:endCxn id="54294" idx="0"/>
          </p:cNvCxnSpPr>
          <p:nvPr/>
        </p:nvCxnSpPr>
        <p:spPr bwMode="auto">
          <a:xfrm>
            <a:off x="6438900" y="2051050"/>
            <a:ext cx="762000" cy="457200"/>
          </a:xfrm>
          <a:prstGeom prst="straightConnector1">
            <a:avLst/>
          </a:prstGeom>
          <a:noFill/>
          <a:ln w="9525">
            <a:solidFill>
              <a:schemeClr val="tx1"/>
            </a:solidFill>
            <a:round/>
            <a:headEnd/>
            <a:tailEnd/>
          </a:ln>
        </p:spPr>
      </p:cxnSp>
      <p:sp>
        <p:nvSpPr>
          <p:cNvPr id="54299" name="Rectangle 28"/>
          <p:cNvSpPr>
            <a:spLocks noChangeArrowheads="1"/>
          </p:cNvSpPr>
          <p:nvPr/>
        </p:nvSpPr>
        <p:spPr bwMode="auto">
          <a:xfrm>
            <a:off x="2895600" y="1060450"/>
            <a:ext cx="1219200" cy="609600"/>
          </a:xfrm>
          <a:prstGeom prst="rect">
            <a:avLst/>
          </a:prstGeom>
          <a:solidFill>
            <a:srgbClr val="3366FF"/>
          </a:solidFill>
          <a:ln w="9525">
            <a:solidFill>
              <a:schemeClr val="tx1"/>
            </a:solidFill>
            <a:miter lim="800000"/>
            <a:headEnd/>
            <a:tailEnd/>
          </a:ln>
        </p:spPr>
        <p:txBody>
          <a:bodyPr wrap="none" anchor="ctr"/>
          <a:lstStyle/>
          <a:p>
            <a:pPr algn="ctr" eaLnBrk="0" hangingPunct="0"/>
            <a:r>
              <a:rPr lang="de-DE" sz="1600">
                <a:latin typeface="Arial" pitchFamily="34" charset="0"/>
              </a:rPr>
              <a:t>OMC, EIR, </a:t>
            </a:r>
            <a:br>
              <a:rPr lang="de-DE" sz="1600">
                <a:latin typeface="Arial" pitchFamily="34" charset="0"/>
              </a:rPr>
            </a:br>
            <a:r>
              <a:rPr lang="de-DE" sz="1600">
                <a:latin typeface="Arial" pitchFamily="34" charset="0"/>
              </a:rPr>
              <a:t>AUC</a:t>
            </a:r>
          </a:p>
        </p:txBody>
      </p:sp>
      <p:cxnSp>
        <p:nvCxnSpPr>
          <p:cNvPr id="54300" name="AutoShape 29"/>
          <p:cNvCxnSpPr>
            <a:cxnSpLocks noChangeShapeType="1"/>
            <a:stCxn id="54305" idx="3"/>
            <a:endCxn id="54293" idx="0"/>
          </p:cNvCxnSpPr>
          <p:nvPr/>
        </p:nvCxnSpPr>
        <p:spPr bwMode="auto">
          <a:xfrm flipH="1">
            <a:off x="4610100" y="1974850"/>
            <a:ext cx="114300" cy="533400"/>
          </a:xfrm>
          <a:prstGeom prst="straightConnector1">
            <a:avLst/>
          </a:prstGeom>
          <a:noFill/>
          <a:ln w="9525">
            <a:solidFill>
              <a:schemeClr val="tx1"/>
            </a:solidFill>
            <a:round/>
            <a:headEnd/>
            <a:tailEnd/>
          </a:ln>
        </p:spPr>
      </p:cxnSp>
      <p:cxnSp>
        <p:nvCxnSpPr>
          <p:cNvPr id="54301" name="AutoShape 30"/>
          <p:cNvCxnSpPr>
            <a:cxnSpLocks noChangeShapeType="1"/>
            <a:stCxn id="54305" idx="3"/>
            <a:endCxn id="54294" idx="0"/>
          </p:cNvCxnSpPr>
          <p:nvPr/>
        </p:nvCxnSpPr>
        <p:spPr bwMode="auto">
          <a:xfrm>
            <a:off x="4724400" y="1974850"/>
            <a:ext cx="2476500" cy="533400"/>
          </a:xfrm>
          <a:prstGeom prst="straightConnector1">
            <a:avLst/>
          </a:prstGeom>
          <a:noFill/>
          <a:ln w="9525">
            <a:solidFill>
              <a:schemeClr val="tx1"/>
            </a:solidFill>
            <a:round/>
            <a:headEnd/>
            <a:tailEnd/>
          </a:ln>
        </p:spPr>
      </p:cxnSp>
      <p:cxnSp>
        <p:nvCxnSpPr>
          <p:cNvPr id="54302" name="AutoShape 31"/>
          <p:cNvCxnSpPr>
            <a:cxnSpLocks noChangeShapeType="1"/>
            <a:stCxn id="54295" idx="1"/>
            <a:endCxn id="54305" idx="3"/>
          </p:cNvCxnSpPr>
          <p:nvPr/>
        </p:nvCxnSpPr>
        <p:spPr bwMode="auto">
          <a:xfrm flipH="1">
            <a:off x="4724400" y="1822450"/>
            <a:ext cx="1295400" cy="152400"/>
          </a:xfrm>
          <a:prstGeom prst="straightConnector1">
            <a:avLst/>
          </a:prstGeom>
          <a:noFill/>
          <a:ln w="9525">
            <a:solidFill>
              <a:schemeClr val="tx1"/>
            </a:solidFill>
            <a:round/>
            <a:headEnd/>
            <a:tailEnd/>
          </a:ln>
        </p:spPr>
      </p:cxnSp>
      <p:cxnSp>
        <p:nvCxnSpPr>
          <p:cNvPr id="54303" name="AutoShape 32"/>
          <p:cNvCxnSpPr>
            <a:cxnSpLocks noChangeShapeType="1"/>
            <a:stCxn id="54293" idx="1"/>
            <a:endCxn id="54304" idx="4"/>
          </p:cNvCxnSpPr>
          <p:nvPr/>
        </p:nvCxnSpPr>
        <p:spPr bwMode="auto">
          <a:xfrm flipH="1" flipV="1">
            <a:off x="3886200" y="2660650"/>
            <a:ext cx="304800" cy="76200"/>
          </a:xfrm>
          <a:prstGeom prst="straightConnector1">
            <a:avLst/>
          </a:prstGeom>
          <a:noFill/>
          <a:ln w="9525">
            <a:solidFill>
              <a:schemeClr val="tx1"/>
            </a:solidFill>
            <a:round/>
            <a:headEnd/>
            <a:tailEnd/>
          </a:ln>
        </p:spPr>
      </p:cxnSp>
      <p:sp>
        <p:nvSpPr>
          <p:cNvPr id="54304" name="AutoShape 33"/>
          <p:cNvSpPr>
            <a:spLocks noChangeArrowheads="1"/>
          </p:cNvSpPr>
          <p:nvPr/>
        </p:nvSpPr>
        <p:spPr bwMode="auto">
          <a:xfrm>
            <a:off x="3276600" y="2355850"/>
            <a:ext cx="609600" cy="609600"/>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600">
                <a:latin typeface="Arial" pitchFamily="34" charset="0"/>
              </a:rPr>
              <a:t>VLR</a:t>
            </a:r>
          </a:p>
        </p:txBody>
      </p:sp>
      <p:sp>
        <p:nvSpPr>
          <p:cNvPr id="54305" name="AutoShape 34"/>
          <p:cNvSpPr>
            <a:spLocks noChangeArrowheads="1"/>
          </p:cNvSpPr>
          <p:nvPr/>
        </p:nvSpPr>
        <p:spPr bwMode="auto">
          <a:xfrm>
            <a:off x="4419600" y="1365250"/>
            <a:ext cx="609600" cy="609600"/>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600">
                <a:latin typeface="Arial" pitchFamily="34" charset="0"/>
              </a:rPr>
              <a:t>HLR</a:t>
            </a:r>
          </a:p>
        </p:txBody>
      </p:sp>
      <p:grpSp>
        <p:nvGrpSpPr>
          <p:cNvPr id="54306" name="Group 35"/>
          <p:cNvGrpSpPr>
            <a:grpSpLocks/>
          </p:cNvGrpSpPr>
          <p:nvPr/>
        </p:nvGrpSpPr>
        <p:grpSpPr bwMode="auto">
          <a:xfrm>
            <a:off x="3733800" y="4870450"/>
            <a:ext cx="941388" cy="1155700"/>
            <a:chOff x="1392" y="2880"/>
            <a:chExt cx="593" cy="728"/>
          </a:xfrm>
        </p:grpSpPr>
        <p:grpSp>
          <p:nvGrpSpPr>
            <p:cNvPr id="54430" name="Group 36"/>
            <p:cNvGrpSpPr>
              <a:grpSpLocks/>
            </p:cNvGrpSpPr>
            <p:nvPr/>
          </p:nvGrpSpPr>
          <p:grpSpPr bwMode="auto">
            <a:xfrm>
              <a:off x="1639" y="3189"/>
              <a:ext cx="155" cy="419"/>
              <a:chOff x="3319" y="2565"/>
              <a:chExt cx="155" cy="419"/>
            </a:xfrm>
          </p:grpSpPr>
          <p:grpSp>
            <p:nvGrpSpPr>
              <p:cNvPr id="54435" name="Group 37"/>
              <p:cNvGrpSpPr>
                <a:grpSpLocks/>
              </p:cNvGrpSpPr>
              <p:nvPr/>
            </p:nvGrpSpPr>
            <p:grpSpPr bwMode="auto">
              <a:xfrm>
                <a:off x="3320" y="2709"/>
                <a:ext cx="154" cy="275"/>
                <a:chOff x="3320" y="2709"/>
                <a:chExt cx="154" cy="275"/>
              </a:xfrm>
            </p:grpSpPr>
            <p:grpSp>
              <p:nvGrpSpPr>
                <p:cNvPr id="54443" name="Group 38"/>
                <p:cNvGrpSpPr>
                  <a:grpSpLocks/>
                </p:cNvGrpSpPr>
                <p:nvPr/>
              </p:nvGrpSpPr>
              <p:grpSpPr bwMode="auto">
                <a:xfrm>
                  <a:off x="3320" y="2716"/>
                  <a:ext cx="99" cy="266"/>
                  <a:chOff x="3320" y="2716"/>
                  <a:chExt cx="99" cy="266"/>
                </a:xfrm>
              </p:grpSpPr>
              <p:sp>
                <p:nvSpPr>
                  <p:cNvPr id="54451" name="Line 39"/>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54452" name="Line 40"/>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4453" name="Line 41"/>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4454" name="Line 42"/>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4455" name="Line 43"/>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4456" name="Line 44"/>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457" name="Line 45"/>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4444" name="Line 46"/>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4445" name="Line 47"/>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4446" name="Line 48"/>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4447" name="Line 49"/>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4448" name="Line 50"/>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54449" name="Line 51"/>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54450" name="Line 52"/>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54436" name="Group 53"/>
              <p:cNvGrpSpPr>
                <a:grpSpLocks/>
              </p:cNvGrpSpPr>
              <p:nvPr/>
            </p:nvGrpSpPr>
            <p:grpSpPr bwMode="auto">
              <a:xfrm>
                <a:off x="3319" y="2579"/>
                <a:ext cx="152" cy="403"/>
                <a:chOff x="3319" y="2579"/>
                <a:chExt cx="152" cy="403"/>
              </a:xfrm>
            </p:grpSpPr>
            <p:sp>
              <p:nvSpPr>
                <p:cNvPr id="54438" name="Line 54"/>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4439" name="Line 55"/>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4440" name="Line 56"/>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4441" name="Line 57"/>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4442" name="Line 58"/>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54437" name="Oval 59"/>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4431" name="Group 60"/>
            <p:cNvGrpSpPr>
              <a:grpSpLocks/>
            </p:cNvGrpSpPr>
            <p:nvPr/>
          </p:nvGrpSpPr>
          <p:grpSpPr bwMode="auto">
            <a:xfrm>
              <a:off x="1392" y="2880"/>
              <a:ext cx="593" cy="591"/>
              <a:chOff x="129" y="2935"/>
              <a:chExt cx="593" cy="591"/>
            </a:xfrm>
          </p:grpSpPr>
          <p:sp>
            <p:nvSpPr>
              <p:cNvPr id="54432" name="Arc 61"/>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54433" name="Arc 62"/>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54434" name="Arc 63"/>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54307" name="Group 64"/>
          <p:cNvGrpSpPr>
            <a:grpSpLocks/>
          </p:cNvGrpSpPr>
          <p:nvPr/>
        </p:nvGrpSpPr>
        <p:grpSpPr bwMode="auto">
          <a:xfrm>
            <a:off x="4953000" y="4184650"/>
            <a:ext cx="941388" cy="1155700"/>
            <a:chOff x="1392" y="2880"/>
            <a:chExt cx="593" cy="728"/>
          </a:xfrm>
        </p:grpSpPr>
        <p:grpSp>
          <p:nvGrpSpPr>
            <p:cNvPr id="54402" name="Group 65"/>
            <p:cNvGrpSpPr>
              <a:grpSpLocks/>
            </p:cNvGrpSpPr>
            <p:nvPr/>
          </p:nvGrpSpPr>
          <p:grpSpPr bwMode="auto">
            <a:xfrm>
              <a:off x="1639" y="3189"/>
              <a:ext cx="155" cy="419"/>
              <a:chOff x="3319" y="2565"/>
              <a:chExt cx="155" cy="419"/>
            </a:xfrm>
          </p:grpSpPr>
          <p:grpSp>
            <p:nvGrpSpPr>
              <p:cNvPr id="54407" name="Group 66"/>
              <p:cNvGrpSpPr>
                <a:grpSpLocks/>
              </p:cNvGrpSpPr>
              <p:nvPr/>
            </p:nvGrpSpPr>
            <p:grpSpPr bwMode="auto">
              <a:xfrm>
                <a:off x="3320" y="2709"/>
                <a:ext cx="154" cy="275"/>
                <a:chOff x="3320" y="2709"/>
                <a:chExt cx="154" cy="275"/>
              </a:xfrm>
            </p:grpSpPr>
            <p:grpSp>
              <p:nvGrpSpPr>
                <p:cNvPr id="54415" name="Group 67"/>
                <p:cNvGrpSpPr>
                  <a:grpSpLocks/>
                </p:cNvGrpSpPr>
                <p:nvPr/>
              </p:nvGrpSpPr>
              <p:grpSpPr bwMode="auto">
                <a:xfrm>
                  <a:off x="3320" y="2716"/>
                  <a:ext cx="99" cy="266"/>
                  <a:chOff x="3320" y="2716"/>
                  <a:chExt cx="99" cy="266"/>
                </a:xfrm>
              </p:grpSpPr>
              <p:sp>
                <p:nvSpPr>
                  <p:cNvPr id="54423" name="Line 68"/>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54424" name="Line 69"/>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4425" name="Line 70"/>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4426" name="Line 71"/>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4427" name="Line 72"/>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4428" name="Line 73"/>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429" name="Line 74"/>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4416" name="Line 75"/>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4417" name="Line 76"/>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4418" name="Line 77"/>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4419" name="Line 78"/>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4420" name="Line 79"/>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54421" name="Line 80"/>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54422" name="Line 81"/>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54408" name="Group 82"/>
              <p:cNvGrpSpPr>
                <a:grpSpLocks/>
              </p:cNvGrpSpPr>
              <p:nvPr/>
            </p:nvGrpSpPr>
            <p:grpSpPr bwMode="auto">
              <a:xfrm>
                <a:off x="3319" y="2579"/>
                <a:ext cx="152" cy="403"/>
                <a:chOff x="3319" y="2579"/>
                <a:chExt cx="152" cy="403"/>
              </a:xfrm>
            </p:grpSpPr>
            <p:sp>
              <p:nvSpPr>
                <p:cNvPr id="54410" name="Line 83"/>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4411" name="Line 84"/>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4412" name="Line 85"/>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4413" name="Line 86"/>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4414" name="Line 87"/>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54409" name="Oval 88"/>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4403" name="Group 89"/>
            <p:cNvGrpSpPr>
              <a:grpSpLocks/>
            </p:cNvGrpSpPr>
            <p:nvPr/>
          </p:nvGrpSpPr>
          <p:grpSpPr bwMode="auto">
            <a:xfrm>
              <a:off x="1392" y="2880"/>
              <a:ext cx="593" cy="591"/>
              <a:chOff x="129" y="2935"/>
              <a:chExt cx="593" cy="591"/>
            </a:xfrm>
          </p:grpSpPr>
          <p:sp>
            <p:nvSpPr>
              <p:cNvPr id="54404" name="Arc 90"/>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54405" name="Arc 91"/>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54406" name="Arc 92"/>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54308" name="Group 93"/>
          <p:cNvGrpSpPr>
            <a:grpSpLocks/>
          </p:cNvGrpSpPr>
          <p:nvPr/>
        </p:nvGrpSpPr>
        <p:grpSpPr bwMode="auto">
          <a:xfrm>
            <a:off x="7391400" y="4184650"/>
            <a:ext cx="941388" cy="1155700"/>
            <a:chOff x="1392" y="2880"/>
            <a:chExt cx="593" cy="728"/>
          </a:xfrm>
        </p:grpSpPr>
        <p:grpSp>
          <p:nvGrpSpPr>
            <p:cNvPr id="54374" name="Group 94"/>
            <p:cNvGrpSpPr>
              <a:grpSpLocks/>
            </p:cNvGrpSpPr>
            <p:nvPr/>
          </p:nvGrpSpPr>
          <p:grpSpPr bwMode="auto">
            <a:xfrm>
              <a:off x="1639" y="3189"/>
              <a:ext cx="155" cy="419"/>
              <a:chOff x="3319" y="2565"/>
              <a:chExt cx="155" cy="419"/>
            </a:xfrm>
          </p:grpSpPr>
          <p:grpSp>
            <p:nvGrpSpPr>
              <p:cNvPr id="54379" name="Group 95"/>
              <p:cNvGrpSpPr>
                <a:grpSpLocks/>
              </p:cNvGrpSpPr>
              <p:nvPr/>
            </p:nvGrpSpPr>
            <p:grpSpPr bwMode="auto">
              <a:xfrm>
                <a:off x="3320" y="2709"/>
                <a:ext cx="154" cy="275"/>
                <a:chOff x="3320" y="2709"/>
                <a:chExt cx="154" cy="275"/>
              </a:xfrm>
            </p:grpSpPr>
            <p:grpSp>
              <p:nvGrpSpPr>
                <p:cNvPr id="54387" name="Group 96"/>
                <p:cNvGrpSpPr>
                  <a:grpSpLocks/>
                </p:cNvGrpSpPr>
                <p:nvPr/>
              </p:nvGrpSpPr>
              <p:grpSpPr bwMode="auto">
                <a:xfrm>
                  <a:off x="3320" y="2716"/>
                  <a:ext cx="99" cy="266"/>
                  <a:chOff x="3320" y="2716"/>
                  <a:chExt cx="99" cy="266"/>
                </a:xfrm>
              </p:grpSpPr>
              <p:sp>
                <p:nvSpPr>
                  <p:cNvPr id="54395" name="Line 97"/>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54396" name="Line 98"/>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4397" name="Line 99"/>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4398" name="Line 100"/>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4399" name="Line 101"/>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4400" name="Line 102"/>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401" name="Line 103"/>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4388" name="Line 104"/>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4389" name="Line 105"/>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4390" name="Line 106"/>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4391" name="Line 107"/>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4392" name="Line 108"/>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54393" name="Line 109"/>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54394" name="Line 110"/>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54380" name="Group 111"/>
              <p:cNvGrpSpPr>
                <a:grpSpLocks/>
              </p:cNvGrpSpPr>
              <p:nvPr/>
            </p:nvGrpSpPr>
            <p:grpSpPr bwMode="auto">
              <a:xfrm>
                <a:off x="3319" y="2579"/>
                <a:ext cx="152" cy="403"/>
                <a:chOff x="3319" y="2579"/>
                <a:chExt cx="152" cy="403"/>
              </a:xfrm>
            </p:grpSpPr>
            <p:sp>
              <p:nvSpPr>
                <p:cNvPr id="54382" name="Line 112"/>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4383" name="Line 113"/>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4384" name="Line 114"/>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4385" name="Line 115"/>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4386" name="Line 116"/>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54381" name="Oval 117"/>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4375" name="Group 118"/>
            <p:cNvGrpSpPr>
              <a:grpSpLocks/>
            </p:cNvGrpSpPr>
            <p:nvPr/>
          </p:nvGrpSpPr>
          <p:grpSpPr bwMode="auto">
            <a:xfrm>
              <a:off x="1392" y="2880"/>
              <a:ext cx="593" cy="591"/>
              <a:chOff x="129" y="2935"/>
              <a:chExt cx="593" cy="591"/>
            </a:xfrm>
          </p:grpSpPr>
          <p:sp>
            <p:nvSpPr>
              <p:cNvPr id="54376" name="Arc 119"/>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54377" name="Arc 120"/>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54378" name="Arc 121"/>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54309" name="Group 122"/>
          <p:cNvGrpSpPr>
            <a:grpSpLocks/>
          </p:cNvGrpSpPr>
          <p:nvPr/>
        </p:nvGrpSpPr>
        <p:grpSpPr bwMode="auto">
          <a:xfrm>
            <a:off x="6096000" y="4946650"/>
            <a:ext cx="941388" cy="1155700"/>
            <a:chOff x="1392" y="2880"/>
            <a:chExt cx="593" cy="728"/>
          </a:xfrm>
        </p:grpSpPr>
        <p:grpSp>
          <p:nvGrpSpPr>
            <p:cNvPr id="54346" name="Group 123"/>
            <p:cNvGrpSpPr>
              <a:grpSpLocks/>
            </p:cNvGrpSpPr>
            <p:nvPr/>
          </p:nvGrpSpPr>
          <p:grpSpPr bwMode="auto">
            <a:xfrm>
              <a:off x="1639" y="3189"/>
              <a:ext cx="155" cy="419"/>
              <a:chOff x="3319" y="2565"/>
              <a:chExt cx="155" cy="419"/>
            </a:xfrm>
          </p:grpSpPr>
          <p:grpSp>
            <p:nvGrpSpPr>
              <p:cNvPr id="54351" name="Group 124"/>
              <p:cNvGrpSpPr>
                <a:grpSpLocks/>
              </p:cNvGrpSpPr>
              <p:nvPr/>
            </p:nvGrpSpPr>
            <p:grpSpPr bwMode="auto">
              <a:xfrm>
                <a:off x="3320" y="2709"/>
                <a:ext cx="154" cy="275"/>
                <a:chOff x="3320" y="2709"/>
                <a:chExt cx="154" cy="275"/>
              </a:xfrm>
            </p:grpSpPr>
            <p:grpSp>
              <p:nvGrpSpPr>
                <p:cNvPr id="54359" name="Group 125"/>
                <p:cNvGrpSpPr>
                  <a:grpSpLocks/>
                </p:cNvGrpSpPr>
                <p:nvPr/>
              </p:nvGrpSpPr>
              <p:grpSpPr bwMode="auto">
                <a:xfrm>
                  <a:off x="3320" y="2716"/>
                  <a:ext cx="99" cy="266"/>
                  <a:chOff x="3320" y="2716"/>
                  <a:chExt cx="99" cy="266"/>
                </a:xfrm>
              </p:grpSpPr>
              <p:sp>
                <p:nvSpPr>
                  <p:cNvPr id="54367" name="Line 126"/>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54368" name="Line 127"/>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4369" name="Line 128"/>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4370" name="Line 129"/>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4371" name="Line 130"/>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4372" name="Line 131"/>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373" name="Line 132"/>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4360" name="Line 133"/>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4361" name="Line 134"/>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4362" name="Line 135"/>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4363" name="Line 136"/>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4364" name="Line 137"/>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54365" name="Line 138"/>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54366" name="Line 139"/>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54352" name="Group 140"/>
              <p:cNvGrpSpPr>
                <a:grpSpLocks/>
              </p:cNvGrpSpPr>
              <p:nvPr/>
            </p:nvGrpSpPr>
            <p:grpSpPr bwMode="auto">
              <a:xfrm>
                <a:off x="3319" y="2579"/>
                <a:ext cx="152" cy="403"/>
                <a:chOff x="3319" y="2579"/>
                <a:chExt cx="152" cy="403"/>
              </a:xfrm>
            </p:grpSpPr>
            <p:sp>
              <p:nvSpPr>
                <p:cNvPr id="54354" name="Line 141"/>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4355" name="Line 142"/>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4356" name="Line 143"/>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4357" name="Line 144"/>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4358" name="Line 145"/>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54353" name="Oval 146"/>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4347" name="Group 147"/>
            <p:cNvGrpSpPr>
              <a:grpSpLocks/>
            </p:cNvGrpSpPr>
            <p:nvPr/>
          </p:nvGrpSpPr>
          <p:grpSpPr bwMode="auto">
            <a:xfrm>
              <a:off x="1392" y="2880"/>
              <a:ext cx="593" cy="591"/>
              <a:chOff x="129" y="2935"/>
              <a:chExt cx="593" cy="591"/>
            </a:xfrm>
          </p:grpSpPr>
          <p:sp>
            <p:nvSpPr>
              <p:cNvPr id="54348" name="Arc 148"/>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54349" name="Arc 149"/>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54350" name="Arc 150"/>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54310" name="Group 151"/>
          <p:cNvGrpSpPr>
            <a:grpSpLocks/>
          </p:cNvGrpSpPr>
          <p:nvPr/>
        </p:nvGrpSpPr>
        <p:grpSpPr bwMode="auto">
          <a:xfrm>
            <a:off x="6096000" y="3498850"/>
            <a:ext cx="941388" cy="1155700"/>
            <a:chOff x="1392" y="2880"/>
            <a:chExt cx="593" cy="728"/>
          </a:xfrm>
        </p:grpSpPr>
        <p:grpSp>
          <p:nvGrpSpPr>
            <p:cNvPr id="54318" name="Group 152"/>
            <p:cNvGrpSpPr>
              <a:grpSpLocks/>
            </p:cNvGrpSpPr>
            <p:nvPr/>
          </p:nvGrpSpPr>
          <p:grpSpPr bwMode="auto">
            <a:xfrm>
              <a:off x="1639" y="3189"/>
              <a:ext cx="155" cy="419"/>
              <a:chOff x="3319" y="2565"/>
              <a:chExt cx="155" cy="419"/>
            </a:xfrm>
          </p:grpSpPr>
          <p:grpSp>
            <p:nvGrpSpPr>
              <p:cNvPr id="54323" name="Group 153"/>
              <p:cNvGrpSpPr>
                <a:grpSpLocks/>
              </p:cNvGrpSpPr>
              <p:nvPr/>
            </p:nvGrpSpPr>
            <p:grpSpPr bwMode="auto">
              <a:xfrm>
                <a:off x="3320" y="2709"/>
                <a:ext cx="154" cy="275"/>
                <a:chOff x="3320" y="2709"/>
                <a:chExt cx="154" cy="275"/>
              </a:xfrm>
            </p:grpSpPr>
            <p:grpSp>
              <p:nvGrpSpPr>
                <p:cNvPr id="54331" name="Group 154"/>
                <p:cNvGrpSpPr>
                  <a:grpSpLocks/>
                </p:cNvGrpSpPr>
                <p:nvPr/>
              </p:nvGrpSpPr>
              <p:grpSpPr bwMode="auto">
                <a:xfrm>
                  <a:off x="3320" y="2716"/>
                  <a:ext cx="99" cy="266"/>
                  <a:chOff x="3320" y="2716"/>
                  <a:chExt cx="99" cy="266"/>
                </a:xfrm>
              </p:grpSpPr>
              <p:sp>
                <p:nvSpPr>
                  <p:cNvPr id="54339" name="Line 155"/>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54340" name="Line 156"/>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54341" name="Line 157"/>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54342" name="Line 158"/>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54343" name="Line 159"/>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54344" name="Line 160"/>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54345" name="Line 161"/>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54332" name="Line 162"/>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54333" name="Line 163"/>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54334" name="Line 164"/>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54335" name="Line 165"/>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54336" name="Line 166"/>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54337" name="Line 167"/>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54338" name="Line 168"/>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54324" name="Group 169"/>
              <p:cNvGrpSpPr>
                <a:grpSpLocks/>
              </p:cNvGrpSpPr>
              <p:nvPr/>
            </p:nvGrpSpPr>
            <p:grpSpPr bwMode="auto">
              <a:xfrm>
                <a:off x="3319" y="2579"/>
                <a:ext cx="152" cy="403"/>
                <a:chOff x="3319" y="2579"/>
                <a:chExt cx="152" cy="403"/>
              </a:xfrm>
            </p:grpSpPr>
            <p:sp>
              <p:nvSpPr>
                <p:cNvPr id="54326" name="Line 170"/>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54327" name="Line 171"/>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54328" name="Line 172"/>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54329" name="Line 173"/>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54330" name="Line 174"/>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54325" name="Oval 175"/>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54319" name="Group 176"/>
            <p:cNvGrpSpPr>
              <a:grpSpLocks/>
            </p:cNvGrpSpPr>
            <p:nvPr/>
          </p:nvGrpSpPr>
          <p:grpSpPr bwMode="auto">
            <a:xfrm>
              <a:off x="1392" y="2880"/>
              <a:ext cx="593" cy="591"/>
              <a:chOff x="129" y="2935"/>
              <a:chExt cx="593" cy="591"/>
            </a:xfrm>
          </p:grpSpPr>
          <p:sp>
            <p:nvSpPr>
              <p:cNvPr id="54320" name="Arc 177"/>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54321" name="Arc 178"/>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54322" name="Arc 179"/>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cxnSp>
        <p:nvCxnSpPr>
          <p:cNvPr id="54311" name="AutoShape 180"/>
          <p:cNvCxnSpPr>
            <a:cxnSpLocks noChangeShapeType="1"/>
            <a:stCxn id="54294" idx="2"/>
            <a:endCxn id="54286" idx="0"/>
          </p:cNvCxnSpPr>
          <p:nvPr/>
        </p:nvCxnSpPr>
        <p:spPr bwMode="auto">
          <a:xfrm>
            <a:off x="7200900" y="2965450"/>
            <a:ext cx="762000" cy="457200"/>
          </a:xfrm>
          <a:prstGeom prst="straightConnector1">
            <a:avLst/>
          </a:prstGeom>
          <a:noFill/>
          <a:ln w="9525">
            <a:solidFill>
              <a:schemeClr val="tx1"/>
            </a:solidFill>
            <a:round/>
            <a:headEnd/>
            <a:tailEnd/>
          </a:ln>
        </p:spPr>
      </p:cxnSp>
      <p:sp>
        <p:nvSpPr>
          <p:cNvPr id="54312" name="Text Box 181"/>
          <p:cNvSpPr txBox="1">
            <a:spLocks noChangeArrowheads="1"/>
          </p:cNvSpPr>
          <p:nvPr/>
        </p:nvSpPr>
        <p:spPr bwMode="auto">
          <a:xfrm>
            <a:off x="1676400" y="1836739"/>
            <a:ext cx="1030288"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NSS</a:t>
            </a:r>
          </a:p>
          <a:p>
            <a:pPr eaLnBrk="0" hangingPunct="0"/>
            <a:r>
              <a:rPr lang="de-DE" sz="1600">
                <a:latin typeface="Arial" pitchFamily="34" charset="0"/>
              </a:rPr>
              <a:t>with OSS</a:t>
            </a:r>
          </a:p>
        </p:txBody>
      </p:sp>
      <p:sp>
        <p:nvSpPr>
          <p:cNvPr id="54313" name="Text Box 182"/>
          <p:cNvSpPr txBox="1">
            <a:spLocks noChangeArrowheads="1"/>
          </p:cNvSpPr>
          <p:nvPr/>
        </p:nvSpPr>
        <p:spPr bwMode="auto">
          <a:xfrm>
            <a:off x="2052639" y="4587875"/>
            <a:ext cx="6000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RSS</a:t>
            </a:r>
          </a:p>
        </p:txBody>
      </p:sp>
      <p:sp>
        <p:nvSpPr>
          <p:cNvPr id="54314" name="AutoShape 184"/>
          <p:cNvSpPr>
            <a:spLocks/>
          </p:cNvSpPr>
          <p:nvPr/>
        </p:nvSpPr>
        <p:spPr bwMode="auto">
          <a:xfrm>
            <a:off x="2667000" y="3346450"/>
            <a:ext cx="228600" cy="2819400"/>
          </a:xfrm>
          <a:prstGeom prst="leftBrace">
            <a:avLst>
              <a:gd name="adj1" fmla="val 102778"/>
              <a:gd name="adj2" fmla="val 50000"/>
            </a:avLst>
          </a:prstGeom>
          <a:noFill/>
          <a:ln w="9525">
            <a:solidFill>
              <a:schemeClr val="tx1"/>
            </a:solidFill>
            <a:round/>
            <a:headEnd/>
            <a:tailEnd/>
          </a:ln>
        </p:spPr>
        <p:txBody>
          <a:bodyPr wrap="none" anchor="ctr"/>
          <a:lstStyle/>
          <a:p>
            <a:pPr algn="ctr"/>
            <a:endParaRPr lang="en-US" sz="1800"/>
          </a:p>
        </p:txBody>
      </p:sp>
      <p:sp>
        <p:nvSpPr>
          <p:cNvPr id="54315" name="AutoShape 185"/>
          <p:cNvSpPr>
            <a:spLocks/>
          </p:cNvSpPr>
          <p:nvPr/>
        </p:nvSpPr>
        <p:spPr bwMode="auto">
          <a:xfrm>
            <a:off x="2667000" y="1060450"/>
            <a:ext cx="228600" cy="2133600"/>
          </a:xfrm>
          <a:prstGeom prst="leftBrace">
            <a:avLst>
              <a:gd name="adj1" fmla="val 77778"/>
              <a:gd name="adj2" fmla="val 50000"/>
            </a:avLst>
          </a:prstGeom>
          <a:noFill/>
          <a:ln w="9525">
            <a:solidFill>
              <a:schemeClr val="tx1"/>
            </a:solidFill>
            <a:round/>
            <a:headEnd/>
            <a:tailEnd/>
          </a:ln>
        </p:spPr>
        <p:txBody>
          <a:bodyPr wrap="none" anchor="ctr"/>
          <a:lstStyle/>
          <a:p>
            <a:pPr algn="ctr"/>
            <a:endParaRPr lang="en-US" sz="1800"/>
          </a:p>
        </p:txBody>
      </p:sp>
      <p:cxnSp>
        <p:nvCxnSpPr>
          <p:cNvPr id="54316" name="AutoShape 186"/>
          <p:cNvCxnSpPr>
            <a:cxnSpLocks noChangeShapeType="1"/>
            <a:stCxn id="54294" idx="1"/>
            <a:endCxn id="54317" idx="4"/>
          </p:cNvCxnSpPr>
          <p:nvPr/>
        </p:nvCxnSpPr>
        <p:spPr bwMode="auto">
          <a:xfrm flipH="1">
            <a:off x="6477000" y="2736850"/>
            <a:ext cx="304800" cy="76200"/>
          </a:xfrm>
          <a:prstGeom prst="straightConnector1">
            <a:avLst/>
          </a:prstGeom>
          <a:noFill/>
          <a:ln w="9525">
            <a:solidFill>
              <a:schemeClr val="tx1"/>
            </a:solidFill>
            <a:round/>
            <a:headEnd/>
            <a:tailEnd/>
          </a:ln>
        </p:spPr>
      </p:cxnSp>
      <p:sp>
        <p:nvSpPr>
          <p:cNvPr id="54317" name="AutoShape 187"/>
          <p:cNvSpPr>
            <a:spLocks noChangeArrowheads="1"/>
          </p:cNvSpPr>
          <p:nvPr/>
        </p:nvSpPr>
        <p:spPr bwMode="auto">
          <a:xfrm>
            <a:off x="5867400" y="2508250"/>
            <a:ext cx="609600" cy="609600"/>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600">
                <a:latin typeface="Arial" pitchFamily="34" charset="0"/>
              </a:rPr>
              <a:t>VLR</a:t>
            </a:r>
          </a:p>
        </p:txBody>
      </p:sp>
    </p:spTree>
    <p:extLst>
      <p:ext uri="{BB962C8B-B14F-4D97-AF65-F5344CB8AC3E}">
        <p14:creationId xmlns:p14="http://schemas.microsoft.com/office/powerpoint/2010/main" val="14527185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GSM: elements and interfaces</a:t>
            </a:r>
          </a:p>
        </p:txBody>
      </p:sp>
      <p:sp>
        <p:nvSpPr>
          <p:cNvPr id="5632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56323" name="AutoShape 4"/>
          <p:cNvSpPr>
            <a:spLocks noChangeArrowheads="1"/>
          </p:cNvSpPr>
          <p:nvPr/>
        </p:nvSpPr>
        <p:spPr bwMode="auto">
          <a:xfrm>
            <a:off x="5545138" y="2163763"/>
            <a:ext cx="1600200" cy="1295400"/>
          </a:xfrm>
          <a:prstGeom prst="hexagon">
            <a:avLst>
              <a:gd name="adj" fmla="val 3088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6324" name="AutoShape 5"/>
          <p:cNvSpPr>
            <a:spLocks noChangeArrowheads="1"/>
          </p:cNvSpPr>
          <p:nvPr/>
        </p:nvSpPr>
        <p:spPr bwMode="auto">
          <a:xfrm>
            <a:off x="4343400" y="1517650"/>
            <a:ext cx="1600200" cy="1295400"/>
          </a:xfrm>
          <a:prstGeom prst="hexagon">
            <a:avLst>
              <a:gd name="adj" fmla="val 3088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56325" name="Oval 6"/>
          <p:cNvSpPr>
            <a:spLocks noChangeArrowheads="1"/>
          </p:cNvSpPr>
          <p:nvPr/>
        </p:nvSpPr>
        <p:spPr bwMode="auto">
          <a:xfrm>
            <a:off x="4191000" y="1136650"/>
            <a:ext cx="3048000" cy="2895600"/>
          </a:xfrm>
          <a:prstGeom prst="ellipse">
            <a:avLst/>
          </a:prstGeom>
          <a:noFill/>
          <a:ln w="19050">
            <a:solidFill>
              <a:schemeClr val="tx1"/>
            </a:solidFill>
            <a:prstDash val="sysDot"/>
            <a:round/>
            <a:headEnd/>
            <a:tailEnd/>
          </a:ln>
        </p:spPr>
        <p:txBody>
          <a:bodyPr wrap="none" lIns="0" tIns="0" rIns="0" bIns="0" anchor="ctr"/>
          <a:lstStyle/>
          <a:p>
            <a:pPr eaLnBrk="0" hangingPunct="0"/>
            <a:endParaRPr lang="en-US" sz="1000">
              <a:latin typeface="Arial" pitchFamily="34" charset="0"/>
            </a:endParaRPr>
          </a:p>
        </p:txBody>
      </p:sp>
      <p:sp>
        <p:nvSpPr>
          <p:cNvPr id="56326" name="Text Box 7"/>
          <p:cNvSpPr txBox="1">
            <a:spLocks noChangeArrowheads="1"/>
          </p:cNvSpPr>
          <p:nvPr/>
        </p:nvSpPr>
        <p:spPr bwMode="auto">
          <a:xfrm>
            <a:off x="3124201" y="4718051"/>
            <a:ext cx="479425"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NSS </a:t>
            </a:r>
          </a:p>
        </p:txBody>
      </p:sp>
      <p:sp>
        <p:nvSpPr>
          <p:cNvPr id="56327" name="Oval 8"/>
          <p:cNvSpPr>
            <a:spLocks noChangeArrowheads="1"/>
          </p:cNvSpPr>
          <p:nvPr/>
        </p:nvSpPr>
        <p:spPr bwMode="auto">
          <a:xfrm>
            <a:off x="4724400" y="1746250"/>
            <a:ext cx="304800" cy="304800"/>
          </a:xfrm>
          <a:prstGeom prst="ellipse">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MS</a:t>
            </a:r>
          </a:p>
        </p:txBody>
      </p:sp>
      <p:sp>
        <p:nvSpPr>
          <p:cNvPr id="56328" name="Oval 9"/>
          <p:cNvSpPr>
            <a:spLocks noChangeArrowheads="1"/>
          </p:cNvSpPr>
          <p:nvPr/>
        </p:nvSpPr>
        <p:spPr bwMode="auto">
          <a:xfrm>
            <a:off x="5257800" y="1746250"/>
            <a:ext cx="304800" cy="304800"/>
          </a:xfrm>
          <a:prstGeom prst="ellipse">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MS</a:t>
            </a:r>
          </a:p>
        </p:txBody>
      </p:sp>
      <p:sp>
        <p:nvSpPr>
          <p:cNvPr id="56329" name="Freeform 10"/>
          <p:cNvSpPr>
            <a:spLocks/>
          </p:cNvSpPr>
          <p:nvPr/>
        </p:nvSpPr>
        <p:spPr bwMode="auto">
          <a:xfrm rot="-5400000">
            <a:off x="4800600" y="2203450"/>
            <a:ext cx="457200" cy="152400"/>
          </a:xfrm>
          <a:custGeom>
            <a:avLst/>
            <a:gdLst>
              <a:gd name="T0" fmla="*/ 0 w 336"/>
              <a:gd name="T1" fmla="*/ 152400 h 96"/>
              <a:gd name="T2" fmla="*/ 261257 w 336"/>
              <a:gd name="T3" fmla="*/ 0 h 96"/>
              <a:gd name="T4" fmla="*/ 195943 w 336"/>
              <a:gd name="T5" fmla="*/ 152400 h 96"/>
              <a:gd name="T6" fmla="*/ 457200 w 336"/>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p:spPr>
        <p:txBody>
          <a:bodyPr wrap="none" anchor="ctr"/>
          <a:lstStyle/>
          <a:p>
            <a:endParaRPr lang="de-DE"/>
          </a:p>
        </p:txBody>
      </p:sp>
      <p:sp>
        <p:nvSpPr>
          <p:cNvPr id="56330" name="Rectangle 11"/>
          <p:cNvSpPr>
            <a:spLocks noChangeArrowheads="1"/>
          </p:cNvSpPr>
          <p:nvPr/>
        </p:nvSpPr>
        <p:spPr bwMode="auto">
          <a:xfrm>
            <a:off x="4953000" y="25082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BTS</a:t>
            </a:r>
          </a:p>
        </p:txBody>
      </p:sp>
      <p:sp>
        <p:nvSpPr>
          <p:cNvPr id="56331" name="Rectangle 12"/>
          <p:cNvSpPr>
            <a:spLocks noChangeArrowheads="1"/>
          </p:cNvSpPr>
          <p:nvPr/>
        </p:nvSpPr>
        <p:spPr bwMode="auto">
          <a:xfrm>
            <a:off x="4191000" y="37274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BSC</a:t>
            </a:r>
          </a:p>
        </p:txBody>
      </p:sp>
      <p:sp>
        <p:nvSpPr>
          <p:cNvPr id="56332" name="Rectangle 13"/>
          <p:cNvSpPr>
            <a:spLocks noChangeArrowheads="1"/>
          </p:cNvSpPr>
          <p:nvPr/>
        </p:nvSpPr>
        <p:spPr bwMode="auto">
          <a:xfrm>
            <a:off x="6096000" y="50228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GMSC</a:t>
            </a:r>
          </a:p>
        </p:txBody>
      </p:sp>
      <p:sp>
        <p:nvSpPr>
          <p:cNvPr id="56333" name="Rectangle 14"/>
          <p:cNvSpPr>
            <a:spLocks noChangeArrowheads="1"/>
          </p:cNvSpPr>
          <p:nvPr/>
        </p:nvSpPr>
        <p:spPr bwMode="auto">
          <a:xfrm>
            <a:off x="6324600" y="52514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IWF</a:t>
            </a:r>
          </a:p>
        </p:txBody>
      </p:sp>
      <p:sp>
        <p:nvSpPr>
          <p:cNvPr id="56334" name="Rectangle 15"/>
          <p:cNvSpPr>
            <a:spLocks noChangeArrowheads="1"/>
          </p:cNvSpPr>
          <p:nvPr/>
        </p:nvSpPr>
        <p:spPr bwMode="auto">
          <a:xfrm>
            <a:off x="5257800" y="57848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OMC</a:t>
            </a:r>
          </a:p>
        </p:txBody>
      </p:sp>
      <p:sp>
        <p:nvSpPr>
          <p:cNvPr id="56335" name="Freeform 16"/>
          <p:cNvSpPr>
            <a:spLocks/>
          </p:cNvSpPr>
          <p:nvPr/>
        </p:nvSpPr>
        <p:spPr bwMode="auto">
          <a:xfrm rot="5400000" flipH="1">
            <a:off x="5029200" y="2203450"/>
            <a:ext cx="457200" cy="152400"/>
          </a:xfrm>
          <a:custGeom>
            <a:avLst/>
            <a:gdLst>
              <a:gd name="T0" fmla="*/ 0 w 336"/>
              <a:gd name="T1" fmla="*/ 152400 h 96"/>
              <a:gd name="T2" fmla="*/ 261257 w 336"/>
              <a:gd name="T3" fmla="*/ 0 h 96"/>
              <a:gd name="T4" fmla="*/ 195943 w 336"/>
              <a:gd name="T5" fmla="*/ 152400 h 96"/>
              <a:gd name="T6" fmla="*/ 457200 w 336"/>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p:spPr>
        <p:txBody>
          <a:bodyPr wrap="none" anchor="ctr"/>
          <a:lstStyle/>
          <a:p>
            <a:endParaRPr lang="de-DE"/>
          </a:p>
        </p:txBody>
      </p:sp>
      <p:sp>
        <p:nvSpPr>
          <p:cNvPr id="56336" name="Rectangle 17"/>
          <p:cNvSpPr>
            <a:spLocks noChangeArrowheads="1"/>
          </p:cNvSpPr>
          <p:nvPr/>
        </p:nvSpPr>
        <p:spPr bwMode="auto">
          <a:xfrm>
            <a:off x="6172200" y="31178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BTS</a:t>
            </a:r>
          </a:p>
        </p:txBody>
      </p:sp>
      <p:sp>
        <p:nvSpPr>
          <p:cNvPr id="56337" name="Rectangle 18"/>
          <p:cNvSpPr>
            <a:spLocks noChangeArrowheads="1"/>
          </p:cNvSpPr>
          <p:nvPr/>
        </p:nvSpPr>
        <p:spPr bwMode="auto">
          <a:xfrm>
            <a:off x="5410200" y="37274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BSC</a:t>
            </a:r>
          </a:p>
        </p:txBody>
      </p:sp>
      <p:sp>
        <p:nvSpPr>
          <p:cNvPr id="56338" name="Rectangle 19"/>
          <p:cNvSpPr>
            <a:spLocks noChangeArrowheads="1"/>
          </p:cNvSpPr>
          <p:nvPr/>
        </p:nvSpPr>
        <p:spPr bwMode="auto">
          <a:xfrm>
            <a:off x="4648200" y="43370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MSC</a:t>
            </a:r>
          </a:p>
        </p:txBody>
      </p:sp>
      <p:sp>
        <p:nvSpPr>
          <p:cNvPr id="56339" name="Rectangle 20"/>
          <p:cNvSpPr>
            <a:spLocks noChangeArrowheads="1"/>
          </p:cNvSpPr>
          <p:nvPr/>
        </p:nvSpPr>
        <p:spPr bwMode="auto">
          <a:xfrm>
            <a:off x="6096000" y="43370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MSC</a:t>
            </a:r>
          </a:p>
        </p:txBody>
      </p:sp>
      <p:cxnSp>
        <p:nvCxnSpPr>
          <p:cNvPr id="56340" name="AutoShape 21"/>
          <p:cNvCxnSpPr>
            <a:cxnSpLocks noChangeShapeType="1"/>
            <a:stCxn id="56330" idx="2"/>
            <a:endCxn id="56337" idx="0"/>
          </p:cNvCxnSpPr>
          <p:nvPr/>
        </p:nvCxnSpPr>
        <p:spPr bwMode="auto">
          <a:xfrm>
            <a:off x="5143500" y="2736850"/>
            <a:ext cx="457200" cy="990600"/>
          </a:xfrm>
          <a:prstGeom prst="straightConnector1">
            <a:avLst/>
          </a:prstGeom>
          <a:noFill/>
          <a:ln w="9525">
            <a:solidFill>
              <a:schemeClr val="tx1"/>
            </a:solidFill>
            <a:round/>
            <a:headEnd/>
            <a:tailEnd/>
          </a:ln>
        </p:spPr>
      </p:cxnSp>
      <p:cxnSp>
        <p:nvCxnSpPr>
          <p:cNvPr id="56341" name="AutoShape 22"/>
          <p:cNvCxnSpPr>
            <a:cxnSpLocks noChangeShapeType="1"/>
            <a:stCxn id="56336" idx="2"/>
            <a:endCxn id="56337" idx="3"/>
          </p:cNvCxnSpPr>
          <p:nvPr/>
        </p:nvCxnSpPr>
        <p:spPr bwMode="auto">
          <a:xfrm flipH="1">
            <a:off x="5791200" y="3346450"/>
            <a:ext cx="571500" cy="495300"/>
          </a:xfrm>
          <a:prstGeom prst="straightConnector1">
            <a:avLst/>
          </a:prstGeom>
          <a:noFill/>
          <a:ln w="9525">
            <a:solidFill>
              <a:schemeClr val="tx1"/>
            </a:solidFill>
            <a:round/>
            <a:headEnd/>
            <a:tailEnd/>
          </a:ln>
        </p:spPr>
      </p:cxnSp>
      <p:cxnSp>
        <p:nvCxnSpPr>
          <p:cNvPr id="56342" name="AutoShape 23"/>
          <p:cNvCxnSpPr>
            <a:cxnSpLocks noChangeShapeType="1"/>
            <a:stCxn id="56337" idx="2"/>
            <a:endCxn id="56338" idx="0"/>
          </p:cNvCxnSpPr>
          <p:nvPr/>
        </p:nvCxnSpPr>
        <p:spPr bwMode="auto">
          <a:xfrm flipH="1">
            <a:off x="4838700" y="3956050"/>
            <a:ext cx="762000" cy="381000"/>
          </a:xfrm>
          <a:prstGeom prst="straightConnector1">
            <a:avLst/>
          </a:prstGeom>
          <a:noFill/>
          <a:ln w="12700">
            <a:solidFill>
              <a:schemeClr val="tx1"/>
            </a:solidFill>
            <a:round/>
            <a:headEnd/>
            <a:tailEnd/>
          </a:ln>
        </p:spPr>
      </p:cxnSp>
      <p:cxnSp>
        <p:nvCxnSpPr>
          <p:cNvPr id="56343" name="AutoShape 24"/>
          <p:cNvCxnSpPr>
            <a:cxnSpLocks noChangeShapeType="1"/>
            <a:stCxn id="56331" idx="3"/>
            <a:endCxn id="56338" idx="0"/>
          </p:cNvCxnSpPr>
          <p:nvPr/>
        </p:nvCxnSpPr>
        <p:spPr bwMode="auto">
          <a:xfrm>
            <a:off x="4572000" y="3841750"/>
            <a:ext cx="266700" cy="495300"/>
          </a:xfrm>
          <a:prstGeom prst="straightConnector1">
            <a:avLst/>
          </a:prstGeom>
          <a:noFill/>
          <a:ln w="12700">
            <a:solidFill>
              <a:schemeClr val="tx1"/>
            </a:solidFill>
            <a:round/>
            <a:headEnd/>
            <a:tailEnd/>
          </a:ln>
        </p:spPr>
      </p:cxnSp>
      <p:cxnSp>
        <p:nvCxnSpPr>
          <p:cNvPr id="56344" name="AutoShape 25"/>
          <p:cNvCxnSpPr>
            <a:cxnSpLocks noChangeShapeType="1"/>
            <a:stCxn id="56331" idx="0"/>
          </p:cNvCxnSpPr>
          <p:nvPr/>
        </p:nvCxnSpPr>
        <p:spPr bwMode="auto">
          <a:xfrm flipH="1" flipV="1">
            <a:off x="4191000" y="3346450"/>
            <a:ext cx="190500" cy="381000"/>
          </a:xfrm>
          <a:prstGeom prst="straightConnector1">
            <a:avLst/>
          </a:prstGeom>
          <a:noFill/>
          <a:ln w="9525">
            <a:solidFill>
              <a:schemeClr val="tx1"/>
            </a:solidFill>
            <a:round/>
            <a:headEnd/>
            <a:tailEnd/>
          </a:ln>
        </p:spPr>
      </p:cxnSp>
      <p:sp>
        <p:nvSpPr>
          <p:cNvPr id="56345" name="Freeform 26"/>
          <p:cNvSpPr>
            <a:spLocks/>
          </p:cNvSpPr>
          <p:nvPr/>
        </p:nvSpPr>
        <p:spPr bwMode="auto">
          <a:xfrm rot="5400000" flipH="1">
            <a:off x="6210300" y="2851150"/>
            <a:ext cx="381000" cy="152400"/>
          </a:xfrm>
          <a:custGeom>
            <a:avLst/>
            <a:gdLst>
              <a:gd name="T0" fmla="*/ 0 w 336"/>
              <a:gd name="T1" fmla="*/ 152400 h 96"/>
              <a:gd name="T2" fmla="*/ 217714 w 336"/>
              <a:gd name="T3" fmla="*/ 0 h 96"/>
              <a:gd name="T4" fmla="*/ 163286 w 336"/>
              <a:gd name="T5" fmla="*/ 152400 h 96"/>
              <a:gd name="T6" fmla="*/ 381000 w 336"/>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p:spPr>
        <p:txBody>
          <a:bodyPr wrap="none" anchor="ctr"/>
          <a:lstStyle/>
          <a:p>
            <a:endParaRPr lang="de-DE"/>
          </a:p>
        </p:txBody>
      </p:sp>
      <p:cxnSp>
        <p:nvCxnSpPr>
          <p:cNvPr id="56346" name="AutoShape 27"/>
          <p:cNvCxnSpPr>
            <a:cxnSpLocks noChangeShapeType="1"/>
            <a:stCxn id="56339" idx="0"/>
          </p:cNvCxnSpPr>
          <p:nvPr/>
        </p:nvCxnSpPr>
        <p:spPr bwMode="auto">
          <a:xfrm flipV="1">
            <a:off x="6286500" y="3810000"/>
            <a:ext cx="622300" cy="527050"/>
          </a:xfrm>
          <a:prstGeom prst="straightConnector1">
            <a:avLst/>
          </a:prstGeom>
          <a:noFill/>
          <a:ln w="12700">
            <a:solidFill>
              <a:schemeClr val="tx1"/>
            </a:solidFill>
            <a:round/>
            <a:headEnd/>
            <a:tailEnd/>
          </a:ln>
        </p:spPr>
      </p:cxnSp>
      <p:sp>
        <p:nvSpPr>
          <p:cNvPr id="56347" name="Line 28"/>
          <p:cNvSpPr>
            <a:spLocks noChangeShapeType="1"/>
          </p:cNvSpPr>
          <p:nvPr/>
        </p:nvSpPr>
        <p:spPr bwMode="auto">
          <a:xfrm flipH="1">
            <a:off x="4038600" y="3575050"/>
            <a:ext cx="3505200" cy="0"/>
          </a:xfrm>
          <a:prstGeom prst="line">
            <a:avLst/>
          </a:prstGeom>
          <a:noFill/>
          <a:ln w="9525">
            <a:solidFill>
              <a:schemeClr val="tx1"/>
            </a:solidFill>
            <a:prstDash val="dash"/>
            <a:round/>
            <a:headEnd/>
            <a:tailEnd/>
          </a:ln>
        </p:spPr>
        <p:txBody>
          <a:bodyPr wrap="none" anchor="ctr"/>
          <a:lstStyle/>
          <a:p>
            <a:endParaRPr lang="de-DE"/>
          </a:p>
        </p:txBody>
      </p:sp>
      <p:sp>
        <p:nvSpPr>
          <p:cNvPr id="56348" name="Text Box 29"/>
          <p:cNvSpPr txBox="1">
            <a:spLocks noChangeArrowheads="1"/>
          </p:cNvSpPr>
          <p:nvPr/>
        </p:nvSpPr>
        <p:spPr bwMode="auto">
          <a:xfrm>
            <a:off x="3733800" y="3421064"/>
            <a:ext cx="381000" cy="244475"/>
          </a:xfrm>
          <a:prstGeom prst="rect">
            <a:avLst/>
          </a:prstGeom>
          <a:noFill/>
          <a:ln w="9525">
            <a:noFill/>
            <a:miter lim="800000"/>
            <a:headEnd/>
            <a:tailEnd/>
          </a:ln>
        </p:spPr>
        <p:txBody>
          <a:bodyPr wrap="none">
            <a:spAutoFit/>
          </a:bodyPr>
          <a:lstStyle/>
          <a:p>
            <a:pPr algn="r" eaLnBrk="0" hangingPunct="0"/>
            <a:r>
              <a:rPr lang="de-DE" sz="1000">
                <a:latin typeface="Arial" pitchFamily="34" charset="0"/>
              </a:rPr>
              <a:t>A</a:t>
            </a:r>
            <a:r>
              <a:rPr lang="de-DE" sz="1000" baseline="-25000">
                <a:latin typeface="Arial" pitchFamily="34" charset="0"/>
              </a:rPr>
              <a:t>bis</a:t>
            </a:r>
            <a:endParaRPr lang="de-DE" sz="1000">
              <a:latin typeface="Arial" pitchFamily="34" charset="0"/>
            </a:endParaRPr>
          </a:p>
        </p:txBody>
      </p:sp>
      <p:sp>
        <p:nvSpPr>
          <p:cNvPr id="56349" name="Line 30"/>
          <p:cNvSpPr>
            <a:spLocks noChangeShapeType="1"/>
          </p:cNvSpPr>
          <p:nvPr/>
        </p:nvSpPr>
        <p:spPr bwMode="auto">
          <a:xfrm>
            <a:off x="4724400" y="2279650"/>
            <a:ext cx="838200" cy="0"/>
          </a:xfrm>
          <a:prstGeom prst="line">
            <a:avLst/>
          </a:prstGeom>
          <a:noFill/>
          <a:ln w="9525">
            <a:solidFill>
              <a:schemeClr val="tx1"/>
            </a:solidFill>
            <a:prstDash val="dash"/>
            <a:round/>
            <a:headEnd/>
            <a:tailEnd/>
          </a:ln>
        </p:spPr>
        <p:txBody>
          <a:bodyPr wrap="none" anchor="ctr"/>
          <a:lstStyle/>
          <a:p>
            <a:endParaRPr lang="de-DE"/>
          </a:p>
        </p:txBody>
      </p:sp>
      <p:sp>
        <p:nvSpPr>
          <p:cNvPr id="56350" name="Text Box 31"/>
          <p:cNvSpPr txBox="1">
            <a:spLocks noChangeArrowheads="1"/>
          </p:cNvSpPr>
          <p:nvPr/>
        </p:nvSpPr>
        <p:spPr bwMode="auto">
          <a:xfrm>
            <a:off x="4414839" y="2125664"/>
            <a:ext cx="350837" cy="244475"/>
          </a:xfrm>
          <a:prstGeom prst="rect">
            <a:avLst/>
          </a:prstGeom>
          <a:noFill/>
          <a:ln w="9525">
            <a:noFill/>
            <a:miter lim="800000"/>
            <a:headEnd/>
            <a:tailEnd/>
          </a:ln>
        </p:spPr>
        <p:txBody>
          <a:bodyPr wrap="none">
            <a:spAutoFit/>
          </a:bodyPr>
          <a:lstStyle/>
          <a:p>
            <a:pPr algn="r" eaLnBrk="0" hangingPunct="0"/>
            <a:r>
              <a:rPr lang="de-DE" sz="1000">
                <a:latin typeface="Arial" pitchFamily="34" charset="0"/>
              </a:rPr>
              <a:t>U</a:t>
            </a:r>
            <a:r>
              <a:rPr lang="de-DE" sz="1000" baseline="-25000">
                <a:latin typeface="Arial" pitchFamily="34" charset="0"/>
              </a:rPr>
              <a:t>m</a:t>
            </a:r>
            <a:endParaRPr lang="de-DE" sz="1000">
              <a:latin typeface="Arial" pitchFamily="34" charset="0"/>
            </a:endParaRPr>
          </a:p>
        </p:txBody>
      </p:sp>
      <p:sp>
        <p:nvSpPr>
          <p:cNvPr id="56351" name="AutoShape 35"/>
          <p:cNvSpPr>
            <a:spLocks noChangeArrowheads="1"/>
          </p:cNvSpPr>
          <p:nvPr/>
        </p:nvSpPr>
        <p:spPr bwMode="auto">
          <a:xfrm>
            <a:off x="4038600" y="5708650"/>
            <a:ext cx="407988" cy="330200"/>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EIR</a:t>
            </a:r>
          </a:p>
        </p:txBody>
      </p:sp>
      <p:sp>
        <p:nvSpPr>
          <p:cNvPr id="56352" name="AutoShape 37"/>
          <p:cNvSpPr>
            <a:spLocks noChangeArrowheads="1"/>
          </p:cNvSpPr>
          <p:nvPr/>
        </p:nvSpPr>
        <p:spPr bwMode="auto">
          <a:xfrm>
            <a:off x="4724400" y="4946650"/>
            <a:ext cx="407988" cy="330200"/>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HLR</a:t>
            </a:r>
          </a:p>
        </p:txBody>
      </p:sp>
      <p:sp>
        <p:nvSpPr>
          <p:cNvPr id="56353" name="AutoShape 41"/>
          <p:cNvSpPr>
            <a:spLocks noChangeArrowheads="1"/>
          </p:cNvSpPr>
          <p:nvPr/>
        </p:nvSpPr>
        <p:spPr bwMode="auto">
          <a:xfrm>
            <a:off x="4114800" y="4718051"/>
            <a:ext cx="407988" cy="328613"/>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VLR</a:t>
            </a:r>
          </a:p>
        </p:txBody>
      </p:sp>
      <p:sp>
        <p:nvSpPr>
          <p:cNvPr id="56354" name="AutoShape 42"/>
          <p:cNvSpPr>
            <a:spLocks noChangeArrowheads="1"/>
          </p:cNvSpPr>
          <p:nvPr/>
        </p:nvSpPr>
        <p:spPr bwMode="auto">
          <a:xfrm>
            <a:off x="5562600" y="4718051"/>
            <a:ext cx="407988" cy="328613"/>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VLR</a:t>
            </a:r>
          </a:p>
        </p:txBody>
      </p:sp>
      <p:sp>
        <p:nvSpPr>
          <p:cNvPr id="56355" name="Line 44"/>
          <p:cNvSpPr>
            <a:spLocks noChangeShapeType="1"/>
          </p:cNvSpPr>
          <p:nvPr/>
        </p:nvSpPr>
        <p:spPr bwMode="auto">
          <a:xfrm flipH="1" flipV="1">
            <a:off x="4038600" y="4108450"/>
            <a:ext cx="3505200" cy="0"/>
          </a:xfrm>
          <a:prstGeom prst="line">
            <a:avLst/>
          </a:prstGeom>
          <a:noFill/>
          <a:ln w="9525">
            <a:solidFill>
              <a:schemeClr val="tx1"/>
            </a:solidFill>
            <a:prstDash val="dash"/>
            <a:round/>
            <a:headEnd/>
            <a:tailEnd/>
          </a:ln>
        </p:spPr>
        <p:txBody>
          <a:bodyPr wrap="none" anchor="ctr"/>
          <a:lstStyle/>
          <a:p>
            <a:endParaRPr lang="de-DE"/>
          </a:p>
        </p:txBody>
      </p:sp>
      <p:sp>
        <p:nvSpPr>
          <p:cNvPr id="56356" name="Text Box 45"/>
          <p:cNvSpPr txBox="1">
            <a:spLocks noChangeArrowheads="1"/>
          </p:cNvSpPr>
          <p:nvPr/>
        </p:nvSpPr>
        <p:spPr bwMode="auto">
          <a:xfrm>
            <a:off x="3817939" y="3954464"/>
            <a:ext cx="268287" cy="244475"/>
          </a:xfrm>
          <a:prstGeom prst="rect">
            <a:avLst/>
          </a:prstGeom>
          <a:noFill/>
          <a:ln w="9525">
            <a:noFill/>
            <a:miter lim="800000"/>
            <a:headEnd/>
            <a:tailEnd/>
          </a:ln>
        </p:spPr>
        <p:txBody>
          <a:bodyPr wrap="none">
            <a:spAutoFit/>
          </a:bodyPr>
          <a:lstStyle/>
          <a:p>
            <a:pPr algn="r" eaLnBrk="0" hangingPunct="0"/>
            <a:r>
              <a:rPr lang="de-DE" sz="1000">
                <a:latin typeface="Arial" pitchFamily="34" charset="0"/>
              </a:rPr>
              <a:t>A</a:t>
            </a:r>
          </a:p>
        </p:txBody>
      </p:sp>
      <p:cxnSp>
        <p:nvCxnSpPr>
          <p:cNvPr id="56357" name="AutoShape 46"/>
          <p:cNvCxnSpPr>
            <a:cxnSpLocks noChangeShapeType="1"/>
            <a:stCxn id="56339" idx="1"/>
            <a:endCxn id="56338" idx="3"/>
          </p:cNvCxnSpPr>
          <p:nvPr/>
        </p:nvCxnSpPr>
        <p:spPr bwMode="auto">
          <a:xfrm flipH="1">
            <a:off x="5029200" y="4451350"/>
            <a:ext cx="1066800" cy="0"/>
          </a:xfrm>
          <a:prstGeom prst="straightConnector1">
            <a:avLst/>
          </a:prstGeom>
          <a:noFill/>
          <a:ln w="12700">
            <a:solidFill>
              <a:schemeClr val="tx1"/>
            </a:solidFill>
            <a:round/>
            <a:headEnd/>
            <a:tailEnd/>
          </a:ln>
        </p:spPr>
      </p:cxnSp>
      <p:cxnSp>
        <p:nvCxnSpPr>
          <p:cNvPr id="56358" name="AutoShape 47"/>
          <p:cNvCxnSpPr>
            <a:cxnSpLocks noChangeShapeType="1"/>
            <a:stCxn id="56339" idx="2"/>
            <a:endCxn id="56332" idx="0"/>
          </p:cNvCxnSpPr>
          <p:nvPr/>
        </p:nvCxnSpPr>
        <p:spPr bwMode="auto">
          <a:xfrm>
            <a:off x="6286500" y="4565650"/>
            <a:ext cx="0" cy="457200"/>
          </a:xfrm>
          <a:prstGeom prst="straightConnector1">
            <a:avLst/>
          </a:prstGeom>
          <a:noFill/>
          <a:ln w="12700">
            <a:solidFill>
              <a:schemeClr val="tx1"/>
            </a:solidFill>
            <a:round/>
            <a:headEnd/>
            <a:tailEnd/>
          </a:ln>
        </p:spPr>
      </p:cxnSp>
      <p:cxnSp>
        <p:nvCxnSpPr>
          <p:cNvPr id="56359" name="AutoShape 50"/>
          <p:cNvCxnSpPr>
            <a:cxnSpLocks noChangeShapeType="1"/>
            <a:stCxn id="56338" idx="1"/>
            <a:endCxn id="56353" idx="1"/>
          </p:cNvCxnSpPr>
          <p:nvPr/>
        </p:nvCxnSpPr>
        <p:spPr bwMode="auto">
          <a:xfrm flipH="1">
            <a:off x="4319588" y="4451350"/>
            <a:ext cx="328612" cy="266700"/>
          </a:xfrm>
          <a:prstGeom prst="straightConnector1">
            <a:avLst/>
          </a:prstGeom>
          <a:noFill/>
          <a:ln w="12700">
            <a:solidFill>
              <a:schemeClr val="tx1"/>
            </a:solidFill>
            <a:prstDash val="dash"/>
            <a:round/>
            <a:headEnd/>
            <a:tailEnd/>
          </a:ln>
        </p:spPr>
      </p:cxnSp>
      <p:sp>
        <p:nvSpPr>
          <p:cNvPr id="56360" name="Text Box 58"/>
          <p:cNvSpPr txBox="1">
            <a:spLocks noChangeArrowheads="1"/>
          </p:cNvSpPr>
          <p:nvPr/>
        </p:nvSpPr>
        <p:spPr bwMode="auto">
          <a:xfrm>
            <a:off x="6296026" y="1668464"/>
            <a:ext cx="436563" cy="244475"/>
          </a:xfrm>
          <a:prstGeom prst="rect">
            <a:avLst/>
          </a:prstGeom>
          <a:noFill/>
          <a:ln w="9525">
            <a:noFill/>
            <a:miter lim="800000"/>
            <a:headEnd/>
            <a:tailEnd/>
          </a:ln>
        </p:spPr>
        <p:txBody>
          <a:bodyPr wrap="none">
            <a:spAutoFit/>
          </a:bodyPr>
          <a:lstStyle/>
          <a:p>
            <a:pPr algn="r" eaLnBrk="0" hangingPunct="0"/>
            <a:r>
              <a:rPr lang="de-DE" sz="1000">
                <a:latin typeface="Arial" pitchFamily="34" charset="0"/>
              </a:rPr>
              <a:t>BSS</a:t>
            </a:r>
          </a:p>
        </p:txBody>
      </p:sp>
      <p:sp>
        <p:nvSpPr>
          <p:cNvPr id="56361" name="Text Box 59"/>
          <p:cNvSpPr txBox="1">
            <a:spLocks noChangeArrowheads="1"/>
          </p:cNvSpPr>
          <p:nvPr/>
        </p:nvSpPr>
        <p:spPr bwMode="auto">
          <a:xfrm>
            <a:off x="7010400" y="5175251"/>
            <a:ext cx="452438"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PDN</a:t>
            </a:r>
          </a:p>
        </p:txBody>
      </p:sp>
      <p:sp>
        <p:nvSpPr>
          <p:cNvPr id="56362" name="Text Box 60"/>
          <p:cNvSpPr txBox="1">
            <a:spLocks noChangeArrowheads="1"/>
          </p:cNvSpPr>
          <p:nvPr/>
        </p:nvSpPr>
        <p:spPr bwMode="auto">
          <a:xfrm>
            <a:off x="6705600" y="4946651"/>
            <a:ext cx="895350"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ISDN, PSTN</a:t>
            </a:r>
          </a:p>
        </p:txBody>
      </p:sp>
      <p:sp>
        <p:nvSpPr>
          <p:cNvPr id="56363" name="Text Box 62"/>
          <p:cNvSpPr txBox="1">
            <a:spLocks noChangeArrowheads="1"/>
          </p:cNvSpPr>
          <p:nvPr/>
        </p:nvSpPr>
        <p:spPr bwMode="auto">
          <a:xfrm>
            <a:off x="3200400" y="2506664"/>
            <a:ext cx="444500"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RSS</a:t>
            </a:r>
          </a:p>
        </p:txBody>
      </p:sp>
      <p:sp>
        <p:nvSpPr>
          <p:cNvPr id="56364" name="Text Box 63"/>
          <p:cNvSpPr txBox="1">
            <a:spLocks noChangeArrowheads="1"/>
          </p:cNvSpPr>
          <p:nvPr/>
        </p:nvSpPr>
        <p:spPr bwMode="auto">
          <a:xfrm>
            <a:off x="4800601" y="1516064"/>
            <a:ext cx="690563"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radio cell</a:t>
            </a:r>
          </a:p>
        </p:txBody>
      </p:sp>
      <p:sp>
        <p:nvSpPr>
          <p:cNvPr id="56365" name="Text Box 65"/>
          <p:cNvSpPr txBox="1">
            <a:spLocks noChangeArrowheads="1"/>
          </p:cNvSpPr>
          <p:nvPr/>
        </p:nvSpPr>
        <p:spPr bwMode="auto">
          <a:xfrm>
            <a:off x="6019801" y="2125664"/>
            <a:ext cx="690563"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radio cell</a:t>
            </a:r>
          </a:p>
        </p:txBody>
      </p:sp>
      <p:sp>
        <p:nvSpPr>
          <p:cNvPr id="56366" name="Oval 66"/>
          <p:cNvSpPr>
            <a:spLocks noChangeArrowheads="1"/>
          </p:cNvSpPr>
          <p:nvPr/>
        </p:nvSpPr>
        <p:spPr bwMode="auto">
          <a:xfrm>
            <a:off x="6324600" y="2432050"/>
            <a:ext cx="304800" cy="304800"/>
          </a:xfrm>
          <a:prstGeom prst="ellipse">
            <a:avLst/>
          </a:prstGeom>
          <a:solidFill>
            <a:srgbClr val="DADAF6"/>
          </a:solidFill>
          <a:ln w="9525">
            <a:solidFill>
              <a:schemeClr val="tx1"/>
            </a:solidFill>
            <a:round/>
            <a:headEnd/>
            <a:tailEnd/>
          </a:ln>
        </p:spPr>
        <p:txBody>
          <a:bodyPr wrap="none" anchor="ctr"/>
          <a:lstStyle/>
          <a:p>
            <a:pPr algn="ctr" eaLnBrk="0" hangingPunct="0"/>
            <a:r>
              <a:rPr lang="de-DE" sz="1000">
                <a:latin typeface="Arial" pitchFamily="34" charset="0"/>
              </a:rPr>
              <a:t>MS</a:t>
            </a:r>
          </a:p>
        </p:txBody>
      </p:sp>
      <p:cxnSp>
        <p:nvCxnSpPr>
          <p:cNvPr id="56367" name="AutoShape 67"/>
          <p:cNvCxnSpPr>
            <a:cxnSpLocks noChangeShapeType="1"/>
            <a:stCxn id="56337" idx="1"/>
          </p:cNvCxnSpPr>
          <p:nvPr/>
        </p:nvCxnSpPr>
        <p:spPr bwMode="auto">
          <a:xfrm flipH="1" flipV="1">
            <a:off x="5105400" y="3422650"/>
            <a:ext cx="304800" cy="419100"/>
          </a:xfrm>
          <a:prstGeom prst="straightConnector1">
            <a:avLst/>
          </a:prstGeom>
          <a:noFill/>
          <a:ln w="9525">
            <a:solidFill>
              <a:schemeClr val="tx1"/>
            </a:solidFill>
            <a:round/>
            <a:headEnd/>
            <a:tailEnd/>
          </a:ln>
        </p:spPr>
      </p:cxnSp>
      <p:sp>
        <p:nvSpPr>
          <p:cNvPr id="56368" name="AutoShape 68"/>
          <p:cNvSpPr>
            <a:spLocks/>
          </p:cNvSpPr>
          <p:nvPr/>
        </p:nvSpPr>
        <p:spPr bwMode="auto">
          <a:xfrm>
            <a:off x="3581400" y="1136650"/>
            <a:ext cx="152400" cy="2971800"/>
          </a:xfrm>
          <a:prstGeom prst="leftBrace">
            <a:avLst>
              <a:gd name="adj1" fmla="val 162500"/>
              <a:gd name="adj2" fmla="val 50000"/>
            </a:avLst>
          </a:prstGeom>
          <a:noFill/>
          <a:ln w="9525">
            <a:solidFill>
              <a:schemeClr val="tx1"/>
            </a:solidFill>
            <a:round/>
            <a:headEnd/>
            <a:tailEnd/>
          </a:ln>
        </p:spPr>
        <p:txBody>
          <a:bodyPr wrap="none" anchor="ctr"/>
          <a:lstStyle/>
          <a:p>
            <a:pPr algn="ctr"/>
            <a:endParaRPr lang="en-US" sz="1800"/>
          </a:p>
        </p:txBody>
      </p:sp>
      <p:sp>
        <p:nvSpPr>
          <p:cNvPr id="56369" name="AutoShape 69"/>
          <p:cNvSpPr>
            <a:spLocks/>
          </p:cNvSpPr>
          <p:nvPr/>
        </p:nvSpPr>
        <p:spPr bwMode="auto">
          <a:xfrm>
            <a:off x="3581400" y="4108450"/>
            <a:ext cx="152400" cy="1447800"/>
          </a:xfrm>
          <a:prstGeom prst="leftBrace">
            <a:avLst>
              <a:gd name="adj1" fmla="val 79167"/>
              <a:gd name="adj2" fmla="val 50000"/>
            </a:avLst>
          </a:prstGeom>
          <a:noFill/>
          <a:ln w="9525">
            <a:solidFill>
              <a:schemeClr val="tx1"/>
            </a:solidFill>
            <a:round/>
            <a:headEnd/>
            <a:tailEnd/>
          </a:ln>
        </p:spPr>
        <p:txBody>
          <a:bodyPr wrap="none" anchor="ctr"/>
          <a:lstStyle/>
          <a:p>
            <a:pPr algn="ctr"/>
            <a:endParaRPr lang="en-US" sz="1800"/>
          </a:p>
        </p:txBody>
      </p:sp>
      <p:cxnSp>
        <p:nvCxnSpPr>
          <p:cNvPr id="56370" name="AutoShape 71"/>
          <p:cNvCxnSpPr>
            <a:cxnSpLocks noChangeShapeType="1"/>
            <a:stCxn id="56332" idx="3"/>
            <a:endCxn id="56362" idx="1"/>
          </p:cNvCxnSpPr>
          <p:nvPr/>
        </p:nvCxnSpPr>
        <p:spPr bwMode="auto">
          <a:xfrm flipV="1">
            <a:off x="6477000" y="5068888"/>
            <a:ext cx="228600" cy="68262"/>
          </a:xfrm>
          <a:prstGeom prst="straightConnector1">
            <a:avLst/>
          </a:prstGeom>
          <a:noFill/>
          <a:ln w="12700">
            <a:solidFill>
              <a:schemeClr val="tx1"/>
            </a:solidFill>
            <a:round/>
            <a:headEnd/>
            <a:tailEnd/>
          </a:ln>
        </p:spPr>
      </p:cxnSp>
      <p:cxnSp>
        <p:nvCxnSpPr>
          <p:cNvPr id="56371" name="AutoShape 72"/>
          <p:cNvCxnSpPr>
            <a:cxnSpLocks noChangeShapeType="1"/>
            <a:stCxn id="56333" idx="3"/>
            <a:endCxn id="56361" idx="1"/>
          </p:cNvCxnSpPr>
          <p:nvPr/>
        </p:nvCxnSpPr>
        <p:spPr bwMode="auto">
          <a:xfrm flipV="1">
            <a:off x="6705600" y="5297488"/>
            <a:ext cx="304800" cy="68262"/>
          </a:xfrm>
          <a:prstGeom prst="straightConnector1">
            <a:avLst/>
          </a:prstGeom>
          <a:noFill/>
          <a:ln w="12700">
            <a:solidFill>
              <a:schemeClr val="tx1"/>
            </a:solidFill>
            <a:round/>
            <a:headEnd/>
            <a:tailEnd/>
          </a:ln>
        </p:spPr>
      </p:cxnSp>
      <p:sp>
        <p:nvSpPr>
          <p:cNvPr id="56372" name="Rectangle 73"/>
          <p:cNvSpPr>
            <a:spLocks noChangeArrowheads="1"/>
          </p:cNvSpPr>
          <p:nvPr/>
        </p:nvSpPr>
        <p:spPr bwMode="auto">
          <a:xfrm>
            <a:off x="4724400" y="5784850"/>
            <a:ext cx="381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000">
                <a:latin typeface="Arial" pitchFamily="34" charset="0"/>
              </a:rPr>
              <a:t>AUC</a:t>
            </a:r>
          </a:p>
        </p:txBody>
      </p:sp>
      <p:cxnSp>
        <p:nvCxnSpPr>
          <p:cNvPr id="56373" name="AutoShape 75"/>
          <p:cNvCxnSpPr>
            <a:cxnSpLocks noChangeShapeType="1"/>
            <a:stCxn id="56334" idx="0"/>
            <a:endCxn id="56337" idx="2"/>
          </p:cNvCxnSpPr>
          <p:nvPr/>
        </p:nvCxnSpPr>
        <p:spPr bwMode="auto">
          <a:xfrm rot="-5400000">
            <a:off x="4610100" y="4794250"/>
            <a:ext cx="1828800" cy="152400"/>
          </a:xfrm>
          <a:prstGeom prst="curvedConnector3">
            <a:avLst>
              <a:gd name="adj1" fmla="val 64236"/>
            </a:avLst>
          </a:prstGeom>
          <a:noFill/>
          <a:ln w="12700">
            <a:solidFill>
              <a:schemeClr val="tx1"/>
            </a:solidFill>
            <a:prstDash val="dash"/>
            <a:round/>
            <a:headEnd/>
            <a:tailEnd/>
          </a:ln>
        </p:spPr>
      </p:cxnSp>
      <p:sp>
        <p:nvSpPr>
          <p:cNvPr id="56374" name="AutoShape 76"/>
          <p:cNvSpPr>
            <a:spLocks/>
          </p:cNvSpPr>
          <p:nvPr/>
        </p:nvSpPr>
        <p:spPr bwMode="auto">
          <a:xfrm>
            <a:off x="3581400" y="5556250"/>
            <a:ext cx="152400" cy="609600"/>
          </a:xfrm>
          <a:prstGeom prst="leftBrace">
            <a:avLst>
              <a:gd name="adj1" fmla="val 33333"/>
              <a:gd name="adj2" fmla="val 50000"/>
            </a:avLst>
          </a:prstGeom>
          <a:noFill/>
          <a:ln w="9525">
            <a:solidFill>
              <a:schemeClr val="tx1"/>
            </a:solidFill>
            <a:round/>
            <a:headEnd/>
            <a:tailEnd/>
          </a:ln>
        </p:spPr>
        <p:txBody>
          <a:bodyPr wrap="none" anchor="ctr"/>
          <a:lstStyle/>
          <a:p>
            <a:pPr algn="ctr"/>
            <a:endParaRPr lang="en-US" sz="1800"/>
          </a:p>
        </p:txBody>
      </p:sp>
      <p:sp>
        <p:nvSpPr>
          <p:cNvPr id="56375" name="Text Box 77"/>
          <p:cNvSpPr txBox="1">
            <a:spLocks noChangeArrowheads="1"/>
          </p:cNvSpPr>
          <p:nvPr/>
        </p:nvSpPr>
        <p:spPr bwMode="auto">
          <a:xfrm>
            <a:off x="3124201" y="5708651"/>
            <a:ext cx="485775"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OSS </a:t>
            </a:r>
          </a:p>
        </p:txBody>
      </p:sp>
      <p:cxnSp>
        <p:nvCxnSpPr>
          <p:cNvPr id="56376" name="AutoShape 78"/>
          <p:cNvCxnSpPr>
            <a:cxnSpLocks noChangeShapeType="1"/>
            <a:stCxn id="56339" idx="0"/>
          </p:cNvCxnSpPr>
          <p:nvPr/>
        </p:nvCxnSpPr>
        <p:spPr bwMode="auto">
          <a:xfrm flipV="1">
            <a:off x="6286500" y="3854450"/>
            <a:ext cx="1123950" cy="482600"/>
          </a:xfrm>
          <a:prstGeom prst="straightConnector1">
            <a:avLst/>
          </a:prstGeom>
          <a:noFill/>
          <a:ln w="12700">
            <a:solidFill>
              <a:schemeClr val="tx1"/>
            </a:solidFill>
            <a:round/>
            <a:headEnd/>
            <a:tailEnd/>
          </a:ln>
        </p:spPr>
      </p:cxnSp>
      <p:cxnSp>
        <p:nvCxnSpPr>
          <p:cNvPr id="56377" name="AutoShape 79"/>
          <p:cNvCxnSpPr>
            <a:cxnSpLocks noChangeShapeType="1"/>
            <a:stCxn id="56339" idx="1"/>
            <a:endCxn id="56354" idx="1"/>
          </p:cNvCxnSpPr>
          <p:nvPr/>
        </p:nvCxnSpPr>
        <p:spPr bwMode="auto">
          <a:xfrm flipH="1">
            <a:off x="5767388" y="4451350"/>
            <a:ext cx="328612" cy="266700"/>
          </a:xfrm>
          <a:prstGeom prst="straightConnector1">
            <a:avLst/>
          </a:prstGeom>
          <a:noFill/>
          <a:ln w="12700">
            <a:solidFill>
              <a:schemeClr val="tx1"/>
            </a:solidFill>
            <a:prstDash val="dash"/>
            <a:round/>
            <a:headEnd/>
            <a:tailEnd/>
          </a:ln>
        </p:spPr>
      </p:cxnSp>
      <p:cxnSp>
        <p:nvCxnSpPr>
          <p:cNvPr id="56378" name="AutoShape 80"/>
          <p:cNvCxnSpPr>
            <a:cxnSpLocks noChangeShapeType="1"/>
            <a:stCxn id="56338" idx="2"/>
            <a:endCxn id="56352" idx="1"/>
          </p:cNvCxnSpPr>
          <p:nvPr/>
        </p:nvCxnSpPr>
        <p:spPr bwMode="auto">
          <a:xfrm>
            <a:off x="4838700" y="4565650"/>
            <a:ext cx="90488" cy="381000"/>
          </a:xfrm>
          <a:prstGeom prst="straightConnector1">
            <a:avLst/>
          </a:prstGeom>
          <a:noFill/>
          <a:ln w="12700">
            <a:solidFill>
              <a:schemeClr val="tx1"/>
            </a:solidFill>
            <a:prstDash val="dash"/>
            <a:round/>
            <a:headEnd/>
            <a:tailEnd/>
          </a:ln>
        </p:spPr>
      </p:cxnSp>
      <p:cxnSp>
        <p:nvCxnSpPr>
          <p:cNvPr id="56379" name="AutoShape 81"/>
          <p:cNvCxnSpPr>
            <a:cxnSpLocks noChangeShapeType="1"/>
            <a:stCxn id="56338" idx="2"/>
            <a:endCxn id="56351" idx="1"/>
          </p:cNvCxnSpPr>
          <p:nvPr/>
        </p:nvCxnSpPr>
        <p:spPr bwMode="auto">
          <a:xfrm flipH="1">
            <a:off x="4243388" y="4565650"/>
            <a:ext cx="595312" cy="1143000"/>
          </a:xfrm>
          <a:prstGeom prst="straightConnector1">
            <a:avLst/>
          </a:prstGeom>
          <a:noFill/>
          <a:ln w="12700">
            <a:solidFill>
              <a:schemeClr val="tx1"/>
            </a:solidFill>
            <a:prstDash val="dash"/>
            <a:round/>
            <a:headEnd/>
            <a:tailEnd/>
          </a:ln>
        </p:spPr>
      </p:cxnSp>
      <p:cxnSp>
        <p:nvCxnSpPr>
          <p:cNvPr id="56380" name="AutoShape 82"/>
          <p:cNvCxnSpPr>
            <a:cxnSpLocks noChangeShapeType="1"/>
            <a:stCxn id="56352" idx="3"/>
            <a:endCxn id="56372" idx="0"/>
          </p:cNvCxnSpPr>
          <p:nvPr/>
        </p:nvCxnSpPr>
        <p:spPr bwMode="auto">
          <a:xfrm flipH="1">
            <a:off x="4914900" y="5276850"/>
            <a:ext cx="14288" cy="508000"/>
          </a:xfrm>
          <a:prstGeom prst="straightConnector1">
            <a:avLst/>
          </a:prstGeom>
          <a:noFill/>
          <a:ln w="12700">
            <a:solidFill>
              <a:schemeClr val="tx1"/>
            </a:solidFill>
            <a:prstDash val="dash"/>
            <a:round/>
            <a:headEnd/>
            <a:tailEnd/>
          </a:ln>
        </p:spPr>
      </p:cxnSp>
      <p:cxnSp>
        <p:nvCxnSpPr>
          <p:cNvPr id="56381" name="AutoShape 83"/>
          <p:cNvCxnSpPr>
            <a:cxnSpLocks noChangeShapeType="1"/>
            <a:stCxn id="56339" idx="2"/>
            <a:endCxn id="56334" idx="0"/>
          </p:cNvCxnSpPr>
          <p:nvPr/>
        </p:nvCxnSpPr>
        <p:spPr bwMode="auto">
          <a:xfrm flipH="1">
            <a:off x="5448300" y="4565650"/>
            <a:ext cx="838200" cy="1219200"/>
          </a:xfrm>
          <a:prstGeom prst="straightConnector1">
            <a:avLst/>
          </a:prstGeom>
          <a:noFill/>
          <a:ln w="12700">
            <a:solidFill>
              <a:schemeClr val="tx1"/>
            </a:solidFill>
            <a:prstDash val="dash"/>
            <a:round/>
            <a:headEnd/>
            <a:tailEnd/>
          </a:ln>
        </p:spPr>
      </p:cxnSp>
      <p:cxnSp>
        <p:nvCxnSpPr>
          <p:cNvPr id="56382" name="AutoShape 84"/>
          <p:cNvCxnSpPr>
            <a:cxnSpLocks noChangeShapeType="1"/>
            <a:stCxn id="56338" idx="2"/>
            <a:endCxn id="56334" idx="0"/>
          </p:cNvCxnSpPr>
          <p:nvPr/>
        </p:nvCxnSpPr>
        <p:spPr bwMode="auto">
          <a:xfrm rot="16200000" flipH="1">
            <a:off x="4533900" y="4870450"/>
            <a:ext cx="1219200" cy="609600"/>
          </a:xfrm>
          <a:prstGeom prst="curvedConnector3">
            <a:avLst>
              <a:gd name="adj1" fmla="val 26949"/>
            </a:avLst>
          </a:prstGeom>
          <a:noFill/>
          <a:ln w="12700">
            <a:solidFill>
              <a:schemeClr val="tx1"/>
            </a:solidFill>
            <a:prstDash val="dash"/>
            <a:round/>
            <a:headEnd/>
            <a:tailEnd/>
          </a:ln>
        </p:spPr>
      </p:cxnSp>
      <p:cxnSp>
        <p:nvCxnSpPr>
          <p:cNvPr id="56383" name="AutoShape 85"/>
          <p:cNvCxnSpPr>
            <a:cxnSpLocks noChangeShapeType="1"/>
            <a:stCxn id="56334" idx="0"/>
            <a:endCxn id="56331" idx="3"/>
          </p:cNvCxnSpPr>
          <p:nvPr/>
        </p:nvCxnSpPr>
        <p:spPr bwMode="auto">
          <a:xfrm rot="5400000" flipH="1">
            <a:off x="4038600" y="4375150"/>
            <a:ext cx="1943100" cy="876300"/>
          </a:xfrm>
          <a:prstGeom prst="curvedConnector2">
            <a:avLst/>
          </a:prstGeom>
          <a:noFill/>
          <a:ln w="12700">
            <a:solidFill>
              <a:schemeClr val="tx1"/>
            </a:solidFill>
            <a:prstDash val="dash"/>
            <a:round/>
            <a:headEnd/>
            <a:tailEnd/>
          </a:ln>
        </p:spPr>
      </p:cxnSp>
      <p:cxnSp>
        <p:nvCxnSpPr>
          <p:cNvPr id="56384" name="AutoShape 86"/>
          <p:cNvCxnSpPr>
            <a:cxnSpLocks noChangeShapeType="1"/>
            <a:stCxn id="56332" idx="2"/>
            <a:endCxn id="56334" idx="0"/>
          </p:cNvCxnSpPr>
          <p:nvPr/>
        </p:nvCxnSpPr>
        <p:spPr bwMode="auto">
          <a:xfrm flipH="1">
            <a:off x="5448300" y="5251450"/>
            <a:ext cx="838200" cy="533400"/>
          </a:xfrm>
          <a:prstGeom prst="straightConnector1">
            <a:avLst/>
          </a:prstGeom>
          <a:noFill/>
          <a:ln w="12700">
            <a:solidFill>
              <a:schemeClr val="tx1"/>
            </a:solidFill>
            <a:prstDash val="dash"/>
            <a:round/>
            <a:headEnd/>
            <a:tailEnd/>
          </a:ln>
        </p:spPr>
      </p:cxnSp>
      <p:sp>
        <p:nvSpPr>
          <p:cNvPr id="56385" name="Text Box 87"/>
          <p:cNvSpPr txBox="1">
            <a:spLocks noChangeArrowheads="1"/>
          </p:cNvSpPr>
          <p:nvPr/>
        </p:nvSpPr>
        <p:spPr bwMode="auto">
          <a:xfrm>
            <a:off x="6705601" y="4718051"/>
            <a:ext cx="682625" cy="244475"/>
          </a:xfrm>
          <a:prstGeom prst="rect">
            <a:avLst/>
          </a:prstGeom>
          <a:noFill/>
          <a:ln w="9525">
            <a:noFill/>
            <a:miter lim="800000"/>
            <a:headEnd/>
            <a:tailEnd/>
          </a:ln>
        </p:spPr>
        <p:txBody>
          <a:bodyPr wrap="none">
            <a:spAutoFit/>
          </a:bodyPr>
          <a:lstStyle/>
          <a:p>
            <a:pPr eaLnBrk="0" hangingPunct="0"/>
            <a:r>
              <a:rPr lang="de-DE" sz="1000">
                <a:latin typeface="Arial" pitchFamily="34" charset="0"/>
              </a:rPr>
              <a:t>signaling</a:t>
            </a:r>
          </a:p>
        </p:txBody>
      </p:sp>
      <p:cxnSp>
        <p:nvCxnSpPr>
          <p:cNvPr id="56386" name="AutoShape 88"/>
          <p:cNvCxnSpPr>
            <a:cxnSpLocks noChangeShapeType="1"/>
            <a:stCxn id="56385" idx="1"/>
            <a:endCxn id="56332" idx="3"/>
          </p:cNvCxnSpPr>
          <p:nvPr/>
        </p:nvCxnSpPr>
        <p:spPr bwMode="auto">
          <a:xfrm flipH="1">
            <a:off x="6477000" y="4840288"/>
            <a:ext cx="228600" cy="296862"/>
          </a:xfrm>
          <a:prstGeom prst="straightConnector1">
            <a:avLst/>
          </a:prstGeom>
          <a:noFill/>
          <a:ln w="12700">
            <a:solidFill>
              <a:schemeClr val="tx1"/>
            </a:solidFill>
            <a:prstDash val="dash"/>
            <a:round/>
            <a:headEnd/>
            <a:tailEnd/>
          </a:ln>
        </p:spPr>
      </p:cxnSp>
      <p:sp>
        <p:nvSpPr>
          <p:cNvPr id="56387" name="Line 89"/>
          <p:cNvSpPr>
            <a:spLocks noChangeShapeType="1"/>
          </p:cNvSpPr>
          <p:nvPr/>
        </p:nvSpPr>
        <p:spPr bwMode="auto">
          <a:xfrm flipH="1" flipV="1">
            <a:off x="5257800" y="5556250"/>
            <a:ext cx="914400" cy="0"/>
          </a:xfrm>
          <a:prstGeom prst="line">
            <a:avLst/>
          </a:prstGeom>
          <a:noFill/>
          <a:ln w="9525">
            <a:solidFill>
              <a:schemeClr val="tx1"/>
            </a:solidFill>
            <a:prstDash val="dash"/>
            <a:round/>
            <a:headEnd/>
            <a:tailEnd/>
          </a:ln>
        </p:spPr>
        <p:txBody>
          <a:bodyPr wrap="none" anchor="ctr"/>
          <a:lstStyle/>
          <a:p>
            <a:endParaRPr lang="de-DE"/>
          </a:p>
        </p:txBody>
      </p:sp>
      <p:sp>
        <p:nvSpPr>
          <p:cNvPr id="56388" name="Text Box 90"/>
          <p:cNvSpPr txBox="1">
            <a:spLocks noChangeArrowheads="1"/>
          </p:cNvSpPr>
          <p:nvPr/>
        </p:nvSpPr>
        <p:spPr bwMode="auto">
          <a:xfrm>
            <a:off x="5029201" y="5403851"/>
            <a:ext cx="282575" cy="244475"/>
          </a:xfrm>
          <a:prstGeom prst="rect">
            <a:avLst/>
          </a:prstGeom>
          <a:noFill/>
          <a:ln w="9525">
            <a:noFill/>
            <a:miter lim="800000"/>
            <a:headEnd/>
            <a:tailEnd/>
          </a:ln>
        </p:spPr>
        <p:txBody>
          <a:bodyPr wrap="none">
            <a:spAutoFit/>
          </a:bodyPr>
          <a:lstStyle/>
          <a:p>
            <a:pPr algn="r" eaLnBrk="0" hangingPunct="0"/>
            <a:r>
              <a:rPr lang="de-DE" sz="1000">
                <a:latin typeface="Arial" pitchFamily="34" charset="0"/>
              </a:rPr>
              <a:t>O</a:t>
            </a:r>
          </a:p>
        </p:txBody>
      </p:sp>
    </p:spTree>
    <p:extLst>
      <p:ext uri="{BB962C8B-B14F-4D97-AF65-F5344CB8AC3E}">
        <p14:creationId xmlns:p14="http://schemas.microsoft.com/office/powerpoint/2010/main" val="298577864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40" name="Rectangle 90"/>
          <p:cNvSpPr>
            <a:spLocks noGrp="1" noChangeArrowheads="1"/>
          </p:cNvSpPr>
          <p:nvPr>
            <p:ph type="title"/>
          </p:nvPr>
        </p:nvSpPr>
        <p:spPr/>
        <p:txBody>
          <a:bodyPr/>
          <a:lstStyle/>
          <a:p>
            <a:pPr eaLnBrk="1" hangingPunct="1"/>
            <a:r>
              <a:rPr lang="en-US"/>
              <a:t>GSM: system architecture</a:t>
            </a:r>
          </a:p>
        </p:txBody>
      </p:sp>
      <p:sp>
        <p:nvSpPr>
          <p:cNvPr id="5836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58370" name="Line 3"/>
          <p:cNvSpPr>
            <a:spLocks noChangeShapeType="1"/>
          </p:cNvSpPr>
          <p:nvPr/>
        </p:nvSpPr>
        <p:spPr bwMode="auto">
          <a:xfrm>
            <a:off x="5186363" y="1081089"/>
            <a:ext cx="0" cy="5127625"/>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58371" name="Rectangle 4"/>
          <p:cNvSpPr>
            <a:spLocks noChangeArrowheads="1"/>
          </p:cNvSpPr>
          <p:nvPr/>
        </p:nvSpPr>
        <p:spPr bwMode="auto">
          <a:xfrm>
            <a:off x="4287838" y="2409825"/>
            <a:ext cx="641350" cy="318036"/>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U</a:t>
            </a:r>
            <a:r>
              <a:rPr lang="de-DE" sz="1400" baseline="-25000">
                <a:latin typeface="Arial" pitchFamily="34" charset="0"/>
              </a:rPr>
              <a:t>m</a:t>
            </a:r>
          </a:p>
        </p:txBody>
      </p:sp>
      <p:sp>
        <p:nvSpPr>
          <p:cNvPr id="58372" name="Rectangle 5"/>
          <p:cNvSpPr>
            <a:spLocks noChangeArrowheads="1"/>
          </p:cNvSpPr>
          <p:nvPr/>
        </p:nvSpPr>
        <p:spPr bwMode="auto">
          <a:xfrm>
            <a:off x="4178300" y="2779713"/>
            <a:ext cx="641350" cy="318036"/>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A</a:t>
            </a:r>
            <a:r>
              <a:rPr lang="de-DE" sz="1400" baseline="-25000">
                <a:latin typeface="Arial" pitchFamily="34" charset="0"/>
              </a:rPr>
              <a:t>bis</a:t>
            </a:r>
          </a:p>
        </p:txBody>
      </p:sp>
      <p:sp>
        <p:nvSpPr>
          <p:cNvPr id="58373" name="Rectangle 6"/>
          <p:cNvSpPr>
            <a:spLocks noChangeArrowheads="1"/>
          </p:cNvSpPr>
          <p:nvPr/>
        </p:nvSpPr>
        <p:spPr bwMode="auto">
          <a:xfrm>
            <a:off x="4899026" y="5426075"/>
            <a:ext cx="360363" cy="318036"/>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A</a:t>
            </a:r>
          </a:p>
        </p:txBody>
      </p:sp>
      <p:sp>
        <p:nvSpPr>
          <p:cNvPr id="58374" name="Rectangle 7"/>
          <p:cNvSpPr>
            <a:spLocks noChangeArrowheads="1"/>
          </p:cNvSpPr>
          <p:nvPr/>
        </p:nvSpPr>
        <p:spPr bwMode="auto">
          <a:xfrm>
            <a:off x="3840164" y="5629275"/>
            <a:ext cx="574675" cy="318036"/>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BSS</a:t>
            </a:r>
          </a:p>
        </p:txBody>
      </p:sp>
      <p:sp>
        <p:nvSpPr>
          <p:cNvPr id="58375" name="Rectangle 8"/>
          <p:cNvSpPr>
            <a:spLocks noChangeArrowheads="1"/>
          </p:cNvSpPr>
          <p:nvPr/>
        </p:nvSpPr>
        <p:spPr bwMode="auto">
          <a:xfrm>
            <a:off x="3438526" y="1027114"/>
            <a:ext cx="1285875"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radio</a:t>
            </a:r>
            <a:br>
              <a:rPr lang="de-DE" sz="1400">
                <a:latin typeface="Arial" pitchFamily="34" charset="0"/>
              </a:rPr>
            </a:br>
            <a:r>
              <a:rPr lang="de-DE" sz="1400">
                <a:latin typeface="Arial" pitchFamily="34" charset="0"/>
              </a:rPr>
              <a:t>subsystem</a:t>
            </a:r>
          </a:p>
        </p:txBody>
      </p:sp>
      <p:sp>
        <p:nvSpPr>
          <p:cNvPr id="58376" name="Line 9"/>
          <p:cNvSpPr>
            <a:spLocks noChangeShapeType="1"/>
          </p:cNvSpPr>
          <p:nvPr/>
        </p:nvSpPr>
        <p:spPr bwMode="auto">
          <a:xfrm flipV="1">
            <a:off x="3779839" y="2513013"/>
            <a:ext cx="231775" cy="37306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77" name="Line 10"/>
          <p:cNvSpPr>
            <a:spLocks noChangeShapeType="1"/>
          </p:cNvSpPr>
          <p:nvPr/>
        </p:nvSpPr>
        <p:spPr bwMode="auto">
          <a:xfrm flipH="1">
            <a:off x="3779839" y="2513013"/>
            <a:ext cx="231775" cy="2413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78" name="Line 11"/>
          <p:cNvSpPr>
            <a:spLocks noChangeShapeType="1"/>
          </p:cNvSpPr>
          <p:nvPr/>
        </p:nvSpPr>
        <p:spPr bwMode="auto">
          <a:xfrm flipV="1">
            <a:off x="3787776" y="2151064"/>
            <a:ext cx="295275" cy="587375"/>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58379" name="Line 12"/>
          <p:cNvSpPr>
            <a:spLocks noChangeShapeType="1"/>
          </p:cNvSpPr>
          <p:nvPr/>
        </p:nvSpPr>
        <p:spPr bwMode="auto">
          <a:xfrm>
            <a:off x="3538538" y="2563813"/>
            <a:ext cx="823912" cy="0"/>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58380" name="Line 13"/>
          <p:cNvSpPr>
            <a:spLocks noChangeShapeType="1"/>
          </p:cNvSpPr>
          <p:nvPr/>
        </p:nvSpPr>
        <p:spPr bwMode="auto">
          <a:xfrm>
            <a:off x="4033838" y="3055938"/>
            <a:ext cx="328612" cy="24606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81" name="Line 14"/>
          <p:cNvSpPr>
            <a:spLocks noChangeShapeType="1"/>
          </p:cNvSpPr>
          <p:nvPr/>
        </p:nvSpPr>
        <p:spPr bwMode="auto">
          <a:xfrm flipV="1">
            <a:off x="4033838" y="3303588"/>
            <a:ext cx="328612" cy="1651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82" name="Rectangle 16"/>
          <p:cNvSpPr>
            <a:spLocks noChangeArrowheads="1"/>
          </p:cNvSpPr>
          <p:nvPr/>
        </p:nvSpPr>
        <p:spPr bwMode="auto">
          <a:xfrm>
            <a:off x="3463926" y="1746250"/>
            <a:ext cx="481013"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a:t>
            </a:r>
          </a:p>
        </p:txBody>
      </p:sp>
      <p:sp>
        <p:nvSpPr>
          <p:cNvPr id="58383" name="Rectangle 18"/>
          <p:cNvSpPr>
            <a:spLocks noChangeArrowheads="1"/>
          </p:cNvSpPr>
          <p:nvPr/>
        </p:nvSpPr>
        <p:spPr bwMode="auto">
          <a:xfrm>
            <a:off x="4121151" y="1746250"/>
            <a:ext cx="481013"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a:t>
            </a:r>
          </a:p>
        </p:txBody>
      </p:sp>
      <p:sp>
        <p:nvSpPr>
          <p:cNvPr id="58384" name="Rectangle 19"/>
          <p:cNvSpPr>
            <a:spLocks noChangeArrowheads="1"/>
          </p:cNvSpPr>
          <p:nvPr/>
        </p:nvSpPr>
        <p:spPr bwMode="auto">
          <a:xfrm>
            <a:off x="3544888" y="2898776"/>
            <a:ext cx="482600" cy="233363"/>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58385" name="Rectangle 21"/>
          <p:cNvSpPr>
            <a:spLocks noChangeArrowheads="1"/>
          </p:cNvSpPr>
          <p:nvPr/>
        </p:nvSpPr>
        <p:spPr bwMode="auto">
          <a:xfrm>
            <a:off x="4368801" y="3144838"/>
            <a:ext cx="481013"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BSC</a:t>
            </a:r>
          </a:p>
        </p:txBody>
      </p:sp>
      <p:sp>
        <p:nvSpPr>
          <p:cNvPr id="58386" name="Rectangle 23"/>
          <p:cNvSpPr>
            <a:spLocks noChangeArrowheads="1"/>
          </p:cNvSpPr>
          <p:nvPr/>
        </p:nvSpPr>
        <p:spPr bwMode="auto">
          <a:xfrm>
            <a:off x="3544888" y="3309938"/>
            <a:ext cx="482600"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58387" name="Oval 25"/>
          <p:cNvSpPr>
            <a:spLocks noChangeArrowheads="1"/>
          </p:cNvSpPr>
          <p:nvPr/>
        </p:nvSpPr>
        <p:spPr bwMode="auto">
          <a:xfrm>
            <a:off x="3298825" y="4710114"/>
            <a:ext cx="1633538" cy="1220787"/>
          </a:xfrm>
          <a:prstGeom prst="ellipse">
            <a:avLst/>
          </a:prstGeom>
          <a:noFill/>
          <a:ln w="12700">
            <a:solidFill>
              <a:schemeClr val="tx1"/>
            </a:solidFill>
            <a:prstDash val="dash"/>
            <a:round/>
            <a:headEnd/>
            <a:tailEnd/>
          </a:ln>
        </p:spPr>
        <p:txBody>
          <a:bodyPr wrap="none" anchor="ctr"/>
          <a:lstStyle/>
          <a:p>
            <a:pPr algn="ctr"/>
            <a:endParaRPr lang="en-US" sz="1800"/>
          </a:p>
        </p:txBody>
      </p:sp>
      <p:sp>
        <p:nvSpPr>
          <p:cNvPr id="58388" name="Line 26"/>
          <p:cNvSpPr>
            <a:spLocks noChangeShapeType="1"/>
          </p:cNvSpPr>
          <p:nvPr/>
        </p:nvSpPr>
        <p:spPr bwMode="auto">
          <a:xfrm flipV="1">
            <a:off x="3779839" y="4570413"/>
            <a:ext cx="231775" cy="37306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89" name="Line 27"/>
          <p:cNvSpPr>
            <a:spLocks noChangeShapeType="1"/>
          </p:cNvSpPr>
          <p:nvPr/>
        </p:nvSpPr>
        <p:spPr bwMode="auto">
          <a:xfrm flipH="1">
            <a:off x="3779839" y="4570414"/>
            <a:ext cx="231775" cy="242887"/>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90" name="Line 28"/>
          <p:cNvSpPr>
            <a:spLocks noChangeShapeType="1"/>
          </p:cNvSpPr>
          <p:nvPr/>
        </p:nvSpPr>
        <p:spPr bwMode="auto">
          <a:xfrm flipV="1">
            <a:off x="3787776" y="4208464"/>
            <a:ext cx="295275" cy="587375"/>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58391" name="Line 29"/>
          <p:cNvSpPr>
            <a:spLocks noChangeShapeType="1"/>
          </p:cNvSpPr>
          <p:nvPr/>
        </p:nvSpPr>
        <p:spPr bwMode="auto">
          <a:xfrm>
            <a:off x="4033838" y="5114925"/>
            <a:ext cx="328612" cy="2476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92" name="Line 30"/>
          <p:cNvSpPr>
            <a:spLocks noChangeShapeType="1"/>
          </p:cNvSpPr>
          <p:nvPr/>
        </p:nvSpPr>
        <p:spPr bwMode="auto">
          <a:xfrm flipV="1">
            <a:off x="4033838" y="5362576"/>
            <a:ext cx="328612" cy="163513"/>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93" name="Rectangle 31"/>
          <p:cNvSpPr>
            <a:spLocks noChangeArrowheads="1"/>
          </p:cNvSpPr>
          <p:nvPr/>
        </p:nvSpPr>
        <p:spPr bwMode="auto">
          <a:xfrm>
            <a:off x="3544888" y="4957764"/>
            <a:ext cx="482600" cy="231775"/>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58394" name="Rectangle 33"/>
          <p:cNvSpPr>
            <a:spLocks noChangeArrowheads="1"/>
          </p:cNvSpPr>
          <p:nvPr/>
        </p:nvSpPr>
        <p:spPr bwMode="auto">
          <a:xfrm>
            <a:off x="4368801" y="5202238"/>
            <a:ext cx="481013"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BSC</a:t>
            </a:r>
          </a:p>
        </p:txBody>
      </p:sp>
      <p:sp>
        <p:nvSpPr>
          <p:cNvPr id="58395" name="Rectangle 35"/>
          <p:cNvSpPr>
            <a:spLocks noChangeArrowheads="1"/>
          </p:cNvSpPr>
          <p:nvPr/>
        </p:nvSpPr>
        <p:spPr bwMode="auto">
          <a:xfrm>
            <a:off x="3544888" y="5368926"/>
            <a:ext cx="482600" cy="231775"/>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58396" name="Line 37"/>
          <p:cNvSpPr>
            <a:spLocks noChangeShapeType="1"/>
          </p:cNvSpPr>
          <p:nvPr/>
        </p:nvSpPr>
        <p:spPr bwMode="auto">
          <a:xfrm flipV="1">
            <a:off x="4116388" y="3055938"/>
            <a:ext cx="163512" cy="246062"/>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58397" name="Line 38"/>
          <p:cNvSpPr>
            <a:spLocks noChangeShapeType="1"/>
          </p:cNvSpPr>
          <p:nvPr/>
        </p:nvSpPr>
        <p:spPr bwMode="auto">
          <a:xfrm flipV="1">
            <a:off x="4856163" y="2563814"/>
            <a:ext cx="563562" cy="739775"/>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98" name="Line 39"/>
          <p:cNvSpPr>
            <a:spLocks noChangeShapeType="1"/>
          </p:cNvSpPr>
          <p:nvPr/>
        </p:nvSpPr>
        <p:spPr bwMode="auto">
          <a:xfrm>
            <a:off x="4856163" y="5278438"/>
            <a:ext cx="563562" cy="2476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399" name="Line 40"/>
          <p:cNvSpPr>
            <a:spLocks noChangeShapeType="1"/>
          </p:cNvSpPr>
          <p:nvPr/>
        </p:nvSpPr>
        <p:spPr bwMode="auto">
          <a:xfrm flipV="1">
            <a:off x="5019675" y="5114926"/>
            <a:ext cx="0" cy="328613"/>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58400" name="Line 41"/>
          <p:cNvSpPr>
            <a:spLocks noChangeShapeType="1"/>
          </p:cNvSpPr>
          <p:nvPr/>
        </p:nvSpPr>
        <p:spPr bwMode="auto">
          <a:xfrm flipH="1">
            <a:off x="4938713" y="2563813"/>
            <a:ext cx="481012" cy="825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01" name="Line 42"/>
          <p:cNvSpPr>
            <a:spLocks noChangeShapeType="1"/>
          </p:cNvSpPr>
          <p:nvPr/>
        </p:nvSpPr>
        <p:spPr bwMode="auto">
          <a:xfrm flipH="1" flipV="1">
            <a:off x="4691064" y="4208464"/>
            <a:ext cx="727075" cy="1317625"/>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02" name="Line 43"/>
          <p:cNvSpPr>
            <a:spLocks noChangeShapeType="1"/>
          </p:cNvSpPr>
          <p:nvPr/>
        </p:nvSpPr>
        <p:spPr bwMode="auto">
          <a:xfrm>
            <a:off x="3292476" y="1576388"/>
            <a:ext cx="3457575" cy="0"/>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58403" name="Line 45"/>
          <p:cNvSpPr>
            <a:spLocks noChangeShapeType="1"/>
          </p:cNvSpPr>
          <p:nvPr/>
        </p:nvSpPr>
        <p:spPr bwMode="auto">
          <a:xfrm>
            <a:off x="7483475" y="1081089"/>
            <a:ext cx="0" cy="5127625"/>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58404" name="Rectangle 46"/>
          <p:cNvSpPr>
            <a:spLocks noChangeArrowheads="1"/>
          </p:cNvSpPr>
          <p:nvPr/>
        </p:nvSpPr>
        <p:spPr bwMode="auto">
          <a:xfrm>
            <a:off x="5410200" y="1027114"/>
            <a:ext cx="1905000"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network and switching subsystem</a:t>
            </a:r>
          </a:p>
        </p:txBody>
      </p:sp>
      <p:sp>
        <p:nvSpPr>
          <p:cNvPr id="58405" name="Rectangle 48"/>
          <p:cNvSpPr>
            <a:spLocks noChangeArrowheads="1"/>
          </p:cNvSpPr>
          <p:nvPr/>
        </p:nvSpPr>
        <p:spPr bwMode="auto">
          <a:xfrm>
            <a:off x="5430838" y="2405063"/>
            <a:ext cx="482600"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58406" name="Rectangle 50"/>
          <p:cNvSpPr>
            <a:spLocks noChangeArrowheads="1"/>
          </p:cNvSpPr>
          <p:nvPr/>
        </p:nvSpPr>
        <p:spPr bwMode="auto">
          <a:xfrm>
            <a:off x="5430838" y="5368926"/>
            <a:ext cx="482600" cy="231775"/>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58407" name="Line 51"/>
          <p:cNvSpPr>
            <a:spLocks noChangeShapeType="1"/>
          </p:cNvSpPr>
          <p:nvPr/>
        </p:nvSpPr>
        <p:spPr bwMode="auto">
          <a:xfrm>
            <a:off x="5673725" y="2646363"/>
            <a:ext cx="0" cy="271621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08" name="Line 52"/>
          <p:cNvSpPr>
            <a:spLocks noChangeShapeType="1"/>
          </p:cNvSpPr>
          <p:nvPr/>
        </p:nvSpPr>
        <p:spPr bwMode="auto">
          <a:xfrm>
            <a:off x="5343526" y="1576388"/>
            <a:ext cx="3457575" cy="0"/>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58409" name="Rectangle 53"/>
          <p:cNvSpPr>
            <a:spLocks noChangeArrowheads="1"/>
          </p:cNvSpPr>
          <p:nvPr/>
        </p:nvSpPr>
        <p:spPr bwMode="auto">
          <a:xfrm>
            <a:off x="7543800" y="1027114"/>
            <a:ext cx="1614488"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fixed</a:t>
            </a:r>
            <a:br>
              <a:rPr lang="de-DE" sz="1400">
                <a:latin typeface="Arial" pitchFamily="34" charset="0"/>
              </a:rPr>
            </a:br>
            <a:r>
              <a:rPr lang="de-DE" sz="1400">
                <a:latin typeface="Arial" pitchFamily="34" charset="0"/>
              </a:rPr>
              <a:t>partner networks</a:t>
            </a:r>
          </a:p>
        </p:txBody>
      </p:sp>
      <p:sp>
        <p:nvSpPr>
          <p:cNvPr id="58410" name="Line 54"/>
          <p:cNvSpPr>
            <a:spLocks noChangeShapeType="1"/>
          </p:cNvSpPr>
          <p:nvPr/>
        </p:nvSpPr>
        <p:spPr bwMode="auto">
          <a:xfrm flipV="1">
            <a:off x="5673725" y="1824039"/>
            <a:ext cx="0" cy="574675"/>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11" name="Line 55"/>
          <p:cNvSpPr>
            <a:spLocks noChangeShapeType="1"/>
          </p:cNvSpPr>
          <p:nvPr/>
        </p:nvSpPr>
        <p:spPr bwMode="auto">
          <a:xfrm>
            <a:off x="5673725" y="5607051"/>
            <a:ext cx="0" cy="601663"/>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12" name="Rectangle 57"/>
          <p:cNvSpPr>
            <a:spLocks noChangeArrowheads="1"/>
          </p:cNvSpPr>
          <p:nvPr/>
        </p:nvSpPr>
        <p:spPr bwMode="auto">
          <a:xfrm>
            <a:off x="5759450" y="5613400"/>
            <a:ext cx="484188" cy="23495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IWF</a:t>
            </a:r>
          </a:p>
        </p:txBody>
      </p:sp>
      <p:sp>
        <p:nvSpPr>
          <p:cNvPr id="58413" name="Line 58"/>
          <p:cNvSpPr>
            <a:spLocks noChangeShapeType="1"/>
          </p:cNvSpPr>
          <p:nvPr/>
        </p:nvSpPr>
        <p:spPr bwMode="auto">
          <a:xfrm>
            <a:off x="5919788" y="5443538"/>
            <a:ext cx="2139950"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58414" name="Line 59"/>
          <p:cNvSpPr>
            <a:spLocks noChangeShapeType="1"/>
          </p:cNvSpPr>
          <p:nvPr/>
        </p:nvSpPr>
        <p:spPr bwMode="auto">
          <a:xfrm>
            <a:off x="6661150" y="6102350"/>
            <a:ext cx="1398588"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58415" name="Rectangle 60"/>
          <p:cNvSpPr>
            <a:spLocks noChangeArrowheads="1"/>
          </p:cNvSpPr>
          <p:nvPr/>
        </p:nvSpPr>
        <p:spPr bwMode="auto">
          <a:xfrm>
            <a:off x="7983538" y="5195889"/>
            <a:ext cx="806450"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ISDN</a:t>
            </a:r>
            <a:br>
              <a:rPr lang="de-DE" sz="1400">
                <a:latin typeface="Arial" pitchFamily="34" charset="0"/>
              </a:rPr>
            </a:br>
            <a:r>
              <a:rPr lang="de-DE" sz="1400">
                <a:latin typeface="Arial" pitchFamily="34" charset="0"/>
              </a:rPr>
              <a:t>PSTN</a:t>
            </a:r>
          </a:p>
        </p:txBody>
      </p:sp>
      <p:sp>
        <p:nvSpPr>
          <p:cNvPr id="58416" name="Rectangle 61"/>
          <p:cNvSpPr>
            <a:spLocks noChangeArrowheads="1"/>
          </p:cNvSpPr>
          <p:nvPr/>
        </p:nvSpPr>
        <p:spPr bwMode="auto">
          <a:xfrm>
            <a:off x="7983539" y="5854701"/>
            <a:ext cx="890587"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PSPDN</a:t>
            </a:r>
            <a:br>
              <a:rPr lang="de-DE" sz="1400">
                <a:latin typeface="Arial" pitchFamily="34" charset="0"/>
              </a:rPr>
            </a:br>
            <a:r>
              <a:rPr lang="de-DE" sz="1400">
                <a:latin typeface="Arial" pitchFamily="34" charset="0"/>
              </a:rPr>
              <a:t>CSPDN</a:t>
            </a:r>
          </a:p>
        </p:txBody>
      </p:sp>
      <p:sp>
        <p:nvSpPr>
          <p:cNvPr id="58417" name="Oval 62"/>
          <p:cNvSpPr>
            <a:spLocks noChangeArrowheads="1"/>
          </p:cNvSpPr>
          <p:nvPr/>
        </p:nvSpPr>
        <p:spPr bwMode="auto">
          <a:xfrm>
            <a:off x="5759450" y="3228975"/>
            <a:ext cx="566738" cy="1631950"/>
          </a:xfrm>
          <a:prstGeom prst="ellipse">
            <a:avLst/>
          </a:prstGeom>
          <a:noFill/>
          <a:ln w="12700">
            <a:solidFill>
              <a:schemeClr val="tx1"/>
            </a:solidFill>
            <a:prstDash val="dashDot"/>
            <a:round/>
            <a:headEnd/>
            <a:tailEnd/>
          </a:ln>
        </p:spPr>
        <p:txBody>
          <a:bodyPr wrap="none" anchor="ctr"/>
          <a:lstStyle/>
          <a:p>
            <a:pPr algn="ctr"/>
            <a:endParaRPr lang="en-US" sz="1800"/>
          </a:p>
        </p:txBody>
      </p:sp>
      <p:sp>
        <p:nvSpPr>
          <p:cNvPr id="58418" name="Line 63"/>
          <p:cNvSpPr>
            <a:spLocks noChangeShapeType="1"/>
          </p:cNvSpPr>
          <p:nvPr/>
        </p:nvSpPr>
        <p:spPr bwMode="auto">
          <a:xfrm>
            <a:off x="5754688" y="2646364"/>
            <a:ext cx="82550" cy="822325"/>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19" name="Line 64"/>
          <p:cNvSpPr>
            <a:spLocks noChangeShapeType="1"/>
          </p:cNvSpPr>
          <p:nvPr/>
        </p:nvSpPr>
        <p:spPr bwMode="auto">
          <a:xfrm flipV="1">
            <a:off x="5754688" y="4538663"/>
            <a:ext cx="82550" cy="823912"/>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20" name="Rectangle 65"/>
          <p:cNvSpPr>
            <a:spLocks noChangeArrowheads="1"/>
          </p:cNvSpPr>
          <p:nvPr/>
        </p:nvSpPr>
        <p:spPr bwMode="auto">
          <a:xfrm rot="-5400000">
            <a:off x="5694363" y="3789095"/>
            <a:ext cx="660400" cy="318036"/>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SS7</a:t>
            </a:r>
          </a:p>
        </p:txBody>
      </p:sp>
      <p:sp>
        <p:nvSpPr>
          <p:cNvPr id="58421" name="Rectangle 66"/>
          <p:cNvSpPr>
            <a:spLocks noChangeArrowheads="1"/>
          </p:cNvSpPr>
          <p:nvPr/>
        </p:nvSpPr>
        <p:spPr bwMode="auto">
          <a:xfrm>
            <a:off x="6913563" y="2981325"/>
            <a:ext cx="482600"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2" name="Rectangle 67"/>
          <p:cNvSpPr>
            <a:spLocks noChangeArrowheads="1"/>
          </p:cNvSpPr>
          <p:nvPr/>
        </p:nvSpPr>
        <p:spPr bwMode="auto">
          <a:xfrm>
            <a:off x="6829425" y="3063876"/>
            <a:ext cx="484188" cy="233363"/>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3" name="Rectangle 68"/>
          <p:cNvSpPr>
            <a:spLocks noChangeArrowheads="1"/>
          </p:cNvSpPr>
          <p:nvPr/>
        </p:nvSpPr>
        <p:spPr bwMode="auto">
          <a:xfrm>
            <a:off x="6748463" y="3144838"/>
            <a:ext cx="481012"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4" name="Rectangle 69"/>
          <p:cNvSpPr>
            <a:spLocks noChangeArrowheads="1"/>
          </p:cNvSpPr>
          <p:nvPr/>
        </p:nvSpPr>
        <p:spPr bwMode="auto">
          <a:xfrm>
            <a:off x="6667501" y="3228976"/>
            <a:ext cx="481013" cy="233363"/>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EIR</a:t>
            </a:r>
          </a:p>
        </p:txBody>
      </p:sp>
      <p:sp>
        <p:nvSpPr>
          <p:cNvPr id="58425" name="Rectangle 71"/>
          <p:cNvSpPr>
            <a:spLocks noChangeArrowheads="1"/>
          </p:cNvSpPr>
          <p:nvPr/>
        </p:nvSpPr>
        <p:spPr bwMode="auto">
          <a:xfrm>
            <a:off x="6913563" y="3721100"/>
            <a:ext cx="482600"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6" name="Rectangle 72"/>
          <p:cNvSpPr>
            <a:spLocks noChangeArrowheads="1"/>
          </p:cNvSpPr>
          <p:nvPr/>
        </p:nvSpPr>
        <p:spPr bwMode="auto">
          <a:xfrm>
            <a:off x="6829425" y="3803650"/>
            <a:ext cx="484188"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7" name="Rectangle 73"/>
          <p:cNvSpPr>
            <a:spLocks noChangeArrowheads="1"/>
          </p:cNvSpPr>
          <p:nvPr/>
        </p:nvSpPr>
        <p:spPr bwMode="auto">
          <a:xfrm>
            <a:off x="6748463" y="3886200"/>
            <a:ext cx="481012"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28" name="Rectangle 74"/>
          <p:cNvSpPr>
            <a:spLocks noChangeArrowheads="1"/>
          </p:cNvSpPr>
          <p:nvPr/>
        </p:nvSpPr>
        <p:spPr bwMode="auto">
          <a:xfrm>
            <a:off x="6667501" y="3968751"/>
            <a:ext cx="481013" cy="233363"/>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HLR</a:t>
            </a:r>
          </a:p>
        </p:txBody>
      </p:sp>
      <p:sp>
        <p:nvSpPr>
          <p:cNvPr id="58429" name="Rectangle 76"/>
          <p:cNvSpPr>
            <a:spLocks noChangeArrowheads="1"/>
          </p:cNvSpPr>
          <p:nvPr/>
        </p:nvSpPr>
        <p:spPr bwMode="auto">
          <a:xfrm>
            <a:off x="6829425" y="4627563"/>
            <a:ext cx="484188" cy="233362"/>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30" name="Rectangle 77"/>
          <p:cNvSpPr>
            <a:spLocks noChangeArrowheads="1"/>
          </p:cNvSpPr>
          <p:nvPr/>
        </p:nvSpPr>
        <p:spPr bwMode="auto">
          <a:xfrm>
            <a:off x="6748463" y="4710113"/>
            <a:ext cx="481012"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31" name="Rectangle 78"/>
          <p:cNvSpPr>
            <a:spLocks noChangeArrowheads="1"/>
          </p:cNvSpPr>
          <p:nvPr/>
        </p:nvSpPr>
        <p:spPr bwMode="auto">
          <a:xfrm>
            <a:off x="6667501" y="4791075"/>
            <a:ext cx="481013" cy="23495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58432" name="Rectangle 79"/>
          <p:cNvSpPr>
            <a:spLocks noChangeArrowheads="1"/>
          </p:cNvSpPr>
          <p:nvPr/>
        </p:nvSpPr>
        <p:spPr bwMode="auto">
          <a:xfrm>
            <a:off x="6583364" y="4873625"/>
            <a:ext cx="484187" cy="234950"/>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VLR</a:t>
            </a:r>
          </a:p>
        </p:txBody>
      </p:sp>
      <p:sp>
        <p:nvSpPr>
          <p:cNvPr id="58433" name="Line 81"/>
          <p:cNvSpPr>
            <a:spLocks noChangeShapeType="1"/>
          </p:cNvSpPr>
          <p:nvPr/>
        </p:nvSpPr>
        <p:spPr bwMode="auto">
          <a:xfrm>
            <a:off x="6248400" y="5773738"/>
            <a:ext cx="412750" cy="32861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58434" name="Line 82"/>
          <p:cNvSpPr>
            <a:spLocks noChangeShapeType="1"/>
          </p:cNvSpPr>
          <p:nvPr/>
        </p:nvSpPr>
        <p:spPr bwMode="auto">
          <a:xfrm flipV="1">
            <a:off x="6330950" y="3384551"/>
            <a:ext cx="330200" cy="328613"/>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35" name="Line 83"/>
          <p:cNvSpPr>
            <a:spLocks noChangeShapeType="1"/>
          </p:cNvSpPr>
          <p:nvPr/>
        </p:nvSpPr>
        <p:spPr bwMode="auto">
          <a:xfrm>
            <a:off x="6330950" y="4044950"/>
            <a:ext cx="330200" cy="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36" name="Line 84"/>
          <p:cNvSpPr>
            <a:spLocks noChangeShapeType="1"/>
          </p:cNvSpPr>
          <p:nvPr/>
        </p:nvSpPr>
        <p:spPr bwMode="auto">
          <a:xfrm>
            <a:off x="6249989" y="4621213"/>
            <a:ext cx="327025" cy="411162"/>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37" name="Line 85"/>
          <p:cNvSpPr>
            <a:spLocks noChangeShapeType="1"/>
          </p:cNvSpPr>
          <p:nvPr/>
        </p:nvSpPr>
        <p:spPr bwMode="auto">
          <a:xfrm flipV="1">
            <a:off x="6083300" y="2152651"/>
            <a:ext cx="247650" cy="1069975"/>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58438" name="Line 86"/>
          <p:cNvSpPr>
            <a:spLocks noChangeShapeType="1"/>
          </p:cNvSpPr>
          <p:nvPr/>
        </p:nvSpPr>
        <p:spPr bwMode="auto">
          <a:xfrm>
            <a:off x="6330950" y="2152650"/>
            <a:ext cx="1728788" cy="0"/>
          </a:xfrm>
          <a:prstGeom prst="line">
            <a:avLst/>
          </a:prstGeom>
          <a:noFill/>
          <a:ln w="12700">
            <a:solidFill>
              <a:schemeClr val="tx1"/>
            </a:solidFill>
            <a:prstDash val="dashDot"/>
            <a:round/>
            <a:headEnd type="none" w="sm" len="sm"/>
            <a:tailEnd type="stealth" w="med" len="lg"/>
          </a:ln>
        </p:spPr>
        <p:txBody>
          <a:bodyPr wrap="none" anchor="ctr"/>
          <a:lstStyle/>
          <a:p>
            <a:endParaRPr lang="de-DE"/>
          </a:p>
        </p:txBody>
      </p:sp>
      <p:sp>
        <p:nvSpPr>
          <p:cNvPr id="58439" name="Rectangle 87"/>
          <p:cNvSpPr>
            <a:spLocks noChangeArrowheads="1"/>
          </p:cNvSpPr>
          <p:nvPr/>
        </p:nvSpPr>
        <p:spPr bwMode="auto">
          <a:xfrm>
            <a:off x="7983539" y="1905001"/>
            <a:ext cx="725487" cy="533479"/>
          </a:xfrm>
          <a:prstGeom prst="rect">
            <a:avLst/>
          </a:prstGeom>
          <a:noFill/>
          <a:ln w="9525">
            <a:noFill/>
            <a:miter lim="800000"/>
            <a:headEnd/>
            <a:tailEnd/>
          </a:ln>
        </p:spPr>
        <p:txBody>
          <a:bodyPr lIns="100012" tIns="50800" rIns="100012" bIns="50800">
            <a:spAutoFit/>
          </a:bodyPr>
          <a:lstStyle/>
          <a:p>
            <a:pPr defTabSz="1065213" eaLnBrk="0" hangingPunct="0">
              <a:spcBef>
                <a:spcPct val="50000"/>
              </a:spcBef>
            </a:pPr>
            <a:r>
              <a:rPr lang="de-DE" sz="1400">
                <a:latin typeface="Arial" pitchFamily="34" charset="0"/>
              </a:rPr>
              <a:t>ISDN</a:t>
            </a:r>
            <a:br>
              <a:rPr lang="de-DE" sz="1400">
                <a:latin typeface="Arial" pitchFamily="34" charset="0"/>
              </a:rPr>
            </a:br>
            <a:r>
              <a:rPr lang="de-DE" sz="1400">
                <a:latin typeface="Arial" pitchFamily="34" charset="0"/>
              </a:rPr>
              <a:t>PSTN</a:t>
            </a:r>
          </a:p>
        </p:txBody>
      </p:sp>
    </p:spTree>
    <p:extLst>
      <p:ext uri="{BB962C8B-B14F-4D97-AF65-F5344CB8AC3E}">
        <p14:creationId xmlns:p14="http://schemas.microsoft.com/office/powerpoint/2010/main" val="30387923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vert="horz" wrap="square" lIns="92075" tIns="46038" rIns="92075" bIns="46038" numCol="1" anchor="ctr" anchorCtr="0" compatLnSpc="1">
            <a:prstTxWarp prst="textNoShape">
              <a:avLst/>
            </a:prstTxWarp>
          </a:bodyPr>
          <a:lstStyle/>
          <a:p>
            <a:pPr eaLnBrk="1" hangingPunct="1"/>
            <a:r>
              <a:rPr lang="en-US"/>
              <a:t>System architecture: radio subsystem</a:t>
            </a:r>
          </a:p>
        </p:txBody>
      </p:sp>
      <p:sp>
        <p:nvSpPr>
          <p:cNvPr id="6041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60419" name="Rectangle 3"/>
          <p:cNvSpPr>
            <a:spLocks noGrp="1" noChangeArrowheads="1"/>
          </p:cNvSpPr>
          <p:nvPr>
            <p:ph type="body" idx="4294967295"/>
          </p:nvPr>
        </p:nvSpPr>
        <p:spPr>
          <a:xfrm>
            <a:off x="6172200" y="1556556"/>
            <a:ext cx="4495800" cy="4897437"/>
          </a:xfrm>
        </p:spPr>
        <p:txBody>
          <a:bodyPr vert="horz" wrap="square" lIns="92075" tIns="46038" rIns="92075" bIns="46038" numCol="1" anchor="t" anchorCtr="0" compatLnSpc="1">
            <a:prstTxWarp prst="textNoShape">
              <a:avLst/>
            </a:prstTxWarp>
          </a:bodyPr>
          <a:lstStyle/>
          <a:p>
            <a:pPr eaLnBrk="1" hangingPunct="1">
              <a:lnSpc>
                <a:spcPct val="80000"/>
              </a:lnSpc>
            </a:pPr>
            <a:r>
              <a:rPr lang="en-US"/>
              <a:t>Components</a:t>
            </a:r>
          </a:p>
          <a:p>
            <a:pPr lvl="1" eaLnBrk="1" hangingPunct="1">
              <a:lnSpc>
                <a:spcPct val="80000"/>
              </a:lnSpc>
            </a:pPr>
            <a:r>
              <a:rPr lang="en-US" i="1"/>
              <a:t>MS</a:t>
            </a:r>
            <a:r>
              <a:rPr lang="en-US"/>
              <a:t> (Mobile Station)</a:t>
            </a:r>
          </a:p>
          <a:p>
            <a:pPr lvl="1" eaLnBrk="1" hangingPunct="1">
              <a:lnSpc>
                <a:spcPct val="80000"/>
              </a:lnSpc>
            </a:pPr>
            <a:r>
              <a:rPr lang="en-US" i="1"/>
              <a:t>BSS</a:t>
            </a:r>
            <a:r>
              <a:rPr lang="en-US"/>
              <a:t> (Base Station Subsystem):</a:t>
            </a:r>
            <a:br>
              <a:rPr lang="en-US"/>
            </a:br>
            <a:r>
              <a:rPr lang="en-US"/>
              <a:t>consisting of</a:t>
            </a:r>
          </a:p>
          <a:p>
            <a:pPr lvl="2" eaLnBrk="1" hangingPunct="1">
              <a:lnSpc>
                <a:spcPct val="80000"/>
              </a:lnSpc>
            </a:pPr>
            <a:r>
              <a:rPr lang="en-US" sz="1600" i="1"/>
              <a:t>BTS</a:t>
            </a:r>
            <a:r>
              <a:rPr lang="en-US" sz="1600"/>
              <a:t> (Base Transceiver Station):</a:t>
            </a:r>
            <a:br>
              <a:rPr lang="en-US" sz="1600"/>
            </a:br>
            <a:r>
              <a:rPr lang="en-US" sz="1600"/>
              <a:t>sender and receiver</a:t>
            </a:r>
          </a:p>
          <a:p>
            <a:pPr lvl="2" eaLnBrk="1" hangingPunct="1">
              <a:lnSpc>
                <a:spcPct val="80000"/>
              </a:lnSpc>
            </a:pPr>
            <a:r>
              <a:rPr lang="en-US" sz="1600" i="1"/>
              <a:t>BSC</a:t>
            </a:r>
            <a:r>
              <a:rPr lang="en-US" sz="1600"/>
              <a:t> (Base Station Controller):</a:t>
            </a:r>
            <a:br>
              <a:rPr lang="en-US" sz="1600"/>
            </a:br>
            <a:r>
              <a:rPr lang="en-US" sz="1600"/>
              <a:t>controlling several transceivers</a:t>
            </a:r>
          </a:p>
          <a:p>
            <a:pPr eaLnBrk="1" hangingPunct="1">
              <a:lnSpc>
                <a:spcPct val="80000"/>
              </a:lnSpc>
            </a:pPr>
            <a:endParaRPr lang="en-US" sz="900"/>
          </a:p>
          <a:p>
            <a:pPr eaLnBrk="1" hangingPunct="1">
              <a:lnSpc>
                <a:spcPct val="80000"/>
              </a:lnSpc>
            </a:pPr>
            <a:r>
              <a:rPr lang="en-US"/>
              <a:t>Interfaces</a:t>
            </a:r>
          </a:p>
          <a:p>
            <a:pPr lvl="1" eaLnBrk="1" hangingPunct="1">
              <a:lnSpc>
                <a:spcPct val="80000"/>
              </a:lnSpc>
            </a:pPr>
            <a:r>
              <a:rPr lang="en-US" i="1"/>
              <a:t>U</a:t>
            </a:r>
            <a:r>
              <a:rPr lang="en-US" i="1" baseline="-25000"/>
              <a:t>m</a:t>
            </a:r>
            <a:r>
              <a:rPr lang="en-US"/>
              <a:t> : radio interface</a:t>
            </a:r>
          </a:p>
          <a:p>
            <a:pPr lvl="1" eaLnBrk="1" hangingPunct="1">
              <a:lnSpc>
                <a:spcPct val="80000"/>
              </a:lnSpc>
            </a:pPr>
            <a:r>
              <a:rPr lang="en-US"/>
              <a:t>A</a:t>
            </a:r>
            <a:r>
              <a:rPr lang="en-US" baseline="-25000"/>
              <a:t>bis</a:t>
            </a:r>
            <a:r>
              <a:rPr lang="en-US"/>
              <a:t> : standardized, open interface with </a:t>
            </a:r>
            <a:br>
              <a:rPr lang="en-US"/>
            </a:br>
            <a:r>
              <a:rPr lang="en-US"/>
              <a:t>16 kbit/s user channels</a:t>
            </a:r>
          </a:p>
          <a:p>
            <a:pPr lvl="1" eaLnBrk="1" hangingPunct="1">
              <a:lnSpc>
                <a:spcPct val="80000"/>
              </a:lnSpc>
            </a:pPr>
            <a:r>
              <a:rPr lang="en-US" i="1"/>
              <a:t>A</a:t>
            </a:r>
            <a:r>
              <a:rPr lang="en-US"/>
              <a:t>: standardized, open interface with </a:t>
            </a:r>
            <a:br>
              <a:rPr lang="en-US"/>
            </a:br>
            <a:r>
              <a:rPr lang="en-US"/>
              <a:t>64 kbit/s user channels</a:t>
            </a:r>
          </a:p>
        </p:txBody>
      </p:sp>
      <p:sp>
        <p:nvSpPr>
          <p:cNvPr id="60420" name="Line 5"/>
          <p:cNvSpPr>
            <a:spLocks noChangeShapeType="1"/>
          </p:cNvSpPr>
          <p:nvPr/>
        </p:nvSpPr>
        <p:spPr bwMode="auto">
          <a:xfrm>
            <a:off x="4103688" y="1496230"/>
            <a:ext cx="0" cy="5029200"/>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60421" name="Rectangle 6"/>
          <p:cNvSpPr>
            <a:spLocks noChangeArrowheads="1"/>
          </p:cNvSpPr>
          <p:nvPr/>
        </p:nvSpPr>
        <p:spPr bwMode="auto">
          <a:xfrm>
            <a:off x="3273426" y="2726543"/>
            <a:ext cx="593725"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U</a:t>
            </a:r>
            <a:r>
              <a:rPr lang="de-DE" sz="1400" baseline="-25000">
                <a:latin typeface="Arial" pitchFamily="34" charset="0"/>
              </a:rPr>
              <a:t>m</a:t>
            </a:r>
          </a:p>
        </p:txBody>
      </p:sp>
      <p:sp>
        <p:nvSpPr>
          <p:cNvPr id="60422" name="Rectangle 7"/>
          <p:cNvSpPr>
            <a:spLocks noChangeArrowheads="1"/>
          </p:cNvSpPr>
          <p:nvPr/>
        </p:nvSpPr>
        <p:spPr bwMode="auto">
          <a:xfrm>
            <a:off x="3171826" y="3067856"/>
            <a:ext cx="593725"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A</a:t>
            </a:r>
            <a:r>
              <a:rPr lang="de-DE" sz="1400" baseline="-25000">
                <a:latin typeface="Arial" pitchFamily="34" charset="0"/>
              </a:rPr>
              <a:t>bis</a:t>
            </a:r>
          </a:p>
        </p:txBody>
      </p:sp>
      <p:sp>
        <p:nvSpPr>
          <p:cNvPr id="60423" name="Rectangle 8"/>
          <p:cNvSpPr>
            <a:spLocks noChangeArrowheads="1"/>
          </p:cNvSpPr>
          <p:nvPr/>
        </p:nvSpPr>
        <p:spPr bwMode="auto">
          <a:xfrm>
            <a:off x="3840164" y="4909356"/>
            <a:ext cx="331787"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A</a:t>
            </a:r>
          </a:p>
        </p:txBody>
      </p:sp>
      <p:sp>
        <p:nvSpPr>
          <p:cNvPr id="60424" name="Rectangle 9"/>
          <p:cNvSpPr>
            <a:spLocks noChangeArrowheads="1"/>
          </p:cNvSpPr>
          <p:nvPr/>
        </p:nvSpPr>
        <p:spPr bwMode="auto">
          <a:xfrm>
            <a:off x="2860676" y="5706281"/>
            <a:ext cx="633413"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BSS</a:t>
            </a:r>
          </a:p>
        </p:txBody>
      </p:sp>
      <p:sp>
        <p:nvSpPr>
          <p:cNvPr id="60425" name="Rectangle 10"/>
          <p:cNvSpPr>
            <a:spLocks noChangeArrowheads="1"/>
          </p:cNvSpPr>
          <p:nvPr/>
        </p:nvSpPr>
        <p:spPr bwMode="auto">
          <a:xfrm>
            <a:off x="2487614" y="1381930"/>
            <a:ext cx="1158875"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radio</a:t>
            </a:r>
            <a:br>
              <a:rPr lang="de-DE" sz="1400">
                <a:latin typeface="Arial" pitchFamily="34" charset="0"/>
              </a:rPr>
            </a:br>
            <a:r>
              <a:rPr lang="de-DE" sz="1400">
                <a:latin typeface="Arial" pitchFamily="34" charset="0"/>
              </a:rPr>
              <a:t>subsystem</a:t>
            </a:r>
          </a:p>
        </p:txBody>
      </p:sp>
      <p:sp>
        <p:nvSpPr>
          <p:cNvPr id="60426" name="Rectangle 11"/>
          <p:cNvSpPr>
            <a:spLocks noChangeArrowheads="1"/>
          </p:cNvSpPr>
          <p:nvPr/>
        </p:nvSpPr>
        <p:spPr bwMode="auto">
          <a:xfrm>
            <a:off x="4256088" y="1381930"/>
            <a:ext cx="2133600"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network and switching</a:t>
            </a:r>
            <a:br>
              <a:rPr lang="de-DE" sz="1400">
                <a:latin typeface="Arial" pitchFamily="34" charset="0"/>
              </a:rPr>
            </a:br>
            <a:r>
              <a:rPr lang="de-DE" sz="1400">
                <a:latin typeface="Arial" pitchFamily="34" charset="0"/>
              </a:rPr>
              <a:t>subsystem</a:t>
            </a:r>
          </a:p>
        </p:txBody>
      </p:sp>
      <p:sp>
        <p:nvSpPr>
          <p:cNvPr id="60427" name="Line 12"/>
          <p:cNvSpPr>
            <a:spLocks noChangeShapeType="1"/>
          </p:cNvSpPr>
          <p:nvPr/>
        </p:nvSpPr>
        <p:spPr bwMode="auto">
          <a:xfrm flipV="1">
            <a:off x="2801938" y="2821792"/>
            <a:ext cx="215900" cy="344488"/>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28" name="Line 13"/>
          <p:cNvSpPr>
            <a:spLocks noChangeShapeType="1"/>
          </p:cNvSpPr>
          <p:nvPr/>
        </p:nvSpPr>
        <p:spPr bwMode="auto">
          <a:xfrm flipH="1">
            <a:off x="2801938" y="2821792"/>
            <a:ext cx="215900" cy="223838"/>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29" name="Line 14"/>
          <p:cNvSpPr>
            <a:spLocks noChangeShapeType="1"/>
          </p:cNvSpPr>
          <p:nvPr/>
        </p:nvSpPr>
        <p:spPr bwMode="auto">
          <a:xfrm flipV="1">
            <a:off x="2809875" y="2485243"/>
            <a:ext cx="273050" cy="544513"/>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60430" name="Line 15"/>
          <p:cNvSpPr>
            <a:spLocks noChangeShapeType="1"/>
          </p:cNvSpPr>
          <p:nvPr/>
        </p:nvSpPr>
        <p:spPr bwMode="auto">
          <a:xfrm>
            <a:off x="2579688" y="2867830"/>
            <a:ext cx="762000" cy="0"/>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60431" name="Line 16"/>
          <p:cNvSpPr>
            <a:spLocks noChangeShapeType="1"/>
          </p:cNvSpPr>
          <p:nvPr/>
        </p:nvSpPr>
        <p:spPr bwMode="auto">
          <a:xfrm>
            <a:off x="3036888" y="3325030"/>
            <a:ext cx="304800" cy="2286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32" name="Line 17"/>
          <p:cNvSpPr>
            <a:spLocks noChangeShapeType="1"/>
          </p:cNvSpPr>
          <p:nvPr/>
        </p:nvSpPr>
        <p:spPr bwMode="auto">
          <a:xfrm flipV="1">
            <a:off x="3036888" y="3553630"/>
            <a:ext cx="304800" cy="152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33" name="Rectangle 19"/>
          <p:cNvSpPr>
            <a:spLocks noChangeArrowheads="1"/>
          </p:cNvSpPr>
          <p:nvPr/>
        </p:nvSpPr>
        <p:spPr bwMode="auto">
          <a:xfrm>
            <a:off x="2509838" y="21121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a:t>
            </a:r>
          </a:p>
        </p:txBody>
      </p:sp>
      <p:sp>
        <p:nvSpPr>
          <p:cNvPr id="60434" name="Rectangle 21"/>
          <p:cNvSpPr>
            <a:spLocks noChangeArrowheads="1"/>
          </p:cNvSpPr>
          <p:nvPr/>
        </p:nvSpPr>
        <p:spPr bwMode="auto">
          <a:xfrm>
            <a:off x="3119438" y="21121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a:t>
            </a:r>
          </a:p>
        </p:txBody>
      </p:sp>
      <p:sp>
        <p:nvSpPr>
          <p:cNvPr id="60435" name="Rectangle 22"/>
          <p:cNvSpPr>
            <a:spLocks noChangeArrowheads="1"/>
          </p:cNvSpPr>
          <p:nvPr/>
        </p:nvSpPr>
        <p:spPr bwMode="auto">
          <a:xfrm>
            <a:off x="2586038" y="31789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60436" name="Rectangle 24"/>
          <p:cNvSpPr>
            <a:spLocks noChangeArrowheads="1"/>
          </p:cNvSpPr>
          <p:nvPr/>
        </p:nvSpPr>
        <p:spPr bwMode="auto">
          <a:xfrm>
            <a:off x="3348038" y="34075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BSC</a:t>
            </a:r>
          </a:p>
        </p:txBody>
      </p:sp>
      <p:sp>
        <p:nvSpPr>
          <p:cNvPr id="60437" name="Rectangle 26"/>
          <p:cNvSpPr>
            <a:spLocks noChangeArrowheads="1"/>
          </p:cNvSpPr>
          <p:nvPr/>
        </p:nvSpPr>
        <p:spPr bwMode="auto">
          <a:xfrm>
            <a:off x="4494214" y="3366306"/>
            <a:ext cx="592137"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MSC</a:t>
            </a:r>
          </a:p>
        </p:txBody>
      </p:sp>
      <p:sp>
        <p:nvSpPr>
          <p:cNvPr id="60438" name="Rectangle 27"/>
          <p:cNvSpPr>
            <a:spLocks noChangeArrowheads="1"/>
          </p:cNvSpPr>
          <p:nvPr/>
        </p:nvSpPr>
        <p:spPr bwMode="auto">
          <a:xfrm>
            <a:off x="4565650" y="3407580"/>
            <a:ext cx="446088" cy="215900"/>
          </a:xfrm>
          <a:prstGeom prst="rect">
            <a:avLst/>
          </a:prstGeom>
          <a:noFill/>
          <a:ln w="12700">
            <a:solidFill>
              <a:schemeClr val="tx1"/>
            </a:solidFill>
            <a:miter lim="800000"/>
            <a:headEnd/>
            <a:tailEnd/>
          </a:ln>
        </p:spPr>
        <p:txBody>
          <a:bodyPr wrap="none" anchor="ctr"/>
          <a:lstStyle/>
          <a:p>
            <a:pPr algn="ctr"/>
            <a:endParaRPr lang="en-US" sz="1800"/>
          </a:p>
        </p:txBody>
      </p:sp>
      <p:sp>
        <p:nvSpPr>
          <p:cNvPr id="60439" name="Rectangle 28"/>
          <p:cNvSpPr>
            <a:spLocks noChangeArrowheads="1"/>
          </p:cNvSpPr>
          <p:nvPr/>
        </p:nvSpPr>
        <p:spPr bwMode="auto">
          <a:xfrm>
            <a:off x="2586038" y="35599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60440" name="Oval 30"/>
          <p:cNvSpPr>
            <a:spLocks noChangeArrowheads="1"/>
          </p:cNvSpPr>
          <p:nvPr/>
        </p:nvSpPr>
        <p:spPr bwMode="auto">
          <a:xfrm>
            <a:off x="2357438" y="4855380"/>
            <a:ext cx="1511300" cy="1130300"/>
          </a:xfrm>
          <a:prstGeom prst="ellipse">
            <a:avLst/>
          </a:prstGeom>
          <a:noFill/>
          <a:ln w="12700">
            <a:solidFill>
              <a:schemeClr val="tx1"/>
            </a:solidFill>
            <a:prstDash val="dash"/>
            <a:round/>
            <a:headEnd/>
            <a:tailEnd/>
          </a:ln>
        </p:spPr>
        <p:txBody>
          <a:bodyPr wrap="none" anchor="ctr"/>
          <a:lstStyle/>
          <a:p>
            <a:pPr algn="ctr"/>
            <a:endParaRPr lang="en-US" sz="1800"/>
          </a:p>
        </p:txBody>
      </p:sp>
      <p:sp>
        <p:nvSpPr>
          <p:cNvPr id="60441" name="Line 31"/>
          <p:cNvSpPr>
            <a:spLocks noChangeShapeType="1"/>
          </p:cNvSpPr>
          <p:nvPr/>
        </p:nvSpPr>
        <p:spPr bwMode="auto">
          <a:xfrm flipV="1">
            <a:off x="2801938" y="4726792"/>
            <a:ext cx="215900" cy="344488"/>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42" name="Line 32"/>
          <p:cNvSpPr>
            <a:spLocks noChangeShapeType="1"/>
          </p:cNvSpPr>
          <p:nvPr/>
        </p:nvSpPr>
        <p:spPr bwMode="auto">
          <a:xfrm flipH="1">
            <a:off x="2801938" y="4726792"/>
            <a:ext cx="215900" cy="223838"/>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43" name="Line 33"/>
          <p:cNvSpPr>
            <a:spLocks noChangeShapeType="1"/>
          </p:cNvSpPr>
          <p:nvPr/>
        </p:nvSpPr>
        <p:spPr bwMode="auto">
          <a:xfrm flipV="1">
            <a:off x="2809875" y="4390243"/>
            <a:ext cx="273050" cy="544513"/>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60444" name="Line 34"/>
          <p:cNvSpPr>
            <a:spLocks noChangeShapeType="1"/>
          </p:cNvSpPr>
          <p:nvPr/>
        </p:nvSpPr>
        <p:spPr bwMode="auto">
          <a:xfrm>
            <a:off x="3036888" y="5230030"/>
            <a:ext cx="304800" cy="2286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45" name="Line 35"/>
          <p:cNvSpPr>
            <a:spLocks noChangeShapeType="1"/>
          </p:cNvSpPr>
          <p:nvPr/>
        </p:nvSpPr>
        <p:spPr bwMode="auto">
          <a:xfrm flipV="1">
            <a:off x="3036888" y="5458630"/>
            <a:ext cx="304800" cy="152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46" name="Rectangle 36"/>
          <p:cNvSpPr>
            <a:spLocks noChangeArrowheads="1"/>
          </p:cNvSpPr>
          <p:nvPr/>
        </p:nvSpPr>
        <p:spPr bwMode="auto">
          <a:xfrm>
            <a:off x="2586038" y="50839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60447" name="Rectangle 38"/>
          <p:cNvSpPr>
            <a:spLocks noChangeArrowheads="1"/>
          </p:cNvSpPr>
          <p:nvPr/>
        </p:nvSpPr>
        <p:spPr bwMode="auto">
          <a:xfrm>
            <a:off x="3348038" y="53125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BSC</a:t>
            </a:r>
          </a:p>
        </p:txBody>
      </p:sp>
      <p:sp>
        <p:nvSpPr>
          <p:cNvPr id="60448" name="Rectangle 40"/>
          <p:cNvSpPr>
            <a:spLocks noChangeArrowheads="1"/>
          </p:cNvSpPr>
          <p:nvPr/>
        </p:nvSpPr>
        <p:spPr bwMode="auto">
          <a:xfrm>
            <a:off x="2586038" y="5464980"/>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60449" name="Line 42"/>
          <p:cNvSpPr>
            <a:spLocks noChangeShapeType="1"/>
          </p:cNvSpPr>
          <p:nvPr/>
        </p:nvSpPr>
        <p:spPr bwMode="auto">
          <a:xfrm flipV="1">
            <a:off x="3113088" y="3325030"/>
            <a:ext cx="152400" cy="228600"/>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60450" name="Line 43"/>
          <p:cNvSpPr>
            <a:spLocks noChangeShapeType="1"/>
          </p:cNvSpPr>
          <p:nvPr/>
        </p:nvSpPr>
        <p:spPr bwMode="auto">
          <a:xfrm>
            <a:off x="3798888" y="3553630"/>
            <a:ext cx="762000" cy="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51" name="Line 44"/>
          <p:cNvSpPr>
            <a:spLocks noChangeShapeType="1"/>
          </p:cNvSpPr>
          <p:nvPr/>
        </p:nvSpPr>
        <p:spPr bwMode="auto">
          <a:xfrm>
            <a:off x="3798888" y="5382430"/>
            <a:ext cx="762000" cy="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52" name="Rectangle 45"/>
          <p:cNvSpPr>
            <a:spLocks noChangeArrowheads="1"/>
          </p:cNvSpPr>
          <p:nvPr/>
        </p:nvSpPr>
        <p:spPr bwMode="auto">
          <a:xfrm>
            <a:off x="4494214" y="5195106"/>
            <a:ext cx="592137"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MSC</a:t>
            </a:r>
          </a:p>
        </p:txBody>
      </p:sp>
      <p:sp>
        <p:nvSpPr>
          <p:cNvPr id="60453" name="Rectangle 46"/>
          <p:cNvSpPr>
            <a:spLocks noChangeArrowheads="1"/>
          </p:cNvSpPr>
          <p:nvPr/>
        </p:nvSpPr>
        <p:spPr bwMode="auto">
          <a:xfrm>
            <a:off x="4565650" y="5236380"/>
            <a:ext cx="446088" cy="215900"/>
          </a:xfrm>
          <a:prstGeom prst="rect">
            <a:avLst/>
          </a:prstGeom>
          <a:noFill/>
          <a:ln w="12700">
            <a:solidFill>
              <a:schemeClr val="tx1"/>
            </a:solidFill>
            <a:miter lim="800000"/>
            <a:headEnd/>
            <a:tailEnd/>
          </a:ln>
        </p:spPr>
        <p:txBody>
          <a:bodyPr wrap="none" anchor="ctr"/>
          <a:lstStyle/>
          <a:p>
            <a:pPr algn="ctr"/>
            <a:endParaRPr lang="en-US" sz="1800"/>
          </a:p>
        </p:txBody>
      </p:sp>
      <p:sp>
        <p:nvSpPr>
          <p:cNvPr id="60454" name="Line 47"/>
          <p:cNvSpPr>
            <a:spLocks noChangeShapeType="1"/>
          </p:cNvSpPr>
          <p:nvPr/>
        </p:nvSpPr>
        <p:spPr bwMode="auto">
          <a:xfrm>
            <a:off x="4789488" y="3629830"/>
            <a:ext cx="0" cy="16002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55" name="Line 48"/>
          <p:cNvSpPr>
            <a:spLocks noChangeShapeType="1"/>
          </p:cNvSpPr>
          <p:nvPr/>
        </p:nvSpPr>
        <p:spPr bwMode="auto">
          <a:xfrm flipV="1">
            <a:off x="3951288" y="5230030"/>
            <a:ext cx="0" cy="304800"/>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60456" name="Line 49"/>
          <p:cNvSpPr>
            <a:spLocks noChangeShapeType="1"/>
          </p:cNvSpPr>
          <p:nvPr/>
        </p:nvSpPr>
        <p:spPr bwMode="auto">
          <a:xfrm flipH="1" flipV="1">
            <a:off x="3875088" y="2944030"/>
            <a:ext cx="685800" cy="533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57" name="Line 50"/>
          <p:cNvSpPr>
            <a:spLocks noChangeShapeType="1"/>
          </p:cNvSpPr>
          <p:nvPr/>
        </p:nvSpPr>
        <p:spPr bwMode="auto">
          <a:xfrm flipH="1" flipV="1">
            <a:off x="3646488" y="4391830"/>
            <a:ext cx="914400" cy="914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0458" name="Line 51"/>
          <p:cNvSpPr>
            <a:spLocks noChangeShapeType="1"/>
          </p:cNvSpPr>
          <p:nvPr/>
        </p:nvSpPr>
        <p:spPr bwMode="auto">
          <a:xfrm>
            <a:off x="2351088" y="1953430"/>
            <a:ext cx="3200400" cy="0"/>
          </a:xfrm>
          <a:prstGeom prst="line">
            <a:avLst/>
          </a:prstGeom>
          <a:noFill/>
          <a:ln w="76200">
            <a:solidFill>
              <a:schemeClr val="folHlink"/>
            </a:solidFill>
            <a:round/>
            <a:headEnd type="none" w="sm" len="sm"/>
            <a:tailEnd type="none" w="sm" len="sm"/>
          </a:ln>
        </p:spPr>
        <p:txBody>
          <a:bodyPr wrap="none" anchor="ctr"/>
          <a:lstStyle/>
          <a:p>
            <a:endParaRPr lang="de-DE"/>
          </a:p>
        </p:txBody>
      </p:sp>
    </p:spTree>
    <p:extLst>
      <p:ext uri="{BB962C8B-B14F-4D97-AF65-F5344CB8AC3E}">
        <p14:creationId xmlns:p14="http://schemas.microsoft.com/office/powerpoint/2010/main" val="29139469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System architecture: network and switching subsystem</a:t>
            </a:r>
          </a:p>
        </p:txBody>
      </p:sp>
      <p:sp>
        <p:nvSpPr>
          <p:cNvPr id="62465" name="Fußzeilenplatzhalter 2"/>
          <p:cNvSpPr>
            <a:spLocks noGrp="1"/>
          </p:cNvSpPr>
          <p:nvPr>
            <p:ph type="ftr" sz="quarter" idx="10"/>
          </p:nvPr>
        </p:nvSpPr>
        <p:spPr/>
        <p:txBody>
          <a:bodyPr/>
          <a:lstStyle/>
          <a:p>
            <a:r>
              <a:rPr lang="en-US"/>
              <a:t>Prof. Dr.-Ing. Jochen H. Schiller    www.jochenschiller.de    Mobile Communications</a:t>
            </a:r>
          </a:p>
        </p:txBody>
      </p:sp>
      <p:sp>
        <p:nvSpPr>
          <p:cNvPr id="62467" name="Rectangle 3"/>
          <p:cNvSpPr>
            <a:spLocks noChangeArrowheads="1"/>
          </p:cNvSpPr>
          <p:nvPr/>
        </p:nvSpPr>
        <p:spPr bwMode="auto">
          <a:xfrm>
            <a:off x="5815014" y="1284077"/>
            <a:ext cx="4776787" cy="5313363"/>
          </a:xfrm>
          <a:prstGeom prst="rect">
            <a:avLst/>
          </a:prstGeom>
          <a:noFill/>
          <a:ln w="9525">
            <a:noFill/>
            <a:miter lim="800000"/>
            <a:headEnd/>
            <a:tailEnd/>
          </a:ln>
        </p:spPr>
        <p:txBody>
          <a:bodyPr lIns="92075" tIns="46038" rIns="92075" bIns="46038"/>
          <a:lstStyle/>
          <a:p>
            <a:pPr marL="95250" indent="-95250">
              <a:lnSpc>
                <a:spcPct val="80000"/>
              </a:lnSpc>
              <a:spcBef>
                <a:spcPct val="20000"/>
              </a:spcBef>
              <a:buClr>
                <a:srgbClr val="003366"/>
              </a:buClr>
              <a:buSzPct val="120000"/>
              <a:buFontTx/>
              <a:buChar char="•"/>
              <a:tabLst>
                <a:tab pos="1143000" algn="l"/>
              </a:tabLst>
            </a:pPr>
            <a:r>
              <a:rPr lang="en-US" sz="1800" dirty="0">
                <a:latin typeface="+mj-lt"/>
              </a:rPr>
              <a:t> Components</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MSC (Mobile Services Switching Center):</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IWF (Interworking Functions)</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ISDN (Integrated Services Digital Network)</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PSTN (Public Switched Telephone Network)</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PSPDN (Packet Switched Public Data Net.)</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CSPDN (Circuit Switched Public Data Net.)</a:t>
            </a:r>
          </a:p>
          <a:p>
            <a:pPr marL="95250" indent="-95250">
              <a:lnSpc>
                <a:spcPct val="80000"/>
              </a:lnSpc>
              <a:spcBef>
                <a:spcPct val="20000"/>
              </a:spcBef>
              <a:buClr>
                <a:srgbClr val="003366"/>
              </a:buClr>
              <a:buSzPct val="120000"/>
              <a:buFontTx/>
              <a:buChar char="•"/>
              <a:tabLst>
                <a:tab pos="1143000" algn="l"/>
              </a:tabLst>
            </a:pPr>
            <a:endParaRPr lang="en-US" sz="1800" dirty="0">
              <a:latin typeface="+mj-lt"/>
            </a:endParaRPr>
          </a:p>
          <a:p>
            <a:pPr marL="95250" indent="-95250">
              <a:lnSpc>
                <a:spcPct val="80000"/>
              </a:lnSpc>
              <a:spcBef>
                <a:spcPct val="20000"/>
              </a:spcBef>
              <a:buClr>
                <a:srgbClr val="003366"/>
              </a:buClr>
              <a:buSzPct val="120000"/>
              <a:buFontTx/>
              <a:buChar char="•"/>
              <a:tabLst>
                <a:tab pos="1143000" algn="l"/>
              </a:tabLst>
            </a:pPr>
            <a:r>
              <a:rPr lang="en-US" sz="1800" dirty="0">
                <a:latin typeface="+mj-lt"/>
              </a:rPr>
              <a:t> Databases</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HLR (Home Location Register)</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VLR (Visitor Location Register)</a:t>
            </a:r>
          </a:p>
          <a:p>
            <a:pPr marL="571500" lvl="1" indent="-285750">
              <a:lnSpc>
                <a:spcPct val="80000"/>
              </a:lnSpc>
              <a:spcBef>
                <a:spcPct val="20000"/>
              </a:spcBef>
              <a:buClr>
                <a:srgbClr val="003366"/>
              </a:buClr>
              <a:buSzPct val="120000"/>
              <a:buFontTx/>
              <a:buChar char="•"/>
              <a:tabLst>
                <a:tab pos="1143000" algn="l"/>
              </a:tabLst>
            </a:pPr>
            <a:r>
              <a:rPr lang="en-US" sz="1800" dirty="0">
                <a:latin typeface="+mj-lt"/>
              </a:rPr>
              <a:t>EIR (Equipment Identity Register)</a:t>
            </a:r>
          </a:p>
        </p:txBody>
      </p:sp>
      <p:sp>
        <p:nvSpPr>
          <p:cNvPr id="62468" name="Line 5"/>
          <p:cNvSpPr>
            <a:spLocks noChangeShapeType="1"/>
          </p:cNvSpPr>
          <p:nvPr/>
        </p:nvSpPr>
        <p:spPr bwMode="auto">
          <a:xfrm>
            <a:off x="4260850" y="1296776"/>
            <a:ext cx="0" cy="5029200"/>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62469" name="Rectangle 6"/>
          <p:cNvSpPr>
            <a:spLocks noChangeArrowheads="1"/>
          </p:cNvSpPr>
          <p:nvPr/>
        </p:nvSpPr>
        <p:spPr bwMode="auto">
          <a:xfrm>
            <a:off x="2660650" y="1198351"/>
            <a:ext cx="1327150"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network</a:t>
            </a:r>
            <a:br>
              <a:rPr lang="de-DE" sz="1400">
                <a:latin typeface="Arial" pitchFamily="34" charset="0"/>
              </a:rPr>
            </a:br>
            <a:r>
              <a:rPr lang="de-DE" sz="1400">
                <a:latin typeface="Arial" pitchFamily="34" charset="0"/>
              </a:rPr>
              <a:t>subsystem</a:t>
            </a:r>
          </a:p>
        </p:txBody>
      </p:sp>
      <p:sp>
        <p:nvSpPr>
          <p:cNvPr id="62470" name="Rectangle 8"/>
          <p:cNvSpPr>
            <a:spLocks noChangeArrowheads="1"/>
          </p:cNvSpPr>
          <p:nvPr/>
        </p:nvSpPr>
        <p:spPr bwMode="auto">
          <a:xfrm>
            <a:off x="2362200" y="2522326"/>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62471" name="Rectangle 10"/>
          <p:cNvSpPr>
            <a:spLocks noChangeArrowheads="1"/>
          </p:cNvSpPr>
          <p:nvPr/>
        </p:nvSpPr>
        <p:spPr bwMode="auto">
          <a:xfrm>
            <a:off x="2362200" y="5265526"/>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62472" name="Line 11"/>
          <p:cNvSpPr>
            <a:spLocks noChangeShapeType="1"/>
          </p:cNvSpPr>
          <p:nvPr/>
        </p:nvSpPr>
        <p:spPr bwMode="auto">
          <a:xfrm>
            <a:off x="2584450" y="2744576"/>
            <a:ext cx="0" cy="25146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2473" name="Line 12"/>
          <p:cNvSpPr>
            <a:spLocks noChangeShapeType="1"/>
          </p:cNvSpPr>
          <p:nvPr/>
        </p:nvSpPr>
        <p:spPr bwMode="auto">
          <a:xfrm>
            <a:off x="2279650" y="1753976"/>
            <a:ext cx="3200400" cy="0"/>
          </a:xfrm>
          <a:prstGeom prst="line">
            <a:avLst/>
          </a:prstGeom>
          <a:noFill/>
          <a:ln w="76200">
            <a:solidFill>
              <a:schemeClr val="folHlink"/>
            </a:solidFill>
            <a:round/>
            <a:headEnd type="none" w="sm" len="sm"/>
            <a:tailEnd type="none" w="sm" len="sm"/>
          </a:ln>
        </p:spPr>
        <p:txBody>
          <a:bodyPr wrap="none" anchor="ctr"/>
          <a:lstStyle/>
          <a:p>
            <a:endParaRPr lang="de-DE"/>
          </a:p>
        </p:txBody>
      </p:sp>
      <p:sp>
        <p:nvSpPr>
          <p:cNvPr id="62474" name="Rectangle 13"/>
          <p:cNvSpPr>
            <a:spLocks noChangeArrowheads="1"/>
          </p:cNvSpPr>
          <p:nvPr/>
        </p:nvSpPr>
        <p:spPr bwMode="auto">
          <a:xfrm>
            <a:off x="4303713" y="1198351"/>
            <a:ext cx="1244600"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fixed partner</a:t>
            </a:r>
            <a:br>
              <a:rPr lang="de-DE" sz="1400">
                <a:latin typeface="Arial" pitchFamily="34" charset="0"/>
              </a:rPr>
            </a:br>
            <a:r>
              <a:rPr lang="de-DE" sz="1400">
                <a:latin typeface="Arial" pitchFamily="34" charset="0"/>
              </a:rPr>
              <a:t>networks</a:t>
            </a:r>
          </a:p>
        </p:txBody>
      </p:sp>
      <p:sp>
        <p:nvSpPr>
          <p:cNvPr id="62475" name="Line 14"/>
          <p:cNvSpPr>
            <a:spLocks noChangeShapeType="1"/>
          </p:cNvSpPr>
          <p:nvPr/>
        </p:nvSpPr>
        <p:spPr bwMode="auto">
          <a:xfrm flipV="1">
            <a:off x="2584450" y="1982576"/>
            <a:ext cx="0" cy="533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2476" name="Line 15"/>
          <p:cNvSpPr>
            <a:spLocks noChangeShapeType="1"/>
          </p:cNvSpPr>
          <p:nvPr/>
        </p:nvSpPr>
        <p:spPr bwMode="auto">
          <a:xfrm>
            <a:off x="2584450" y="5487776"/>
            <a:ext cx="0" cy="6858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2477" name="Rectangle 17"/>
          <p:cNvSpPr>
            <a:spLocks noChangeArrowheads="1"/>
          </p:cNvSpPr>
          <p:nvPr/>
        </p:nvSpPr>
        <p:spPr bwMode="auto">
          <a:xfrm>
            <a:off x="2667000" y="5494126"/>
            <a:ext cx="444500" cy="215900"/>
          </a:xfrm>
          <a:prstGeom prst="rect">
            <a:avLst/>
          </a:prstGeom>
          <a:noFill/>
          <a:ln w="12700">
            <a:solidFill>
              <a:schemeClr val="tx1"/>
            </a:solidFill>
            <a:miter lim="800000"/>
            <a:headEnd/>
            <a:tailEnd/>
          </a:ln>
        </p:spPr>
        <p:txBody>
          <a:bodyPr wrap="none" anchor="ctr"/>
          <a:lstStyle/>
          <a:p>
            <a:pPr algn="ctr" eaLnBrk="0" hangingPunct="0"/>
            <a:r>
              <a:rPr lang="de-DE" sz="1400">
                <a:latin typeface="Arial" pitchFamily="34" charset="0"/>
              </a:rPr>
              <a:t>IWF</a:t>
            </a:r>
          </a:p>
        </p:txBody>
      </p:sp>
      <p:sp>
        <p:nvSpPr>
          <p:cNvPr id="62478" name="Line 18"/>
          <p:cNvSpPr>
            <a:spLocks noChangeShapeType="1"/>
          </p:cNvSpPr>
          <p:nvPr/>
        </p:nvSpPr>
        <p:spPr bwMode="auto">
          <a:xfrm>
            <a:off x="2813050" y="5335376"/>
            <a:ext cx="1981200"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62479" name="Line 19"/>
          <p:cNvSpPr>
            <a:spLocks noChangeShapeType="1"/>
          </p:cNvSpPr>
          <p:nvPr/>
        </p:nvSpPr>
        <p:spPr bwMode="auto">
          <a:xfrm>
            <a:off x="3498850" y="5944976"/>
            <a:ext cx="1295400"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62480" name="Rectangle 20"/>
          <p:cNvSpPr>
            <a:spLocks noChangeArrowheads="1"/>
          </p:cNvSpPr>
          <p:nvPr/>
        </p:nvSpPr>
        <p:spPr bwMode="auto">
          <a:xfrm>
            <a:off x="4724401" y="5106776"/>
            <a:ext cx="747713"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ISDN</a:t>
            </a:r>
            <a:br>
              <a:rPr lang="de-DE" sz="1400">
                <a:latin typeface="Arial" pitchFamily="34" charset="0"/>
              </a:rPr>
            </a:br>
            <a:r>
              <a:rPr lang="de-DE" sz="1400">
                <a:latin typeface="Arial" pitchFamily="34" charset="0"/>
              </a:rPr>
              <a:t>PSTN</a:t>
            </a:r>
          </a:p>
        </p:txBody>
      </p:sp>
      <p:sp>
        <p:nvSpPr>
          <p:cNvPr id="62481" name="Rectangle 21"/>
          <p:cNvSpPr>
            <a:spLocks noChangeArrowheads="1"/>
          </p:cNvSpPr>
          <p:nvPr/>
        </p:nvSpPr>
        <p:spPr bwMode="auto">
          <a:xfrm>
            <a:off x="4724401" y="5716376"/>
            <a:ext cx="823913"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PSPDN</a:t>
            </a:r>
            <a:br>
              <a:rPr lang="de-DE" sz="1400">
                <a:latin typeface="Arial" pitchFamily="34" charset="0"/>
              </a:rPr>
            </a:br>
            <a:r>
              <a:rPr lang="de-DE" sz="1400">
                <a:latin typeface="Arial" pitchFamily="34" charset="0"/>
              </a:rPr>
              <a:t>CSPDN</a:t>
            </a:r>
          </a:p>
        </p:txBody>
      </p:sp>
      <p:sp>
        <p:nvSpPr>
          <p:cNvPr id="62482" name="Oval 22"/>
          <p:cNvSpPr>
            <a:spLocks noChangeArrowheads="1"/>
          </p:cNvSpPr>
          <p:nvPr/>
        </p:nvSpPr>
        <p:spPr bwMode="auto">
          <a:xfrm>
            <a:off x="2667000" y="3284326"/>
            <a:ext cx="520700" cy="1511300"/>
          </a:xfrm>
          <a:prstGeom prst="ellipse">
            <a:avLst/>
          </a:prstGeom>
          <a:noFill/>
          <a:ln w="12700">
            <a:solidFill>
              <a:schemeClr val="tx1"/>
            </a:solidFill>
            <a:prstDash val="dashDot"/>
            <a:round/>
            <a:headEnd/>
            <a:tailEnd/>
          </a:ln>
        </p:spPr>
        <p:txBody>
          <a:bodyPr wrap="none" anchor="ctr"/>
          <a:lstStyle/>
          <a:p>
            <a:pPr algn="ctr"/>
            <a:endParaRPr lang="en-US" sz="1800"/>
          </a:p>
        </p:txBody>
      </p:sp>
      <p:sp>
        <p:nvSpPr>
          <p:cNvPr id="62483" name="Line 23"/>
          <p:cNvSpPr>
            <a:spLocks noChangeShapeType="1"/>
          </p:cNvSpPr>
          <p:nvPr/>
        </p:nvSpPr>
        <p:spPr bwMode="auto">
          <a:xfrm>
            <a:off x="2660650" y="2744576"/>
            <a:ext cx="76200" cy="76200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484" name="Line 24"/>
          <p:cNvSpPr>
            <a:spLocks noChangeShapeType="1"/>
          </p:cNvSpPr>
          <p:nvPr/>
        </p:nvSpPr>
        <p:spPr bwMode="auto">
          <a:xfrm flipV="1">
            <a:off x="2660650" y="4497176"/>
            <a:ext cx="76200" cy="76200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485" name="Rectangle 25"/>
          <p:cNvSpPr>
            <a:spLocks noChangeArrowheads="1"/>
          </p:cNvSpPr>
          <p:nvPr/>
        </p:nvSpPr>
        <p:spPr bwMode="auto">
          <a:xfrm rot="-5400000">
            <a:off x="2601913" y="3754006"/>
            <a:ext cx="727075"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SS7</a:t>
            </a:r>
          </a:p>
        </p:txBody>
      </p:sp>
      <p:sp>
        <p:nvSpPr>
          <p:cNvPr id="62486" name="Rectangle 26"/>
          <p:cNvSpPr>
            <a:spLocks noChangeArrowheads="1"/>
          </p:cNvSpPr>
          <p:nvPr/>
        </p:nvSpPr>
        <p:spPr bwMode="auto">
          <a:xfrm>
            <a:off x="3733800" y="30557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87" name="Rectangle 27"/>
          <p:cNvSpPr>
            <a:spLocks noChangeArrowheads="1"/>
          </p:cNvSpPr>
          <p:nvPr/>
        </p:nvSpPr>
        <p:spPr bwMode="auto">
          <a:xfrm>
            <a:off x="3657600" y="31319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88" name="Rectangle 28"/>
          <p:cNvSpPr>
            <a:spLocks noChangeArrowheads="1"/>
          </p:cNvSpPr>
          <p:nvPr/>
        </p:nvSpPr>
        <p:spPr bwMode="auto">
          <a:xfrm>
            <a:off x="3581400" y="32081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89" name="Rectangle 29"/>
          <p:cNvSpPr>
            <a:spLocks noChangeArrowheads="1"/>
          </p:cNvSpPr>
          <p:nvPr/>
        </p:nvSpPr>
        <p:spPr bwMode="auto">
          <a:xfrm>
            <a:off x="3505200" y="3284326"/>
            <a:ext cx="444500" cy="215900"/>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EIR</a:t>
            </a:r>
          </a:p>
        </p:txBody>
      </p:sp>
      <p:sp>
        <p:nvSpPr>
          <p:cNvPr id="62490" name="Rectangle 31"/>
          <p:cNvSpPr>
            <a:spLocks noChangeArrowheads="1"/>
          </p:cNvSpPr>
          <p:nvPr/>
        </p:nvSpPr>
        <p:spPr bwMode="auto">
          <a:xfrm>
            <a:off x="3733800" y="37415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1" name="Rectangle 32"/>
          <p:cNvSpPr>
            <a:spLocks noChangeArrowheads="1"/>
          </p:cNvSpPr>
          <p:nvPr/>
        </p:nvSpPr>
        <p:spPr bwMode="auto">
          <a:xfrm>
            <a:off x="3657600" y="38177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2" name="Rectangle 33"/>
          <p:cNvSpPr>
            <a:spLocks noChangeArrowheads="1"/>
          </p:cNvSpPr>
          <p:nvPr/>
        </p:nvSpPr>
        <p:spPr bwMode="auto">
          <a:xfrm>
            <a:off x="3581400" y="38939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3" name="Rectangle 34"/>
          <p:cNvSpPr>
            <a:spLocks noChangeArrowheads="1"/>
          </p:cNvSpPr>
          <p:nvPr/>
        </p:nvSpPr>
        <p:spPr bwMode="auto">
          <a:xfrm>
            <a:off x="3505200" y="3970126"/>
            <a:ext cx="444500" cy="215900"/>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HLR</a:t>
            </a:r>
          </a:p>
        </p:txBody>
      </p:sp>
      <p:sp>
        <p:nvSpPr>
          <p:cNvPr id="62494" name="Rectangle 36"/>
          <p:cNvSpPr>
            <a:spLocks noChangeArrowheads="1"/>
          </p:cNvSpPr>
          <p:nvPr/>
        </p:nvSpPr>
        <p:spPr bwMode="auto">
          <a:xfrm>
            <a:off x="3657600" y="45797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5" name="Rectangle 37"/>
          <p:cNvSpPr>
            <a:spLocks noChangeArrowheads="1"/>
          </p:cNvSpPr>
          <p:nvPr/>
        </p:nvSpPr>
        <p:spPr bwMode="auto">
          <a:xfrm>
            <a:off x="3581400" y="46559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6" name="Rectangle 38"/>
          <p:cNvSpPr>
            <a:spLocks noChangeArrowheads="1"/>
          </p:cNvSpPr>
          <p:nvPr/>
        </p:nvSpPr>
        <p:spPr bwMode="auto">
          <a:xfrm>
            <a:off x="3505200" y="4732126"/>
            <a:ext cx="444500" cy="215900"/>
          </a:xfrm>
          <a:prstGeom prst="rect">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2497" name="Rectangle 39"/>
          <p:cNvSpPr>
            <a:spLocks noChangeArrowheads="1"/>
          </p:cNvSpPr>
          <p:nvPr/>
        </p:nvSpPr>
        <p:spPr bwMode="auto">
          <a:xfrm>
            <a:off x="3429000" y="4808326"/>
            <a:ext cx="444500" cy="215900"/>
          </a:xfrm>
          <a:prstGeom prst="rect">
            <a:avLst/>
          </a:prstGeom>
          <a:solidFill>
            <a:schemeClr val="bg1"/>
          </a:solidFill>
          <a:ln w="12700">
            <a:solidFill>
              <a:schemeClr val="tx1"/>
            </a:solidFill>
            <a:miter lim="800000"/>
            <a:headEnd/>
            <a:tailEnd/>
          </a:ln>
        </p:spPr>
        <p:txBody>
          <a:bodyPr wrap="none" anchor="ctr"/>
          <a:lstStyle/>
          <a:p>
            <a:pPr algn="ctr" eaLnBrk="0" hangingPunct="0"/>
            <a:r>
              <a:rPr lang="de-DE" sz="1400">
                <a:latin typeface="Arial" pitchFamily="34" charset="0"/>
              </a:rPr>
              <a:t>VLR</a:t>
            </a:r>
          </a:p>
        </p:txBody>
      </p:sp>
      <p:sp>
        <p:nvSpPr>
          <p:cNvPr id="62498" name="Line 41"/>
          <p:cNvSpPr>
            <a:spLocks noChangeShapeType="1"/>
          </p:cNvSpPr>
          <p:nvPr/>
        </p:nvSpPr>
        <p:spPr bwMode="auto">
          <a:xfrm>
            <a:off x="3117850" y="5640176"/>
            <a:ext cx="381000" cy="3048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62499" name="Line 42"/>
          <p:cNvSpPr>
            <a:spLocks noChangeShapeType="1"/>
          </p:cNvSpPr>
          <p:nvPr/>
        </p:nvSpPr>
        <p:spPr bwMode="auto">
          <a:xfrm flipV="1">
            <a:off x="3194050" y="3430376"/>
            <a:ext cx="304800" cy="30480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500" name="Line 43"/>
          <p:cNvSpPr>
            <a:spLocks noChangeShapeType="1"/>
          </p:cNvSpPr>
          <p:nvPr/>
        </p:nvSpPr>
        <p:spPr bwMode="auto">
          <a:xfrm>
            <a:off x="3194050" y="4039976"/>
            <a:ext cx="304800" cy="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501" name="Line 44"/>
          <p:cNvSpPr>
            <a:spLocks noChangeShapeType="1"/>
          </p:cNvSpPr>
          <p:nvPr/>
        </p:nvSpPr>
        <p:spPr bwMode="auto">
          <a:xfrm>
            <a:off x="3117850" y="4573376"/>
            <a:ext cx="304800" cy="38100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502" name="Line 45"/>
          <p:cNvSpPr>
            <a:spLocks noChangeShapeType="1"/>
          </p:cNvSpPr>
          <p:nvPr/>
        </p:nvSpPr>
        <p:spPr bwMode="auto">
          <a:xfrm flipV="1">
            <a:off x="2965450" y="2287376"/>
            <a:ext cx="228600" cy="990600"/>
          </a:xfrm>
          <a:prstGeom prst="line">
            <a:avLst/>
          </a:prstGeom>
          <a:noFill/>
          <a:ln w="12700">
            <a:solidFill>
              <a:schemeClr val="tx1"/>
            </a:solidFill>
            <a:prstDash val="dashDot"/>
            <a:round/>
            <a:headEnd type="none" w="sm" len="sm"/>
            <a:tailEnd type="none" w="sm" len="sm"/>
          </a:ln>
        </p:spPr>
        <p:txBody>
          <a:bodyPr wrap="none" anchor="ctr"/>
          <a:lstStyle/>
          <a:p>
            <a:endParaRPr lang="de-DE"/>
          </a:p>
        </p:txBody>
      </p:sp>
      <p:sp>
        <p:nvSpPr>
          <p:cNvPr id="62503" name="Line 46"/>
          <p:cNvSpPr>
            <a:spLocks noChangeShapeType="1"/>
          </p:cNvSpPr>
          <p:nvPr/>
        </p:nvSpPr>
        <p:spPr bwMode="auto">
          <a:xfrm>
            <a:off x="3194050" y="2287376"/>
            <a:ext cx="1600200" cy="0"/>
          </a:xfrm>
          <a:prstGeom prst="line">
            <a:avLst/>
          </a:prstGeom>
          <a:noFill/>
          <a:ln w="12700">
            <a:solidFill>
              <a:schemeClr val="tx1"/>
            </a:solidFill>
            <a:prstDash val="dashDot"/>
            <a:round/>
            <a:headEnd type="none" w="sm" len="sm"/>
            <a:tailEnd type="stealth" w="med" len="lg"/>
          </a:ln>
        </p:spPr>
        <p:txBody>
          <a:bodyPr wrap="none" anchor="ctr"/>
          <a:lstStyle/>
          <a:p>
            <a:endParaRPr lang="de-DE"/>
          </a:p>
        </p:txBody>
      </p:sp>
      <p:sp>
        <p:nvSpPr>
          <p:cNvPr id="62504" name="Rectangle 47"/>
          <p:cNvSpPr>
            <a:spLocks noChangeArrowheads="1"/>
          </p:cNvSpPr>
          <p:nvPr/>
        </p:nvSpPr>
        <p:spPr bwMode="auto">
          <a:xfrm>
            <a:off x="4724401" y="2058776"/>
            <a:ext cx="671513"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ISDN</a:t>
            </a:r>
            <a:br>
              <a:rPr lang="de-DE" sz="1400">
                <a:latin typeface="Arial" pitchFamily="34" charset="0"/>
              </a:rPr>
            </a:br>
            <a:r>
              <a:rPr lang="de-DE" sz="1400">
                <a:latin typeface="Arial" pitchFamily="34" charset="0"/>
              </a:rPr>
              <a:t>PSTN</a:t>
            </a:r>
          </a:p>
        </p:txBody>
      </p:sp>
    </p:spTree>
    <p:extLst>
      <p:ext uri="{BB962C8B-B14F-4D97-AF65-F5344CB8AC3E}">
        <p14:creationId xmlns:p14="http://schemas.microsoft.com/office/powerpoint/2010/main" val="11035883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Radio subsystem</a:t>
            </a:r>
          </a:p>
        </p:txBody>
      </p:sp>
      <p:sp>
        <p:nvSpPr>
          <p:cNvPr id="64515" name="Rectangle 3"/>
          <p:cNvSpPr>
            <a:spLocks noGrp="1" noChangeArrowheads="1"/>
          </p:cNvSpPr>
          <p:nvPr>
            <p:ph idx="1"/>
          </p:nvPr>
        </p:nvSpPr>
        <p:spPr/>
        <p:txBody>
          <a:bodyPr/>
          <a:lstStyle/>
          <a:p>
            <a:pPr eaLnBrk="1" hangingPunct="1"/>
            <a:r>
              <a:rPr lang="en-US"/>
              <a:t>The Radio Subsystem (RSS) comprises the cellular mobile network up to the switching centers</a:t>
            </a:r>
          </a:p>
          <a:p>
            <a:pPr eaLnBrk="1" hangingPunct="1"/>
            <a:r>
              <a:rPr lang="en-US"/>
              <a:t>Components</a:t>
            </a:r>
          </a:p>
          <a:p>
            <a:pPr lvl="1" eaLnBrk="1" hangingPunct="1"/>
            <a:r>
              <a:rPr lang="en-US"/>
              <a:t>Base Station Subsystem (BSS):</a:t>
            </a:r>
          </a:p>
          <a:p>
            <a:pPr lvl="2" eaLnBrk="1" hangingPunct="1"/>
            <a:r>
              <a:rPr lang="en-US"/>
              <a:t>Base Transceiver Station (BTS): radio components including sender, receiver, antenna - if directed antennas are used one BTS can cover several cells</a:t>
            </a:r>
          </a:p>
          <a:p>
            <a:pPr lvl="2" eaLnBrk="1" hangingPunct="1"/>
            <a:r>
              <a:rPr lang="en-US"/>
              <a:t>Base Station Controller (BSC): switching between BTSs, controlling BTSs, managing of network resources, mapping of radio channels (U</a:t>
            </a:r>
            <a:r>
              <a:rPr lang="en-US" baseline="-25000"/>
              <a:t>m</a:t>
            </a:r>
            <a:r>
              <a:rPr lang="en-US"/>
              <a:t>) onto terrestrial channels (A interface)</a:t>
            </a:r>
            <a:br>
              <a:rPr lang="en-US"/>
            </a:br>
            <a:endParaRPr lang="en-US"/>
          </a:p>
          <a:p>
            <a:pPr lvl="2" eaLnBrk="1" hangingPunct="1"/>
            <a:r>
              <a:rPr lang="en-US"/>
              <a:t>BSS = BSC + sum(BTS) + interconnection</a:t>
            </a:r>
          </a:p>
          <a:p>
            <a:pPr lvl="2" eaLnBrk="1" hangingPunct="1"/>
            <a:endParaRPr lang="en-US"/>
          </a:p>
          <a:p>
            <a:pPr lvl="1" eaLnBrk="1" hangingPunct="1"/>
            <a:r>
              <a:rPr lang="en-US"/>
              <a:t>Mobile Stations (MS)</a:t>
            </a:r>
          </a:p>
          <a:p>
            <a:pPr lvl="1" eaLnBrk="1" hangingPunct="1"/>
            <a:endParaRPr lang="en-US"/>
          </a:p>
          <a:p>
            <a:pPr lvl="1" eaLnBrk="1" hangingPunct="1"/>
            <a:endParaRPr lang="en-US"/>
          </a:p>
        </p:txBody>
      </p:sp>
      <p:sp>
        <p:nvSpPr>
          <p:cNvPr id="6451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42076721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Some</a:t>
            </a:r>
            <a:r>
              <a:rPr lang="de-DE" dirty="0"/>
              <a:t> </a:t>
            </a:r>
            <a:r>
              <a:rPr lang="de-DE" dirty="0" err="1"/>
              <a:t>current</a:t>
            </a:r>
            <a:r>
              <a:rPr lang="de-DE" dirty="0"/>
              <a:t> </a:t>
            </a:r>
            <a:r>
              <a:rPr lang="de-DE" dirty="0" err="1"/>
              <a:t>numbers</a:t>
            </a:r>
            <a:r>
              <a:rPr lang="de-DE" dirty="0"/>
              <a:t> (2019/2020)</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pic>
        <p:nvPicPr>
          <p:cNvPr id="4" name="Picture 3"/>
          <p:cNvPicPr>
            <a:picLocks noChangeAspect="1"/>
          </p:cNvPicPr>
          <p:nvPr/>
        </p:nvPicPr>
        <p:blipFill rotWithShape="1">
          <a:blip r:embed="rId3"/>
          <a:srcRect r="33342"/>
          <a:stretch/>
        </p:blipFill>
        <p:spPr>
          <a:xfrm>
            <a:off x="304128" y="1268700"/>
            <a:ext cx="5619748" cy="1557543"/>
          </a:xfrm>
          <a:prstGeom prst="rect">
            <a:avLst/>
          </a:prstGeom>
        </p:spPr>
      </p:pic>
      <p:sp>
        <p:nvSpPr>
          <p:cNvPr id="7" name="TextBox 6"/>
          <p:cNvSpPr txBox="1"/>
          <p:nvPr/>
        </p:nvSpPr>
        <p:spPr>
          <a:xfrm>
            <a:off x="3396227" y="2826243"/>
            <a:ext cx="2539478" cy="307777"/>
          </a:xfrm>
          <a:prstGeom prst="rect">
            <a:avLst/>
          </a:prstGeom>
          <a:noFill/>
        </p:spPr>
        <p:txBody>
          <a:bodyPr wrap="none" rtlCol="0">
            <a:spAutoFit/>
          </a:bodyPr>
          <a:lstStyle/>
          <a:p>
            <a:r>
              <a:rPr lang="de-DE" sz="1400" dirty="0">
                <a:solidFill>
                  <a:srgbClr val="0070C0"/>
                </a:solidFill>
              </a:rPr>
              <a:t>Source: </a:t>
            </a:r>
            <a:r>
              <a:rPr lang="de-DE" sz="1400" dirty="0" err="1">
                <a:solidFill>
                  <a:srgbClr val="0070C0"/>
                </a:solidFill>
              </a:rPr>
              <a:t>GSMAIntelligence</a:t>
            </a:r>
            <a:endParaRPr lang="de-DE" sz="1400" dirty="0">
              <a:solidFill>
                <a:srgbClr val="0070C0"/>
              </a:solidFill>
            </a:endParaRPr>
          </a:p>
        </p:txBody>
      </p:sp>
      <p:pic>
        <p:nvPicPr>
          <p:cNvPr id="5" name="Picture 4"/>
          <p:cNvPicPr>
            <a:picLocks noChangeAspect="1"/>
          </p:cNvPicPr>
          <p:nvPr/>
        </p:nvPicPr>
        <p:blipFill>
          <a:blip r:embed="rId4"/>
          <a:stretch>
            <a:fillRect/>
          </a:stretch>
        </p:blipFill>
        <p:spPr>
          <a:xfrm>
            <a:off x="767260" y="3469731"/>
            <a:ext cx="3886200" cy="2724150"/>
          </a:xfrm>
          <a:prstGeom prst="rect">
            <a:avLst/>
          </a:prstGeom>
        </p:spPr>
      </p:pic>
      <p:sp>
        <p:nvSpPr>
          <p:cNvPr id="9" name="TextBox 8"/>
          <p:cNvSpPr txBox="1"/>
          <p:nvPr/>
        </p:nvSpPr>
        <p:spPr>
          <a:xfrm>
            <a:off x="3011279" y="6039992"/>
            <a:ext cx="1614545" cy="307777"/>
          </a:xfrm>
          <a:prstGeom prst="rect">
            <a:avLst/>
          </a:prstGeom>
          <a:noFill/>
        </p:spPr>
        <p:txBody>
          <a:bodyPr wrap="none" rtlCol="0">
            <a:spAutoFit/>
          </a:bodyPr>
          <a:lstStyle/>
          <a:p>
            <a:r>
              <a:rPr lang="de-DE" sz="1400" dirty="0">
                <a:solidFill>
                  <a:srgbClr val="0070C0"/>
                </a:solidFill>
              </a:rPr>
              <a:t>Source: </a:t>
            </a:r>
            <a:r>
              <a:rPr lang="de-DE" sz="1400" dirty="0" err="1">
                <a:solidFill>
                  <a:srgbClr val="0070C0"/>
                </a:solidFill>
              </a:rPr>
              <a:t>statista</a:t>
            </a:r>
            <a:endParaRPr lang="de-DE" sz="1400" dirty="0">
              <a:solidFill>
                <a:srgbClr val="0070C0"/>
              </a:solidFill>
            </a:endParaRPr>
          </a:p>
        </p:txBody>
      </p:sp>
      <p:pic>
        <p:nvPicPr>
          <p:cNvPr id="10" name="Picture 9"/>
          <p:cNvPicPr>
            <a:picLocks noChangeAspect="1"/>
          </p:cNvPicPr>
          <p:nvPr/>
        </p:nvPicPr>
        <p:blipFill>
          <a:blip r:embed="rId5"/>
          <a:stretch>
            <a:fillRect/>
          </a:stretch>
        </p:blipFill>
        <p:spPr>
          <a:xfrm>
            <a:off x="6384040" y="1700760"/>
            <a:ext cx="5614017" cy="3942507"/>
          </a:xfrm>
          <a:prstGeom prst="rect">
            <a:avLst/>
          </a:prstGeom>
        </p:spPr>
      </p:pic>
      <p:sp>
        <p:nvSpPr>
          <p:cNvPr id="12" name="TextBox 11"/>
          <p:cNvSpPr txBox="1"/>
          <p:nvPr/>
        </p:nvSpPr>
        <p:spPr>
          <a:xfrm>
            <a:off x="10407170" y="5630845"/>
            <a:ext cx="1614545" cy="307777"/>
          </a:xfrm>
          <a:prstGeom prst="rect">
            <a:avLst/>
          </a:prstGeom>
          <a:noFill/>
        </p:spPr>
        <p:txBody>
          <a:bodyPr wrap="none" rtlCol="0">
            <a:spAutoFit/>
          </a:bodyPr>
          <a:lstStyle/>
          <a:p>
            <a:r>
              <a:rPr lang="de-DE" sz="1400" dirty="0">
                <a:solidFill>
                  <a:srgbClr val="0070C0"/>
                </a:solidFill>
              </a:rPr>
              <a:t>Source: </a:t>
            </a:r>
            <a:r>
              <a:rPr lang="de-DE" sz="1400" dirty="0" err="1">
                <a:solidFill>
                  <a:srgbClr val="0070C0"/>
                </a:solidFill>
              </a:rPr>
              <a:t>statista</a:t>
            </a:r>
            <a:endParaRPr lang="de-DE" sz="1400" dirty="0">
              <a:solidFill>
                <a:srgbClr val="0070C0"/>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41"/>
          <p:cNvSpPr>
            <a:spLocks noGrp="1" noChangeArrowheads="1"/>
          </p:cNvSpPr>
          <p:nvPr>
            <p:ph type="title"/>
          </p:nvPr>
        </p:nvSpPr>
        <p:spPr/>
        <p:txBody>
          <a:bodyPr/>
          <a:lstStyle/>
          <a:p>
            <a:pPr eaLnBrk="1" hangingPunct="1"/>
            <a:r>
              <a:rPr lang="en-US" dirty="0"/>
              <a:t>GSM: cellular network</a:t>
            </a:r>
          </a:p>
        </p:txBody>
      </p:sp>
      <p:sp>
        <p:nvSpPr>
          <p:cNvPr id="66568" name="Rectangle 42"/>
          <p:cNvSpPr>
            <a:spLocks noGrp="1" noChangeArrowheads="1"/>
          </p:cNvSpPr>
          <p:nvPr>
            <p:ph type="body" sz="half" idx="2"/>
          </p:nvPr>
        </p:nvSpPr>
        <p:spPr/>
        <p:txBody>
          <a:bodyPr/>
          <a:lstStyle/>
          <a:p>
            <a:pPr marL="342900" indent="-342900" eaLnBrk="1" hangingPunct="1">
              <a:lnSpc>
                <a:spcPct val="90000"/>
              </a:lnSpc>
              <a:buFont typeface="Arial" panose="020B0604020202020204" pitchFamily="34" charset="0"/>
              <a:buChar char="•"/>
            </a:pPr>
            <a:r>
              <a:rPr lang="en-US" sz="2000" dirty="0"/>
              <a:t>use of several carrier frequencies</a:t>
            </a:r>
          </a:p>
          <a:p>
            <a:pPr marL="342900" indent="-342900" eaLnBrk="1" hangingPunct="1">
              <a:lnSpc>
                <a:spcPct val="90000"/>
              </a:lnSpc>
              <a:buFont typeface="Arial" panose="020B0604020202020204" pitchFamily="34" charset="0"/>
              <a:buChar char="•"/>
            </a:pPr>
            <a:r>
              <a:rPr lang="en-US" sz="2000" dirty="0"/>
              <a:t>not the same frequency in adjoining cells</a:t>
            </a:r>
          </a:p>
          <a:p>
            <a:pPr marL="342900" indent="-342900" eaLnBrk="1" hangingPunct="1">
              <a:lnSpc>
                <a:spcPct val="90000"/>
              </a:lnSpc>
              <a:buFont typeface="Arial" panose="020B0604020202020204" pitchFamily="34" charset="0"/>
              <a:buChar char="•"/>
            </a:pPr>
            <a:r>
              <a:rPr lang="en-US" sz="2000" dirty="0"/>
              <a:t>cell sizes vary from some 100 m up to 35 km depending on user density, geography, transceiver power etc.</a:t>
            </a:r>
          </a:p>
          <a:p>
            <a:pPr marL="342900" indent="-342900" eaLnBrk="1" hangingPunct="1">
              <a:lnSpc>
                <a:spcPct val="90000"/>
              </a:lnSpc>
              <a:buFont typeface="Arial" panose="020B0604020202020204" pitchFamily="34" charset="0"/>
              <a:buChar char="•"/>
            </a:pPr>
            <a:r>
              <a:rPr lang="en-US" sz="2000" dirty="0"/>
              <a:t>hexagonal shape of cells is idealized (cells overlap, shapes depend on geography)</a:t>
            </a:r>
          </a:p>
          <a:p>
            <a:pPr marL="342900" indent="-342900" eaLnBrk="1" hangingPunct="1">
              <a:lnSpc>
                <a:spcPct val="90000"/>
              </a:lnSpc>
              <a:buFont typeface="Arial" panose="020B0604020202020204" pitchFamily="34" charset="0"/>
              <a:buChar char="•"/>
            </a:pPr>
            <a:r>
              <a:rPr lang="en-US" sz="2000" dirty="0"/>
              <a:t>if a mobile user changes cells handover of the connection to the neighbor cell</a:t>
            </a:r>
          </a:p>
        </p:txBody>
      </p:sp>
      <p:sp>
        <p:nvSpPr>
          <p:cNvPr id="66561" name="Fußzeilenplatzhalter 4"/>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endParaRPr lang="en-US" dirty="0">
              <a:ea typeface="MS PGothic" pitchFamily="34" charset="-128"/>
            </a:endParaRPr>
          </a:p>
        </p:txBody>
      </p:sp>
      <p:sp>
        <p:nvSpPr>
          <p:cNvPr id="66562" name="Rectangle 4"/>
          <p:cNvSpPr>
            <a:spLocks noChangeArrowheads="1"/>
          </p:cNvSpPr>
          <p:nvPr/>
        </p:nvSpPr>
        <p:spPr bwMode="auto">
          <a:xfrm>
            <a:off x="6538914" y="1562101"/>
            <a:ext cx="3482975"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possible radio coverage of the cell</a:t>
            </a:r>
          </a:p>
        </p:txBody>
      </p:sp>
      <p:sp>
        <p:nvSpPr>
          <p:cNvPr id="66563" name="Rectangle 5"/>
          <p:cNvSpPr>
            <a:spLocks noChangeArrowheads="1"/>
          </p:cNvSpPr>
          <p:nvPr/>
        </p:nvSpPr>
        <p:spPr bwMode="auto">
          <a:xfrm>
            <a:off x="6565901" y="2533651"/>
            <a:ext cx="3844925" cy="30841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idealized shape of the cell</a:t>
            </a:r>
          </a:p>
        </p:txBody>
      </p:sp>
      <p:grpSp>
        <p:nvGrpSpPr>
          <p:cNvPr id="66564" name="Group 6"/>
          <p:cNvGrpSpPr>
            <a:grpSpLocks/>
          </p:cNvGrpSpPr>
          <p:nvPr/>
        </p:nvGrpSpPr>
        <p:grpSpPr bwMode="auto">
          <a:xfrm>
            <a:off x="2819401" y="1447801"/>
            <a:ext cx="3763963" cy="2017713"/>
            <a:chOff x="901" y="1169"/>
            <a:chExt cx="2569" cy="1271"/>
          </a:xfrm>
        </p:grpSpPr>
        <p:sp>
          <p:nvSpPr>
            <p:cNvPr id="66569" name="Oval 7"/>
            <p:cNvSpPr>
              <a:spLocks noChangeArrowheads="1"/>
            </p:cNvSpPr>
            <p:nvPr/>
          </p:nvSpPr>
          <p:spPr bwMode="auto">
            <a:xfrm>
              <a:off x="2078" y="1816"/>
              <a:ext cx="676" cy="624"/>
            </a:xfrm>
            <a:prstGeom prst="ellipse">
              <a:avLst/>
            </a:prstGeom>
            <a:solidFill>
              <a:schemeClr val="accent1"/>
            </a:solidFill>
            <a:ln w="12700">
              <a:solidFill>
                <a:schemeClr val="tx1"/>
              </a:solidFill>
              <a:round/>
              <a:headEnd/>
              <a:tailEnd/>
            </a:ln>
          </p:spPr>
          <p:txBody>
            <a:bodyPr wrap="none" anchor="ctr"/>
            <a:lstStyle/>
            <a:p>
              <a:pPr algn="ctr"/>
              <a:endParaRPr lang="en-US" sz="1800"/>
            </a:p>
          </p:txBody>
        </p:sp>
        <p:sp>
          <p:nvSpPr>
            <p:cNvPr id="66570" name="AutoShape 8"/>
            <p:cNvSpPr>
              <a:spLocks noChangeArrowheads="1"/>
            </p:cNvSpPr>
            <p:nvPr/>
          </p:nvSpPr>
          <p:spPr bwMode="auto">
            <a:xfrm>
              <a:off x="2160" y="1916"/>
              <a:ext cx="512" cy="424"/>
            </a:xfrm>
            <a:prstGeom prst="hexagon">
              <a:avLst>
                <a:gd name="adj" fmla="val 30183"/>
                <a:gd name="vf" fmla="val 115470"/>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6571" name="Rectangle 9"/>
            <p:cNvSpPr>
              <a:spLocks noChangeArrowheads="1"/>
            </p:cNvSpPr>
            <p:nvPr/>
          </p:nvSpPr>
          <p:spPr bwMode="auto">
            <a:xfrm>
              <a:off x="2187" y="1945"/>
              <a:ext cx="458" cy="21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de-DE" sz="1600">
                  <a:latin typeface="Arial" pitchFamily="34" charset="0"/>
                </a:rPr>
                <a:t>cell</a:t>
              </a:r>
            </a:p>
          </p:txBody>
        </p:sp>
        <p:sp>
          <p:nvSpPr>
            <p:cNvPr id="66572" name="Oval 10"/>
            <p:cNvSpPr>
              <a:spLocks noChangeArrowheads="1"/>
            </p:cNvSpPr>
            <p:nvPr/>
          </p:nvSpPr>
          <p:spPr bwMode="auto">
            <a:xfrm>
              <a:off x="901" y="1169"/>
              <a:ext cx="677" cy="624"/>
            </a:xfrm>
            <a:prstGeom prst="ellipse">
              <a:avLst/>
            </a:prstGeom>
            <a:solidFill>
              <a:schemeClr val="accent1"/>
            </a:solidFill>
            <a:ln w="12700">
              <a:solidFill>
                <a:schemeClr val="tx1"/>
              </a:solidFill>
              <a:round/>
              <a:headEnd/>
              <a:tailEnd/>
            </a:ln>
          </p:spPr>
          <p:txBody>
            <a:bodyPr wrap="none" anchor="ctr"/>
            <a:lstStyle/>
            <a:p>
              <a:pPr algn="ctr"/>
              <a:endParaRPr lang="en-US" sz="1800"/>
            </a:p>
          </p:txBody>
        </p:sp>
        <p:sp>
          <p:nvSpPr>
            <p:cNvPr id="66573" name="AutoShape 11"/>
            <p:cNvSpPr>
              <a:spLocks noChangeArrowheads="1"/>
            </p:cNvSpPr>
            <p:nvPr/>
          </p:nvSpPr>
          <p:spPr bwMode="auto">
            <a:xfrm>
              <a:off x="979" y="1276"/>
              <a:ext cx="512" cy="407"/>
            </a:xfrm>
            <a:prstGeom prst="hexagon">
              <a:avLst>
                <a:gd name="adj" fmla="val 31444"/>
                <a:gd name="vf" fmla="val 115470"/>
              </a:avLst>
            </a:prstGeom>
            <a:solidFill>
              <a:schemeClr val="bg1"/>
            </a:solidFill>
            <a:ln w="12700">
              <a:solidFill>
                <a:schemeClr val="tx1"/>
              </a:solidFill>
              <a:miter lim="800000"/>
              <a:headEnd/>
              <a:tailEnd/>
            </a:ln>
          </p:spPr>
          <p:txBody>
            <a:bodyPr wrap="none" anchor="ctr"/>
            <a:lstStyle/>
            <a:p>
              <a:pPr algn="ctr"/>
              <a:endParaRPr lang="en-US" sz="1800"/>
            </a:p>
          </p:txBody>
        </p:sp>
        <p:sp>
          <p:nvSpPr>
            <p:cNvPr id="66574" name="Rectangle 12"/>
            <p:cNvSpPr>
              <a:spLocks noChangeArrowheads="1"/>
            </p:cNvSpPr>
            <p:nvPr/>
          </p:nvSpPr>
          <p:spPr bwMode="auto">
            <a:xfrm>
              <a:off x="1010" y="1298"/>
              <a:ext cx="459" cy="212"/>
            </a:xfrm>
            <a:prstGeom prst="rect">
              <a:avLst/>
            </a:prstGeom>
            <a:noFill/>
            <a:ln w="9525">
              <a:noFill/>
              <a:miter lim="800000"/>
              <a:headEnd/>
              <a:tailEnd/>
            </a:ln>
          </p:spPr>
          <p:txBody>
            <a:bodyPr lIns="92075" tIns="46038" rIns="92075" bIns="46038">
              <a:spAutoFit/>
            </a:bodyPr>
            <a:lstStyle/>
            <a:p>
              <a:pPr algn="ctr" eaLnBrk="0" hangingPunct="0">
                <a:spcBef>
                  <a:spcPct val="50000"/>
                </a:spcBef>
              </a:pPr>
              <a:endParaRPr lang="en-US" sz="1600">
                <a:latin typeface="Arial" pitchFamily="34" charset="0"/>
              </a:endParaRPr>
            </a:p>
          </p:txBody>
        </p:sp>
        <p:sp>
          <p:nvSpPr>
            <p:cNvPr id="66575" name="AutoShape 13"/>
            <p:cNvSpPr>
              <a:spLocks noChangeArrowheads="1"/>
            </p:cNvSpPr>
            <p:nvPr/>
          </p:nvSpPr>
          <p:spPr bwMode="auto">
            <a:xfrm>
              <a:off x="1383" y="1472"/>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76" name="AutoShape 14"/>
            <p:cNvSpPr>
              <a:spLocks noChangeArrowheads="1"/>
            </p:cNvSpPr>
            <p:nvPr/>
          </p:nvSpPr>
          <p:spPr bwMode="auto">
            <a:xfrm>
              <a:off x="987" y="1687"/>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77" name="AutoShape 15"/>
            <p:cNvSpPr>
              <a:spLocks noChangeArrowheads="1"/>
            </p:cNvSpPr>
            <p:nvPr/>
          </p:nvSpPr>
          <p:spPr bwMode="auto">
            <a:xfrm>
              <a:off x="1774" y="1252"/>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78" name="AutoShape 16"/>
            <p:cNvSpPr>
              <a:spLocks noChangeArrowheads="1"/>
            </p:cNvSpPr>
            <p:nvPr/>
          </p:nvSpPr>
          <p:spPr bwMode="auto">
            <a:xfrm>
              <a:off x="1774" y="1692"/>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79" name="AutoShape 17"/>
            <p:cNvSpPr>
              <a:spLocks noChangeArrowheads="1"/>
            </p:cNvSpPr>
            <p:nvPr/>
          </p:nvSpPr>
          <p:spPr bwMode="auto">
            <a:xfrm>
              <a:off x="2170" y="1479"/>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80" name="AutoShape 18"/>
            <p:cNvSpPr>
              <a:spLocks noChangeArrowheads="1"/>
            </p:cNvSpPr>
            <p:nvPr/>
          </p:nvSpPr>
          <p:spPr bwMode="auto">
            <a:xfrm>
              <a:off x="1386" y="1904"/>
              <a:ext cx="512" cy="424"/>
            </a:xfrm>
            <a:prstGeom prst="hexagon">
              <a:avLst>
                <a:gd name="adj" fmla="val 30183"/>
                <a:gd name="vf" fmla="val 115470"/>
              </a:avLst>
            </a:prstGeom>
            <a:noFill/>
            <a:ln w="12700">
              <a:solidFill>
                <a:schemeClr val="tx1"/>
              </a:solidFill>
              <a:miter lim="800000"/>
              <a:headEnd/>
              <a:tailEnd/>
            </a:ln>
          </p:spPr>
          <p:txBody>
            <a:bodyPr wrap="none" anchor="ctr"/>
            <a:lstStyle/>
            <a:p>
              <a:pPr algn="ctr"/>
              <a:endParaRPr lang="en-US" sz="1800"/>
            </a:p>
          </p:txBody>
        </p:sp>
        <p:sp>
          <p:nvSpPr>
            <p:cNvPr id="66581" name="Line 19"/>
            <p:cNvSpPr>
              <a:spLocks noChangeShapeType="1"/>
            </p:cNvSpPr>
            <p:nvPr/>
          </p:nvSpPr>
          <p:spPr bwMode="auto">
            <a:xfrm flipH="1">
              <a:off x="2661" y="1357"/>
              <a:ext cx="766" cy="571"/>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66582" name="Line 20"/>
            <p:cNvSpPr>
              <a:spLocks noChangeShapeType="1"/>
            </p:cNvSpPr>
            <p:nvPr/>
          </p:nvSpPr>
          <p:spPr bwMode="auto">
            <a:xfrm flipH="1">
              <a:off x="2622" y="1963"/>
              <a:ext cx="848" cy="81"/>
            </a:xfrm>
            <a:prstGeom prst="line">
              <a:avLst/>
            </a:prstGeom>
            <a:noFill/>
            <a:ln w="12700">
              <a:solidFill>
                <a:schemeClr val="tx1"/>
              </a:solidFill>
              <a:round/>
              <a:headEnd type="none" w="sm" len="sm"/>
              <a:tailEnd type="stealth" w="med" len="lg"/>
            </a:ln>
          </p:spPr>
          <p:txBody>
            <a:bodyPr wrap="none" anchor="ctr"/>
            <a:lstStyle/>
            <a:p>
              <a:endParaRPr lang="de-DE"/>
            </a:p>
          </p:txBody>
        </p:sp>
      </p:grpSp>
      <p:sp>
        <p:nvSpPr>
          <p:cNvPr id="66565" name="Text Box 28"/>
          <p:cNvSpPr txBox="1">
            <a:spLocks noChangeArrowheads="1"/>
          </p:cNvSpPr>
          <p:nvPr/>
        </p:nvSpPr>
        <p:spPr bwMode="auto">
          <a:xfrm>
            <a:off x="2362201" y="914401"/>
            <a:ext cx="4048125" cy="396875"/>
          </a:xfrm>
          <a:prstGeom prst="rect">
            <a:avLst/>
          </a:prstGeom>
          <a:noFill/>
          <a:ln w="9525">
            <a:noFill/>
            <a:miter lim="800000"/>
            <a:headEnd/>
            <a:tailEnd/>
          </a:ln>
        </p:spPr>
        <p:txBody>
          <a:bodyPr wrap="none">
            <a:spAutoFit/>
          </a:bodyPr>
          <a:lstStyle/>
          <a:p>
            <a:pPr eaLnBrk="0" hangingPunct="0"/>
            <a:r>
              <a:rPr lang="en-US" sz="2000">
                <a:latin typeface="Arial" pitchFamily="34" charset="0"/>
              </a:rPr>
              <a:t>segmentation of the area into cells</a:t>
            </a:r>
            <a:endParaRPr lang="en-US">
              <a:latin typeface="Times New Roman" pitchFamily="18" charset="0"/>
            </a:endParaRPr>
          </a:p>
        </p:txBody>
      </p:sp>
    </p:spTree>
    <p:extLst>
      <p:ext uri="{BB962C8B-B14F-4D97-AF65-F5344CB8AC3E}">
        <p14:creationId xmlns:p14="http://schemas.microsoft.com/office/powerpoint/2010/main" val="28114728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GSM frequency bands (examples)</a:t>
            </a:r>
          </a:p>
        </p:txBody>
      </p:sp>
      <p:graphicFrame>
        <p:nvGraphicFramePr>
          <p:cNvPr id="303152" name="Group 48"/>
          <p:cNvGraphicFramePr>
            <a:graphicFrameLocks noGrp="1"/>
          </p:cNvGraphicFramePr>
          <p:nvPr>
            <p:ph idx="1"/>
          </p:nvPr>
        </p:nvGraphicFramePr>
        <p:xfrm>
          <a:off x="334963" y="1231900"/>
          <a:ext cx="11522074" cy="4510195"/>
        </p:xfrm>
        <a:graphic>
          <a:graphicData uri="http://schemas.openxmlformats.org/drawingml/2006/table">
            <a:tbl>
              <a:tblPr/>
              <a:tblGrid>
                <a:gridCol w="2880519">
                  <a:extLst>
                    <a:ext uri="{9D8B030D-6E8A-4147-A177-3AD203B41FA5}">
                      <a16:colId xmlns:a16="http://schemas.microsoft.com/office/drawing/2014/main" val="20000"/>
                    </a:ext>
                  </a:extLst>
                </a:gridCol>
                <a:gridCol w="2882635">
                  <a:extLst>
                    <a:ext uri="{9D8B030D-6E8A-4147-A177-3AD203B41FA5}">
                      <a16:colId xmlns:a16="http://schemas.microsoft.com/office/drawing/2014/main" val="20001"/>
                    </a:ext>
                  </a:extLst>
                </a:gridCol>
                <a:gridCol w="2721783">
                  <a:extLst>
                    <a:ext uri="{9D8B030D-6E8A-4147-A177-3AD203B41FA5}">
                      <a16:colId xmlns:a16="http://schemas.microsoft.com/office/drawing/2014/main" val="20002"/>
                    </a:ext>
                  </a:extLst>
                </a:gridCol>
                <a:gridCol w="3037137">
                  <a:extLst>
                    <a:ext uri="{9D8B030D-6E8A-4147-A177-3AD203B41FA5}">
                      <a16:colId xmlns:a16="http://schemas.microsoft.com/office/drawing/2014/main" val="20003"/>
                    </a:ext>
                  </a:extLst>
                </a:gridCol>
              </a:tblGrid>
              <a:tr h="606374">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Type</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Channels</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Uplink [MHz]</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Downlink [MHz]</a:t>
                      </a: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787">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GSM 850</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128-251</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824-849</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869-894</a:t>
                      </a: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9293">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GSM 900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classical</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extended</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0-124, 955-1023</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124 channels</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+49 channels</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890-915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880-915</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935-960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925-960</a:t>
                      </a: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06">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GSM 1800</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512-885</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1710-1785</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1805-1880</a:t>
                      </a: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09">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GSM 1900</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512-810</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1850-1910</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1930-1990</a:t>
                      </a: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4519">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GSM-R</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exclusive</a:t>
                      </a:r>
                    </a:p>
                  </a:txBody>
                  <a:tcPr marL="121909" marR="121909"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955-1024, 0-124</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69 channels</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a:ln>
                            <a:noFill/>
                          </a:ln>
                          <a:solidFill>
                            <a:schemeClr val="tx1"/>
                          </a:solidFill>
                          <a:effectLst/>
                          <a:latin typeface="Verdana" pitchFamily="34" charset="0"/>
                        </a:rPr>
                        <a:t>876-880</a:t>
                      </a:r>
                    </a:p>
                  </a:txBody>
                  <a:tcPr marL="121909" marR="121909"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dirty="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dirty="0">
                          <a:ln>
                            <a:noFill/>
                          </a:ln>
                          <a:solidFill>
                            <a:schemeClr val="tx1"/>
                          </a:solidFill>
                          <a:effectLst/>
                          <a:latin typeface="Verdana" pitchFamily="34" charset="0"/>
                        </a:rPr>
                        <a:t>921-925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endParaRPr kumimoji="0" lang="en-US" sz="1800" b="0" i="0" u="none" strike="noStrike" cap="none" normalizeH="0" baseline="0" dirty="0">
                        <a:ln>
                          <a:noFill/>
                        </a:ln>
                        <a:solidFill>
                          <a:schemeClr val="tx1"/>
                        </a:solidFill>
                        <a:effectLst/>
                        <a:latin typeface="Verdana" pitchFamily="34" charset="0"/>
                      </a:endParaRPr>
                    </a:p>
                  </a:txBody>
                  <a:tcPr marL="121909" marR="121909"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09"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68648" name="Text Box 40"/>
          <p:cNvSpPr txBox="1">
            <a:spLocks noChangeArrowheads="1"/>
          </p:cNvSpPr>
          <p:nvPr/>
        </p:nvSpPr>
        <p:spPr bwMode="auto">
          <a:xfrm>
            <a:off x="1559370" y="5829876"/>
            <a:ext cx="8617808" cy="738664"/>
          </a:xfrm>
          <a:prstGeom prst="rect">
            <a:avLst/>
          </a:prstGeom>
          <a:noFill/>
          <a:ln w="9525">
            <a:noFill/>
            <a:miter lim="800000"/>
            <a:headEnd/>
            <a:tailEnd/>
          </a:ln>
        </p:spPr>
        <p:txBody>
          <a:bodyPr wrap="none">
            <a:spAutoFit/>
          </a:bodyPr>
          <a:lstStyle/>
          <a:p>
            <a:pPr eaLnBrk="0" hangingPunct="0">
              <a:buFontTx/>
              <a:buChar char="-"/>
            </a:pPr>
            <a:r>
              <a:rPr lang="en-US" sz="1400" dirty="0">
                <a:solidFill>
                  <a:schemeClr val="tx2"/>
                </a:solidFill>
                <a:latin typeface="Arial" pitchFamily="34" charset="0"/>
              </a:rPr>
              <a:t> Additionally: GSM 400 (also named GSM 450 or GSM 480 at 450-458/460-468 or 479-486/489-496 MHz)</a:t>
            </a:r>
          </a:p>
          <a:p>
            <a:pPr eaLnBrk="0" hangingPunct="0">
              <a:buFontTx/>
              <a:buChar char="-"/>
            </a:pPr>
            <a:r>
              <a:rPr lang="en-US" sz="1400" dirty="0">
                <a:solidFill>
                  <a:schemeClr val="tx2"/>
                </a:solidFill>
                <a:latin typeface="Arial" pitchFamily="34" charset="0"/>
              </a:rPr>
              <a:t> Please note: frequency ranges may vary depending on the country!</a:t>
            </a:r>
          </a:p>
          <a:p>
            <a:pPr eaLnBrk="0" hangingPunct="0">
              <a:buFontTx/>
              <a:buChar char="-"/>
            </a:pPr>
            <a:r>
              <a:rPr lang="en-US" sz="1400" dirty="0">
                <a:solidFill>
                  <a:schemeClr val="tx2"/>
                </a:solidFill>
                <a:latin typeface="Arial" pitchFamily="34" charset="0"/>
              </a:rPr>
              <a:t> Channels at the lower/upper edge of a frequency band are typically not used </a:t>
            </a:r>
          </a:p>
        </p:txBody>
      </p:sp>
    </p:spTree>
    <p:extLst>
      <p:ext uri="{BB962C8B-B14F-4D97-AF65-F5344CB8AC3E}">
        <p14:creationId xmlns:p14="http://schemas.microsoft.com/office/powerpoint/2010/main" val="15925054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2200" dirty="0"/>
              <a:t>Example coverage of GSM networks (historical from www.gsmworld.com)</a:t>
            </a:r>
          </a:p>
        </p:txBody>
      </p:sp>
      <p:sp>
        <p:nvSpPr>
          <p:cNvPr id="6963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69635" name="Text Box 17"/>
          <p:cNvSpPr txBox="1">
            <a:spLocks noChangeArrowheads="1"/>
          </p:cNvSpPr>
          <p:nvPr/>
        </p:nvSpPr>
        <p:spPr bwMode="auto">
          <a:xfrm>
            <a:off x="1632081" y="1271372"/>
            <a:ext cx="4181475" cy="366713"/>
          </a:xfrm>
          <a:prstGeom prst="rect">
            <a:avLst/>
          </a:prstGeom>
          <a:noFill/>
          <a:ln w="12700">
            <a:noFill/>
            <a:miter lim="800000"/>
            <a:headEnd type="none" w="sm" len="sm"/>
            <a:tailEnd type="none" w="sm" len="sm"/>
          </a:ln>
        </p:spPr>
        <p:txBody>
          <a:bodyPr>
            <a:spAutoFit/>
          </a:bodyPr>
          <a:lstStyle/>
          <a:p>
            <a:pPr eaLnBrk="0" hangingPunct="0"/>
            <a:r>
              <a:rPr lang="de-DE" sz="1800">
                <a:latin typeface="Arial" pitchFamily="34" charset="0"/>
              </a:rPr>
              <a:t>T-Mobile (GSM-900/1800) Germany</a:t>
            </a:r>
          </a:p>
        </p:txBody>
      </p:sp>
      <p:sp>
        <p:nvSpPr>
          <p:cNvPr id="69636" name="Text Box 18"/>
          <p:cNvSpPr txBox="1">
            <a:spLocks noChangeArrowheads="1"/>
          </p:cNvSpPr>
          <p:nvPr/>
        </p:nvSpPr>
        <p:spPr bwMode="auto">
          <a:xfrm>
            <a:off x="6312030" y="1276134"/>
            <a:ext cx="2770188" cy="366712"/>
          </a:xfrm>
          <a:prstGeom prst="rect">
            <a:avLst/>
          </a:prstGeom>
          <a:noFill/>
          <a:ln w="12700">
            <a:noFill/>
            <a:miter lim="800000"/>
            <a:headEnd type="none" w="sm" len="sm"/>
            <a:tailEnd type="none" w="sm" len="sm"/>
          </a:ln>
        </p:spPr>
        <p:txBody>
          <a:bodyPr wrap="none">
            <a:spAutoFit/>
          </a:bodyPr>
          <a:lstStyle/>
          <a:p>
            <a:pPr eaLnBrk="0" hangingPunct="0"/>
            <a:r>
              <a:rPr lang="de-DE" sz="1800">
                <a:latin typeface="Arial" pitchFamily="34" charset="0"/>
              </a:rPr>
              <a:t>O</a:t>
            </a:r>
            <a:r>
              <a:rPr lang="de-DE" sz="1800" baseline="-25000">
                <a:latin typeface="Arial" pitchFamily="34" charset="0"/>
              </a:rPr>
              <a:t>2</a:t>
            </a:r>
            <a:r>
              <a:rPr lang="de-DE" sz="1800">
                <a:latin typeface="Arial" pitchFamily="34" charset="0"/>
              </a:rPr>
              <a:t> (GSM-1800) Germany</a:t>
            </a:r>
          </a:p>
        </p:txBody>
      </p:sp>
      <p:pic>
        <p:nvPicPr>
          <p:cNvPr id="69637" name="Picture 19" descr="Click on the map to zoom in"/>
          <p:cNvPicPr>
            <a:picLocks noChangeAspect="1" noChangeArrowheads="1"/>
          </p:cNvPicPr>
          <p:nvPr/>
        </p:nvPicPr>
        <p:blipFill>
          <a:blip r:embed="rId3" cstate="print"/>
          <a:srcRect l="3925" t="3012" r="2199" b="5890"/>
          <a:stretch>
            <a:fillRect/>
          </a:stretch>
        </p:blipFill>
        <p:spPr bwMode="auto">
          <a:xfrm>
            <a:off x="6312030" y="1631735"/>
            <a:ext cx="3455988" cy="2160587"/>
          </a:xfrm>
          <a:prstGeom prst="rect">
            <a:avLst/>
          </a:prstGeom>
          <a:noFill/>
          <a:ln w="9525">
            <a:noFill/>
            <a:miter lim="800000"/>
            <a:headEnd/>
            <a:tailEnd/>
          </a:ln>
        </p:spPr>
      </p:pic>
      <p:pic>
        <p:nvPicPr>
          <p:cNvPr id="69638" name="Picture 20" descr="Click on the map to zoom in"/>
          <p:cNvPicPr>
            <a:picLocks noChangeAspect="1" noChangeArrowheads="1"/>
          </p:cNvPicPr>
          <p:nvPr/>
        </p:nvPicPr>
        <p:blipFill>
          <a:blip r:embed="rId4" cstate="print"/>
          <a:srcRect l="3934" t="3020" r="3891" b="5638"/>
          <a:stretch>
            <a:fillRect/>
          </a:stretch>
        </p:blipFill>
        <p:spPr bwMode="auto">
          <a:xfrm>
            <a:off x="2063880" y="1631735"/>
            <a:ext cx="3384550" cy="2160587"/>
          </a:xfrm>
          <a:prstGeom prst="rect">
            <a:avLst/>
          </a:prstGeom>
          <a:noFill/>
          <a:ln w="9525">
            <a:noFill/>
            <a:miter lim="800000"/>
            <a:headEnd/>
            <a:tailEnd/>
          </a:ln>
        </p:spPr>
      </p:pic>
      <p:pic>
        <p:nvPicPr>
          <p:cNvPr id="69639" name="Picture 21" descr="Click on the map to zoom in"/>
          <p:cNvPicPr>
            <a:picLocks noChangeAspect="1" noChangeArrowheads="1"/>
          </p:cNvPicPr>
          <p:nvPr/>
        </p:nvPicPr>
        <p:blipFill>
          <a:blip r:embed="rId5" cstate="print"/>
          <a:srcRect l="15347" t="24791" b="9148"/>
          <a:stretch>
            <a:fillRect/>
          </a:stretch>
        </p:blipFill>
        <p:spPr bwMode="auto">
          <a:xfrm>
            <a:off x="2495680" y="4222534"/>
            <a:ext cx="2952750" cy="2305050"/>
          </a:xfrm>
          <a:prstGeom prst="rect">
            <a:avLst/>
          </a:prstGeom>
          <a:noFill/>
          <a:ln w="9525">
            <a:noFill/>
            <a:miter lim="800000"/>
            <a:headEnd/>
            <a:tailEnd/>
          </a:ln>
        </p:spPr>
      </p:pic>
      <p:sp>
        <p:nvSpPr>
          <p:cNvPr id="69640" name="Text Box 22"/>
          <p:cNvSpPr txBox="1">
            <a:spLocks noChangeArrowheads="1"/>
          </p:cNvSpPr>
          <p:nvPr/>
        </p:nvSpPr>
        <p:spPr bwMode="auto">
          <a:xfrm>
            <a:off x="2351219" y="3863759"/>
            <a:ext cx="3095625" cy="366712"/>
          </a:xfrm>
          <a:prstGeom prst="rect">
            <a:avLst/>
          </a:prstGeom>
          <a:noFill/>
          <a:ln w="12700">
            <a:noFill/>
            <a:miter lim="800000"/>
            <a:headEnd type="none" w="sm" len="sm"/>
            <a:tailEnd type="none" w="sm" len="sm"/>
          </a:ln>
        </p:spPr>
        <p:txBody>
          <a:bodyPr>
            <a:spAutoFit/>
          </a:bodyPr>
          <a:lstStyle/>
          <a:p>
            <a:pPr eaLnBrk="0" hangingPunct="0"/>
            <a:r>
              <a:rPr lang="de-DE" sz="1800">
                <a:latin typeface="Arial" pitchFamily="34" charset="0"/>
              </a:rPr>
              <a:t>AT&amp;T (GSM-850/1900) USA</a:t>
            </a:r>
          </a:p>
        </p:txBody>
      </p:sp>
      <p:pic>
        <p:nvPicPr>
          <p:cNvPr id="69641" name="Picture 23" descr="Click on the map to zoom in"/>
          <p:cNvPicPr>
            <a:picLocks noChangeAspect="1" noChangeArrowheads="1"/>
          </p:cNvPicPr>
          <p:nvPr/>
        </p:nvPicPr>
        <p:blipFill>
          <a:blip r:embed="rId6" cstate="print"/>
          <a:srcRect l="9396" t="7986" r="7718" b="7986"/>
          <a:stretch>
            <a:fillRect/>
          </a:stretch>
        </p:blipFill>
        <p:spPr bwMode="auto">
          <a:xfrm>
            <a:off x="6312031" y="4295560"/>
            <a:ext cx="3097213" cy="2022475"/>
          </a:xfrm>
          <a:prstGeom prst="rect">
            <a:avLst/>
          </a:prstGeom>
          <a:noFill/>
          <a:ln w="9525">
            <a:noFill/>
            <a:miter lim="800000"/>
            <a:headEnd/>
            <a:tailEnd/>
          </a:ln>
        </p:spPr>
      </p:pic>
      <p:sp>
        <p:nvSpPr>
          <p:cNvPr id="69642" name="Text Box 24"/>
          <p:cNvSpPr txBox="1">
            <a:spLocks noChangeArrowheads="1"/>
          </p:cNvSpPr>
          <p:nvPr/>
        </p:nvSpPr>
        <p:spPr bwMode="auto">
          <a:xfrm>
            <a:off x="6312030" y="3863759"/>
            <a:ext cx="3671888" cy="366712"/>
          </a:xfrm>
          <a:prstGeom prst="rect">
            <a:avLst/>
          </a:prstGeom>
          <a:noFill/>
          <a:ln w="12700">
            <a:noFill/>
            <a:miter lim="800000"/>
            <a:headEnd type="none" w="sm" len="sm"/>
            <a:tailEnd type="none" w="sm" len="sm"/>
          </a:ln>
        </p:spPr>
        <p:txBody>
          <a:bodyPr>
            <a:spAutoFit/>
          </a:bodyPr>
          <a:lstStyle/>
          <a:p>
            <a:pPr eaLnBrk="0" hangingPunct="0"/>
            <a:r>
              <a:rPr lang="de-DE" sz="1800">
                <a:latin typeface="Arial" pitchFamily="34" charset="0"/>
              </a:rPr>
              <a:t>Vodacom (GSM-900) South Africa</a:t>
            </a:r>
          </a:p>
        </p:txBody>
      </p:sp>
    </p:spTree>
    <p:extLst>
      <p:ext uri="{BB962C8B-B14F-4D97-AF65-F5344CB8AC3E}">
        <p14:creationId xmlns:p14="http://schemas.microsoft.com/office/powerpoint/2010/main" val="140413504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title"/>
          </p:nvPr>
        </p:nvSpPr>
        <p:spPr/>
        <p:txBody>
          <a:bodyPr/>
          <a:lstStyle/>
          <a:p>
            <a:pPr eaLnBrk="1" hangingPunct="1"/>
            <a:r>
              <a:rPr lang="en-US"/>
              <a:t>Base Transceiver Station and Base Station Controller </a:t>
            </a:r>
          </a:p>
        </p:txBody>
      </p:sp>
      <p:sp>
        <p:nvSpPr>
          <p:cNvPr id="71683" name="Rectangle 8"/>
          <p:cNvSpPr>
            <a:spLocks noGrp="1" noChangeArrowheads="1"/>
          </p:cNvSpPr>
          <p:nvPr>
            <p:ph idx="1"/>
          </p:nvPr>
        </p:nvSpPr>
        <p:spPr/>
        <p:txBody>
          <a:bodyPr/>
          <a:lstStyle/>
          <a:p>
            <a:pPr eaLnBrk="1" hangingPunct="1"/>
            <a:r>
              <a:rPr lang="en-US"/>
              <a:t>Tasks of a BSS are distributed over BSC and BTS</a:t>
            </a:r>
          </a:p>
          <a:p>
            <a:pPr eaLnBrk="1" hangingPunct="1"/>
            <a:r>
              <a:rPr lang="en-US"/>
              <a:t>BTS comprises radio specific functions</a:t>
            </a:r>
          </a:p>
          <a:p>
            <a:pPr eaLnBrk="1" hangingPunct="1"/>
            <a:r>
              <a:rPr lang="en-US"/>
              <a:t>BSC is the switching center for radio channels</a:t>
            </a:r>
          </a:p>
        </p:txBody>
      </p:sp>
      <p:sp>
        <p:nvSpPr>
          <p:cNvPr id="71681"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71684" name="Object 4"/>
          <p:cNvGraphicFramePr>
            <a:graphicFrameLocks noChangeAspect="1"/>
          </p:cNvGraphicFramePr>
          <p:nvPr/>
        </p:nvGraphicFramePr>
        <p:xfrm>
          <a:off x="2895600" y="2533650"/>
          <a:ext cx="6362700" cy="3919538"/>
        </p:xfrm>
        <a:graphic>
          <a:graphicData uri="http://schemas.openxmlformats.org/presentationml/2006/ole">
            <mc:AlternateContent xmlns:mc="http://schemas.openxmlformats.org/markup-compatibility/2006">
              <mc:Choice xmlns:v="urn:schemas-microsoft-com:vml" Requires="v">
                <p:oleObj spid="_x0000_s155679" name="Dokument" r:id="rId4" imgW="6358467" imgH="3920067" progId="Word.Document.8">
                  <p:embed/>
                </p:oleObj>
              </mc:Choice>
              <mc:Fallback>
                <p:oleObj name="Dokument" r:id="rId4" imgW="6358467" imgH="3920067" progId="Word.Document.8">
                  <p:embed/>
                  <p:pic>
                    <p:nvPicPr>
                      <p:cNvPr id="716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533650"/>
                        <a:ext cx="6362700" cy="391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215210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9"/>
          <p:cNvSpPr>
            <a:spLocks noGrp="1" noChangeArrowheads="1"/>
          </p:cNvSpPr>
          <p:nvPr>
            <p:ph type="title"/>
          </p:nvPr>
        </p:nvSpPr>
        <p:spPr/>
        <p:txBody>
          <a:bodyPr/>
          <a:lstStyle/>
          <a:p>
            <a:pPr eaLnBrk="1" hangingPunct="1"/>
            <a:r>
              <a:rPr lang="en-US"/>
              <a:t>Mobile station</a:t>
            </a:r>
          </a:p>
        </p:txBody>
      </p:sp>
      <p:sp>
        <p:nvSpPr>
          <p:cNvPr id="73731" name="Rectangle 20"/>
          <p:cNvSpPr>
            <a:spLocks noGrp="1" noChangeArrowheads="1"/>
          </p:cNvSpPr>
          <p:nvPr>
            <p:ph idx="1"/>
          </p:nvPr>
        </p:nvSpPr>
        <p:spPr/>
        <p:txBody>
          <a:bodyPr/>
          <a:lstStyle/>
          <a:p>
            <a:pPr eaLnBrk="1" hangingPunct="1"/>
            <a:r>
              <a:rPr lang="en-US" dirty="0"/>
              <a:t>Terminal for the use of GSM services</a:t>
            </a:r>
          </a:p>
          <a:p>
            <a:pPr eaLnBrk="1" hangingPunct="1"/>
            <a:endParaRPr lang="en-US" dirty="0"/>
          </a:p>
          <a:p>
            <a:pPr eaLnBrk="1" hangingPunct="1"/>
            <a:r>
              <a:rPr lang="en-US" dirty="0"/>
              <a:t>A mobile station (MS) comprises several functional groups</a:t>
            </a:r>
          </a:p>
          <a:p>
            <a:pPr lvl="1" eaLnBrk="1" hangingPunct="1"/>
            <a:r>
              <a:rPr lang="en-US" dirty="0"/>
              <a:t>MT (Mobile Terminal):</a:t>
            </a:r>
          </a:p>
          <a:p>
            <a:pPr lvl="2" eaLnBrk="1" hangingPunct="1"/>
            <a:r>
              <a:rPr lang="en-US" dirty="0"/>
              <a:t>offers common functions used by all services the MS offers</a:t>
            </a:r>
          </a:p>
          <a:p>
            <a:pPr lvl="2" eaLnBrk="1" hangingPunct="1"/>
            <a:r>
              <a:rPr lang="en-US" dirty="0"/>
              <a:t>corresponds to the network termination (NT) of an ISDN access</a:t>
            </a:r>
          </a:p>
          <a:p>
            <a:pPr lvl="2" eaLnBrk="1" hangingPunct="1"/>
            <a:r>
              <a:rPr lang="en-US" dirty="0"/>
              <a:t>end-point of the radio interface (Um)</a:t>
            </a:r>
          </a:p>
          <a:p>
            <a:pPr lvl="1" eaLnBrk="1" hangingPunct="1"/>
            <a:r>
              <a:rPr lang="en-US" dirty="0"/>
              <a:t>TA (Terminal Adapter):</a:t>
            </a:r>
          </a:p>
          <a:p>
            <a:pPr lvl="2" eaLnBrk="1" hangingPunct="1"/>
            <a:r>
              <a:rPr lang="en-US" dirty="0"/>
              <a:t>terminal adaptation, hides radio specific characteristics</a:t>
            </a:r>
          </a:p>
          <a:p>
            <a:pPr lvl="1" eaLnBrk="1" hangingPunct="1"/>
            <a:r>
              <a:rPr lang="en-US" dirty="0"/>
              <a:t>TE (Terminal Equipment):</a:t>
            </a:r>
          </a:p>
          <a:p>
            <a:pPr lvl="2" eaLnBrk="1" hangingPunct="1"/>
            <a:r>
              <a:rPr lang="en-US" dirty="0"/>
              <a:t>peripheral device of the MS, offers services to a user</a:t>
            </a:r>
          </a:p>
          <a:p>
            <a:pPr lvl="2" eaLnBrk="1" hangingPunct="1"/>
            <a:r>
              <a:rPr lang="en-US" dirty="0"/>
              <a:t>does not contain GSM specific functions</a:t>
            </a:r>
          </a:p>
          <a:p>
            <a:pPr lvl="1" eaLnBrk="1" hangingPunct="1"/>
            <a:r>
              <a:rPr lang="en-US" dirty="0"/>
              <a:t>SIM (Subscriber Identity Module):</a:t>
            </a:r>
          </a:p>
          <a:p>
            <a:pPr lvl="2" eaLnBrk="1" hangingPunct="1"/>
            <a:r>
              <a:rPr lang="en-US" dirty="0"/>
              <a:t>personalization of the mobile terminal, stores user parameters – more and more replaced by </a:t>
            </a:r>
            <a:r>
              <a:rPr lang="en-US" dirty="0" err="1"/>
              <a:t>eSIM</a:t>
            </a:r>
            <a:endParaRPr lang="en-US" dirty="0"/>
          </a:p>
        </p:txBody>
      </p:sp>
      <p:sp>
        <p:nvSpPr>
          <p:cNvPr id="73729"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73732" name="Group 17"/>
          <p:cNvGrpSpPr>
            <a:grpSpLocks/>
          </p:cNvGrpSpPr>
          <p:nvPr/>
        </p:nvGrpSpPr>
        <p:grpSpPr bwMode="auto">
          <a:xfrm>
            <a:off x="3429000" y="5695950"/>
            <a:ext cx="5322888" cy="685800"/>
            <a:chOff x="816" y="3216"/>
            <a:chExt cx="3353" cy="432"/>
          </a:xfrm>
        </p:grpSpPr>
        <p:grpSp>
          <p:nvGrpSpPr>
            <p:cNvPr id="73733" name="Group 12"/>
            <p:cNvGrpSpPr>
              <a:grpSpLocks/>
            </p:cNvGrpSpPr>
            <p:nvPr/>
          </p:nvGrpSpPr>
          <p:grpSpPr bwMode="auto">
            <a:xfrm>
              <a:off x="1344" y="3360"/>
              <a:ext cx="2640" cy="96"/>
              <a:chOff x="1344" y="3360"/>
              <a:chExt cx="2640" cy="96"/>
            </a:xfrm>
          </p:grpSpPr>
          <p:sp>
            <p:nvSpPr>
              <p:cNvPr id="73741" name="Line 9"/>
              <p:cNvSpPr>
                <a:spLocks noChangeShapeType="1"/>
              </p:cNvSpPr>
              <p:nvPr/>
            </p:nvSpPr>
            <p:spPr bwMode="auto">
              <a:xfrm>
                <a:off x="1680" y="3360"/>
                <a:ext cx="0" cy="96"/>
              </a:xfrm>
              <a:prstGeom prst="line">
                <a:avLst/>
              </a:prstGeom>
              <a:noFill/>
              <a:ln w="9525">
                <a:solidFill>
                  <a:schemeClr val="tx1"/>
                </a:solidFill>
                <a:round/>
                <a:headEnd/>
                <a:tailEnd/>
              </a:ln>
            </p:spPr>
            <p:txBody>
              <a:bodyPr wrap="none" anchor="ctr"/>
              <a:lstStyle/>
              <a:p>
                <a:endParaRPr lang="de-DE"/>
              </a:p>
            </p:txBody>
          </p:sp>
          <p:sp>
            <p:nvSpPr>
              <p:cNvPr id="73742" name="Line 10"/>
              <p:cNvSpPr>
                <a:spLocks noChangeShapeType="1"/>
              </p:cNvSpPr>
              <p:nvPr/>
            </p:nvSpPr>
            <p:spPr bwMode="auto">
              <a:xfrm>
                <a:off x="2880" y="3360"/>
                <a:ext cx="0" cy="96"/>
              </a:xfrm>
              <a:prstGeom prst="line">
                <a:avLst/>
              </a:prstGeom>
              <a:noFill/>
              <a:ln w="9525">
                <a:solidFill>
                  <a:schemeClr val="tx1"/>
                </a:solidFill>
                <a:round/>
                <a:headEnd/>
                <a:tailEnd/>
              </a:ln>
            </p:spPr>
            <p:txBody>
              <a:bodyPr wrap="none" anchor="ctr"/>
              <a:lstStyle/>
              <a:p>
                <a:endParaRPr lang="de-DE"/>
              </a:p>
            </p:txBody>
          </p:sp>
          <p:sp>
            <p:nvSpPr>
              <p:cNvPr id="73743" name="Line 11"/>
              <p:cNvSpPr>
                <a:spLocks noChangeShapeType="1"/>
              </p:cNvSpPr>
              <p:nvPr/>
            </p:nvSpPr>
            <p:spPr bwMode="auto">
              <a:xfrm>
                <a:off x="1344" y="3360"/>
                <a:ext cx="2640" cy="0"/>
              </a:xfrm>
              <a:prstGeom prst="line">
                <a:avLst/>
              </a:prstGeom>
              <a:noFill/>
              <a:ln w="9525">
                <a:solidFill>
                  <a:schemeClr val="tx1"/>
                </a:solidFill>
                <a:round/>
                <a:headEnd/>
                <a:tailEnd/>
              </a:ln>
            </p:spPr>
            <p:txBody>
              <a:bodyPr wrap="none" anchor="ctr"/>
              <a:lstStyle/>
              <a:p>
                <a:endParaRPr lang="de-DE"/>
              </a:p>
            </p:txBody>
          </p:sp>
        </p:grpSp>
        <p:sp>
          <p:nvSpPr>
            <p:cNvPr id="73734" name="Text Box 13"/>
            <p:cNvSpPr txBox="1">
              <a:spLocks noChangeArrowheads="1"/>
            </p:cNvSpPr>
            <p:nvPr/>
          </p:nvSpPr>
          <p:spPr bwMode="auto">
            <a:xfrm>
              <a:off x="1574" y="3436"/>
              <a:ext cx="208" cy="212"/>
            </a:xfrm>
            <a:prstGeom prst="rect">
              <a:avLst/>
            </a:prstGeom>
            <a:noFill/>
            <a:ln w="9525">
              <a:noFill/>
              <a:miter lim="800000"/>
              <a:headEnd/>
              <a:tailEnd/>
            </a:ln>
          </p:spPr>
          <p:txBody>
            <a:bodyPr wrap="none">
              <a:spAutoFit/>
            </a:bodyPr>
            <a:lstStyle/>
            <a:p>
              <a:pPr eaLnBrk="0" hangingPunct="0"/>
              <a:r>
                <a:rPr lang="de-DE" sz="1600">
                  <a:latin typeface="Arial" pitchFamily="34" charset="0"/>
                </a:rPr>
                <a:t>R</a:t>
              </a:r>
            </a:p>
          </p:txBody>
        </p:sp>
        <p:sp>
          <p:nvSpPr>
            <p:cNvPr id="73735" name="Text Box 14"/>
            <p:cNvSpPr txBox="1">
              <a:spLocks noChangeArrowheads="1"/>
            </p:cNvSpPr>
            <p:nvPr/>
          </p:nvSpPr>
          <p:spPr bwMode="auto">
            <a:xfrm>
              <a:off x="2784" y="3436"/>
              <a:ext cx="201" cy="212"/>
            </a:xfrm>
            <a:prstGeom prst="rect">
              <a:avLst/>
            </a:prstGeom>
            <a:noFill/>
            <a:ln w="9525">
              <a:noFill/>
              <a:miter lim="800000"/>
              <a:headEnd/>
              <a:tailEnd/>
            </a:ln>
          </p:spPr>
          <p:txBody>
            <a:bodyPr wrap="none">
              <a:spAutoFit/>
            </a:bodyPr>
            <a:lstStyle/>
            <a:p>
              <a:pPr eaLnBrk="0" hangingPunct="0"/>
              <a:r>
                <a:rPr lang="de-DE" sz="1600">
                  <a:latin typeface="Arial" pitchFamily="34" charset="0"/>
                </a:rPr>
                <a:t>S</a:t>
              </a:r>
            </a:p>
          </p:txBody>
        </p:sp>
        <p:sp>
          <p:nvSpPr>
            <p:cNvPr id="73736" name="Text Box 15"/>
            <p:cNvSpPr txBox="1">
              <a:spLocks noChangeArrowheads="1"/>
            </p:cNvSpPr>
            <p:nvPr/>
          </p:nvSpPr>
          <p:spPr bwMode="auto">
            <a:xfrm>
              <a:off x="3888" y="3360"/>
              <a:ext cx="281" cy="212"/>
            </a:xfrm>
            <a:prstGeom prst="rect">
              <a:avLst/>
            </a:prstGeom>
            <a:noFill/>
            <a:ln w="9525">
              <a:noFill/>
              <a:miter lim="800000"/>
              <a:headEnd/>
              <a:tailEnd/>
            </a:ln>
          </p:spPr>
          <p:txBody>
            <a:bodyPr wrap="none">
              <a:spAutoFit/>
            </a:bodyPr>
            <a:lstStyle/>
            <a:p>
              <a:pPr eaLnBrk="0" hangingPunct="0"/>
              <a:r>
                <a:rPr lang="de-DE" sz="1600">
                  <a:latin typeface="Arial" pitchFamily="34" charset="0"/>
                </a:rPr>
                <a:t>U</a:t>
              </a:r>
              <a:r>
                <a:rPr lang="de-DE" sz="1600" baseline="-25000">
                  <a:latin typeface="Arial" pitchFamily="34" charset="0"/>
                </a:rPr>
                <a:t>m</a:t>
              </a:r>
              <a:endParaRPr lang="de-DE" sz="1600">
                <a:latin typeface="Arial" pitchFamily="34" charset="0"/>
              </a:endParaRPr>
            </a:p>
          </p:txBody>
        </p:sp>
        <p:sp>
          <p:nvSpPr>
            <p:cNvPr id="73737" name="Oval 16"/>
            <p:cNvSpPr>
              <a:spLocks noChangeArrowheads="1"/>
            </p:cNvSpPr>
            <p:nvPr/>
          </p:nvSpPr>
          <p:spPr bwMode="auto">
            <a:xfrm>
              <a:off x="3969" y="3340"/>
              <a:ext cx="48" cy="48"/>
            </a:xfrm>
            <a:prstGeom prst="ellipse">
              <a:avLst/>
            </a:prstGeom>
            <a:solidFill>
              <a:srgbClr val="DADAF6"/>
            </a:solidFill>
            <a:ln w="9525">
              <a:solidFill>
                <a:schemeClr val="tx1"/>
              </a:solidFill>
              <a:round/>
              <a:headEnd/>
              <a:tailEnd/>
            </a:ln>
          </p:spPr>
          <p:txBody>
            <a:bodyPr wrap="none" anchor="ctr"/>
            <a:lstStyle/>
            <a:p>
              <a:pPr algn="ctr"/>
              <a:endParaRPr lang="en-US" sz="1800"/>
            </a:p>
          </p:txBody>
        </p:sp>
        <p:sp>
          <p:nvSpPr>
            <p:cNvPr id="73738" name="Rectangle 4"/>
            <p:cNvSpPr>
              <a:spLocks noChangeArrowheads="1"/>
            </p:cNvSpPr>
            <p:nvPr/>
          </p:nvSpPr>
          <p:spPr bwMode="auto">
            <a:xfrm>
              <a:off x="816" y="3216"/>
              <a:ext cx="576" cy="336"/>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TE</a:t>
              </a:r>
            </a:p>
          </p:txBody>
        </p:sp>
        <p:sp>
          <p:nvSpPr>
            <p:cNvPr id="73739" name="Rectangle 5"/>
            <p:cNvSpPr>
              <a:spLocks noChangeArrowheads="1"/>
            </p:cNvSpPr>
            <p:nvPr/>
          </p:nvSpPr>
          <p:spPr bwMode="auto">
            <a:xfrm>
              <a:off x="1992" y="3216"/>
              <a:ext cx="576" cy="336"/>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TA</a:t>
              </a:r>
            </a:p>
          </p:txBody>
        </p:sp>
        <p:sp>
          <p:nvSpPr>
            <p:cNvPr id="73740" name="Rectangle 6"/>
            <p:cNvSpPr>
              <a:spLocks noChangeArrowheads="1"/>
            </p:cNvSpPr>
            <p:nvPr/>
          </p:nvSpPr>
          <p:spPr bwMode="auto">
            <a:xfrm>
              <a:off x="3168" y="3216"/>
              <a:ext cx="576" cy="336"/>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MT</a:t>
              </a:r>
            </a:p>
          </p:txBody>
        </p:sp>
      </p:grpSp>
      <p:sp>
        <p:nvSpPr>
          <p:cNvPr id="17" name="TextBox 16"/>
          <p:cNvSpPr txBox="1"/>
          <p:nvPr/>
        </p:nvSpPr>
        <p:spPr>
          <a:xfrm>
            <a:off x="9912530" y="4402586"/>
            <a:ext cx="2100255" cy="215444"/>
          </a:xfrm>
          <a:prstGeom prst="rect">
            <a:avLst/>
          </a:prstGeom>
          <a:noFill/>
        </p:spPr>
        <p:txBody>
          <a:bodyPr wrap="none" rtlCol="0">
            <a:spAutoFit/>
          </a:bodyPr>
          <a:lstStyle/>
          <a:p>
            <a:r>
              <a:rPr lang="de-DE" sz="800" dirty="0">
                <a:solidFill>
                  <a:srgbClr val="0070C0"/>
                </a:solidFill>
              </a:rPr>
              <a:t>Source: geektrooper.wordpress.com </a:t>
            </a:r>
          </a:p>
        </p:txBody>
      </p:sp>
      <p:pic>
        <p:nvPicPr>
          <p:cNvPr id="2" name="Picture 1"/>
          <p:cNvPicPr>
            <a:picLocks noChangeAspect="1"/>
          </p:cNvPicPr>
          <p:nvPr/>
        </p:nvPicPr>
        <p:blipFill>
          <a:blip r:embed="rId3"/>
          <a:stretch>
            <a:fillRect/>
          </a:stretch>
        </p:blipFill>
        <p:spPr>
          <a:xfrm>
            <a:off x="8160277" y="2610594"/>
            <a:ext cx="3697292" cy="1812398"/>
          </a:xfrm>
          <a:prstGeom prst="rect">
            <a:avLst/>
          </a:prstGeom>
        </p:spPr>
      </p:pic>
    </p:spTree>
    <p:extLst>
      <p:ext uri="{BB962C8B-B14F-4D97-AF65-F5344CB8AC3E}">
        <p14:creationId xmlns:p14="http://schemas.microsoft.com/office/powerpoint/2010/main" val="373339010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Network and switching subsystem</a:t>
            </a:r>
          </a:p>
        </p:txBody>
      </p:sp>
      <p:sp>
        <p:nvSpPr>
          <p:cNvPr id="75779" name="Rectangle 3"/>
          <p:cNvSpPr>
            <a:spLocks noGrp="1" noChangeArrowheads="1"/>
          </p:cNvSpPr>
          <p:nvPr>
            <p:ph idx="1"/>
          </p:nvPr>
        </p:nvSpPr>
        <p:spPr/>
        <p:txBody>
          <a:bodyPr/>
          <a:lstStyle/>
          <a:p>
            <a:r>
              <a:rPr lang="en-US" dirty="0"/>
              <a:t>NSS is the main component of the public mobile network GSM</a:t>
            </a:r>
          </a:p>
          <a:p>
            <a:pPr lvl="1"/>
            <a:r>
              <a:rPr lang="en-US" dirty="0"/>
              <a:t>switching, mobility management, interconnection to other networks, system control</a:t>
            </a:r>
          </a:p>
          <a:p>
            <a:endParaRPr lang="en-US" dirty="0"/>
          </a:p>
          <a:p>
            <a:r>
              <a:rPr lang="en-US" dirty="0"/>
              <a:t>Components</a:t>
            </a:r>
          </a:p>
          <a:p>
            <a:pPr lvl="1"/>
            <a:r>
              <a:rPr lang="en-US" dirty="0"/>
              <a:t>Mobile Services Switching Center (MSC)</a:t>
            </a:r>
            <a:br>
              <a:rPr lang="en-US" dirty="0"/>
            </a:br>
            <a:r>
              <a:rPr lang="en-US" dirty="0"/>
              <a:t>controls all connections via a separated network to/from a mobile terminal within the domain of the MSC - several BSC can belong to a MSC</a:t>
            </a:r>
          </a:p>
          <a:p>
            <a:pPr lvl="1"/>
            <a:r>
              <a:rPr lang="en-US" dirty="0"/>
              <a:t>Databases (important: scalability, high capacity, low delay)</a:t>
            </a:r>
          </a:p>
          <a:p>
            <a:pPr lvl="2"/>
            <a:r>
              <a:rPr lang="en-US" dirty="0"/>
              <a:t>Home Location Register (HLR)</a:t>
            </a:r>
            <a:br>
              <a:rPr lang="en-US" dirty="0"/>
            </a:br>
            <a:r>
              <a:rPr lang="en-US" dirty="0"/>
              <a:t>central master database containing user data, permanent and semi-permanent data of all subscribers assigned to the HLR (one provider can have several HLRs)</a:t>
            </a:r>
          </a:p>
          <a:p>
            <a:pPr lvl="2"/>
            <a:r>
              <a:rPr lang="en-US" dirty="0"/>
              <a:t>Visitor Location Register (VLR)</a:t>
            </a:r>
            <a:br>
              <a:rPr lang="en-US" dirty="0"/>
            </a:br>
            <a:r>
              <a:rPr lang="en-US" dirty="0"/>
              <a:t>local database for a subset of user data, including data about all user currently in the domain of the VLR</a:t>
            </a:r>
          </a:p>
          <a:p>
            <a:pPr lvl="2"/>
            <a:endParaRPr lang="en-US" dirty="0"/>
          </a:p>
        </p:txBody>
      </p:sp>
      <p:sp>
        <p:nvSpPr>
          <p:cNvPr id="75777" name="Fußzeilenplatzhalt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152277707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Mobile Services Switching Center</a:t>
            </a:r>
          </a:p>
        </p:txBody>
      </p:sp>
      <p:sp>
        <p:nvSpPr>
          <p:cNvPr id="77827" name="Rectangle 3"/>
          <p:cNvSpPr>
            <a:spLocks noGrp="1" noChangeArrowheads="1"/>
          </p:cNvSpPr>
          <p:nvPr>
            <p:ph idx="1"/>
          </p:nvPr>
        </p:nvSpPr>
        <p:spPr/>
        <p:txBody>
          <a:bodyPr/>
          <a:lstStyle/>
          <a:p>
            <a:pPr eaLnBrk="1" hangingPunct="1"/>
            <a:r>
              <a:rPr lang="en-US" sz="2000" dirty="0"/>
              <a:t>The MSC (mobile services switching center) plays a central role in GSM</a:t>
            </a:r>
          </a:p>
          <a:p>
            <a:pPr marL="819150" lvl="1"/>
            <a:r>
              <a:rPr lang="en-US" dirty="0"/>
              <a:t>switching functions</a:t>
            </a:r>
          </a:p>
          <a:p>
            <a:pPr marL="819150" lvl="1"/>
            <a:r>
              <a:rPr lang="en-US" dirty="0"/>
              <a:t>additional functions for mobility support</a:t>
            </a:r>
          </a:p>
          <a:p>
            <a:pPr marL="819150" lvl="1"/>
            <a:r>
              <a:rPr lang="en-US" dirty="0"/>
              <a:t>management of network resources</a:t>
            </a:r>
          </a:p>
          <a:p>
            <a:pPr marL="819150" lvl="1"/>
            <a:r>
              <a:rPr lang="en-US" dirty="0"/>
              <a:t>interworking functions via Gateway MSC (GMSC)</a:t>
            </a:r>
          </a:p>
          <a:p>
            <a:pPr marL="819150" lvl="1"/>
            <a:r>
              <a:rPr lang="en-US" dirty="0"/>
              <a:t>integration of several databases</a:t>
            </a:r>
          </a:p>
          <a:p>
            <a:pPr eaLnBrk="1" hangingPunct="1"/>
            <a:endParaRPr lang="en-US" sz="2000" dirty="0"/>
          </a:p>
          <a:p>
            <a:pPr eaLnBrk="1" hangingPunct="1"/>
            <a:r>
              <a:rPr lang="en-US" sz="2000" dirty="0"/>
              <a:t>Functions of an MSC</a:t>
            </a:r>
          </a:p>
          <a:p>
            <a:pPr marL="819150" lvl="1"/>
            <a:r>
              <a:rPr lang="en-US" dirty="0"/>
              <a:t>specific functions for paging and call forwarding</a:t>
            </a:r>
          </a:p>
          <a:p>
            <a:pPr marL="819150" lvl="1"/>
            <a:r>
              <a:rPr lang="en-US" dirty="0"/>
              <a:t>termination of SS7 (signaling system no. 7)</a:t>
            </a:r>
          </a:p>
          <a:p>
            <a:pPr marL="819150" lvl="1"/>
            <a:r>
              <a:rPr lang="en-US" dirty="0"/>
              <a:t>mobility specific signaling</a:t>
            </a:r>
          </a:p>
          <a:p>
            <a:pPr marL="819150" lvl="1"/>
            <a:r>
              <a:rPr lang="en-US" dirty="0"/>
              <a:t>location registration and forwarding of location information</a:t>
            </a:r>
          </a:p>
          <a:p>
            <a:pPr marL="819150" lvl="1"/>
            <a:r>
              <a:rPr lang="en-US" dirty="0"/>
              <a:t>provision of new services (fax, data calls)</a:t>
            </a:r>
          </a:p>
          <a:p>
            <a:pPr marL="819150" lvl="1"/>
            <a:r>
              <a:rPr lang="en-US" dirty="0"/>
              <a:t>support of short message service (SMS)</a:t>
            </a:r>
          </a:p>
          <a:p>
            <a:pPr marL="819150" lvl="1"/>
            <a:r>
              <a:rPr lang="en-US" dirty="0"/>
              <a:t>generation and forwarding of accounting and billing information</a:t>
            </a:r>
          </a:p>
        </p:txBody>
      </p:sp>
      <p:sp>
        <p:nvSpPr>
          <p:cNvPr id="77825"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245325734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t>Operation subsystem</a:t>
            </a:r>
          </a:p>
        </p:txBody>
      </p:sp>
      <p:sp>
        <p:nvSpPr>
          <p:cNvPr id="79875" name="Rectangle 3"/>
          <p:cNvSpPr>
            <a:spLocks noGrp="1" noChangeArrowheads="1"/>
          </p:cNvSpPr>
          <p:nvPr>
            <p:ph idx="1"/>
          </p:nvPr>
        </p:nvSpPr>
        <p:spPr/>
        <p:txBody>
          <a:bodyPr/>
          <a:lstStyle/>
          <a:p>
            <a:pPr eaLnBrk="1" hangingPunct="1">
              <a:lnSpc>
                <a:spcPct val="90000"/>
              </a:lnSpc>
            </a:pPr>
            <a:r>
              <a:rPr lang="en-US" dirty="0"/>
              <a:t>The OSS (Operation Subsystem) enables centralized operation, management, and maintenance of all GSM subsystems</a:t>
            </a:r>
          </a:p>
          <a:p>
            <a:pPr eaLnBrk="1" hangingPunct="1">
              <a:lnSpc>
                <a:spcPct val="90000"/>
              </a:lnSpc>
            </a:pPr>
            <a:endParaRPr lang="en-US" dirty="0"/>
          </a:p>
          <a:p>
            <a:pPr eaLnBrk="1" hangingPunct="1">
              <a:lnSpc>
                <a:spcPct val="90000"/>
              </a:lnSpc>
            </a:pPr>
            <a:r>
              <a:rPr lang="en-US" dirty="0"/>
              <a:t>Components</a:t>
            </a:r>
          </a:p>
          <a:p>
            <a:pPr lvl="1" eaLnBrk="1" hangingPunct="1">
              <a:lnSpc>
                <a:spcPct val="90000"/>
              </a:lnSpc>
            </a:pPr>
            <a:r>
              <a:rPr lang="en-US" dirty="0"/>
              <a:t>Authentication Center (AUC)</a:t>
            </a:r>
          </a:p>
          <a:p>
            <a:pPr lvl="2" eaLnBrk="1" hangingPunct="1">
              <a:lnSpc>
                <a:spcPct val="90000"/>
              </a:lnSpc>
            </a:pPr>
            <a:r>
              <a:rPr lang="en-US" dirty="0"/>
              <a:t>generates user specific authentication parameters on request of a VLR </a:t>
            </a:r>
          </a:p>
          <a:p>
            <a:pPr lvl="2" eaLnBrk="1" hangingPunct="1">
              <a:lnSpc>
                <a:spcPct val="90000"/>
              </a:lnSpc>
            </a:pPr>
            <a:r>
              <a:rPr lang="en-US" dirty="0"/>
              <a:t>authentication parameters used for authentication of mobile terminals and encryption of user data on the air interface within the GSM system </a:t>
            </a:r>
          </a:p>
          <a:p>
            <a:pPr lvl="1" eaLnBrk="1" hangingPunct="1">
              <a:lnSpc>
                <a:spcPct val="90000"/>
              </a:lnSpc>
            </a:pPr>
            <a:r>
              <a:rPr lang="en-US" dirty="0"/>
              <a:t>Equipment Identity Register (EIR)</a:t>
            </a:r>
          </a:p>
          <a:p>
            <a:pPr lvl="2" eaLnBrk="1" hangingPunct="1">
              <a:lnSpc>
                <a:spcPct val="90000"/>
              </a:lnSpc>
            </a:pPr>
            <a:r>
              <a:rPr lang="en-US" dirty="0"/>
              <a:t>registers GSM mobile stations and user rights</a:t>
            </a:r>
          </a:p>
          <a:p>
            <a:pPr lvl="2" eaLnBrk="1" hangingPunct="1">
              <a:lnSpc>
                <a:spcPct val="90000"/>
              </a:lnSpc>
            </a:pPr>
            <a:r>
              <a:rPr lang="en-US" dirty="0"/>
              <a:t>stolen or malfunctioning mobile stations can be locked and sometimes even localized</a:t>
            </a:r>
          </a:p>
          <a:p>
            <a:pPr lvl="1" eaLnBrk="1" hangingPunct="1">
              <a:lnSpc>
                <a:spcPct val="90000"/>
              </a:lnSpc>
            </a:pPr>
            <a:r>
              <a:rPr lang="en-US" dirty="0"/>
              <a:t>Operation and Maintenance Center (OMC)</a:t>
            </a:r>
          </a:p>
          <a:p>
            <a:pPr lvl="2" eaLnBrk="1" hangingPunct="1">
              <a:lnSpc>
                <a:spcPct val="90000"/>
              </a:lnSpc>
            </a:pPr>
            <a:r>
              <a:rPr lang="en-US" dirty="0"/>
              <a:t>different control capabilities for the radio subsystem and the network subsystem</a:t>
            </a:r>
          </a:p>
        </p:txBody>
      </p:sp>
      <p:sp>
        <p:nvSpPr>
          <p:cNvPr id="7987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402878129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You should be able to draw the architecture of the classical GSM system and to describe the functionality of the components!</a:t>
            </a:r>
          </a:p>
          <a:p>
            <a:pPr lvl="1"/>
            <a:r>
              <a:rPr lang="en-GB" dirty="0"/>
              <a:t>What are the advantages of specifying not only the radio interface but also all internal interfaces of the GSM system?</a:t>
            </a:r>
          </a:p>
          <a:p>
            <a:pPr lvl="1"/>
            <a:r>
              <a:rPr lang="en-GB" dirty="0"/>
              <a:t>Could there be a single point of failure in the GSM architecture? How to avoid it?</a:t>
            </a:r>
          </a:p>
          <a:p>
            <a:pPr lvl="1"/>
            <a:r>
              <a:rPr lang="en-GB" dirty="0"/>
              <a:t>In which database is a roaming tourist registered?</a:t>
            </a:r>
          </a:p>
          <a:p>
            <a:pPr lvl="1"/>
            <a:r>
              <a:rPr lang="en-GB" dirty="0"/>
              <a:t>How could the system block all stolen GSM phones?</a:t>
            </a:r>
          </a:p>
          <a:p>
            <a:pPr lvl="1"/>
            <a:r>
              <a:rPr lang="en-GB" dirty="0"/>
              <a:t>How can the system localizes mobile phones (at least to a certain precision…)?</a:t>
            </a:r>
          </a:p>
          <a:p>
            <a:pPr lvl="1"/>
            <a:r>
              <a:rPr lang="en-GB" dirty="0"/>
              <a:t>Why does GSM separate the MS and SIM?</a:t>
            </a:r>
          </a:p>
          <a:p>
            <a:pPr lvl="1"/>
            <a:r>
              <a:rPr lang="en-GB" dirty="0"/>
              <a:t>What is the advantage/disadvantage of an </a:t>
            </a:r>
            <a:r>
              <a:rPr lang="en-GB" dirty="0" err="1"/>
              <a:t>eSIM</a:t>
            </a:r>
            <a:r>
              <a:rPr lang="en-GB" dirty="0"/>
              <a:t>? </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9277083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3" name="Rectangle 87"/>
          <p:cNvSpPr>
            <a:spLocks noGrp="1" noChangeArrowheads="1"/>
          </p:cNvSpPr>
          <p:nvPr>
            <p:ph type="title"/>
          </p:nvPr>
        </p:nvSpPr>
        <p:spPr/>
        <p:txBody>
          <a:bodyPr/>
          <a:lstStyle/>
          <a:p>
            <a:pPr eaLnBrk="1" hangingPunct="1"/>
            <a:r>
              <a:rPr lang="en-US"/>
              <a:t>GSM - TDMA/FDMA</a:t>
            </a:r>
          </a:p>
        </p:txBody>
      </p:sp>
      <p:sp>
        <p:nvSpPr>
          <p:cNvPr id="8192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81922" name="Rectangle 5"/>
          <p:cNvSpPr>
            <a:spLocks noChangeArrowheads="1"/>
          </p:cNvSpPr>
          <p:nvPr/>
        </p:nvSpPr>
        <p:spPr bwMode="auto">
          <a:xfrm>
            <a:off x="2538413" y="3695700"/>
            <a:ext cx="5937250" cy="330200"/>
          </a:xfrm>
          <a:prstGeom prst="rect">
            <a:avLst/>
          </a:prstGeom>
          <a:solidFill>
            <a:schemeClr val="accent1"/>
          </a:solidFill>
          <a:ln w="12700">
            <a:solidFill>
              <a:schemeClr val="tx1"/>
            </a:solidFill>
            <a:miter lim="800000"/>
            <a:headEnd/>
            <a:tailEnd/>
          </a:ln>
        </p:spPr>
        <p:txBody>
          <a:bodyPr wrap="none" anchor="ctr"/>
          <a:lstStyle/>
          <a:p>
            <a:pPr algn="ctr"/>
            <a:endParaRPr lang="en-US" sz="1800"/>
          </a:p>
        </p:txBody>
      </p:sp>
      <p:sp>
        <p:nvSpPr>
          <p:cNvPr id="81923" name="Line 6"/>
          <p:cNvSpPr>
            <a:spLocks noChangeShapeType="1"/>
          </p:cNvSpPr>
          <p:nvPr/>
        </p:nvSpPr>
        <p:spPr bwMode="auto">
          <a:xfrm>
            <a:off x="3290888"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4" name="Line 7"/>
          <p:cNvSpPr>
            <a:spLocks noChangeShapeType="1"/>
          </p:cNvSpPr>
          <p:nvPr/>
        </p:nvSpPr>
        <p:spPr bwMode="auto">
          <a:xfrm>
            <a:off x="4051300"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5" name="Line 8"/>
          <p:cNvSpPr>
            <a:spLocks noChangeShapeType="1"/>
          </p:cNvSpPr>
          <p:nvPr/>
        </p:nvSpPr>
        <p:spPr bwMode="auto">
          <a:xfrm>
            <a:off x="4811713"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6" name="Line 9"/>
          <p:cNvSpPr>
            <a:spLocks noChangeShapeType="1"/>
          </p:cNvSpPr>
          <p:nvPr/>
        </p:nvSpPr>
        <p:spPr bwMode="auto">
          <a:xfrm>
            <a:off x="5570538"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7" name="Line 10"/>
          <p:cNvSpPr>
            <a:spLocks noChangeShapeType="1"/>
          </p:cNvSpPr>
          <p:nvPr/>
        </p:nvSpPr>
        <p:spPr bwMode="auto">
          <a:xfrm>
            <a:off x="6330950"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8" name="Line 11"/>
          <p:cNvSpPr>
            <a:spLocks noChangeShapeType="1"/>
          </p:cNvSpPr>
          <p:nvPr/>
        </p:nvSpPr>
        <p:spPr bwMode="auto">
          <a:xfrm>
            <a:off x="7089775"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29" name="Line 12"/>
          <p:cNvSpPr>
            <a:spLocks noChangeShapeType="1"/>
          </p:cNvSpPr>
          <p:nvPr/>
        </p:nvSpPr>
        <p:spPr bwMode="auto">
          <a:xfrm>
            <a:off x="7785100" y="3689350"/>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30" name="Rectangle 13"/>
          <p:cNvSpPr>
            <a:spLocks noChangeArrowheads="1"/>
          </p:cNvSpPr>
          <p:nvPr/>
        </p:nvSpPr>
        <p:spPr bwMode="auto">
          <a:xfrm>
            <a:off x="2771776" y="3703639"/>
            <a:ext cx="277813"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1</a:t>
            </a:r>
          </a:p>
        </p:txBody>
      </p:sp>
      <p:sp>
        <p:nvSpPr>
          <p:cNvPr id="81931" name="Rectangle 14"/>
          <p:cNvSpPr>
            <a:spLocks noChangeArrowheads="1"/>
          </p:cNvSpPr>
          <p:nvPr/>
        </p:nvSpPr>
        <p:spPr bwMode="auto">
          <a:xfrm>
            <a:off x="3530601" y="3703639"/>
            <a:ext cx="277813"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2</a:t>
            </a:r>
          </a:p>
        </p:txBody>
      </p:sp>
      <p:sp>
        <p:nvSpPr>
          <p:cNvPr id="81932" name="Rectangle 15"/>
          <p:cNvSpPr>
            <a:spLocks noChangeArrowheads="1"/>
          </p:cNvSpPr>
          <p:nvPr/>
        </p:nvSpPr>
        <p:spPr bwMode="auto">
          <a:xfrm>
            <a:off x="4289426" y="3705226"/>
            <a:ext cx="277813"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3</a:t>
            </a:r>
          </a:p>
        </p:txBody>
      </p:sp>
      <p:sp>
        <p:nvSpPr>
          <p:cNvPr id="81933" name="Rectangle 16"/>
          <p:cNvSpPr>
            <a:spLocks noChangeArrowheads="1"/>
          </p:cNvSpPr>
          <p:nvPr/>
        </p:nvSpPr>
        <p:spPr bwMode="auto">
          <a:xfrm>
            <a:off x="5049838" y="3703639"/>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4</a:t>
            </a:r>
          </a:p>
        </p:txBody>
      </p:sp>
      <p:sp>
        <p:nvSpPr>
          <p:cNvPr id="81934" name="Rectangle 17"/>
          <p:cNvSpPr>
            <a:spLocks noChangeArrowheads="1"/>
          </p:cNvSpPr>
          <p:nvPr/>
        </p:nvSpPr>
        <p:spPr bwMode="auto">
          <a:xfrm>
            <a:off x="5808663" y="3702051"/>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5</a:t>
            </a:r>
          </a:p>
        </p:txBody>
      </p:sp>
      <p:sp>
        <p:nvSpPr>
          <p:cNvPr id="81935" name="Rectangle 18"/>
          <p:cNvSpPr>
            <a:spLocks noChangeArrowheads="1"/>
          </p:cNvSpPr>
          <p:nvPr/>
        </p:nvSpPr>
        <p:spPr bwMode="auto">
          <a:xfrm>
            <a:off x="6567488" y="3703639"/>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6</a:t>
            </a:r>
          </a:p>
        </p:txBody>
      </p:sp>
      <p:sp>
        <p:nvSpPr>
          <p:cNvPr id="81936" name="Rectangle 19"/>
          <p:cNvSpPr>
            <a:spLocks noChangeArrowheads="1"/>
          </p:cNvSpPr>
          <p:nvPr/>
        </p:nvSpPr>
        <p:spPr bwMode="auto">
          <a:xfrm>
            <a:off x="7327901" y="3702051"/>
            <a:ext cx="277813"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7</a:t>
            </a:r>
          </a:p>
        </p:txBody>
      </p:sp>
      <p:sp>
        <p:nvSpPr>
          <p:cNvPr id="81937" name="Rectangle 20"/>
          <p:cNvSpPr>
            <a:spLocks noChangeArrowheads="1"/>
          </p:cNvSpPr>
          <p:nvPr/>
        </p:nvSpPr>
        <p:spPr bwMode="auto">
          <a:xfrm>
            <a:off x="8024813" y="3702051"/>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8</a:t>
            </a:r>
          </a:p>
        </p:txBody>
      </p:sp>
      <p:sp>
        <p:nvSpPr>
          <p:cNvPr id="81938" name="Line 21"/>
          <p:cNvSpPr>
            <a:spLocks noChangeShapeType="1"/>
          </p:cNvSpPr>
          <p:nvPr/>
        </p:nvSpPr>
        <p:spPr bwMode="auto">
          <a:xfrm>
            <a:off x="2216151" y="5497513"/>
            <a:ext cx="6772275"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81939" name="Line 22"/>
          <p:cNvSpPr>
            <a:spLocks noChangeShapeType="1"/>
          </p:cNvSpPr>
          <p:nvPr/>
        </p:nvSpPr>
        <p:spPr bwMode="auto">
          <a:xfrm>
            <a:off x="2216151" y="4048125"/>
            <a:ext cx="6772275" cy="0"/>
          </a:xfrm>
          <a:prstGeom prst="line">
            <a:avLst/>
          </a:prstGeom>
          <a:noFill/>
          <a:ln w="12700">
            <a:solidFill>
              <a:schemeClr val="tx1"/>
            </a:solidFill>
            <a:round/>
            <a:headEnd type="none" w="sm" len="sm"/>
            <a:tailEnd type="stealth" w="med" len="lg"/>
          </a:ln>
        </p:spPr>
        <p:txBody>
          <a:bodyPr wrap="none" anchor="ctr"/>
          <a:lstStyle/>
          <a:p>
            <a:endParaRPr lang="de-DE"/>
          </a:p>
        </p:txBody>
      </p:sp>
      <p:grpSp>
        <p:nvGrpSpPr>
          <p:cNvPr id="81940" name="Group 23"/>
          <p:cNvGrpSpPr>
            <a:grpSpLocks/>
          </p:cNvGrpSpPr>
          <p:nvPr/>
        </p:nvGrpSpPr>
        <p:grpSpPr bwMode="auto">
          <a:xfrm>
            <a:off x="2538413" y="2419350"/>
            <a:ext cx="5937250" cy="342900"/>
            <a:chOff x="1160" y="1668"/>
            <a:chExt cx="4052" cy="216"/>
          </a:xfrm>
        </p:grpSpPr>
        <p:sp>
          <p:nvSpPr>
            <p:cNvPr id="82000" name="Rectangle 24"/>
            <p:cNvSpPr>
              <a:spLocks noChangeArrowheads="1"/>
            </p:cNvSpPr>
            <p:nvPr/>
          </p:nvSpPr>
          <p:spPr bwMode="auto">
            <a:xfrm>
              <a:off x="1160" y="1672"/>
              <a:ext cx="4052" cy="208"/>
            </a:xfrm>
            <a:prstGeom prst="rect">
              <a:avLst/>
            </a:prstGeom>
            <a:noFill/>
            <a:ln w="12700">
              <a:solidFill>
                <a:schemeClr val="tx1"/>
              </a:solidFill>
              <a:miter lim="800000"/>
              <a:headEnd/>
              <a:tailEnd/>
            </a:ln>
          </p:spPr>
          <p:txBody>
            <a:bodyPr wrap="none" anchor="ctr"/>
            <a:lstStyle/>
            <a:p>
              <a:pPr algn="ctr"/>
              <a:endParaRPr lang="en-US" sz="1800"/>
            </a:p>
          </p:txBody>
        </p:sp>
        <p:sp>
          <p:nvSpPr>
            <p:cNvPr id="82001" name="Rectangle 25"/>
            <p:cNvSpPr>
              <a:spLocks noChangeArrowheads="1"/>
            </p:cNvSpPr>
            <p:nvPr/>
          </p:nvSpPr>
          <p:spPr bwMode="auto">
            <a:xfrm>
              <a:off x="3132" y="1673"/>
              <a:ext cx="1896" cy="206"/>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higher GSM frame structures</a:t>
              </a:r>
            </a:p>
          </p:txBody>
        </p:sp>
        <p:sp>
          <p:nvSpPr>
            <p:cNvPr id="82002" name="Line 26"/>
            <p:cNvSpPr>
              <a:spLocks noChangeShapeType="1"/>
            </p:cNvSpPr>
            <p:nvPr/>
          </p:nvSpPr>
          <p:spPr bwMode="auto">
            <a:xfrm>
              <a:off x="2495" y="1668"/>
              <a:ext cx="0" cy="216"/>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2003" name="Line 27"/>
            <p:cNvSpPr>
              <a:spLocks noChangeShapeType="1"/>
            </p:cNvSpPr>
            <p:nvPr/>
          </p:nvSpPr>
          <p:spPr bwMode="auto">
            <a:xfrm>
              <a:off x="2841" y="1668"/>
              <a:ext cx="0" cy="216"/>
            </a:xfrm>
            <a:prstGeom prst="line">
              <a:avLst/>
            </a:prstGeom>
            <a:noFill/>
            <a:ln w="12700">
              <a:solidFill>
                <a:schemeClr val="tx1"/>
              </a:solidFill>
              <a:round/>
              <a:headEnd type="none" w="sm" len="sm"/>
              <a:tailEnd type="none" w="sm" len="sm"/>
            </a:ln>
          </p:spPr>
          <p:txBody>
            <a:bodyPr wrap="none" anchor="ctr"/>
            <a:lstStyle/>
            <a:p>
              <a:endParaRPr lang="de-DE"/>
            </a:p>
          </p:txBody>
        </p:sp>
      </p:grpSp>
      <p:sp>
        <p:nvSpPr>
          <p:cNvPr id="81941" name="Line 28"/>
          <p:cNvSpPr>
            <a:spLocks noChangeShapeType="1"/>
          </p:cNvSpPr>
          <p:nvPr/>
        </p:nvSpPr>
        <p:spPr bwMode="auto">
          <a:xfrm>
            <a:off x="2216151" y="2782888"/>
            <a:ext cx="6772275" cy="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81942" name="Line 29"/>
          <p:cNvSpPr>
            <a:spLocks noChangeShapeType="1"/>
          </p:cNvSpPr>
          <p:nvPr/>
        </p:nvSpPr>
        <p:spPr bwMode="auto">
          <a:xfrm flipH="1">
            <a:off x="2525714" y="4033838"/>
            <a:ext cx="1525587" cy="109696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3" name="Line 30"/>
          <p:cNvSpPr>
            <a:spLocks noChangeShapeType="1"/>
          </p:cNvSpPr>
          <p:nvPr/>
        </p:nvSpPr>
        <p:spPr bwMode="auto">
          <a:xfrm>
            <a:off x="4803776" y="4051300"/>
            <a:ext cx="3660775" cy="10795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4" name="Line 31"/>
          <p:cNvSpPr>
            <a:spLocks noChangeShapeType="1"/>
          </p:cNvSpPr>
          <p:nvPr/>
        </p:nvSpPr>
        <p:spPr bwMode="auto">
          <a:xfrm flipV="1">
            <a:off x="2540001" y="898525"/>
            <a:ext cx="1400175" cy="1517650"/>
          </a:xfrm>
          <a:prstGeom prst="line">
            <a:avLst/>
          </a:prstGeom>
          <a:noFill/>
          <a:ln w="12700">
            <a:solidFill>
              <a:schemeClr val="tx1"/>
            </a:solidFill>
            <a:round/>
            <a:headEnd type="none" w="sm" len="sm"/>
            <a:tailEnd type="stealth" w="med" len="lg"/>
          </a:ln>
        </p:spPr>
        <p:txBody>
          <a:bodyPr wrap="none" anchor="ctr"/>
          <a:lstStyle/>
          <a:p>
            <a:endParaRPr lang="de-DE"/>
          </a:p>
        </p:txBody>
      </p:sp>
      <p:sp>
        <p:nvSpPr>
          <p:cNvPr id="81945" name="Line 32"/>
          <p:cNvSpPr>
            <a:spLocks noChangeShapeType="1"/>
          </p:cNvSpPr>
          <p:nvPr/>
        </p:nvSpPr>
        <p:spPr bwMode="auto">
          <a:xfrm>
            <a:off x="3773489" y="1081088"/>
            <a:ext cx="4700587" cy="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6" name="Line 33"/>
          <p:cNvSpPr>
            <a:spLocks noChangeShapeType="1"/>
          </p:cNvSpPr>
          <p:nvPr/>
        </p:nvSpPr>
        <p:spPr bwMode="auto">
          <a:xfrm flipV="1">
            <a:off x="8482013" y="2157413"/>
            <a:ext cx="246062" cy="265112"/>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7" name="Line 34"/>
          <p:cNvSpPr>
            <a:spLocks noChangeShapeType="1"/>
          </p:cNvSpPr>
          <p:nvPr/>
        </p:nvSpPr>
        <p:spPr bwMode="auto">
          <a:xfrm flipV="1">
            <a:off x="8489951" y="2509838"/>
            <a:ext cx="244475" cy="2667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8" name="Line 35"/>
          <p:cNvSpPr>
            <a:spLocks noChangeShapeType="1"/>
          </p:cNvSpPr>
          <p:nvPr/>
        </p:nvSpPr>
        <p:spPr bwMode="auto">
          <a:xfrm flipV="1">
            <a:off x="4481513" y="1905000"/>
            <a:ext cx="481012" cy="5207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49" name="Line 36"/>
          <p:cNvSpPr>
            <a:spLocks noChangeShapeType="1"/>
          </p:cNvSpPr>
          <p:nvPr/>
        </p:nvSpPr>
        <p:spPr bwMode="auto">
          <a:xfrm flipV="1">
            <a:off x="4987926" y="1905000"/>
            <a:ext cx="481013" cy="5207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0" name="Line 37"/>
          <p:cNvSpPr>
            <a:spLocks noChangeShapeType="1"/>
          </p:cNvSpPr>
          <p:nvPr/>
        </p:nvSpPr>
        <p:spPr bwMode="auto">
          <a:xfrm>
            <a:off x="3022600" y="1895475"/>
            <a:ext cx="4489450" cy="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1" name="Line 38"/>
          <p:cNvSpPr>
            <a:spLocks noChangeShapeType="1"/>
          </p:cNvSpPr>
          <p:nvPr/>
        </p:nvSpPr>
        <p:spPr bwMode="auto">
          <a:xfrm>
            <a:off x="3259138" y="1647825"/>
            <a:ext cx="4489450" cy="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2" name="Line 39"/>
          <p:cNvSpPr>
            <a:spLocks noChangeShapeType="1"/>
          </p:cNvSpPr>
          <p:nvPr/>
        </p:nvSpPr>
        <p:spPr bwMode="auto">
          <a:xfrm>
            <a:off x="3257550" y="1638300"/>
            <a:ext cx="0" cy="2476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3" name="Line 40"/>
          <p:cNvSpPr>
            <a:spLocks noChangeShapeType="1"/>
          </p:cNvSpPr>
          <p:nvPr/>
        </p:nvSpPr>
        <p:spPr bwMode="auto">
          <a:xfrm flipV="1">
            <a:off x="5106988" y="1647826"/>
            <a:ext cx="0" cy="238125"/>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4" name="Line 41"/>
          <p:cNvSpPr>
            <a:spLocks noChangeShapeType="1"/>
          </p:cNvSpPr>
          <p:nvPr/>
        </p:nvSpPr>
        <p:spPr bwMode="auto">
          <a:xfrm flipV="1">
            <a:off x="5645150" y="1647826"/>
            <a:ext cx="0" cy="238125"/>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5" name="Line 42"/>
          <p:cNvSpPr>
            <a:spLocks noChangeShapeType="1"/>
          </p:cNvSpPr>
          <p:nvPr/>
        </p:nvSpPr>
        <p:spPr bwMode="auto">
          <a:xfrm flipV="1">
            <a:off x="5097464" y="1073150"/>
            <a:ext cx="522287" cy="5651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6" name="Line 43"/>
          <p:cNvSpPr>
            <a:spLocks noChangeShapeType="1"/>
          </p:cNvSpPr>
          <p:nvPr/>
        </p:nvSpPr>
        <p:spPr bwMode="auto">
          <a:xfrm flipV="1">
            <a:off x="5645150" y="1079500"/>
            <a:ext cx="520700" cy="566738"/>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57" name="Rectangle 44"/>
          <p:cNvSpPr>
            <a:spLocks noChangeArrowheads="1"/>
          </p:cNvSpPr>
          <p:nvPr/>
        </p:nvSpPr>
        <p:spPr bwMode="auto">
          <a:xfrm>
            <a:off x="6172200" y="1073151"/>
            <a:ext cx="1639888" cy="587375"/>
          </a:xfrm>
          <a:prstGeom prst="rect">
            <a:avLst/>
          </a:prstGeom>
          <a:noFill/>
          <a:ln w="9525">
            <a:noFill/>
            <a:miter lim="800000"/>
            <a:headEnd/>
            <a:tailEnd/>
          </a:ln>
        </p:spPr>
        <p:txBody>
          <a:bodyPr wrap="none" lIns="82550" tIns="41275" rIns="82550" bIns="41275">
            <a:spAutoFit/>
          </a:bodyPr>
          <a:lstStyle/>
          <a:p>
            <a:pPr defTabSz="739775" eaLnBrk="0" hangingPunct="0"/>
            <a:r>
              <a:rPr lang="de-DE" sz="1100">
                <a:latin typeface="Arial" pitchFamily="34" charset="0"/>
              </a:rPr>
              <a:t>935-960 MHz</a:t>
            </a:r>
          </a:p>
          <a:p>
            <a:pPr defTabSz="739775" eaLnBrk="0" hangingPunct="0"/>
            <a:r>
              <a:rPr lang="de-DE" sz="1100">
                <a:latin typeface="Arial" pitchFamily="34" charset="0"/>
              </a:rPr>
              <a:t>124 channels (200 kHz)</a:t>
            </a:r>
          </a:p>
          <a:p>
            <a:pPr defTabSz="739775" eaLnBrk="0" hangingPunct="0"/>
            <a:r>
              <a:rPr lang="de-DE" sz="1100">
                <a:latin typeface="Arial" pitchFamily="34" charset="0"/>
              </a:rPr>
              <a:t>downlink</a:t>
            </a:r>
          </a:p>
        </p:txBody>
      </p:sp>
      <p:sp>
        <p:nvSpPr>
          <p:cNvPr id="81958" name="Rectangle 45"/>
          <p:cNvSpPr>
            <a:spLocks noChangeArrowheads="1"/>
          </p:cNvSpPr>
          <p:nvPr/>
        </p:nvSpPr>
        <p:spPr bwMode="auto">
          <a:xfrm>
            <a:off x="6172200" y="1887539"/>
            <a:ext cx="1639888" cy="587375"/>
          </a:xfrm>
          <a:prstGeom prst="rect">
            <a:avLst/>
          </a:prstGeom>
          <a:noFill/>
          <a:ln w="9525">
            <a:noFill/>
            <a:miter lim="800000"/>
            <a:headEnd/>
            <a:tailEnd/>
          </a:ln>
        </p:spPr>
        <p:txBody>
          <a:bodyPr wrap="none" lIns="82550" tIns="41275" rIns="82550" bIns="41275">
            <a:spAutoFit/>
          </a:bodyPr>
          <a:lstStyle/>
          <a:p>
            <a:pPr defTabSz="739775" eaLnBrk="0" hangingPunct="0"/>
            <a:r>
              <a:rPr lang="de-DE" sz="1100">
                <a:latin typeface="Arial" pitchFamily="34" charset="0"/>
              </a:rPr>
              <a:t>890-915 MHz</a:t>
            </a:r>
          </a:p>
          <a:p>
            <a:pPr defTabSz="739775" eaLnBrk="0" hangingPunct="0"/>
            <a:r>
              <a:rPr lang="de-DE" sz="1100">
                <a:latin typeface="Arial" pitchFamily="34" charset="0"/>
              </a:rPr>
              <a:t>124 channels (200 kHz)</a:t>
            </a:r>
          </a:p>
          <a:p>
            <a:pPr defTabSz="739775" eaLnBrk="0" hangingPunct="0"/>
            <a:r>
              <a:rPr lang="de-DE" sz="1100">
                <a:latin typeface="Arial" pitchFamily="34" charset="0"/>
              </a:rPr>
              <a:t>uplink</a:t>
            </a:r>
          </a:p>
        </p:txBody>
      </p:sp>
      <p:sp>
        <p:nvSpPr>
          <p:cNvPr id="81959" name="Rectangle 46"/>
          <p:cNvSpPr>
            <a:spLocks noChangeArrowheads="1"/>
          </p:cNvSpPr>
          <p:nvPr/>
        </p:nvSpPr>
        <p:spPr bwMode="auto">
          <a:xfrm rot="-2858313">
            <a:off x="2227421" y="1742901"/>
            <a:ext cx="952184"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frequency</a:t>
            </a:r>
          </a:p>
        </p:txBody>
      </p:sp>
      <p:sp>
        <p:nvSpPr>
          <p:cNvPr id="81960" name="Rectangle 47"/>
          <p:cNvSpPr>
            <a:spLocks noChangeArrowheads="1"/>
          </p:cNvSpPr>
          <p:nvPr/>
        </p:nvSpPr>
        <p:spPr bwMode="auto">
          <a:xfrm>
            <a:off x="7977188" y="2773363"/>
            <a:ext cx="504946"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time</a:t>
            </a:r>
          </a:p>
        </p:txBody>
      </p:sp>
      <p:sp>
        <p:nvSpPr>
          <p:cNvPr id="81961" name="Line 48"/>
          <p:cNvSpPr>
            <a:spLocks noChangeShapeType="1"/>
          </p:cNvSpPr>
          <p:nvPr/>
        </p:nvSpPr>
        <p:spPr bwMode="auto">
          <a:xfrm flipH="1">
            <a:off x="2532063" y="2778125"/>
            <a:ext cx="1949450" cy="90805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62" name="Line 49"/>
          <p:cNvSpPr>
            <a:spLocks noChangeShapeType="1"/>
          </p:cNvSpPr>
          <p:nvPr/>
        </p:nvSpPr>
        <p:spPr bwMode="auto">
          <a:xfrm>
            <a:off x="4997450" y="2771775"/>
            <a:ext cx="3492500" cy="9144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63" name="Rectangle 50"/>
          <p:cNvSpPr>
            <a:spLocks noChangeArrowheads="1"/>
          </p:cNvSpPr>
          <p:nvPr/>
        </p:nvSpPr>
        <p:spPr bwMode="auto">
          <a:xfrm>
            <a:off x="3844926" y="3278189"/>
            <a:ext cx="1838325"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GSM TDMA frame</a:t>
            </a:r>
          </a:p>
        </p:txBody>
      </p:sp>
      <p:sp>
        <p:nvSpPr>
          <p:cNvPr id="81964" name="Rectangle 51"/>
          <p:cNvSpPr>
            <a:spLocks noChangeArrowheads="1"/>
          </p:cNvSpPr>
          <p:nvPr/>
        </p:nvSpPr>
        <p:spPr bwMode="auto">
          <a:xfrm>
            <a:off x="3843339" y="4681539"/>
            <a:ext cx="2778125"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GSM time-slot (normal burst)</a:t>
            </a:r>
          </a:p>
        </p:txBody>
      </p:sp>
      <p:grpSp>
        <p:nvGrpSpPr>
          <p:cNvPr id="81965" name="Group 52"/>
          <p:cNvGrpSpPr>
            <a:grpSpLocks/>
          </p:cNvGrpSpPr>
          <p:nvPr/>
        </p:nvGrpSpPr>
        <p:grpSpPr bwMode="auto">
          <a:xfrm>
            <a:off x="2532063" y="4102101"/>
            <a:ext cx="6907212" cy="327025"/>
            <a:chOff x="1156" y="2728"/>
            <a:chExt cx="4714" cy="206"/>
          </a:xfrm>
        </p:grpSpPr>
        <p:sp>
          <p:nvSpPr>
            <p:cNvPr id="81998" name="Line 53"/>
            <p:cNvSpPr>
              <a:spLocks noChangeShapeType="1"/>
            </p:cNvSpPr>
            <p:nvPr/>
          </p:nvSpPr>
          <p:spPr bwMode="auto">
            <a:xfrm>
              <a:off x="1156" y="2830"/>
              <a:ext cx="4066" cy="0"/>
            </a:xfrm>
            <a:prstGeom prst="line">
              <a:avLst/>
            </a:prstGeom>
            <a:noFill/>
            <a:ln w="12700">
              <a:solidFill>
                <a:schemeClr val="bg2"/>
              </a:solidFill>
              <a:round/>
              <a:headEnd type="stealth" w="med" len="lg"/>
              <a:tailEnd type="stealth" w="med" len="lg"/>
            </a:ln>
          </p:spPr>
          <p:txBody>
            <a:bodyPr wrap="none" anchor="ctr"/>
            <a:lstStyle/>
            <a:p>
              <a:endParaRPr lang="de-DE"/>
            </a:p>
          </p:txBody>
        </p:sp>
        <p:sp>
          <p:nvSpPr>
            <p:cNvPr id="81999" name="Rectangle 54"/>
            <p:cNvSpPr>
              <a:spLocks noChangeArrowheads="1"/>
            </p:cNvSpPr>
            <p:nvPr/>
          </p:nvSpPr>
          <p:spPr bwMode="auto">
            <a:xfrm>
              <a:off x="5186" y="2728"/>
              <a:ext cx="684" cy="206"/>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4.615 ms</a:t>
              </a:r>
            </a:p>
          </p:txBody>
        </p:sp>
      </p:grpSp>
      <p:grpSp>
        <p:nvGrpSpPr>
          <p:cNvPr id="81966" name="Group 55"/>
          <p:cNvGrpSpPr>
            <a:grpSpLocks/>
          </p:cNvGrpSpPr>
          <p:nvPr/>
        </p:nvGrpSpPr>
        <p:grpSpPr bwMode="auto">
          <a:xfrm>
            <a:off x="3181350" y="5641976"/>
            <a:ext cx="5632450" cy="327025"/>
            <a:chOff x="1599" y="3698"/>
            <a:chExt cx="3844" cy="206"/>
          </a:xfrm>
        </p:grpSpPr>
        <p:sp>
          <p:nvSpPr>
            <p:cNvPr id="81996" name="Line 56"/>
            <p:cNvSpPr>
              <a:spLocks noChangeShapeType="1"/>
            </p:cNvSpPr>
            <p:nvPr/>
          </p:nvSpPr>
          <p:spPr bwMode="auto">
            <a:xfrm>
              <a:off x="1599" y="3801"/>
              <a:ext cx="3238" cy="0"/>
            </a:xfrm>
            <a:prstGeom prst="line">
              <a:avLst/>
            </a:prstGeom>
            <a:noFill/>
            <a:ln w="12700">
              <a:solidFill>
                <a:schemeClr val="bg2"/>
              </a:solidFill>
              <a:round/>
              <a:headEnd type="stealth" w="med" len="lg"/>
              <a:tailEnd type="stealth" w="med" len="lg"/>
            </a:ln>
          </p:spPr>
          <p:txBody>
            <a:bodyPr wrap="none" anchor="ctr"/>
            <a:lstStyle/>
            <a:p>
              <a:endParaRPr lang="de-DE"/>
            </a:p>
          </p:txBody>
        </p:sp>
        <p:sp>
          <p:nvSpPr>
            <p:cNvPr id="81997" name="Rectangle 57"/>
            <p:cNvSpPr>
              <a:spLocks noChangeArrowheads="1"/>
            </p:cNvSpPr>
            <p:nvPr/>
          </p:nvSpPr>
          <p:spPr bwMode="auto">
            <a:xfrm>
              <a:off x="4795" y="3698"/>
              <a:ext cx="648" cy="206"/>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546.5 µs</a:t>
              </a:r>
            </a:p>
          </p:txBody>
        </p:sp>
      </p:grpSp>
      <p:grpSp>
        <p:nvGrpSpPr>
          <p:cNvPr id="81967" name="Group 58"/>
          <p:cNvGrpSpPr>
            <a:grpSpLocks/>
          </p:cNvGrpSpPr>
          <p:nvPr/>
        </p:nvGrpSpPr>
        <p:grpSpPr bwMode="auto">
          <a:xfrm>
            <a:off x="2549525" y="5840414"/>
            <a:ext cx="6673850" cy="327025"/>
            <a:chOff x="1167" y="3823"/>
            <a:chExt cx="4555" cy="206"/>
          </a:xfrm>
        </p:grpSpPr>
        <p:sp>
          <p:nvSpPr>
            <p:cNvPr id="81994" name="Line 59"/>
            <p:cNvSpPr>
              <a:spLocks noChangeShapeType="1"/>
            </p:cNvSpPr>
            <p:nvPr/>
          </p:nvSpPr>
          <p:spPr bwMode="auto">
            <a:xfrm>
              <a:off x="1167" y="3926"/>
              <a:ext cx="4061" cy="0"/>
            </a:xfrm>
            <a:prstGeom prst="line">
              <a:avLst/>
            </a:prstGeom>
            <a:noFill/>
            <a:ln w="12700">
              <a:solidFill>
                <a:schemeClr val="bg2"/>
              </a:solidFill>
              <a:round/>
              <a:headEnd type="stealth" w="med" len="lg"/>
              <a:tailEnd type="stealth" w="med" len="lg"/>
            </a:ln>
          </p:spPr>
          <p:txBody>
            <a:bodyPr wrap="none" anchor="ctr"/>
            <a:lstStyle/>
            <a:p>
              <a:endParaRPr lang="de-DE"/>
            </a:p>
          </p:txBody>
        </p:sp>
        <p:sp>
          <p:nvSpPr>
            <p:cNvPr id="81995" name="Rectangle 60"/>
            <p:cNvSpPr>
              <a:spLocks noChangeArrowheads="1"/>
            </p:cNvSpPr>
            <p:nvPr/>
          </p:nvSpPr>
          <p:spPr bwMode="auto">
            <a:xfrm>
              <a:off x="5190" y="3823"/>
              <a:ext cx="532" cy="206"/>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577 µs</a:t>
              </a:r>
            </a:p>
          </p:txBody>
        </p:sp>
      </p:grpSp>
      <p:sp>
        <p:nvSpPr>
          <p:cNvPr id="81968" name="Rectangle 61"/>
          <p:cNvSpPr>
            <a:spLocks noChangeArrowheads="1"/>
          </p:cNvSpPr>
          <p:nvPr/>
        </p:nvSpPr>
        <p:spPr bwMode="auto">
          <a:xfrm>
            <a:off x="3171826" y="5151438"/>
            <a:ext cx="4735513" cy="330200"/>
          </a:xfrm>
          <a:prstGeom prst="rect">
            <a:avLst/>
          </a:prstGeom>
          <a:solidFill>
            <a:schemeClr val="accent1"/>
          </a:solidFill>
          <a:ln w="12700">
            <a:solidFill>
              <a:schemeClr val="tx1"/>
            </a:solidFill>
            <a:miter lim="800000"/>
            <a:headEnd/>
            <a:tailEnd/>
          </a:ln>
        </p:spPr>
        <p:txBody>
          <a:bodyPr wrap="none" anchor="ctr"/>
          <a:lstStyle/>
          <a:p>
            <a:pPr algn="ctr"/>
            <a:endParaRPr lang="en-US" sz="1800"/>
          </a:p>
        </p:txBody>
      </p:sp>
      <p:sp>
        <p:nvSpPr>
          <p:cNvPr id="81969" name="Rectangle 62"/>
          <p:cNvSpPr>
            <a:spLocks noChangeArrowheads="1"/>
          </p:cNvSpPr>
          <p:nvPr/>
        </p:nvSpPr>
        <p:spPr bwMode="auto">
          <a:xfrm>
            <a:off x="3214688" y="5173663"/>
            <a:ext cx="395942"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tail</a:t>
            </a:r>
          </a:p>
        </p:txBody>
      </p:sp>
      <p:sp>
        <p:nvSpPr>
          <p:cNvPr id="81970" name="Rectangle 63"/>
          <p:cNvSpPr>
            <a:spLocks noChangeArrowheads="1"/>
          </p:cNvSpPr>
          <p:nvPr/>
        </p:nvSpPr>
        <p:spPr bwMode="auto">
          <a:xfrm>
            <a:off x="3751264" y="5173663"/>
            <a:ext cx="912109"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user data</a:t>
            </a:r>
          </a:p>
        </p:txBody>
      </p:sp>
      <p:sp>
        <p:nvSpPr>
          <p:cNvPr id="81971" name="Rectangle 64"/>
          <p:cNvSpPr>
            <a:spLocks noChangeArrowheads="1"/>
          </p:cNvSpPr>
          <p:nvPr/>
        </p:nvSpPr>
        <p:spPr bwMode="auto">
          <a:xfrm>
            <a:off x="5138738" y="5173663"/>
            <a:ext cx="806054"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Training</a:t>
            </a:r>
          </a:p>
        </p:txBody>
      </p:sp>
      <p:sp>
        <p:nvSpPr>
          <p:cNvPr id="81972" name="Rectangle 65"/>
          <p:cNvSpPr>
            <a:spLocks noChangeArrowheads="1"/>
          </p:cNvSpPr>
          <p:nvPr/>
        </p:nvSpPr>
        <p:spPr bwMode="auto">
          <a:xfrm>
            <a:off x="4922838" y="5173663"/>
            <a:ext cx="286938"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S</a:t>
            </a:r>
          </a:p>
        </p:txBody>
      </p:sp>
      <p:sp>
        <p:nvSpPr>
          <p:cNvPr id="81973" name="Rectangle 66"/>
          <p:cNvSpPr>
            <a:spLocks noChangeArrowheads="1"/>
          </p:cNvSpPr>
          <p:nvPr/>
        </p:nvSpPr>
        <p:spPr bwMode="auto">
          <a:xfrm>
            <a:off x="2514601" y="5029201"/>
            <a:ext cx="644407" cy="514243"/>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guard</a:t>
            </a:r>
          </a:p>
          <a:p>
            <a:pPr defTabSz="739775" eaLnBrk="0" hangingPunct="0"/>
            <a:r>
              <a:rPr lang="de-DE" sz="1400">
                <a:latin typeface="Arial" pitchFamily="34" charset="0"/>
              </a:rPr>
              <a:t>space</a:t>
            </a:r>
          </a:p>
        </p:txBody>
      </p:sp>
      <p:sp>
        <p:nvSpPr>
          <p:cNvPr id="81974" name="Rectangle 67"/>
          <p:cNvSpPr>
            <a:spLocks noChangeArrowheads="1"/>
          </p:cNvSpPr>
          <p:nvPr/>
        </p:nvSpPr>
        <p:spPr bwMode="auto">
          <a:xfrm>
            <a:off x="5934075" y="5172075"/>
            <a:ext cx="286938"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S</a:t>
            </a:r>
          </a:p>
        </p:txBody>
      </p:sp>
      <p:sp>
        <p:nvSpPr>
          <p:cNvPr id="81975" name="Rectangle 68"/>
          <p:cNvSpPr>
            <a:spLocks noChangeArrowheads="1"/>
          </p:cNvSpPr>
          <p:nvPr/>
        </p:nvSpPr>
        <p:spPr bwMode="auto">
          <a:xfrm>
            <a:off x="6324601" y="5172075"/>
            <a:ext cx="912109"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user data</a:t>
            </a:r>
          </a:p>
        </p:txBody>
      </p:sp>
      <p:sp>
        <p:nvSpPr>
          <p:cNvPr id="81976" name="Rectangle 69"/>
          <p:cNvSpPr>
            <a:spLocks noChangeArrowheads="1"/>
          </p:cNvSpPr>
          <p:nvPr/>
        </p:nvSpPr>
        <p:spPr bwMode="auto">
          <a:xfrm>
            <a:off x="7454900" y="5172075"/>
            <a:ext cx="395942" cy="298800"/>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tail</a:t>
            </a:r>
          </a:p>
        </p:txBody>
      </p:sp>
      <p:sp>
        <p:nvSpPr>
          <p:cNvPr id="81977" name="Rectangle 70"/>
          <p:cNvSpPr>
            <a:spLocks noChangeArrowheads="1"/>
          </p:cNvSpPr>
          <p:nvPr/>
        </p:nvSpPr>
        <p:spPr bwMode="auto">
          <a:xfrm>
            <a:off x="7848601" y="5027614"/>
            <a:ext cx="644407" cy="514243"/>
          </a:xfrm>
          <a:prstGeom prst="rect">
            <a:avLst/>
          </a:prstGeom>
          <a:noFill/>
          <a:ln w="9525">
            <a:noFill/>
            <a:miter lim="800000"/>
            <a:headEnd/>
            <a:tailEnd/>
          </a:ln>
        </p:spPr>
        <p:txBody>
          <a:bodyPr wrap="none" lIns="82550" tIns="41275" rIns="82550" bIns="41275">
            <a:spAutoFit/>
          </a:bodyPr>
          <a:lstStyle/>
          <a:p>
            <a:pPr defTabSz="739775" eaLnBrk="0" hangingPunct="0"/>
            <a:r>
              <a:rPr lang="de-DE" sz="1400">
                <a:latin typeface="Arial" pitchFamily="34" charset="0"/>
              </a:rPr>
              <a:t>guard</a:t>
            </a:r>
          </a:p>
          <a:p>
            <a:pPr defTabSz="739775" eaLnBrk="0" hangingPunct="0"/>
            <a:r>
              <a:rPr lang="de-DE" sz="1400">
                <a:latin typeface="Arial" pitchFamily="34" charset="0"/>
              </a:rPr>
              <a:t>space</a:t>
            </a:r>
          </a:p>
        </p:txBody>
      </p:sp>
      <p:sp>
        <p:nvSpPr>
          <p:cNvPr id="81978" name="Line 71"/>
          <p:cNvSpPr>
            <a:spLocks noChangeShapeType="1"/>
          </p:cNvSpPr>
          <p:nvPr/>
        </p:nvSpPr>
        <p:spPr bwMode="auto">
          <a:xfrm>
            <a:off x="3671888"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79" name="Line 72"/>
          <p:cNvSpPr>
            <a:spLocks noChangeShapeType="1"/>
          </p:cNvSpPr>
          <p:nvPr/>
        </p:nvSpPr>
        <p:spPr bwMode="auto">
          <a:xfrm>
            <a:off x="4873625"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0" name="Line 73"/>
          <p:cNvSpPr>
            <a:spLocks noChangeShapeType="1"/>
          </p:cNvSpPr>
          <p:nvPr/>
        </p:nvSpPr>
        <p:spPr bwMode="auto">
          <a:xfrm>
            <a:off x="5191125"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1" name="Line 74"/>
          <p:cNvSpPr>
            <a:spLocks noChangeShapeType="1"/>
          </p:cNvSpPr>
          <p:nvPr/>
        </p:nvSpPr>
        <p:spPr bwMode="auto">
          <a:xfrm>
            <a:off x="5886450"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2" name="Line 75"/>
          <p:cNvSpPr>
            <a:spLocks noChangeShapeType="1"/>
          </p:cNvSpPr>
          <p:nvPr/>
        </p:nvSpPr>
        <p:spPr bwMode="auto">
          <a:xfrm>
            <a:off x="6202363"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3" name="Line 76"/>
          <p:cNvSpPr>
            <a:spLocks noChangeShapeType="1"/>
          </p:cNvSpPr>
          <p:nvPr/>
        </p:nvSpPr>
        <p:spPr bwMode="auto">
          <a:xfrm>
            <a:off x="7405688"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4" name="Line 77"/>
          <p:cNvSpPr>
            <a:spLocks noChangeShapeType="1"/>
          </p:cNvSpPr>
          <p:nvPr/>
        </p:nvSpPr>
        <p:spPr bwMode="auto">
          <a:xfrm>
            <a:off x="2532063"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5" name="Line 78"/>
          <p:cNvSpPr>
            <a:spLocks noChangeShapeType="1"/>
          </p:cNvSpPr>
          <p:nvPr/>
        </p:nvSpPr>
        <p:spPr bwMode="auto">
          <a:xfrm>
            <a:off x="8482013" y="5145088"/>
            <a:ext cx="0" cy="342900"/>
          </a:xfrm>
          <a:prstGeom prst="line">
            <a:avLst/>
          </a:prstGeom>
          <a:noFill/>
          <a:ln w="12700">
            <a:solidFill>
              <a:schemeClr val="tx1"/>
            </a:solidFill>
            <a:round/>
            <a:headEnd type="none" w="sm" len="sm"/>
            <a:tailEnd type="none" w="sm" len="sm"/>
          </a:ln>
        </p:spPr>
        <p:txBody>
          <a:bodyPr wrap="none" anchor="ctr"/>
          <a:lstStyle/>
          <a:p>
            <a:endParaRPr lang="de-DE"/>
          </a:p>
        </p:txBody>
      </p:sp>
      <p:sp>
        <p:nvSpPr>
          <p:cNvPr id="81986" name="Rectangle 79"/>
          <p:cNvSpPr>
            <a:spLocks noChangeArrowheads="1"/>
          </p:cNvSpPr>
          <p:nvPr/>
        </p:nvSpPr>
        <p:spPr bwMode="auto">
          <a:xfrm>
            <a:off x="3132139" y="5484814"/>
            <a:ext cx="650875"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3 bits</a:t>
            </a:r>
          </a:p>
        </p:txBody>
      </p:sp>
      <p:sp>
        <p:nvSpPr>
          <p:cNvPr id="81987" name="Rectangle 80"/>
          <p:cNvSpPr>
            <a:spLocks noChangeArrowheads="1"/>
          </p:cNvSpPr>
          <p:nvPr/>
        </p:nvSpPr>
        <p:spPr bwMode="auto">
          <a:xfrm>
            <a:off x="3883025" y="5484814"/>
            <a:ext cx="763588"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57 bits</a:t>
            </a:r>
          </a:p>
        </p:txBody>
      </p:sp>
      <p:sp>
        <p:nvSpPr>
          <p:cNvPr id="81988" name="Rectangle 81"/>
          <p:cNvSpPr>
            <a:spLocks noChangeArrowheads="1"/>
          </p:cNvSpPr>
          <p:nvPr/>
        </p:nvSpPr>
        <p:spPr bwMode="auto">
          <a:xfrm>
            <a:off x="5176839" y="5484814"/>
            <a:ext cx="771045"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26 bits</a:t>
            </a:r>
          </a:p>
        </p:txBody>
      </p:sp>
      <p:sp>
        <p:nvSpPr>
          <p:cNvPr id="81989" name="Rectangle 82"/>
          <p:cNvSpPr>
            <a:spLocks noChangeArrowheads="1"/>
          </p:cNvSpPr>
          <p:nvPr/>
        </p:nvSpPr>
        <p:spPr bwMode="auto">
          <a:xfrm>
            <a:off x="6451600" y="5483226"/>
            <a:ext cx="763588"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57 bits</a:t>
            </a:r>
          </a:p>
        </p:txBody>
      </p:sp>
      <p:sp>
        <p:nvSpPr>
          <p:cNvPr id="81990" name="Rectangle 83"/>
          <p:cNvSpPr>
            <a:spLocks noChangeArrowheads="1"/>
          </p:cNvSpPr>
          <p:nvPr/>
        </p:nvSpPr>
        <p:spPr bwMode="auto">
          <a:xfrm>
            <a:off x="4900613" y="5483226"/>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1</a:t>
            </a:r>
          </a:p>
        </p:txBody>
      </p:sp>
      <p:sp>
        <p:nvSpPr>
          <p:cNvPr id="81991" name="Rectangle 84"/>
          <p:cNvSpPr>
            <a:spLocks noChangeArrowheads="1"/>
          </p:cNvSpPr>
          <p:nvPr/>
        </p:nvSpPr>
        <p:spPr bwMode="auto">
          <a:xfrm>
            <a:off x="5911851" y="5481639"/>
            <a:ext cx="277813" cy="327025"/>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1</a:t>
            </a:r>
          </a:p>
        </p:txBody>
      </p:sp>
      <p:sp>
        <p:nvSpPr>
          <p:cNvPr id="81992" name="Rectangle 85"/>
          <p:cNvSpPr>
            <a:spLocks noChangeArrowheads="1"/>
          </p:cNvSpPr>
          <p:nvPr/>
        </p:nvSpPr>
        <p:spPr bwMode="auto">
          <a:xfrm>
            <a:off x="7551738" y="5481639"/>
            <a:ext cx="280526" cy="329577"/>
          </a:xfrm>
          <a:prstGeom prst="rect">
            <a:avLst/>
          </a:prstGeom>
          <a:noFill/>
          <a:ln w="9525">
            <a:noFill/>
            <a:miter lim="800000"/>
            <a:headEnd/>
            <a:tailEnd/>
          </a:ln>
        </p:spPr>
        <p:txBody>
          <a:bodyPr wrap="none" lIns="82550" tIns="41275" rIns="82550" bIns="41275">
            <a:spAutoFit/>
          </a:bodyPr>
          <a:lstStyle/>
          <a:p>
            <a:pPr defTabSz="739775" eaLnBrk="0" hangingPunct="0"/>
            <a:r>
              <a:rPr lang="de-DE" sz="1600">
                <a:latin typeface="Arial" pitchFamily="34" charset="0"/>
              </a:rPr>
              <a:t>3</a:t>
            </a:r>
          </a:p>
        </p:txBody>
      </p:sp>
    </p:spTree>
    <p:extLst>
      <p:ext uri="{BB962C8B-B14F-4D97-AF65-F5344CB8AC3E}">
        <p14:creationId xmlns:p14="http://schemas.microsoft.com/office/powerpoint/2010/main" val="150039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World </a:t>
            </a:r>
            <a:r>
              <a:rPr lang="de-DE" dirty="0" err="1"/>
              <a:t>largest</a:t>
            </a:r>
            <a:r>
              <a:rPr lang="de-DE" dirty="0"/>
              <a:t> mobile </a:t>
            </a:r>
            <a:r>
              <a:rPr lang="de-DE" dirty="0" err="1"/>
              <a:t>network</a:t>
            </a:r>
            <a:r>
              <a:rPr lang="de-DE" dirty="0"/>
              <a:t> </a:t>
            </a:r>
            <a:r>
              <a:rPr lang="de-DE" dirty="0" err="1"/>
              <a:t>operators</a:t>
            </a:r>
            <a:r>
              <a:rPr lang="de-DE" dirty="0"/>
              <a:t> 2019</a:t>
            </a:r>
          </a:p>
        </p:txBody>
      </p:sp>
      <p:sp>
        <p:nvSpPr>
          <p:cNvPr id="3" name="Footer Placeholder 2"/>
          <p:cNvSpPr>
            <a:spLocks noGrp="1"/>
          </p:cNvSpPr>
          <p:nvPr>
            <p:ph type="ftr" sz="quarter" idx="10"/>
          </p:nvPr>
        </p:nvSpPr>
        <p:spPr/>
        <p:txBody>
          <a:bodyPr/>
          <a:lstStyle/>
          <a:p>
            <a:pPr>
              <a:defRPr/>
            </a:pPr>
            <a:r>
              <a:rPr lang="en-US"/>
              <a:t>Prof. Dr.-Ing. Jochen H. Schiller    www.jochenschiller.de    Mobile Communications</a:t>
            </a:r>
          </a:p>
        </p:txBody>
      </p:sp>
      <p:sp>
        <p:nvSpPr>
          <p:cNvPr id="5" name="TextBox 4"/>
          <p:cNvSpPr txBox="1"/>
          <p:nvPr/>
        </p:nvSpPr>
        <p:spPr>
          <a:xfrm>
            <a:off x="6443693" y="6143384"/>
            <a:ext cx="2571986" cy="307777"/>
          </a:xfrm>
          <a:prstGeom prst="rect">
            <a:avLst/>
          </a:prstGeom>
          <a:noFill/>
        </p:spPr>
        <p:txBody>
          <a:bodyPr wrap="none" rtlCol="0">
            <a:spAutoFit/>
          </a:bodyPr>
          <a:lstStyle/>
          <a:p>
            <a:r>
              <a:rPr lang="de-DE" sz="1400" dirty="0">
                <a:solidFill>
                  <a:srgbClr val="0070C0"/>
                </a:solidFill>
              </a:rPr>
              <a:t>Source: The Daily Records</a:t>
            </a:r>
          </a:p>
        </p:txBody>
      </p:sp>
      <p:graphicFrame>
        <p:nvGraphicFramePr>
          <p:cNvPr id="9" name="Chart 8"/>
          <p:cNvGraphicFramePr/>
          <p:nvPr>
            <p:extLst>
              <p:ext uri="{D42A27DB-BD31-4B8C-83A1-F6EECF244321}">
                <p14:modId xmlns:p14="http://schemas.microsoft.com/office/powerpoint/2010/main" val="3696377980"/>
              </p:ext>
            </p:extLst>
          </p:nvPr>
        </p:nvGraphicFramePr>
        <p:xfrm>
          <a:off x="911280" y="1469121"/>
          <a:ext cx="8128000" cy="4657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14531" y="1052670"/>
            <a:ext cx="3416320" cy="1631216"/>
          </a:xfrm>
          <a:prstGeom prst="rect">
            <a:avLst/>
          </a:prstGeom>
          <a:solidFill>
            <a:schemeClr val="bg1">
              <a:lumMod val="95000"/>
            </a:schemeClr>
          </a:solidFill>
        </p:spPr>
        <p:txBody>
          <a:bodyPr wrap="none" rtlCol="0">
            <a:spAutoFit/>
          </a:bodyPr>
          <a:lstStyle/>
          <a:p>
            <a:r>
              <a:rPr lang="de-DE" sz="2000" dirty="0">
                <a:latin typeface="+mn-lt"/>
              </a:rPr>
              <a:t>2014: $10.25 ARPU/</a:t>
            </a:r>
            <a:r>
              <a:rPr lang="de-DE" sz="2000" dirty="0" err="1">
                <a:latin typeface="+mn-lt"/>
              </a:rPr>
              <a:t>month</a:t>
            </a:r>
            <a:endParaRPr lang="de-DE" sz="2000" dirty="0">
              <a:latin typeface="+mn-lt"/>
            </a:endParaRPr>
          </a:p>
          <a:p>
            <a:r>
              <a:rPr lang="de-DE" sz="2000" dirty="0" err="1">
                <a:latin typeface="+mn-lt"/>
              </a:rPr>
              <a:t>However</a:t>
            </a:r>
            <a:r>
              <a:rPr lang="de-DE" sz="2000" dirty="0">
                <a:latin typeface="+mn-lt"/>
              </a:rPr>
              <a:t>: </a:t>
            </a:r>
            <a:r>
              <a:rPr lang="de-DE" sz="2000" dirty="0">
                <a:solidFill>
                  <a:srgbClr val="FF0000"/>
                </a:solidFill>
                <a:latin typeface="+mn-lt"/>
              </a:rPr>
              <a:t>-2.8% </a:t>
            </a:r>
            <a:r>
              <a:rPr lang="de-DE" sz="2000" dirty="0" err="1">
                <a:latin typeface="+mn-lt"/>
              </a:rPr>
              <a:t>growth</a:t>
            </a:r>
            <a:r>
              <a:rPr lang="de-DE" sz="2000" dirty="0">
                <a:latin typeface="+mn-lt"/>
              </a:rPr>
              <a:t>/</a:t>
            </a:r>
            <a:r>
              <a:rPr lang="de-DE" sz="2000" dirty="0" err="1">
                <a:latin typeface="+mn-lt"/>
              </a:rPr>
              <a:t>year</a:t>
            </a:r>
            <a:endParaRPr lang="de-DE" sz="2000" dirty="0">
              <a:latin typeface="+mn-lt"/>
            </a:endParaRPr>
          </a:p>
          <a:p>
            <a:endParaRPr lang="de-DE" sz="2000" dirty="0">
              <a:latin typeface="+mn-lt"/>
            </a:endParaRPr>
          </a:p>
          <a:p>
            <a:r>
              <a:rPr lang="de-DE" sz="2000" dirty="0">
                <a:latin typeface="+mn-lt"/>
              </a:rPr>
              <a:t>2018: $8.45 ARPU/</a:t>
            </a:r>
            <a:r>
              <a:rPr lang="de-DE" sz="2000" dirty="0" err="1">
                <a:latin typeface="+mn-lt"/>
              </a:rPr>
              <a:t>month</a:t>
            </a:r>
            <a:endParaRPr lang="de-DE" sz="2000" dirty="0">
              <a:latin typeface="+mn-lt"/>
            </a:endParaRPr>
          </a:p>
          <a:p>
            <a:r>
              <a:rPr lang="de-DE" sz="2000" dirty="0">
                <a:solidFill>
                  <a:srgbClr val="FF0000"/>
                </a:solidFill>
                <a:latin typeface="+mn-lt"/>
              </a:rPr>
              <a:t>-0.8% </a:t>
            </a:r>
            <a:r>
              <a:rPr lang="de-DE" sz="2000" dirty="0" err="1">
                <a:latin typeface="+mn-lt"/>
              </a:rPr>
              <a:t>growth</a:t>
            </a:r>
            <a:r>
              <a:rPr lang="de-DE" sz="2000" dirty="0">
                <a:latin typeface="+mn-lt"/>
              </a:rPr>
              <a:t>/</a:t>
            </a:r>
            <a:r>
              <a:rPr lang="de-DE" sz="2000" dirty="0" err="1">
                <a:latin typeface="+mn-lt"/>
              </a:rPr>
              <a:t>year</a:t>
            </a:r>
            <a:endParaRPr lang="de-DE" sz="2000" dirty="0">
              <a:latin typeface="+mn-lt"/>
            </a:endParaRPr>
          </a:p>
        </p:txBody>
      </p:sp>
    </p:spTree>
    <p:extLst>
      <p:ext uri="{BB962C8B-B14F-4D97-AF65-F5344CB8AC3E}">
        <p14:creationId xmlns:p14="http://schemas.microsoft.com/office/powerpoint/2010/main" val="279461962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Rectangle 1026"/>
          <p:cNvSpPr>
            <a:spLocks noGrp="1" noChangeArrowheads="1"/>
          </p:cNvSpPr>
          <p:nvPr>
            <p:ph type="title"/>
          </p:nvPr>
        </p:nvSpPr>
        <p:spPr/>
        <p:txBody>
          <a:bodyPr/>
          <a:lstStyle/>
          <a:p>
            <a:pPr eaLnBrk="1" hangingPunct="1"/>
            <a:r>
              <a:rPr lang="en-US"/>
              <a:t>GSM hierarchy of frames</a:t>
            </a:r>
          </a:p>
        </p:txBody>
      </p:sp>
      <p:sp>
        <p:nvSpPr>
          <p:cNvPr id="8396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83970" name="Line 1106"/>
          <p:cNvSpPr>
            <a:spLocks noChangeShapeType="1"/>
          </p:cNvSpPr>
          <p:nvPr/>
        </p:nvSpPr>
        <p:spPr bwMode="auto">
          <a:xfrm flipV="1">
            <a:off x="2974975" y="4560889"/>
            <a:ext cx="3581400" cy="606425"/>
          </a:xfrm>
          <a:prstGeom prst="line">
            <a:avLst/>
          </a:prstGeom>
          <a:noFill/>
          <a:ln w="9525">
            <a:solidFill>
              <a:schemeClr val="tx1"/>
            </a:solidFill>
            <a:round/>
            <a:headEnd/>
            <a:tailEnd/>
          </a:ln>
        </p:spPr>
        <p:txBody>
          <a:bodyPr wrap="none" anchor="ctr"/>
          <a:lstStyle/>
          <a:p>
            <a:endParaRPr lang="de-DE"/>
          </a:p>
        </p:txBody>
      </p:sp>
      <p:sp>
        <p:nvSpPr>
          <p:cNvPr id="83971" name="Line 1105"/>
          <p:cNvSpPr>
            <a:spLocks noChangeShapeType="1"/>
          </p:cNvSpPr>
          <p:nvPr/>
        </p:nvSpPr>
        <p:spPr bwMode="auto">
          <a:xfrm flipH="1" flipV="1">
            <a:off x="3962400" y="4022726"/>
            <a:ext cx="3500438" cy="1147763"/>
          </a:xfrm>
          <a:prstGeom prst="line">
            <a:avLst/>
          </a:prstGeom>
          <a:noFill/>
          <a:ln w="9525">
            <a:solidFill>
              <a:schemeClr val="tx1"/>
            </a:solidFill>
            <a:round/>
            <a:headEnd/>
            <a:tailEnd/>
          </a:ln>
        </p:spPr>
        <p:txBody>
          <a:bodyPr wrap="none" anchor="ctr"/>
          <a:lstStyle/>
          <a:p>
            <a:endParaRPr lang="de-DE"/>
          </a:p>
        </p:txBody>
      </p:sp>
      <p:sp>
        <p:nvSpPr>
          <p:cNvPr id="83972" name="Line 1102"/>
          <p:cNvSpPr>
            <a:spLocks noChangeShapeType="1"/>
          </p:cNvSpPr>
          <p:nvPr/>
        </p:nvSpPr>
        <p:spPr bwMode="auto">
          <a:xfrm flipH="1" flipV="1">
            <a:off x="6888163" y="3074989"/>
            <a:ext cx="1262062" cy="1106487"/>
          </a:xfrm>
          <a:prstGeom prst="line">
            <a:avLst/>
          </a:prstGeom>
          <a:noFill/>
          <a:ln w="9525">
            <a:solidFill>
              <a:schemeClr val="tx1"/>
            </a:solidFill>
            <a:round/>
            <a:headEnd/>
            <a:tailEnd/>
          </a:ln>
        </p:spPr>
        <p:txBody>
          <a:bodyPr wrap="none" anchor="ctr"/>
          <a:lstStyle/>
          <a:p>
            <a:endParaRPr lang="de-DE"/>
          </a:p>
        </p:txBody>
      </p:sp>
      <p:sp>
        <p:nvSpPr>
          <p:cNvPr id="83973" name="Line 1101"/>
          <p:cNvSpPr>
            <a:spLocks noChangeShapeType="1"/>
          </p:cNvSpPr>
          <p:nvPr/>
        </p:nvSpPr>
        <p:spPr bwMode="auto">
          <a:xfrm flipH="1" flipV="1">
            <a:off x="4151314" y="2643188"/>
            <a:ext cx="2935287" cy="1003300"/>
          </a:xfrm>
          <a:prstGeom prst="line">
            <a:avLst/>
          </a:prstGeom>
          <a:noFill/>
          <a:ln w="9525">
            <a:solidFill>
              <a:schemeClr val="tx1"/>
            </a:solidFill>
            <a:round/>
            <a:headEnd/>
            <a:tailEnd/>
          </a:ln>
        </p:spPr>
        <p:txBody>
          <a:bodyPr wrap="none" anchor="ctr"/>
          <a:lstStyle/>
          <a:p>
            <a:endParaRPr lang="de-DE"/>
          </a:p>
        </p:txBody>
      </p:sp>
      <p:sp>
        <p:nvSpPr>
          <p:cNvPr id="83974" name="Line 1103"/>
          <p:cNvSpPr>
            <a:spLocks noChangeShapeType="1"/>
          </p:cNvSpPr>
          <p:nvPr/>
        </p:nvSpPr>
        <p:spPr bwMode="auto">
          <a:xfrm flipV="1">
            <a:off x="3652839" y="3113089"/>
            <a:ext cx="2600325" cy="1068387"/>
          </a:xfrm>
          <a:prstGeom prst="line">
            <a:avLst/>
          </a:prstGeom>
          <a:noFill/>
          <a:ln w="9525">
            <a:solidFill>
              <a:schemeClr val="tx1"/>
            </a:solidFill>
            <a:round/>
            <a:headEnd/>
            <a:tailEnd/>
          </a:ln>
        </p:spPr>
        <p:txBody>
          <a:bodyPr wrap="none" anchor="ctr"/>
          <a:lstStyle/>
          <a:p>
            <a:endParaRPr lang="de-DE"/>
          </a:p>
        </p:txBody>
      </p:sp>
      <p:sp>
        <p:nvSpPr>
          <p:cNvPr id="83975" name="Line 1100"/>
          <p:cNvSpPr>
            <a:spLocks noChangeShapeType="1"/>
          </p:cNvSpPr>
          <p:nvPr/>
        </p:nvSpPr>
        <p:spPr bwMode="auto">
          <a:xfrm flipV="1">
            <a:off x="2590801" y="2651126"/>
            <a:ext cx="1069975" cy="993775"/>
          </a:xfrm>
          <a:prstGeom prst="line">
            <a:avLst/>
          </a:prstGeom>
          <a:noFill/>
          <a:ln w="9525">
            <a:solidFill>
              <a:schemeClr val="tx1"/>
            </a:solidFill>
            <a:round/>
            <a:headEnd/>
            <a:tailEnd/>
          </a:ln>
        </p:spPr>
        <p:txBody>
          <a:bodyPr wrap="none" anchor="ctr"/>
          <a:lstStyle/>
          <a:p>
            <a:endParaRPr lang="de-DE"/>
          </a:p>
        </p:txBody>
      </p:sp>
      <p:sp>
        <p:nvSpPr>
          <p:cNvPr id="83976" name="Freeform 1090"/>
          <p:cNvSpPr>
            <a:spLocks/>
          </p:cNvSpPr>
          <p:nvPr/>
        </p:nvSpPr>
        <p:spPr bwMode="auto">
          <a:xfrm>
            <a:off x="3657600" y="5551488"/>
            <a:ext cx="685800" cy="304800"/>
          </a:xfrm>
          <a:custGeom>
            <a:avLst/>
            <a:gdLst>
              <a:gd name="T0" fmla="*/ 0 w 432"/>
              <a:gd name="T1" fmla="*/ 0 h 192"/>
              <a:gd name="T2" fmla="*/ 0 w 432"/>
              <a:gd name="T3" fmla="*/ 304800 h 192"/>
              <a:gd name="T4" fmla="*/ 685800 w 432"/>
              <a:gd name="T5" fmla="*/ 304800 h 192"/>
              <a:gd name="T6" fmla="*/ 685800 w 432"/>
              <a:gd name="T7" fmla="*/ 0 h 192"/>
              <a:gd name="T8" fmla="*/ 0 w 432"/>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92">
                <a:moveTo>
                  <a:pt x="0" y="0"/>
                </a:moveTo>
                <a:lnTo>
                  <a:pt x="0" y="192"/>
                </a:lnTo>
                <a:lnTo>
                  <a:pt x="432" y="192"/>
                </a:lnTo>
                <a:lnTo>
                  <a:pt x="432" y="0"/>
                </a:lnTo>
                <a:lnTo>
                  <a:pt x="0" y="0"/>
                </a:lnTo>
                <a:close/>
              </a:path>
            </a:pathLst>
          </a:custGeom>
          <a:solidFill>
            <a:srgbClr val="969696">
              <a:alpha val="50195"/>
            </a:srgbClr>
          </a:solidFill>
          <a:ln w="9525" cap="flat" cmpd="sng">
            <a:solidFill>
              <a:schemeClr val="tx1"/>
            </a:solidFill>
            <a:prstDash val="solid"/>
            <a:round/>
            <a:headEnd type="none" w="med" len="med"/>
            <a:tailEnd type="none" w="med" len="med"/>
          </a:ln>
        </p:spPr>
        <p:txBody>
          <a:bodyPr wrap="none" anchor="ctr"/>
          <a:lstStyle/>
          <a:p>
            <a:endParaRPr lang="de-DE"/>
          </a:p>
        </p:txBody>
      </p:sp>
      <p:sp>
        <p:nvSpPr>
          <p:cNvPr id="83978" name="Rectangle 1027"/>
          <p:cNvSpPr>
            <a:spLocks noChangeArrowheads="1"/>
          </p:cNvSpPr>
          <p:nvPr/>
        </p:nvSpPr>
        <p:spPr bwMode="auto">
          <a:xfrm>
            <a:off x="31242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3979" name="Rectangle 1028"/>
          <p:cNvSpPr>
            <a:spLocks noChangeArrowheads="1"/>
          </p:cNvSpPr>
          <p:nvPr/>
        </p:nvSpPr>
        <p:spPr bwMode="auto">
          <a:xfrm>
            <a:off x="36576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3980" name="Rectangle 1029"/>
          <p:cNvSpPr>
            <a:spLocks noChangeArrowheads="1"/>
          </p:cNvSpPr>
          <p:nvPr/>
        </p:nvSpPr>
        <p:spPr bwMode="auto">
          <a:xfrm>
            <a:off x="41910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83981" name="Rectangle 1030"/>
          <p:cNvSpPr>
            <a:spLocks noChangeArrowheads="1"/>
          </p:cNvSpPr>
          <p:nvPr/>
        </p:nvSpPr>
        <p:spPr bwMode="auto">
          <a:xfrm>
            <a:off x="60198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2045</a:t>
            </a:r>
          </a:p>
        </p:txBody>
      </p:sp>
      <p:sp>
        <p:nvSpPr>
          <p:cNvPr id="83982" name="Rectangle 1031"/>
          <p:cNvSpPr>
            <a:spLocks noChangeArrowheads="1"/>
          </p:cNvSpPr>
          <p:nvPr/>
        </p:nvSpPr>
        <p:spPr bwMode="auto">
          <a:xfrm>
            <a:off x="65532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2046</a:t>
            </a:r>
          </a:p>
        </p:txBody>
      </p:sp>
      <p:sp>
        <p:nvSpPr>
          <p:cNvPr id="83983" name="Rectangle 1032"/>
          <p:cNvSpPr>
            <a:spLocks noChangeArrowheads="1"/>
          </p:cNvSpPr>
          <p:nvPr/>
        </p:nvSpPr>
        <p:spPr bwMode="auto">
          <a:xfrm>
            <a:off x="7086600" y="1284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2047</a:t>
            </a:r>
          </a:p>
        </p:txBody>
      </p:sp>
      <p:sp>
        <p:nvSpPr>
          <p:cNvPr id="83984" name="Rectangle 1033"/>
          <p:cNvSpPr>
            <a:spLocks noChangeArrowheads="1"/>
          </p:cNvSpPr>
          <p:nvPr/>
        </p:nvSpPr>
        <p:spPr bwMode="auto">
          <a:xfrm>
            <a:off x="4724400" y="1284288"/>
            <a:ext cx="1295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3985" name="Text Box 1034"/>
          <p:cNvSpPr txBox="1">
            <a:spLocks noChangeArrowheads="1"/>
          </p:cNvSpPr>
          <p:nvPr/>
        </p:nvSpPr>
        <p:spPr bwMode="auto">
          <a:xfrm>
            <a:off x="4800600" y="979488"/>
            <a:ext cx="12128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hyperframe</a:t>
            </a:r>
          </a:p>
        </p:txBody>
      </p:sp>
      <p:sp>
        <p:nvSpPr>
          <p:cNvPr id="83986" name="Rectangle 1035"/>
          <p:cNvSpPr>
            <a:spLocks noChangeArrowheads="1"/>
          </p:cNvSpPr>
          <p:nvPr/>
        </p:nvSpPr>
        <p:spPr bwMode="auto">
          <a:xfrm>
            <a:off x="31242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3987" name="Rectangle 1036"/>
          <p:cNvSpPr>
            <a:spLocks noChangeArrowheads="1"/>
          </p:cNvSpPr>
          <p:nvPr/>
        </p:nvSpPr>
        <p:spPr bwMode="auto">
          <a:xfrm>
            <a:off x="36576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3988" name="Rectangle 1037"/>
          <p:cNvSpPr>
            <a:spLocks noChangeArrowheads="1"/>
          </p:cNvSpPr>
          <p:nvPr/>
        </p:nvSpPr>
        <p:spPr bwMode="auto">
          <a:xfrm>
            <a:off x="41910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83989" name="Rectangle 1038"/>
          <p:cNvSpPr>
            <a:spLocks noChangeArrowheads="1"/>
          </p:cNvSpPr>
          <p:nvPr/>
        </p:nvSpPr>
        <p:spPr bwMode="auto">
          <a:xfrm>
            <a:off x="60198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48</a:t>
            </a:r>
          </a:p>
        </p:txBody>
      </p:sp>
      <p:sp>
        <p:nvSpPr>
          <p:cNvPr id="83990" name="Rectangle 1039"/>
          <p:cNvSpPr>
            <a:spLocks noChangeArrowheads="1"/>
          </p:cNvSpPr>
          <p:nvPr/>
        </p:nvSpPr>
        <p:spPr bwMode="auto">
          <a:xfrm>
            <a:off x="65532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49</a:t>
            </a:r>
          </a:p>
        </p:txBody>
      </p:sp>
      <p:sp>
        <p:nvSpPr>
          <p:cNvPr id="83991" name="Rectangle 1040"/>
          <p:cNvSpPr>
            <a:spLocks noChangeArrowheads="1"/>
          </p:cNvSpPr>
          <p:nvPr/>
        </p:nvSpPr>
        <p:spPr bwMode="auto">
          <a:xfrm>
            <a:off x="7086600" y="2274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50</a:t>
            </a:r>
          </a:p>
        </p:txBody>
      </p:sp>
      <p:sp>
        <p:nvSpPr>
          <p:cNvPr id="83992" name="Rectangle 1041"/>
          <p:cNvSpPr>
            <a:spLocks noChangeArrowheads="1"/>
          </p:cNvSpPr>
          <p:nvPr/>
        </p:nvSpPr>
        <p:spPr bwMode="auto">
          <a:xfrm>
            <a:off x="4724400" y="2274888"/>
            <a:ext cx="1295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3993" name="Rectangle 1042"/>
          <p:cNvSpPr>
            <a:spLocks noChangeArrowheads="1"/>
          </p:cNvSpPr>
          <p:nvPr/>
        </p:nvSpPr>
        <p:spPr bwMode="auto">
          <a:xfrm>
            <a:off x="3124200" y="27320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3994" name="Rectangle 1043"/>
          <p:cNvSpPr>
            <a:spLocks noChangeArrowheads="1"/>
          </p:cNvSpPr>
          <p:nvPr/>
        </p:nvSpPr>
        <p:spPr bwMode="auto">
          <a:xfrm>
            <a:off x="3810000" y="27320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3995" name="Rectangle 1046"/>
          <p:cNvSpPr>
            <a:spLocks noChangeArrowheads="1"/>
          </p:cNvSpPr>
          <p:nvPr/>
        </p:nvSpPr>
        <p:spPr bwMode="auto">
          <a:xfrm>
            <a:off x="6248400" y="27320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24</a:t>
            </a:r>
          </a:p>
        </p:txBody>
      </p:sp>
      <p:sp>
        <p:nvSpPr>
          <p:cNvPr id="83996" name="Rectangle 1047"/>
          <p:cNvSpPr>
            <a:spLocks noChangeArrowheads="1"/>
          </p:cNvSpPr>
          <p:nvPr/>
        </p:nvSpPr>
        <p:spPr bwMode="auto">
          <a:xfrm>
            <a:off x="6934200" y="27320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25</a:t>
            </a:r>
          </a:p>
        </p:txBody>
      </p:sp>
      <p:sp>
        <p:nvSpPr>
          <p:cNvPr id="83997" name="Rectangle 1048"/>
          <p:cNvSpPr>
            <a:spLocks noChangeArrowheads="1"/>
          </p:cNvSpPr>
          <p:nvPr/>
        </p:nvSpPr>
        <p:spPr bwMode="auto">
          <a:xfrm>
            <a:off x="4495800" y="2732088"/>
            <a:ext cx="17526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3998" name="Text Box 1049"/>
          <p:cNvSpPr txBox="1">
            <a:spLocks noChangeArrowheads="1"/>
          </p:cNvSpPr>
          <p:nvPr/>
        </p:nvSpPr>
        <p:spPr bwMode="auto">
          <a:xfrm>
            <a:off x="4800600" y="1970088"/>
            <a:ext cx="12128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superframe</a:t>
            </a:r>
          </a:p>
        </p:txBody>
      </p:sp>
      <p:sp>
        <p:nvSpPr>
          <p:cNvPr id="83999" name="Rectangle 1052"/>
          <p:cNvSpPr>
            <a:spLocks noChangeArrowheads="1"/>
          </p:cNvSpPr>
          <p:nvPr/>
        </p:nvSpPr>
        <p:spPr bwMode="auto">
          <a:xfrm>
            <a:off x="2590800" y="3646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4000" name="Rectangle 1053"/>
          <p:cNvSpPr>
            <a:spLocks noChangeArrowheads="1"/>
          </p:cNvSpPr>
          <p:nvPr/>
        </p:nvSpPr>
        <p:spPr bwMode="auto">
          <a:xfrm>
            <a:off x="3276600" y="3646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4001" name="Rectangle 1054"/>
          <p:cNvSpPr>
            <a:spLocks noChangeArrowheads="1"/>
          </p:cNvSpPr>
          <p:nvPr/>
        </p:nvSpPr>
        <p:spPr bwMode="auto">
          <a:xfrm>
            <a:off x="5715000" y="3646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24</a:t>
            </a:r>
          </a:p>
        </p:txBody>
      </p:sp>
      <p:sp>
        <p:nvSpPr>
          <p:cNvPr id="84002" name="Rectangle 1055"/>
          <p:cNvSpPr>
            <a:spLocks noChangeArrowheads="1"/>
          </p:cNvSpPr>
          <p:nvPr/>
        </p:nvSpPr>
        <p:spPr bwMode="auto">
          <a:xfrm>
            <a:off x="6400800" y="3646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25</a:t>
            </a:r>
          </a:p>
        </p:txBody>
      </p:sp>
      <p:sp>
        <p:nvSpPr>
          <p:cNvPr id="84003" name="Rectangle 1056"/>
          <p:cNvSpPr>
            <a:spLocks noChangeArrowheads="1"/>
          </p:cNvSpPr>
          <p:nvPr/>
        </p:nvSpPr>
        <p:spPr bwMode="auto">
          <a:xfrm>
            <a:off x="3962400" y="3646488"/>
            <a:ext cx="17526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4004" name="Rectangle 1057"/>
          <p:cNvSpPr>
            <a:spLocks noChangeArrowheads="1"/>
          </p:cNvSpPr>
          <p:nvPr/>
        </p:nvSpPr>
        <p:spPr bwMode="auto">
          <a:xfrm>
            <a:off x="36576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4005" name="Rectangle 1058"/>
          <p:cNvSpPr>
            <a:spLocks noChangeArrowheads="1"/>
          </p:cNvSpPr>
          <p:nvPr/>
        </p:nvSpPr>
        <p:spPr bwMode="auto">
          <a:xfrm>
            <a:off x="41910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4006" name="Rectangle 1059"/>
          <p:cNvSpPr>
            <a:spLocks noChangeArrowheads="1"/>
          </p:cNvSpPr>
          <p:nvPr/>
        </p:nvSpPr>
        <p:spPr bwMode="auto">
          <a:xfrm>
            <a:off x="47244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84007" name="Rectangle 1060"/>
          <p:cNvSpPr>
            <a:spLocks noChangeArrowheads="1"/>
          </p:cNvSpPr>
          <p:nvPr/>
        </p:nvSpPr>
        <p:spPr bwMode="auto">
          <a:xfrm>
            <a:off x="65532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48</a:t>
            </a:r>
          </a:p>
        </p:txBody>
      </p:sp>
      <p:sp>
        <p:nvSpPr>
          <p:cNvPr id="84008" name="Rectangle 1061"/>
          <p:cNvSpPr>
            <a:spLocks noChangeArrowheads="1"/>
          </p:cNvSpPr>
          <p:nvPr/>
        </p:nvSpPr>
        <p:spPr bwMode="auto">
          <a:xfrm>
            <a:off x="70866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49</a:t>
            </a:r>
          </a:p>
        </p:txBody>
      </p:sp>
      <p:sp>
        <p:nvSpPr>
          <p:cNvPr id="84009" name="Rectangle 1062"/>
          <p:cNvSpPr>
            <a:spLocks noChangeArrowheads="1"/>
          </p:cNvSpPr>
          <p:nvPr/>
        </p:nvSpPr>
        <p:spPr bwMode="auto">
          <a:xfrm>
            <a:off x="7620000" y="41798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50</a:t>
            </a:r>
          </a:p>
        </p:txBody>
      </p:sp>
      <p:sp>
        <p:nvSpPr>
          <p:cNvPr id="84010" name="Rectangle 1063"/>
          <p:cNvSpPr>
            <a:spLocks noChangeArrowheads="1"/>
          </p:cNvSpPr>
          <p:nvPr/>
        </p:nvSpPr>
        <p:spPr bwMode="auto">
          <a:xfrm>
            <a:off x="5257800" y="4179888"/>
            <a:ext cx="1295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4011" name="Rectangle 1068"/>
          <p:cNvSpPr>
            <a:spLocks noChangeArrowheads="1"/>
          </p:cNvSpPr>
          <p:nvPr/>
        </p:nvSpPr>
        <p:spPr bwMode="auto">
          <a:xfrm>
            <a:off x="2971800" y="5170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84012" name="Rectangle 1069"/>
          <p:cNvSpPr>
            <a:spLocks noChangeArrowheads="1"/>
          </p:cNvSpPr>
          <p:nvPr/>
        </p:nvSpPr>
        <p:spPr bwMode="auto">
          <a:xfrm>
            <a:off x="3657600" y="5170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84013" name="Rectangle 1070"/>
          <p:cNvSpPr>
            <a:spLocks noChangeArrowheads="1"/>
          </p:cNvSpPr>
          <p:nvPr/>
        </p:nvSpPr>
        <p:spPr bwMode="auto">
          <a:xfrm>
            <a:off x="6096000" y="5170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6</a:t>
            </a:r>
          </a:p>
        </p:txBody>
      </p:sp>
      <p:sp>
        <p:nvSpPr>
          <p:cNvPr id="84014" name="Rectangle 1071"/>
          <p:cNvSpPr>
            <a:spLocks noChangeArrowheads="1"/>
          </p:cNvSpPr>
          <p:nvPr/>
        </p:nvSpPr>
        <p:spPr bwMode="auto">
          <a:xfrm>
            <a:off x="6781800" y="5170488"/>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7</a:t>
            </a:r>
          </a:p>
        </p:txBody>
      </p:sp>
      <p:sp>
        <p:nvSpPr>
          <p:cNvPr id="84015" name="Rectangle 1072"/>
          <p:cNvSpPr>
            <a:spLocks noChangeArrowheads="1"/>
          </p:cNvSpPr>
          <p:nvPr/>
        </p:nvSpPr>
        <p:spPr bwMode="auto">
          <a:xfrm>
            <a:off x="4343400" y="5170488"/>
            <a:ext cx="17526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84016" name="Text Box 1083"/>
          <p:cNvSpPr txBox="1">
            <a:spLocks noChangeArrowheads="1"/>
          </p:cNvSpPr>
          <p:nvPr/>
        </p:nvSpPr>
        <p:spPr bwMode="auto">
          <a:xfrm>
            <a:off x="3733801" y="3341688"/>
            <a:ext cx="11334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multiframe</a:t>
            </a:r>
          </a:p>
        </p:txBody>
      </p:sp>
      <p:sp>
        <p:nvSpPr>
          <p:cNvPr id="84017" name="Text Box 1084"/>
          <p:cNvSpPr txBox="1">
            <a:spLocks noChangeArrowheads="1"/>
          </p:cNvSpPr>
          <p:nvPr/>
        </p:nvSpPr>
        <p:spPr bwMode="auto">
          <a:xfrm>
            <a:off x="4724400" y="4865688"/>
            <a:ext cx="7048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frame</a:t>
            </a:r>
          </a:p>
        </p:txBody>
      </p:sp>
      <p:sp>
        <p:nvSpPr>
          <p:cNvPr id="84018" name="Rectangle 1085"/>
          <p:cNvSpPr>
            <a:spLocks noChangeArrowheads="1"/>
          </p:cNvSpPr>
          <p:nvPr/>
        </p:nvSpPr>
        <p:spPr bwMode="auto">
          <a:xfrm>
            <a:off x="3733800" y="5856288"/>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burst</a:t>
            </a:r>
          </a:p>
        </p:txBody>
      </p:sp>
      <p:sp>
        <p:nvSpPr>
          <p:cNvPr id="84019" name="Rectangle 1086"/>
          <p:cNvSpPr>
            <a:spLocks noChangeArrowheads="1"/>
          </p:cNvSpPr>
          <p:nvPr/>
        </p:nvSpPr>
        <p:spPr bwMode="auto">
          <a:xfrm>
            <a:off x="3657600" y="5856288"/>
            <a:ext cx="76200" cy="381000"/>
          </a:xfrm>
          <a:prstGeom prst="rect">
            <a:avLst/>
          </a:prstGeom>
          <a:solidFill>
            <a:srgbClr val="969696"/>
          </a:solidFill>
          <a:ln w="9525">
            <a:solidFill>
              <a:schemeClr val="tx1"/>
            </a:solidFill>
            <a:miter lim="800000"/>
            <a:headEnd/>
            <a:tailEnd/>
          </a:ln>
        </p:spPr>
        <p:txBody>
          <a:bodyPr wrap="none" anchor="ctr"/>
          <a:lstStyle/>
          <a:p>
            <a:pPr algn="ctr"/>
            <a:endParaRPr lang="en-US" sz="1800"/>
          </a:p>
        </p:txBody>
      </p:sp>
      <p:sp>
        <p:nvSpPr>
          <p:cNvPr id="84020" name="Rectangle 1087"/>
          <p:cNvSpPr>
            <a:spLocks noChangeArrowheads="1"/>
          </p:cNvSpPr>
          <p:nvPr/>
        </p:nvSpPr>
        <p:spPr bwMode="auto">
          <a:xfrm>
            <a:off x="4267200" y="5856288"/>
            <a:ext cx="76200" cy="381000"/>
          </a:xfrm>
          <a:prstGeom prst="rect">
            <a:avLst/>
          </a:prstGeom>
          <a:solidFill>
            <a:srgbClr val="969696"/>
          </a:solidFill>
          <a:ln w="9525">
            <a:solidFill>
              <a:schemeClr val="tx1"/>
            </a:solidFill>
            <a:miter lim="800000"/>
            <a:headEnd/>
            <a:tailEnd/>
          </a:ln>
        </p:spPr>
        <p:txBody>
          <a:bodyPr wrap="none" anchor="ctr"/>
          <a:lstStyle/>
          <a:p>
            <a:pPr algn="ctr"/>
            <a:endParaRPr lang="en-US" sz="1800"/>
          </a:p>
        </p:txBody>
      </p:sp>
      <p:sp>
        <p:nvSpPr>
          <p:cNvPr id="84021" name="Text Box 1088"/>
          <p:cNvSpPr txBox="1">
            <a:spLocks noChangeArrowheads="1"/>
          </p:cNvSpPr>
          <p:nvPr/>
        </p:nvSpPr>
        <p:spPr bwMode="auto">
          <a:xfrm>
            <a:off x="3733801" y="5551488"/>
            <a:ext cx="5000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slot</a:t>
            </a:r>
          </a:p>
        </p:txBody>
      </p:sp>
      <p:sp>
        <p:nvSpPr>
          <p:cNvPr id="84022" name="Text Box 1091"/>
          <p:cNvSpPr txBox="1">
            <a:spLocks noChangeArrowheads="1"/>
          </p:cNvSpPr>
          <p:nvPr/>
        </p:nvSpPr>
        <p:spPr bwMode="auto">
          <a:xfrm>
            <a:off x="8396288" y="5856288"/>
            <a:ext cx="798512"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577 µs</a:t>
            </a:r>
          </a:p>
        </p:txBody>
      </p:sp>
      <p:sp>
        <p:nvSpPr>
          <p:cNvPr id="84023" name="Text Box 1092"/>
          <p:cNvSpPr txBox="1">
            <a:spLocks noChangeArrowheads="1"/>
          </p:cNvSpPr>
          <p:nvPr/>
        </p:nvSpPr>
        <p:spPr bwMode="auto">
          <a:xfrm>
            <a:off x="8285163" y="5170488"/>
            <a:ext cx="1020762"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4.615 ms</a:t>
            </a:r>
          </a:p>
        </p:txBody>
      </p:sp>
      <p:sp>
        <p:nvSpPr>
          <p:cNvPr id="84024" name="Text Box 1093"/>
          <p:cNvSpPr txBox="1">
            <a:spLocks noChangeArrowheads="1"/>
          </p:cNvSpPr>
          <p:nvPr/>
        </p:nvSpPr>
        <p:spPr bwMode="auto">
          <a:xfrm>
            <a:off x="8370888" y="3646488"/>
            <a:ext cx="8509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120 ms</a:t>
            </a:r>
          </a:p>
        </p:txBody>
      </p:sp>
      <p:sp>
        <p:nvSpPr>
          <p:cNvPr id="84025" name="Text Box 1094"/>
          <p:cNvSpPr txBox="1">
            <a:spLocks noChangeArrowheads="1"/>
          </p:cNvSpPr>
          <p:nvPr/>
        </p:nvSpPr>
        <p:spPr bwMode="auto">
          <a:xfrm>
            <a:off x="8229601" y="4179888"/>
            <a:ext cx="10207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235.4 ms</a:t>
            </a:r>
          </a:p>
        </p:txBody>
      </p:sp>
      <p:sp>
        <p:nvSpPr>
          <p:cNvPr id="84026" name="Text Box 1095"/>
          <p:cNvSpPr txBox="1">
            <a:spLocks noChangeArrowheads="1"/>
          </p:cNvSpPr>
          <p:nvPr/>
        </p:nvSpPr>
        <p:spPr bwMode="auto">
          <a:xfrm>
            <a:off x="8426450" y="2579688"/>
            <a:ext cx="7381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6.12 s</a:t>
            </a:r>
          </a:p>
        </p:txBody>
      </p:sp>
      <p:sp>
        <p:nvSpPr>
          <p:cNvPr id="84027" name="Text Box 1096"/>
          <p:cNvSpPr txBox="1">
            <a:spLocks noChangeArrowheads="1"/>
          </p:cNvSpPr>
          <p:nvPr/>
        </p:nvSpPr>
        <p:spPr bwMode="auto">
          <a:xfrm>
            <a:off x="7620001" y="1284288"/>
            <a:ext cx="18573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3 h 28 min 53.76 s</a:t>
            </a:r>
          </a:p>
        </p:txBody>
      </p:sp>
      <p:sp>
        <p:nvSpPr>
          <p:cNvPr id="84028" name="Line 1098"/>
          <p:cNvSpPr>
            <a:spLocks noChangeShapeType="1"/>
          </p:cNvSpPr>
          <p:nvPr/>
        </p:nvSpPr>
        <p:spPr bwMode="auto">
          <a:xfrm flipV="1">
            <a:off x="3127376" y="1663701"/>
            <a:ext cx="1063625" cy="612775"/>
          </a:xfrm>
          <a:prstGeom prst="line">
            <a:avLst/>
          </a:prstGeom>
          <a:noFill/>
          <a:ln w="9525">
            <a:solidFill>
              <a:schemeClr val="tx1"/>
            </a:solidFill>
            <a:round/>
            <a:headEnd/>
            <a:tailEnd/>
          </a:ln>
        </p:spPr>
        <p:txBody>
          <a:bodyPr wrap="none" anchor="ctr"/>
          <a:lstStyle/>
          <a:p>
            <a:endParaRPr lang="de-DE"/>
          </a:p>
        </p:txBody>
      </p:sp>
      <p:sp>
        <p:nvSpPr>
          <p:cNvPr id="84029" name="Line 1099"/>
          <p:cNvSpPr>
            <a:spLocks noChangeShapeType="1"/>
          </p:cNvSpPr>
          <p:nvPr/>
        </p:nvSpPr>
        <p:spPr bwMode="auto">
          <a:xfrm flipH="1" flipV="1">
            <a:off x="4725989" y="1663701"/>
            <a:ext cx="2892425" cy="608013"/>
          </a:xfrm>
          <a:prstGeom prst="line">
            <a:avLst/>
          </a:prstGeom>
          <a:noFill/>
          <a:ln w="9525">
            <a:solidFill>
              <a:schemeClr val="tx1"/>
            </a:solidFill>
            <a:round/>
            <a:headEnd/>
            <a:tailEnd/>
          </a:ln>
        </p:spPr>
        <p:txBody>
          <a:bodyPr wrap="none" anchor="ctr"/>
          <a:lstStyle/>
          <a:p>
            <a:endParaRPr lang="de-DE"/>
          </a:p>
        </p:txBody>
      </p:sp>
      <p:sp>
        <p:nvSpPr>
          <p:cNvPr id="84030" name="Line 1104"/>
          <p:cNvSpPr>
            <a:spLocks noChangeShapeType="1"/>
          </p:cNvSpPr>
          <p:nvPr/>
        </p:nvSpPr>
        <p:spPr bwMode="auto">
          <a:xfrm flipV="1">
            <a:off x="2971800" y="4021138"/>
            <a:ext cx="304800" cy="1155700"/>
          </a:xfrm>
          <a:prstGeom prst="line">
            <a:avLst/>
          </a:prstGeom>
          <a:noFill/>
          <a:ln w="9525">
            <a:solidFill>
              <a:schemeClr val="tx1"/>
            </a:solidFill>
            <a:round/>
            <a:headEnd/>
            <a:tailEnd/>
          </a:ln>
        </p:spPr>
        <p:txBody>
          <a:bodyPr wrap="none" anchor="ctr"/>
          <a:lstStyle/>
          <a:p>
            <a:endParaRPr lang="de-DE"/>
          </a:p>
        </p:txBody>
      </p:sp>
      <p:sp>
        <p:nvSpPr>
          <p:cNvPr id="84031" name="Line 1107"/>
          <p:cNvSpPr>
            <a:spLocks noChangeShapeType="1"/>
          </p:cNvSpPr>
          <p:nvPr/>
        </p:nvSpPr>
        <p:spPr bwMode="auto">
          <a:xfrm flipH="1" flipV="1">
            <a:off x="7086601" y="4559300"/>
            <a:ext cx="377825" cy="611188"/>
          </a:xfrm>
          <a:prstGeom prst="line">
            <a:avLst/>
          </a:prstGeom>
          <a:noFill/>
          <a:ln w="9525">
            <a:solidFill>
              <a:schemeClr val="tx1"/>
            </a:solidFill>
            <a:round/>
            <a:headEnd/>
            <a:tailEnd/>
          </a:ln>
        </p:spPr>
        <p:txBody>
          <a:bodyPr wrap="none" anchor="ctr"/>
          <a:lstStyle/>
          <a:p>
            <a:endParaRPr lang="de-DE"/>
          </a:p>
        </p:txBody>
      </p:sp>
    </p:spTree>
    <p:extLst>
      <p:ext uri="{BB962C8B-B14F-4D97-AF65-F5344CB8AC3E}">
        <p14:creationId xmlns:p14="http://schemas.microsoft.com/office/powerpoint/2010/main" val="149811550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026"/>
          <p:cNvSpPr>
            <a:spLocks noGrp="1" noChangeArrowheads="1"/>
          </p:cNvSpPr>
          <p:nvPr>
            <p:ph type="title"/>
          </p:nvPr>
        </p:nvSpPr>
        <p:spPr/>
        <p:txBody>
          <a:bodyPr/>
          <a:lstStyle/>
          <a:p>
            <a:pPr eaLnBrk="1" hangingPunct="1"/>
            <a:r>
              <a:rPr lang="en-US"/>
              <a:t>GSM protocol layers for signaling</a:t>
            </a:r>
          </a:p>
        </p:txBody>
      </p:sp>
      <p:sp>
        <p:nvSpPr>
          <p:cNvPr id="8601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86018" name="Freeform 1067"/>
          <p:cNvSpPr>
            <a:spLocks/>
          </p:cNvSpPr>
          <p:nvPr/>
        </p:nvSpPr>
        <p:spPr bwMode="auto">
          <a:xfrm>
            <a:off x="6137275" y="3535363"/>
            <a:ext cx="1676400" cy="838200"/>
          </a:xfrm>
          <a:custGeom>
            <a:avLst/>
            <a:gdLst>
              <a:gd name="T0" fmla="*/ 1676400 w 1056"/>
              <a:gd name="T1" fmla="*/ 0 h 528"/>
              <a:gd name="T2" fmla="*/ 0 w 1056"/>
              <a:gd name="T3" fmla="*/ 0 h 528"/>
              <a:gd name="T4" fmla="*/ 838200 w 1056"/>
              <a:gd name="T5" fmla="*/ 838200 h 528"/>
              <a:gd name="T6" fmla="*/ 838200 w 1056"/>
              <a:gd name="T7" fmla="*/ 457200 h 528"/>
              <a:gd name="T8" fmla="*/ 1676400 w 1056"/>
              <a:gd name="T9" fmla="*/ 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528">
                <a:moveTo>
                  <a:pt x="1056" y="0"/>
                </a:moveTo>
                <a:lnTo>
                  <a:pt x="0" y="0"/>
                </a:lnTo>
                <a:lnTo>
                  <a:pt x="528" y="528"/>
                </a:lnTo>
                <a:lnTo>
                  <a:pt x="528" y="288"/>
                </a:lnTo>
                <a:lnTo>
                  <a:pt x="1056" y="0"/>
                </a:lnTo>
                <a:close/>
              </a:path>
            </a:pathLst>
          </a:custGeom>
          <a:solidFill>
            <a:srgbClr val="DADAF6"/>
          </a:solidFill>
          <a:ln w="9525" cap="flat" cmpd="sng">
            <a:solidFill>
              <a:schemeClr val="tx1"/>
            </a:solidFill>
            <a:prstDash val="solid"/>
            <a:round/>
            <a:headEnd/>
            <a:tailEnd/>
          </a:ln>
        </p:spPr>
        <p:txBody>
          <a:bodyPr wrap="none" anchor="ctr"/>
          <a:lstStyle/>
          <a:p>
            <a:endParaRPr lang="de-DE"/>
          </a:p>
        </p:txBody>
      </p:sp>
      <p:sp>
        <p:nvSpPr>
          <p:cNvPr id="86020" name="Rectangle 1027"/>
          <p:cNvSpPr>
            <a:spLocks noChangeArrowheads="1"/>
          </p:cNvSpPr>
          <p:nvPr/>
        </p:nvSpPr>
        <p:spPr bwMode="auto">
          <a:xfrm>
            <a:off x="2708275" y="2849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CM</a:t>
            </a:r>
          </a:p>
        </p:txBody>
      </p:sp>
      <p:sp>
        <p:nvSpPr>
          <p:cNvPr id="86021" name="Rectangle 1028"/>
          <p:cNvSpPr>
            <a:spLocks noChangeArrowheads="1"/>
          </p:cNvSpPr>
          <p:nvPr/>
        </p:nvSpPr>
        <p:spPr bwMode="auto">
          <a:xfrm>
            <a:off x="2708275" y="3230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MM</a:t>
            </a:r>
          </a:p>
        </p:txBody>
      </p:sp>
      <p:sp>
        <p:nvSpPr>
          <p:cNvPr id="86022" name="Rectangle 1029"/>
          <p:cNvSpPr>
            <a:spLocks noChangeArrowheads="1"/>
          </p:cNvSpPr>
          <p:nvPr/>
        </p:nvSpPr>
        <p:spPr bwMode="auto">
          <a:xfrm>
            <a:off x="2708275" y="36115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RR</a:t>
            </a:r>
          </a:p>
        </p:txBody>
      </p:sp>
      <p:sp>
        <p:nvSpPr>
          <p:cNvPr id="86023" name="Rectangle 1030"/>
          <p:cNvSpPr>
            <a:spLocks noChangeArrowheads="1"/>
          </p:cNvSpPr>
          <p:nvPr/>
        </p:nvSpPr>
        <p:spPr bwMode="auto">
          <a:xfrm>
            <a:off x="8270875" y="3230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MM</a:t>
            </a:r>
          </a:p>
        </p:txBody>
      </p:sp>
      <p:sp>
        <p:nvSpPr>
          <p:cNvPr id="86024" name="Rectangle 1031"/>
          <p:cNvSpPr>
            <a:spLocks noChangeArrowheads="1"/>
          </p:cNvSpPr>
          <p:nvPr/>
        </p:nvSpPr>
        <p:spPr bwMode="auto">
          <a:xfrm>
            <a:off x="2708275" y="4373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LAPD</a:t>
            </a:r>
            <a:r>
              <a:rPr lang="en-US" sz="1400" baseline="-25000">
                <a:latin typeface="Arial" pitchFamily="34" charset="0"/>
              </a:rPr>
              <a:t>m</a:t>
            </a:r>
            <a:endParaRPr lang="en-US" sz="1400">
              <a:latin typeface="Arial" pitchFamily="34" charset="0"/>
            </a:endParaRPr>
          </a:p>
        </p:txBody>
      </p:sp>
      <p:sp>
        <p:nvSpPr>
          <p:cNvPr id="86025" name="Rectangle 1032"/>
          <p:cNvSpPr>
            <a:spLocks noChangeArrowheads="1"/>
          </p:cNvSpPr>
          <p:nvPr/>
        </p:nvSpPr>
        <p:spPr bwMode="auto">
          <a:xfrm>
            <a:off x="27082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86026" name="Rectangle 1033"/>
          <p:cNvSpPr>
            <a:spLocks noChangeArrowheads="1"/>
          </p:cNvSpPr>
          <p:nvPr/>
        </p:nvSpPr>
        <p:spPr bwMode="auto">
          <a:xfrm>
            <a:off x="4003675" y="4373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LAPD</a:t>
            </a:r>
            <a:r>
              <a:rPr lang="en-US" sz="1400" baseline="-25000">
                <a:latin typeface="Arial" pitchFamily="34" charset="0"/>
              </a:rPr>
              <a:t>m</a:t>
            </a:r>
            <a:endParaRPr lang="en-US" sz="1400">
              <a:latin typeface="Arial" pitchFamily="34" charset="0"/>
            </a:endParaRPr>
          </a:p>
        </p:txBody>
      </p:sp>
      <p:sp>
        <p:nvSpPr>
          <p:cNvPr id="86027" name="Rectangle 1034"/>
          <p:cNvSpPr>
            <a:spLocks noChangeArrowheads="1"/>
          </p:cNvSpPr>
          <p:nvPr/>
        </p:nvSpPr>
        <p:spPr bwMode="auto">
          <a:xfrm>
            <a:off x="40036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86028" name="Rectangle 1035"/>
          <p:cNvSpPr>
            <a:spLocks noChangeArrowheads="1"/>
          </p:cNvSpPr>
          <p:nvPr/>
        </p:nvSpPr>
        <p:spPr bwMode="auto">
          <a:xfrm>
            <a:off x="4841875" y="4373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LAPD</a:t>
            </a:r>
          </a:p>
        </p:txBody>
      </p:sp>
      <p:sp>
        <p:nvSpPr>
          <p:cNvPr id="86029" name="Rectangle 1036"/>
          <p:cNvSpPr>
            <a:spLocks noChangeArrowheads="1"/>
          </p:cNvSpPr>
          <p:nvPr/>
        </p:nvSpPr>
        <p:spPr bwMode="auto">
          <a:xfrm>
            <a:off x="48418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PCM</a:t>
            </a:r>
          </a:p>
        </p:txBody>
      </p:sp>
      <p:sp>
        <p:nvSpPr>
          <p:cNvPr id="86030" name="AutoShape 1037"/>
          <p:cNvSpPr>
            <a:spLocks noChangeArrowheads="1"/>
          </p:cNvSpPr>
          <p:nvPr/>
        </p:nvSpPr>
        <p:spPr bwMode="auto">
          <a:xfrm>
            <a:off x="4003675" y="3916363"/>
            <a:ext cx="838200" cy="457200"/>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400">
                <a:latin typeface="Arial" pitchFamily="34" charset="0"/>
              </a:rPr>
              <a:t>RR</a:t>
            </a:r>
            <a:r>
              <a:rPr lang="en-US" altLang="de-DE" sz="1400">
                <a:latin typeface="Arial" pitchFamily="34" charset="0"/>
              </a:rPr>
              <a:t>’</a:t>
            </a:r>
            <a:r>
              <a:rPr lang="en-US" sz="1400">
                <a:latin typeface="Arial" pitchFamily="34" charset="0"/>
              </a:rPr>
              <a:t>   </a:t>
            </a:r>
          </a:p>
        </p:txBody>
      </p:sp>
      <p:sp>
        <p:nvSpPr>
          <p:cNvPr id="86031" name="AutoShape 1038"/>
          <p:cNvSpPr>
            <a:spLocks noChangeArrowheads="1"/>
          </p:cNvSpPr>
          <p:nvPr/>
        </p:nvSpPr>
        <p:spPr bwMode="auto">
          <a:xfrm flipH="1">
            <a:off x="4841875" y="3916363"/>
            <a:ext cx="838200" cy="457200"/>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400">
                <a:latin typeface="Arial" pitchFamily="34" charset="0"/>
              </a:rPr>
              <a:t>   BTSM</a:t>
            </a:r>
          </a:p>
        </p:txBody>
      </p:sp>
      <p:sp>
        <p:nvSpPr>
          <p:cNvPr id="86032" name="AutoShape 1039"/>
          <p:cNvSpPr>
            <a:spLocks noChangeArrowheads="1"/>
          </p:cNvSpPr>
          <p:nvPr/>
        </p:nvSpPr>
        <p:spPr bwMode="auto">
          <a:xfrm flipV="1">
            <a:off x="4003675" y="3916363"/>
            <a:ext cx="1676400" cy="457200"/>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cxnSp>
        <p:nvCxnSpPr>
          <p:cNvPr id="86033" name="AutoShape 1040"/>
          <p:cNvCxnSpPr>
            <a:cxnSpLocks noChangeShapeType="1"/>
            <a:stCxn id="86025" idx="2"/>
            <a:endCxn id="86027" idx="2"/>
          </p:cNvCxnSpPr>
          <p:nvPr/>
        </p:nvCxnSpPr>
        <p:spPr bwMode="auto">
          <a:xfrm rot="16200000" flipH="1">
            <a:off x="3774282" y="4488657"/>
            <a:ext cx="1587" cy="1295400"/>
          </a:xfrm>
          <a:prstGeom prst="bentConnector3">
            <a:avLst>
              <a:gd name="adj1" fmla="val 14400000"/>
            </a:avLst>
          </a:prstGeom>
          <a:noFill/>
          <a:ln w="9525">
            <a:solidFill>
              <a:schemeClr val="tx1"/>
            </a:solidFill>
            <a:miter lim="800000"/>
            <a:headEnd/>
            <a:tailEnd/>
          </a:ln>
        </p:spPr>
      </p:cxnSp>
      <p:sp>
        <p:nvSpPr>
          <p:cNvPr id="86034" name="Rectangle 1041"/>
          <p:cNvSpPr>
            <a:spLocks noChangeArrowheads="1"/>
          </p:cNvSpPr>
          <p:nvPr/>
        </p:nvSpPr>
        <p:spPr bwMode="auto">
          <a:xfrm>
            <a:off x="8270875" y="2849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CM</a:t>
            </a:r>
          </a:p>
        </p:txBody>
      </p:sp>
      <p:sp>
        <p:nvSpPr>
          <p:cNvPr id="86035" name="Rectangle 1042"/>
          <p:cNvSpPr>
            <a:spLocks noChangeArrowheads="1"/>
          </p:cNvSpPr>
          <p:nvPr/>
        </p:nvSpPr>
        <p:spPr bwMode="auto">
          <a:xfrm>
            <a:off x="6137275" y="4373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LAPD</a:t>
            </a:r>
          </a:p>
        </p:txBody>
      </p:sp>
      <p:sp>
        <p:nvSpPr>
          <p:cNvPr id="86036" name="Rectangle 1043"/>
          <p:cNvSpPr>
            <a:spLocks noChangeArrowheads="1"/>
          </p:cNvSpPr>
          <p:nvPr/>
        </p:nvSpPr>
        <p:spPr bwMode="auto">
          <a:xfrm>
            <a:off x="61372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PCM</a:t>
            </a:r>
          </a:p>
        </p:txBody>
      </p:sp>
      <p:cxnSp>
        <p:nvCxnSpPr>
          <p:cNvPr id="86037" name="AutoShape 1044"/>
          <p:cNvCxnSpPr>
            <a:cxnSpLocks noChangeShapeType="1"/>
            <a:stCxn id="86029" idx="2"/>
            <a:endCxn id="86036" idx="2"/>
          </p:cNvCxnSpPr>
          <p:nvPr/>
        </p:nvCxnSpPr>
        <p:spPr bwMode="auto">
          <a:xfrm rot="16200000" flipH="1">
            <a:off x="5907882" y="4488657"/>
            <a:ext cx="1587" cy="1295400"/>
          </a:xfrm>
          <a:prstGeom prst="bentConnector3">
            <a:avLst>
              <a:gd name="adj1" fmla="val 14400000"/>
            </a:avLst>
          </a:prstGeom>
          <a:noFill/>
          <a:ln w="9525">
            <a:solidFill>
              <a:schemeClr val="tx1"/>
            </a:solidFill>
            <a:miter lim="800000"/>
            <a:headEnd/>
            <a:tailEnd/>
          </a:ln>
        </p:spPr>
      </p:cxnSp>
      <p:sp>
        <p:nvSpPr>
          <p:cNvPr id="86038" name="AutoShape 1045"/>
          <p:cNvSpPr>
            <a:spLocks noChangeArrowheads="1"/>
          </p:cNvSpPr>
          <p:nvPr/>
        </p:nvSpPr>
        <p:spPr bwMode="auto">
          <a:xfrm>
            <a:off x="6137275" y="3535363"/>
            <a:ext cx="838200" cy="838200"/>
          </a:xfrm>
          <a:prstGeom prst="rtTriangle">
            <a:avLst/>
          </a:prstGeom>
          <a:solidFill>
            <a:srgbClr val="DADAF6"/>
          </a:solidFill>
          <a:ln w="9525">
            <a:solidFill>
              <a:schemeClr val="tx1"/>
            </a:solidFill>
            <a:miter lim="800000"/>
            <a:headEnd/>
            <a:tailEnd/>
          </a:ln>
        </p:spPr>
        <p:txBody>
          <a:bodyPr wrap="none" lIns="0" bIns="0" anchor="ctr"/>
          <a:lstStyle/>
          <a:p>
            <a:pPr eaLnBrk="0" hangingPunct="0"/>
            <a:r>
              <a:rPr lang="en-US" sz="1400">
                <a:latin typeface="Arial" pitchFamily="34" charset="0"/>
              </a:rPr>
              <a:t>RR</a:t>
            </a:r>
            <a:r>
              <a:rPr lang="en-US" altLang="de-DE" sz="1400">
                <a:latin typeface="Arial" pitchFamily="34" charset="0"/>
              </a:rPr>
              <a:t>’</a:t>
            </a:r>
            <a:endParaRPr lang="en-US" sz="1400">
              <a:latin typeface="Arial" pitchFamily="34" charset="0"/>
            </a:endParaRPr>
          </a:p>
          <a:p>
            <a:pPr eaLnBrk="0" hangingPunct="0"/>
            <a:r>
              <a:rPr lang="en-US" sz="1400">
                <a:latin typeface="Arial" pitchFamily="34" charset="0"/>
              </a:rPr>
              <a:t>BTSM   </a:t>
            </a:r>
          </a:p>
        </p:txBody>
      </p:sp>
      <p:sp>
        <p:nvSpPr>
          <p:cNvPr id="86039" name="Text Box 1047"/>
          <p:cNvSpPr txBox="1">
            <a:spLocks noChangeArrowheads="1"/>
          </p:cNvSpPr>
          <p:nvPr/>
        </p:nvSpPr>
        <p:spPr bwMode="auto">
          <a:xfrm>
            <a:off x="5375276" y="5516563"/>
            <a:ext cx="12239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16/64 kbit/s</a:t>
            </a:r>
          </a:p>
        </p:txBody>
      </p:sp>
      <p:sp>
        <p:nvSpPr>
          <p:cNvPr id="86040" name="Line 1048"/>
          <p:cNvSpPr>
            <a:spLocks noChangeShapeType="1"/>
          </p:cNvSpPr>
          <p:nvPr/>
        </p:nvSpPr>
        <p:spPr bwMode="auto">
          <a:xfrm flipV="1">
            <a:off x="3775075" y="24685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86041" name="Line 1049"/>
          <p:cNvSpPr>
            <a:spLocks noChangeShapeType="1"/>
          </p:cNvSpPr>
          <p:nvPr/>
        </p:nvSpPr>
        <p:spPr bwMode="auto">
          <a:xfrm flipV="1">
            <a:off x="5908675" y="24685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86042" name="Text Box 1050"/>
          <p:cNvSpPr txBox="1">
            <a:spLocks noChangeArrowheads="1"/>
          </p:cNvSpPr>
          <p:nvPr/>
        </p:nvSpPr>
        <p:spPr bwMode="auto">
          <a:xfrm>
            <a:off x="3546475" y="2087563"/>
            <a:ext cx="4460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U</a:t>
            </a:r>
            <a:r>
              <a:rPr lang="en-US" sz="1600" baseline="-25000">
                <a:latin typeface="Arial" pitchFamily="34" charset="0"/>
              </a:rPr>
              <a:t>m</a:t>
            </a:r>
            <a:endParaRPr lang="en-US" sz="1600">
              <a:latin typeface="Arial" pitchFamily="34" charset="0"/>
            </a:endParaRPr>
          </a:p>
        </p:txBody>
      </p:sp>
      <p:sp>
        <p:nvSpPr>
          <p:cNvPr id="86043" name="Text Box 1051"/>
          <p:cNvSpPr txBox="1">
            <a:spLocks noChangeArrowheads="1"/>
          </p:cNvSpPr>
          <p:nvPr/>
        </p:nvSpPr>
        <p:spPr bwMode="auto">
          <a:xfrm>
            <a:off x="5680076" y="2087563"/>
            <a:ext cx="4984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A</a:t>
            </a:r>
            <a:r>
              <a:rPr lang="en-US" sz="1600" baseline="-25000">
                <a:latin typeface="Arial" pitchFamily="34" charset="0"/>
              </a:rPr>
              <a:t>bis</a:t>
            </a:r>
            <a:endParaRPr lang="en-US" sz="1600">
              <a:latin typeface="Arial" pitchFamily="34" charset="0"/>
            </a:endParaRPr>
          </a:p>
        </p:txBody>
      </p:sp>
      <p:sp>
        <p:nvSpPr>
          <p:cNvPr id="86044" name="Text Box 1052"/>
          <p:cNvSpPr txBox="1">
            <a:spLocks noChangeArrowheads="1"/>
          </p:cNvSpPr>
          <p:nvPr/>
        </p:nvSpPr>
        <p:spPr bwMode="auto">
          <a:xfrm>
            <a:off x="7889875" y="2087563"/>
            <a:ext cx="3190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A</a:t>
            </a:r>
          </a:p>
        </p:txBody>
      </p:sp>
      <p:sp>
        <p:nvSpPr>
          <p:cNvPr id="86045" name="Rectangle 1053"/>
          <p:cNvSpPr>
            <a:spLocks noChangeArrowheads="1"/>
          </p:cNvSpPr>
          <p:nvPr/>
        </p:nvSpPr>
        <p:spPr bwMode="auto">
          <a:xfrm>
            <a:off x="6975475" y="39925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SS7</a:t>
            </a:r>
          </a:p>
        </p:txBody>
      </p:sp>
      <p:sp>
        <p:nvSpPr>
          <p:cNvPr id="86046" name="Rectangle 1054"/>
          <p:cNvSpPr>
            <a:spLocks noChangeArrowheads="1"/>
          </p:cNvSpPr>
          <p:nvPr/>
        </p:nvSpPr>
        <p:spPr bwMode="auto">
          <a:xfrm>
            <a:off x="69754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PCM</a:t>
            </a:r>
          </a:p>
        </p:txBody>
      </p:sp>
      <p:sp>
        <p:nvSpPr>
          <p:cNvPr id="86047" name="Line 1055"/>
          <p:cNvSpPr>
            <a:spLocks noChangeShapeType="1"/>
          </p:cNvSpPr>
          <p:nvPr/>
        </p:nvSpPr>
        <p:spPr bwMode="auto">
          <a:xfrm flipV="1">
            <a:off x="8042275" y="24685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86048" name="Rectangle 1056"/>
          <p:cNvSpPr>
            <a:spLocks noChangeArrowheads="1"/>
          </p:cNvSpPr>
          <p:nvPr/>
        </p:nvSpPr>
        <p:spPr bwMode="auto">
          <a:xfrm>
            <a:off x="8270875" y="39925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SS7</a:t>
            </a:r>
          </a:p>
        </p:txBody>
      </p:sp>
      <p:sp>
        <p:nvSpPr>
          <p:cNvPr id="86049" name="Rectangle 1057"/>
          <p:cNvSpPr>
            <a:spLocks noChangeArrowheads="1"/>
          </p:cNvSpPr>
          <p:nvPr/>
        </p:nvSpPr>
        <p:spPr bwMode="auto">
          <a:xfrm>
            <a:off x="8270875" y="4754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PCM</a:t>
            </a:r>
          </a:p>
        </p:txBody>
      </p:sp>
      <p:cxnSp>
        <p:nvCxnSpPr>
          <p:cNvPr id="86050" name="AutoShape 1058"/>
          <p:cNvCxnSpPr>
            <a:cxnSpLocks noChangeShapeType="1"/>
            <a:stCxn id="86046" idx="2"/>
            <a:endCxn id="86049" idx="2"/>
          </p:cNvCxnSpPr>
          <p:nvPr/>
        </p:nvCxnSpPr>
        <p:spPr bwMode="auto">
          <a:xfrm rot="16200000" flipH="1">
            <a:off x="8041482" y="4488657"/>
            <a:ext cx="1587" cy="1295400"/>
          </a:xfrm>
          <a:prstGeom prst="bentConnector3">
            <a:avLst>
              <a:gd name="adj1" fmla="val 14400000"/>
            </a:avLst>
          </a:prstGeom>
          <a:noFill/>
          <a:ln w="9525">
            <a:solidFill>
              <a:schemeClr val="tx1"/>
            </a:solidFill>
            <a:miter lim="800000"/>
            <a:headEnd/>
            <a:tailEnd/>
          </a:ln>
        </p:spPr>
      </p:cxnSp>
      <p:sp>
        <p:nvSpPr>
          <p:cNvPr id="86051" name="Text Box 1059"/>
          <p:cNvSpPr txBox="1">
            <a:spLocks noChangeArrowheads="1"/>
          </p:cNvSpPr>
          <p:nvPr/>
        </p:nvSpPr>
        <p:spPr bwMode="auto">
          <a:xfrm>
            <a:off x="7585076" y="5516564"/>
            <a:ext cx="1292225" cy="581025"/>
          </a:xfrm>
          <a:prstGeom prst="rect">
            <a:avLst/>
          </a:prstGeom>
          <a:noFill/>
          <a:ln w="9525">
            <a:noFill/>
            <a:miter lim="800000"/>
            <a:headEnd/>
            <a:tailEnd/>
          </a:ln>
        </p:spPr>
        <p:txBody>
          <a:bodyPr wrap="none">
            <a:spAutoFit/>
          </a:bodyPr>
          <a:lstStyle/>
          <a:p>
            <a:pPr eaLnBrk="0" hangingPunct="0"/>
            <a:r>
              <a:rPr lang="en-US" sz="1600">
                <a:latin typeface="Arial" pitchFamily="34" charset="0"/>
              </a:rPr>
              <a:t>64 kbit/s /</a:t>
            </a:r>
          </a:p>
          <a:p>
            <a:pPr eaLnBrk="0" hangingPunct="0"/>
            <a:r>
              <a:rPr lang="en-US" sz="1600">
                <a:latin typeface="Arial" pitchFamily="34" charset="0"/>
              </a:rPr>
              <a:t>2.048 Mbit/s</a:t>
            </a:r>
          </a:p>
        </p:txBody>
      </p:sp>
      <p:sp>
        <p:nvSpPr>
          <p:cNvPr id="86052" name="Text Box 1061"/>
          <p:cNvSpPr txBox="1">
            <a:spLocks noChangeArrowheads="1"/>
          </p:cNvSpPr>
          <p:nvPr/>
        </p:nvSpPr>
        <p:spPr bwMode="auto">
          <a:xfrm>
            <a:off x="2921000" y="2376488"/>
            <a:ext cx="48895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MS</a:t>
            </a:r>
          </a:p>
        </p:txBody>
      </p:sp>
      <p:sp>
        <p:nvSpPr>
          <p:cNvPr id="86053" name="Text Box 1062"/>
          <p:cNvSpPr txBox="1">
            <a:spLocks noChangeArrowheads="1"/>
          </p:cNvSpPr>
          <p:nvPr/>
        </p:nvSpPr>
        <p:spPr bwMode="auto">
          <a:xfrm>
            <a:off x="4613276" y="2392363"/>
            <a:ext cx="5889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BTS</a:t>
            </a:r>
          </a:p>
        </p:txBody>
      </p:sp>
      <p:sp>
        <p:nvSpPr>
          <p:cNvPr id="86054" name="Text Box 1063"/>
          <p:cNvSpPr txBox="1">
            <a:spLocks noChangeArrowheads="1"/>
          </p:cNvSpPr>
          <p:nvPr/>
        </p:nvSpPr>
        <p:spPr bwMode="auto">
          <a:xfrm>
            <a:off x="6670675" y="2392363"/>
            <a:ext cx="611188"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BSC</a:t>
            </a:r>
          </a:p>
        </p:txBody>
      </p:sp>
      <p:sp>
        <p:nvSpPr>
          <p:cNvPr id="86055" name="Text Box 1064"/>
          <p:cNvSpPr txBox="1">
            <a:spLocks noChangeArrowheads="1"/>
          </p:cNvSpPr>
          <p:nvPr/>
        </p:nvSpPr>
        <p:spPr bwMode="auto">
          <a:xfrm>
            <a:off x="8347075" y="2392363"/>
            <a:ext cx="6350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MSC</a:t>
            </a:r>
          </a:p>
        </p:txBody>
      </p:sp>
      <p:sp>
        <p:nvSpPr>
          <p:cNvPr id="86056" name="AutoShape 1065"/>
          <p:cNvSpPr>
            <a:spLocks noChangeArrowheads="1"/>
          </p:cNvSpPr>
          <p:nvPr/>
        </p:nvSpPr>
        <p:spPr bwMode="auto">
          <a:xfrm flipH="1">
            <a:off x="6975475" y="3535363"/>
            <a:ext cx="838200" cy="457200"/>
          </a:xfrm>
          <a:prstGeom prst="rtTriangle">
            <a:avLst/>
          </a:prstGeom>
          <a:solidFill>
            <a:srgbClr val="DADAF6"/>
          </a:solidFill>
          <a:ln w="9525">
            <a:solidFill>
              <a:schemeClr val="tx1"/>
            </a:solidFill>
            <a:miter lim="800000"/>
            <a:headEnd/>
            <a:tailEnd/>
          </a:ln>
        </p:spPr>
        <p:txBody>
          <a:bodyPr wrap="none" rIns="198000" bIns="0" anchor="ctr"/>
          <a:lstStyle/>
          <a:p>
            <a:pPr algn="ctr" eaLnBrk="0" hangingPunct="0"/>
            <a:r>
              <a:rPr lang="en-US" sz="1200">
                <a:latin typeface="Arial" pitchFamily="34" charset="0"/>
              </a:rPr>
              <a:t>BSSAP</a:t>
            </a:r>
          </a:p>
        </p:txBody>
      </p:sp>
      <p:sp>
        <p:nvSpPr>
          <p:cNvPr id="86057" name="Rectangle 1066"/>
          <p:cNvSpPr>
            <a:spLocks noChangeArrowheads="1"/>
          </p:cNvSpPr>
          <p:nvPr/>
        </p:nvSpPr>
        <p:spPr bwMode="auto">
          <a:xfrm>
            <a:off x="8270875" y="36115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BSSAP</a:t>
            </a:r>
          </a:p>
        </p:txBody>
      </p:sp>
    </p:spTree>
    <p:extLst>
      <p:ext uri="{BB962C8B-B14F-4D97-AF65-F5344CB8AC3E}">
        <p14:creationId xmlns:p14="http://schemas.microsoft.com/office/powerpoint/2010/main" val="424658213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Questions &amp; Tasks</a:t>
            </a:r>
            <a:endParaRPr lang="en-US" noProof="0" dirty="0"/>
          </a:p>
        </p:txBody>
      </p:sp>
      <p:sp>
        <p:nvSpPr>
          <p:cNvPr id="4" name="Content Placeholder 3"/>
          <p:cNvSpPr>
            <a:spLocks noGrp="1"/>
          </p:cNvSpPr>
          <p:nvPr>
            <p:ph idx="1"/>
          </p:nvPr>
        </p:nvSpPr>
        <p:spPr/>
        <p:txBody>
          <a:bodyPr/>
          <a:lstStyle/>
          <a:p>
            <a:pPr lvl="1"/>
            <a:r>
              <a:rPr lang="en-GB" dirty="0"/>
              <a:t>Go once more through the channel/slot structure and understand where GSM applies what type of multiplexing!</a:t>
            </a:r>
          </a:p>
          <a:p>
            <a:pPr lvl="1"/>
            <a:r>
              <a:rPr lang="en-GB" dirty="0"/>
              <a:t>How does GSM adapt to varying distances between MS and BTS? What is the role of the guard spaces?</a:t>
            </a:r>
          </a:p>
          <a:p>
            <a:pPr lvl="1"/>
            <a:r>
              <a:rPr lang="en-GB" dirty="0"/>
              <a:t>What limits the radius of a GSM cell?</a:t>
            </a:r>
          </a:p>
          <a:p>
            <a:pPr lvl="1"/>
            <a:r>
              <a:rPr lang="en-GB" dirty="0"/>
              <a:t>What is the maximum data rate per time slot? Why is the real data rate offered that much lower?</a:t>
            </a:r>
          </a:p>
        </p:txBody>
      </p:sp>
      <p:sp>
        <p:nvSpPr>
          <p:cNvPr id="3" name="Footer Placehold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Prof. Dr.-Ing. Jochen H. Schiller    www.jochenschiller.de    Mobile Communications</a:t>
            </a:r>
          </a:p>
        </p:txBody>
      </p:sp>
    </p:spTree>
    <p:extLst>
      <p:ext uri="{BB962C8B-B14F-4D97-AF65-F5344CB8AC3E}">
        <p14:creationId xmlns:p14="http://schemas.microsoft.com/office/powerpoint/2010/main" val="201150481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t>Mobile Terminated Call</a:t>
            </a:r>
          </a:p>
        </p:txBody>
      </p:sp>
      <p:sp>
        <p:nvSpPr>
          <p:cNvPr id="88112" name="Rectangle 87"/>
          <p:cNvSpPr>
            <a:spLocks noGrp="1" noChangeArrowheads="1"/>
          </p:cNvSpPr>
          <p:nvPr>
            <p:ph sz="half" idx="1"/>
          </p:nvPr>
        </p:nvSpPr>
        <p:spPr>
          <a:xfrm>
            <a:off x="430213" y="1364456"/>
            <a:ext cx="4305300" cy="5348288"/>
          </a:xfrm>
        </p:spPr>
        <p:txBody>
          <a:bodyPr/>
          <a:lstStyle/>
          <a:p>
            <a:pPr eaLnBrk="1" hangingPunct="1"/>
            <a:r>
              <a:rPr lang="en-US" sz="2000" dirty="0"/>
              <a:t>1: calling a GSM subscriber</a:t>
            </a:r>
          </a:p>
          <a:p>
            <a:pPr eaLnBrk="1" hangingPunct="1"/>
            <a:r>
              <a:rPr lang="en-US" sz="2000" dirty="0"/>
              <a:t>2: forwarding call to GMSC</a:t>
            </a:r>
          </a:p>
          <a:p>
            <a:pPr eaLnBrk="1" hangingPunct="1"/>
            <a:r>
              <a:rPr lang="en-US" sz="2000" dirty="0"/>
              <a:t>3: signal call setup to HLR</a:t>
            </a:r>
          </a:p>
          <a:p>
            <a:pPr eaLnBrk="1" hangingPunct="1"/>
            <a:r>
              <a:rPr lang="en-US" sz="2000" dirty="0"/>
              <a:t>4, 5: request MSRN from VLR</a:t>
            </a:r>
          </a:p>
          <a:p>
            <a:pPr eaLnBrk="1" hangingPunct="1"/>
            <a:r>
              <a:rPr lang="en-US" sz="2000" dirty="0"/>
              <a:t>6: forward responsible </a:t>
            </a:r>
            <a:br>
              <a:rPr lang="en-US" sz="2000" dirty="0"/>
            </a:br>
            <a:r>
              <a:rPr lang="en-US" sz="2000" dirty="0"/>
              <a:t>    MSC to GMSC</a:t>
            </a:r>
          </a:p>
          <a:p>
            <a:pPr eaLnBrk="1" hangingPunct="1"/>
            <a:r>
              <a:rPr lang="en-US" sz="2000" dirty="0"/>
              <a:t>7: forward call to </a:t>
            </a:r>
          </a:p>
          <a:p>
            <a:pPr eaLnBrk="1" hangingPunct="1"/>
            <a:r>
              <a:rPr lang="en-US" sz="2000" dirty="0"/>
              <a:t>    current MSC</a:t>
            </a:r>
          </a:p>
          <a:p>
            <a:pPr eaLnBrk="1" hangingPunct="1"/>
            <a:r>
              <a:rPr lang="en-US" sz="2000" dirty="0"/>
              <a:t>8, 9: get current status of MS</a:t>
            </a:r>
          </a:p>
          <a:p>
            <a:pPr eaLnBrk="1" hangingPunct="1"/>
            <a:r>
              <a:rPr lang="en-US" sz="2000" dirty="0"/>
              <a:t>10, 11: paging of MS</a:t>
            </a:r>
          </a:p>
          <a:p>
            <a:pPr eaLnBrk="1" hangingPunct="1"/>
            <a:r>
              <a:rPr lang="en-US" sz="2000" dirty="0"/>
              <a:t>12, 13: MS answers</a:t>
            </a:r>
          </a:p>
          <a:p>
            <a:pPr eaLnBrk="1" hangingPunct="1"/>
            <a:r>
              <a:rPr lang="en-US" sz="2000" dirty="0"/>
              <a:t>14, 15: security checks</a:t>
            </a:r>
          </a:p>
          <a:p>
            <a:pPr eaLnBrk="1" hangingPunct="1"/>
            <a:r>
              <a:rPr lang="en-US" sz="2000" dirty="0"/>
              <a:t>16, 17: set up connection</a:t>
            </a:r>
          </a:p>
          <a:p>
            <a:pPr eaLnBrk="1" hangingPunct="1"/>
            <a:endParaRPr lang="en-US" sz="2000" dirty="0"/>
          </a:p>
        </p:txBody>
      </p:sp>
      <p:sp>
        <p:nvSpPr>
          <p:cNvPr id="88065" name="Fußzeilenplatzhalter 4"/>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88067" name="Group 4"/>
          <p:cNvGrpSpPr>
            <a:grpSpLocks/>
          </p:cNvGrpSpPr>
          <p:nvPr/>
        </p:nvGrpSpPr>
        <p:grpSpPr bwMode="auto">
          <a:xfrm>
            <a:off x="6221413" y="2438400"/>
            <a:ext cx="1365250" cy="763588"/>
            <a:chOff x="1392" y="2976"/>
            <a:chExt cx="860" cy="481"/>
          </a:xfrm>
        </p:grpSpPr>
        <p:graphicFrame>
          <p:nvGraphicFramePr>
            <p:cNvPr id="88122" name="Object 5"/>
            <p:cNvGraphicFramePr>
              <a:graphicFrameLocks/>
            </p:cNvGraphicFramePr>
            <p:nvPr/>
          </p:nvGraphicFramePr>
          <p:xfrm>
            <a:off x="1392" y="2976"/>
            <a:ext cx="860" cy="481"/>
          </p:xfrm>
          <a:graphic>
            <a:graphicData uri="http://schemas.openxmlformats.org/presentationml/2006/ole">
              <mc:AlternateContent xmlns:mc="http://schemas.openxmlformats.org/markup-compatibility/2006">
                <mc:Choice xmlns:v="urn:schemas-microsoft-com:vml" Requires="v">
                  <p:oleObj spid="_x0000_s156703" name="ClipArt" r:id="rId4" imgW="5757415" imgH="3221332" progId="">
                    <p:embed/>
                  </p:oleObj>
                </mc:Choice>
                <mc:Fallback>
                  <p:oleObj name="ClipArt" r:id="rId4" imgW="5757415" imgH="3221332" progId="">
                    <p:embed/>
                    <p:pic>
                      <p:nvPicPr>
                        <p:cNvPr id="88122"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2976"/>
                          <a:ext cx="860"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8123" name="Rectangle 6"/>
            <p:cNvSpPr>
              <a:spLocks noChangeArrowheads="1"/>
            </p:cNvSpPr>
            <p:nvPr/>
          </p:nvSpPr>
          <p:spPr bwMode="auto">
            <a:xfrm>
              <a:off x="1584" y="3120"/>
              <a:ext cx="422" cy="194"/>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PSTN</a:t>
              </a:r>
            </a:p>
          </p:txBody>
        </p:sp>
      </p:grpSp>
      <p:sp>
        <p:nvSpPr>
          <p:cNvPr id="88068" name="Rectangle 7"/>
          <p:cNvSpPr>
            <a:spLocks noChangeArrowheads="1"/>
          </p:cNvSpPr>
          <p:nvPr/>
        </p:nvSpPr>
        <p:spPr bwMode="auto">
          <a:xfrm>
            <a:off x="5307013" y="2603500"/>
            <a:ext cx="696912" cy="444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calling</a:t>
            </a:r>
          </a:p>
          <a:p>
            <a:pPr eaLnBrk="0" hangingPunct="0"/>
            <a:r>
              <a:rPr lang="de-DE" sz="1400">
                <a:latin typeface="Arial" pitchFamily="34" charset="0"/>
              </a:rPr>
              <a:t>station</a:t>
            </a:r>
          </a:p>
        </p:txBody>
      </p:sp>
      <p:sp>
        <p:nvSpPr>
          <p:cNvPr id="88069" name="Rectangle 8"/>
          <p:cNvSpPr>
            <a:spLocks noChangeArrowheads="1"/>
          </p:cNvSpPr>
          <p:nvPr/>
        </p:nvSpPr>
        <p:spPr bwMode="auto">
          <a:xfrm>
            <a:off x="7821613" y="2667000"/>
            <a:ext cx="685800" cy="3175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GMSC</a:t>
            </a:r>
          </a:p>
        </p:txBody>
      </p:sp>
      <p:sp>
        <p:nvSpPr>
          <p:cNvPr id="88070" name="Rectangle 17"/>
          <p:cNvSpPr>
            <a:spLocks noChangeArrowheads="1"/>
          </p:cNvSpPr>
          <p:nvPr/>
        </p:nvSpPr>
        <p:spPr bwMode="auto">
          <a:xfrm>
            <a:off x="7821613" y="1676400"/>
            <a:ext cx="685800" cy="3175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HLR</a:t>
            </a:r>
          </a:p>
        </p:txBody>
      </p:sp>
      <p:sp>
        <p:nvSpPr>
          <p:cNvPr id="88071" name="Rectangle 18"/>
          <p:cNvSpPr>
            <a:spLocks noChangeArrowheads="1"/>
          </p:cNvSpPr>
          <p:nvPr/>
        </p:nvSpPr>
        <p:spPr bwMode="auto">
          <a:xfrm>
            <a:off x="8888413" y="1676400"/>
            <a:ext cx="609600" cy="304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VLR</a:t>
            </a:r>
          </a:p>
        </p:txBody>
      </p:sp>
      <p:sp>
        <p:nvSpPr>
          <p:cNvPr id="88072" name="Rectangle 19"/>
          <p:cNvSpPr>
            <a:spLocks noChangeArrowheads="1"/>
          </p:cNvSpPr>
          <p:nvPr/>
        </p:nvSpPr>
        <p:spPr bwMode="auto">
          <a:xfrm>
            <a:off x="9906000" y="3657600"/>
            <a:ext cx="554038"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BSS</a:t>
            </a:r>
          </a:p>
        </p:txBody>
      </p:sp>
      <p:sp>
        <p:nvSpPr>
          <p:cNvPr id="88073" name="Rectangle 20"/>
          <p:cNvSpPr>
            <a:spLocks noChangeArrowheads="1"/>
          </p:cNvSpPr>
          <p:nvPr/>
        </p:nvSpPr>
        <p:spPr bwMode="auto">
          <a:xfrm>
            <a:off x="8736014" y="3657600"/>
            <a:ext cx="554037"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BSS</a:t>
            </a:r>
          </a:p>
        </p:txBody>
      </p:sp>
      <p:sp>
        <p:nvSpPr>
          <p:cNvPr id="88074" name="Rectangle 21"/>
          <p:cNvSpPr>
            <a:spLocks noChangeArrowheads="1"/>
          </p:cNvSpPr>
          <p:nvPr/>
        </p:nvSpPr>
        <p:spPr bwMode="auto">
          <a:xfrm>
            <a:off x="7593014" y="3657600"/>
            <a:ext cx="554037"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BSS</a:t>
            </a:r>
          </a:p>
        </p:txBody>
      </p:sp>
      <p:sp>
        <p:nvSpPr>
          <p:cNvPr id="88075" name="Rectangle 22"/>
          <p:cNvSpPr>
            <a:spLocks noChangeArrowheads="1"/>
          </p:cNvSpPr>
          <p:nvPr/>
        </p:nvSpPr>
        <p:spPr bwMode="auto">
          <a:xfrm>
            <a:off x="8888413" y="2667000"/>
            <a:ext cx="609600" cy="3175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MSC</a:t>
            </a:r>
          </a:p>
        </p:txBody>
      </p:sp>
      <p:grpSp>
        <p:nvGrpSpPr>
          <p:cNvPr id="88076" name="Group 54"/>
          <p:cNvGrpSpPr>
            <a:grpSpLocks/>
          </p:cNvGrpSpPr>
          <p:nvPr/>
        </p:nvGrpSpPr>
        <p:grpSpPr bwMode="auto">
          <a:xfrm rot="5400000">
            <a:off x="10027444" y="3890169"/>
            <a:ext cx="312738" cy="609600"/>
            <a:chOff x="3599" y="2103"/>
            <a:chExt cx="197" cy="384"/>
          </a:xfrm>
        </p:grpSpPr>
        <p:sp>
          <p:nvSpPr>
            <p:cNvPr id="88119" name="Arc 25"/>
            <p:cNvSpPr>
              <a:spLocks/>
            </p:cNvSpPr>
            <p:nvPr/>
          </p:nvSpPr>
          <p:spPr bwMode="auto">
            <a:xfrm>
              <a:off x="3601" y="2103"/>
              <a:ext cx="195" cy="384"/>
            </a:xfrm>
            <a:custGeom>
              <a:avLst/>
              <a:gdLst>
                <a:gd name="T0" fmla="*/ 0 w 22017"/>
                <a:gd name="T1" fmla="*/ 0 h 43200"/>
                <a:gd name="T2" fmla="*/ 0 w 22017"/>
                <a:gd name="T3" fmla="*/ 3 h 43200"/>
                <a:gd name="T4" fmla="*/ 0 w 22017"/>
                <a:gd name="T5" fmla="*/ 2 h 43200"/>
                <a:gd name="T6" fmla="*/ 0 60000 65536"/>
                <a:gd name="T7" fmla="*/ 0 60000 65536"/>
                <a:gd name="T8" fmla="*/ 0 60000 65536"/>
              </a:gdLst>
              <a:ahLst/>
              <a:cxnLst>
                <a:cxn ang="T6">
                  <a:pos x="T0" y="T1"/>
                </a:cxn>
                <a:cxn ang="T7">
                  <a:pos x="T2" y="T3"/>
                </a:cxn>
                <a:cxn ang="T8">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lnTo>
                    <a:pt x="313"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20" name="Arc 26"/>
            <p:cNvSpPr>
              <a:spLocks/>
            </p:cNvSpPr>
            <p:nvPr/>
          </p:nvSpPr>
          <p:spPr bwMode="auto">
            <a:xfrm>
              <a:off x="3600" y="2151"/>
              <a:ext cx="149" cy="288"/>
            </a:xfrm>
            <a:custGeom>
              <a:avLst/>
              <a:gdLst>
                <a:gd name="T0" fmla="*/ 0 w 22152"/>
                <a:gd name="T1" fmla="*/ 0 h 43200"/>
                <a:gd name="T2" fmla="*/ 0 w 22152"/>
                <a:gd name="T3" fmla="*/ 2 h 43200"/>
                <a:gd name="T4" fmla="*/ 0 w 22152"/>
                <a:gd name="T5" fmla="*/ 1 h 43200"/>
                <a:gd name="T6" fmla="*/ 0 60000 65536"/>
                <a:gd name="T7" fmla="*/ 0 60000 65536"/>
                <a:gd name="T8" fmla="*/ 0 60000 65536"/>
              </a:gdLst>
              <a:ahLst/>
              <a:cxnLst>
                <a:cxn ang="T6">
                  <a:pos x="T0" y="T1"/>
                </a:cxn>
                <a:cxn ang="T7">
                  <a:pos x="T2" y="T3"/>
                </a:cxn>
                <a:cxn ang="T8">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lnTo>
                    <a:pt x="415"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21" name="Arc 27"/>
            <p:cNvSpPr>
              <a:spLocks/>
            </p:cNvSpPr>
            <p:nvPr/>
          </p:nvSpPr>
          <p:spPr bwMode="auto">
            <a:xfrm>
              <a:off x="3599" y="2199"/>
              <a:ext cx="101" cy="192"/>
            </a:xfrm>
            <a:custGeom>
              <a:avLst/>
              <a:gdLst>
                <a:gd name="T0" fmla="*/ 0 w 22215"/>
                <a:gd name="T1" fmla="*/ 0 h 43200"/>
                <a:gd name="T2" fmla="*/ 0 w 22215"/>
                <a:gd name="T3" fmla="*/ 1 h 43200"/>
                <a:gd name="T4" fmla="*/ 0 w 22215"/>
                <a:gd name="T5" fmla="*/ 0 h 43200"/>
                <a:gd name="T6" fmla="*/ 0 60000 65536"/>
                <a:gd name="T7" fmla="*/ 0 60000 65536"/>
                <a:gd name="T8" fmla="*/ 0 60000 65536"/>
              </a:gdLst>
              <a:ahLst/>
              <a:cxnLst>
                <a:cxn ang="T6">
                  <a:pos x="T0" y="T1"/>
                </a:cxn>
                <a:cxn ang="T7">
                  <a:pos x="T2" y="T3"/>
                </a:cxn>
                <a:cxn ang="T8">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lnTo>
                    <a:pt x="411" y="0"/>
                  </a:lnTo>
                  <a:close/>
                </a:path>
              </a:pathLst>
            </a:custGeom>
            <a:noFill/>
            <a:ln w="12700" cap="rnd">
              <a:solidFill>
                <a:schemeClr val="tx1"/>
              </a:solidFill>
              <a:round/>
              <a:headEnd type="none" w="sm" len="sm"/>
              <a:tailEnd type="none" w="sm" len="sm"/>
            </a:ln>
          </p:spPr>
          <p:txBody>
            <a:bodyPr wrap="none" anchor="ctr"/>
            <a:lstStyle/>
            <a:p>
              <a:endParaRPr lang="de-DE"/>
            </a:p>
          </p:txBody>
        </p:sp>
      </p:grpSp>
      <p:sp>
        <p:nvSpPr>
          <p:cNvPr id="88077" name="Rectangle 37"/>
          <p:cNvSpPr>
            <a:spLocks noChangeArrowheads="1"/>
          </p:cNvSpPr>
          <p:nvPr/>
        </p:nvSpPr>
        <p:spPr bwMode="auto">
          <a:xfrm>
            <a:off x="8812213" y="4953000"/>
            <a:ext cx="463550"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MS</a:t>
            </a:r>
          </a:p>
        </p:txBody>
      </p:sp>
      <p:cxnSp>
        <p:nvCxnSpPr>
          <p:cNvPr id="88078" name="AutoShape 38"/>
          <p:cNvCxnSpPr>
            <a:cxnSpLocks noChangeShapeType="1"/>
            <a:endCxn id="88068" idx="3"/>
          </p:cNvCxnSpPr>
          <p:nvPr/>
        </p:nvCxnSpPr>
        <p:spPr bwMode="auto">
          <a:xfrm flipH="1">
            <a:off x="6003925" y="2820988"/>
            <a:ext cx="217488" cy="4762"/>
          </a:xfrm>
          <a:prstGeom prst="straightConnector1">
            <a:avLst/>
          </a:prstGeom>
          <a:noFill/>
          <a:ln w="9525">
            <a:solidFill>
              <a:schemeClr val="tx1"/>
            </a:solidFill>
            <a:round/>
            <a:headEnd type="triangle" w="med" len="med"/>
            <a:tailEnd/>
          </a:ln>
        </p:spPr>
      </p:cxnSp>
      <p:cxnSp>
        <p:nvCxnSpPr>
          <p:cNvPr id="88079" name="AutoShape 39"/>
          <p:cNvCxnSpPr>
            <a:cxnSpLocks noChangeShapeType="1"/>
            <a:endCxn id="88069" idx="1"/>
          </p:cNvCxnSpPr>
          <p:nvPr/>
        </p:nvCxnSpPr>
        <p:spPr bwMode="auto">
          <a:xfrm>
            <a:off x="7586663" y="2820988"/>
            <a:ext cx="234950" cy="4762"/>
          </a:xfrm>
          <a:prstGeom prst="straightConnector1">
            <a:avLst/>
          </a:prstGeom>
          <a:noFill/>
          <a:ln w="9525">
            <a:solidFill>
              <a:schemeClr val="tx1"/>
            </a:solidFill>
            <a:round/>
            <a:headEnd/>
            <a:tailEnd type="triangle" w="med" len="med"/>
          </a:ln>
        </p:spPr>
      </p:cxnSp>
      <p:cxnSp>
        <p:nvCxnSpPr>
          <p:cNvPr id="88080" name="AutoShape 40"/>
          <p:cNvCxnSpPr>
            <a:cxnSpLocks noChangeShapeType="1"/>
            <a:stCxn id="88075" idx="2"/>
            <a:endCxn id="88074" idx="0"/>
          </p:cNvCxnSpPr>
          <p:nvPr/>
        </p:nvCxnSpPr>
        <p:spPr bwMode="auto">
          <a:xfrm flipH="1">
            <a:off x="7870825" y="2984500"/>
            <a:ext cx="1322388" cy="673100"/>
          </a:xfrm>
          <a:prstGeom prst="straightConnector1">
            <a:avLst/>
          </a:prstGeom>
          <a:noFill/>
          <a:ln w="9525">
            <a:solidFill>
              <a:schemeClr val="tx1"/>
            </a:solidFill>
            <a:prstDash val="dash"/>
            <a:round/>
            <a:headEnd/>
            <a:tailEnd type="triangle" w="med" len="med"/>
          </a:ln>
        </p:spPr>
      </p:cxnSp>
      <p:cxnSp>
        <p:nvCxnSpPr>
          <p:cNvPr id="88081" name="AutoShape 41"/>
          <p:cNvCxnSpPr>
            <a:cxnSpLocks noChangeShapeType="1"/>
            <a:stCxn id="88075" idx="2"/>
            <a:endCxn id="88072" idx="0"/>
          </p:cNvCxnSpPr>
          <p:nvPr/>
        </p:nvCxnSpPr>
        <p:spPr bwMode="auto">
          <a:xfrm>
            <a:off x="9193213" y="2984500"/>
            <a:ext cx="990600" cy="673100"/>
          </a:xfrm>
          <a:prstGeom prst="straightConnector1">
            <a:avLst/>
          </a:prstGeom>
          <a:noFill/>
          <a:ln w="9525">
            <a:solidFill>
              <a:schemeClr val="tx1"/>
            </a:solidFill>
            <a:prstDash val="dash"/>
            <a:round/>
            <a:headEnd/>
            <a:tailEnd type="triangle" w="med" len="med"/>
          </a:ln>
        </p:spPr>
      </p:cxnSp>
      <p:cxnSp>
        <p:nvCxnSpPr>
          <p:cNvPr id="88082" name="AutoShape 42"/>
          <p:cNvCxnSpPr>
            <a:cxnSpLocks noChangeShapeType="1"/>
            <a:stCxn id="88075" idx="2"/>
            <a:endCxn id="88073" idx="0"/>
          </p:cNvCxnSpPr>
          <p:nvPr/>
        </p:nvCxnSpPr>
        <p:spPr bwMode="auto">
          <a:xfrm flipH="1">
            <a:off x="9013825" y="2984500"/>
            <a:ext cx="179388" cy="673100"/>
          </a:xfrm>
          <a:prstGeom prst="straightConnector1">
            <a:avLst/>
          </a:prstGeom>
          <a:noFill/>
          <a:ln w="9525">
            <a:solidFill>
              <a:schemeClr val="tx1"/>
            </a:solidFill>
            <a:round/>
            <a:headEnd type="triangle" w="med" len="med"/>
            <a:tailEnd type="triangle" w="med" len="med"/>
          </a:ln>
        </p:spPr>
      </p:cxnSp>
      <p:cxnSp>
        <p:nvCxnSpPr>
          <p:cNvPr id="88083" name="AutoShape 43"/>
          <p:cNvCxnSpPr>
            <a:cxnSpLocks noChangeShapeType="1"/>
            <a:stCxn id="88071" idx="2"/>
            <a:endCxn id="88075" idx="0"/>
          </p:cNvCxnSpPr>
          <p:nvPr/>
        </p:nvCxnSpPr>
        <p:spPr bwMode="auto">
          <a:xfrm>
            <a:off x="9193213" y="1981200"/>
            <a:ext cx="0" cy="685800"/>
          </a:xfrm>
          <a:prstGeom prst="straightConnector1">
            <a:avLst/>
          </a:prstGeom>
          <a:noFill/>
          <a:ln w="9525">
            <a:solidFill>
              <a:schemeClr val="tx1"/>
            </a:solidFill>
            <a:prstDash val="dash"/>
            <a:round/>
            <a:headEnd type="triangle" w="med" len="med"/>
            <a:tailEnd type="triangle" w="med" len="med"/>
          </a:ln>
        </p:spPr>
      </p:cxnSp>
      <p:cxnSp>
        <p:nvCxnSpPr>
          <p:cNvPr id="88084" name="AutoShape 44"/>
          <p:cNvCxnSpPr>
            <a:cxnSpLocks noChangeShapeType="1"/>
            <a:stCxn id="88069" idx="3"/>
            <a:endCxn id="88075" idx="1"/>
          </p:cNvCxnSpPr>
          <p:nvPr/>
        </p:nvCxnSpPr>
        <p:spPr bwMode="auto">
          <a:xfrm>
            <a:off x="8507413" y="2825750"/>
            <a:ext cx="381000" cy="0"/>
          </a:xfrm>
          <a:prstGeom prst="straightConnector1">
            <a:avLst/>
          </a:prstGeom>
          <a:noFill/>
          <a:ln w="9525">
            <a:solidFill>
              <a:schemeClr val="tx1"/>
            </a:solidFill>
            <a:round/>
            <a:headEnd/>
            <a:tailEnd type="triangle" w="med" len="med"/>
          </a:ln>
        </p:spPr>
      </p:cxnSp>
      <p:cxnSp>
        <p:nvCxnSpPr>
          <p:cNvPr id="88085" name="AutoShape 45"/>
          <p:cNvCxnSpPr>
            <a:cxnSpLocks noChangeShapeType="1"/>
            <a:stCxn id="88069" idx="0"/>
            <a:endCxn id="88070" idx="2"/>
          </p:cNvCxnSpPr>
          <p:nvPr/>
        </p:nvCxnSpPr>
        <p:spPr bwMode="auto">
          <a:xfrm flipV="1">
            <a:off x="8164513" y="1993900"/>
            <a:ext cx="0" cy="673100"/>
          </a:xfrm>
          <a:prstGeom prst="straightConnector1">
            <a:avLst/>
          </a:prstGeom>
          <a:noFill/>
          <a:ln w="9525">
            <a:solidFill>
              <a:schemeClr val="tx1"/>
            </a:solidFill>
            <a:prstDash val="dash"/>
            <a:round/>
            <a:headEnd type="triangle" w="med" len="med"/>
            <a:tailEnd type="triangle" w="med" len="med"/>
          </a:ln>
        </p:spPr>
      </p:cxnSp>
      <p:cxnSp>
        <p:nvCxnSpPr>
          <p:cNvPr id="88086" name="AutoShape 53"/>
          <p:cNvCxnSpPr>
            <a:cxnSpLocks noChangeShapeType="1"/>
            <a:stCxn id="88070" idx="3"/>
            <a:endCxn id="88071" idx="1"/>
          </p:cNvCxnSpPr>
          <p:nvPr/>
        </p:nvCxnSpPr>
        <p:spPr bwMode="auto">
          <a:xfrm flipV="1">
            <a:off x="8507413" y="1828800"/>
            <a:ext cx="381000" cy="6350"/>
          </a:xfrm>
          <a:prstGeom prst="straightConnector1">
            <a:avLst/>
          </a:prstGeom>
          <a:noFill/>
          <a:ln w="9525">
            <a:solidFill>
              <a:schemeClr val="tx1"/>
            </a:solidFill>
            <a:prstDash val="dash"/>
            <a:round/>
            <a:headEnd type="triangle" w="med" len="med"/>
            <a:tailEnd type="triangle" w="med" len="med"/>
          </a:ln>
        </p:spPr>
      </p:cxnSp>
      <p:grpSp>
        <p:nvGrpSpPr>
          <p:cNvPr id="88087" name="Group 55"/>
          <p:cNvGrpSpPr>
            <a:grpSpLocks/>
          </p:cNvGrpSpPr>
          <p:nvPr/>
        </p:nvGrpSpPr>
        <p:grpSpPr bwMode="auto">
          <a:xfrm rot="5400000">
            <a:off x="8884444" y="3890169"/>
            <a:ext cx="312738" cy="609600"/>
            <a:chOff x="3599" y="2103"/>
            <a:chExt cx="197" cy="384"/>
          </a:xfrm>
        </p:grpSpPr>
        <p:sp>
          <p:nvSpPr>
            <p:cNvPr id="88116" name="Arc 56"/>
            <p:cNvSpPr>
              <a:spLocks/>
            </p:cNvSpPr>
            <p:nvPr/>
          </p:nvSpPr>
          <p:spPr bwMode="auto">
            <a:xfrm>
              <a:off x="3601" y="2103"/>
              <a:ext cx="195" cy="384"/>
            </a:xfrm>
            <a:custGeom>
              <a:avLst/>
              <a:gdLst>
                <a:gd name="T0" fmla="*/ 0 w 22017"/>
                <a:gd name="T1" fmla="*/ 0 h 43200"/>
                <a:gd name="T2" fmla="*/ 0 w 22017"/>
                <a:gd name="T3" fmla="*/ 3 h 43200"/>
                <a:gd name="T4" fmla="*/ 0 w 22017"/>
                <a:gd name="T5" fmla="*/ 2 h 43200"/>
                <a:gd name="T6" fmla="*/ 0 60000 65536"/>
                <a:gd name="T7" fmla="*/ 0 60000 65536"/>
                <a:gd name="T8" fmla="*/ 0 60000 65536"/>
              </a:gdLst>
              <a:ahLst/>
              <a:cxnLst>
                <a:cxn ang="T6">
                  <a:pos x="T0" y="T1"/>
                </a:cxn>
                <a:cxn ang="T7">
                  <a:pos x="T2" y="T3"/>
                </a:cxn>
                <a:cxn ang="T8">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lnTo>
                    <a:pt x="313"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17" name="Arc 57"/>
            <p:cNvSpPr>
              <a:spLocks/>
            </p:cNvSpPr>
            <p:nvPr/>
          </p:nvSpPr>
          <p:spPr bwMode="auto">
            <a:xfrm>
              <a:off x="3600" y="2151"/>
              <a:ext cx="149" cy="288"/>
            </a:xfrm>
            <a:custGeom>
              <a:avLst/>
              <a:gdLst>
                <a:gd name="T0" fmla="*/ 0 w 22152"/>
                <a:gd name="T1" fmla="*/ 0 h 43200"/>
                <a:gd name="T2" fmla="*/ 0 w 22152"/>
                <a:gd name="T3" fmla="*/ 2 h 43200"/>
                <a:gd name="T4" fmla="*/ 0 w 22152"/>
                <a:gd name="T5" fmla="*/ 1 h 43200"/>
                <a:gd name="T6" fmla="*/ 0 60000 65536"/>
                <a:gd name="T7" fmla="*/ 0 60000 65536"/>
                <a:gd name="T8" fmla="*/ 0 60000 65536"/>
              </a:gdLst>
              <a:ahLst/>
              <a:cxnLst>
                <a:cxn ang="T6">
                  <a:pos x="T0" y="T1"/>
                </a:cxn>
                <a:cxn ang="T7">
                  <a:pos x="T2" y="T3"/>
                </a:cxn>
                <a:cxn ang="T8">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lnTo>
                    <a:pt x="415"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18" name="Arc 58"/>
            <p:cNvSpPr>
              <a:spLocks/>
            </p:cNvSpPr>
            <p:nvPr/>
          </p:nvSpPr>
          <p:spPr bwMode="auto">
            <a:xfrm>
              <a:off x="3599" y="2199"/>
              <a:ext cx="101" cy="192"/>
            </a:xfrm>
            <a:custGeom>
              <a:avLst/>
              <a:gdLst>
                <a:gd name="T0" fmla="*/ 0 w 22215"/>
                <a:gd name="T1" fmla="*/ 0 h 43200"/>
                <a:gd name="T2" fmla="*/ 0 w 22215"/>
                <a:gd name="T3" fmla="*/ 1 h 43200"/>
                <a:gd name="T4" fmla="*/ 0 w 22215"/>
                <a:gd name="T5" fmla="*/ 0 h 43200"/>
                <a:gd name="T6" fmla="*/ 0 60000 65536"/>
                <a:gd name="T7" fmla="*/ 0 60000 65536"/>
                <a:gd name="T8" fmla="*/ 0 60000 65536"/>
              </a:gdLst>
              <a:ahLst/>
              <a:cxnLst>
                <a:cxn ang="T6">
                  <a:pos x="T0" y="T1"/>
                </a:cxn>
                <a:cxn ang="T7">
                  <a:pos x="T2" y="T3"/>
                </a:cxn>
                <a:cxn ang="T8">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lnTo>
                    <a:pt x="411" y="0"/>
                  </a:lnTo>
                  <a:close/>
                </a:path>
              </a:pathLst>
            </a:custGeom>
            <a:noFill/>
            <a:ln w="12700" cap="rnd">
              <a:solidFill>
                <a:schemeClr val="tx1"/>
              </a:solidFill>
              <a:round/>
              <a:headEnd type="none" w="sm" len="sm"/>
              <a:tailEnd type="none" w="sm" len="sm"/>
            </a:ln>
          </p:spPr>
          <p:txBody>
            <a:bodyPr wrap="none" anchor="ctr"/>
            <a:lstStyle/>
            <a:p>
              <a:endParaRPr lang="de-DE"/>
            </a:p>
          </p:txBody>
        </p:sp>
      </p:grpSp>
      <p:grpSp>
        <p:nvGrpSpPr>
          <p:cNvPr id="88088" name="Group 59"/>
          <p:cNvGrpSpPr>
            <a:grpSpLocks/>
          </p:cNvGrpSpPr>
          <p:nvPr/>
        </p:nvGrpSpPr>
        <p:grpSpPr bwMode="auto">
          <a:xfrm rot="5400000">
            <a:off x="7741444" y="3890169"/>
            <a:ext cx="312738" cy="609600"/>
            <a:chOff x="3599" y="2103"/>
            <a:chExt cx="197" cy="384"/>
          </a:xfrm>
        </p:grpSpPr>
        <p:sp>
          <p:nvSpPr>
            <p:cNvPr id="88113" name="Arc 60"/>
            <p:cNvSpPr>
              <a:spLocks/>
            </p:cNvSpPr>
            <p:nvPr/>
          </p:nvSpPr>
          <p:spPr bwMode="auto">
            <a:xfrm>
              <a:off x="3601" y="2103"/>
              <a:ext cx="195" cy="384"/>
            </a:xfrm>
            <a:custGeom>
              <a:avLst/>
              <a:gdLst>
                <a:gd name="T0" fmla="*/ 0 w 22017"/>
                <a:gd name="T1" fmla="*/ 0 h 43200"/>
                <a:gd name="T2" fmla="*/ 0 w 22017"/>
                <a:gd name="T3" fmla="*/ 3 h 43200"/>
                <a:gd name="T4" fmla="*/ 0 w 22017"/>
                <a:gd name="T5" fmla="*/ 2 h 43200"/>
                <a:gd name="T6" fmla="*/ 0 60000 65536"/>
                <a:gd name="T7" fmla="*/ 0 60000 65536"/>
                <a:gd name="T8" fmla="*/ 0 60000 65536"/>
              </a:gdLst>
              <a:ahLst/>
              <a:cxnLst>
                <a:cxn ang="T6">
                  <a:pos x="T0" y="T1"/>
                </a:cxn>
                <a:cxn ang="T7">
                  <a:pos x="T2" y="T3"/>
                </a:cxn>
                <a:cxn ang="T8">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lnTo>
                    <a:pt x="313"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14" name="Arc 61"/>
            <p:cNvSpPr>
              <a:spLocks/>
            </p:cNvSpPr>
            <p:nvPr/>
          </p:nvSpPr>
          <p:spPr bwMode="auto">
            <a:xfrm>
              <a:off x="3600" y="2151"/>
              <a:ext cx="149" cy="288"/>
            </a:xfrm>
            <a:custGeom>
              <a:avLst/>
              <a:gdLst>
                <a:gd name="T0" fmla="*/ 0 w 22152"/>
                <a:gd name="T1" fmla="*/ 0 h 43200"/>
                <a:gd name="T2" fmla="*/ 0 w 22152"/>
                <a:gd name="T3" fmla="*/ 2 h 43200"/>
                <a:gd name="T4" fmla="*/ 0 w 22152"/>
                <a:gd name="T5" fmla="*/ 1 h 43200"/>
                <a:gd name="T6" fmla="*/ 0 60000 65536"/>
                <a:gd name="T7" fmla="*/ 0 60000 65536"/>
                <a:gd name="T8" fmla="*/ 0 60000 65536"/>
              </a:gdLst>
              <a:ahLst/>
              <a:cxnLst>
                <a:cxn ang="T6">
                  <a:pos x="T0" y="T1"/>
                </a:cxn>
                <a:cxn ang="T7">
                  <a:pos x="T2" y="T3"/>
                </a:cxn>
                <a:cxn ang="T8">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lnTo>
                    <a:pt x="415" y="0"/>
                  </a:lnTo>
                  <a:close/>
                </a:path>
              </a:pathLst>
            </a:custGeom>
            <a:noFill/>
            <a:ln w="12700" cap="rnd">
              <a:solidFill>
                <a:schemeClr val="tx1"/>
              </a:solidFill>
              <a:round/>
              <a:headEnd type="none" w="sm" len="sm"/>
              <a:tailEnd type="none" w="sm" len="sm"/>
            </a:ln>
          </p:spPr>
          <p:txBody>
            <a:bodyPr wrap="none" anchor="ctr"/>
            <a:lstStyle/>
            <a:p>
              <a:endParaRPr lang="de-DE"/>
            </a:p>
          </p:txBody>
        </p:sp>
        <p:sp>
          <p:nvSpPr>
            <p:cNvPr id="88115" name="Arc 62"/>
            <p:cNvSpPr>
              <a:spLocks/>
            </p:cNvSpPr>
            <p:nvPr/>
          </p:nvSpPr>
          <p:spPr bwMode="auto">
            <a:xfrm>
              <a:off x="3599" y="2199"/>
              <a:ext cx="101" cy="192"/>
            </a:xfrm>
            <a:custGeom>
              <a:avLst/>
              <a:gdLst>
                <a:gd name="T0" fmla="*/ 0 w 22215"/>
                <a:gd name="T1" fmla="*/ 0 h 43200"/>
                <a:gd name="T2" fmla="*/ 0 w 22215"/>
                <a:gd name="T3" fmla="*/ 1 h 43200"/>
                <a:gd name="T4" fmla="*/ 0 w 22215"/>
                <a:gd name="T5" fmla="*/ 0 h 43200"/>
                <a:gd name="T6" fmla="*/ 0 60000 65536"/>
                <a:gd name="T7" fmla="*/ 0 60000 65536"/>
                <a:gd name="T8" fmla="*/ 0 60000 65536"/>
              </a:gdLst>
              <a:ahLst/>
              <a:cxnLst>
                <a:cxn ang="T6">
                  <a:pos x="T0" y="T1"/>
                </a:cxn>
                <a:cxn ang="T7">
                  <a:pos x="T2" y="T3"/>
                </a:cxn>
                <a:cxn ang="T8">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lnTo>
                    <a:pt x="411" y="0"/>
                  </a:lnTo>
                  <a:close/>
                </a:path>
              </a:pathLst>
            </a:custGeom>
            <a:noFill/>
            <a:ln w="12700" cap="rnd">
              <a:solidFill>
                <a:schemeClr val="tx1"/>
              </a:solidFill>
              <a:round/>
              <a:headEnd type="none" w="sm" len="sm"/>
              <a:tailEnd type="none" w="sm" len="sm"/>
            </a:ln>
          </p:spPr>
          <p:txBody>
            <a:bodyPr wrap="none" anchor="ctr"/>
            <a:lstStyle/>
            <a:p>
              <a:endParaRPr lang="de-DE"/>
            </a:p>
          </p:txBody>
        </p:sp>
      </p:grpSp>
      <p:cxnSp>
        <p:nvCxnSpPr>
          <p:cNvPr id="88089" name="AutoShape 63"/>
          <p:cNvCxnSpPr>
            <a:cxnSpLocks noChangeShapeType="1"/>
            <a:stCxn id="88077" idx="0"/>
          </p:cNvCxnSpPr>
          <p:nvPr/>
        </p:nvCxnSpPr>
        <p:spPr bwMode="auto">
          <a:xfrm flipV="1">
            <a:off x="9043988" y="4352926"/>
            <a:ext cx="0" cy="600075"/>
          </a:xfrm>
          <a:prstGeom prst="straightConnector1">
            <a:avLst/>
          </a:prstGeom>
          <a:noFill/>
          <a:ln w="9525">
            <a:solidFill>
              <a:schemeClr val="tx1"/>
            </a:solidFill>
            <a:round/>
            <a:headEnd type="triangle" w="med" len="med"/>
            <a:tailEnd type="triangle" w="med" len="med"/>
          </a:ln>
        </p:spPr>
      </p:cxnSp>
      <p:sp>
        <p:nvSpPr>
          <p:cNvPr id="88090" name="Text Box 64"/>
          <p:cNvSpPr txBox="1">
            <a:spLocks noChangeArrowheads="1"/>
          </p:cNvSpPr>
          <p:nvPr/>
        </p:nvSpPr>
        <p:spPr bwMode="auto">
          <a:xfrm>
            <a:off x="5992813" y="28194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a:t>
            </a:r>
            <a:endParaRPr lang="en-US" sz="1600">
              <a:latin typeface="Arial" pitchFamily="34" charset="0"/>
            </a:endParaRPr>
          </a:p>
        </p:txBody>
      </p:sp>
      <p:sp>
        <p:nvSpPr>
          <p:cNvPr id="88091" name="Text Box 65"/>
          <p:cNvSpPr txBox="1">
            <a:spLocks noChangeArrowheads="1"/>
          </p:cNvSpPr>
          <p:nvPr/>
        </p:nvSpPr>
        <p:spPr bwMode="auto">
          <a:xfrm>
            <a:off x="7516813" y="28194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2</a:t>
            </a:r>
          </a:p>
        </p:txBody>
      </p:sp>
      <p:sp>
        <p:nvSpPr>
          <p:cNvPr id="88092" name="Text Box 66"/>
          <p:cNvSpPr txBox="1">
            <a:spLocks noChangeArrowheads="1"/>
          </p:cNvSpPr>
          <p:nvPr/>
        </p:nvSpPr>
        <p:spPr bwMode="auto">
          <a:xfrm>
            <a:off x="7897813" y="21336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3</a:t>
            </a:r>
          </a:p>
        </p:txBody>
      </p:sp>
      <p:sp>
        <p:nvSpPr>
          <p:cNvPr id="88093" name="Text Box 67"/>
          <p:cNvSpPr txBox="1">
            <a:spLocks noChangeArrowheads="1"/>
          </p:cNvSpPr>
          <p:nvPr/>
        </p:nvSpPr>
        <p:spPr bwMode="auto">
          <a:xfrm>
            <a:off x="8583613" y="15240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4</a:t>
            </a:r>
          </a:p>
        </p:txBody>
      </p:sp>
      <p:sp>
        <p:nvSpPr>
          <p:cNvPr id="88094" name="Text Box 68"/>
          <p:cNvSpPr txBox="1">
            <a:spLocks noChangeArrowheads="1"/>
          </p:cNvSpPr>
          <p:nvPr/>
        </p:nvSpPr>
        <p:spPr bwMode="auto">
          <a:xfrm>
            <a:off x="8583613" y="18288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5</a:t>
            </a:r>
          </a:p>
        </p:txBody>
      </p:sp>
      <p:sp>
        <p:nvSpPr>
          <p:cNvPr id="88095" name="Text Box 69"/>
          <p:cNvSpPr txBox="1">
            <a:spLocks noChangeArrowheads="1"/>
          </p:cNvSpPr>
          <p:nvPr/>
        </p:nvSpPr>
        <p:spPr bwMode="auto">
          <a:xfrm>
            <a:off x="8126413" y="21336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6</a:t>
            </a:r>
          </a:p>
        </p:txBody>
      </p:sp>
      <p:sp>
        <p:nvSpPr>
          <p:cNvPr id="88096" name="Text Box 70"/>
          <p:cNvSpPr txBox="1">
            <a:spLocks noChangeArrowheads="1"/>
          </p:cNvSpPr>
          <p:nvPr/>
        </p:nvSpPr>
        <p:spPr bwMode="auto">
          <a:xfrm>
            <a:off x="8507413" y="25146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7</a:t>
            </a:r>
          </a:p>
        </p:txBody>
      </p:sp>
      <p:sp>
        <p:nvSpPr>
          <p:cNvPr id="88097" name="Text Box 71"/>
          <p:cNvSpPr txBox="1">
            <a:spLocks noChangeArrowheads="1"/>
          </p:cNvSpPr>
          <p:nvPr/>
        </p:nvSpPr>
        <p:spPr bwMode="auto">
          <a:xfrm>
            <a:off x="8888413" y="19812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8</a:t>
            </a:r>
          </a:p>
        </p:txBody>
      </p:sp>
      <p:sp>
        <p:nvSpPr>
          <p:cNvPr id="88098" name="Text Box 72"/>
          <p:cNvSpPr txBox="1">
            <a:spLocks noChangeArrowheads="1"/>
          </p:cNvSpPr>
          <p:nvPr/>
        </p:nvSpPr>
        <p:spPr bwMode="auto">
          <a:xfrm>
            <a:off x="9193213" y="1981200"/>
            <a:ext cx="296862"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9</a:t>
            </a:r>
          </a:p>
        </p:txBody>
      </p:sp>
      <p:sp>
        <p:nvSpPr>
          <p:cNvPr id="88099" name="Text Box 73"/>
          <p:cNvSpPr txBox="1">
            <a:spLocks noChangeArrowheads="1"/>
          </p:cNvSpPr>
          <p:nvPr/>
        </p:nvSpPr>
        <p:spPr bwMode="auto">
          <a:xfrm>
            <a:off x="8126414" y="3124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10</a:t>
            </a:r>
          </a:p>
        </p:txBody>
      </p:sp>
      <p:sp>
        <p:nvSpPr>
          <p:cNvPr id="88100" name="Text Box 74"/>
          <p:cNvSpPr txBox="1">
            <a:spLocks noChangeArrowheads="1"/>
          </p:cNvSpPr>
          <p:nvPr/>
        </p:nvSpPr>
        <p:spPr bwMode="auto">
          <a:xfrm>
            <a:off x="8659814" y="44196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11</a:t>
            </a:r>
          </a:p>
        </p:txBody>
      </p:sp>
      <p:sp>
        <p:nvSpPr>
          <p:cNvPr id="88101" name="Text Box 75"/>
          <p:cNvSpPr txBox="1">
            <a:spLocks noChangeArrowheads="1"/>
          </p:cNvSpPr>
          <p:nvPr/>
        </p:nvSpPr>
        <p:spPr bwMode="auto">
          <a:xfrm>
            <a:off x="9040814" y="44196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12</a:t>
            </a:r>
          </a:p>
        </p:txBody>
      </p:sp>
      <p:sp>
        <p:nvSpPr>
          <p:cNvPr id="88102" name="Text Box 76"/>
          <p:cNvSpPr txBox="1">
            <a:spLocks noChangeArrowheads="1"/>
          </p:cNvSpPr>
          <p:nvPr/>
        </p:nvSpPr>
        <p:spPr bwMode="auto">
          <a:xfrm>
            <a:off x="9040814" y="3124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13</a:t>
            </a:r>
          </a:p>
        </p:txBody>
      </p:sp>
      <p:sp>
        <p:nvSpPr>
          <p:cNvPr id="88103" name="Text Box 77"/>
          <p:cNvSpPr txBox="1">
            <a:spLocks noChangeArrowheads="1"/>
          </p:cNvSpPr>
          <p:nvPr/>
        </p:nvSpPr>
        <p:spPr bwMode="auto">
          <a:xfrm>
            <a:off x="9040814" y="33528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16</a:t>
            </a:r>
          </a:p>
        </p:txBody>
      </p:sp>
      <p:sp>
        <p:nvSpPr>
          <p:cNvPr id="88104" name="Text Box 78"/>
          <p:cNvSpPr txBox="1">
            <a:spLocks noChangeArrowheads="1"/>
          </p:cNvSpPr>
          <p:nvPr/>
        </p:nvSpPr>
        <p:spPr bwMode="auto">
          <a:xfrm>
            <a:off x="8736014" y="32004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10</a:t>
            </a:r>
          </a:p>
        </p:txBody>
      </p:sp>
      <p:sp>
        <p:nvSpPr>
          <p:cNvPr id="88105" name="Text Box 79"/>
          <p:cNvSpPr txBox="1">
            <a:spLocks noChangeArrowheads="1"/>
          </p:cNvSpPr>
          <p:nvPr/>
        </p:nvSpPr>
        <p:spPr bwMode="auto">
          <a:xfrm>
            <a:off x="9650414" y="3124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10</a:t>
            </a:r>
          </a:p>
        </p:txBody>
      </p:sp>
      <p:sp>
        <p:nvSpPr>
          <p:cNvPr id="88106" name="Text Box 80"/>
          <p:cNvSpPr txBox="1">
            <a:spLocks noChangeArrowheads="1"/>
          </p:cNvSpPr>
          <p:nvPr/>
        </p:nvSpPr>
        <p:spPr bwMode="auto">
          <a:xfrm>
            <a:off x="7669214" y="3886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11</a:t>
            </a:r>
          </a:p>
        </p:txBody>
      </p:sp>
      <p:sp>
        <p:nvSpPr>
          <p:cNvPr id="88107" name="Text Box 81"/>
          <p:cNvSpPr txBox="1">
            <a:spLocks noChangeArrowheads="1"/>
          </p:cNvSpPr>
          <p:nvPr/>
        </p:nvSpPr>
        <p:spPr bwMode="auto">
          <a:xfrm>
            <a:off x="8812214" y="3886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11</a:t>
            </a:r>
          </a:p>
        </p:txBody>
      </p:sp>
      <p:sp>
        <p:nvSpPr>
          <p:cNvPr id="88108" name="Text Box 82"/>
          <p:cNvSpPr txBox="1">
            <a:spLocks noChangeArrowheads="1"/>
          </p:cNvSpPr>
          <p:nvPr/>
        </p:nvSpPr>
        <p:spPr bwMode="auto">
          <a:xfrm>
            <a:off x="9955214" y="3886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11</a:t>
            </a:r>
          </a:p>
        </p:txBody>
      </p:sp>
      <p:sp>
        <p:nvSpPr>
          <p:cNvPr id="88109" name="Text Box 83"/>
          <p:cNvSpPr txBox="1">
            <a:spLocks noChangeArrowheads="1"/>
          </p:cNvSpPr>
          <p:nvPr/>
        </p:nvSpPr>
        <p:spPr bwMode="auto">
          <a:xfrm>
            <a:off x="8812214" y="22098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14</a:t>
            </a:r>
          </a:p>
        </p:txBody>
      </p:sp>
      <p:sp>
        <p:nvSpPr>
          <p:cNvPr id="88110" name="Text Box 84"/>
          <p:cNvSpPr txBox="1">
            <a:spLocks noChangeArrowheads="1"/>
          </p:cNvSpPr>
          <p:nvPr/>
        </p:nvSpPr>
        <p:spPr bwMode="auto">
          <a:xfrm>
            <a:off x="9193214" y="22098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15</a:t>
            </a:r>
          </a:p>
        </p:txBody>
      </p:sp>
      <p:sp>
        <p:nvSpPr>
          <p:cNvPr id="88111" name="Text Box 85"/>
          <p:cNvSpPr txBox="1">
            <a:spLocks noChangeArrowheads="1"/>
          </p:cNvSpPr>
          <p:nvPr/>
        </p:nvSpPr>
        <p:spPr bwMode="auto">
          <a:xfrm>
            <a:off x="9040814" y="46482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17</a:t>
            </a:r>
          </a:p>
        </p:txBody>
      </p:sp>
    </p:spTree>
    <p:extLst>
      <p:ext uri="{BB962C8B-B14F-4D97-AF65-F5344CB8AC3E}">
        <p14:creationId xmlns:p14="http://schemas.microsoft.com/office/powerpoint/2010/main" val="71717623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Mobile Originated Call</a:t>
            </a:r>
          </a:p>
        </p:txBody>
      </p:sp>
      <p:sp>
        <p:nvSpPr>
          <p:cNvPr id="90115" name="Rectangle 63"/>
          <p:cNvSpPr>
            <a:spLocks noGrp="1" noChangeArrowheads="1"/>
          </p:cNvSpPr>
          <p:nvPr>
            <p:ph idx="1"/>
          </p:nvPr>
        </p:nvSpPr>
        <p:spPr/>
        <p:txBody>
          <a:bodyPr/>
          <a:lstStyle/>
          <a:p>
            <a:r>
              <a:rPr lang="en-US"/>
              <a:t>1, 2: connection request</a:t>
            </a:r>
          </a:p>
          <a:p>
            <a:r>
              <a:rPr lang="en-US"/>
              <a:t>3, 4: security check</a:t>
            </a:r>
          </a:p>
          <a:p>
            <a:r>
              <a:rPr lang="en-US"/>
              <a:t>5-8: check resources (free circuit)</a:t>
            </a:r>
          </a:p>
          <a:p>
            <a:r>
              <a:rPr lang="en-US"/>
              <a:t>9-10: set up call</a:t>
            </a:r>
          </a:p>
        </p:txBody>
      </p:sp>
      <p:sp>
        <p:nvSpPr>
          <p:cNvPr id="90113" name="Fußzeilenplatzhalter 4"/>
          <p:cNvSpPr>
            <a:spLocks noGrp="1"/>
          </p:cNvSpPr>
          <p:nvPr>
            <p:ph type="ftr" sz="quarter" idx="10"/>
          </p:nvPr>
        </p:nvSpPr>
        <p:spPr/>
        <p:txBody>
          <a:bodyPr/>
          <a:lstStyle/>
          <a:p>
            <a:r>
              <a:rPr lang="en-US"/>
              <a:t>Prof. Dr.-Ing. Jochen H. Schiller    www.jochenschiller.de    Mobile Communications</a:t>
            </a:r>
          </a:p>
        </p:txBody>
      </p:sp>
      <p:grpSp>
        <p:nvGrpSpPr>
          <p:cNvPr id="90117" name="Group 3"/>
          <p:cNvGrpSpPr>
            <a:grpSpLocks/>
          </p:cNvGrpSpPr>
          <p:nvPr/>
        </p:nvGrpSpPr>
        <p:grpSpPr bwMode="auto">
          <a:xfrm>
            <a:off x="6400800" y="2819400"/>
            <a:ext cx="1365250" cy="763588"/>
            <a:chOff x="1392" y="2976"/>
            <a:chExt cx="860" cy="481"/>
          </a:xfrm>
        </p:grpSpPr>
        <p:graphicFrame>
          <p:nvGraphicFramePr>
            <p:cNvPr id="90138" name="Object 4"/>
            <p:cNvGraphicFramePr>
              <a:graphicFrameLocks/>
            </p:cNvGraphicFramePr>
            <p:nvPr/>
          </p:nvGraphicFramePr>
          <p:xfrm>
            <a:off x="1392" y="2976"/>
            <a:ext cx="860" cy="481"/>
          </p:xfrm>
          <a:graphic>
            <a:graphicData uri="http://schemas.openxmlformats.org/presentationml/2006/ole">
              <mc:AlternateContent xmlns:mc="http://schemas.openxmlformats.org/markup-compatibility/2006">
                <mc:Choice xmlns:v="urn:schemas-microsoft-com:vml" Requires="v">
                  <p:oleObj spid="_x0000_s157727" name="ClipArt" r:id="rId4" imgW="5757415" imgH="3221332" progId="">
                    <p:embed/>
                  </p:oleObj>
                </mc:Choice>
                <mc:Fallback>
                  <p:oleObj name="ClipArt" r:id="rId4" imgW="5757415" imgH="3221332" progId="">
                    <p:embed/>
                    <p:pic>
                      <p:nvPicPr>
                        <p:cNvPr id="90138"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2976"/>
                          <a:ext cx="860"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0139" name="Rectangle 5"/>
            <p:cNvSpPr>
              <a:spLocks noChangeArrowheads="1"/>
            </p:cNvSpPr>
            <p:nvPr/>
          </p:nvSpPr>
          <p:spPr bwMode="auto">
            <a:xfrm>
              <a:off x="1584" y="3120"/>
              <a:ext cx="422" cy="194"/>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de-DE" sz="1400">
                  <a:latin typeface="Arial" pitchFamily="34" charset="0"/>
                </a:rPr>
                <a:t>PSTN</a:t>
              </a:r>
            </a:p>
          </p:txBody>
        </p:sp>
      </p:grpSp>
      <p:sp>
        <p:nvSpPr>
          <p:cNvPr id="90118" name="Rectangle 7"/>
          <p:cNvSpPr>
            <a:spLocks noChangeArrowheads="1"/>
          </p:cNvSpPr>
          <p:nvPr/>
        </p:nvSpPr>
        <p:spPr bwMode="auto">
          <a:xfrm>
            <a:off x="8001000" y="3048000"/>
            <a:ext cx="685800" cy="3175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GMSC</a:t>
            </a:r>
          </a:p>
        </p:txBody>
      </p:sp>
      <p:sp>
        <p:nvSpPr>
          <p:cNvPr id="90119" name="Rectangle 9"/>
          <p:cNvSpPr>
            <a:spLocks noChangeArrowheads="1"/>
          </p:cNvSpPr>
          <p:nvPr/>
        </p:nvSpPr>
        <p:spPr bwMode="auto">
          <a:xfrm>
            <a:off x="9067800" y="2057400"/>
            <a:ext cx="609600" cy="304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VLR</a:t>
            </a:r>
          </a:p>
        </p:txBody>
      </p:sp>
      <p:sp>
        <p:nvSpPr>
          <p:cNvPr id="90120" name="Rectangle 11"/>
          <p:cNvSpPr>
            <a:spLocks noChangeArrowheads="1"/>
          </p:cNvSpPr>
          <p:nvPr/>
        </p:nvSpPr>
        <p:spPr bwMode="auto">
          <a:xfrm>
            <a:off x="9067800" y="4038600"/>
            <a:ext cx="609600"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BSS</a:t>
            </a:r>
          </a:p>
        </p:txBody>
      </p:sp>
      <p:sp>
        <p:nvSpPr>
          <p:cNvPr id="90121" name="Rectangle 13"/>
          <p:cNvSpPr>
            <a:spLocks noChangeArrowheads="1"/>
          </p:cNvSpPr>
          <p:nvPr/>
        </p:nvSpPr>
        <p:spPr bwMode="auto">
          <a:xfrm>
            <a:off x="9067800" y="3048000"/>
            <a:ext cx="609600" cy="3175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90122" name="Rectangle 18"/>
          <p:cNvSpPr>
            <a:spLocks noChangeArrowheads="1"/>
          </p:cNvSpPr>
          <p:nvPr/>
        </p:nvSpPr>
        <p:spPr bwMode="auto">
          <a:xfrm>
            <a:off x="8001000" y="4038600"/>
            <a:ext cx="463550" cy="317500"/>
          </a:xfrm>
          <a:prstGeom prst="rect">
            <a:avLst/>
          </a:prstGeom>
          <a:solidFill>
            <a:srgbClr val="DADAF6"/>
          </a:solidFill>
          <a:ln w="9525">
            <a:solidFill>
              <a:schemeClr val="tx1"/>
            </a:solidFill>
            <a:miter lim="800000"/>
            <a:headEnd/>
            <a:tailEnd/>
          </a:ln>
        </p:spPr>
        <p:txBody>
          <a:bodyPr wrap="none" anchor="ctr"/>
          <a:lstStyle/>
          <a:p>
            <a:pPr eaLnBrk="0" hangingPunct="0"/>
            <a:r>
              <a:rPr lang="de-DE" sz="1400">
                <a:latin typeface="Arial" pitchFamily="34" charset="0"/>
              </a:rPr>
              <a:t>MS</a:t>
            </a:r>
          </a:p>
        </p:txBody>
      </p:sp>
      <p:cxnSp>
        <p:nvCxnSpPr>
          <p:cNvPr id="90123" name="AutoShape 20"/>
          <p:cNvCxnSpPr>
            <a:cxnSpLocks noChangeShapeType="1"/>
            <a:endCxn id="90118" idx="1"/>
          </p:cNvCxnSpPr>
          <p:nvPr/>
        </p:nvCxnSpPr>
        <p:spPr bwMode="auto">
          <a:xfrm>
            <a:off x="7766050" y="3201988"/>
            <a:ext cx="234950" cy="4762"/>
          </a:xfrm>
          <a:prstGeom prst="straightConnector1">
            <a:avLst/>
          </a:prstGeom>
          <a:noFill/>
          <a:ln w="9525">
            <a:solidFill>
              <a:schemeClr val="tx1"/>
            </a:solidFill>
            <a:round/>
            <a:headEnd type="triangle" w="med" len="med"/>
            <a:tailEnd type="triangle" w="med" len="med"/>
          </a:ln>
        </p:spPr>
      </p:cxnSp>
      <p:cxnSp>
        <p:nvCxnSpPr>
          <p:cNvPr id="90124" name="AutoShape 23"/>
          <p:cNvCxnSpPr>
            <a:cxnSpLocks noChangeShapeType="1"/>
            <a:stCxn id="90121" idx="2"/>
            <a:endCxn id="90120" idx="0"/>
          </p:cNvCxnSpPr>
          <p:nvPr/>
        </p:nvCxnSpPr>
        <p:spPr bwMode="auto">
          <a:xfrm>
            <a:off x="9372600" y="3365500"/>
            <a:ext cx="0" cy="673100"/>
          </a:xfrm>
          <a:prstGeom prst="straightConnector1">
            <a:avLst/>
          </a:prstGeom>
          <a:noFill/>
          <a:ln w="9525">
            <a:solidFill>
              <a:schemeClr val="tx1"/>
            </a:solidFill>
            <a:round/>
            <a:headEnd type="triangle" w="med" len="med"/>
            <a:tailEnd type="triangle" w="med" len="med"/>
          </a:ln>
        </p:spPr>
      </p:cxnSp>
      <p:cxnSp>
        <p:nvCxnSpPr>
          <p:cNvPr id="90125" name="AutoShape 24"/>
          <p:cNvCxnSpPr>
            <a:cxnSpLocks noChangeShapeType="1"/>
            <a:stCxn id="90119" idx="2"/>
            <a:endCxn id="90121" idx="0"/>
          </p:cNvCxnSpPr>
          <p:nvPr/>
        </p:nvCxnSpPr>
        <p:spPr bwMode="auto">
          <a:xfrm>
            <a:off x="9372600" y="2362200"/>
            <a:ext cx="0" cy="685800"/>
          </a:xfrm>
          <a:prstGeom prst="straightConnector1">
            <a:avLst/>
          </a:prstGeom>
          <a:noFill/>
          <a:ln w="9525">
            <a:solidFill>
              <a:schemeClr val="tx1"/>
            </a:solidFill>
            <a:prstDash val="dash"/>
            <a:round/>
            <a:headEnd type="triangle" w="med" len="med"/>
            <a:tailEnd type="triangle" w="med" len="med"/>
          </a:ln>
        </p:spPr>
      </p:cxnSp>
      <p:cxnSp>
        <p:nvCxnSpPr>
          <p:cNvPr id="90126" name="AutoShape 25"/>
          <p:cNvCxnSpPr>
            <a:cxnSpLocks noChangeShapeType="1"/>
            <a:stCxn id="90118" idx="3"/>
            <a:endCxn id="90121" idx="1"/>
          </p:cNvCxnSpPr>
          <p:nvPr/>
        </p:nvCxnSpPr>
        <p:spPr bwMode="auto">
          <a:xfrm>
            <a:off x="8686800" y="3206750"/>
            <a:ext cx="381000" cy="0"/>
          </a:xfrm>
          <a:prstGeom prst="straightConnector1">
            <a:avLst/>
          </a:prstGeom>
          <a:noFill/>
          <a:ln w="9525">
            <a:solidFill>
              <a:schemeClr val="tx1"/>
            </a:solidFill>
            <a:round/>
            <a:headEnd type="triangle" w="med" len="med"/>
            <a:tailEnd type="triangle" w="med" len="med"/>
          </a:ln>
        </p:spPr>
      </p:cxnSp>
      <p:cxnSp>
        <p:nvCxnSpPr>
          <p:cNvPr id="90127" name="AutoShape 36"/>
          <p:cNvCxnSpPr>
            <a:cxnSpLocks noChangeShapeType="1"/>
            <a:stCxn id="90122" idx="3"/>
            <a:endCxn id="90120" idx="1"/>
          </p:cNvCxnSpPr>
          <p:nvPr/>
        </p:nvCxnSpPr>
        <p:spPr bwMode="auto">
          <a:xfrm>
            <a:off x="8464550" y="4197350"/>
            <a:ext cx="603250" cy="0"/>
          </a:xfrm>
          <a:prstGeom prst="straightConnector1">
            <a:avLst/>
          </a:prstGeom>
          <a:noFill/>
          <a:ln w="9525">
            <a:solidFill>
              <a:schemeClr val="tx1"/>
            </a:solidFill>
            <a:round/>
            <a:headEnd type="triangle" w="med" len="med"/>
            <a:tailEnd type="triangle" w="med" len="med"/>
          </a:ln>
        </p:spPr>
      </p:cxnSp>
      <p:sp>
        <p:nvSpPr>
          <p:cNvPr id="90128" name="Text Box 37"/>
          <p:cNvSpPr txBox="1">
            <a:spLocks noChangeArrowheads="1"/>
          </p:cNvSpPr>
          <p:nvPr/>
        </p:nvSpPr>
        <p:spPr bwMode="auto">
          <a:xfrm>
            <a:off x="8610601" y="38862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a:t>
            </a:r>
            <a:endParaRPr lang="en-US" sz="1600">
              <a:latin typeface="Arial" pitchFamily="34" charset="0"/>
            </a:endParaRPr>
          </a:p>
        </p:txBody>
      </p:sp>
      <p:sp>
        <p:nvSpPr>
          <p:cNvPr id="90129" name="Text Box 38"/>
          <p:cNvSpPr txBox="1">
            <a:spLocks noChangeArrowheads="1"/>
          </p:cNvSpPr>
          <p:nvPr/>
        </p:nvSpPr>
        <p:spPr bwMode="auto">
          <a:xfrm>
            <a:off x="9067801" y="35052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2</a:t>
            </a:r>
          </a:p>
        </p:txBody>
      </p:sp>
      <p:sp>
        <p:nvSpPr>
          <p:cNvPr id="90130" name="Text Box 40"/>
          <p:cNvSpPr txBox="1">
            <a:spLocks noChangeArrowheads="1"/>
          </p:cNvSpPr>
          <p:nvPr/>
        </p:nvSpPr>
        <p:spPr bwMode="auto">
          <a:xfrm>
            <a:off x="7696201" y="28194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6</a:t>
            </a:r>
          </a:p>
        </p:txBody>
      </p:sp>
      <p:sp>
        <p:nvSpPr>
          <p:cNvPr id="90131" name="Text Box 43"/>
          <p:cNvSpPr txBox="1">
            <a:spLocks noChangeArrowheads="1"/>
          </p:cNvSpPr>
          <p:nvPr/>
        </p:nvSpPr>
        <p:spPr bwMode="auto">
          <a:xfrm>
            <a:off x="8686801" y="28194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5</a:t>
            </a:r>
          </a:p>
        </p:txBody>
      </p:sp>
      <p:sp>
        <p:nvSpPr>
          <p:cNvPr id="90132" name="Text Box 44"/>
          <p:cNvSpPr txBox="1">
            <a:spLocks noChangeArrowheads="1"/>
          </p:cNvSpPr>
          <p:nvPr/>
        </p:nvSpPr>
        <p:spPr bwMode="auto">
          <a:xfrm>
            <a:off x="9067801" y="25146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3</a:t>
            </a:r>
          </a:p>
        </p:txBody>
      </p:sp>
      <p:sp>
        <p:nvSpPr>
          <p:cNvPr id="90133" name="Text Box 45"/>
          <p:cNvSpPr txBox="1">
            <a:spLocks noChangeArrowheads="1"/>
          </p:cNvSpPr>
          <p:nvPr/>
        </p:nvSpPr>
        <p:spPr bwMode="auto">
          <a:xfrm>
            <a:off x="9372601" y="25146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4</a:t>
            </a:r>
          </a:p>
        </p:txBody>
      </p:sp>
      <p:sp>
        <p:nvSpPr>
          <p:cNvPr id="90134" name="Text Box 47"/>
          <p:cNvSpPr txBox="1">
            <a:spLocks noChangeArrowheads="1"/>
          </p:cNvSpPr>
          <p:nvPr/>
        </p:nvSpPr>
        <p:spPr bwMode="auto">
          <a:xfrm>
            <a:off x="9372601" y="35052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9</a:t>
            </a:r>
          </a:p>
        </p:txBody>
      </p:sp>
      <p:sp>
        <p:nvSpPr>
          <p:cNvPr id="90135" name="Text Box 48"/>
          <p:cNvSpPr txBox="1">
            <a:spLocks noChangeArrowheads="1"/>
          </p:cNvSpPr>
          <p:nvPr/>
        </p:nvSpPr>
        <p:spPr bwMode="auto">
          <a:xfrm>
            <a:off x="8534401" y="4191000"/>
            <a:ext cx="4095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10</a:t>
            </a:r>
          </a:p>
        </p:txBody>
      </p:sp>
      <p:sp>
        <p:nvSpPr>
          <p:cNvPr id="90136" name="Text Box 61"/>
          <p:cNvSpPr txBox="1">
            <a:spLocks noChangeArrowheads="1"/>
          </p:cNvSpPr>
          <p:nvPr/>
        </p:nvSpPr>
        <p:spPr bwMode="auto">
          <a:xfrm>
            <a:off x="7696201" y="32766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7</a:t>
            </a:r>
          </a:p>
        </p:txBody>
      </p:sp>
      <p:sp>
        <p:nvSpPr>
          <p:cNvPr id="90137" name="Text Box 62"/>
          <p:cNvSpPr txBox="1">
            <a:spLocks noChangeArrowheads="1"/>
          </p:cNvSpPr>
          <p:nvPr/>
        </p:nvSpPr>
        <p:spPr bwMode="auto">
          <a:xfrm>
            <a:off x="8686801" y="3276600"/>
            <a:ext cx="296863"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8</a:t>
            </a:r>
          </a:p>
        </p:txBody>
      </p:sp>
    </p:spTree>
    <p:extLst>
      <p:ext uri="{BB962C8B-B14F-4D97-AF65-F5344CB8AC3E}">
        <p14:creationId xmlns:p14="http://schemas.microsoft.com/office/powerpoint/2010/main" val="63146281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t>MTC/MOC</a:t>
            </a:r>
          </a:p>
        </p:txBody>
      </p:sp>
      <p:sp>
        <p:nvSpPr>
          <p:cNvPr id="9216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92163" name="Group 124"/>
          <p:cNvGrpSpPr>
            <a:grpSpLocks/>
          </p:cNvGrpSpPr>
          <p:nvPr/>
        </p:nvGrpSpPr>
        <p:grpSpPr bwMode="auto">
          <a:xfrm>
            <a:off x="3122614" y="1038225"/>
            <a:ext cx="5741989" cy="5270500"/>
            <a:chOff x="1007" y="480"/>
            <a:chExt cx="3617" cy="3408"/>
          </a:xfrm>
        </p:grpSpPr>
        <p:sp>
          <p:nvSpPr>
            <p:cNvPr id="92164" name="Text Box 7"/>
            <p:cNvSpPr txBox="1">
              <a:spLocks noChangeArrowheads="1"/>
            </p:cNvSpPr>
            <p:nvPr/>
          </p:nvSpPr>
          <p:spPr bwMode="auto">
            <a:xfrm>
              <a:off x="2320" y="480"/>
              <a:ext cx="336" cy="199"/>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BTS</a:t>
              </a:r>
            </a:p>
          </p:txBody>
        </p:sp>
        <p:sp>
          <p:nvSpPr>
            <p:cNvPr id="92165" name="Line 17"/>
            <p:cNvSpPr>
              <a:spLocks noChangeShapeType="1"/>
            </p:cNvSpPr>
            <p:nvPr/>
          </p:nvSpPr>
          <p:spPr bwMode="auto">
            <a:xfrm>
              <a:off x="1152" y="672"/>
              <a:ext cx="0" cy="3216"/>
            </a:xfrm>
            <a:prstGeom prst="line">
              <a:avLst/>
            </a:prstGeom>
            <a:noFill/>
            <a:ln w="9525">
              <a:solidFill>
                <a:schemeClr val="tx1"/>
              </a:solidFill>
              <a:round/>
              <a:headEnd/>
              <a:tailEnd type="triangle" w="med" len="med"/>
            </a:ln>
          </p:spPr>
          <p:txBody>
            <a:bodyPr wrap="none" anchor="ctr"/>
            <a:lstStyle/>
            <a:p>
              <a:endParaRPr lang="de-DE"/>
            </a:p>
          </p:txBody>
        </p:sp>
        <p:sp>
          <p:nvSpPr>
            <p:cNvPr id="92166" name="Text Box 18"/>
            <p:cNvSpPr txBox="1">
              <a:spLocks noChangeArrowheads="1"/>
            </p:cNvSpPr>
            <p:nvPr/>
          </p:nvSpPr>
          <p:spPr bwMode="auto">
            <a:xfrm>
              <a:off x="1007" y="480"/>
              <a:ext cx="286" cy="199"/>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MS</a:t>
              </a:r>
            </a:p>
          </p:txBody>
        </p:sp>
        <p:sp>
          <p:nvSpPr>
            <p:cNvPr id="92167" name="Line 39"/>
            <p:cNvSpPr>
              <a:spLocks noChangeShapeType="1"/>
            </p:cNvSpPr>
            <p:nvPr/>
          </p:nvSpPr>
          <p:spPr bwMode="auto">
            <a:xfrm>
              <a:off x="1152" y="864"/>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68" name="Text Box 40"/>
            <p:cNvSpPr txBox="1">
              <a:spLocks noChangeArrowheads="1"/>
            </p:cNvSpPr>
            <p:nvPr/>
          </p:nvSpPr>
          <p:spPr bwMode="auto">
            <a:xfrm>
              <a:off x="1200" y="672"/>
              <a:ext cx="86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paging request</a:t>
              </a:r>
            </a:p>
          </p:txBody>
        </p:sp>
        <p:sp>
          <p:nvSpPr>
            <p:cNvPr id="92169" name="Line 53"/>
            <p:cNvSpPr>
              <a:spLocks noChangeShapeType="1"/>
            </p:cNvSpPr>
            <p:nvPr/>
          </p:nvSpPr>
          <p:spPr bwMode="auto">
            <a:xfrm>
              <a:off x="2496" y="672"/>
              <a:ext cx="0" cy="3216"/>
            </a:xfrm>
            <a:prstGeom prst="line">
              <a:avLst/>
            </a:prstGeom>
            <a:noFill/>
            <a:ln w="9525">
              <a:solidFill>
                <a:schemeClr val="tx1"/>
              </a:solidFill>
              <a:round/>
              <a:headEnd/>
              <a:tailEnd type="triangle" w="med" len="med"/>
            </a:ln>
          </p:spPr>
          <p:txBody>
            <a:bodyPr wrap="none" anchor="ctr"/>
            <a:lstStyle/>
            <a:p>
              <a:endParaRPr lang="de-DE"/>
            </a:p>
          </p:txBody>
        </p:sp>
        <p:sp>
          <p:nvSpPr>
            <p:cNvPr id="92170" name="Line 54"/>
            <p:cNvSpPr>
              <a:spLocks noChangeShapeType="1"/>
            </p:cNvSpPr>
            <p:nvPr/>
          </p:nvSpPr>
          <p:spPr bwMode="auto">
            <a:xfrm>
              <a:off x="1152" y="1056"/>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71" name="Text Box 55"/>
            <p:cNvSpPr txBox="1">
              <a:spLocks noChangeArrowheads="1"/>
            </p:cNvSpPr>
            <p:nvPr/>
          </p:nvSpPr>
          <p:spPr bwMode="auto">
            <a:xfrm>
              <a:off x="1200" y="864"/>
              <a:ext cx="918"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channel request</a:t>
              </a:r>
            </a:p>
          </p:txBody>
        </p:sp>
        <p:sp>
          <p:nvSpPr>
            <p:cNvPr id="92172" name="Line 56"/>
            <p:cNvSpPr>
              <a:spLocks noChangeShapeType="1"/>
            </p:cNvSpPr>
            <p:nvPr/>
          </p:nvSpPr>
          <p:spPr bwMode="auto">
            <a:xfrm>
              <a:off x="1152" y="1248"/>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73" name="Text Box 57"/>
            <p:cNvSpPr txBox="1">
              <a:spLocks noChangeArrowheads="1"/>
            </p:cNvSpPr>
            <p:nvPr/>
          </p:nvSpPr>
          <p:spPr bwMode="auto">
            <a:xfrm>
              <a:off x="1200" y="1056"/>
              <a:ext cx="1244"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immediate assignment</a:t>
              </a:r>
            </a:p>
          </p:txBody>
        </p:sp>
        <p:sp>
          <p:nvSpPr>
            <p:cNvPr id="92174" name="Line 58"/>
            <p:cNvSpPr>
              <a:spLocks noChangeShapeType="1"/>
            </p:cNvSpPr>
            <p:nvPr/>
          </p:nvSpPr>
          <p:spPr bwMode="auto">
            <a:xfrm>
              <a:off x="1152" y="1440"/>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75" name="Text Box 59"/>
            <p:cNvSpPr txBox="1">
              <a:spLocks noChangeArrowheads="1"/>
            </p:cNvSpPr>
            <p:nvPr/>
          </p:nvSpPr>
          <p:spPr bwMode="auto">
            <a:xfrm>
              <a:off x="1200" y="1248"/>
              <a:ext cx="949"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paging response</a:t>
              </a:r>
            </a:p>
          </p:txBody>
        </p:sp>
        <p:sp>
          <p:nvSpPr>
            <p:cNvPr id="92176" name="Line 61"/>
            <p:cNvSpPr>
              <a:spLocks noChangeShapeType="1"/>
            </p:cNvSpPr>
            <p:nvPr/>
          </p:nvSpPr>
          <p:spPr bwMode="auto">
            <a:xfrm>
              <a:off x="1152" y="1632"/>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77" name="Text Box 62"/>
            <p:cNvSpPr txBox="1">
              <a:spLocks noChangeArrowheads="1"/>
            </p:cNvSpPr>
            <p:nvPr/>
          </p:nvSpPr>
          <p:spPr bwMode="auto">
            <a:xfrm>
              <a:off x="1200" y="1440"/>
              <a:ext cx="1225"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authentication request</a:t>
              </a:r>
            </a:p>
          </p:txBody>
        </p:sp>
        <p:sp>
          <p:nvSpPr>
            <p:cNvPr id="92178" name="Line 63"/>
            <p:cNvSpPr>
              <a:spLocks noChangeShapeType="1"/>
            </p:cNvSpPr>
            <p:nvPr/>
          </p:nvSpPr>
          <p:spPr bwMode="auto">
            <a:xfrm>
              <a:off x="1152" y="1824"/>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79" name="Text Box 64"/>
            <p:cNvSpPr txBox="1">
              <a:spLocks noChangeArrowheads="1"/>
            </p:cNvSpPr>
            <p:nvPr/>
          </p:nvSpPr>
          <p:spPr bwMode="auto">
            <a:xfrm>
              <a:off x="1200" y="1632"/>
              <a:ext cx="1313"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authentication response</a:t>
              </a:r>
            </a:p>
          </p:txBody>
        </p:sp>
        <p:sp>
          <p:nvSpPr>
            <p:cNvPr id="92180" name="Line 65"/>
            <p:cNvSpPr>
              <a:spLocks noChangeShapeType="1"/>
            </p:cNvSpPr>
            <p:nvPr/>
          </p:nvSpPr>
          <p:spPr bwMode="auto">
            <a:xfrm>
              <a:off x="1152" y="2016"/>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81" name="Text Box 66"/>
            <p:cNvSpPr txBox="1">
              <a:spLocks noChangeArrowheads="1"/>
            </p:cNvSpPr>
            <p:nvPr/>
          </p:nvSpPr>
          <p:spPr bwMode="auto">
            <a:xfrm>
              <a:off x="1200" y="1824"/>
              <a:ext cx="1100"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ciphering command</a:t>
              </a:r>
            </a:p>
          </p:txBody>
        </p:sp>
        <p:sp>
          <p:nvSpPr>
            <p:cNvPr id="92182" name="Line 67"/>
            <p:cNvSpPr>
              <a:spLocks noChangeShapeType="1"/>
            </p:cNvSpPr>
            <p:nvPr/>
          </p:nvSpPr>
          <p:spPr bwMode="auto">
            <a:xfrm>
              <a:off x="1152" y="2208"/>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83" name="Text Box 68"/>
            <p:cNvSpPr txBox="1">
              <a:spLocks noChangeArrowheads="1"/>
            </p:cNvSpPr>
            <p:nvPr/>
          </p:nvSpPr>
          <p:spPr bwMode="auto">
            <a:xfrm>
              <a:off x="1200" y="2016"/>
              <a:ext cx="106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ciphering complete</a:t>
              </a:r>
            </a:p>
          </p:txBody>
        </p:sp>
        <p:sp>
          <p:nvSpPr>
            <p:cNvPr id="92184" name="Line 69"/>
            <p:cNvSpPr>
              <a:spLocks noChangeShapeType="1"/>
            </p:cNvSpPr>
            <p:nvPr/>
          </p:nvSpPr>
          <p:spPr bwMode="auto">
            <a:xfrm>
              <a:off x="1152" y="2400"/>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85" name="Text Box 70"/>
            <p:cNvSpPr txBox="1">
              <a:spLocks noChangeArrowheads="1"/>
            </p:cNvSpPr>
            <p:nvPr/>
          </p:nvSpPr>
          <p:spPr bwMode="auto">
            <a:xfrm>
              <a:off x="1200" y="2208"/>
              <a:ext cx="39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setup</a:t>
              </a:r>
            </a:p>
          </p:txBody>
        </p:sp>
        <p:sp>
          <p:nvSpPr>
            <p:cNvPr id="92186" name="Line 71"/>
            <p:cNvSpPr>
              <a:spLocks noChangeShapeType="1"/>
            </p:cNvSpPr>
            <p:nvPr/>
          </p:nvSpPr>
          <p:spPr bwMode="auto">
            <a:xfrm>
              <a:off x="1152" y="2592"/>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87" name="Text Box 72"/>
            <p:cNvSpPr txBox="1">
              <a:spLocks noChangeArrowheads="1"/>
            </p:cNvSpPr>
            <p:nvPr/>
          </p:nvSpPr>
          <p:spPr bwMode="auto">
            <a:xfrm>
              <a:off x="1200" y="2400"/>
              <a:ext cx="81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call confirmed</a:t>
              </a:r>
            </a:p>
          </p:txBody>
        </p:sp>
        <p:sp>
          <p:nvSpPr>
            <p:cNvPr id="92188" name="Line 73"/>
            <p:cNvSpPr>
              <a:spLocks noChangeShapeType="1"/>
            </p:cNvSpPr>
            <p:nvPr/>
          </p:nvSpPr>
          <p:spPr bwMode="auto">
            <a:xfrm>
              <a:off x="1152" y="2784"/>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89" name="Text Box 74"/>
            <p:cNvSpPr txBox="1">
              <a:spLocks noChangeArrowheads="1"/>
            </p:cNvSpPr>
            <p:nvPr/>
          </p:nvSpPr>
          <p:spPr bwMode="auto">
            <a:xfrm>
              <a:off x="1200" y="2592"/>
              <a:ext cx="1219"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assignment command</a:t>
              </a:r>
            </a:p>
          </p:txBody>
        </p:sp>
        <p:sp>
          <p:nvSpPr>
            <p:cNvPr id="92190" name="Line 75"/>
            <p:cNvSpPr>
              <a:spLocks noChangeShapeType="1"/>
            </p:cNvSpPr>
            <p:nvPr/>
          </p:nvSpPr>
          <p:spPr bwMode="auto">
            <a:xfrm>
              <a:off x="1152" y="2976"/>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91" name="Text Box 76"/>
            <p:cNvSpPr txBox="1">
              <a:spLocks noChangeArrowheads="1"/>
            </p:cNvSpPr>
            <p:nvPr/>
          </p:nvSpPr>
          <p:spPr bwMode="auto">
            <a:xfrm>
              <a:off x="1200" y="2785"/>
              <a:ext cx="118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assignment complete</a:t>
              </a:r>
            </a:p>
          </p:txBody>
        </p:sp>
        <p:sp>
          <p:nvSpPr>
            <p:cNvPr id="92192" name="Line 77"/>
            <p:cNvSpPr>
              <a:spLocks noChangeShapeType="1"/>
            </p:cNvSpPr>
            <p:nvPr/>
          </p:nvSpPr>
          <p:spPr bwMode="auto">
            <a:xfrm>
              <a:off x="1152" y="3168"/>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93" name="Text Box 78"/>
            <p:cNvSpPr txBox="1">
              <a:spLocks noChangeArrowheads="1"/>
            </p:cNvSpPr>
            <p:nvPr/>
          </p:nvSpPr>
          <p:spPr bwMode="auto">
            <a:xfrm>
              <a:off x="1200" y="2976"/>
              <a:ext cx="482" cy="198"/>
            </a:xfrm>
            <a:prstGeom prst="rect">
              <a:avLst/>
            </a:prstGeom>
            <a:noFill/>
            <a:ln w="9525">
              <a:noFill/>
              <a:miter lim="800000"/>
              <a:headEnd/>
              <a:tailEnd/>
            </a:ln>
          </p:spPr>
          <p:txBody>
            <a:bodyPr wrap="none">
              <a:spAutoFit/>
            </a:bodyPr>
            <a:lstStyle/>
            <a:p>
              <a:pPr eaLnBrk="0" hangingPunct="0"/>
              <a:r>
                <a:rPr lang="en-US" sz="1400">
                  <a:latin typeface="Arial" pitchFamily="34" charset="0"/>
                </a:rPr>
                <a:t>alerting</a:t>
              </a:r>
            </a:p>
          </p:txBody>
        </p:sp>
        <p:sp>
          <p:nvSpPr>
            <p:cNvPr id="92194" name="Line 79"/>
            <p:cNvSpPr>
              <a:spLocks noChangeShapeType="1"/>
            </p:cNvSpPr>
            <p:nvPr/>
          </p:nvSpPr>
          <p:spPr bwMode="auto">
            <a:xfrm>
              <a:off x="1152" y="3360"/>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195" name="Text Box 80"/>
            <p:cNvSpPr txBox="1">
              <a:spLocks noChangeArrowheads="1"/>
            </p:cNvSpPr>
            <p:nvPr/>
          </p:nvSpPr>
          <p:spPr bwMode="auto">
            <a:xfrm>
              <a:off x="1200" y="3168"/>
              <a:ext cx="507" cy="198"/>
            </a:xfrm>
            <a:prstGeom prst="rect">
              <a:avLst/>
            </a:prstGeom>
            <a:noFill/>
            <a:ln w="9525">
              <a:noFill/>
              <a:miter lim="800000"/>
              <a:headEnd/>
              <a:tailEnd/>
            </a:ln>
          </p:spPr>
          <p:txBody>
            <a:bodyPr wrap="none">
              <a:spAutoFit/>
            </a:bodyPr>
            <a:lstStyle/>
            <a:p>
              <a:pPr eaLnBrk="0" hangingPunct="0"/>
              <a:r>
                <a:rPr lang="en-US" sz="1400">
                  <a:latin typeface="Arial" pitchFamily="34" charset="0"/>
                </a:rPr>
                <a:t>connect</a:t>
              </a:r>
            </a:p>
          </p:txBody>
        </p:sp>
        <p:sp>
          <p:nvSpPr>
            <p:cNvPr id="92196" name="Line 81"/>
            <p:cNvSpPr>
              <a:spLocks noChangeShapeType="1"/>
            </p:cNvSpPr>
            <p:nvPr/>
          </p:nvSpPr>
          <p:spPr bwMode="auto">
            <a:xfrm>
              <a:off x="1152" y="3552"/>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197" name="Text Box 82"/>
            <p:cNvSpPr txBox="1">
              <a:spLocks noChangeArrowheads="1"/>
            </p:cNvSpPr>
            <p:nvPr/>
          </p:nvSpPr>
          <p:spPr bwMode="auto">
            <a:xfrm>
              <a:off x="1200" y="3360"/>
              <a:ext cx="1201"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connect acknowledge</a:t>
              </a:r>
            </a:p>
          </p:txBody>
        </p:sp>
        <p:sp>
          <p:nvSpPr>
            <p:cNvPr id="92198" name="Line 83"/>
            <p:cNvSpPr>
              <a:spLocks noChangeShapeType="1"/>
            </p:cNvSpPr>
            <p:nvPr/>
          </p:nvSpPr>
          <p:spPr bwMode="auto">
            <a:xfrm>
              <a:off x="1152" y="3744"/>
              <a:ext cx="1344" cy="0"/>
            </a:xfrm>
            <a:prstGeom prst="line">
              <a:avLst/>
            </a:prstGeom>
            <a:noFill/>
            <a:ln w="19050">
              <a:solidFill>
                <a:schemeClr val="tx1"/>
              </a:solidFill>
              <a:round/>
              <a:headEnd type="triangle" w="med" len="med"/>
              <a:tailEnd type="triangle" w="med" len="med"/>
            </a:ln>
          </p:spPr>
          <p:txBody>
            <a:bodyPr wrap="none" anchor="ctr"/>
            <a:lstStyle/>
            <a:p>
              <a:endParaRPr lang="de-DE"/>
            </a:p>
          </p:txBody>
        </p:sp>
        <p:sp>
          <p:nvSpPr>
            <p:cNvPr id="92199" name="Text Box 84"/>
            <p:cNvSpPr txBox="1">
              <a:spLocks noChangeArrowheads="1"/>
            </p:cNvSpPr>
            <p:nvPr/>
          </p:nvSpPr>
          <p:spPr bwMode="auto">
            <a:xfrm>
              <a:off x="1200" y="3552"/>
              <a:ext cx="1250"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data/speech exchange</a:t>
              </a:r>
            </a:p>
          </p:txBody>
        </p:sp>
        <p:sp>
          <p:nvSpPr>
            <p:cNvPr id="92200" name="Text Box 85"/>
            <p:cNvSpPr txBox="1">
              <a:spLocks noChangeArrowheads="1"/>
            </p:cNvSpPr>
            <p:nvPr/>
          </p:nvSpPr>
          <p:spPr bwMode="auto">
            <a:xfrm>
              <a:off x="4288" y="480"/>
              <a:ext cx="336" cy="199"/>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BTS</a:t>
              </a:r>
            </a:p>
          </p:txBody>
        </p:sp>
        <p:sp>
          <p:nvSpPr>
            <p:cNvPr id="92201" name="Line 86"/>
            <p:cNvSpPr>
              <a:spLocks noChangeShapeType="1"/>
            </p:cNvSpPr>
            <p:nvPr/>
          </p:nvSpPr>
          <p:spPr bwMode="auto">
            <a:xfrm>
              <a:off x="3120" y="672"/>
              <a:ext cx="0" cy="3216"/>
            </a:xfrm>
            <a:prstGeom prst="line">
              <a:avLst/>
            </a:prstGeom>
            <a:noFill/>
            <a:ln w="9525">
              <a:solidFill>
                <a:schemeClr val="tx1"/>
              </a:solidFill>
              <a:round/>
              <a:headEnd/>
              <a:tailEnd type="triangle" w="med" len="med"/>
            </a:ln>
          </p:spPr>
          <p:txBody>
            <a:bodyPr wrap="none" anchor="ctr"/>
            <a:lstStyle/>
            <a:p>
              <a:endParaRPr lang="de-DE"/>
            </a:p>
          </p:txBody>
        </p:sp>
        <p:sp>
          <p:nvSpPr>
            <p:cNvPr id="92202" name="Text Box 87"/>
            <p:cNvSpPr txBox="1">
              <a:spLocks noChangeArrowheads="1"/>
            </p:cNvSpPr>
            <p:nvPr/>
          </p:nvSpPr>
          <p:spPr bwMode="auto">
            <a:xfrm>
              <a:off x="2975" y="480"/>
              <a:ext cx="286" cy="199"/>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MS</a:t>
              </a:r>
            </a:p>
          </p:txBody>
        </p:sp>
        <p:sp>
          <p:nvSpPr>
            <p:cNvPr id="92203" name="Line 90"/>
            <p:cNvSpPr>
              <a:spLocks noChangeShapeType="1"/>
            </p:cNvSpPr>
            <p:nvPr/>
          </p:nvSpPr>
          <p:spPr bwMode="auto">
            <a:xfrm>
              <a:off x="4464" y="672"/>
              <a:ext cx="0" cy="3216"/>
            </a:xfrm>
            <a:prstGeom prst="line">
              <a:avLst/>
            </a:prstGeom>
            <a:noFill/>
            <a:ln w="9525">
              <a:solidFill>
                <a:schemeClr val="tx1"/>
              </a:solidFill>
              <a:round/>
              <a:headEnd/>
              <a:tailEnd type="triangle" w="med" len="med"/>
            </a:ln>
          </p:spPr>
          <p:txBody>
            <a:bodyPr wrap="none" anchor="ctr"/>
            <a:lstStyle/>
            <a:p>
              <a:endParaRPr lang="de-DE"/>
            </a:p>
          </p:txBody>
        </p:sp>
        <p:sp>
          <p:nvSpPr>
            <p:cNvPr id="92204" name="Line 91"/>
            <p:cNvSpPr>
              <a:spLocks noChangeShapeType="1"/>
            </p:cNvSpPr>
            <p:nvPr/>
          </p:nvSpPr>
          <p:spPr bwMode="auto">
            <a:xfrm>
              <a:off x="3120" y="1056"/>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05" name="Text Box 92"/>
            <p:cNvSpPr txBox="1">
              <a:spLocks noChangeArrowheads="1"/>
            </p:cNvSpPr>
            <p:nvPr/>
          </p:nvSpPr>
          <p:spPr bwMode="auto">
            <a:xfrm>
              <a:off x="3168" y="864"/>
              <a:ext cx="918"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channel request</a:t>
              </a:r>
            </a:p>
          </p:txBody>
        </p:sp>
        <p:sp>
          <p:nvSpPr>
            <p:cNvPr id="92206" name="Line 93"/>
            <p:cNvSpPr>
              <a:spLocks noChangeShapeType="1"/>
            </p:cNvSpPr>
            <p:nvPr/>
          </p:nvSpPr>
          <p:spPr bwMode="auto">
            <a:xfrm>
              <a:off x="3120" y="1248"/>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07" name="Text Box 94"/>
            <p:cNvSpPr txBox="1">
              <a:spLocks noChangeArrowheads="1"/>
            </p:cNvSpPr>
            <p:nvPr/>
          </p:nvSpPr>
          <p:spPr bwMode="auto">
            <a:xfrm>
              <a:off x="3168" y="1056"/>
              <a:ext cx="1244"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immediate assignment</a:t>
              </a:r>
            </a:p>
          </p:txBody>
        </p:sp>
        <p:sp>
          <p:nvSpPr>
            <p:cNvPr id="92208" name="Line 95"/>
            <p:cNvSpPr>
              <a:spLocks noChangeShapeType="1"/>
            </p:cNvSpPr>
            <p:nvPr/>
          </p:nvSpPr>
          <p:spPr bwMode="auto">
            <a:xfrm>
              <a:off x="3120" y="1440"/>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09" name="Text Box 96"/>
            <p:cNvSpPr txBox="1">
              <a:spLocks noChangeArrowheads="1"/>
            </p:cNvSpPr>
            <p:nvPr/>
          </p:nvSpPr>
          <p:spPr bwMode="auto">
            <a:xfrm>
              <a:off x="3168" y="1248"/>
              <a:ext cx="881"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service request</a:t>
              </a:r>
            </a:p>
          </p:txBody>
        </p:sp>
        <p:sp>
          <p:nvSpPr>
            <p:cNvPr id="92210" name="Line 97"/>
            <p:cNvSpPr>
              <a:spLocks noChangeShapeType="1"/>
            </p:cNvSpPr>
            <p:nvPr/>
          </p:nvSpPr>
          <p:spPr bwMode="auto">
            <a:xfrm>
              <a:off x="3120" y="1632"/>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11" name="Text Box 98"/>
            <p:cNvSpPr txBox="1">
              <a:spLocks noChangeArrowheads="1"/>
            </p:cNvSpPr>
            <p:nvPr/>
          </p:nvSpPr>
          <p:spPr bwMode="auto">
            <a:xfrm>
              <a:off x="3168" y="1440"/>
              <a:ext cx="1225"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authentication request</a:t>
              </a:r>
            </a:p>
          </p:txBody>
        </p:sp>
        <p:sp>
          <p:nvSpPr>
            <p:cNvPr id="92212" name="Line 99"/>
            <p:cNvSpPr>
              <a:spLocks noChangeShapeType="1"/>
            </p:cNvSpPr>
            <p:nvPr/>
          </p:nvSpPr>
          <p:spPr bwMode="auto">
            <a:xfrm>
              <a:off x="3120" y="1824"/>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13" name="Text Box 100"/>
            <p:cNvSpPr txBox="1">
              <a:spLocks noChangeArrowheads="1"/>
            </p:cNvSpPr>
            <p:nvPr/>
          </p:nvSpPr>
          <p:spPr bwMode="auto">
            <a:xfrm>
              <a:off x="3168" y="1632"/>
              <a:ext cx="1313"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authentication response</a:t>
              </a:r>
            </a:p>
          </p:txBody>
        </p:sp>
        <p:sp>
          <p:nvSpPr>
            <p:cNvPr id="92214" name="Line 101"/>
            <p:cNvSpPr>
              <a:spLocks noChangeShapeType="1"/>
            </p:cNvSpPr>
            <p:nvPr/>
          </p:nvSpPr>
          <p:spPr bwMode="auto">
            <a:xfrm>
              <a:off x="3120" y="2016"/>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15" name="Text Box 102"/>
            <p:cNvSpPr txBox="1">
              <a:spLocks noChangeArrowheads="1"/>
            </p:cNvSpPr>
            <p:nvPr/>
          </p:nvSpPr>
          <p:spPr bwMode="auto">
            <a:xfrm>
              <a:off x="3168" y="1824"/>
              <a:ext cx="1100"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ciphering command</a:t>
              </a:r>
            </a:p>
          </p:txBody>
        </p:sp>
        <p:sp>
          <p:nvSpPr>
            <p:cNvPr id="92216" name="Line 103"/>
            <p:cNvSpPr>
              <a:spLocks noChangeShapeType="1"/>
            </p:cNvSpPr>
            <p:nvPr/>
          </p:nvSpPr>
          <p:spPr bwMode="auto">
            <a:xfrm>
              <a:off x="3120" y="2208"/>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17" name="Text Box 104"/>
            <p:cNvSpPr txBox="1">
              <a:spLocks noChangeArrowheads="1"/>
            </p:cNvSpPr>
            <p:nvPr/>
          </p:nvSpPr>
          <p:spPr bwMode="auto">
            <a:xfrm>
              <a:off x="3168" y="2016"/>
              <a:ext cx="106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ciphering complete</a:t>
              </a:r>
            </a:p>
          </p:txBody>
        </p:sp>
        <p:sp>
          <p:nvSpPr>
            <p:cNvPr id="92218" name="Line 105"/>
            <p:cNvSpPr>
              <a:spLocks noChangeShapeType="1"/>
            </p:cNvSpPr>
            <p:nvPr/>
          </p:nvSpPr>
          <p:spPr bwMode="auto">
            <a:xfrm>
              <a:off x="3120" y="2400"/>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19" name="Text Box 106"/>
            <p:cNvSpPr txBox="1">
              <a:spLocks noChangeArrowheads="1"/>
            </p:cNvSpPr>
            <p:nvPr/>
          </p:nvSpPr>
          <p:spPr bwMode="auto">
            <a:xfrm>
              <a:off x="3168" y="2208"/>
              <a:ext cx="39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setup</a:t>
              </a:r>
            </a:p>
          </p:txBody>
        </p:sp>
        <p:sp>
          <p:nvSpPr>
            <p:cNvPr id="92220" name="Line 107"/>
            <p:cNvSpPr>
              <a:spLocks noChangeShapeType="1"/>
            </p:cNvSpPr>
            <p:nvPr/>
          </p:nvSpPr>
          <p:spPr bwMode="auto">
            <a:xfrm>
              <a:off x="3120" y="2592"/>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21" name="Text Box 108"/>
            <p:cNvSpPr txBox="1">
              <a:spLocks noChangeArrowheads="1"/>
            </p:cNvSpPr>
            <p:nvPr/>
          </p:nvSpPr>
          <p:spPr bwMode="auto">
            <a:xfrm>
              <a:off x="3168" y="2400"/>
              <a:ext cx="81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call confirmed</a:t>
              </a:r>
            </a:p>
          </p:txBody>
        </p:sp>
        <p:sp>
          <p:nvSpPr>
            <p:cNvPr id="92222" name="Line 109"/>
            <p:cNvSpPr>
              <a:spLocks noChangeShapeType="1"/>
            </p:cNvSpPr>
            <p:nvPr/>
          </p:nvSpPr>
          <p:spPr bwMode="auto">
            <a:xfrm>
              <a:off x="3120" y="2784"/>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23" name="Text Box 110"/>
            <p:cNvSpPr txBox="1">
              <a:spLocks noChangeArrowheads="1"/>
            </p:cNvSpPr>
            <p:nvPr/>
          </p:nvSpPr>
          <p:spPr bwMode="auto">
            <a:xfrm>
              <a:off x="3168" y="2592"/>
              <a:ext cx="1219"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assignment command</a:t>
              </a:r>
            </a:p>
          </p:txBody>
        </p:sp>
        <p:sp>
          <p:nvSpPr>
            <p:cNvPr id="92224" name="Line 111"/>
            <p:cNvSpPr>
              <a:spLocks noChangeShapeType="1"/>
            </p:cNvSpPr>
            <p:nvPr/>
          </p:nvSpPr>
          <p:spPr bwMode="auto">
            <a:xfrm>
              <a:off x="3120" y="2976"/>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25" name="Text Box 112"/>
            <p:cNvSpPr txBox="1">
              <a:spLocks noChangeArrowheads="1"/>
            </p:cNvSpPr>
            <p:nvPr/>
          </p:nvSpPr>
          <p:spPr bwMode="auto">
            <a:xfrm>
              <a:off x="3168" y="2785"/>
              <a:ext cx="1182"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assignment complete</a:t>
              </a:r>
            </a:p>
          </p:txBody>
        </p:sp>
        <p:sp>
          <p:nvSpPr>
            <p:cNvPr id="92226" name="Line 113"/>
            <p:cNvSpPr>
              <a:spLocks noChangeShapeType="1"/>
            </p:cNvSpPr>
            <p:nvPr/>
          </p:nvSpPr>
          <p:spPr bwMode="auto">
            <a:xfrm>
              <a:off x="3120" y="3168"/>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27" name="Text Box 114"/>
            <p:cNvSpPr txBox="1">
              <a:spLocks noChangeArrowheads="1"/>
            </p:cNvSpPr>
            <p:nvPr/>
          </p:nvSpPr>
          <p:spPr bwMode="auto">
            <a:xfrm>
              <a:off x="3168" y="2976"/>
              <a:ext cx="482" cy="198"/>
            </a:xfrm>
            <a:prstGeom prst="rect">
              <a:avLst/>
            </a:prstGeom>
            <a:noFill/>
            <a:ln w="9525">
              <a:noFill/>
              <a:miter lim="800000"/>
              <a:headEnd/>
              <a:tailEnd/>
            </a:ln>
          </p:spPr>
          <p:txBody>
            <a:bodyPr wrap="none">
              <a:spAutoFit/>
            </a:bodyPr>
            <a:lstStyle/>
            <a:p>
              <a:pPr eaLnBrk="0" hangingPunct="0"/>
              <a:r>
                <a:rPr lang="en-US" sz="1400">
                  <a:latin typeface="Arial" pitchFamily="34" charset="0"/>
                </a:rPr>
                <a:t>alerting</a:t>
              </a:r>
            </a:p>
          </p:txBody>
        </p:sp>
        <p:sp>
          <p:nvSpPr>
            <p:cNvPr id="92228" name="Line 115"/>
            <p:cNvSpPr>
              <a:spLocks noChangeShapeType="1"/>
            </p:cNvSpPr>
            <p:nvPr/>
          </p:nvSpPr>
          <p:spPr bwMode="auto">
            <a:xfrm>
              <a:off x="3120" y="3360"/>
              <a:ext cx="1344" cy="0"/>
            </a:xfrm>
            <a:prstGeom prst="line">
              <a:avLst/>
            </a:prstGeom>
            <a:noFill/>
            <a:ln w="9525">
              <a:solidFill>
                <a:schemeClr val="tx1"/>
              </a:solidFill>
              <a:round/>
              <a:headEnd type="triangle" w="med" len="med"/>
              <a:tailEnd/>
            </a:ln>
          </p:spPr>
          <p:txBody>
            <a:bodyPr wrap="none" anchor="ctr"/>
            <a:lstStyle/>
            <a:p>
              <a:endParaRPr lang="de-DE"/>
            </a:p>
          </p:txBody>
        </p:sp>
        <p:sp>
          <p:nvSpPr>
            <p:cNvPr id="92229" name="Text Box 116"/>
            <p:cNvSpPr txBox="1">
              <a:spLocks noChangeArrowheads="1"/>
            </p:cNvSpPr>
            <p:nvPr/>
          </p:nvSpPr>
          <p:spPr bwMode="auto">
            <a:xfrm>
              <a:off x="3168" y="3168"/>
              <a:ext cx="507" cy="198"/>
            </a:xfrm>
            <a:prstGeom prst="rect">
              <a:avLst/>
            </a:prstGeom>
            <a:noFill/>
            <a:ln w="9525">
              <a:noFill/>
              <a:miter lim="800000"/>
              <a:headEnd/>
              <a:tailEnd/>
            </a:ln>
          </p:spPr>
          <p:txBody>
            <a:bodyPr wrap="none">
              <a:spAutoFit/>
            </a:bodyPr>
            <a:lstStyle/>
            <a:p>
              <a:pPr eaLnBrk="0" hangingPunct="0"/>
              <a:r>
                <a:rPr lang="en-US" sz="1400">
                  <a:latin typeface="Arial" pitchFamily="34" charset="0"/>
                </a:rPr>
                <a:t>connect</a:t>
              </a:r>
            </a:p>
          </p:txBody>
        </p:sp>
        <p:sp>
          <p:nvSpPr>
            <p:cNvPr id="92230" name="Line 117"/>
            <p:cNvSpPr>
              <a:spLocks noChangeShapeType="1"/>
            </p:cNvSpPr>
            <p:nvPr/>
          </p:nvSpPr>
          <p:spPr bwMode="auto">
            <a:xfrm>
              <a:off x="3120" y="3552"/>
              <a:ext cx="1344" cy="0"/>
            </a:xfrm>
            <a:prstGeom prst="line">
              <a:avLst/>
            </a:prstGeom>
            <a:noFill/>
            <a:ln w="9525">
              <a:solidFill>
                <a:schemeClr val="tx1"/>
              </a:solidFill>
              <a:round/>
              <a:headEnd/>
              <a:tailEnd type="triangle" w="med" len="med"/>
            </a:ln>
          </p:spPr>
          <p:txBody>
            <a:bodyPr wrap="none" anchor="ctr"/>
            <a:lstStyle/>
            <a:p>
              <a:endParaRPr lang="de-DE"/>
            </a:p>
          </p:txBody>
        </p:sp>
        <p:sp>
          <p:nvSpPr>
            <p:cNvPr id="92231" name="Text Box 118"/>
            <p:cNvSpPr txBox="1">
              <a:spLocks noChangeArrowheads="1"/>
            </p:cNvSpPr>
            <p:nvPr/>
          </p:nvSpPr>
          <p:spPr bwMode="auto">
            <a:xfrm>
              <a:off x="3168" y="3360"/>
              <a:ext cx="1201"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connect acknowledge</a:t>
              </a:r>
            </a:p>
          </p:txBody>
        </p:sp>
        <p:sp>
          <p:nvSpPr>
            <p:cNvPr id="92232" name="Line 119"/>
            <p:cNvSpPr>
              <a:spLocks noChangeShapeType="1"/>
            </p:cNvSpPr>
            <p:nvPr/>
          </p:nvSpPr>
          <p:spPr bwMode="auto">
            <a:xfrm>
              <a:off x="3120" y="3744"/>
              <a:ext cx="1344" cy="0"/>
            </a:xfrm>
            <a:prstGeom prst="line">
              <a:avLst/>
            </a:prstGeom>
            <a:noFill/>
            <a:ln w="19050">
              <a:solidFill>
                <a:schemeClr val="tx1"/>
              </a:solidFill>
              <a:round/>
              <a:headEnd type="triangle" w="med" len="med"/>
              <a:tailEnd type="triangle" w="med" len="med"/>
            </a:ln>
          </p:spPr>
          <p:txBody>
            <a:bodyPr wrap="none" anchor="ctr"/>
            <a:lstStyle/>
            <a:p>
              <a:endParaRPr lang="de-DE"/>
            </a:p>
          </p:txBody>
        </p:sp>
        <p:sp>
          <p:nvSpPr>
            <p:cNvPr id="92233" name="Text Box 120"/>
            <p:cNvSpPr txBox="1">
              <a:spLocks noChangeArrowheads="1"/>
            </p:cNvSpPr>
            <p:nvPr/>
          </p:nvSpPr>
          <p:spPr bwMode="auto">
            <a:xfrm>
              <a:off x="3168" y="3552"/>
              <a:ext cx="1250" cy="199"/>
            </a:xfrm>
            <a:prstGeom prst="rect">
              <a:avLst/>
            </a:prstGeom>
            <a:noFill/>
            <a:ln w="9525">
              <a:noFill/>
              <a:miter lim="800000"/>
              <a:headEnd/>
              <a:tailEnd/>
            </a:ln>
          </p:spPr>
          <p:txBody>
            <a:bodyPr wrap="none">
              <a:spAutoFit/>
            </a:bodyPr>
            <a:lstStyle/>
            <a:p>
              <a:pPr eaLnBrk="0" hangingPunct="0"/>
              <a:r>
                <a:rPr lang="en-US" sz="1400">
                  <a:latin typeface="Arial" pitchFamily="34" charset="0"/>
                </a:rPr>
                <a:t>data/speech exchange</a:t>
              </a:r>
            </a:p>
          </p:txBody>
        </p:sp>
        <p:sp>
          <p:nvSpPr>
            <p:cNvPr id="92234" name="Text Box 121"/>
            <p:cNvSpPr txBox="1">
              <a:spLocks noChangeArrowheads="1"/>
            </p:cNvSpPr>
            <p:nvPr/>
          </p:nvSpPr>
          <p:spPr bwMode="auto">
            <a:xfrm>
              <a:off x="1584" y="480"/>
              <a:ext cx="393" cy="218"/>
            </a:xfrm>
            <a:prstGeom prst="rect">
              <a:avLst/>
            </a:prstGeom>
            <a:noFill/>
            <a:ln w="9525">
              <a:noFill/>
              <a:miter lim="800000"/>
              <a:headEnd/>
              <a:tailEnd/>
            </a:ln>
          </p:spPr>
          <p:txBody>
            <a:bodyPr wrap="none">
              <a:spAutoFit/>
            </a:bodyPr>
            <a:lstStyle/>
            <a:p>
              <a:pPr eaLnBrk="0" hangingPunct="0"/>
              <a:r>
                <a:rPr lang="en-US" sz="1600" b="1">
                  <a:latin typeface="Arial" pitchFamily="34" charset="0"/>
                </a:rPr>
                <a:t>MTC</a:t>
              </a:r>
            </a:p>
          </p:txBody>
        </p:sp>
        <p:sp>
          <p:nvSpPr>
            <p:cNvPr id="92235" name="Text Box 122"/>
            <p:cNvSpPr txBox="1">
              <a:spLocks noChangeArrowheads="1"/>
            </p:cNvSpPr>
            <p:nvPr/>
          </p:nvSpPr>
          <p:spPr bwMode="auto">
            <a:xfrm>
              <a:off x="3600" y="480"/>
              <a:ext cx="415" cy="218"/>
            </a:xfrm>
            <a:prstGeom prst="rect">
              <a:avLst/>
            </a:prstGeom>
            <a:noFill/>
            <a:ln w="9525">
              <a:noFill/>
              <a:miter lim="800000"/>
              <a:headEnd/>
              <a:tailEnd/>
            </a:ln>
          </p:spPr>
          <p:txBody>
            <a:bodyPr wrap="none">
              <a:spAutoFit/>
            </a:bodyPr>
            <a:lstStyle/>
            <a:p>
              <a:pPr eaLnBrk="0" hangingPunct="0"/>
              <a:r>
                <a:rPr lang="en-US" sz="1600" b="1">
                  <a:latin typeface="Arial" pitchFamily="34" charset="0"/>
                </a:rPr>
                <a:t>MOC</a:t>
              </a:r>
            </a:p>
          </p:txBody>
        </p:sp>
      </p:grpSp>
    </p:spTree>
    <p:extLst>
      <p:ext uri="{BB962C8B-B14F-4D97-AF65-F5344CB8AC3E}">
        <p14:creationId xmlns:p14="http://schemas.microsoft.com/office/powerpoint/2010/main" val="207486985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4 types of handover</a:t>
            </a:r>
          </a:p>
        </p:txBody>
      </p:sp>
      <p:sp>
        <p:nvSpPr>
          <p:cNvPr id="9420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94211" name="Rectangle 3"/>
          <p:cNvSpPr>
            <a:spLocks noChangeArrowheads="1"/>
          </p:cNvSpPr>
          <p:nvPr/>
        </p:nvSpPr>
        <p:spPr bwMode="auto">
          <a:xfrm>
            <a:off x="6134100" y="43434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MSC</a:t>
            </a:r>
          </a:p>
        </p:txBody>
      </p:sp>
      <p:sp>
        <p:nvSpPr>
          <p:cNvPr id="94212" name="Rectangle 4"/>
          <p:cNvSpPr>
            <a:spLocks noChangeArrowheads="1"/>
          </p:cNvSpPr>
          <p:nvPr/>
        </p:nvSpPr>
        <p:spPr bwMode="auto">
          <a:xfrm>
            <a:off x="7353300" y="43434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MSC</a:t>
            </a:r>
          </a:p>
        </p:txBody>
      </p:sp>
      <p:sp>
        <p:nvSpPr>
          <p:cNvPr id="94213" name="Rectangle 5"/>
          <p:cNvSpPr>
            <a:spLocks noChangeArrowheads="1"/>
          </p:cNvSpPr>
          <p:nvPr/>
        </p:nvSpPr>
        <p:spPr bwMode="auto">
          <a:xfrm>
            <a:off x="6134100" y="36576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BSC</a:t>
            </a:r>
          </a:p>
        </p:txBody>
      </p:sp>
      <p:sp>
        <p:nvSpPr>
          <p:cNvPr id="94214" name="Rectangle 6"/>
          <p:cNvSpPr>
            <a:spLocks noChangeArrowheads="1"/>
          </p:cNvSpPr>
          <p:nvPr/>
        </p:nvSpPr>
        <p:spPr bwMode="auto">
          <a:xfrm>
            <a:off x="7353300" y="36576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BSC</a:t>
            </a:r>
          </a:p>
        </p:txBody>
      </p:sp>
      <p:sp>
        <p:nvSpPr>
          <p:cNvPr id="94215" name="Rectangle 7"/>
          <p:cNvSpPr>
            <a:spLocks noChangeArrowheads="1"/>
          </p:cNvSpPr>
          <p:nvPr/>
        </p:nvSpPr>
        <p:spPr bwMode="auto">
          <a:xfrm>
            <a:off x="4914900" y="36576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BSC</a:t>
            </a:r>
          </a:p>
        </p:txBody>
      </p:sp>
      <p:sp>
        <p:nvSpPr>
          <p:cNvPr id="94216" name="Rectangle 8"/>
          <p:cNvSpPr>
            <a:spLocks noChangeArrowheads="1"/>
          </p:cNvSpPr>
          <p:nvPr/>
        </p:nvSpPr>
        <p:spPr bwMode="auto">
          <a:xfrm>
            <a:off x="4914900" y="29718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BTS</a:t>
            </a:r>
          </a:p>
        </p:txBody>
      </p:sp>
      <p:sp>
        <p:nvSpPr>
          <p:cNvPr id="94217" name="Rectangle 9"/>
          <p:cNvSpPr>
            <a:spLocks noChangeArrowheads="1"/>
          </p:cNvSpPr>
          <p:nvPr/>
        </p:nvSpPr>
        <p:spPr bwMode="auto">
          <a:xfrm>
            <a:off x="6134100" y="29718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BTS</a:t>
            </a:r>
          </a:p>
        </p:txBody>
      </p:sp>
      <p:sp>
        <p:nvSpPr>
          <p:cNvPr id="94218" name="Rectangle 10"/>
          <p:cNvSpPr>
            <a:spLocks noChangeArrowheads="1"/>
          </p:cNvSpPr>
          <p:nvPr/>
        </p:nvSpPr>
        <p:spPr bwMode="auto">
          <a:xfrm>
            <a:off x="7353300" y="29718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BTS</a:t>
            </a:r>
          </a:p>
        </p:txBody>
      </p:sp>
      <p:sp>
        <p:nvSpPr>
          <p:cNvPr id="94219" name="Rectangle 11"/>
          <p:cNvSpPr>
            <a:spLocks noChangeArrowheads="1"/>
          </p:cNvSpPr>
          <p:nvPr/>
        </p:nvSpPr>
        <p:spPr bwMode="auto">
          <a:xfrm>
            <a:off x="3695700" y="29718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BTS</a:t>
            </a:r>
          </a:p>
        </p:txBody>
      </p:sp>
      <p:cxnSp>
        <p:nvCxnSpPr>
          <p:cNvPr id="94220" name="AutoShape 12"/>
          <p:cNvCxnSpPr>
            <a:cxnSpLocks noChangeShapeType="1"/>
            <a:stCxn id="94211" idx="3"/>
            <a:endCxn id="94212" idx="1"/>
          </p:cNvCxnSpPr>
          <p:nvPr/>
        </p:nvCxnSpPr>
        <p:spPr bwMode="auto">
          <a:xfrm>
            <a:off x="6896100" y="4533900"/>
            <a:ext cx="457200" cy="0"/>
          </a:xfrm>
          <a:prstGeom prst="straightConnector1">
            <a:avLst/>
          </a:prstGeom>
          <a:noFill/>
          <a:ln w="9525">
            <a:solidFill>
              <a:schemeClr val="tx1"/>
            </a:solidFill>
            <a:round/>
            <a:headEnd/>
            <a:tailEnd/>
          </a:ln>
        </p:spPr>
      </p:cxnSp>
      <p:cxnSp>
        <p:nvCxnSpPr>
          <p:cNvPr id="94221" name="AutoShape 13"/>
          <p:cNvCxnSpPr>
            <a:cxnSpLocks noChangeShapeType="1"/>
            <a:stCxn id="94211" idx="0"/>
            <a:endCxn id="94213" idx="2"/>
          </p:cNvCxnSpPr>
          <p:nvPr/>
        </p:nvCxnSpPr>
        <p:spPr bwMode="auto">
          <a:xfrm rot="-5400000">
            <a:off x="6362700" y="4191000"/>
            <a:ext cx="304800" cy="0"/>
          </a:xfrm>
          <a:prstGeom prst="straightConnector1">
            <a:avLst/>
          </a:prstGeom>
          <a:noFill/>
          <a:ln w="9525">
            <a:solidFill>
              <a:schemeClr val="tx1"/>
            </a:solidFill>
            <a:round/>
            <a:headEnd/>
            <a:tailEnd/>
          </a:ln>
        </p:spPr>
      </p:cxnSp>
      <p:cxnSp>
        <p:nvCxnSpPr>
          <p:cNvPr id="94222" name="AutoShape 14"/>
          <p:cNvCxnSpPr>
            <a:cxnSpLocks noChangeShapeType="1"/>
            <a:stCxn id="94211" idx="1"/>
            <a:endCxn id="94215" idx="2"/>
          </p:cNvCxnSpPr>
          <p:nvPr/>
        </p:nvCxnSpPr>
        <p:spPr bwMode="auto">
          <a:xfrm rot="10800000">
            <a:off x="5295900" y="4038600"/>
            <a:ext cx="838200" cy="495300"/>
          </a:xfrm>
          <a:prstGeom prst="bentConnector2">
            <a:avLst/>
          </a:prstGeom>
          <a:noFill/>
          <a:ln w="9525">
            <a:solidFill>
              <a:schemeClr val="tx1"/>
            </a:solidFill>
            <a:miter lim="800000"/>
            <a:headEnd/>
            <a:tailEnd/>
          </a:ln>
        </p:spPr>
      </p:cxnSp>
      <p:cxnSp>
        <p:nvCxnSpPr>
          <p:cNvPr id="94223" name="AutoShape 15"/>
          <p:cNvCxnSpPr>
            <a:cxnSpLocks noChangeShapeType="1"/>
            <a:stCxn id="94215" idx="1"/>
            <a:endCxn id="94219" idx="2"/>
          </p:cNvCxnSpPr>
          <p:nvPr/>
        </p:nvCxnSpPr>
        <p:spPr bwMode="auto">
          <a:xfrm rot="10800000">
            <a:off x="4076700" y="3352800"/>
            <a:ext cx="838200" cy="495300"/>
          </a:xfrm>
          <a:prstGeom prst="bentConnector2">
            <a:avLst/>
          </a:prstGeom>
          <a:noFill/>
          <a:ln w="9525">
            <a:solidFill>
              <a:schemeClr val="tx1"/>
            </a:solidFill>
            <a:miter lim="800000"/>
            <a:headEnd/>
            <a:tailEnd/>
          </a:ln>
        </p:spPr>
      </p:cxnSp>
      <p:cxnSp>
        <p:nvCxnSpPr>
          <p:cNvPr id="94224" name="AutoShape 16"/>
          <p:cNvCxnSpPr>
            <a:cxnSpLocks noChangeShapeType="1"/>
            <a:stCxn id="94215" idx="0"/>
            <a:endCxn id="94216" idx="2"/>
          </p:cNvCxnSpPr>
          <p:nvPr/>
        </p:nvCxnSpPr>
        <p:spPr bwMode="auto">
          <a:xfrm rot="-5400000">
            <a:off x="5143500" y="3505200"/>
            <a:ext cx="304800" cy="0"/>
          </a:xfrm>
          <a:prstGeom prst="straightConnector1">
            <a:avLst/>
          </a:prstGeom>
          <a:noFill/>
          <a:ln w="9525">
            <a:solidFill>
              <a:schemeClr val="tx1"/>
            </a:solidFill>
            <a:round/>
            <a:headEnd/>
            <a:tailEnd/>
          </a:ln>
        </p:spPr>
      </p:cxnSp>
      <p:cxnSp>
        <p:nvCxnSpPr>
          <p:cNvPr id="94225" name="AutoShape 17"/>
          <p:cNvCxnSpPr>
            <a:cxnSpLocks noChangeShapeType="1"/>
            <a:stCxn id="94213" idx="0"/>
            <a:endCxn id="94217" idx="2"/>
          </p:cNvCxnSpPr>
          <p:nvPr/>
        </p:nvCxnSpPr>
        <p:spPr bwMode="auto">
          <a:xfrm rot="-5400000">
            <a:off x="6362700" y="3505200"/>
            <a:ext cx="304800" cy="0"/>
          </a:xfrm>
          <a:prstGeom prst="straightConnector1">
            <a:avLst/>
          </a:prstGeom>
          <a:noFill/>
          <a:ln w="9525">
            <a:solidFill>
              <a:schemeClr val="tx1"/>
            </a:solidFill>
            <a:round/>
            <a:headEnd/>
            <a:tailEnd/>
          </a:ln>
        </p:spPr>
      </p:cxnSp>
      <p:cxnSp>
        <p:nvCxnSpPr>
          <p:cNvPr id="94226" name="AutoShape 18"/>
          <p:cNvCxnSpPr>
            <a:cxnSpLocks noChangeShapeType="1"/>
            <a:stCxn id="94214" idx="0"/>
            <a:endCxn id="94218" idx="2"/>
          </p:cNvCxnSpPr>
          <p:nvPr/>
        </p:nvCxnSpPr>
        <p:spPr bwMode="auto">
          <a:xfrm rot="-5400000">
            <a:off x="7581900" y="3505200"/>
            <a:ext cx="304800" cy="0"/>
          </a:xfrm>
          <a:prstGeom prst="straightConnector1">
            <a:avLst/>
          </a:prstGeom>
          <a:noFill/>
          <a:ln w="9525">
            <a:solidFill>
              <a:schemeClr val="tx1"/>
            </a:solidFill>
            <a:round/>
            <a:headEnd/>
            <a:tailEnd/>
          </a:ln>
        </p:spPr>
      </p:cxnSp>
      <p:cxnSp>
        <p:nvCxnSpPr>
          <p:cNvPr id="94227" name="AutoShape 19"/>
          <p:cNvCxnSpPr>
            <a:cxnSpLocks noChangeShapeType="1"/>
            <a:stCxn id="94212" idx="0"/>
            <a:endCxn id="94214" idx="2"/>
          </p:cNvCxnSpPr>
          <p:nvPr/>
        </p:nvCxnSpPr>
        <p:spPr bwMode="auto">
          <a:xfrm rot="-5400000">
            <a:off x="7581900" y="4191000"/>
            <a:ext cx="304800" cy="0"/>
          </a:xfrm>
          <a:prstGeom prst="straightConnector1">
            <a:avLst/>
          </a:prstGeom>
          <a:noFill/>
          <a:ln w="9525">
            <a:solidFill>
              <a:schemeClr val="tx1"/>
            </a:solidFill>
            <a:round/>
            <a:headEnd/>
            <a:tailEnd/>
          </a:ln>
        </p:spPr>
      </p:cxnSp>
      <p:cxnSp>
        <p:nvCxnSpPr>
          <p:cNvPr id="94228" name="AutoShape 20"/>
          <p:cNvCxnSpPr>
            <a:cxnSpLocks noChangeShapeType="1"/>
            <a:stCxn id="94212" idx="3"/>
          </p:cNvCxnSpPr>
          <p:nvPr/>
        </p:nvCxnSpPr>
        <p:spPr bwMode="auto">
          <a:xfrm>
            <a:off x="8115300" y="4533900"/>
            <a:ext cx="457200" cy="0"/>
          </a:xfrm>
          <a:prstGeom prst="straightConnector1">
            <a:avLst/>
          </a:prstGeom>
          <a:noFill/>
          <a:ln w="9525">
            <a:solidFill>
              <a:schemeClr val="tx1"/>
            </a:solidFill>
            <a:round/>
            <a:headEnd/>
            <a:tailEnd/>
          </a:ln>
        </p:spPr>
      </p:cxnSp>
      <p:sp>
        <p:nvSpPr>
          <p:cNvPr id="94229" name="AutoShape 27"/>
          <p:cNvSpPr>
            <a:spLocks noChangeArrowheads="1"/>
          </p:cNvSpPr>
          <p:nvPr/>
        </p:nvSpPr>
        <p:spPr bwMode="auto">
          <a:xfrm>
            <a:off x="3505200" y="1755776"/>
            <a:ext cx="1143000" cy="989013"/>
          </a:xfrm>
          <a:prstGeom prst="hexagon">
            <a:avLst>
              <a:gd name="adj" fmla="val 2889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94230" name="AutoShape 34"/>
          <p:cNvSpPr>
            <a:spLocks noChangeArrowheads="1"/>
          </p:cNvSpPr>
          <p:nvPr/>
        </p:nvSpPr>
        <p:spPr bwMode="auto">
          <a:xfrm>
            <a:off x="4724400" y="1755776"/>
            <a:ext cx="1143000" cy="989013"/>
          </a:xfrm>
          <a:prstGeom prst="hexagon">
            <a:avLst>
              <a:gd name="adj" fmla="val 2889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94231" name="AutoShape 39"/>
          <p:cNvSpPr>
            <a:spLocks noChangeArrowheads="1"/>
          </p:cNvSpPr>
          <p:nvPr/>
        </p:nvSpPr>
        <p:spPr bwMode="auto">
          <a:xfrm>
            <a:off x="5943600" y="1755776"/>
            <a:ext cx="1143000" cy="989013"/>
          </a:xfrm>
          <a:prstGeom prst="hexagon">
            <a:avLst>
              <a:gd name="adj" fmla="val 2889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94232" name="AutoShape 44"/>
          <p:cNvSpPr>
            <a:spLocks noChangeArrowheads="1"/>
          </p:cNvSpPr>
          <p:nvPr/>
        </p:nvSpPr>
        <p:spPr bwMode="auto">
          <a:xfrm>
            <a:off x="7162800" y="1755776"/>
            <a:ext cx="1143000" cy="989013"/>
          </a:xfrm>
          <a:prstGeom prst="hexagon">
            <a:avLst>
              <a:gd name="adj" fmla="val 28892"/>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cxnSp>
        <p:nvCxnSpPr>
          <p:cNvPr id="94233" name="AutoShape 48"/>
          <p:cNvCxnSpPr>
            <a:cxnSpLocks noChangeShapeType="1"/>
            <a:stCxn id="94219" idx="0"/>
          </p:cNvCxnSpPr>
          <p:nvPr/>
        </p:nvCxnSpPr>
        <p:spPr bwMode="auto">
          <a:xfrm flipH="1" flipV="1">
            <a:off x="4070350" y="2251076"/>
            <a:ext cx="6350" cy="720725"/>
          </a:xfrm>
          <a:prstGeom prst="straightConnector1">
            <a:avLst/>
          </a:prstGeom>
          <a:noFill/>
          <a:ln w="19050">
            <a:solidFill>
              <a:schemeClr val="tx1"/>
            </a:solidFill>
            <a:round/>
            <a:headEnd/>
            <a:tailEnd type="arrow" w="med" len="med"/>
          </a:ln>
        </p:spPr>
      </p:cxnSp>
      <p:cxnSp>
        <p:nvCxnSpPr>
          <p:cNvPr id="94234" name="AutoShape 49"/>
          <p:cNvCxnSpPr>
            <a:cxnSpLocks noChangeShapeType="1"/>
            <a:stCxn id="94216" idx="0"/>
          </p:cNvCxnSpPr>
          <p:nvPr/>
        </p:nvCxnSpPr>
        <p:spPr bwMode="auto">
          <a:xfrm flipH="1" flipV="1">
            <a:off x="5289550" y="2251076"/>
            <a:ext cx="6350" cy="720725"/>
          </a:xfrm>
          <a:prstGeom prst="straightConnector1">
            <a:avLst/>
          </a:prstGeom>
          <a:noFill/>
          <a:ln w="19050">
            <a:solidFill>
              <a:schemeClr val="tx1"/>
            </a:solidFill>
            <a:round/>
            <a:headEnd/>
            <a:tailEnd type="arrow" w="med" len="med"/>
          </a:ln>
        </p:spPr>
      </p:cxnSp>
      <p:cxnSp>
        <p:nvCxnSpPr>
          <p:cNvPr id="94235" name="AutoShape 50"/>
          <p:cNvCxnSpPr>
            <a:cxnSpLocks noChangeShapeType="1"/>
            <a:stCxn id="94217" idx="0"/>
          </p:cNvCxnSpPr>
          <p:nvPr/>
        </p:nvCxnSpPr>
        <p:spPr bwMode="auto">
          <a:xfrm flipH="1" flipV="1">
            <a:off x="6508750" y="2251076"/>
            <a:ext cx="6350" cy="720725"/>
          </a:xfrm>
          <a:prstGeom prst="straightConnector1">
            <a:avLst/>
          </a:prstGeom>
          <a:noFill/>
          <a:ln w="19050">
            <a:solidFill>
              <a:schemeClr val="tx1"/>
            </a:solidFill>
            <a:round/>
            <a:headEnd/>
            <a:tailEnd type="arrow" w="med" len="med"/>
          </a:ln>
        </p:spPr>
      </p:cxnSp>
      <p:cxnSp>
        <p:nvCxnSpPr>
          <p:cNvPr id="94236" name="AutoShape 51"/>
          <p:cNvCxnSpPr>
            <a:cxnSpLocks noChangeShapeType="1"/>
            <a:stCxn id="94218" idx="0"/>
          </p:cNvCxnSpPr>
          <p:nvPr/>
        </p:nvCxnSpPr>
        <p:spPr bwMode="auto">
          <a:xfrm flipH="1" flipV="1">
            <a:off x="7727950" y="2251076"/>
            <a:ext cx="6350" cy="720725"/>
          </a:xfrm>
          <a:prstGeom prst="straightConnector1">
            <a:avLst/>
          </a:prstGeom>
          <a:noFill/>
          <a:ln w="19050">
            <a:solidFill>
              <a:schemeClr val="tx1"/>
            </a:solidFill>
            <a:round/>
            <a:headEnd/>
            <a:tailEnd type="arrow" w="med" len="med"/>
          </a:ln>
        </p:spPr>
      </p:cxnSp>
      <p:sp>
        <p:nvSpPr>
          <p:cNvPr id="94237" name="Oval 22"/>
          <p:cNvSpPr>
            <a:spLocks noChangeArrowheads="1"/>
          </p:cNvSpPr>
          <p:nvPr/>
        </p:nvSpPr>
        <p:spPr bwMode="auto">
          <a:xfrm>
            <a:off x="3733800" y="18288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sp>
        <p:nvSpPr>
          <p:cNvPr id="94238" name="Oval 24"/>
          <p:cNvSpPr>
            <a:spLocks noChangeArrowheads="1"/>
          </p:cNvSpPr>
          <p:nvPr/>
        </p:nvSpPr>
        <p:spPr bwMode="auto">
          <a:xfrm>
            <a:off x="4953000" y="18288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sp>
        <p:nvSpPr>
          <p:cNvPr id="94239" name="Oval 25"/>
          <p:cNvSpPr>
            <a:spLocks noChangeArrowheads="1"/>
          </p:cNvSpPr>
          <p:nvPr/>
        </p:nvSpPr>
        <p:spPr bwMode="auto">
          <a:xfrm>
            <a:off x="6172200" y="18288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sp>
        <p:nvSpPr>
          <p:cNvPr id="94240" name="Oval 26"/>
          <p:cNvSpPr>
            <a:spLocks noChangeArrowheads="1"/>
          </p:cNvSpPr>
          <p:nvPr/>
        </p:nvSpPr>
        <p:spPr bwMode="auto">
          <a:xfrm>
            <a:off x="7391400" y="18288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cxnSp>
        <p:nvCxnSpPr>
          <p:cNvPr id="94241" name="AutoShape 52"/>
          <p:cNvCxnSpPr>
            <a:cxnSpLocks noChangeShapeType="1"/>
            <a:stCxn id="94237" idx="0"/>
            <a:endCxn id="94238" idx="0"/>
          </p:cNvCxnSpPr>
          <p:nvPr/>
        </p:nvCxnSpPr>
        <p:spPr bwMode="auto">
          <a:xfrm rot="5400000" flipV="1">
            <a:off x="4533106" y="1219994"/>
            <a:ext cx="1588" cy="1219200"/>
          </a:xfrm>
          <a:prstGeom prst="curvedConnector3">
            <a:avLst>
              <a:gd name="adj1" fmla="val -14400000"/>
            </a:avLst>
          </a:prstGeom>
          <a:noFill/>
          <a:ln w="19050">
            <a:solidFill>
              <a:schemeClr val="tx1"/>
            </a:solidFill>
            <a:prstDash val="dash"/>
            <a:round/>
            <a:headEnd/>
            <a:tailEnd type="triangle" w="med" len="med"/>
          </a:ln>
        </p:spPr>
      </p:cxnSp>
      <p:cxnSp>
        <p:nvCxnSpPr>
          <p:cNvPr id="94242" name="AutoShape 53"/>
          <p:cNvCxnSpPr>
            <a:cxnSpLocks noChangeShapeType="1"/>
            <a:stCxn id="94237" idx="0"/>
            <a:endCxn id="94239" idx="0"/>
          </p:cNvCxnSpPr>
          <p:nvPr/>
        </p:nvCxnSpPr>
        <p:spPr bwMode="auto">
          <a:xfrm rot="5400000" flipV="1">
            <a:off x="5142706" y="610394"/>
            <a:ext cx="1588" cy="2438400"/>
          </a:xfrm>
          <a:prstGeom prst="curvedConnector3">
            <a:avLst>
              <a:gd name="adj1" fmla="val -22100005"/>
            </a:avLst>
          </a:prstGeom>
          <a:noFill/>
          <a:ln w="19050">
            <a:solidFill>
              <a:schemeClr val="tx1"/>
            </a:solidFill>
            <a:prstDash val="dash"/>
            <a:round/>
            <a:headEnd/>
            <a:tailEnd type="triangle" w="med" len="med"/>
          </a:ln>
        </p:spPr>
      </p:cxnSp>
      <p:cxnSp>
        <p:nvCxnSpPr>
          <p:cNvPr id="94243" name="AutoShape 54"/>
          <p:cNvCxnSpPr>
            <a:cxnSpLocks noChangeShapeType="1"/>
            <a:stCxn id="94237" idx="0"/>
            <a:endCxn id="94240" idx="0"/>
          </p:cNvCxnSpPr>
          <p:nvPr/>
        </p:nvCxnSpPr>
        <p:spPr bwMode="auto">
          <a:xfrm rot="5400000" flipV="1">
            <a:off x="5752306" y="794"/>
            <a:ext cx="1588" cy="3657600"/>
          </a:xfrm>
          <a:prstGeom prst="curvedConnector3">
            <a:avLst>
              <a:gd name="adj1" fmla="val -29100005"/>
            </a:avLst>
          </a:prstGeom>
          <a:noFill/>
          <a:ln w="19050">
            <a:solidFill>
              <a:schemeClr val="tx1"/>
            </a:solidFill>
            <a:prstDash val="dash"/>
            <a:round/>
            <a:headEnd/>
            <a:tailEnd type="triangle" w="med" len="med"/>
          </a:ln>
        </p:spPr>
      </p:cxnSp>
      <p:cxnSp>
        <p:nvCxnSpPr>
          <p:cNvPr id="94244" name="AutoShape 55"/>
          <p:cNvCxnSpPr>
            <a:cxnSpLocks noChangeShapeType="1"/>
            <a:stCxn id="94237" idx="0"/>
            <a:endCxn id="94237" idx="2"/>
          </p:cNvCxnSpPr>
          <p:nvPr/>
        </p:nvCxnSpPr>
        <p:spPr bwMode="auto">
          <a:xfrm rot="-5400000" flipH="1" flipV="1">
            <a:off x="3733800" y="1828800"/>
            <a:ext cx="190500" cy="190500"/>
          </a:xfrm>
          <a:prstGeom prst="curvedConnector4">
            <a:avLst>
              <a:gd name="adj1" fmla="val -120000"/>
              <a:gd name="adj2" fmla="val 220000"/>
            </a:avLst>
          </a:prstGeom>
          <a:noFill/>
          <a:ln w="19050">
            <a:solidFill>
              <a:schemeClr val="tx1"/>
            </a:solidFill>
            <a:prstDash val="dash"/>
            <a:round/>
            <a:headEnd/>
            <a:tailEnd type="triangle" w="med" len="med"/>
          </a:ln>
        </p:spPr>
      </p:cxnSp>
      <p:sp>
        <p:nvSpPr>
          <p:cNvPr id="94245" name="Text Box 56"/>
          <p:cNvSpPr txBox="1">
            <a:spLocks noChangeArrowheads="1"/>
          </p:cNvSpPr>
          <p:nvPr/>
        </p:nvSpPr>
        <p:spPr bwMode="auto">
          <a:xfrm>
            <a:off x="3429001" y="1295400"/>
            <a:ext cx="2968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a:t>
            </a:r>
          </a:p>
        </p:txBody>
      </p:sp>
      <p:sp>
        <p:nvSpPr>
          <p:cNvPr id="94246" name="Text Box 57"/>
          <p:cNvSpPr txBox="1">
            <a:spLocks noChangeArrowheads="1"/>
          </p:cNvSpPr>
          <p:nvPr/>
        </p:nvSpPr>
        <p:spPr bwMode="auto">
          <a:xfrm>
            <a:off x="5029201" y="1447800"/>
            <a:ext cx="2968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2</a:t>
            </a:r>
          </a:p>
        </p:txBody>
      </p:sp>
      <p:sp>
        <p:nvSpPr>
          <p:cNvPr id="94247" name="Text Box 58"/>
          <p:cNvSpPr txBox="1">
            <a:spLocks noChangeArrowheads="1"/>
          </p:cNvSpPr>
          <p:nvPr/>
        </p:nvSpPr>
        <p:spPr bwMode="auto">
          <a:xfrm>
            <a:off x="6248401" y="1447800"/>
            <a:ext cx="2968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3</a:t>
            </a:r>
          </a:p>
        </p:txBody>
      </p:sp>
      <p:sp>
        <p:nvSpPr>
          <p:cNvPr id="94248" name="Text Box 59"/>
          <p:cNvSpPr txBox="1">
            <a:spLocks noChangeArrowheads="1"/>
          </p:cNvSpPr>
          <p:nvPr/>
        </p:nvSpPr>
        <p:spPr bwMode="auto">
          <a:xfrm>
            <a:off x="7467601" y="1447800"/>
            <a:ext cx="2968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4</a:t>
            </a:r>
          </a:p>
        </p:txBody>
      </p:sp>
    </p:spTree>
    <p:extLst>
      <p:ext uri="{BB962C8B-B14F-4D97-AF65-F5344CB8AC3E}">
        <p14:creationId xmlns:p14="http://schemas.microsoft.com/office/powerpoint/2010/main" val="36010942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Handover decision</a:t>
            </a:r>
          </a:p>
        </p:txBody>
      </p:sp>
      <p:sp>
        <p:nvSpPr>
          <p:cNvPr id="9625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96259" name="Line 3"/>
          <p:cNvSpPr>
            <a:spLocks noChangeShapeType="1"/>
          </p:cNvSpPr>
          <p:nvPr/>
        </p:nvSpPr>
        <p:spPr bwMode="auto">
          <a:xfrm flipV="1">
            <a:off x="3810000" y="2286000"/>
            <a:ext cx="0" cy="2514600"/>
          </a:xfrm>
          <a:prstGeom prst="line">
            <a:avLst/>
          </a:prstGeom>
          <a:noFill/>
          <a:ln w="9525">
            <a:solidFill>
              <a:schemeClr val="tx1"/>
            </a:solidFill>
            <a:round/>
            <a:headEnd/>
            <a:tailEnd type="triangle" w="med" len="med"/>
          </a:ln>
        </p:spPr>
        <p:txBody>
          <a:bodyPr wrap="none" anchor="ctr"/>
          <a:lstStyle/>
          <a:p>
            <a:endParaRPr lang="de-DE"/>
          </a:p>
        </p:txBody>
      </p:sp>
      <p:sp>
        <p:nvSpPr>
          <p:cNvPr id="96260" name="Line 4"/>
          <p:cNvSpPr>
            <a:spLocks noChangeShapeType="1"/>
          </p:cNvSpPr>
          <p:nvPr/>
        </p:nvSpPr>
        <p:spPr bwMode="auto">
          <a:xfrm flipV="1">
            <a:off x="7924800" y="2286000"/>
            <a:ext cx="0" cy="2514600"/>
          </a:xfrm>
          <a:prstGeom prst="line">
            <a:avLst/>
          </a:prstGeom>
          <a:noFill/>
          <a:ln w="9525">
            <a:solidFill>
              <a:schemeClr val="tx1"/>
            </a:solidFill>
            <a:round/>
            <a:headEnd/>
            <a:tailEnd type="triangle" w="med" len="med"/>
          </a:ln>
        </p:spPr>
        <p:txBody>
          <a:bodyPr wrap="none" anchor="ctr"/>
          <a:lstStyle/>
          <a:p>
            <a:endParaRPr lang="de-DE"/>
          </a:p>
        </p:txBody>
      </p:sp>
      <p:sp>
        <p:nvSpPr>
          <p:cNvPr id="96261" name="Text Box 5"/>
          <p:cNvSpPr txBox="1">
            <a:spLocks noChangeArrowheads="1"/>
          </p:cNvSpPr>
          <p:nvPr/>
        </p:nvSpPr>
        <p:spPr bwMode="auto">
          <a:xfrm>
            <a:off x="3200401" y="1676401"/>
            <a:ext cx="1311275" cy="581025"/>
          </a:xfrm>
          <a:prstGeom prst="rect">
            <a:avLst/>
          </a:prstGeom>
          <a:noFill/>
          <a:ln w="9525">
            <a:noFill/>
            <a:miter lim="800000"/>
            <a:headEnd/>
            <a:tailEnd/>
          </a:ln>
        </p:spPr>
        <p:txBody>
          <a:bodyPr wrap="none">
            <a:spAutoFit/>
          </a:bodyPr>
          <a:lstStyle/>
          <a:p>
            <a:pPr algn="ctr" eaLnBrk="0" hangingPunct="0"/>
            <a:r>
              <a:rPr lang="en-US" sz="1600">
                <a:latin typeface="Arial" pitchFamily="34" charset="0"/>
              </a:rPr>
              <a:t>receive level</a:t>
            </a:r>
          </a:p>
          <a:p>
            <a:pPr algn="ctr" eaLnBrk="0" hangingPunct="0"/>
            <a:r>
              <a:rPr lang="en-US" sz="1600">
                <a:latin typeface="Arial" pitchFamily="34" charset="0"/>
              </a:rPr>
              <a:t>BTS</a:t>
            </a:r>
            <a:r>
              <a:rPr lang="en-US" sz="1600" baseline="-25000">
                <a:latin typeface="Arial" pitchFamily="34" charset="0"/>
              </a:rPr>
              <a:t>old</a:t>
            </a:r>
            <a:endParaRPr lang="en-US" sz="1600">
              <a:latin typeface="Arial" pitchFamily="34" charset="0"/>
            </a:endParaRPr>
          </a:p>
        </p:txBody>
      </p:sp>
      <p:sp>
        <p:nvSpPr>
          <p:cNvPr id="96262" name="Text Box 6"/>
          <p:cNvSpPr txBox="1">
            <a:spLocks noChangeArrowheads="1"/>
          </p:cNvSpPr>
          <p:nvPr/>
        </p:nvSpPr>
        <p:spPr bwMode="auto">
          <a:xfrm>
            <a:off x="7308851" y="1676400"/>
            <a:ext cx="1323975" cy="584200"/>
          </a:xfrm>
          <a:prstGeom prst="rect">
            <a:avLst/>
          </a:prstGeom>
          <a:noFill/>
          <a:ln w="9525">
            <a:noFill/>
            <a:miter lim="800000"/>
            <a:headEnd/>
            <a:tailEnd/>
          </a:ln>
        </p:spPr>
        <p:txBody>
          <a:bodyPr wrap="none">
            <a:spAutoFit/>
          </a:bodyPr>
          <a:lstStyle/>
          <a:p>
            <a:pPr algn="ctr" eaLnBrk="0" hangingPunct="0"/>
            <a:r>
              <a:rPr lang="en-US" sz="1600">
                <a:latin typeface="Arial" pitchFamily="34" charset="0"/>
              </a:rPr>
              <a:t>receive level</a:t>
            </a:r>
          </a:p>
          <a:p>
            <a:pPr algn="ctr" eaLnBrk="0" hangingPunct="0"/>
            <a:r>
              <a:rPr lang="en-US" sz="1600">
                <a:latin typeface="Arial" pitchFamily="34" charset="0"/>
              </a:rPr>
              <a:t>BTS</a:t>
            </a:r>
            <a:r>
              <a:rPr lang="en-US" sz="1600" baseline="-25000">
                <a:latin typeface="Arial" pitchFamily="34" charset="0"/>
              </a:rPr>
              <a:t>new</a:t>
            </a:r>
            <a:endParaRPr lang="en-US" sz="1600">
              <a:latin typeface="Arial" pitchFamily="34" charset="0"/>
            </a:endParaRPr>
          </a:p>
        </p:txBody>
      </p:sp>
      <p:sp>
        <p:nvSpPr>
          <p:cNvPr id="96263" name="Line 7"/>
          <p:cNvSpPr>
            <a:spLocks noChangeShapeType="1"/>
          </p:cNvSpPr>
          <p:nvPr/>
        </p:nvSpPr>
        <p:spPr bwMode="auto">
          <a:xfrm>
            <a:off x="3810000" y="4800600"/>
            <a:ext cx="4114800" cy="0"/>
          </a:xfrm>
          <a:prstGeom prst="line">
            <a:avLst/>
          </a:prstGeom>
          <a:noFill/>
          <a:ln w="9525">
            <a:solidFill>
              <a:schemeClr val="tx1"/>
            </a:solidFill>
            <a:round/>
            <a:headEnd/>
            <a:tailEnd/>
          </a:ln>
        </p:spPr>
        <p:txBody>
          <a:bodyPr wrap="none" anchor="ctr"/>
          <a:lstStyle/>
          <a:p>
            <a:endParaRPr lang="de-DE"/>
          </a:p>
        </p:txBody>
      </p:sp>
      <p:sp>
        <p:nvSpPr>
          <p:cNvPr id="96264" name="Oval 9"/>
          <p:cNvSpPr>
            <a:spLocks noChangeArrowheads="1"/>
          </p:cNvSpPr>
          <p:nvPr/>
        </p:nvSpPr>
        <p:spPr bwMode="auto">
          <a:xfrm>
            <a:off x="4343400" y="43434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sp>
        <p:nvSpPr>
          <p:cNvPr id="96265" name="Oval 10"/>
          <p:cNvSpPr>
            <a:spLocks noChangeArrowheads="1"/>
          </p:cNvSpPr>
          <p:nvPr/>
        </p:nvSpPr>
        <p:spPr bwMode="auto">
          <a:xfrm>
            <a:off x="7010400" y="4343400"/>
            <a:ext cx="381000" cy="381000"/>
          </a:xfrm>
          <a:prstGeom prst="ellipse">
            <a:avLst/>
          </a:prstGeom>
          <a:solidFill>
            <a:srgbClr val="DADAF6"/>
          </a:solidFill>
          <a:ln w="9525">
            <a:solidFill>
              <a:schemeClr val="tx1"/>
            </a:solidFill>
            <a:round/>
            <a:headEnd/>
            <a:tailEnd/>
          </a:ln>
        </p:spPr>
        <p:txBody>
          <a:bodyPr wrap="none" anchor="ctr"/>
          <a:lstStyle/>
          <a:p>
            <a:pPr algn="ctr" eaLnBrk="0" hangingPunct="0"/>
            <a:r>
              <a:rPr lang="en-US" sz="1600">
                <a:latin typeface="Arial" pitchFamily="34" charset="0"/>
              </a:rPr>
              <a:t>MS</a:t>
            </a:r>
          </a:p>
        </p:txBody>
      </p:sp>
      <p:cxnSp>
        <p:nvCxnSpPr>
          <p:cNvPr id="96266" name="AutoShape 11"/>
          <p:cNvCxnSpPr>
            <a:cxnSpLocks noChangeShapeType="1"/>
            <a:stCxn id="96264" idx="6"/>
            <a:endCxn id="96265" idx="2"/>
          </p:cNvCxnSpPr>
          <p:nvPr/>
        </p:nvCxnSpPr>
        <p:spPr bwMode="auto">
          <a:xfrm>
            <a:off x="4724400" y="4533900"/>
            <a:ext cx="2286000" cy="0"/>
          </a:xfrm>
          <a:prstGeom prst="straightConnector1">
            <a:avLst/>
          </a:prstGeom>
          <a:noFill/>
          <a:ln w="19050">
            <a:solidFill>
              <a:schemeClr val="tx1"/>
            </a:solidFill>
            <a:prstDash val="dash"/>
            <a:round/>
            <a:headEnd/>
            <a:tailEnd type="triangle" w="med" len="med"/>
          </a:ln>
        </p:spPr>
      </p:cxnSp>
      <p:sp>
        <p:nvSpPr>
          <p:cNvPr id="96267" name="Freeform 12"/>
          <p:cNvSpPr>
            <a:spLocks/>
          </p:cNvSpPr>
          <p:nvPr/>
        </p:nvSpPr>
        <p:spPr bwMode="auto">
          <a:xfrm>
            <a:off x="3962400" y="2514600"/>
            <a:ext cx="3657600" cy="1752600"/>
          </a:xfrm>
          <a:custGeom>
            <a:avLst/>
            <a:gdLst>
              <a:gd name="T0" fmla="*/ 0 w 2304"/>
              <a:gd name="T1" fmla="*/ 0 h 1104"/>
              <a:gd name="T2" fmla="*/ 1371600 w 2304"/>
              <a:gd name="T3" fmla="*/ 1371600 h 1104"/>
              <a:gd name="T4" fmla="*/ 3657600 w 2304"/>
              <a:gd name="T5" fmla="*/ 1752600 h 1104"/>
              <a:gd name="T6" fmla="*/ 0 60000 65536"/>
              <a:gd name="T7" fmla="*/ 0 60000 65536"/>
              <a:gd name="T8" fmla="*/ 0 60000 65536"/>
            </a:gdLst>
            <a:ahLst/>
            <a:cxnLst>
              <a:cxn ang="T6">
                <a:pos x="T0" y="T1"/>
              </a:cxn>
              <a:cxn ang="T7">
                <a:pos x="T2" y="T3"/>
              </a:cxn>
              <a:cxn ang="T8">
                <a:pos x="T4" y="T5"/>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p:spPr>
        <p:txBody>
          <a:bodyPr wrap="none" anchor="ctr"/>
          <a:lstStyle/>
          <a:p>
            <a:endParaRPr lang="de-DE"/>
          </a:p>
        </p:txBody>
      </p:sp>
      <p:sp>
        <p:nvSpPr>
          <p:cNvPr id="96268" name="Freeform 13"/>
          <p:cNvSpPr>
            <a:spLocks/>
          </p:cNvSpPr>
          <p:nvPr/>
        </p:nvSpPr>
        <p:spPr bwMode="auto">
          <a:xfrm flipH="1">
            <a:off x="4038600" y="2514600"/>
            <a:ext cx="3657600" cy="1752600"/>
          </a:xfrm>
          <a:custGeom>
            <a:avLst/>
            <a:gdLst>
              <a:gd name="T0" fmla="*/ 0 w 2304"/>
              <a:gd name="T1" fmla="*/ 0 h 1104"/>
              <a:gd name="T2" fmla="*/ 1371600 w 2304"/>
              <a:gd name="T3" fmla="*/ 1371600 h 1104"/>
              <a:gd name="T4" fmla="*/ 3657600 w 2304"/>
              <a:gd name="T5" fmla="*/ 1752600 h 1104"/>
              <a:gd name="T6" fmla="*/ 0 60000 65536"/>
              <a:gd name="T7" fmla="*/ 0 60000 65536"/>
              <a:gd name="T8" fmla="*/ 0 60000 65536"/>
            </a:gdLst>
            <a:ahLst/>
            <a:cxnLst>
              <a:cxn ang="T6">
                <a:pos x="T0" y="T1"/>
              </a:cxn>
              <a:cxn ang="T7">
                <a:pos x="T2" y="T3"/>
              </a:cxn>
              <a:cxn ang="T8">
                <a:pos x="T4" y="T5"/>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p:spPr>
        <p:txBody>
          <a:bodyPr wrap="none" anchor="ctr"/>
          <a:lstStyle/>
          <a:p>
            <a:endParaRPr lang="de-DE"/>
          </a:p>
        </p:txBody>
      </p:sp>
      <p:sp>
        <p:nvSpPr>
          <p:cNvPr id="96269" name="Line 14"/>
          <p:cNvSpPr>
            <a:spLocks noChangeShapeType="1"/>
          </p:cNvSpPr>
          <p:nvPr/>
        </p:nvSpPr>
        <p:spPr bwMode="auto">
          <a:xfrm flipV="1">
            <a:off x="6477000" y="3810000"/>
            <a:ext cx="0" cy="381000"/>
          </a:xfrm>
          <a:prstGeom prst="line">
            <a:avLst/>
          </a:prstGeom>
          <a:noFill/>
          <a:ln w="38100">
            <a:solidFill>
              <a:schemeClr val="tx1"/>
            </a:solidFill>
            <a:round/>
            <a:headEnd/>
            <a:tailEnd/>
          </a:ln>
        </p:spPr>
        <p:txBody>
          <a:bodyPr wrap="none" anchor="ctr"/>
          <a:lstStyle/>
          <a:p>
            <a:endParaRPr lang="de-DE"/>
          </a:p>
        </p:txBody>
      </p:sp>
      <p:sp>
        <p:nvSpPr>
          <p:cNvPr id="96270" name="Text Box 15"/>
          <p:cNvSpPr txBox="1">
            <a:spLocks noChangeArrowheads="1"/>
          </p:cNvSpPr>
          <p:nvPr/>
        </p:nvSpPr>
        <p:spPr bwMode="auto">
          <a:xfrm>
            <a:off x="6477001" y="3810000"/>
            <a:ext cx="14144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HO_MARGIN</a:t>
            </a:r>
          </a:p>
        </p:txBody>
      </p:sp>
      <p:sp>
        <p:nvSpPr>
          <p:cNvPr id="96271" name="Freeform 16"/>
          <p:cNvSpPr>
            <a:spLocks/>
          </p:cNvSpPr>
          <p:nvPr/>
        </p:nvSpPr>
        <p:spPr bwMode="auto">
          <a:xfrm>
            <a:off x="3962400" y="2514600"/>
            <a:ext cx="3581400" cy="1905000"/>
          </a:xfrm>
          <a:custGeom>
            <a:avLst/>
            <a:gdLst>
              <a:gd name="T0" fmla="*/ 0 w 2256"/>
              <a:gd name="T1" fmla="*/ 152400 h 1200"/>
              <a:gd name="T2" fmla="*/ 76200 w 2256"/>
              <a:gd name="T3" fmla="*/ 0 h 1200"/>
              <a:gd name="T4" fmla="*/ 76200 w 2256"/>
              <a:gd name="T5" fmla="*/ 304800 h 1200"/>
              <a:gd name="T6" fmla="*/ 228600 w 2256"/>
              <a:gd name="T7" fmla="*/ 152400 h 1200"/>
              <a:gd name="T8" fmla="*/ 304800 w 2256"/>
              <a:gd name="T9" fmla="*/ 533400 h 1200"/>
              <a:gd name="T10" fmla="*/ 381000 w 2256"/>
              <a:gd name="T11" fmla="*/ 457200 h 1200"/>
              <a:gd name="T12" fmla="*/ 457200 w 2256"/>
              <a:gd name="T13" fmla="*/ 685800 h 1200"/>
              <a:gd name="T14" fmla="*/ 609600 w 2256"/>
              <a:gd name="T15" fmla="*/ 609600 h 1200"/>
              <a:gd name="T16" fmla="*/ 685800 w 2256"/>
              <a:gd name="T17" fmla="*/ 1143000 h 1200"/>
              <a:gd name="T18" fmla="*/ 762000 w 2256"/>
              <a:gd name="T19" fmla="*/ 838200 h 1200"/>
              <a:gd name="T20" fmla="*/ 762000 w 2256"/>
              <a:gd name="T21" fmla="*/ 990600 h 1200"/>
              <a:gd name="T22" fmla="*/ 838200 w 2256"/>
              <a:gd name="T23" fmla="*/ 914400 h 1200"/>
              <a:gd name="T24" fmla="*/ 914400 w 2256"/>
              <a:gd name="T25" fmla="*/ 1143000 h 1200"/>
              <a:gd name="T26" fmla="*/ 990600 w 2256"/>
              <a:gd name="T27" fmla="*/ 990600 h 1200"/>
              <a:gd name="T28" fmla="*/ 1066800 w 2256"/>
              <a:gd name="T29" fmla="*/ 1295400 h 1200"/>
              <a:gd name="T30" fmla="*/ 1219200 w 2256"/>
              <a:gd name="T31" fmla="*/ 1143000 h 1200"/>
              <a:gd name="T32" fmla="*/ 1295400 w 2256"/>
              <a:gd name="T33" fmla="*/ 1447800 h 1200"/>
              <a:gd name="T34" fmla="*/ 1371600 w 2256"/>
              <a:gd name="T35" fmla="*/ 1295400 h 1200"/>
              <a:gd name="T36" fmla="*/ 1447800 w 2256"/>
              <a:gd name="T37" fmla="*/ 1447800 h 1200"/>
              <a:gd name="T38" fmla="*/ 1524000 w 2256"/>
              <a:gd name="T39" fmla="*/ 1295400 h 1200"/>
              <a:gd name="T40" fmla="*/ 1524000 w 2256"/>
              <a:gd name="T41" fmla="*/ 1524000 h 1200"/>
              <a:gd name="T42" fmla="*/ 1600200 w 2256"/>
              <a:gd name="T43" fmla="*/ 1371600 h 1200"/>
              <a:gd name="T44" fmla="*/ 1676400 w 2256"/>
              <a:gd name="T45" fmla="*/ 1676400 h 1200"/>
              <a:gd name="T46" fmla="*/ 1828800 w 2256"/>
              <a:gd name="T47" fmla="*/ 1371600 h 1200"/>
              <a:gd name="T48" fmla="*/ 1905000 w 2256"/>
              <a:gd name="T49" fmla="*/ 1676400 h 1200"/>
              <a:gd name="T50" fmla="*/ 1981200 w 2256"/>
              <a:gd name="T51" fmla="*/ 1524000 h 1200"/>
              <a:gd name="T52" fmla="*/ 2057400 w 2256"/>
              <a:gd name="T53" fmla="*/ 1752600 h 1200"/>
              <a:gd name="T54" fmla="*/ 2209800 w 2256"/>
              <a:gd name="T55" fmla="*/ 1447800 h 1200"/>
              <a:gd name="T56" fmla="*/ 2286000 w 2256"/>
              <a:gd name="T57" fmla="*/ 1828800 h 1200"/>
              <a:gd name="T58" fmla="*/ 2286000 w 2256"/>
              <a:gd name="T59" fmla="*/ 1676400 h 1200"/>
              <a:gd name="T60" fmla="*/ 2362200 w 2256"/>
              <a:gd name="T61" fmla="*/ 1828800 h 1200"/>
              <a:gd name="T62" fmla="*/ 2438400 w 2256"/>
              <a:gd name="T63" fmla="*/ 1524000 h 1200"/>
              <a:gd name="T64" fmla="*/ 2514600 w 2256"/>
              <a:gd name="T65" fmla="*/ 1752600 h 1200"/>
              <a:gd name="T66" fmla="*/ 2667000 w 2256"/>
              <a:gd name="T67" fmla="*/ 1524000 h 1200"/>
              <a:gd name="T68" fmla="*/ 2667000 w 2256"/>
              <a:gd name="T69" fmla="*/ 1752600 h 1200"/>
              <a:gd name="T70" fmla="*/ 2743200 w 2256"/>
              <a:gd name="T71" fmla="*/ 1600200 h 1200"/>
              <a:gd name="T72" fmla="*/ 2819400 w 2256"/>
              <a:gd name="T73" fmla="*/ 1752600 h 1200"/>
              <a:gd name="T74" fmla="*/ 2895600 w 2256"/>
              <a:gd name="T75" fmla="*/ 1600200 h 1200"/>
              <a:gd name="T76" fmla="*/ 2971800 w 2256"/>
              <a:gd name="T77" fmla="*/ 1828800 h 1200"/>
              <a:gd name="T78" fmla="*/ 3124200 w 2256"/>
              <a:gd name="T79" fmla="*/ 1600200 h 1200"/>
              <a:gd name="T80" fmla="*/ 3200400 w 2256"/>
              <a:gd name="T81" fmla="*/ 1828800 h 1200"/>
              <a:gd name="T82" fmla="*/ 3276600 w 2256"/>
              <a:gd name="T83" fmla="*/ 1600200 h 1200"/>
              <a:gd name="T84" fmla="*/ 3429000 w 2256"/>
              <a:gd name="T85" fmla="*/ 1828800 h 1200"/>
              <a:gd name="T86" fmla="*/ 3505200 w 2256"/>
              <a:gd name="T87" fmla="*/ 1676400 h 1200"/>
              <a:gd name="T88" fmla="*/ 3505200 w 2256"/>
              <a:gd name="T89" fmla="*/ 1905000 h 1200"/>
              <a:gd name="T90" fmla="*/ 3581400 w 2256"/>
              <a:gd name="T91" fmla="*/ 1676400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p:spPr>
        <p:txBody>
          <a:bodyPr wrap="none" anchor="ctr"/>
          <a:lstStyle/>
          <a:p>
            <a:endParaRPr lang="de-DE"/>
          </a:p>
        </p:txBody>
      </p:sp>
      <p:sp>
        <p:nvSpPr>
          <p:cNvPr id="96272" name="Freeform 17"/>
          <p:cNvSpPr>
            <a:spLocks/>
          </p:cNvSpPr>
          <p:nvPr/>
        </p:nvSpPr>
        <p:spPr bwMode="auto">
          <a:xfrm flipH="1">
            <a:off x="4114800" y="2514600"/>
            <a:ext cx="3581400" cy="1905000"/>
          </a:xfrm>
          <a:custGeom>
            <a:avLst/>
            <a:gdLst>
              <a:gd name="T0" fmla="*/ 0 w 2256"/>
              <a:gd name="T1" fmla="*/ 152400 h 1200"/>
              <a:gd name="T2" fmla="*/ 76200 w 2256"/>
              <a:gd name="T3" fmla="*/ 0 h 1200"/>
              <a:gd name="T4" fmla="*/ 76200 w 2256"/>
              <a:gd name="T5" fmla="*/ 304800 h 1200"/>
              <a:gd name="T6" fmla="*/ 228600 w 2256"/>
              <a:gd name="T7" fmla="*/ 152400 h 1200"/>
              <a:gd name="T8" fmla="*/ 304800 w 2256"/>
              <a:gd name="T9" fmla="*/ 533400 h 1200"/>
              <a:gd name="T10" fmla="*/ 381000 w 2256"/>
              <a:gd name="T11" fmla="*/ 457200 h 1200"/>
              <a:gd name="T12" fmla="*/ 457200 w 2256"/>
              <a:gd name="T13" fmla="*/ 685800 h 1200"/>
              <a:gd name="T14" fmla="*/ 609600 w 2256"/>
              <a:gd name="T15" fmla="*/ 609600 h 1200"/>
              <a:gd name="T16" fmla="*/ 685800 w 2256"/>
              <a:gd name="T17" fmla="*/ 1143000 h 1200"/>
              <a:gd name="T18" fmla="*/ 762000 w 2256"/>
              <a:gd name="T19" fmla="*/ 838200 h 1200"/>
              <a:gd name="T20" fmla="*/ 762000 w 2256"/>
              <a:gd name="T21" fmla="*/ 990600 h 1200"/>
              <a:gd name="T22" fmla="*/ 838200 w 2256"/>
              <a:gd name="T23" fmla="*/ 914400 h 1200"/>
              <a:gd name="T24" fmla="*/ 914400 w 2256"/>
              <a:gd name="T25" fmla="*/ 1143000 h 1200"/>
              <a:gd name="T26" fmla="*/ 990600 w 2256"/>
              <a:gd name="T27" fmla="*/ 990600 h 1200"/>
              <a:gd name="T28" fmla="*/ 1066800 w 2256"/>
              <a:gd name="T29" fmla="*/ 1295400 h 1200"/>
              <a:gd name="T30" fmla="*/ 1219200 w 2256"/>
              <a:gd name="T31" fmla="*/ 1143000 h 1200"/>
              <a:gd name="T32" fmla="*/ 1295400 w 2256"/>
              <a:gd name="T33" fmla="*/ 1447800 h 1200"/>
              <a:gd name="T34" fmla="*/ 1371600 w 2256"/>
              <a:gd name="T35" fmla="*/ 1295400 h 1200"/>
              <a:gd name="T36" fmla="*/ 1447800 w 2256"/>
              <a:gd name="T37" fmla="*/ 1447800 h 1200"/>
              <a:gd name="T38" fmla="*/ 1524000 w 2256"/>
              <a:gd name="T39" fmla="*/ 1295400 h 1200"/>
              <a:gd name="T40" fmla="*/ 1524000 w 2256"/>
              <a:gd name="T41" fmla="*/ 1524000 h 1200"/>
              <a:gd name="T42" fmla="*/ 1600200 w 2256"/>
              <a:gd name="T43" fmla="*/ 1371600 h 1200"/>
              <a:gd name="T44" fmla="*/ 1676400 w 2256"/>
              <a:gd name="T45" fmla="*/ 1676400 h 1200"/>
              <a:gd name="T46" fmla="*/ 1828800 w 2256"/>
              <a:gd name="T47" fmla="*/ 1371600 h 1200"/>
              <a:gd name="T48" fmla="*/ 1905000 w 2256"/>
              <a:gd name="T49" fmla="*/ 1676400 h 1200"/>
              <a:gd name="T50" fmla="*/ 1981200 w 2256"/>
              <a:gd name="T51" fmla="*/ 1524000 h 1200"/>
              <a:gd name="T52" fmla="*/ 2057400 w 2256"/>
              <a:gd name="T53" fmla="*/ 1752600 h 1200"/>
              <a:gd name="T54" fmla="*/ 2209800 w 2256"/>
              <a:gd name="T55" fmla="*/ 1447800 h 1200"/>
              <a:gd name="T56" fmla="*/ 2286000 w 2256"/>
              <a:gd name="T57" fmla="*/ 1828800 h 1200"/>
              <a:gd name="T58" fmla="*/ 2286000 w 2256"/>
              <a:gd name="T59" fmla="*/ 1676400 h 1200"/>
              <a:gd name="T60" fmla="*/ 2362200 w 2256"/>
              <a:gd name="T61" fmla="*/ 1828800 h 1200"/>
              <a:gd name="T62" fmla="*/ 2438400 w 2256"/>
              <a:gd name="T63" fmla="*/ 1524000 h 1200"/>
              <a:gd name="T64" fmla="*/ 2514600 w 2256"/>
              <a:gd name="T65" fmla="*/ 1752600 h 1200"/>
              <a:gd name="T66" fmla="*/ 2667000 w 2256"/>
              <a:gd name="T67" fmla="*/ 1524000 h 1200"/>
              <a:gd name="T68" fmla="*/ 2667000 w 2256"/>
              <a:gd name="T69" fmla="*/ 1752600 h 1200"/>
              <a:gd name="T70" fmla="*/ 2743200 w 2256"/>
              <a:gd name="T71" fmla="*/ 1600200 h 1200"/>
              <a:gd name="T72" fmla="*/ 2819400 w 2256"/>
              <a:gd name="T73" fmla="*/ 1752600 h 1200"/>
              <a:gd name="T74" fmla="*/ 2895600 w 2256"/>
              <a:gd name="T75" fmla="*/ 1600200 h 1200"/>
              <a:gd name="T76" fmla="*/ 2971800 w 2256"/>
              <a:gd name="T77" fmla="*/ 1828800 h 1200"/>
              <a:gd name="T78" fmla="*/ 3124200 w 2256"/>
              <a:gd name="T79" fmla="*/ 1600200 h 1200"/>
              <a:gd name="T80" fmla="*/ 3200400 w 2256"/>
              <a:gd name="T81" fmla="*/ 1828800 h 1200"/>
              <a:gd name="T82" fmla="*/ 3276600 w 2256"/>
              <a:gd name="T83" fmla="*/ 1600200 h 1200"/>
              <a:gd name="T84" fmla="*/ 3429000 w 2256"/>
              <a:gd name="T85" fmla="*/ 1828800 h 1200"/>
              <a:gd name="T86" fmla="*/ 3505200 w 2256"/>
              <a:gd name="T87" fmla="*/ 1676400 h 1200"/>
              <a:gd name="T88" fmla="*/ 3505200 w 2256"/>
              <a:gd name="T89" fmla="*/ 1905000 h 1200"/>
              <a:gd name="T90" fmla="*/ 3581400 w 2256"/>
              <a:gd name="T91" fmla="*/ 1676400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p:spPr>
        <p:txBody>
          <a:bodyPr wrap="none" anchor="ctr"/>
          <a:lstStyle/>
          <a:p>
            <a:endParaRPr lang="de-DE"/>
          </a:p>
        </p:txBody>
      </p:sp>
      <p:sp>
        <p:nvSpPr>
          <p:cNvPr id="96273" name="Line 18"/>
          <p:cNvSpPr>
            <a:spLocks noChangeShapeType="1"/>
          </p:cNvSpPr>
          <p:nvPr/>
        </p:nvSpPr>
        <p:spPr bwMode="auto">
          <a:xfrm>
            <a:off x="6477000" y="4724400"/>
            <a:ext cx="0" cy="304800"/>
          </a:xfrm>
          <a:prstGeom prst="line">
            <a:avLst/>
          </a:prstGeom>
          <a:noFill/>
          <a:ln w="9525">
            <a:solidFill>
              <a:schemeClr val="tx1"/>
            </a:solidFill>
            <a:round/>
            <a:headEnd/>
            <a:tailEnd/>
          </a:ln>
        </p:spPr>
        <p:txBody>
          <a:bodyPr wrap="none" anchor="ctr"/>
          <a:lstStyle/>
          <a:p>
            <a:endParaRPr lang="de-DE"/>
          </a:p>
        </p:txBody>
      </p:sp>
      <p:sp>
        <p:nvSpPr>
          <p:cNvPr id="96274" name="Text Box 19"/>
          <p:cNvSpPr txBox="1">
            <a:spLocks noChangeArrowheads="1"/>
          </p:cNvSpPr>
          <p:nvPr/>
        </p:nvSpPr>
        <p:spPr bwMode="auto">
          <a:xfrm>
            <a:off x="4724401" y="4800600"/>
            <a:ext cx="7651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BTS</a:t>
            </a:r>
            <a:r>
              <a:rPr lang="en-US" sz="1600" baseline="-25000">
                <a:latin typeface="Arial" pitchFamily="34" charset="0"/>
              </a:rPr>
              <a:t>old</a:t>
            </a:r>
            <a:endParaRPr lang="en-US" sz="1600">
              <a:latin typeface="Arial" pitchFamily="34" charset="0"/>
            </a:endParaRPr>
          </a:p>
        </p:txBody>
      </p:sp>
      <p:sp>
        <p:nvSpPr>
          <p:cNvPr id="96275" name="Text Box 20"/>
          <p:cNvSpPr txBox="1">
            <a:spLocks noChangeArrowheads="1"/>
          </p:cNvSpPr>
          <p:nvPr/>
        </p:nvSpPr>
        <p:spPr bwMode="auto">
          <a:xfrm>
            <a:off x="6858001" y="4800600"/>
            <a:ext cx="83502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BTS</a:t>
            </a:r>
            <a:r>
              <a:rPr lang="en-US" sz="1600" baseline="-25000">
                <a:latin typeface="Arial" pitchFamily="34" charset="0"/>
              </a:rPr>
              <a:t>new</a:t>
            </a:r>
            <a:endParaRPr lang="en-US" sz="1600">
              <a:latin typeface="Arial" pitchFamily="34" charset="0"/>
            </a:endParaRPr>
          </a:p>
        </p:txBody>
      </p:sp>
    </p:spTree>
    <p:extLst>
      <p:ext uri="{BB962C8B-B14F-4D97-AF65-F5344CB8AC3E}">
        <p14:creationId xmlns:p14="http://schemas.microsoft.com/office/powerpoint/2010/main" val="180462030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t>Handover procedure</a:t>
            </a:r>
          </a:p>
        </p:txBody>
      </p:sp>
      <p:sp>
        <p:nvSpPr>
          <p:cNvPr id="9830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98307" name="Line 3"/>
          <p:cNvSpPr>
            <a:spLocks noChangeShapeType="1"/>
          </p:cNvSpPr>
          <p:nvPr/>
        </p:nvSpPr>
        <p:spPr bwMode="auto">
          <a:xfrm>
            <a:off x="38100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08" name="Line 4"/>
          <p:cNvSpPr>
            <a:spLocks noChangeShapeType="1"/>
          </p:cNvSpPr>
          <p:nvPr/>
        </p:nvSpPr>
        <p:spPr bwMode="auto">
          <a:xfrm>
            <a:off x="79248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09" name="Text Box 5"/>
          <p:cNvSpPr txBox="1">
            <a:spLocks noChangeArrowheads="1"/>
          </p:cNvSpPr>
          <p:nvPr/>
        </p:nvSpPr>
        <p:spPr bwMode="auto">
          <a:xfrm>
            <a:off x="5334001" y="3733800"/>
            <a:ext cx="117792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HO access</a:t>
            </a:r>
          </a:p>
        </p:txBody>
      </p:sp>
      <p:sp>
        <p:nvSpPr>
          <p:cNvPr id="98310" name="Line 6"/>
          <p:cNvSpPr>
            <a:spLocks noChangeShapeType="1"/>
          </p:cNvSpPr>
          <p:nvPr/>
        </p:nvSpPr>
        <p:spPr bwMode="auto">
          <a:xfrm>
            <a:off x="2438400" y="4038600"/>
            <a:ext cx="6858000" cy="0"/>
          </a:xfrm>
          <a:prstGeom prst="line">
            <a:avLst/>
          </a:prstGeom>
          <a:noFill/>
          <a:ln w="9525">
            <a:solidFill>
              <a:schemeClr val="tx1"/>
            </a:solidFill>
            <a:round/>
            <a:headEnd/>
            <a:tailEnd type="triangle" w="med" len="med"/>
          </a:ln>
        </p:spPr>
        <p:txBody>
          <a:bodyPr wrap="none" anchor="ctr"/>
          <a:lstStyle/>
          <a:p>
            <a:endParaRPr lang="de-DE"/>
          </a:p>
        </p:txBody>
      </p:sp>
      <p:sp>
        <p:nvSpPr>
          <p:cNvPr id="98311" name="Text Box 10"/>
          <p:cNvSpPr txBox="1">
            <a:spLocks noChangeArrowheads="1"/>
          </p:cNvSpPr>
          <p:nvPr/>
        </p:nvSpPr>
        <p:spPr bwMode="auto">
          <a:xfrm>
            <a:off x="3468339" y="1169989"/>
            <a:ext cx="696024" cy="307777"/>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BTS</a:t>
            </a:r>
            <a:r>
              <a:rPr lang="en-US" sz="1400" baseline="-25000">
                <a:latin typeface="Arial" pitchFamily="34" charset="0"/>
              </a:rPr>
              <a:t>old</a:t>
            </a:r>
            <a:endParaRPr lang="en-US" sz="1400">
              <a:latin typeface="Arial" pitchFamily="34" charset="0"/>
            </a:endParaRPr>
          </a:p>
        </p:txBody>
      </p:sp>
      <p:sp>
        <p:nvSpPr>
          <p:cNvPr id="98312" name="Text Box 11"/>
          <p:cNvSpPr txBox="1">
            <a:spLocks noChangeArrowheads="1"/>
          </p:cNvSpPr>
          <p:nvPr/>
        </p:nvSpPr>
        <p:spPr bwMode="auto">
          <a:xfrm>
            <a:off x="7543858" y="1169989"/>
            <a:ext cx="776175" cy="307777"/>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BSC</a:t>
            </a:r>
            <a:r>
              <a:rPr lang="en-US" sz="1400" baseline="-25000">
                <a:latin typeface="Arial" pitchFamily="34" charset="0"/>
              </a:rPr>
              <a:t>new</a:t>
            </a:r>
            <a:endParaRPr lang="en-US" sz="1400">
              <a:latin typeface="Arial" pitchFamily="34" charset="0"/>
            </a:endParaRPr>
          </a:p>
        </p:txBody>
      </p:sp>
      <p:sp>
        <p:nvSpPr>
          <p:cNvPr id="98313" name="Line 22"/>
          <p:cNvSpPr>
            <a:spLocks noChangeShapeType="1"/>
          </p:cNvSpPr>
          <p:nvPr/>
        </p:nvSpPr>
        <p:spPr bwMode="auto">
          <a:xfrm>
            <a:off x="2438400" y="4343400"/>
            <a:ext cx="6858000" cy="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98314" name="Line 27"/>
          <p:cNvSpPr>
            <a:spLocks noChangeShapeType="1"/>
          </p:cNvSpPr>
          <p:nvPr/>
        </p:nvSpPr>
        <p:spPr bwMode="auto">
          <a:xfrm>
            <a:off x="51816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15" name="Text Box 28"/>
          <p:cNvSpPr txBox="1">
            <a:spLocks noChangeArrowheads="1"/>
          </p:cNvSpPr>
          <p:nvPr/>
        </p:nvSpPr>
        <p:spPr bwMode="auto">
          <a:xfrm>
            <a:off x="3810000" y="1447800"/>
            <a:ext cx="1277914"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measurement</a:t>
            </a:r>
          </a:p>
          <a:p>
            <a:pPr eaLnBrk="0" hangingPunct="0"/>
            <a:r>
              <a:rPr lang="en-US" sz="1400">
                <a:latin typeface="Arial" pitchFamily="34" charset="0"/>
              </a:rPr>
              <a:t>result</a:t>
            </a:r>
          </a:p>
        </p:txBody>
      </p:sp>
      <p:sp>
        <p:nvSpPr>
          <p:cNvPr id="98316" name="Line 29"/>
          <p:cNvSpPr>
            <a:spLocks noChangeShapeType="1"/>
          </p:cNvSpPr>
          <p:nvPr/>
        </p:nvSpPr>
        <p:spPr bwMode="auto">
          <a:xfrm>
            <a:off x="3810000" y="19812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17" name="Text Box 30"/>
          <p:cNvSpPr txBox="1">
            <a:spLocks noChangeArrowheads="1"/>
          </p:cNvSpPr>
          <p:nvPr/>
        </p:nvSpPr>
        <p:spPr bwMode="auto">
          <a:xfrm>
            <a:off x="4822376" y="1169989"/>
            <a:ext cx="716863" cy="307777"/>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BSC</a:t>
            </a:r>
            <a:r>
              <a:rPr lang="en-US" sz="1400" baseline="-25000">
                <a:latin typeface="Arial" pitchFamily="34" charset="0"/>
              </a:rPr>
              <a:t>old</a:t>
            </a:r>
            <a:endParaRPr lang="en-US" sz="1400">
              <a:latin typeface="Arial" pitchFamily="34" charset="0"/>
            </a:endParaRPr>
          </a:p>
        </p:txBody>
      </p:sp>
      <p:sp>
        <p:nvSpPr>
          <p:cNvPr id="98318" name="Line 37"/>
          <p:cNvSpPr>
            <a:spLocks noChangeShapeType="1"/>
          </p:cNvSpPr>
          <p:nvPr/>
        </p:nvSpPr>
        <p:spPr bwMode="auto">
          <a:xfrm>
            <a:off x="65532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19" name="Text Box 38"/>
          <p:cNvSpPr txBox="1">
            <a:spLocks noChangeArrowheads="1"/>
          </p:cNvSpPr>
          <p:nvPr/>
        </p:nvSpPr>
        <p:spPr bwMode="auto">
          <a:xfrm>
            <a:off x="4724400" y="4038600"/>
            <a:ext cx="1652588"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Link establishment</a:t>
            </a:r>
          </a:p>
        </p:txBody>
      </p:sp>
      <p:sp>
        <p:nvSpPr>
          <p:cNvPr id="98320" name="Text Box 40"/>
          <p:cNvSpPr txBox="1">
            <a:spLocks noChangeArrowheads="1"/>
          </p:cNvSpPr>
          <p:nvPr/>
        </p:nvSpPr>
        <p:spPr bwMode="auto">
          <a:xfrm>
            <a:off x="6311900" y="1143000"/>
            <a:ext cx="579438" cy="304800"/>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MSC</a:t>
            </a:r>
          </a:p>
        </p:txBody>
      </p:sp>
      <p:sp>
        <p:nvSpPr>
          <p:cNvPr id="98321" name="Line 51"/>
          <p:cNvSpPr>
            <a:spLocks noChangeShapeType="1"/>
          </p:cNvSpPr>
          <p:nvPr/>
        </p:nvSpPr>
        <p:spPr bwMode="auto">
          <a:xfrm>
            <a:off x="24384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22" name="Text Box 52"/>
          <p:cNvSpPr txBox="1">
            <a:spLocks noChangeArrowheads="1"/>
          </p:cNvSpPr>
          <p:nvPr/>
        </p:nvSpPr>
        <p:spPr bwMode="auto">
          <a:xfrm>
            <a:off x="2228850" y="1169988"/>
            <a:ext cx="450850" cy="304800"/>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MS</a:t>
            </a:r>
          </a:p>
        </p:txBody>
      </p:sp>
      <p:sp>
        <p:nvSpPr>
          <p:cNvPr id="98323" name="Line 53"/>
          <p:cNvSpPr>
            <a:spLocks noChangeShapeType="1"/>
          </p:cNvSpPr>
          <p:nvPr/>
        </p:nvSpPr>
        <p:spPr bwMode="auto">
          <a:xfrm>
            <a:off x="2438400" y="19050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24" name="Text Box 54"/>
          <p:cNvSpPr txBox="1">
            <a:spLocks noChangeArrowheads="1"/>
          </p:cNvSpPr>
          <p:nvPr/>
        </p:nvSpPr>
        <p:spPr bwMode="auto">
          <a:xfrm>
            <a:off x="2438400" y="1371600"/>
            <a:ext cx="1277914"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measurement</a:t>
            </a:r>
          </a:p>
          <a:p>
            <a:pPr eaLnBrk="0" hangingPunct="0"/>
            <a:r>
              <a:rPr lang="en-US" sz="1400">
                <a:latin typeface="Arial" pitchFamily="34" charset="0"/>
              </a:rPr>
              <a:t>report</a:t>
            </a:r>
          </a:p>
        </p:txBody>
      </p:sp>
      <p:sp>
        <p:nvSpPr>
          <p:cNvPr id="98325" name="Rectangle 55"/>
          <p:cNvSpPr>
            <a:spLocks noChangeArrowheads="1"/>
          </p:cNvSpPr>
          <p:nvPr/>
        </p:nvSpPr>
        <p:spPr bwMode="auto">
          <a:xfrm>
            <a:off x="4419600" y="2057400"/>
            <a:ext cx="1524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HO decision</a:t>
            </a:r>
          </a:p>
        </p:txBody>
      </p:sp>
      <p:sp>
        <p:nvSpPr>
          <p:cNvPr id="98326" name="Line 56"/>
          <p:cNvSpPr>
            <a:spLocks noChangeShapeType="1"/>
          </p:cNvSpPr>
          <p:nvPr/>
        </p:nvSpPr>
        <p:spPr bwMode="auto">
          <a:xfrm>
            <a:off x="5181600" y="25908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27" name="Text Box 57"/>
          <p:cNvSpPr txBox="1">
            <a:spLocks noChangeArrowheads="1"/>
          </p:cNvSpPr>
          <p:nvPr/>
        </p:nvSpPr>
        <p:spPr bwMode="auto">
          <a:xfrm>
            <a:off x="5257800" y="2286000"/>
            <a:ext cx="1149350"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required</a:t>
            </a:r>
          </a:p>
        </p:txBody>
      </p:sp>
      <p:sp>
        <p:nvSpPr>
          <p:cNvPr id="98328" name="Line 59"/>
          <p:cNvSpPr>
            <a:spLocks noChangeShapeType="1"/>
          </p:cNvSpPr>
          <p:nvPr/>
        </p:nvSpPr>
        <p:spPr bwMode="auto">
          <a:xfrm>
            <a:off x="9296400" y="1447800"/>
            <a:ext cx="0" cy="3962400"/>
          </a:xfrm>
          <a:prstGeom prst="line">
            <a:avLst/>
          </a:prstGeom>
          <a:noFill/>
          <a:ln w="9525">
            <a:solidFill>
              <a:schemeClr val="tx1"/>
            </a:solidFill>
            <a:round/>
            <a:headEnd/>
            <a:tailEnd type="triangle" w="med" len="med"/>
          </a:ln>
        </p:spPr>
        <p:txBody>
          <a:bodyPr wrap="none" anchor="ctr"/>
          <a:lstStyle/>
          <a:p>
            <a:endParaRPr lang="de-DE"/>
          </a:p>
        </p:txBody>
      </p:sp>
      <p:sp>
        <p:nvSpPr>
          <p:cNvPr id="98329" name="Text Box 60"/>
          <p:cNvSpPr txBox="1">
            <a:spLocks noChangeArrowheads="1"/>
          </p:cNvSpPr>
          <p:nvPr/>
        </p:nvSpPr>
        <p:spPr bwMode="auto">
          <a:xfrm>
            <a:off x="8926670" y="1169989"/>
            <a:ext cx="755336" cy="307777"/>
          </a:xfrm>
          <a:prstGeom prst="rect">
            <a:avLst/>
          </a:prstGeom>
          <a:noFill/>
          <a:ln w="9525">
            <a:noFill/>
            <a:miter lim="800000"/>
            <a:headEnd/>
            <a:tailEnd/>
          </a:ln>
        </p:spPr>
        <p:txBody>
          <a:bodyPr wrap="none">
            <a:spAutoFit/>
          </a:bodyPr>
          <a:lstStyle/>
          <a:p>
            <a:pPr algn="ctr" eaLnBrk="0" hangingPunct="0"/>
            <a:r>
              <a:rPr lang="en-US" sz="1400">
                <a:latin typeface="Arial" pitchFamily="34" charset="0"/>
              </a:rPr>
              <a:t>BTS</a:t>
            </a:r>
            <a:r>
              <a:rPr lang="en-US" sz="1400" baseline="-25000">
                <a:latin typeface="Arial" pitchFamily="34" charset="0"/>
              </a:rPr>
              <a:t>new</a:t>
            </a:r>
            <a:endParaRPr lang="en-US" sz="1400">
              <a:latin typeface="Arial" pitchFamily="34" charset="0"/>
            </a:endParaRPr>
          </a:p>
        </p:txBody>
      </p:sp>
      <p:sp>
        <p:nvSpPr>
          <p:cNvPr id="98330" name="Line 62"/>
          <p:cNvSpPr>
            <a:spLocks noChangeShapeType="1"/>
          </p:cNvSpPr>
          <p:nvPr/>
        </p:nvSpPr>
        <p:spPr bwMode="auto">
          <a:xfrm>
            <a:off x="6553200" y="26670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31" name="Text Box 63"/>
          <p:cNvSpPr txBox="1">
            <a:spLocks noChangeArrowheads="1"/>
          </p:cNvSpPr>
          <p:nvPr/>
        </p:nvSpPr>
        <p:spPr bwMode="auto">
          <a:xfrm>
            <a:off x="6629401" y="2362200"/>
            <a:ext cx="1090613"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request</a:t>
            </a:r>
          </a:p>
        </p:txBody>
      </p:sp>
      <p:sp>
        <p:nvSpPr>
          <p:cNvPr id="98332" name="Rectangle 64"/>
          <p:cNvSpPr>
            <a:spLocks noChangeArrowheads="1"/>
          </p:cNvSpPr>
          <p:nvPr/>
        </p:nvSpPr>
        <p:spPr bwMode="auto">
          <a:xfrm>
            <a:off x="7162800" y="2743200"/>
            <a:ext cx="1524000" cy="2286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resource allocation</a:t>
            </a:r>
          </a:p>
        </p:txBody>
      </p:sp>
      <p:sp>
        <p:nvSpPr>
          <p:cNvPr id="98333" name="Line 65"/>
          <p:cNvSpPr>
            <a:spLocks noChangeShapeType="1"/>
          </p:cNvSpPr>
          <p:nvPr/>
        </p:nvSpPr>
        <p:spPr bwMode="auto">
          <a:xfrm>
            <a:off x="7924800" y="32766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34" name="Text Box 66"/>
          <p:cNvSpPr txBox="1">
            <a:spLocks noChangeArrowheads="1"/>
          </p:cNvSpPr>
          <p:nvPr/>
        </p:nvSpPr>
        <p:spPr bwMode="auto">
          <a:xfrm>
            <a:off x="7924800" y="2971800"/>
            <a:ext cx="1219200"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ch. activation</a:t>
            </a:r>
          </a:p>
        </p:txBody>
      </p:sp>
      <p:sp>
        <p:nvSpPr>
          <p:cNvPr id="98335" name="Line 67"/>
          <p:cNvSpPr>
            <a:spLocks noChangeShapeType="1"/>
          </p:cNvSpPr>
          <p:nvPr/>
        </p:nvSpPr>
        <p:spPr bwMode="auto">
          <a:xfrm>
            <a:off x="7924800" y="35814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36" name="Text Box 68"/>
          <p:cNvSpPr txBox="1">
            <a:spLocks noChangeArrowheads="1"/>
          </p:cNvSpPr>
          <p:nvPr/>
        </p:nvSpPr>
        <p:spPr bwMode="auto">
          <a:xfrm>
            <a:off x="7848600" y="3276600"/>
            <a:ext cx="1544638"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ch. activation ack</a:t>
            </a:r>
          </a:p>
        </p:txBody>
      </p:sp>
      <p:sp>
        <p:nvSpPr>
          <p:cNvPr id="98337" name="Line 69"/>
          <p:cNvSpPr>
            <a:spLocks noChangeShapeType="1"/>
          </p:cNvSpPr>
          <p:nvPr/>
        </p:nvSpPr>
        <p:spPr bwMode="auto">
          <a:xfrm>
            <a:off x="6553200" y="36576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38" name="Text Box 70"/>
          <p:cNvSpPr txBox="1">
            <a:spLocks noChangeArrowheads="1"/>
          </p:cNvSpPr>
          <p:nvPr/>
        </p:nvSpPr>
        <p:spPr bwMode="auto">
          <a:xfrm>
            <a:off x="6553200" y="3352800"/>
            <a:ext cx="1416050"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request ack</a:t>
            </a:r>
          </a:p>
        </p:txBody>
      </p:sp>
      <p:sp>
        <p:nvSpPr>
          <p:cNvPr id="98339" name="Line 71"/>
          <p:cNvSpPr>
            <a:spLocks noChangeShapeType="1"/>
          </p:cNvSpPr>
          <p:nvPr/>
        </p:nvSpPr>
        <p:spPr bwMode="auto">
          <a:xfrm>
            <a:off x="5181600" y="37338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40" name="Text Box 72"/>
          <p:cNvSpPr txBox="1">
            <a:spLocks noChangeArrowheads="1"/>
          </p:cNvSpPr>
          <p:nvPr/>
        </p:nvSpPr>
        <p:spPr bwMode="auto">
          <a:xfrm>
            <a:off x="5257800" y="3429000"/>
            <a:ext cx="1277938"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command</a:t>
            </a:r>
          </a:p>
        </p:txBody>
      </p:sp>
      <p:sp>
        <p:nvSpPr>
          <p:cNvPr id="98341" name="Line 73"/>
          <p:cNvSpPr>
            <a:spLocks noChangeShapeType="1"/>
          </p:cNvSpPr>
          <p:nvPr/>
        </p:nvSpPr>
        <p:spPr bwMode="auto">
          <a:xfrm>
            <a:off x="3810000" y="38100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42" name="Text Box 74"/>
          <p:cNvSpPr txBox="1">
            <a:spLocks noChangeArrowheads="1"/>
          </p:cNvSpPr>
          <p:nvPr/>
        </p:nvSpPr>
        <p:spPr bwMode="auto">
          <a:xfrm>
            <a:off x="3886200" y="3505200"/>
            <a:ext cx="1277938"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command</a:t>
            </a:r>
          </a:p>
        </p:txBody>
      </p:sp>
      <p:sp>
        <p:nvSpPr>
          <p:cNvPr id="98343" name="Line 75"/>
          <p:cNvSpPr>
            <a:spLocks noChangeShapeType="1"/>
          </p:cNvSpPr>
          <p:nvPr/>
        </p:nvSpPr>
        <p:spPr bwMode="auto">
          <a:xfrm>
            <a:off x="2438400" y="38862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44" name="Text Box 76"/>
          <p:cNvSpPr txBox="1">
            <a:spLocks noChangeArrowheads="1"/>
          </p:cNvSpPr>
          <p:nvPr/>
        </p:nvSpPr>
        <p:spPr bwMode="auto">
          <a:xfrm>
            <a:off x="2514600" y="3581400"/>
            <a:ext cx="1277938"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command</a:t>
            </a:r>
          </a:p>
        </p:txBody>
      </p:sp>
      <p:sp>
        <p:nvSpPr>
          <p:cNvPr id="98345" name="Line 77"/>
          <p:cNvSpPr>
            <a:spLocks noChangeShapeType="1"/>
          </p:cNvSpPr>
          <p:nvPr/>
        </p:nvSpPr>
        <p:spPr bwMode="auto">
          <a:xfrm>
            <a:off x="7924800" y="46482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46" name="Text Box 78"/>
          <p:cNvSpPr txBox="1">
            <a:spLocks noChangeArrowheads="1"/>
          </p:cNvSpPr>
          <p:nvPr/>
        </p:nvSpPr>
        <p:spPr bwMode="auto">
          <a:xfrm>
            <a:off x="8001000" y="4343400"/>
            <a:ext cx="1219200"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complete</a:t>
            </a:r>
          </a:p>
        </p:txBody>
      </p:sp>
      <p:sp>
        <p:nvSpPr>
          <p:cNvPr id="98347" name="Line 79"/>
          <p:cNvSpPr>
            <a:spLocks noChangeShapeType="1"/>
          </p:cNvSpPr>
          <p:nvPr/>
        </p:nvSpPr>
        <p:spPr bwMode="auto">
          <a:xfrm>
            <a:off x="6553200" y="47244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48" name="Text Box 80"/>
          <p:cNvSpPr txBox="1">
            <a:spLocks noChangeArrowheads="1"/>
          </p:cNvSpPr>
          <p:nvPr/>
        </p:nvSpPr>
        <p:spPr bwMode="auto">
          <a:xfrm>
            <a:off x="6629400" y="4419600"/>
            <a:ext cx="1219200"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HO complete</a:t>
            </a:r>
          </a:p>
        </p:txBody>
      </p:sp>
      <p:sp>
        <p:nvSpPr>
          <p:cNvPr id="98349" name="Line 81"/>
          <p:cNvSpPr>
            <a:spLocks noChangeShapeType="1"/>
          </p:cNvSpPr>
          <p:nvPr/>
        </p:nvSpPr>
        <p:spPr bwMode="auto">
          <a:xfrm>
            <a:off x="5181600" y="48006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50" name="Text Box 82"/>
          <p:cNvSpPr txBox="1">
            <a:spLocks noChangeArrowheads="1"/>
          </p:cNvSpPr>
          <p:nvPr/>
        </p:nvSpPr>
        <p:spPr bwMode="auto">
          <a:xfrm>
            <a:off x="5181601" y="4495800"/>
            <a:ext cx="1395413"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clear command</a:t>
            </a:r>
          </a:p>
        </p:txBody>
      </p:sp>
      <p:sp>
        <p:nvSpPr>
          <p:cNvPr id="98351" name="Line 83"/>
          <p:cNvSpPr>
            <a:spLocks noChangeShapeType="1"/>
          </p:cNvSpPr>
          <p:nvPr/>
        </p:nvSpPr>
        <p:spPr bwMode="auto">
          <a:xfrm>
            <a:off x="3810000" y="4876800"/>
            <a:ext cx="1371600" cy="0"/>
          </a:xfrm>
          <a:prstGeom prst="line">
            <a:avLst/>
          </a:prstGeom>
          <a:noFill/>
          <a:ln w="9525">
            <a:solidFill>
              <a:schemeClr val="tx1"/>
            </a:solidFill>
            <a:round/>
            <a:headEnd type="triangle" w="med" len="med"/>
            <a:tailEnd/>
          </a:ln>
        </p:spPr>
        <p:txBody>
          <a:bodyPr wrap="none" anchor="ctr"/>
          <a:lstStyle/>
          <a:p>
            <a:endParaRPr lang="de-DE"/>
          </a:p>
        </p:txBody>
      </p:sp>
      <p:sp>
        <p:nvSpPr>
          <p:cNvPr id="98352" name="Text Box 84"/>
          <p:cNvSpPr txBox="1">
            <a:spLocks noChangeArrowheads="1"/>
          </p:cNvSpPr>
          <p:nvPr/>
        </p:nvSpPr>
        <p:spPr bwMode="auto">
          <a:xfrm>
            <a:off x="3810001" y="4572000"/>
            <a:ext cx="1395413"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clear command</a:t>
            </a:r>
          </a:p>
        </p:txBody>
      </p:sp>
      <p:sp>
        <p:nvSpPr>
          <p:cNvPr id="98353" name="Line 85"/>
          <p:cNvSpPr>
            <a:spLocks noChangeShapeType="1"/>
          </p:cNvSpPr>
          <p:nvPr/>
        </p:nvSpPr>
        <p:spPr bwMode="auto">
          <a:xfrm>
            <a:off x="3810000" y="51816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54" name="Text Box 86"/>
          <p:cNvSpPr txBox="1">
            <a:spLocks noChangeArrowheads="1"/>
          </p:cNvSpPr>
          <p:nvPr/>
        </p:nvSpPr>
        <p:spPr bwMode="auto">
          <a:xfrm>
            <a:off x="3810001" y="4876800"/>
            <a:ext cx="1336675"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clear complete</a:t>
            </a:r>
          </a:p>
        </p:txBody>
      </p:sp>
      <p:sp>
        <p:nvSpPr>
          <p:cNvPr id="98355" name="Line 87"/>
          <p:cNvSpPr>
            <a:spLocks noChangeShapeType="1"/>
          </p:cNvSpPr>
          <p:nvPr/>
        </p:nvSpPr>
        <p:spPr bwMode="auto">
          <a:xfrm>
            <a:off x="5181600" y="5257800"/>
            <a:ext cx="1371600" cy="0"/>
          </a:xfrm>
          <a:prstGeom prst="line">
            <a:avLst/>
          </a:prstGeom>
          <a:noFill/>
          <a:ln w="9525">
            <a:solidFill>
              <a:schemeClr val="tx1"/>
            </a:solidFill>
            <a:round/>
            <a:headEnd/>
            <a:tailEnd type="triangle" w="med" len="med"/>
          </a:ln>
        </p:spPr>
        <p:txBody>
          <a:bodyPr wrap="none" anchor="ctr"/>
          <a:lstStyle/>
          <a:p>
            <a:endParaRPr lang="de-DE"/>
          </a:p>
        </p:txBody>
      </p:sp>
      <p:sp>
        <p:nvSpPr>
          <p:cNvPr id="98356" name="Text Box 88"/>
          <p:cNvSpPr txBox="1">
            <a:spLocks noChangeArrowheads="1"/>
          </p:cNvSpPr>
          <p:nvPr/>
        </p:nvSpPr>
        <p:spPr bwMode="auto">
          <a:xfrm>
            <a:off x="5181601" y="4953000"/>
            <a:ext cx="1336675"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clear complete</a:t>
            </a:r>
          </a:p>
        </p:txBody>
      </p:sp>
      <p:sp>
        <p:nvSpPr>
          <p:cNvPr id="98357" name="Textfeld 1"/>
          <p:cNvSpPr txBox="1">
            <a:spLocks noChangeArrowheads="1"/>
          </p:cNvSpPr>
          <p:nvPr/>
        </p:nvSpPr>
        <p:spPr bwMode="auto">
          <a:xfrm>
            <a:off x="217751" y="4140669"/>
            <a:ext cx="2092945" cy="400110"/>
          </a:xfrm>
          <a:prstGeom prst="rect">
            <a:avLst/>
          </a:prstGeom>
          <a:noFill/>
          <a:ln w="9525">
            <a:noFill/>
            <a:miter lim="800000"/>
            <a:headEnd/>
            <a:tailEnd/>
          </a:ln>
        </p:spPr>
        <p:txBody>
          <a:bodyPr wrap="none">
            <a:spAutoFit/>
          </a:bodyPr>
          <a:lstStyle/>
          <a:p>
            <a:r>
              <a:rPr lang="de-DE" sz="2000" dirty="0">
                <a:solidFill>
                  <a:schemeClr val="accent2"/>
                </a:solidFill>
              </a:rPr>
              <a:t>Hard </a:t>
            </a:r>
            <a:r>
              <a:rPr lang="de-DE" sz="2000" dirty="0" err="1">
                <a:solidFill>
                  <a:schemeClr val="accent2"/>
                </a:solidFill>
              </a:rPr>
              <a:t>handover</a:t>
            </a:r>
            <a:endParaRPr lang="de-DE" sz="2000" dirty="0">
              <a:solidFill>
                <a:schemeClr val="accent2"/>
              </a:solidFill>
            </a:endParaRPr>
          </a:p>
        </p:txBody>
      </p:sp>
      <p:sp>
        <p:nvSpPr>
          <p:cNvPr id="98358" name="Nach links gekrümmter Pfeil 2"/>
          <p:cNvSpPr>
            <a:spLocks noChangeArrowheads="1"/>
          </p:cNvSpPr>
          <p:nvPr/>
        </p:nvSpPr>
        <p:spPr bwMode="auto">
          <a:xfrm rot="10800000" flipV="1">
            <a:off x="1637506" y="3810000"/>
            <a:ext cx="792163" cy="369332"/>
          </a:xfrm>
          <a:prstGeom prst="curvedLeftArrow">
            <a:avLst>
              <a:gd name="adj1" fmla="val 24991"/>
              <a:gd name="adj2" fmla="val 49994"/>
              <a:gd name="adj3" fmla="val 25000"/>
            </a:avLst>
          </a:prstGeom>
          <a:solidFill>
            <a:schemeClr val="accent2"/>
          </a:solidFill>
          <a:ln w="25400">
            <a:noFill/>
            <a:round/>
            <a:headEnd/>
            <a:tailEnd/>
          </a:ln>
        </p:spPr>
        <p:txBody>
          <a:bodyPr anchor="ctr">
            <a:spAutoFit/>
          </a:bodyPr>
          <a:lstStyle/>
          <a:p>
            <a:pPr algn="ctr"/>
            <a:endParaRPr lang="de-DE" sz="1800"/>
          </a:p>
        </p:txBody>
      </p:sp>
    </p:spTree>
    <p:extLst>
      <p:ext uri="{BB962C8B-B14F-4D97-AF65-F5344CB8AC3E}">
        <p14:creationId xmlns:p14="http://schemas.microsoft.com/office/powerpoint/2010/main" val="309046078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Questions &amp; Tasks</a:t>
            </a:r>
            <a:endParaRPr lang="en-US" noProof="0" dirty="0"/>
          </a:p>
        </p:txBody>
      </p:sp>
      <p:sp>
        <p:nvSpPr>
          <p:cNvPr id="4" name="Content Placeholder 3"/>
          <p:cNvSpPr>
            <a:spLocks noGrp="1"/>
          </p:cNvSpPr>
          <p:nvPr>
            <p:ph idx="1"/>
          </p:nvPr>
        </p:nvSpPr>
        <p:spPr/>
        <p:txBody>
          <a:bodyPr/>
          <a:lstStyle/>
          <a:p>
            <a:pPr lvl="1"/>
            <a:r>
              <a:rPr lang="en-GB" dirty="0"/>
              <a:t>How does the GSM system locate an MS? How precise is the localization?</a:t>
            </a:r>
          </a:p>
          <a:p>
            <a:pPr lvl="1"/>
            <a:r>
              <a:rPr lang="en-GB" dirty="0"/>
              <a:t>Why does the system use a handover margin?</a:t>
            </a:r>
          </a:p>
          <a:p>
            <a:pPr lvl="1"/>
            <a:r>
              <a:rPr lang="en-GB" dirty="0"/>
              <a:t>Why is the hand over called “hard”?</a:t>
            </a:r>
          </a:p>
          <a:p>
            <a:pPr lvl="1"/>
            <a:r>
              <a:rPr lang="en-GB" dirty="0"/>
              <a:t>How and where is user-related data represented/stored in the GSM system?</a:t>
            </a:r>
          </a:p>
        </p:txBody>
      </p:sp>
      <p:sp>
        <p:nvSpPr>
          <p:cNvPr id="3" name="Footer Placehold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5F5F5F"/>
                </a:solidFill>
                <a:effectLst/>
                <a:uLnTx/>
                <a:uFillTx/>
                <a:latin typeface="Verdana" pitchFamily="34" charset="0"/>
                <a:ea typeface="MS PGothic" pitchFamily="34" charset="-128"/>
                <a:cs typeface="+mn-cs"/>
              </a:rPr>
              <a:t>Prof. Dr.-Ing. Jochen H. Schiller    www.jochenschiller.de    Mobile Communications</a:t>
            </a:r>
          </a:p>
        </p:txBody>
      </p:sp>
    </p:spTree>
    <p:extLst>
      <p:ext uri="{BB962C8B-B14F-4D97-AF65-F5344CB8AC3E}">
        <p14:creationId xmlns:p14="http://schemas.microsoft.com/office/powerpoint/2010/main" val="5306996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t>Development of mobile telecommunication systems</a:t>
            </a:r>
          </a:p>
        </p:txBody>
      </p:sp>
      <p:sp>
        <p:nvSpPr>
          <p:cNvPr id="2662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26627" name="Text Box 6"/>
          <p:cNvSpPr txBox="1">
            <a:spLocks noChangeArrowheads="1"/>
          </p:cNvSpPr>
          <p:nvPr/>
        </p:nvSpPr>
        <p:spPr bwMode="auto">
          <a:xfrm>
            <a:off x="1896233" y="6116870"/>
            <a:ext cx="455613" cy="336550"/>
          </a:xfrm>
          <a:prstGeom prst="rect">
            <a:avLst/>
          </a:prstGeom>
          <a:noFill/>
          <a:ln w="9525">
            <a:noFill/>
            <a:miter lim="800000"/>
            <a:headEnd/>
            <a:tailEnd/>
          </a:ln>
        </p:spPr>
        <p:txBody>
          <a:bodyPr wrap="none">
            <a:spAutoFit/>
          </a:bodyPr>
          <a:lstStyle/>
          <a:p>
            <a:pPr eaLnBrk="0" hangingPunct="0"/>
            <a:r>
              <a:rPr lang="de-DE" sz="1600" b="1">
                <a:solidFill>
                  <a:srgbClr val="92D050"/>
                </a:solidFill>
                <a:latin typeface="Arial" pitchFamily="34" charset="0"/>
              </a:rPr>
              <a:t>1G</a:t>
            </a:r>
          </a:p>
        </p:txBody>
      </p:sp>
      <p:sp>
        <p:nvSpPr>
          <p:cNvPr id="26628" name="Text Box 7"/>
          <p:cNvSpPr txBox="1">
            <a:spLocks noChangeArrowheads="1"/>
          </p:cNvSpPr>
          <p:nvPr/>
        </p:nvSpPr>
        <p:spPr bwMode="auto">
          <a:xfrm>
            <a:off x="2863020" y="6115283"/>
            <a:ext cx="455612" cy="336550"/>
          </a:xfrm>
          <a:prstGeom prst="rect">
            <a:avLst/>
          </a:prstGeom>
          <a:noFill/>
          <a:ln w="9525">
            <a:noFill/>
            <a:miter lim="800000"/>
            <a:headEnd/>
            <a:tailEnd/>
          </a:ln>
        </p:spPr>
        <p:txBody>
          <a:bodyPr wrap="none">
            <a:spAutoFit/>
          </a:bodyPr>
          <a:lstStyle/>
          <a:p>
            <a:pPr eaLnBrk="0" hangingPunct="0"/>
            <a:r>
              <a:rPr lang="de-DE" sz="1600" b="1">
                <a:solidFill>
                  <a:srgbClr val="92D050"/>
                </a:solidFill>
                <a:latin typeface="Arial" pitchFamily="34" charset="0"/>
              </a:rPr>
              <a:t>2G</a:t>
            </a:r>
          </a:p>
        </p:txBody>
      </p:sp>
      <p:sp>
        <p:nvSpPr>
          <p:cNvPr id="26629" name="Text Box 8"/>
          <p:cNvSpPr txBox="1">
            <a:spLocks noChangeArrowheads="1"/>
          </p:cNvSpPr>
          <p:nvPr/>
        </p:nvSpPr>
        <p:spPr bwMode="auto">
          <a:xfrm>
            <a:off x="6163433" y="6115283"/>
            <a:ext cx="455613" cy="336550"/>
          </a:xfrm>
          <a:prstGeom prst="rect">
            <a:avLst/>
          </a:prstGeom>
          <a:noFill/>
          <a:ln w="9525">
            <a:noFill/>
            <a:miter lim="800000"/>
            <a:headEnd/>
            <a:tailEnd/>
          </a:ln>
        </p:spPr>
        <p:txBody>
          <a:bodyPr>
            <a:spAutoFit/>
          </a:bodyPr>
          <a:lstStyle/>
          <a:p>
            <a:pPr eaLnBrk="0" hangingPunct="0"/>
            <a:r>
              <a:rPr lang="de-DE" sz="1600" b="1">
                <a:solidFill>
                  <a:srgbClr val="92D050"/>
                </a:solidFill>
                <a:latin typeface="Arial" pitchFamily="34" charset="0"/>
              </a:rPr>
              <a:t>3G</a:t>
            </a:r>
          </a:p>
        </p:txBody>
      </p:sp>
      <p:sp>
        <p:nvSpPr>
          <p:cNvPr id="26630" name="Text Box 10"/>
          <p:cNvSpPr txBox="1">
            <a:spLocks noChangeArrowheads="1"/>
          </p:cNvSpPr>
          <p:nvPr/>
        </p:nvSpPr>
        <p:spPr bwMode="auto">
          <a:xfrm>
            <a:off x="4277483" y="6116870"/>
            <a:ext cx="625475" cy="336550"/>
          </a:xfrm>
          <a:prstGeom prst="rect">
            <a:avLst/>
          </a:prstGeom>
          <a:noFill/>
          <a:ln w="9525">
            <a:noFill/>
            <a:miter lim="800000"/>
            <a:headEnd/>
            <a:tailEnd/>
          </a:ln>
        </p:spPr>
        <p:txBody>
          <a:bodyPr>
            <a:spAutoFit/>
          </a:bodyPr>
          <a:lstStyle/>
          <a:p>
            <a:pPr eaLnBrk="0" hangingPunct="0"/>
            <a:r>
              <a:rPr lang="de-DE" sz="1600" b="1">
                <a:solidFill>
                  <a:srgbClr val="92D050"/>
                </a:solidFill>
                <a:latin typeface="Arial" pitchFamily="34" charset="0"/>
              </a:rPr>
              <a:t>2.5G</a:t>
            </a:r>
          </a:p>
        </p:txBody>
      </p:sp>
      <p:sp>
        <p:nvSpPr>
          <p:cNvPr id="26631" name="Text Box 11"/>
          <p:cNvSpPr txBox="1">
            <a:spLocks noChangeArrowheads="1"/>
          </p:cNvSpPr>
          <p:nvPr/>
        </p:nvSpPr>
        <p:spPr bwMode="auto">
          <a:xfrm>
            <a:off x="2599495" y="5289784"/>
            <a:ext cx="1065212"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IS-95</a:t>
            </a:r>
          </a:p>
          <a:p>
            <a:pPr eaLnBrk="0" hangingPunct="0"/>
            <a:r>
              <a:rPr lang="de-DE" sz="1600">
                <a:latin typeface="Arial" pitchFamily="34" charset="0"/>
              </a:rPr>
              <a:t>cdmaOne</a:t>
            </a:r>
          </a:p>
        </p:txBody>
      </p:sp>
      <p:sp>
        <p:nvSpPr>
          <p:cNvPr id="26632" name="Text Box 12"/>
          <p:cNvSpPr txBox="1">
            <a:spLocks noChangeArrowheads="1"/>
          </p:cNvSpPr>
          <p:nvPr/>
        </p:nvSpPr>
        <p:spPr bwMode="auto">
          <a:xfrm>
            <a:off x="2599496" y="2060808"/>
            <a:ext cx="973137" cy="825500"/>
          </a:xfrm>
          <a:prstGeom prst="rect">
            <a:avLst/>
          </a:prstGeom>
          <a:noFill/>
          <a:ln w="9525">
            <a:noFill/>
            <a:miter lim="800000"/>
            <a:headEnd/>
            <a:tailEnd/>
          </a:ln>
        </p:spPr>
        <p:txBody>
          <a:bodyPr wrap="none">
            <a:spAutoFit/>
          </a:bodyPr>
          <a:lstStyle/>
          <a:p>
            <a:pPr eaLnBrk="0" hangingPunct="0"/>
            <a:r>
              <a:rPr lang="de-DE" sz="1600">
                <a:latin typeface="Arial" pitchFamily="34" charset="0"/>
              </a:rPr>
              <a:t>IS-136</a:t>
            </a:r>
          </a:p>
          <a:p>
            <a:pPr eaLnBrk="0" hangingPunct="0"/>
            <a:r>
              <a:rPr lang="de-DE" sz="1600">
                <a:latin typeface="Arial" pitchFamily="34" charset="0"/>
              </a:rPr>
              <a:t>TDMA</a:t>
            </a:r>
          </a:p>
          <a:p>
            <a:pPr eaLnBrk="0" hangingPunct="0"/>
            <a:r>
              <a:rPr lang="de-DE" sz="1600">
                <a:latin typeface="Arial" pitchFamily="34" charset="0"/>
              </a:rPr>
              <a:t>D-AMPS</a:t>
            </a:r>
          </a:p>
        </p:txBody>
      </p:sp>
      <p:sp>
        <p:nvSpPr>
          <p:cNvPr id="26633" name="Text Box 13"/>
          <p:cNvSpPr txBox="1">
            <a:spLocks noChangeArrowheads="1"/>
          </p:cNvSpPr>
          <p:nvPr/>
        </p:nvSpPr>
        <p:spPr bwMode="auto">
          <a:xfrm>
            <a:off x="2599495" y="2852970"/>
            <a:ext cx="647700" cy="336550"/>
          </a:xfrm>
          <a:prstGeom prst="rect">
            <a:avLst/>
          </a:prstGeom>
          <a:noFill/>
          <a:ln w="9525">
            <a:noFill/>
            <a:miter lim="800000"/>
            <a:headEnd/>
            <a:tailEnd/>
          </a:ln>
        </p:spPr>
        <p:txBody>
          <a:bodyPr wrap="none">
            <a:spAutoFit/>
          </a:bodyPr>
          <a:lstStyle/>
          <a:p>
            <a:pPr eaLnBrk="0" hangingPunct="0"/>
            <a:r>
              <a:rPr lang="de-DE" sz="1600" b="1">
                <a:latin typeface="Arial" pitchFamily="34" charset="0"/>
              </a:rPr>
              <a:t>GSM</a:t>
            </a:r>
          </a:p>
        </p:txBody>
      </p:sp>
      <p:sp>
        <p:nvSpPr>
          <p:cNvPr id="26634" name="Text Box 14"/>
          <p:cNvSpPr txBox="1">
            <a:spLocks noChangeArrowheads="1"/>
          </p:cNvSpPr>
          <p:nvPr/>
        </p:nvSpPr>
        <p:spPr bwMode="auto">
          <a:xfrm>
            <a:off x="2599496" y="3140308"/>
            <a:ext cx="6111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PDC</a:t>
            </a:r>
          </a:p>
        </p:txBody>
      </p:sp>
      <p:sp>
        <p:nvSpPr>
          <p:cNvPr id="26635" name="Text Box 15"/>
          <p:cNvSpPr txBox="1">
            <a:spLocks noChangeArrowheads="1"/>
          </p:cNvSpPr>
          <p:nvPr/>
        </p:nvSpPr>
        <p:spPr bwMode="auto">
          <a:xfrm>
            <a:off x="3896483" y="2852970"/>
            <a:ext cx="758825" cy="336550"/>
          </a:xfrm>
          <a:prstGeom prst="rect">
            <a:avLst/>
          </a:prstGeom>
          <a:noFill/>
          <a:ln w="9525">
            <a:noFill/>
            <a:miter lim="800000"/>
            <a:headEnd/>
            <a:tailEnd/>
          </a:ln>
        </p:spPr>
        <p:txBody>
          <a:bodyPr>
            <a:spAutoFit/>
          </a:bodyPr>
          <a:lstStyle/>
          <a:p>
            <a:pPr eaLnBrk="0" hangingPunct="0"/>
            <a:r>
              <a:rPr lang="de-DE" sz="1600" b="1">
                <a:latin typeface="Arial" pitchFamily="34" charset="0"/>
              </a:rPr>
              <a:t>GPRS</a:t>
            </a:r>
          </a:p>
        </p:txBody>
      </p:sp>
      <p:sp>
        <p:nvSpPr>
          <p:cNvPr id="26636" name="Text Box 16"/>
          <p:cNvSpPr txBox="1">
            <a:spLocks noChangeArrowheads="1"/>
          </p:cNvSpPr>
          <p:nvPr/>
        </p:nvSpPr>
        <p:spPr bwMode="auto">
          <a:xfrm>
            <a:off x="5947533" y="3500671"/>
            <a:ext cx="2259013" cy="581025"/>
          </a:xfrm>
          <a:prstGeom prst="rect">
            <a:avLst/>
          </a:prstGeom>
          <a:noFill/>
          <a:ln w="9525">
            <a:noFill/>
            <a:miter lim="800000"/>
            <a:headEnd/>
            <a:tailEnd/>
          </a:ln>
        </p:spPr>
        <p:txBody>
          <a:bodyPr>
            <a:spAutoFit/>
          </a:bodyPr>
          <a:lstStyle/>
          <a:p>
            <a:pPr eaLnBrk="0" hangingPunct="0"/>
            <a:r>
              <a:rPr lang="de-DE" sz="1600" i="1">
                <a:latin typeface="Arial" pitchFamily="34" charset="0"/>
              </a:rPr>
              <a:t>IMT-DS</a:t>
            </a:r>
          </a:p>
          <a:p>
            <a:pPr eaLnBrk="0" hangingPunct="0"/>
            <a:r>
              <a:rPr lang="de-DE" sz="1600" b="1">
                <a:latin typeface="Arial" pitchFamily="34" charset="0"/>
              </a:rPr>
              <a:t>UTRA FDD / W-CDMA</a:t>
            </a:r>
          </a:p>
        </p:txBody>
      </p:sp>
      <p:sp>
        <p:nvSpPr>
          <p:cNvPr id="26637" name="Text Box 17"/>
          <p:cNvSpPr txBox="1">
            <a:spLocks noChangeArrowheads="1"/>
          </p:cNvSpPr>
          <p:nvPr/>
        </p:nvSpPr>
        <p:spPr bwMode="auto">
          <a:xfrm>
            <a:off x="4831521" y="2421170"/>
            <a:ext cx="758825" cy="336550"/>
          </a:xfrm>
          <a:prstGeom prst="rect">
            <a:avLst/>
          </a:prstGeom>
          <a:noFill/>
          <a:ln w="9525">
            <a:noFill/>
            <a:miter lim="800000"/>
            <a:headEnd/>
            <a:tailEnd/>
          </a:ln>
        </p:spPr>
        <p:txBody>
          <a:bodyPr>
            <a:spAutoFit/>
          </a:bodyPr>
          <a:lstStyle/>
          <a:p>
            <a:pPr eaLnBrk="0" hangingPunct="0"/>
            <a:r>
              <a:rPr lang="de-DE" sz="1600" b="1">
                <a:latin typeface="Arial" pitchFamily="34" charset="0"/>
              </a:rPr>
              <a:t>EDGE</a:t>
            </a:r>
          </a:p>
        </p:txBody>
      </p:sp>
      <p:sp>
        <p:nvSpPr>
          <p:cNvPr id="26638" name="Text Box 18"/>
          <p:cNvSpPr txBox="1">
            <a:spLocks noChangeArrowheads="1"/>
          </p:cNvSpPr>
          <p:nvPr/>
        </p:nvSpPr>
        <p:spPr bwMode="auto">
          <a:xfrm>
            <a:off x="5947533" y="4072171"/>
            <a:ext cx="2314575" cy="581025"/>
          </a:xfrm>
          <a:prstGeom prst="rect">
            <a:avLst/>
          </a:prstGeom>
          <a:noFill/>
          <a:ln w="9525">
            <a:noFill/>
            <a:miter lim="800000"/>
            <a:headEnd/>
            <a:tailEnd/>
          </a:ln>
        </p:spPr>
        <p:txBody>
          <a:bodyPr>
            <a:spAutoFit/>
          </a:bodyPr>
          <a:lstStyle/>
          <a:p>
            <a:pPr eaLnBrk="0" hangingPunct="0"/>
            <a:r>
              <a:rPr lang="de-DE" sz="1600" i="1">
                <a:latin typeface="Arial" pitchFamily="34" charset="0"/>
              </a:rPr>
              <a:t>IMT-TC</a:t>
            </a:r>
          </a:p>
          <a:p>
            <a:pPr eaLnBrk="0" hangingPunct="0"/>
            <a:r>
              <a:rPr lang="de-DE" sz="1600">
                <a:latin typeface="Arial" pitchFamily="34" charset="0"/>
              </a:rPr>
              <a:t>UTRA TDD / TD-CDMA</a:t>
            </a:r>
          </a:p>
        </p:txBody>
      </p:sp>
      <p:sp>
        <p:nvSpPr>
          <p:cNvPr id="26639" name="Text Box 19"/>
          <p:cNvSpPr txBox="1">
            <a:spLocks noChangeArrowheads="1"/>
          </p:cNvSpPr>
          <p:nvPr/>
        </p:nvSpPr>
        <p:spPr bwMode="auto">
          <a:xfrm>
            <a:off x="3826632" y="5412020"/>
            <a:ext cx="1436688" cy="336550"/>
          </a:xfrm>
          <a:prstGeom prst="rect">
            <a:avLst/>
          </a:prstGeom>
          <a:noFill/>
          <a:ln w="9525">
            <a:noFill/>
            <a:miter lim="800000"/>
            <a:headEnd/>
            <a:tailEnd/>
          </a:ln>
        </p:spPr>
        <p:txBody>
          <a:bodyPr>
            <a:spAutoFit/>
          </a:bodyPr>
          <a:lstStyle/>
          <a:p>
            <a:pPr eaLnBrk="0" hangingPunct="0"/>
            <a:r>
              <a:rPr lang="de-DE" sz="1600" dirty="0">
                <a:latin typeface="Arial" pitchFamily="34" charset="0"/>
              </a:rPr>
              <a:t>cdma2000 1X</a:t>
            </a:r>
          </a:p>
        </p:txBody>
      </p:sp>
      <p:sp>
        <p:nvSpPr>
          <p:cNvPr id="26640" name="Text Box 20"/>
          <p:cNvSpPr txBox="1">
            <a:spLocks noChangeArrowheads="1"/>
          </p:cNvSpPr>
          <p:nvPr/>
        </p:nvSpPr>
        <p:spPr bwMode="auto">
          <a:xfrm>
            <a:off x="7009571" y="5794609"/>
            <a:ext cx="1108075" cy="581025"/>
          </a:xfrm>
          <a:prstGeom prst="rect">
            <a:avLst/>
          </a:prstGeom>
          <a:noFill/>
          <a:ln w="9525">
            <a:noFill/>
            <a:miter lim="800000"/>
            <a:headEnd/>
            <a:tailEnd/>
          </a:ln>
        </p:spPr>
        <p:txBody>
          <a:bodyPr>
            <a:spAutoFit/>
          </a:bodyPr>
          <a:lstStyle/>
          <a:p>
            <a:pPr eaLnBrk="0" hangingPunct="0"/>
            <a:r>
              <a:rPr lang="de-DE" sz="1600">
                <a:latin typeface="Arial" pitchFamily="34" charset="0"/>
              </a:rPr>
              <a:t>1X EV-DV</a:t>
            </a:r>
          </a:p>
          <a:p>
            <a:pPr eaLnBrk="0" hangingPunct="0"/>
            <a:r>
              <a:rPr lang="de-DE" sz="1600">
                <a:latin typeface="Arial" pitchFamily="34" charset="0"/>
              </a:rPr>
              <a:t>(3X)</a:t>
            </a:r>
          </a:p>
        </p:txBody>
      </p:sp>
      <p:sp>
        <p:nvSpPr>
          <p:cNvPr id="26641" name="Text Box 23"/>
          <p:cNvSpPr txBox="1">
            <a:spLocks noChangeArrowheads="1"/>
          </p:cNvSpPr>
          <p:nvPr/>
        </p:nvSpPr>
        <p:spPr bwMode="auto">
          <a:xfrm>
            <a:off x="1654933" y="1484545"/>
            <a:ext cx="75882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AMPS</a:t>
            </a:r>
          </a:p>
        </p:txBody>
      </p:sp>
      <p:sp>
        <p:nvSpPr>
          <p:cNvPr id="26642" name="Text Box 25"/>
          <p:cNvSpPr txBox="1">
            <a:spLocks noChangeArrowheads="1"/>
          </p:cNvSpPr>
          <p:nvPr/>
        </p:nvSpPr>
        <p:spPr bwMode="auto">
          <a:xfrm>
            <a:off x="1654932" y="1724258"/>
            <a:ext cx="6238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NMT</a:t>
            </a:r>
          </a:p>
        </p:txBody>
      </p:sp>
      <p:sp>
        <p:nvSpPr>
          <p:cNvPr id="26643" name="Text Box 27"/>
          <p:cNvSpPr txBox="1">
            <a:spLocks noChangeArrowheads="1"/>
          </p:cNvSpPr>
          <p:nvPr/>
        </p:nvSpPr>
        <p:spPr bwMode="auto">
          <a:xfrm>
            <a:off x="5947532" y="2492608"/>
            <a:ext cx="1074738" cy="825500"/>
          </a:xfrm>
          <a:prstGeom prst="rect">
            <a:avLst/>
          </a:prstGeom>
          <a:noFill/>
          <a:ln w="9525">
            <a:noFill/>
            <a:miter lim="800000"/>
            <a:headEnd/>
            <a:tailEnd/>
          </a:ln>
        </p:spPr>
        <p:txBody>
          <a:bodyPr>
            <a:spAutoFit/>
          </a:bodyPr>
          <a:lstStyle/>
          <a:p>
            <a:pPr eaLnBrk="0" hangingPunct="0"/>
            <a:r>
              <a:rPr lang="de-DE" sz="1600" i="1">
                <a:latin typeface="Arial" pitchFamily="34" charset="0"/>
              </a:rPr>
              <a:t>IMT-SC</a:t>
            </a:r>
          </a:p>
          <a:p>
            <a:pPr eaLnBrk="0" hangingPunct="0"/>
            <a:r>
              <a:rPr lang="de-DE" sz="1600">
                <a:latin typeface="Arial" pitchFamily="34" charset="0"/>
              </a:rPr>
              <a:t>IS-136HS</a:t>
            </a:r>
          </a:p>
          <a:p>
            <a:pPr eaLnBrk="0" hangingPunct="0"/>
            <a:r>
              <a:rPr lang="de-DE" sz="1600">
                <a:latin typeface="Arial" pitchFamily="34" charset="0"/>
              </a:rPr>
              <a:t>UWC-136</a:t>
            </a:r>
          </a:p>
        </p:txBody>
      </p:sp>
      <p:sp>
        <p:nvSpPr>
          <p:cNvPr id="26644" name="Text Box 28"/>
          <p:cNvSpPr txBox="1">
            <a:spLocks noChangeArrowheads="1"/>
          </p:cNvSpPr>
          <p:nvPr/>
        </p:nvSpPr>
        <p:spPr bwMode="auto">
          <a:xfrm>
            <a:off x="5947533" y="4724634"/>
            <a:ext cx="1254125" cy="581025"/>
          </a:xfrm>
          <a:prstGeom prst="rect">
            <a:avLst/>
          </a:prstGeom>
          <a:noFill/>
          <a:ln w="9525">
            <a:noFill/>
            <a:miter lim="800000"/>
            <a:headEnd/>
            <a:tailEnd/>
          </a:ln>
        </p:spPr>
        <p:txBody>
          <a:bodyPr>
            <a:spAutoFit/>
          </a:bodyPr>
          <a:lstStyle/>
          <a:p>
            <a:pPr eaLnBrk="0" hangingPunct="0"/>
            <a:r>
              <a:rPr lang="de-DE" sz="1600" i="1">
                <a:latin typeface="Arial" pitchFamily="34" charset="0"/>
              </a:rPr>
              <a:t>IMT-TC</a:t>
            </a:r>
            <a:endParaRPr lang="de-DE" sz="1600">
              <a:latin typeface="Arial" pitchFamily="34" charset="0"/>
            </a:endParaRPr>
          </a:p>
          <a:p>
            <a:pPr eaLnBrk="0" hangingPunct="0"/>
            <a:r>
              <a:rPr lang="de-DE" sz="1600">
                <a:latin typeface="Arial" pitchFamily="34" charset="0"/>
              </a:rPr>
              <a:t>TD-SCDMA</a:t>
            </a:r>
          </a:p>
        </p:txBody>
      </p:sp>
      <p:cxnSp>
        <p:nvCxnSpPr>
          <p:cNvPr id="26645" name="AutoShape 29"/>
          <p:cNvCxnSpPr>
            <a:cxnSpLocks noChangeShapeType="1"/>
            <a:stCxn id="26633" idx="3"/>
            <a:endCxn id="26635" idx="1"/>
          </p:cNvCxnSpPr>
          <p:nvPr/>
        </p:nvCxnSpPr>
        <p:spPr bwMode="auto">
          <a:xfrm>
            <a:off x="3247196" y="3021245"/>
            <a:ext cx="649287" cy="1588"/>
          </a:xfrm>
          <a:prstGeom prst="straightConnector1">
            <a:avLst/>
          </a:prstGeom>
          <a:noFill/>
          <a:ln w="9525">
            <a:solidFill>
              <a:schemeClr val="tx1"/>
            </a:solidFill>
            <a:round/>
            <a:headEnd/>
            <a:tailEnd type="triangle" w="med" len="med"/>
          </a:ln>
        </p:spPr>
      </p:cxnSp>
      <p:cxnSp>
        <p:nvCxnSpPr>
          <p:cNvPr id="26646" name="AutoShape 30"/>
          <p:cNvCxnSpPr>
            <a:cxnSpLocks noChangeShapeType="1"/>
            <a:stCxn id="26633" idx="3"/>
            <a:endCxn id="26637" idx="1"/>
          </p:cNvCxnSpPr>
          <p:nvPr/>
        </p:nvCxnSpPr>
        <p:spPr bwMode="auto">
          <a:xfrm flipV="1">
            <a:off x="3247196" y="2589445"/>
            <a:ext cx="1584325" cy="431800"/>
          </a:xfrm>
          <a:prstGeom prst="straightConnector1">
            <a:avLst/>
          </a:prstGeom>
          <a:noFill/>
          <a:ln w="9525">
            <a:solidFill>
              <a:schemeClr val="tx1"/>
            </a:solidFill>
            <a:round/>
            <a:headEnd/>
            <a:tailEnd type="triangle" w="med" len="med"/>
          </a:ln>
        </p:spPr>
      </p:cxnSp>
      <p:cxnSp>
        <p:nvCxnSpPr>
          <p:cNvPr id="26647" name="AutoShape 31"/>
          <p:cNvCxnSpPr>
            <a:cxnSpLocks noChangeShapeType="1"/>
            <a:stCxn id="26635" idx="3"/>
            <a:endCxn id="26637" idx="2"/>
          </p:cNvCxnSpPr>
          <p:nvPr/>
        </p:nvCxnSpPr>
        <p:spPr bwMode="auto">
          <a:xfrm flipV="1">
            <a:off x="4655308" y="2757721"/>
            <a:ext cx="555625" cy="263525"/>
          </a:xfrm>
          <a:prstGeom prst="straightConnector1">
            <a:avLst/>
          </a:prstGeom>
          <a:noFill/>
          <a:ln w="9525">
            <a:solidFill>
              <a:schemeClr val="tx1"/>
            </a:solidFill>
            <a:round/>
            <a:headEnd/>
            <a:tailEnd type="triangle" w="med" len="med"/>
          </a:ln>
        </p:spPr>
      </p:cxnSp>
      <p:cxnSp>
        <p:nvCxnSpPr>
          <p:cNvPr id="26648" name="AutoShape 32"/>
          <p:cNvCxnSpPr>
            <a:cxnSpLocks noChangeShapeType="1"/>
            <a:stCxn id="26635" idx="3"/>
            <a:endCxn id="26636" idx="1"/>
          </p:cNvCxnSpPr>
          <p:nvPr/>
        </p:nvCxnSpPr>
        <p:spPr bwMode="auto">
          <a:xfrm>
            <a:off x="4655308" y="3021245"/>
            <a:ext cx="1292225" cy="769938"/>
          </a:xfrm>
          <a:prstGeom prst="straightConnector1">
            <a:avLst/>
          </a:prstGeom>
          <a:noFill/>
          <a:ln w="9525">
            <a:solidFill>
              <a:schemeClr val="tx1"/>
            </a:solidFill>
            <a:round/>
            <a:headEnd/>
            <a:tailEnd type="triangle" w="med" len="med"/>
          </a:ln>
        </p:spPr>
      </p:cxnSp>
      <p:cxnSp>
        <p:nvCxnSpPr>
          <p:cNvPr id="26649" name="AutoShape 33"/>
          <p:cNvCxnSpPr>
            <a:cxnSpLocks noChangeShapeType="1"/>
            <a:stCxn id="26637" idx="3"/>
            <a:endCxn id="26643" idx="1"/>
          </p:cNvCxnSpPr>
          <p:nvPr/>
        </p:nvCxnSpPr>
        <p:spPr bwMode="auto">
          <a:xfrm>
            <a:off x="5590346" y="2589446"/>
            <a:ext cx="357187" cy="315913"/>
          </a:xfrm>
          <a:prstGeom prst="straightConnector1">
            <a:avLst/>
          </a:prstGeom>
          <a:noFill/>
          <a:ln w="9525">
            <a:solidFill>
              <a:schemeClr val="tx1"/>
            </a:solidFill>
            <a:round/>
            <a:headEnd/>
            <a:tailEnd type="triangle" w="med" len="med"/>
          </a:ln>
        </p:spPr>
      </p:cxnSp>
      <p:cxnSp>
        <p:nvCxnSpPr>
          <p:cNvPr id="26650" name="AutoShape 34"/>
          <p:cNvCxnSpPr>
            <a:cxnSpLocks noChangeShapeType="1"/>
            <a:stCxn id="26632" idx="3"/>
            <a:endCxn id="26637" idx="1"/>
          </p:cNvCxnSpPr>
          <p:nvPr/>
        </p:nvCxnSpPr>
        <p:spPr bwMode="auto">
          <a:xfrm>
            <a:off x="3572632" y="2473559"/>
            <a:ext cx="1258888" cy="115887"/>
          </a:xfrm>
          <a:prstGeom prst="straightConnector1">
            <a:avLst/>
          </a:prstGeom>
          <a:noFill/>
          <a:ln w="9525">
            <a:solidFill>
              <a:schemeClr val="tx1"/>
            </a:solidFill>
            <a:round/>
            <a:headEnd/>
            <a:tailEnd type="triangle" w="med" len="med"/>
          </a:ln>
        </p:spPr>
      </p:cxnSp>
      <p:sp>
        <p:nvSpPr>
          <p:cNvPr id="26651" name="Text Box 35"/>
          <p:cNvSpPr txBox="1">
            <a:spLocks noChangeArrowheads="1"/>
          </p:cNvSpPr>
          <p:nvPr/>
        </p:nvSpPr>
        <p:spPr bwMode="auto">
          <a:xfrm>
            <a:off x="1654932" y="1268645"/>
            <a:ext cx="736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CT0/1</a:t>
            </a:r>
          </a:p>
        </p:txBody>
      </p:sp>
      <p:sp>
        <p:nvSpPr>
          <p:cNvPr id="26652" name="Text Box 36"/>
          <p:cNvSpPr txBox="1">
            <a:spLocks noChangeArrowheads="1"/>
          </p:cNvSpPr>
          <p:nvPr/>
        </p:nvSpPr>
        <p:spPr bwMode="auto">
          <a:xfrm>
            <a:off x="2599496" y="1629008"/>
            <a:ext cx="56673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CT2</a:t>
            </a:r>
          </a:p>
        </p:txBody>
      </p:sp>
      <p:sp>
        <p:nvSpPr>
          <p:cNvPr id="26653" name="Text Box 37"/>
          <p:cNvSpPr txBox="1">
            <a:spLocks noChangeArrowheads="1"/>
          </p:cNvSpPr>
          <p:nvPr/>
        </p:nvSpPr>
        <p:spPr bwMode="auto">
          <a:xfrm>
            <a:off x="5947532" y="1771884"/>
            <a:ext cx="850900" cy="581025"/>
          </a:xfrm>
          <a:prstGeom prst="rect">
            <a:avLst/>
          </a:prstGeom>
          <a:noFill/>
          <a:ln w="9525">
            <a:noFill/>
            <a:miter lim="800000"/>
            <a:headEnd/>
            <a:tailEnd/>
          </a:ln>
        </p:spPr>
        <p:txBody>
          <a:bodyPr>
            <a:spAutoFit/>
          </a:bodyPr>
          <a:lstStyle/>
          <a:p>
            <a:pPr eaLnBrk="0" hangingPunct="0"/>
            <a:r>
              <a:rPr lang="de-DE" sz="1600" i="1">
                <a:latin typeface="Arial" pitchFamily="34" charset="0"/>
              </a:rPr>
              <a:t>IMT-FT</a:t>
            </a:r>
          </a:p>
          <a:p>
            <a:pPr eaLnBrk="0" hangingPunct="0"/>
            <a:r>
              <a:rPr lang="de-DE" sz="1600">
                <a:latin typeface="Arial" pitchFamily="34" charset="0"/>
              </a:rPr>
              <a:t>DECT</a:t>
            </a:r>
          </a:p>
        </p:txBody>
      </p:sp>
      <p:sp>
        <p:nvSpPr>
          <p:cNvPr id="26654" name="Text Box 38"/>
          <p:cNvSpPr txBox="1">
            <a:spLocks noChangeArrowheads="1"/>
          </p:cNvSpPr>
          <p:nvPr/>
        </p:nvSpPr>
        <p:spPr bwMode="auto">
          <a:xfrm rot="-5400000">
            <a:off x="968287" y="4729981"/>
            <a:ext cx="798617" cy="338554"/>
          </a:xfrm>
          <a:prstGeom prst="rect">
            <a:avLst/>
          </a:prstGeom>
          <a:noFill/>
          <a:ln w="9525">
            <a:noFill/>
            <a:miter lim="800000"/>
            <a:headEnd/>
            <a:tailEnd/>
          </a:ln>
        </p:spPr>
        <p:txBody>
          <a:bodyPr wrap="none">
            <a:spAutoFit/>
          </a:bodyPr>
          <a:lstStyle/>
          <a:p>
            <a:pPr eaLnBrk="0" hangingPunct="0"/>
            <a:r>
              <a:rPr lang="en-US" sz="1600" b="1">
                <a:solidFill>
                  <a:srgbClr val="0070C0"/>
                </a:solidFill>
                <a:latin typeface="Arial" pitchFamily="34" charset="0"/>
              </a:rPr>
              <a:t>CDMA</a:t>
            </a:r>
          </a:p>
        </p:txBody>
      </p:sp>
      <p:sp>
        <p:nvSpPr>
          <p:cNvPr id="26655" name="Text Box 39"/>
          <p:cNvSpPr txBox="1">
            <a:spLocks noChangeArrowheads="1"/>
          </p:cNvSpPr>
          <p:nvPr/>
        </p:nvSpPr>
        <p:spPr bwMode="auto">
          <a:xfrm rot="-5400000">
            <a:off x="1003320" y="2591619"/>
            <a:ext cx="776175" cy="338554"/>
          </a:xfrm>
          <a:prstGeom prst="rect">
            <a:avLst/>
          </a:prstGeom>
          <a:noFill/>
          <a:ln w="9525">
            <a:noFill/>
            <a:miter lim="800000"/>
            <a:headEnd/>
            <a:tailEnd/>
          </a:ln>
        </p:spPr>
        <p:txBody>
          <a:bodyPr wrap="none">
            <a:spAutoFit/>
          </a:bodyPr>
          <a:lstStyle/>
          <a:p>
            <a:pPr eaLnBrk="0" hangingPunct="0"/>
            <a:r>
              <a:rPr lang="en-US" sz="1600" b="1">
                <a:solidFill>
                  <a:srgbClr val="0070C0"/>
                </a:solidFill>
                <a:latin typeface="Arial" pitchFamily="34" charset="0"/>
              </a:rPr>
              <a:t>TDMA</a:t>
            </a:r>
          </a:p>
        </p:txBody>
      </p:sp>
      <p:sp>
        <p:nvSpPr>
          <p:cNvPr id="26656" name="Text Box 40"/>
          <p:cNvSpPr txBox="1">
            <a:spLocks noChangeArrowheads="1"/>
          </p:cNvSpPr>
          <p:nvPr/>
        </p:nvSpPr>
        <p:spPr bwMode="auto">
          <a:xfrm rot="-5400000">
            <a:off x="979508" y="1478781"/>
            <a:ext cx="776175" cy="338554"/>
          </a:xfrm>
          <a:prstGeom prst="rect">
            <a:avLst/>
          </a:prstGeom>
          <a:noFill/>
          <a:ln w="9525">
            <a:noFill/>
            <a:miter lim="800000"/>
            <a:headEnd/>
            <a:tailEnd/>
          </a:ln>
        </p:spPr>
        <p:txBody>
          <a:bodyPr wrap="none">
            <a:spAutoFit/>
          </a:bodyPr>
          <a:lstStyle/>
          <a:p>
            <a:pPr eaLnBrk="0" hangingPunct="0"/>
            <a:r>
              <a:rPr lang="en-US" sz="1600" b="1">
                <a:solidFill>
                  <a:srgbClr val="0070C0"/>
                </a:solidFill>
                <a:latin typeface="Arial" pitchFamily="34" charset="0"/>
              </a:rPr>
              <a:t>FDMA</a:t>
            </a:r>
          </a:p>
        </p:txBody>
      </p:sp>
      <p:sp>
        <p:nvSpPr>
          <p:cNvPr id="26657" name="Line 41"/>
          <p:cNvSpPr>
            <a:spLocks noChangeShapeType="1"/>
          </p:cNvSpPr>
          <p:nvPr/>
        </p:nvSpPr>
        <p:spPr bwMode="auto">
          <a:xfrm>
            <a:off x="1270758" y="3500670"/>
            <a:ext cx="8353425" cy="0"/>
          </a:xfrm>
          <a:prstGeom prst="line">
            <a:avLst/>
          </a:prstGeom>
          <a:noFill/>
          <a:ln w="9525">
            <a:solidFill>
              <a:schemeClr val="tx1"/>
            </a:solidFill>
            <a:prstDash val="dash"/>
            <a:round/>
            <a:headEnd/>
            <a:tailEnd/>
          </a:ln>
        </p:spPr>
        <p:txBody>
          <a:bodyPr wrap="none" anchor="ctr"/>
          <a:lstStyle/>
          <a:p>
            <a:endParaRPr lang="de-DE"/>
          </a:p>
        </p:txBody>
      </p:sp>
      <p:sp>
        <p:nvSpPr>
          <p:cNvPr id="26658" name="Line 42"/>
          <p:cNvSpPr>
            <a:spLocks noChangeShapeType="1"/>
          </p:cNvSpPr>
          <p:nvPr/>
        </p:nvSpPr>
        <p:spPr bwMode="auto">
          <a:xfrm>
            <a:off x="1270758" y="2060808"/>
            <a:ext cx="8353425" cy="0"/>
          </a:xfrm>
          <a:prstGeom prst="line">
            <a:avLst/>
          </a:prstGeom>
          <a:noFill/>
          <a:ln w="9525">
            <a:solidFill>
              <a:schemeClr val="tx1"/>
            </a:solidFill>
            <a:prstDash val="dash"/>
            <a:round/>
            <a:headEnd/>
            <a:tailEnd/>
          </a:ln>
        </p:spPr>
        <p:txBody>
          <a:bodyPr wrap="none" anchor="ctr"/>
          <a:lstStyle/>
          <a:p>
            <a:endParaRPr lang="de-DE"/>
          </a:p>
        </p:txBody>
      </p:sp>
      <p:cxnSp>
        <p:nvCxnSpPr>
          <p:cNvPr id="26659" name="AutoShape 43"/>
          <p:cNvCxnSpPr>
            <a:cxnSpLocks noChangeShapeType="1"/>
            <a:stCxn id="26652" idx="3"/>
            <a:endCxn id="26653" idx="1"/>
          </p:cNvCxnSpPr>
          <p:nvPr/>
        </p:nvCxnSpPr>
        <p:spPr bwMode="auto">
          <a:xfrm>
            <a:off x="3166232" y="1797283"/>
            <a:ext cx="2781300" cy="265112"/>
          </a:xfrm>
          <a:prstGeom prst="straightConnector1">
            <a:avLst/>
          </a:prstGeom>
          <a:noFill/>
          <a:ln w="9525">
            <a:solidFill>
              <a:schemeClr val="tx1"/>
            </a:solidFill>
            <a:round/>
            <a:headEnd/>
            <a:tailEnd type="triangle" w="med" len="med"/>
          </a:ln>
        </p:spPr>
      </p:cxnSp>
      <p:cxnSp>
        <p:nvCxnSpPr>
          <p:cNvPr id="26660" name="AutoShape 44"/>
          <p:cNvCxnSpPr>
            <a:cxnSpLocks noChangeShapeType="1"/>
            <a:stCxn id="26651" idx="3"/>
            <a:endCxn id="26652" idx="1"/>
          </p:cNvCxnSpPr>
          <p:nvPr/>
        </p:nvCxnSpPr>
        <p:spPr bwMode="auto">
          <a:xfrm>
            <a:off x="2391533" y="1436921"/>
            <a:ext cx="207963" cy="360363"/>
          </a:xfrm>
          <a:prstGeom prst="straightConnector1">
            <a:avLst/>
          </a:prstGeom>
          <a:noFill/>
          <a:ln w="9525">
            <a:solidFill>
              <a:schemeClr val="tx1"/>
            </a:solidFill>
            <a:round/>
            <a:headEnd/>
            <a:tailEnd type="triangle" w="med" len="med"/>
          </a:ln>
        </p:spPr>
      </p:cxnSp>
      <p:cxnSp>
        <p:nvCxnSpPr>
          <p:cNvPr id="26661" name="AutoShape 45"/>
          <p:cNvCxnSpPr>
            <a:cxnSpLocks noChangeShapeType="1"/>
            <a:stCxn id="26641" idx="3"/>
            <a:endCxn id="26632" idx="1"/>
          </p:cNvCxnSpPr>
          <p:nvPr/>
        </p:nvCxnSpPr>
        <p:spPr bwMode="auto">
          <a:xfrm>
            <a:off x="2413757" y="1652820"/>
            <a:ext cx="185738" cy="820738"/>
          </a:xfrm>
          <a:prstGeom prst="straightConnector1">
            <a:avLst/>
          </a:prstGeom>
          <a:noFill/>
          <a:ln w="9525">
            <a:solidFill>
              <a:schemeClr val="tx1"/>
            </a:solidFill>
            <a:round/>
            <a:headEnd/>
            <a:tailEnd type="triangle" w="med" len="med"/>
          </a:ln>
        </p:spPr>
      </p:cxnSp>
      <p:cxnSp>
        <p:nvCxnSpPr>
          <p:cNvPr id="26662" name="AutoShape 46"/>
          <p:cNvCxnSpPr>
            <a:cxnSpLocks noChangeShapeType="1"/>
            <a:stCxn id="26642" idx="3"/>
            <a:endCxn id="26633" idx="1"/>
          </p:cNvCxnSpPr>
          <p:nvPr/>
        </p:nvCxnSpPr>
        <p:spPr bwMode="auto">
          <a:xfrm>
            <a:off x="2278821" y="1892533"/>
            <a:ext cx="320675" cy="1128712"/>
          </a:xfrm>
          <a:prstGeom prst="straightConnector1">
            <a:avLst/>
          </a:prstGeom>
          <a:noFill/>
          <a:ln w="9525">
            <a:solidFill>
              <a:schemeClr val="tx1"/>
            </a:solidFill>
            <a:round/>
            <a:headEnd/>
            <a:tailEnd type="triangle" w="med" len="med"/>
          </a:ln>
        </p:spPr>
      </p:cxnSp>
      <p:cxnSp>
        <p:nvCxnSpPr>
          <p:cNvPr id="26663" name="AutoShape 47"/>
          <p:cNvCxnSpPr>
            <a:cxnSpLocks noChangeShapeType="1"/>
            <a:stCxn id="26631" idx="3"/>
            <a:endCxn id="26639" idx="1"/>
          </p:cNvCxnSpPr>
          <p:nvPr/>
        </p:nvCxnSpPr>
        <p:spPr bwMode="auto">
          <a:xfrm flipV="1">
            <a:off x="3664708" y="5580295"/>
            <a:ext cx="161925" cy="0"/>
          </a:xfrm>
          <a:prstGeom prst="straightConnector1">
            <a:avLst/>
          </a:prstGeom>
          <a:noFill/>
          <a:ln w="9525">
            <a:solidFill>
              <a:schemeClr val="tx1"/>
            </a:solidFill>
            <a:round/>
            <a:headEnd/>
            <a:tailEnd type="triangle" w="med" len="med"/>
          </a:ln>
        </p:spPr>
      </p:cxnSp>
      <p:cxnSp>
        <p:nvCxnSpPr>
          <p:cNvPr id="26664" name="AutoShape 51"/>
          <p:cNvCxnSpPr>
            <a:cxnSpLocks noChangeShapeType="1"/>
            <a:stCxn id="26639" idx="3"/>
            <a:endCxn id="26668" idx="1"/>
          </p:cNvCxnSpPr>
          <p:nvPr/>
        </p:nvCxnSpPr>
        <p:spPr bwMode="auto">
          <a:xfrm>
            <a:off x="5263321" y="5580295"/>
            <a:ext cx="708025" cy="0"/>
          </a:xfrm>
          <a:prstGeom prst="straightConnector1">
            <a:avLst/>
          </a:prstGeom>
          <a:noFill/>
          <a:ln w="9525">
            <a:solidFill>
              <a:schemeClr val="tx1"/>
            </a:solidFill>
            <a:round/>
            <a:headEnd/>
            <a:tailEnd type="triangle" w="med" len="med"/>
          </a:ln>
        </p:spPr>
      </p:cxnSp>
      <p:cxnSp>
        <p:nvCxnSpPr>
          <p:cNvPr id="26665" name="AutoShape 52"/>
          <p:cNvCxnSpPr>
            <a:cxnSpLocks noChangeShapeType="1"/>
            <a:stCxn id="26634" idx="3"/>
            <a:endCxn id="26636" idx="1"/>
          </p:cNvCxnSpPr>
          <p:nvPr/>
        </p:nvCxnSpPr>
        <p:spPr bwMode="auto">
          <a:xfrm>
            <a:off x="3210682" y="3308583"/>
            <a:ext cx="2736850" cy="482600"/>
          </a:xfrm>
          <a:prstGeom prst="straightConnector1">
            <a:avLst/>
          </a:prstGeom>
          <a:noFill/>
          <a:ln w="9525">
            <a:solidFill>
              <a:schemeClr val="tx1"/>
            </a:solidFill>
            <a:round/>
            <a:headEnd/>
            <a:tailEnd type="triangle" w="med" len="med"/>
          </a:ln>
        </p:spPr>
      </p:cxnSp>
      <p:cxnSp>
        <p:nvCxnSpPr>
          <p:cNvPr id="26666" name="AutoShape 53"/>
          <p:cNvCxnSpPr>
            <a:cxnSpLocks noChangeShapeType="1"/>
            <a:stCxn id="26635" idx="3"/>
            <a:endCxn id="26638" idx="1"/>
          </p:cNvCxnSpPr>
          <p:nvPr/>
        </p:nvCxnSpPr>
        <p:spPr bwMode="auto">
          <a:xfrm>
            <a:off x="4655308" y="3021245"/>
            <a:ext cx="1292225" cy="1341438"/>
          </a:xfrm>
          <a:prstGeom prst="straightConnector1">
            <a:avLst/>
          </a:prstGeom>
          <a:noFill/>
          <a:ln w="9525">
            <a:solidFill>
              <a:schemeClr val="tx1"/>
            </a:solidFill>
            <a:round/>
            <a:headEnd/>
            <a:tailEnd type="triangle" w="med" len="med"/>
          </a:ln>
        </p:spPr>
      </p:cxnSp>
      <p:cxnSp>
        <p:nvCxnSpPr>
          <p:cNvPr id="26667" name="AutoShape 54"/>
          <p:cNvCxnSpPr>
            <a:cxnSpLocks noChangeShapeType="1"/>
            <a:stCxn id="26635" idx="3"/>
            <a:endCxn id="26644" idx="1"/>
          </p:cNvCxnSpPr>
          <p:nvPr/>
        </p:nvCxnSpPr>
        <p:spPr bwMode="auto">
          <a:xfrm>
            <a:off x="4655308" y="3021245"/>
            <a:ext cx="1292225" cy="1993900"/>
          </a:xfrm>
          <a:prstGeom prst="straightConnector1">
            <a:avLst/>
          </a:prstGeom>
          <a:noFill/>
          <a:ln w="9525">
            <a:solidFill>
              <a:schemeClr val="tx1"/>
            </a:solidFill>
            <a:round/>
            <a:headEnd/>
            <a:tailEnd type="triangle" w="med" len="med"/>
          </a:ln>
        </p:spPr>
      </p:cxnSp>
      <p:sp>
        <p:nvSpPr>
          <p:cNvPr id="26668" name="Text Box 55"/>
          <p:cNvSpPr txBox="1">
            <a:spLocks noChangeArrowheads="1"/>
          </p:cNvSpPr>
          <p:nvPr/>
        </p:nvSpPr>
        <p:spPr bwMode="auto">
          <a:xfrm>
            <a:off x="5971345" y="5289784"/>
            <a:ext cx="2170112" cy="581025"/>
          </a:xfrm>
          <a:prstGeom prst="rect">
            <a:avLst/>
          </a:prstGeom>
          <a:noFill/>
          <a:ln w="9525">
            <a:noFill/>
            <a:miter lim="800000"/>
            <a:headEnd/>
            <a:tailEnd/>
          </a:ln>
        </p:spPr>
        <p:txBody>
          <a:bodyPr>
            <a:spAutoFit/>
          </a:bodyPr>
          <a:lstStyle/>
          <a:p>
            <a:pPr eaLnBrk="0" hangingPunct="0"/>
            <a:r>
              <a:rPr lang="de-DE" sz="1600" i="1">
                <a:latin typeface="Arial" pitchFamily="34" charset="0"/>
              </a:rPr>
              <a:t>IMT-MC</a:t>
            </a:r>
            <a:endParaRPr lang="de-DE" sz="1600">
              <a:latin typeface="Arial" pitchFamily="34" charset="0"/>
            </a:endParaRPr>
          </a:p>
          <a:p>
            <a:pPr eaLnBrk="0" hangingPunct="0"/>
            <a:r>
              <a:rPr lang="de-DE" sz="1600">
                <a:latin typeface="Arial" pitchFamily="34" charset="0"/>
              </a:rPr>
              <a:t>cdma2000 1X EV-DO</a:t>
            </a:r>
          </a:p>
        </p:txBody>
      </p:sp>
      <p:cxnSp>
        <p:nvCxnSpPr>
          <p:cNvPr id="26669" name="AutoShape 57"/>
          <p:cNvCxnSpPr>
            <a:cxnSpLocks noChangeShapeType="1"/>
            <a:stCxn id="26644" idx="3"/>
            <a:endCxn id="26638" idx="2"/>
          </p:cNvCxnSpPr>
          <p:nvPr/>
        </p:nvCxnSpPr>
        <p:spPr bwMode="auto">
          <a:xfrm flipH="1" flipV="1">
            <a:off x="7104821" y="4653195"/>
            <a:ext cx="96837" cy="361950"/>
          </a:xfrm>
          <a:prstGeom prst="curvedConnector4">
            <a:avLst>
              <a:gd name="adj1" fmla="val -236065"/>
              <a:gd name="adj2" fmla="val 90134"/>
            </a:avLst>
          </a:prstGeom>
          <a:noFill/>
          <a:ln w="9525">
            <a:solidFill>
              <a:schemeClr val="tx1"/>
            </a:solidFill>
            <a:round/>
            <a:headEnd/>
            <a:tailEnd type="triangle" w="med" len="med"/>
          </a:ln>
        </p:spPr>
      </p:cxnSp>
      <p:sp>
        <p:nvSpPr>
          <p:cNvPr id="26670" name="Text Box 58"/>
          <p:cNvSpPr txBox="1">
            <a:spLocks noChangeArrowheads="1"/>
          </p:cNvSpPr>
          <p:nvPr/>
        </p:nvSpPr>
        <p:spPr bwMode="auto">
          <a:xfrm>
            <a:off x="7603295" y="4005495"/>
            <a:ext cx="735012" cy="336550"/>
          </a:xfrm>
          <a:prstGeom prst="rect">
            <a:avLst/>
          </a:prstGeom>
          <a:noFill/>
          <a:ln w="9525">
            <a:noFill/>
            <a:miter lim="800000"/>
            <a:headEnd/>
            <a:tailEnd/>
          </a:ln>
        </p:spPr>
        <p:txBody>
          <a:bodyPr>
            <a:spAutoFit/>
          </a:bodyPr>
          <a:lstStyle/>
          <a:p>
            <a:pPr eaLnBrk="0" hangingPunct="0"/>
            <a:r>
              <a:rPr lang="de-DE" sz="1600" dirty="0">
                <a:latin typeface="Arial" pitchFamily="34" charset="0"/>
              </a:rPr>
              <a:t>HSPA</a:t>
            </a:r>
          </a:p>
        </p:txBody>
      </p:sp>
      <p:cxnSp>
        <p:nvCxnSpPr>
          <p:cNvPr id="26671" name="AutoShape 62"/>
          <p:cNvCxnSpPr>
            <a:cxnSpLocks noChangeShapeType="1"/>
            <a:stCxn id="26636" idx="2"/>
            <a:endCxn id="26670" idx="1"/>
          </p:cNvCxnSpPr>
          <p:nvPr/>
        </p:nvCxnSpPr>
        <p:spPr bwMode="auto">
          <a:xfrm rot="16200000" flipH="1">
            <a:off x="7294527" y="3865002"/>
            <a:ext cx="92075" cy="525463"/>
          </a:xfrm>
          <a:prstGeom prst="straightConnector1">
            <a:avLst/>
          </a:prstGeom>
          <a:noFill/>
          <a:ln w="9525">
            <a:solidFill>
              <a:schemeClr val="tx1"/>
            </a:solidFill>
            <a:round/>
            <a:headEnd/>
            <a:tailEnd type="triangle" w="med" len="med"/>
          </a:ln>
        </p:spPr>
      </p:cxnSp>
      <p:sp>
        <p:nvSpPr>
          <p:cNvPr id="26672" name="Text Box 8"/>
          <p:cNvSpPr txBox="1">
            <a:spLocks noChangeArrowheads="1"/>
          </p:cNvSpPr>
          <p:nvPr/>
        </p:nvSpPr>
        <p:spPr bwMode="auto">
          <a:xfrm>
            <a:off x="8287508" y="6094645"/>
            <a:ext cx="720725" cy="338138"/>
          </a:xfrm>
          <a:prstGeom prst="rect">
            <a:avLst/>
          </a:prstGeom>
          <a:noFill/>
          <a:ln w="9525">
            <a:noFill/>
            <a:miter lim="800000"/>
            <a:headEnd/>
            <a:tailEnd/>
          </a:ln>
        </p:spPr>
        <p:txBody>
          <a:bodyPr>
            <a:spAutoFit/>
          </a:bodyPr>
          <a:lstStyle/>
          <a:p>
            <a:pPr eaLnBrk="0" hangingPunct="0"/>
            <a:r>
              <a:rPr lang="de-DE" sz="1600" b="1">
                <a:solidFill>
                  <a:srgbClr val="92D050"/>
                </a:solidFill>
                <a:latin typeface="Arial" pitchFamily="34" charset="0"/>
              </a:rPr>
              <a:t>3.9G</a:t>
            </a:r>
          </a:p>
        </p:txBody>
      </p:sp>
      <p:sp>
        <p:nvSpPr>
          <p:cNvPr id="26673" name="Text Box 8"/>
          <p:cNvSpPr txBox="1">
            <a:spLocks noChangeArrowheads="1"/>
          </p:cNvSpPr>
          <p:nvPr/>
        </p:nvSpPr>
        <p:spPr bwMode="auto">
          <a:xfrm>
            <a:off x="9312898" y="6094645"/>
            <a:ext cx="455612" cy="336550"/>
          </a:xfrm>
          <a:prstGeom prst="rect">
            <a:avLst/>
          </a:prstGeom>
          <a:noFill/>
          <a:ln w="9525">
            <a:noFill/>
            <a:miter lim="800000"/>
            <a:headEnd/>
            <a:tailEnd/>
          </a:ln>
        </p:spPr>
        <p:txBody>
          <a:bodyPr>
            <a:spAutoFit/>
          </a:bodyPr>
          <a:lstStyle/>
          <a:p>
            <a:pPr eaLnBrk="0" hangingPunct="0"/>
            <a:r>
              <a:rPr lang="de-DE" sz="1600" b="1" dirty="0">
                <a:solidFill>
                  <a:srgbClr val="92D050"/>
                </a:solidFill>
                <a:latin typeface="Arial" pitchFamily="34" charset="0"/>
              </a:rPr>
              <a:t>4G</a:t>
            </a:r>
          </a:p>
        </p:txBody>
      </p:sp>
      <p:sp>
        <p:nvSpPr>
          <p:cNvPr id="26674" name="Text Box 10"/>
          <p:cNvSpPr txBox="1">
            <a:spLocks noChangeArrowheads="1"/>
          </p:cNvSpPr>
          <p:nvPr/>
        </p:nvSpPr>
        <p:spPr bwMode="auto">
          <a:xfrm>
            <a:off x="8351008" y="1917933"/>
            <a:ext cx="625475" cy="336550"/>
          </a:xfrm>
          <a:prstGeom prst="rect">
            <a:avLst/>
          </a:prstGeom>
          <a:noFill/>
          <a:ln w="9525">
            <a:noFill/>
            <a:miter lim="800000"/>
            <a:headEnd/>
            <a:tailEnd/>
          </a:ln>
        </p:spPr>
        <p:txBody>
          <a:bodyPr>
            <a:spAutoFit/>
          </a:bodyPr>
          <a:lstStyle/>
          <a:p>
            <a:pPr eaLnBrk="0" hangingPunct="0"/>
            <a:r>
              <a:rPr lang="de-DE" sz="1600" b="1">
                <a:latin typeface="Arial" pitchFamily="34" charset="0"/>
              </a:rPr>
              <a:t>LTE</a:t>
            </a:r>
          </a:p>
        </p:txBody>
      </p:sp>
      <p:sp>
        <p:nvSpPr>
          <p:cNvPr id="26675" name="Text Box 10"/>
          <p:cNvSpPr txBox="1">
            <a:spLocks noChangeArrowheads="1"/>
          </p:cNvSpPr>
          <p:nvPr/>
        </p:nvSpPr>
        <p:spPr bwMode="auto">
          <a:xfrm>
            <a:off x="9120946" y="1825859"/>
            <a:ext cx="1042987" cy="523875"/>
          </a:xfrm>
          <a:prstGeom prst="rect">
            <a:avLst/>
          </a:prstGeom>
          <a:noFill/>
          <a:ln w="9525">
            <a:noFill/>
            <a:miter lim="800000"/>
            <a:headEnd/>
            <a:tailEnd/>
          </a:ln>
        </p:spPr>
        <p:txBody>
          <a:bodyPr>
            <a:spAutoFit/>
          </a:bodyPr>
          <a:lstStyle/>
          <a:p>
            <a:pPr eaLnBrk="0" hangingPunct="0"/>
            <a:r>
              <a:rPr lang="de-DE" sz="1600" dirty="0">
                <a:latin typeface="Arial" pitchFamily="34" charset="0"/>
              </a:rPr>
              <a:t>LTE</a:t>
            </a:r>
          </a:p>
          <a:p>
            <a:pPr eaLnBrk="0" hangingPunct="0"/>
            <a:r>
              <a:rPr lang="de-DE" sz="1200" dirty="0" err="1">
                <a:latin typeface="Arial" pitchFamily="34" charset="0"/>
              </a:rPr>
              <a:t>advanced</a:t>
            </a:r>
            <a:endParaRPr lang="de-DE" sz="1600" dirty="0">
              <a:latin typeface="Arial" pitchFamily="34" charset="0"/>
            </a:endParaRPr>
          </a:p>
        </p:txBody>
      </p:sp>
      <p:cxnSp>
        <p:nvCxnSpPr>
          <p:cNvPr id="26676" name="AutoShape 62"/>
          <p:cNvCxnSpPr>
            <a:cxnSpLocks noChangeShapeType="1"/>
            <a:stCxn id="26636" idx="3"/>
            <a:endCxn id="26674" idx="1"/>
          </p:cNvCxnSpPr>
          <p:nvPr/>
        </p:nvCxnSpPr>
        <p:spPr bwMode="auto">
          <a:xfrm flipV="1">
            <a:off x="8206545" y="2086209"/>
            <a:ext cx="144462" cy="1704975"/>
          </a:xfrm>
          <a:prstGeom prst="straightConnector1">
            <a:avLst/>
          </a:prstGeom>
          <a:noFill/>
          <a:ln w="9525">
            <a:solidFill>
              <a:schemeClr val="tx1"/>
            </a:solidFill>
            <a:round/>
            <a:headEnd/>
            <a:tailEnd type="triangle" w="med" len="med"/>
          </a:ln>
        </p:spPr>
      </p:cxnSp>
      <p:cxnSp>
        <p:nvCxnSpPr>
          <p:cNvPr id="26677" name="AutoShape 62"/>
          <p:cNvCxnSpPr>
            <a:cxnSpLocks noChangeShapeType="1"/>
            <a:stCxn id="26674" idx="3"/>
            <a:endCxn id="26675" idx="1"/>
          </p:cNvCxnSpPr>
          <p:nvPr/>
        </p:nvCxnSpPr>
        <p:spPr bwMode="auto">
          <a:xfrm>
            <a:off x="8976483" y="2086209"/>
            <a:ext cx="144463" cy="1587"/>
          </a:xfrm>
          <a:prstGeom prst="straightConnector1">
            <a:avLst/>
          </a:prstGeom>
          <a:noFill/>
          <a:ln w="9525">
            <a:solidFill>
              <a:schemeClr val="tx1"/>
            </a:solidFill>
            <a:round/>
            <a:headEnd/>
            <a:tailEnd type="triangle" w="med" len="med"/>
          </a:ln>
        </p:spPr>
      </p:cxnSp>
      <p:sp>
        <p:nvSpPr>
          <p:cNvPr id="55" name="Text Box 8"/>
          <p:cNvSpPr txBox="1">
            <a:spLocks noChangeArrowheads="1"/>
          </p:cNvSpPr>
          <p:nvPr/>
        </p:nvSpPr>
        <p:spPr bwMode="auto">
          <a:xfrm>
            <a:off x="10897118" y="6115283"/>
            <a:ext cx="455612" cy="336550"/>
          </a:xfrm>
          <a:prstGeom prst="rect">
            <a:avLst/>
          </a:prstGeom>
          <a:noFill/>
          <a:ln w="9525">
            <a:noFill/>
            <a:miter lim="800000"/>
            <a:headEnd/>
            <a:tailEnd/>
          </a:ln>
        </p:spPr>
        <p:txBody>
          <a:bodyPr>
            <a:spAutoFit/>
          </a:bodyPr>
          <a:lstStyle/>
          <a:p>
            <a:pPr eaLnBrk="0" hangingPunct="0"/>
            <a:r>
              <a:rPr lang="de-DE" sz="1600" b="1" dirty="0">
                <a:solidFill>
                  <a:srgbClr val="92D050"/>
                </a:solidFill>
                <a:latin typeface="Arial" pitchFamily="34" charset="0"/>
              </a:rPr>
              <a:t>5G</a:t>
            </a:r>
          </a:p>
        </p:txBody>
      </p:sp>
      <p:sp>
        <p:nvSpPr>
          <p:cNvPr id="57" name="Text Box 10"/>
          <p:cNvSpPr txBox="1">
            <a:spLocks noChangeArrowheads="1"/>
          </p:cNvSpPr>
          <p:nvPr/>
        </p:nvSpPr>
        <p:spPr bwMode="auto">
          <a:xfrm>
            <a:off x="10864851" y="1787909"/>
            <a:ext cx="1042987" cy="584775"/>
          </a:xfrm>
          <a:prstGeom prst="rect">
            <a:avLst/>
          </a:prstGeom>
          <a:noFill/>
          <a:ln w="9525">
            <a:noFill/>
            <a:miter lim="800000"/>
            <a:headEnd/>
            <a:tailEnd/>
          </a:ln>
        </p:spPr>
        <p:txBody>
          <a:bodyPr>
            <a:spAutoFit/>
          </a:bodyPr>
          <a:lstStyle/>
          <a:p>
            <a:pPr eaLnBrk="0" hangingPunct="0"/>
            <a:r>
              <a:rPr lang="de-DE" sz="1600" dirty="0">
                <a:latin typeface="Arial" pitchFamily="34" charset="0"/>
              </a:rPr>
              <a:t>New Radio</a:t>
            </a:r>
          </a:p>
        </p:txBody>
      </p:sp>
      <p:cxnSp>
        <p:nvCxnSpPr>
          <p:cNvPr id="58" name="AutoShape 62"/>
          <p:cNvCxnSpPr>
            <a:cxnSpLocks noChangeShapeType="1"/>
            <a:stCxn id="26675" idx="3"/>
            <a:endCxn id="57" idx="1"/>
          </p:cNvCxnSpPr>
          <p:nvPr/>
        </p:nvCxnSpPr>
        <p:spPr bwMode="auto">
          <a:xfrm flipV="1">
            <a:off x="10163933" y="2080297"/>
            <a:ext cx="700918" cy="7500"/>
          </a:xfrm>
          <a:prstGeom prst="straightConnector1">
            <a:avLst/>
          </a:prstGeom>
          <a:noFill/>
          <a:ln w="9525">
            <a:solidFill>
              <a:schemeClr val="tx1"/>
            </a:solidFill>
            <a:round/>
            <a:headEnd/>
            <a:tailEnd type="triangle" w="med" len="med"/>
          </a:ln>
        </p:spPr>
      </p:cxnSp>
      <p:sp>
        <p:nvSpPr>
          <p:cNvPr id="66" name="Text Box 58"/>
          <p:cNvSpPr txBox="1">
            <a:spLocks noChangeArrowheads="1"/>
          </p:cNvSpPr>
          <p:nvPr/>
        </p:nvSpPr>
        <p:spPr bwMode="auto">
          <a:xfrm>
            <a:off x="8785241" y="2263235"/>
            <a:ext cx="1223856" cy="276999"/>
          </a:xfrm>
          <a:prstGeom prst="rect">
            <a:avLst/>
          </a:prstGeom>
          <a:noFill/>
          <a:ln w="9525">
            <a:noFill/>
            <a:miter lim="800000"/>
            <a:headEnd/>
            <a:tailEnd/>
          </a:ln>
        </p:spPr>
        <p:txBody>
          <a:bodyPr wrap="square">
            <a:spAutoFit/>
          </a:bodyPr>
          <a:lstStyle/>
          <a:p>
            <a:pPr eaLnBrk="0" hangingPunct="0"/>
            <a:r>
              <a:rPr lang="de-DE" sz="1200" dirty="0">
                <a:latin typeface="Arial" pitchFamily="34" charset="0"/>
              </a:rPr>
              <a:t>+ OFDM</a:t>
            </a:r>
            <a:endParaRPr lang="de-DE" sz="1600" dirty="0">
              <a:latin typeface="Arial" pitchFamily="34" charset="0"/>
            </a:endParaRPr>
          </a:p>
        </p:txBody>
      </p:sp>
      <p:sp>
        <p:nvSpPr>
          <p:cNvPr id="67" name="Text Box 58"/>
          <p:cNvSpPr txBox="1">
            <a:spLocks noChangeArrowheads="1"/>
          </p:cNvSpPr>
          <p:nvPr/>
        </p:nvSpPr>
        <p:spPr bwMode="auto">
          <a:xfrm>
            <a:off x="9891955" y="2290223"/>
            <a:ext cx="1223856" cy="276999"/>
          </a:xfrm>
          <a:prstGeom prst="rect">
            <a:avLst/>
          </a:prstGeom>
          <a:noFill/>
          <a:ln w="9525">
            <a:noFill/>
            <a:miter lim="800000"/>
            <a:headEnd/>
            <a:tailEnd/>
          </a:ln>
        </p:spPr>
        <p:txBody>
          <a:bodyPr wrap="square">
            <a:spAutoFit/>
          </a:bodyPr>
          <a:lstStyle/>
          <a:p>
            <a:pPr eaLnBrk="0" hangingPunct="0"/>
            <a:r>
              <a:rPr lang="de-DE" sz="1200" dirty="0">
                <a:latin typeface="Arial" pitchFamily="34" charset="0"/>
              </a:rPr>
              <a:t>+ </a:t>
            </a:r>
            <a:r>
              <a:rPr lang="de-DE" sz="1200" dirty="0" err="1">
                <a:latin typeface="Arial" pitchFamily="34" charset="0"/>
              </a:rPr>
              <a:t>beamforming</a:t>
            </a:r>
            <a:endParaRPr lang="de-DE" sz="1600" dirty="0">
              <a:latin typeface="Arial" pitchFamily="34" charset="0"/>
            </a:endParaRPr>
          </a:p>
        </p:txBody>
      </p:sp>
      <p:sp>
        <p:nvSpPr>
          <p:cNvPr id="60" name="Text Box 10"/>
          <p:cNvSpPr txBox="1">
            <a:spLocks noChangeArrowheads="1"/>
          </p:cNvSpPr>
          <p:nvPr/>
        </p:nvSpPr>
        <p:spPr bwMode="auto">
          <a:xfrm>
            <a:off x="5128384" y="6113279"/>
            <a:ext cx="812800" cy="338554"/>
          </a:xfrm>
          <a:prstGeom prst="rect">
            <a:avLst/>
          </a:prstGeom>
          <a:noFill/>
          <a:ln w="9525">
            <a:noFill/>
            <a:miter lim="800000"/>
            <a:headEnd/>
            <a:tailEnd/>
          </a:ln>
        </p:spPr>
        <p:txBody>
          <a:bodyPr wrap="square">
            <a:spAutoFit/>
          </a:bodyPr>
          <a:lstStyle/>
          <a:p>
            <a:pPr eaLnBrk="0" hangingPunct="0"/>
            <a:r>
              <a:rPr lang="de-DE" sz="1600" b="1" dirty="0">
                <a:solidFill>
                  <a:srgbClr val="92D050"/>
                </a:solidFill>
                <a:latin typeface="Arial" pitchFamily="34" charset="0"/>
              </a:rPr>
              <a:t>2.75G</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title"/>
          </p:nvPr>
        </p:nvSpPr>
        <p:spPr/>
        <p:txBody>
          <a:bodyPr/>
          <a:lstStyle/>
          <a:p>
            <a:r>
              <a:rPr lang="en-US"/>
              <a:t>Security in GSM</a:t>
            </a:r>
          </a:p>
        </p:txBody>
      </p:sp>
      <p:sp>
        <p:nvSpPr>
          <p:cNvPr id="100355" name="Rectangle 8"/>
          <p:cNvSpPr>
            <a:spLocks noGrp="1" noChangeArrowheads="1"/>
          </p:cNvSpPr>
          <p:nvPr>
            <p:ph idx="1"/>
          </p:nvPr>
        </p:nvSpPr>
        <p:spPr/>
        <p:txBody>
          <a:bodyPr/>
          <a:lstStyle/>
          <a:p>
            <a:r>
              <a:rPr lang="en-US" dirty="0"/>
              <a:t>Security services</a:t>
            </a:r>
          </a:p>
          <a:p>
            <a:pPr lvl="1"/>
            <a:r>
              <a:rPr lang="en-US" dirty="0"/>
              <a:t>access control/authentication</a:t>
            </a:r>
          </a:p>
          <a:p>
            <a:pPr lvl="2"/>
            <a:r>
              <a:rPr lang="en-US" dirty="0"/>
              <a:t>user </a:t>
            </a:r>
            <a:r>
              <a:rPr lang="en-US" dirty="0">
                <a:sym typeface="Wingdings" panose="05000000000000000000" pitchFamily="2" charset="2"/>
              </a:rPr>
              <a:t></a:t>
            </a:r>
            <a:r>
              <a:rPr lang="en-US" dirty="0">
                <a:sym typeface="Monotype Sorts" charset="2"/>
              </a:rPr>
              <a:t> SIM (Subscriber Identity Module): secret PIN (personal identification number)</a:t>
            </a:r>
          </a:p>
          <a:p>
            <a:pPr lvl="2"/>
            <a:r>
              <a:rPr lang="en-US" dirty="0">
                <a:sym typeface="Monotype Sorts" charset="2"/>
              </a:rPr>
              <a:t>SIM </a:t>
            </a:r>
            <a:r>
              <a:rPr lang="en-US" dirty="0">
                <a:sym typeface="Wingdings" panose="05000000000000000000" pitchFamily="2" charset="2"/>
              </a:rPr>
              <a:t></a:t>
            </a:r>
            <a:r>
              <a:rPr lang="en-US" dirty="0">
                <a:sym typeface="Monotype Sorts" charset="2"/>
              </a:rPr>
              <a:t> network: challenge response method</a:t>
            </a:r>
            <a:endParaRPr lang="en-US" dirty="0"/>
          </a:p>
          <a:p>
            <a:pPr lvl="1"/>
            <a:r>
              <a:rPr lang="en-US" dirty="0"/>
              <a:t>confidentiality</a:t>
            </a:r>
          </a:p>
          <a:p>
            <a:pPr lvl="2"/>
            <a:r>
              <a:rPr lang="en-US" dirty="0"/>
              <a:t>voice and signaling encrypted on the wireless link (after successful authentication)</a:t>
            </a:r>
          </a:p>
          <a:p>
            <a:pPr lvl="1"/>
            <a:r>
              <a:rPr lang="en-US" dirty="0"/>
              <a:t>anonymity</a:t>
            </a:r>
          </a:p>
          <a:p>
            <a:pPr lvl="2"/>
            <a:r>
              <a:rPr lang="en-US" dirty="0"/>
              <a:t>temporary identity TMSI </a:t>
            </a:r>
            <a:br>
              <a:rPr lang="en-US" dirty="0"/>
            </a:br>
            <a:r>
              <a:rPr lang="en-US" dirty="0"/>
              <a:t>(Temporary Mobile Subscriber Identity)</a:t>
            </a:r>
          </a:p>
          <a:p>
            <a:pPr lvl="2"/>
            <a:r>
              <a:rPr lang="en-US" dirty="0"/>
              <a:t>newly assigned at each new location update (LUP)</a:t>
            </a:r>
          </a:p>
          <a:p>
            <a:pPr lvl="2"/>
            <a:r>
              <a:rPr lang="en-US" dirty="0"/>
              <a:t>encrypted transmission</a:t>
            </a:r>
          </a:p>
          <a:p>
            <a:r>
              <a:rPr lang="en-US" dirty="0"/>
              <a:t>3 algorithms specified in GSM</a:t>
            </a:r>
          </a:p>
          <a:p>
            <a:pPr lvl="1"/>
            <a:r>
              <a:rPr lang="en-US" dirty="0"/>
              <a:t>A3 for authentication (</a:t>
            </a:r>
            <a:r>
              <a:rPr lang="en-US" altLang="de-DE" dirty="0"/>
              <a:t>“</a:t>
            </a:r>
            <a:r>
              <a:rPr lang="en-US" dirty="0"/>
              <a:t>secret</a:t>
            </a:r>
            <a:r>
              <a:rPr lang="en-US" altLang="de-DE" dirty="0"/>
              <a:t>”</a:t>
            </a:r>
            <a:r>
              <a:rPr lang="en-US" dirty="0"/>
              <a:t>, open interface)</a:t>
            </a:r>
          </a:p>
          <a:p>
            <a:pPr lvl="1"/>
            <a:r>
              <a:rPr lang="en-US" dirty="0"/>
              <a:t>A5 for encryption (standardized)</a:t>
            </a:r>
          </a:p>
          <a:p>
            <a:pPr lvl="1"/>
            <a:r>
              <a:rPr lang="en-US" dirty="0"/>
              <a:t>A8 for key generation (</a:t>
            </a:r>
            <a:r>
              <a:rPr lang="en-US" altLang="de-DE" dirty="0"/>
              <a:t>“</a:t>
            </a:r>
            <a:r>
              <a:rPr lang="en-US" dirty="0"/>
              <a:t>secret</a:t>
            </a:r>
            <a:r>
              <a:rPr lang="en-US" altLang="de-DE" dirty="0"/>
              <a:t>”</a:t>
            </a:r>
            <a:r>
              <a:rPr lang="en-US" dirty="0"/>
              <a:t>, open interface)</a:t>
            </a:r>
          </a:p>
          <a:p>
            <a:pPr lvl="2"/>
            <a:endParaRPr lang="en-US" dirty="0"/>
          </a:p>
        </p:txBody>
      </p:sp>
      <p:sp>
        <p:nvSpPr>
          <p:cNvPr id="100353" name="Fußzeilenplatzhalter 3"/>
          <p:cNvSpPr>
            <a:spLocks noGrp="1"/>
          </p:cNvSpPr>
          <p:nvPr>
            <p:ph type="ftr" sz="quarter" idx="10"/>
          </p:nvPr>
        </p:nvSpPr>
        <p:spPr/>
        <p:txBody>
          <a:bodyPr/>
          <a:lstStyle/>
          <a:p>
            <a:r>
              <a:rPr lang="en-US"/>
              <a:t>Prof. Dr.-Ing. Jochen H. Schiller    www.jochenschiller.de    Mobile Communications</a:t>
            </a:r>
          </a:p>
        </p:txBody>
      </p:sp>
      <p:sp>
        <p:nvSpPr>
          <p:cNvPr id="100356" name="Rectangle 5"/>
          <p:cNvSpPr>
            <a:spLocks noChangeArrowheads="1"/>
          </p:cNvSpPr>
          <p:nvPr/>
        </p:nvSpPr>
        <p:spPr bwMode="auto">
          <a:xfrm>
            <a:off x="8915400" y="3860800"/>
            <a:ext cx="1752600" cy="1828800"/>
          </a:xfrm>
          <a:prstGeom prst="rect">
            <a:avLst/>
          </a:prstGeom>
          <a:solidFill>
            <a:srgbClr val="DADAF6"/>
          </a:solidFill>
          <a:ln w="9525">
            <a:solidFill>
              <a:schemeClr val="tx1"/>
            </a:solidFill>
            <a:miter lim="800000"/>
            <a:headEnd/>
            <a:tailEnd/>
          </a:ln>
        </p:spPr>
        <p:txBody>
          <a:bodyPr anchor="ctr"/>
          <a:lstStyle/>
          <a:p>
            <a:pPr eaLnBrk="0" hangingPunct="0"/>
            <a:r>
              <a:rPr lang="en-US" altLang="de-DE" sz="1400">
                <a:latin typeface="Arial" pitchFamily="34" charset="0"/>
              </a:rPr>
              <a:t>“</a:t>
            </a:r>
            <a:r>
              <a:rPr lang="en-US" sz="1400">
                <a:latin typeface="Arial" pitchFamily="34" charset="0"/>
              </a:rPr>
              <a:t>secret</a:t>
            </a:r>
            <a:r>
              <a:rPr lang="en-US" altLang="de-DE" sz="1400">
                <a:latin typeface="Arial" pitchFamily="34" charset="0"/>
              </a:rPr>
              <a:t>”</a:t>
            </a:r>
            <a:r>
              <a:rPr lang="en-US" sz="1400">
                <a:latin typeface="Arial" pitchFamily="34" charset="0"/>
              </a:rPr>
              <a:t>:</a:t>
            </a:r>
          </a:p>
          <a:p>
            <a:pPr eaLnBrk="0" hangingPunct="0">
              <a:buFontTx/>
              <a:buChar char="•"/>
            </a:pPr>
            <a:r>
              <a:rPr lang="en-US" sz="1400">
                <a:latin typeface="Arial" pitchFamily="34" charset="0"/>
              </a:rPr>
              <a:t> A3 and A8 available via the Internet</a:t>
            </a:r>
          </a:p>
          <a:p>
            <a:pPr eaLnBrk="0" hangingPunct="0">
              <a:buFontTx/>
              <a:buChar char="•"/>
            </a:pPr>
            <a:r>
              <a:rPr lang="en-US" sz="1400">
                <a:latin typeface="Arial" pitchFamily="34" charset="0"/>
              </a:rPr>
              <a:t> network providers can (and do) use stronger mechanisms</a:t>
            </a:r>
          </a:p>
        </p:txBody>
      </p:sp>
    </p:spTree>
    <p:extLst>
      <p:ext uri="{BB962C8B-B14F-4D97-AF65-F5344CB8AC3E}">
        <p14:creationId xmlns:p14="http://schemas.microsoft.com/office/powerpoint/2010/main" val="158104192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t>GSM - authentication</a:t>
            </a:r>
          </a:p>
        </p:txBody>
      </p:sp>
      <p:sp>
        <p:nvSpPr>
          <p:cNvPr id="10240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102403" name="Group 3"/>
          <p:cNvGrpSpPr>
            <a:grpSpLocks/>
          </p:cNvGrpSpPr>
          <p:nvPr/>
        </p:nvGrpSpPr>
        <p:grpSpPr bwMode="auto">
          <a:xfrm>
            <a:off x="7718426" y="1314451"/>
            <a:ext cx="404813" cy="487363"/>
            <a:chOff x="3898" y="691"/>
            <a:chExt cx="255" cy="307"/>
          </a:xfrm>
        </p:grpSpPr>
        <p:sp>
          <p:nvSpPr>
            <p:cNvPr id="102528" name="Freeform 4"/>
            <p:cNvSpPr>
              <a:spLocks/>
            </p:cNvSpPr>
            <p:nvPr/>
          </p:nvSpPr>
          <p:spPr bwMode="auto">
            <a:xfrm>
              <a:off x="3898" y="691"/>
              <a:ext cx="255" cy="307"/>
            </a:xfrm>
            <a:custGeom>
              <a:avLst/>
              <a:gdLst>
                <a:gd name="T0" fmla="*/ 75 w 2039"/>
                <a:gd name="T1" fmla="*/ 282 h 2458"/>
                <a:gd name="T2" fmla="*/ 64 w 2039"/>
                <a:gd name="T3" fmla="*/ 250 h 2458"/>
                <a:gd name="T4" fmla="*/ 46 w 2039"/>
                <a:gd name="T5" fmla="*/ 228 h 2458"/>
                <a:gd name="T6" fmla="*/ 29 w 2039"/>
                <a:gd name="T7" fmla="*/ 206 h 2458"/>
                <a:gd name="T8" fmla="*/ 20 w 2039"/>
                <a:gd name="T9" fmla="*/ 187 h 2458"/>
                <a:gd name="T10" fmla="*/ 14 w 2039"/>
                <a:gd name="T11" fmla="*/ 168 h 2458"/>
                <a:gd name="T12" fmla="*/ 5 w 2039"/>
                <a:gd name="T13" fmla="*/ 146 h 2458"/>
                <a:gd name="T14" fmla="*/ 1 w 2039"/>
                <a:gd name="T15" fmla="*/ 121 h 2458"/>
                <a:gd name="T16" fmla="*/ 2 w 2039"/>
                <a:gd name="T17" fmla="*/ 94 h 2458"/>
                <a:gd name="T18" fmla="*/ 9 w 2039"/>
                <a:gd name="T19" fmla="*/ 87 h 2458"/>
                <a:gd name="T20" fmla="*/ 14 w 2039"/>
                <a:gd name="T21" fmla="*/ 80 h 2458"/>
                <a:gd name="T22" fmla="*/ 14 w 2039"/>
                <a:gd name="T23" fmla="*/ 69 h 2458"/>
                <a:gd name="T24" fmla="*/ 17 w 2039"/>
                <a:gd name="T25" fmla="*/ 59 h 2458"/>
                <a:gd name="T26" fmla="*/ 28 w 2039"/>
                <a:gd name="T27" fmla="*/ 47 h 2458"/>
                <a:gd name="T28" fmla="*/ 40 w 2039"/>
                <a:gd name="T29" fmla="*/ 42 h 2458"/>
                <a:gd name="T30" fmla="*/ 53 w 2039"/>
                <a:gd name="T31" fmla="*/ 45 h 2458"/>
                <a:gd name="T32" fmla="*/ 57 w 2039"/>
                <a:gd name="T33" fmla="*/ 29 h 2458"/>
                <a:gd name="T34" fmla="*/ 67 w 2039"/>
                <a:gd name="T35" fmla="*/ 19 h 2458"/>
                <a:gd name="T36" fmla="*/ 84 w 2039"/>
                <a:gd name="T37" fmla="*/ 16 h 2458"/>
                <a:gd name="T38" fmla="*/ 91 w 2039"/>
                <a:gd name="T39" fmla="*/ 4 h 2458"/>
                <a:gd name="T40" fmla="*/ 110 w 2039"/>
                <a:gd name="T41" fmla="*/ 0 h 2458"/>
                <a:gd name="T42" fmla="*/ 128 w 2039"/>
                <a:gd name="T43" fmla="*/ 1 h 2458"/>
                <a:gd name="T44" fmla="*/ 136 w 2039"/>
                <a:gd name="T45" fmla="*/ 7 h 2458"/>
                <a:gd name="T46" fmla="*/ 137 w 2039"/>
                <a:gd name="T47" fmla="*/ 23 h 2458"/>
                <a:gd name="T48" fmla="*/ 129 w 2039"/>
                <a:gd name="T49" fmla="*/ 33 h 2458"/>
                <a:gd name="T50" fmla="*/ 121 w 2039"/>
                <a:gd name="T51" fmla="*/ 36 h 2458"/>
                <a:gd name="T52" fmla="*/ 129 w 2039"/>
                <a:gd name="T53" fmla="*/ 52 h 2458"/>
                <a:gd name="T54" fmla="*/ 127 w 2039"/>
                <a:gd name="T55" fmla="*/ 63 h 2458"/>
                <a:gd name="T56" fmla="*/ 137 w 2039"/>
                <a:gd name="T57" fmla="*/ 80 h 2458"/>
                <a:gd name="T58" fmla="*/ 162 w 2039"/>
                <a:gd name="T59" fmla="*/ 107 h 2458"/>
                <a:gd name="T60" fmla="*/ 183 w 2039"/>
                <a:gd name="T61" fmla="*/ 145 h 2458"/>
                <a:gd name="T62" fmla="*/ 187 w 2039"/>
                <a:gd name="T63" fmla="*/ 161 h 2458"/>
                <a:gd name="T64" fmla="*/ 203 w 2039"/>
                <a:gd name="T65" fmla="*/ 138 h 2458"/>
                <a:gd name="T66" fmla="*/ 213 w 2039"/>
                <a:gd name="T67" fmla="*/ 120 h 2458"/>
                <a:gd name="T68" fmla="*/ 220 w 2039"/>
                <a:gd name="T69" fmla="*/ 108 h 2458"/>
                <a:gd name="T70" fmla="*/ 233 w 2039"/>
                <a:gd name="T71" fmla="*/ 95 h 2458"/>
                <a:gd name="T72" fmla="*/ 248 w 2039"/>
                <a:gd name="T73" fmla="*/ 93 h 2458"/>
                <a:gd name="T74" fmla="*/ 255 w 2039"/>
                <a:gd name="T75" fmla="*/ 106 h 2458"/>
                <a:gd name="T76" fmla="*/ 251 w 2039"/>
                <a:gd name="T77" fmla="*/ 117 h 2458"/>
                <a:gd name="T78" fmla="*/ 248 w 2039"/>
                <a:gd name="T79" fmla="*/ 139 h 2458"/>
                <a:gd name="T80" fmla="*/ 245 w 2039"/>
                <a:gd name="T81" fmla="*/ 156 h 2458"/>
                <a:gd name="T82" fmla="*/ 237 w 2039"/>
                <a:gd name="T83" fmla="*/ 173 h 2458"/>
                <a:gd name="T84" fmla="*/ 213 w 2039"/>
                <a:gd name="T85" fmla="*/ 214 h 2458"/>
                <a:gd name="T86" fmla="*/ 203 w 2039"/>
                <a:gd name="T87" fmla="*/ 235 h 2458"/>
                <a:gd name="T88" fmla="*/ 196 w 2039"/>
                <a:gd name="T89" fmla="*/ 256 h 2458"/>
                <a:gd name="T90" fmla="*/ 181 w 2039"/>
                <a:gd name="T91" fmla="*/ 281 h 2458"/>
                <a:gd name="T92" fmla="*/ 172 w 2039"/>
                <a:gd name="T93" fmla="*/ 307 h 24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de-DE"/>
            </a:p>
          </p:txBody>
        </p:sp>
        <p:grpSp>
          <p:nvGrpSpPr>
            <p:cNvPr id="102529" name="Group 5"/>
            <p:cNvGrpSpPr>
              <a:grpSpLocks/>
            </p:cNvGrpSpPr>
            <p:nvPr/>
          </p:nvGrpSpPr>
          <p:grpSpPr bwMode="auto">
            <a:xfrm>
              <a:off x="3916" y="775"/>
              <a:ext cx="214" cy="70"/>
              <a:chOff x="3916" y="775"/>
              <a:chExt cx="214" cy="70"/>
            </a:xfrm>
          </p:grpSpPr>
          <p:sp>
            <p:nvSpPr>
              <p:cNvPr id="102534" name="Freeform 6"/>
              <p:cNvSpPr>
                <a:spLocks/>
              </p:cNvSpPr>
              <p:nvPr/>
            </p:nvSpPr>
            <p:spPr bwMode="auto">
              <a:xfrm>
                <a:off x="4106" y="833"/>
                <a:ext cx="24" cy="12"/>
              </a:xfrm>
              <a:custGeom>
                <a:avLst/>
                <a:gdLst>
                  <a:gd name="T0" fmla="*/ 0 w 190"/>
                  <a:gd name="T1" fmla="*/ 0 h 100"/>
                  <a:gd name="T2" fmla="*/ 5 w 190"/>
                  <a:gd name="T3" fmla="*/ 3 h 100"/>
                  <a:gd name="T4" fmla="*/ 8 w 190"/>
                  <a:gd name="T5" fmla="*/ 6 h 100"/>
                  <a:gd name="T6" fmla="*/ 13 w 190"/>
                  <a:gd name="T7" fmla="*/ 11 h 100"/>
                  <a:gd name="T8" fmla="*/ 17 w 190"/>
                  <a:gd name="T9" fmla="*/ 12 h 100"/>
                  <a:gd name="T10" fmla="*/ 18 w 190"/>
                  <a:gd name="T11" fmla="*/ 12 h 100"/>
                  <a:gd name="T12" fmla="*/ 24 w 190"/>
                  <a:gd name="T13" fmla="*/ 11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de-DE"/>
              </a:p>
            </p:txBody>
          </p:sp>
          <p:sp>
            <p:nvSpPr>
              <p:cNvPr id="102535" name="Freeform 7"/>
              <p:cNvSpPr>
                <a:spLocks/>
              </p:cNvSpPr>
              <p:nvPr/>
            </p:nvSpPr>
            <p:spPr bwMode="auto">
              <a:xfrm>
                <a:off x="3916" y="816"/>
                <a:ext cx="11" cy="7"/>
              </a:xfrm>
              <a:custGeom>
                <a:avLst/>
                <a:gdLst>
                  <a:gd name="T0" fmla="*/ 11 w 91"/>
                  <a:gd name="T1" fmla="*/ 0 h 51"/>
                  <a:gd name="T2" fmla="*/ 7 w 91"/>
                  <a:gd name="T3" fmla="*/ 5 h 51"/>
                  <a:gd name="T4" fmla="*/ 4 w 91"/>
                  <a:gd name="T5" fmla="*/ 6 h 51"/>
                  <a:gd name="T6" fmla="*/ 1 w 91"/>
                  <a:gd name="T7" fmla="*/ 7 h 51"/>
                  <a:gd name="T8" fmla="*/ 0 w 91"/>
                  <a:gd name="T9" fmla="*/ 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de-DE"/>
              </a:p>
            </p:txBody>
          </p:sp>
          <p:sp>
            <p:nvSpPr>
              <p:cNvPr id="102536" name="Freeform 8"/>
              <p:cNvSpPr>
                <a:spLocks/>
              </p:cNvSpPr>
              <p:nvPr/>
            </p:nvSpPr>
            <p:spPr bwMode="auto">
              <a:xfrm>
                <a:off x="3953" y="778"/>
                <a:ext cx="2" cy="6"/>
              </a:xfrm>
              <a:custGeom>
                <a:avLst/>
                <a:gdLst>
                  <a:gd name="T0" fmla="*/ 0 w 19"/>
                  <a:gd name="T1" fmla="*/ 0 h 45"/>
                  <a:gd name="T2" fmla="*/ 2 w 19"/>
                  <a:gd name="T3" fmla="*/ 3 h 45"/>
                  <a:gd name="T4" fmla="*/ 2 w 19"/>
                  <a:gd name="T5" fmla="*/ 4 h 45"/>
                  <a:gd name="T6" fmla="*/ 2 w 19"/>
                  <a:gd name="T7" fmla="*/ 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de-DE"/>
              </a:p>
            </p:txBody>
          </p:sp>
          <p:sp>
            <p:nvSpPr>
              <p:cNvPr id="102537" name="Freeform 9"/>
              <p:cNvSpPr>
                <a:spLocks/>
              </p:cNvSpPr>
              <p:nvPr/>
            </p:nvSpPr>
            <p:spPr bwMode="auto">
              <a:xfrm>
                <a:off x="3943" y="775"/>
                <a:ext cx="23" cy="3"/>
              </a:xfrm>
              <a:custGeom>
                <a:avLst/>
                <a:gdLst>
                  <a:gd name="T0" fmla="*/ 23 w 185"/>
                  <a:gd name="T1" fmla="*/ 2 h 24"/>
                  <a:gd name="T2" fmla="*/ 19 w 185"/>
                  <a:gd name="T3" fmla="*/ 3 h 24"/>
                  <a:gd name="T4" fmla="*/ 5 w 185"/>
                  <a:gd name="T5" fmla="*/ 3 h 24"/>
                  <a:gd name="T6" fmla="*/ 2 w 185"/>
                  <a:gd name="T7" fmla="*/ 2 h 24"/>
                  <a:gd name="T8" fmla="*/ 0 w 18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de-DE"/>
              </a:p>
            </p:txBody>
          </p:sp>
        </p:grpSp>
        <p:grpSp>
          <p:nvGrpSpPr>
            <p:cNvPr id="102530" name="Group 10"/>
            <p:cNvGrpSpPr>
              <a:grpSpLocks/>
            </p:cNvGrpSpPr>
            <p:nvPr/>
          </p:nvGrpSpPr>
          <p:grpSpPr bwMode="auto">
            <a:xfrm>
              <a:off x="3939" y="761"/>
              <a:ext cx="147" cy="142"/>
              <a:chOff x="3939" y="761"/>
              <a:chExt cx="147" cy="142"/>
            </a:xfrm>
          </p:grpSpPr>
          <p:sp>
            <p:nvSpPr>
              <p:cNvPr id="102531" name="Freeform 11"/>
              <p:cNvSpPr>
                <a:spLocks/>
              </p:cNvSpPr>
              <p:nvPr/>
            </p:nvSpPr>
            <p:spPr bwMode="auto">
              <a:xfrm>
                <a:off x="3949" y="787"/>
                <a:ext cx="137" cy="116"/>
              </a:xfrm>
              <a:custGeom>
                <a:avLst/>
                <a:gdLst>
                  <a:gd name="T0" fmla="*/ 137 w 1096"/>
                  <a:gd name="T1" fmla="*/ 63 h 929"/>
                  <a:gd name="T2" fmla="*/ 127 w 1096"/>
                  <a:gd name="T3" fmla="*/ 67 h 929"/>
                  <a:gd name="T4" fmla="*/ 114 w 1096"/>
                  <a:gd name="T5" fmla="*/ 72 h 929"/>
                  <a:gd name="T6" fmla="*/ 107 w 1096"/>
                  <a:gd name="T7" fmla="*/ 77 h 929"/>
                  <a:gd name="T8" fmla="*/ 101 w 1096"/>
                  <a:gd name="T9" fmla="*/ 85 h 929"/>
                  <a:gd name="T10" fmla="*/ 97 w 1096"/>
                  <a:gd name="T11" fmla="*/ 96 h 929"/>
                  <a:gd name="T12" fmla="*/ 94 w 1096"/>
                  <a:gd name="T13" fmla="*/ 105 h 929"/>
                  <a:gd name="T14" fmla="*/ 87 w 1096"/>
                  <a:gd name="T15" fmla="*/ 114 h 929"/>
                  <a:gd name="T16" fmla="*/ 74 w 1096"/>
                  <a:gd name="T17" fmla="*/ 116 h 929"/>
                  <a:gd name="T18" fmla="*/ 65 w 1096"/>
                  <a:gd name="T19" fmla="*/ 112 h 929"/>
                  <a:gd name="T20" fmla="*/ 59 w 1096"/>
                  <a:gd name="T21" fmla="*/ 107 h 929"/>
                  <a:gd name="T22" fmla="*/ 59 w 1096"/>
                  <a:gd name="T23" fmla="*/ 102 h 929"/>
                  <a:gd name="T24" fmla="*/ 58 w 1096"/>
                  <a:gd name="T25" fmla="*/ 97 h 929"/>
                  <a:gd name="T26" fmla="*/ 53 w 1096"/>
                  <a:gd name="T27" fmla="*/ 90 h 929"/>
                  <a:gd name="T28" fmla="*/ 42 w 1096"/>
                  <a:gd name="T29" fmla="*/ 86 h 929"/>
                  <a:gd name="T30" fmla="*/ 50 w 1096"/>
                  <a:gd name="T31" fmla="*/ 80 h 929"/>
                  <a:gd name="T32" fmla="*/ 60 w 1096"/>
                  <a:gd name="T33" fmla="*/ 78 h 929"/>
                  <a:gd name="T34" fmla="*/ 64 w 1096"/>
                  <a:gd name="T35" fmla="*/ 76 h 929"/>
                  <a:gd name="T36" fmla="*/ 56 w 1096"/>
                  <a:gd name="T37" fmla="*/ 75 h 929"/>
                  <a:gd name="T38" fmla="*/ 47 w 1096"/>
                  <a:gd name="T39" fmla="*/ 78 h 929"/>
                  <a:gd name="T40" fmla="*/ 37 w 1096"/>
                  <a:gd name="T41" fmla="*/ 82 h 929"/>
                  <a:gd name="T42" fmla="*/ 32 w 1096"/>
                  <a:gd name="T43" fmla="*/ 78 h 929"/>
                  <a:gd name="T44" fmla="*/ 31 w 1096"/>
                  <a:gd name="T45" fmla="*/ 73 h 929"/>
                  <a:gd name="T46" fmla="*/ 31 w 1096"/>
                  <a:gd name="T47" fmla="*/ 67 h 929"/>
                  <a:gd name="T48" fmla="*/ 29 w 1096"/>
                  <a:gd name="T49" fmla="*/ 62 h 929"/>
                  <a:gd name="T50" fmla="*/ 23 w 1096"/>
                  <a:gd name="T51" fmla="*/ 61 h 929"/>
                  <a:gd name="T52" fmla="*/ 18 w 1096"/>
                  <a:gd name="T53" fmla="*/ 63 h 929"/>
                  <a:gd name="T54" fmla="*/ 14 w 1096"/>
                  <a:gd name="T55" fmla="*/ 67 h 929"/>
                  <a:gd name="T56" fmla="*/ 8 w 1096"/>
                  <a:gd name="T57" fmla="*/ 70 h 929"/>
                  <a:gd name="T58" fmla="*/ 0 w 1096"/>
                  <a:gd name="T59" fmla="*/ 77 h 929"/>
                  <a:gd name="T60" fmla="*/ 8 w 1096"/>
                  <a:gd name="T61" fmla="*/ 66 h 929"/>
                  <a:gd name="T62" fmla="*/ 21 w 1096"/>
                  <a:gd name="T63" fmla="*/ 54 h 929"/>
                  <a:gd name="T64" fmla="*/ 30 w 1096"/>
                  <a:gd name="T65" fmla="*/ 49 h 929"/>
                  <a:gd name="T66" fmla="*/ 38 w 1096"/>
                  <a:gd name="T67" fmla="*/ 47 h 929"/>
                  <a:gd name="T68" fmla="*/ 45 w 1096"/>
                  <a:gd name="T69" fmla="*/ 48 h 929"/>
                  <a:gd name="T70" fmla="*/ 52 w 1096"/>
                  <a:gd name="T71" fmla="*/ 46 h 929"/>
                  <a:gd name="T72" fmla="*/ 63 w 1096"/>
                  <a:gd name="T73" fmla="*/ 43 h 929"/>
                  <a:gd name="T74" fmla="*/ 77 w 1096"/>
                  <a:gd name="T75" fmla="*/ 37 h 929"/>
                  <a:gd name="T76" fmla="*/ 90 w 1096"/>
                  <a:gd name="T77" fmla="*/ 31 h 929"/>
                  <a:gd name="T78" fmla="*/ 97 w 1096"/>
                  <a:gd name="T79" fmla="*/ 27 h 929"/>
                  <a:gd name="T80" fmla="*/ 101 w 1096"/>
                  <a:gd name="T81" fmla="*/ 22 h 929"/>
                  <a:gd name="T82" fmla="*/ 104 w 1096"/>
                  <a:gd name="T83" fmla="*/ 15 h 929"/>
                  <a:gd name="T84" fmla="*/ 103 w 1096"/>
                  <a:gd name="T85" fmla="*/ 8 h 929"/>
                  <a:gd name="T86" fmla="*/ 101 w 1096"/>
                  <a:gd name="T87" fmla="*/ 0 h 929"/>
                  <a:gd name="T88" fmla="*/ 109 w 1096"/>
                  <a:gd name="T89" fmla="*/ 9 h 929"/>
                  <a:gd name="T90" fmla="*/ 116 w 1096"/>
                  <a:gd name="T91" fmla="*/ 19 h 929"/>
                  <a:gd name="T92" fmla="*/ 123 w 1096"/>
                  <a:gd name="T93" fmla="*/ 32 h 929"/>
                  <a:gd name="T94" fmla="*/ 127 w 1096"/>
                  <a:gd name="T95" fmla="*/ 39 h 929"/>
                  <a:gd name="T96" fmla="*/ 130 w 1096"/>
                  <a:gd name="T97" fmla="*/ 45 h 929"/>
                  <a:gd name="T98" fmla="*/ 135 w 1096"/>
                  <a:gd name="T99" fmla="*/ 52 h 929"/>
                  <a:gd name="T100" fmla="*/ 137 w 1096"/>
                  <a:gd name="T101" fmla="*/ 63 h 9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de-DE"/>
              </a:p>
            </p:txBody>
          </p:sp>
          <p:sp>
            <p:nvSpPr>
              <p:cNvPr id="102532" name="Freeform 12"/>
              <p:cNvSpPr>
                <a:spLocks/>
              </p:cNvSpPr>
              <p:nvPr/>
            </p:nvSpPr>
            <p:spPr bwMode="auto">
              <a:xfrm>
                <a:off x="3939" y="823"/>
                <a:ext cx="37" cy="24"/>
              </a:xfrm>
              <a:custGeom>
                <a:avLst/>
                <a:gdLst>
                  <a:gd name="T0" fmla="*/ 22 w 298"/>
                  <a:gd name="T1" fmla="*/ 1 h 188"/>
                  <a:gd name="T2" fmla="*/ 27 w 298"/>
                  <a:gd name="T3" fmla="*/ 3 h 188"/>
                  <a:gd name="T4" fmla="*/ 31 w 298"/>
                  <a:gd name="T5" fmla="*/ 4 h 188"/>
                  <a:gd name="T6" fmla="*/ 37 w 298"/>
                  <a:gd name="T7" fmla="*/ 7 h 188"/>
                  <a:gd name="T8" fmla="*/ 33 w 298"/>
                  <a:gd name="T9" fmla="*/ 9 h 188"/>
                  <a:gd name="T10" fmla="*/ 26 w 298"/>
                  <a:gd name="T11" fmla="*/ 12 h 188"/>
                  <a:gd name="T12" fmla="*/ 18 w 298"/>
                  <a:gd name="T13" fmla="*/ 16 h 188"/>
                  <a:gd name="T14" fmla="*/ 13 w 298"/>
                  <a:gd name="T15" fmla="*/ 21 h 188"/>
                  <a:gd name="T16" fmla="*/ 10 w 298"/>
                  <a:gd name="T17" fmla="*/ 24 h 188"/>
                  <a:gd name="T18" fmla="*/ 14 w 298"/>
                  <a:gd name="T19" fmla="*/ 16 h 188"/>
                  <a:gd name="T20" fmla="*/ 15 w 298"/>
                  <a:gd name="T21" fmla="*/ 10 h 188"/>
                  <a:gd name="T22" fmla="*/ 15 w 298"/>
                  <a:gd name="T23" fmla="*/ 7 h 188"/>
                  <a:gd name="T24" fmla="*/ 11 w 298"/>
                  <a:gd name="T25" fmla="*/ 6 h 188"/>
                  <a:gd name="T26" fmla="*/ 0 w 298"/>
                  <a:gd name="T27" fmla="*/ 11 h 188"/>
                  <a:gd name="T28" fmla="*/ 9 w 298"/>
                  <a:gd name="T29" fmla="*/ 4 h 188"/>
                  <a:gd name="T30" fmla="*/ 14 w 298"/>
                  <a:gd name="T31" fmla="*/ 0 h 188"/>
                  <a:gd name="T32" fmla="*/ 18 w 298"/>
                  <a:gd name="T33" fmla="*/ 0 h 188"/>
                  <a:gd name="T34" fmla="*/ 22 w 298"/>
                  <a:gd name="T35" fmla="*/ 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de-DE"/>
              </a:p>
            </p:txBody>
          </p:sp>
          <p:sp>
            <p:nvSpPr>
              <p:cNvPr id="102533" name="Freeform 13"/>
              <p:cNvSpPr>
                <a:spLocks/>
              </p:cNvSpPr>
              <p:nvPr/>
            </p:nvSpPr>
            <p:spPr bwMode="auto">
              <a:xfrm>
                <a:off x="3973" y="761"/>
                <a:ext cx="69" cy="57"/>
              </a:xfrm>
              <a:custGeom>
                <a:avLst/>
                <a:gdLst>
                  <a:gd name="T0" fmla="*/ 69 w 554"/>
                  <a:gd name="T1" fmla="*/ 18 h 450"/>
                  <a:gd name="T2" fmla="*/ 61 w 554"/>
                  <a:gd name="T3" fmla="*/ 19 h 450"/>
                  <a:gd name="T4" fmla="*/ 55 w 554"/>
                  <a:gd name="T5" fmla="*/ 22 h 450"/>
                  <a:gd name="T6" fmla="*/ 47 w 554"/>
                  <a:gd name="T7" fmla="*/ 27 h 450"/>
                  <a:gd name="T8" fmla="*/ 40 w 554"/>
                  <a:gd name="T9" fmla="*/ 33 h 450"/>
                  <a:gd name="T10" fmla="*/ 34 w 554"/>
                  <a:gd name="T11" fmla="*/ 44 h 450"/>
                  <a:gd name="T12" fmla="*/ 31 w 554"/>
                  <a:gd name="T13" fmla="*/ 51 h 450"/>
                  <a:gd name="T14" fmla="*/ 33 w 554"/>
                  <a:gd name="T15" fmla="*/ 57 h 450"/>
                  <a:gd name="T16" fmla="*/ 25 w 554"/>
                  <a:gd name="T17" fmla="*/ 51 h 450"/>
                  <a:gd name="T18" fmla="*/ 17 w 554"/>
                  <a:gd name="T19" fmla="*/ 48 h 450"/>
                  <a:gd name="T20" fmla="*/ 10 w 554"/>
                  <a:gd name="T21" fmla="*/ 45 h 450"/>
                  <a:gd name="T22" fmla="*/ 4 w 554"/>
                  <a:gd name="T23" fmla="*/ 43 h 450"/>
                  <a:gd name="T24" fmla="*/ 0 w 554"/>
                  <a:gd name="T25" fmla="*/ 41 h 450"/>
                  <a:gd name="T26" fmla="*/ 5 w 554"/>
                  <a:gd name="T27" fmla="*/ 33 h 450"/>
                  <a:gd name="T28" fmla="*/ 10 w 554"/>
                  <a:gd name="T29" fmla="*/ 37 h 450"/>
                  <a:gd name="T30" fmla="*/ 18 w 554"/>
                  <a:gd name="T31" fmla="*/ 41 h 450"/>
                  <a:gd name="T32" fmla="*/ 25 w 554"/>
                  <a:gd name="T33" fmla="*/ 41 h 450"/>
                  <a:gd name="T34" fmla="*/ 32 w 554"/>
                  <a:gd name="T35" fmla="*/ 40 h 450"/>
                  <a:gd name="T36" fmla="*/ 35 w 554"/>
                  <a:gd name="T37" fmla="*/ 39 h 450"/>
                  <a:gd name="T38" fmla="*/ 39 w 554"/>
                  <a:gd name="T39" fmla="*/ 36 h 450"/>
                  <a:gd name="T40" fmla="*/ 40 w 554"/>
                  <a:gd name="T41" fmla="*/ 28 h 450"/>
                  <a:gd name="T42" fmla="*/ 39 w 554"/>
                  <a:gd name="T43" fmla="*/ 22 h 450"/>
                  <a:gd name="T44" fmla="*/ 35 w 554"/>
                  <a:gd name="T45" fmla="*/ 14 h 450"/>
                  <a:gd name="T46" fmla="*/ 34 w 554"/>
                  <a:gd name="T47" fmla="*/ 10 h 450"/>
                  <a:gd name="T48" fmla="*/ 40 w 554"/>
                  <a:gd name="T49" fmla="*/ 9 h 450"/>
                  <a:gd name="T50" fmla="*/ 47 w 554"/>
                  <a:gd name="T51" fmla="*/ 7 h 450"/>
                  <a:gd name="T52" fmla="*/ 51 w 554"/>
                  <a:gd name="T53" fmla="*/ 1 h 450"/>
                  <a:gd name="T54" fmla="*/ 55 w 554"/>
                  <a:gd name="T55" fmla="*/ 0 h 450"/>
                  <a:gd name="T56" fmla="*/ 60 w 554"/>
                  <a:gd name="T57" fmla="*/ 7 h 450"/>
                  <a:gd name="T58" fmla="*/ 64 w 554"/>
                  <a:gd name="T59" fmla="*/ 13 h 450"/>
                  <a:gd name="T60" fmla="*/ 69 w 554"/>
                  <a:gd name="T61" fmla="*/ 18 h 4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de-DE"/>
              </a:p>
            </p:txBody>
          </p:sp>
        </p:grpSp>
      </p:grpSp>
      <p:grpSp>
        <p:nvGrpSpPr>
          <p:cNvPr id="102404" name="Group 14"/>
          <p:cNvGrpSpPr>
            <a:grpSpLocks/>
          </p:cNvGrpSpPr>
          <p:nvPr/>
        </p:nvGrpSpPr>
        <p:grpSpPr bwMode="auto">
          <a:xfrm>
            <a:off x="7842250" y="1171575"/>
            <a:ext cx="344488" cy="681038"/>
            <a:chOff x="3976" y="601"/>
            <a:chExt cx="217" cy="429"/>
          </a:xfrm>
        </p:grpSpPr>
        <p:sp>
          <p:nvSpPr>
            <p:cNvPr id="102488" name="Freeform 15"/>
            <p:cNvSpPr>
              <a:spLocks/>
            </p:cNvSpPr>
            <p:nvPr/>
          </p:nvSpPr>
          <p:spPr bwMode="auto">
            <a:xfrm>
              <a:off x="3991" y="908"/>
              <a:ext cx="198" cy="98"/>
            </a:xfrm>
            <a:custGeom>
              <a:avLst/>
              <a:gdLst>
                <a:gd name="T0" fmla="*/ 198 w 1590"/>
                <a:gd name="T1" fmla="*/ 98 h 788"/>
                <a:gd name="T2" fmla="*/ 97 w 1590"/>
                <a:gd name="T3" fmla="*/ 36 h 788"/>
                <a:gd name="T4" fmla="*/ 0 w 1590"/>
                <a:gd name="T5" fmla="*/ 0 h 788"/>
                <a:gd name="T6" fmla="*/ 10 w 1590"/>
                <a:gd name="T7" fmla="*/ 28 h 788"/>
                <a:gd name="T8" fmla="*/ 95 w 1590"/>
                <a:gd name="T9" fmla="*/ 74 h 788"/>
                <a:gd name="T10" fmla="*/ 198 w 1590"/>
                <a:gd name="T11" fmla="*/ 98 h 7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de-DE"/>
            </a:p>
          </p:txBody>
        </p:sp>
        <p:sp>
          <p:nvSpPr>
            <p:cNvPr id="102489" name="Freeform 16"/>
            <p:cNvSpPr>
              <a:spLocks/>
            </p:cNvSpPr>
            <p:nvPr/>
          </p:nvSpPr>
          <p:spPr bwMode="auto">
            <a:xfrm>
              <a:off x="4060" y="961"/>
              <a:ext cx="133" cy="69"/>
            </a:xfrm>
            <a:custGeom>
              <a:avLst/>
              <a:gdLst>
                <a:gd name="T0" fmla="*/ 16 w 1061"/>
                <a:gd name="T1" fmla="*/ 0 h 548"/>
                <a:gd name="T2" fmla="*/ 0 w 1061"/>
                <a:gd name="T3" fmla="*/ 1 h 548"/>
                <a:gd name="T4" fmla="*/ 0 w 1061"/>
                <a:gd name="T5" fmla="*/ 11 h 548"/>
                <a:gd name="T6" fmla="*/ 8 w 1061"/>
                <a:gd name="T7" fmla="*/ 23 h 548"/>
                <a:gd name="T8" fmla="*/ 122 w 1061"/>
                <a:gd name="T9" fmla="*/ 68 h 548"/>
                <a:gd name="T10" fmla="*/ 125 w 1061"/>
                <a:gd name="T11" fmla="*/ 69 h 548"/>
                <a:gd name="T12" fmla="*/ 127 w 1061"/>
                <a:gd name="T13" fmla="*/ 68 h 548"/>
                <a:gd name="T14" fmla="*/ 129 w 1061"/>
                <a:gd name="T15" fmla="*/ 66 h 548"/>
                <a:gd name="T16" fmla="*/ 131 w 1061"/>
                <a:gd name="T17" fmla="*/ 60 h 548"/>
                <a:gd name="T18" fmla="*/ 132 w 1061"/>
                <a:gd name="T19" fmla="*/ 56 h 548"/>
                <a:gd name="T20" fmla="*/ 133 w 1061"/>
                <a:gd name="T21" fmla="*/ 52 h 548"/>
                <a:gd name="T22" fmla="*/ 132 w 1061"/>
                <a:gd name="T23" fmla="*/ 48 h 548"/>
                <a:gd name="T24" fmla="*/ 129 w 1061"/>
                <a:gd name="T25" fmla="*/ 45 h 548"/>
                <a:gd name="T26" fmla="*/ 16 w 1061"/>
                <a:gd name="T27" fmla="*/ 0 h 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de-DE"/>
            </a:p>
          </p:txBody>
        </p:sp>
        <p:sp>
          <p:nvSpPr>
            <p:cNvPr id="102490" name="Freeform 17"/>
            <p:cNvSpPr>
              <a:spLocks/>
            </p:cNvSpPr>
            <p:nvPr/>
          </p:nvSpPr>
          <p:spPr bwMode="auto">
            <a:xfrm>
              <a:off x="3976" y="601"/>
              <a:ext cx="191" cy="383"/>
            </a:xfrm>
            <a:custGeom>
              <a:avLst/>
              <a:gdLst>
                <a:gd name="T0" fmla="*/ 191 w 1528"/>
                <a:gd name="T1" fmla="*/ 50 h 3065"/>
                <a:gd name="T2" fmla="*/ 191 w 1528"/>
                <a:gd name="T3" fmla="*/ 46 h 3065"/>
                <a:gd name="T4" fmla="*/ 189 w 1528"/>
                <a:gd name="T5" fmla="*/ 43 h 3065"/>
                <a:gd name="T6" fmla="*/ 186 w 1528"/>
                <a:gd name="T7" fmla="*/ 40 h 3065"/>
                <a:gd name="T8" fmla="*/ 176 w 1528"/>
                <a:gd name="T9" fmla="*/ 33 h 3065"/>
                <a:gd name="T10" fmla="*/ 130 w 1528"/>
                <a:gd name="T11" fmla="*/ 8 h 3065"/>
                <a:gd name="T12" fmla="*/ 124 w 1528"/>
                <a:gd name="T13" fmla="*/ 5 h 3065"/>
                <a:gd name="T14" fmla="*/ 120 w 1528"/>
                <a:gd name="T15" fmla="*/ 3 h 3065"/>
                <a:gd name="T16" fmla="*/ 114 w 1528"/>
                <a:gd name="T17" fmla="*/ 1 h 3065"/>
                <a:gd name="T18" fmla="*/ 111 w 1528"/>
                <a:gd name="T19" fmla="*/ 0 h 3065"/>
                <a:gd name="T20" fmla="*/ 107 w 1528"/>
                <a:gd name="T21" fmla="*/ 0 h 3065"/>
                <a:gd name="T22" fmla="*/ 102 w 1528"/>
                <a:gd name="T23" fmla="*/ 0 h 3065"/>
                <a:gd name="T24" fmla="*/ 99 w 1528"/>
                <a:gd name="T25" fmla="*/ 1 h 3065"/>
                <a:gd name="T26" fmla="*/ 94 w 1528"/>
                <a:gd name="T27" fmla="*/ 2 h 3065"/>
                <a:gd name="T28" fmla="*/ 90 w 1528"/>
                <a:gd name="T29" fmla="*/ 4 h 3065"/>
                <a:gd name="T30" fmla="*/ 86 w 1528"/>
                <a:gd name="T31" fmla="*/ 7 h 3065"/>
                <a:gd name="T32" fmla="*/ 81 w 1528"/>
                <a:gd name="T33" fmla="*/ 9 h 3065"/>
                <a:gd name="T34" fmla="*/ 77 w 1528"/>
                <a:gd name="T35" fmla="*/ 12 h 3065"/>
                <a:gd name="T36" fmla="*/ 73 w 1528"/>
                <a:gd name="T37" fmla="*/ 16 h 3065"/>
                <a:gd name="T38" fmla="*/ 68 w 1528"/>
                <a:gd name="T39" fmla="*/ 20 h 3065"/>
                <a:gd name="T40" fmla="*/ 66 w 1528"/>
                <a:gd name="T41" fmla="*/ 23 h 3065"/>
                <a:gd name="T42" fmla="*/ 64 w 1528"/>
                <a:gd name="T43" fmla="*/ 26 h 3065"/>
                <a:gd name="T44" fmla="*/ 62 w 1528"/>
                <a:gd name="T45" fmla="*/ 31 h 3065"/>
                <a:gd name="T46" fmla="*/ 1 w 1528"/>
                <a:gd name="T47" fmla="*/ 300 h 3065"/>
                <a:gd name="T48" fmla="*/ 0 w 1528"/>
                <a:gd name="T49" fmla="*/ 305 h 3065"/>
                <a:gd name="T50" fmla="*/ 0 w 1528"/>
                <a:gd name="T51" fmla="*/ 308 h 3065"/>
                <a:gd name="T52" fmla="*/ 0 w 1528"/>
                <a:gd name="T53" fmla="*/ 311 h 3065"/>
                <a:gd name="T54" fmla="*/ 0 w 1528"/>
                <a:gd name="T55" fmla="*/ 315 h 3065"/>
                <a:gd name="T56" fmla="*/ 2 w 1528"/>
                <a:gd name="T57" fmla="*/ 320 h 3065"/>
                <a:gd name="T58" fmla="*/ 2 w 1528"/>
                <a:gd name="T59" fmla="*/ 323 h 3065"/>
                <a:gd name="T60" fmla="*/ 5 w 1528"/>
                <a:gd name="T61" fmla="*/ 327 h 3065"/>
                <a:gd name="T62" fmla="*/ 7 w 1528"/>
                <a:gd name="T63" fmla="*/ 330 h 3065"/>
                <a:gd name="T64" fmla="*/ 10 w 1528"/>
                <a:gd name="T65" fmla="*/ 334 h 3065"/>
                <a:gd name="T66" fmla="*/ 14 w 1528"/>
                <a:gd name="T67" fmla="*/ 338 h 3065"/>
                <a:gd name="T68" fmla="*/ 20 w 1528"/>
                <a:gd name="T69" fmla="*/ 341 h 3065"/>
                <a:gd name="T70" fmla="*/ 25 w 1528"/>
                <a:gd name="T71" fmla="*/ 344 h 3065"/>
                <a:gd name="T72" fmla="*/ 93 w 1528"/>
                <a:gd name="T73" fmla="*/ 383 h 3065"/>
                <a:gd name="T74" fmla="*/ 91 w 1528"/>
                <a:gd name="T75" fmla="*/ 379 h 3065"/>
                <a:gd name="T76" fmla="*/ 91 w 1528"/>
                <a:gd name="T77" fmla="*/ 375 h 3065"/>
                <a:gd name="T78" fmla="*/ 92 w 1528"/>
                <a:gd name="T79" fmla="*/ 372 h 3065"/>
                <a:gd name="T80" fmla="*/ 93 w 1528"/>
                <a:gd name="T81" fmla="*/ 368 h 3065"/>
                <a:gd name="T82" fmla="*/ 95 w 1528"/>
                <a:gd name="T83" fmla="*/ 365 h 3065"/>
                <a:gd name="T84" fmla="*/ 97 w 1528"/>
                <a:gd name="T85" fmla="*/ 362 h 3065"/>
                <a:gd name="T86" fmla="*/ 100 w 1528"/>
                <a:gd name="T87" fmla="*/ 360 h 3065"/>
                <a:gd name="T88" fmla="*/ 25 w 1528"/>
                <a:gd name="T89" fmla="*/ 316 h 3065"/>
                <a:gd name="T90" fmla="*/ 23 w 1528"/>
                <a:gd name="T91" fmla="*/ 314 h 3065"/>
                <a:gd name="T92" fmla="*/ 22 w 1528"/>
                <a:gd name="T93" fmla="*/ 313 h 3065"/>
                <a:gd name="T94" fmla="*/ 21 w 1528"/>
                <a:gd name="T95" fmla="*/ 311 h 3065"/>
                <a:gd name="T96" fmla="*/ 20 w 1528"/>
                <a:gd name="T97" fmla="*/ 306 h 3065"/>
                <a:gd name="T98" fmla="*/ 20 w 1528"/>
                <a:gd name="T99" fmla="*/ 304 h 3065"/>
                <a:gd name="T100" fmla="*/ 57 w 1528"/>
                <a:gd name="T101" fmla="*/ 144 h 3065"/>
                <a:gd name="T102" fmla="*/ 61 w 1528"/>
                <a:gd name="T103" fmla="*/ 137 h 3065"/>
                <a:gd name="T104" fmla="*/ 65 w 1528"/>
                <a:gd name="T105" fmla="*/ 133 h 3065"/>
                <a:gd name="T106" fmla="*/ 71 w 1528"/>
                <a:gd name="T107" fmla="*/ 127 h 3065"/>
                <a:gd name="T108" fmla="*/ 75 w 1528"/>
                <a:gd name="T109" fmla="*/ 122 h 3065"/>
                <a:gd name="T110" fmla="*/ 191 w 1528"/>
                <a:gd name="T111" fmla="*/ 50 h 30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de-DE"/>
            </a:p>
          </p:txBody>
        </p:sp>
        <p:sp>
          <p:nvSpPr>
            <p:cNvPr id="102491" name="Freeform 18"/>
            <p:cNvSpPr>
              <a:spLocks/>
            </p:cNvSpPr>
            <p:nvPr/>
          </p:nvSpPr>
          <p:spPr bwMode="auto">
            <a:xfrm>
              <a:off x="4052" y="608"/>
              <a:ext cx="120" cy="170"/>
            </a:xfrm>
            <a:custGeom>
              <a:avLst/>
              <a:gdLst>
                <a:gd name="T0" fmla="*/ 116 w 958"/>
                <a:gd name="T1" fmla="*/ 46 h 1355"/>
                <a:gd name="T2" fmla="*/ 112 w 958"/>
                <a:gd name="T3" fmla="*/ 41 h 1355"/>
                <a:gd name="T4" fmla="*/ 106 w 958"/>
                <a:gd name="T5" fmla="*/ 36 h 1355"/>
                <a:gd name="T6" fmla="*/ 98 w 958"/>
                <a:gd name="T7" fmla="*/ 31 h 1355"/>
                <a:gd name="T8" fmla="*/ 76 w 958"/>
                <a:gd name="T9" fmla="*/ 19 h 1355"/>
                <a:gd name="T10" fmla="*/ 52 w 958"/>
                <a:gd name="T11" fmla="*/ 7 h 1355"/>
                <a:gd name="T12" fmla="*/ 43 w 958"/>
                <a:gd name="T13" fmla="*/ 3 h 1355"/>
                <a:gd name="T14" fmla="*/ 37 w 958"/>
                <a:gd name="T15" fmla="*/ 1 h 1355"/>
                <a:gd name="T16" fmla="*/ 33 w 958"/>
                <a:gd name="T17" fmla="*/ 0 h 1355"/>
                <a:gd name="T18" fmla="*/ 29 w 958"/>
                <a:gd name="T19" fmla="*/ 0 h 1355"/>
                <a:gd name="T20" fmla="*/ 26 w 958"/>
                <a:gd name="T21" fmla="*/ 1 h 1355"/>
                <a:gd name="T22" fmla="*/ 24 w 958"/>
                <a:gd name="T23" fmla="*/ 3 h 1355"/>
                <a:gd name="T24" fmla="*/ 21 w 958"/>
                <a:gd name="T25" fmla="*/ 5 h 1355"/>
                <a:gd name="T26" fmla="*/ 19 w 958"/>
                <a:gd name="T27" fmla="*/ 10 h 1355"/>
                <a:gd name="T28" fmla="*/ 0 w 958"/>
                <a:gd name="T29" fmla="*/ 109 h 1355"/>
                <a:gd name="T30" fmla="*/ 0 w 958"/>
                <a:gd name="T31" fmla="*/ 113 h 1355"/>
                <a:gd name="T32" fmla="*/ 0 w 958"/>
                <a:gd name="T33" fmla="*/ 118 h 1355"/>
                <a:gd name="T34" fmla="*/ 1 w 958"/>
                <a:gd name="T35" fmla="*/ 122 h 1355"/>
                <a:gd name="T36" fmla="*/ 2 w 958"/>
                <a:gd name="T37" fmla="*/ 125 h 1355"/>
                <a:gd name="T38" fmla="*/ 4 w 958"/>
                <a:gd name="T39" fmla="*/ 127 h 1355"/>
                <a:gd name="T40" fmla="*/ 7 w 958"/>
                <a:gd name="T41" fmla="*/ 131 h 1355"/>
                <a:gd name="T42" fmla="*/ 11 w 958"/>
                <a:gd name="T43" fmla="*/ 133 h 1355"/>
                <a:gd name="T44" fmla="*/ 15 w 958"/>
                <a:gd name="T45" fmla="*/ 136 h 1355"/>
                <a:gd name="T46" fmla="*/ 72 w 958"/>
                <a:gd name="T47" fmla="*/ 165 h 1355"/>
                <a:gd name="T48" fmla="*/ 78 w 958"/>
                <a:gd name="T49" fmla="*/ 167 h 1355"/>
                <a:gd name="T50" fmla="*/ 82 w 958"/>
                <a:gd name="T51" fmla="*/ 169 h 1355"/>
                <a:gd name="T52" fmla="*/ 88 w 958"/>
                <a:gd name="T53" fmla="*/ 170 h 1355"/>
                <a:gd name="T54" fmla="*/ 91 w 958"/>
                <a:gd name="T55" fmla="*/ 170 h 1355"/>
                <a:gd name="T56" fmla="*/ 95 w 958"/>
                <a:gd name="T57" fmla="*/ 169 h 1355"/>
                <a:gd name="T58" fmla="*/ 98 w 958"/>
                <a:gd name="T59" fmla="*/ 165 h 1355"/>
                <a:gd name="T60" fmla="*/ 99 w 958"/>
                <a:gd name="T61" fmla="*/ 159 h 1355"/>
                <a:gd name="T62" fmla="*/ 101 w 958"/>
                <a:gd name="T63" fmla="*/ 152 h 1355"/>
                <a:gd name="T64" fmla="*/ 111 w 958"/>
                <a:gd name="T65" fmla="*/ 109 h 1355"/>
                <a:gd name="T66" fmla="*/ 118 w 958"/>
                <a:gd name="T67" fmla="*/ 66 h 1355"/>
                <a:gd name="T68" fmla="*/ 120 w 958"/>
                <a:gd name="T69" fmla="*/ 56 h 1355"/>
                <a:gd name="T70" fmla="*/ 120 w 958"/>
                <a:gd name="T71" fmla="*/ 53 h 1355"/>
                <a:gd name="T72" fmla="*/ 118 w 958"/>
                <a:gd name="T73" fmla="*/ 49 h 1355"/>
                <a:gd name="T74" fmla="*/ 116 w 958"/>
                <a:gd name="T75" fmla="*/ 46 h 1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de-DE"/>
            </a:p>
          </p:txBody>
        </p:sp>
        <p:sp>
          <p:nvSpPr>
            <p:cNvPr id="102492" name="Freeform 19"/>
            <p:cNvSpPr>
              <a:spLocks/>
            </p:cNvSpPr>
            <p:nvPr/>
          </p:nvSpPr>
          <p:spPr bwMode="auto">
            <a:xfrm>
              <a:off x="3990" y="722"/>
              <a:ext cx="157" cy="222"/>
            </a:xfrm>
            <a:custGeom>
              <a:avLst/>
              <a:gdLst>
                <a:gd name="T0" fmla="*/ 156 w 1255"/>
                <a:gd name="T1" fmla="*/ 56 h 1769"/>
                <a:gd name="T2" fmla="*/ 157 w 1255"/>
                <a:gd name="T3" fmla="*/ 55 h 1769"/>
                <a:gd name="T4" fmla="*/ 149 w 1255"/>
                <a:gd name="T5" fmla="*/ 59 h 1769"/>
                <a:gd name="T6" fmla="*/ 144 w 1255"/>
                <a:gd name="T7" fmla="*/ 61 h 1769"/>
                <a:gd name="T8" fmla="*/ 142 w 1255"/>
                <a:gd name="T9" fmla="*/ 62 h 1769"/>
                <a:gd name="T10" fmla="*/ 138 w 1255"/>
                <a:gd name="T11" fmla="*/ 67 h 1769"/>
                <a:gd name="T12" fmla="*/ 136 w 1255"/>
                <a:gd name="T13" fmla="*/ 72 h 1769"/>
                <a:gd name="T14" fmla="*/ 100 w 1255"/>
                <a:gd name="T15" fmla="*/ 222 h 1769"/>
                <a:gd name="T16" fmla="*/ 0 w 1255"/>
                <a:gd name="T17" fmla="*/ 186 h 1769"/>
                <a:gd name="T18" fmla="*/ 41 w 1255"/>
                <a:gd name="T19" fmla="*/ 4 h 1769"/>
                <a:gd name="T20" fmla="*/ 62 w 1255"/>
                <a:gd name="T21" fmla="*/ 0 h 1769"/>
                <a:gd name="T22" fmla="*/ 156 w 1255"/>
                <a:gd name="T23" fmla="*/ 56 h 17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de-DE"/>
            </a:p>
          </p:txBody>
        </p:sp>
        <p:grpSp>
          <p:nvGrpSpPr>
            <p:cNvPr id="102493" name="Group 20"/>
            <p:cNvGrpSpPr>
              <a:grpSpLocks/>
            </p:cNvGrpSpPr>
            <p:nvPr/>
          </p:nvGrpSpPr>
          <p:grpSpPr bwMode="auto">
            <a:xfrm>
              <a:off x="4078" y="644"/>
              <a:ext cx="81" cy="93"/>
              <a:chOff x="4078" y="644"/>
              <a:chExt cx="81" cy="93"/>
            </a:xfrm>
          </p:grpSpPr>
          <p:sp>
            <p:nvSpPr>
              <p:cNvPr id="102513"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pPr algn="ctr"/>
                <a:endParaRPr lang="en-US" sz="1800"/>
              </a:p>
            </p:txBody>
          </p:sp>
          <p:grpSp>
            <p:nvGrpSpPr>
              <p:cNvPr id="102514" name="Group 22"/>
              <p:cNvGrpSpPr>
                <a:grpSpLocks/>
              </p:cNvGrpSpPr>
              <p:nvPr/>
            </p:nvGrpSpPr>
            <p:grpSpPr bwMode="auto">
              <a:xfrm>
                <a:off x="4098" y="660"/>
                <a:ext cx="44" cy="61"/>
                <a:chOff x="4098" y="660"/>
                <a:chExt cx="44" cy="61"/>
              </a:xfrm>
            </p:grpSpPr>
            <p:sp>
              <p:nvSpPr>
                <p:cNvPr id="102515"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pPr algn="ctr"/>
                  <a:endParaRPr lang="en-US" sz="1800"/>
                </a:p>
              </p:txBody>
            </p:sp>
            <p:sp>
              <p:nvSpPr>
                <p:cNvPr id="102516"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pPr algn="ctr"/>
                  <a:endParaRPr lang="en-US" sz="1800"/>
                </a:p>
              </p:txBody>
            </p:sp>
            <p:sp>
              <p:nvSpPr>
                <p:cNvPr id="102517"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pPr algn="ctr"/>
                  <a:endParaRPr lang="en-US" sz="1800"/>
                </a:p>
              </p:txBody>
            </p:sp>
            <p:sp>
              <p:nvSpPr>
                <p:cNvPr id="102518"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pPr algn="ctr"/>
                  <a:endParaRPr lang="en-US" sz="1800"/>
                </a:p>
              </p:txBody>
            </p:sp>
            <p:sp>
              <p:nvSpPr>
                <p:cNvPr id="102519"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pPr algn="ctr"/>
                  <a:endParaRPr lang="en-US" sz="1800"/>
                </a:p>
              </p:txBody>
            </p:sp>
            <p:sp>
              <p:nvSpPr>
                <p:cNvPr id="102520"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pPr algn="ctr"/>
                  <a:endParaRPr lang="en-US" sz="1800"/>
                </a:p>
              </p:txBody>
            </p:sp>
            <p:sp>
              <p:nvSpPr>
                <p:cNvPr id="102521"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pPr algn="ctr"/>
                  <a:endParaRPr lang="en-US" sz="1800"/>
                </a:p>
              </p:txBody>
            </p:sp>
            <p:sp>
              <p:nvSpPr>
                <p:cNvPr id="102522"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pPr algn="ctr"/>
                  <a:endParaRPr lang="en-US" sz="1800"/>
                </a:p>
              </p:txBody>
            </p:sp>
            <p:sp>
              <p:nvSpPr>
                <p:cNvPr id="102523"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pPr algn="ctr"/>
                  <a:endParaRPr lang="en-US" sz="1800"/>
                </a:p>
              </p:txBody>
            </p:sp>
            <p:sp>
              <p:nvSpPr>
                <p:cNvPr id="102524"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pPr algn="ctr"/>
                  <a:endParaRPr lang="en-US" sz="1800"/>
                </a:p>
              </p:txBody>
            </p:sp>
            <p:sp>
              <p:nvSpPr>
                <p:cNvPr id="102525"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pPr algn="ctr"/>
                  <a:endParaRPr lang="en-US" sz="1800"/>
                </a:p>
              </p:txBody>
            </p:sp>
            <p:sp>
              <p:nvSpPr>
                <p:cNvPr id="102526"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pPr algn="ctr"/>
                  <a:endParaRPr lang="en-US" sz="1800"/>
                </a:p>
              </p:txBody>
            </p:sp>
            <p:sp>
              <p:nvSpPr>
                <p:cNvPr id="102527"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pPr algn="ctr"/>
                  <a:endParaRPr lang="en-US" sz="1800"/>
                </a:p>
              </p:txBody>
            </p:sp>
          </p:grpSp>
        </p:grpSp>
        <p:grpSp>
          <p:nvGrpSpPr>
            <p:cNvPr id="102494" name="Group 36"/>
            <p:cNvGrpSpPr>
              <a:grpSpLocks/>
            </p:cNvGrpSpPr>
            <p:nvPr/>
          </p:nvGrpSpPr>
          <p:grpSpPr bwMode="auto">
            <a:xfrm>
              <a:off x="4015" y="755"/>
              <a:ext cx="106" cy="173"/>
              <a:chOff x="4015" y="755"/>
              <a:chExt cx="106" cy="173"/>
            </a:xfrm>
          </p:grpSpPr>
          <p:sp>
            <p:nvSpPr>
              <p:cNvPr id="102495"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496"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497"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498"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499"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0"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1"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2"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3"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4"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5"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6"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7"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8"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09"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10"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11"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2512"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pPr algn="ctr"/>
                <a:endParaRPr lang="en-US" sz="1800"/>
              </a:p>
            </p:txBody>
          </p:sp>
        </p:grpSp>
      </p:grpSp>
      <p:grpSp>
        <p:nvGrpSpPr>
          <p:cNvPr id="102405" name="Group 55"/>
          <p:cNvGrpSpPr>
            <a:grpSpLocks/>
          </p:cNvGrpSpPr>
          <p:nvPr/>
        </p:nvGrpSpPr>
        <p:grpSpPr bwMode="auto">
          <a:xfrm>
            <a:off x="7739064" y="1314451"/>
            <a:ext cx="198437" cy="227013"/>
            <a:chOff x="3911" y="691"/>
            <a:chExt cx="125" cy="143"/>
          </a:xfrm>
        </p:grpSpPr>
        <p:grpSp>
          <p:nvGrpSpPr>
            <p:cNvPr id="102478" name="Group 56"/>
            <p:cNvGrpSpPr>
              <a:grpSpLocks/>
            </p:cNvGrpSpPr>
            <p:nvPr/>
          </p:nvGrpSpPr>
          <p:grpSpPr bwMode="auto">
            <a:xfrm>
              <a:off x="3951" y="736"/>
              <a:ext cx="61" cy="65"/>
              <a:chOff x="3951" y="736"/>
              <a:chExt cx="61" cy="65"/>
            </a:xfrm>
          </p:grpSpPr>
          <p:sp>
            <p:nvSpPr>
              <p:cNvPr id="102486" name="Freeform 57"/>
              <p:cNvSpPr>
                <a:spLocks/>
              </p:cNvSpPr>
              <p:nvPr/>
            </p:nvSpPr>
            <p:spPr bwMode="auto">
              <a:xfrm>
                <a:off x="3951" y="736"/>
                <a:ext cx="61" cy="65"/>
              </a:xfrm>
              <a:custGeom>
                <a:avLst/>
                <a:gdLst>
                  <a:gd name="T0" fmla="*/ 0 w 490"/>
                  <a:gd name="T1" fmla="*/ 0 h 516"/>
                  <a:gd name="T2" fmla="*/ 12 w 490"/>
                  <a:gd name="T3" fmla="*/ 3 h 516"/>
                  <a:gd name="T4" fmla="*/ 22 w 490"/>
                  <a:gd name="T5" fmla="*/ 7 h 516"/>
                  <a:gd name="T6" fmla="*/ 31 w 490"/>
                  <a:gd name="T7" fmla="*/ 10 h 516"/>
                  <a:gd name="T8" fmla="*/ 43 w 490"/>
                  <a:gd name="T9" fmla="*/ 18 h 516"/>
                  <a:gd name="T10" fmla="*/ 47 w 490"/>
                  <a:gd name="T11" fmla="*/ 22 h 516"/>
                  <a:gd name="T12" fmla="*/ 50 w 490"/>
                  <a:gd name="T13" fmla="*/ 29 h 516"/>
                  <a:gd name="T14" fmla="*/ 55 w 490"/>
                  <a:gd name="T15" fmla="*/ 36 h 516"/>
                  <a:gd name="T16" fmla="*/ 59 w 490"/>
                  <a:gd name="T17" fmla="*/ 45 h 516"/>
                  <a:gd name="T18" fmla="*/ 61 w 490"/>
                  <a:gd name="T19" fmla="*/ 50 h 516"/>
                  <a:gd name="T20" fmla="*/ 61 w 490"/>
                  <a:gd name="T21" fmla="*/ 53 h 516"/>
                  <a:gd name="T22" fmla="*/ 61 w 490"/>
                  <a:gd name="T23" fmla="*/ 56 h 516"/>
                  <a:gd name="T24" fmla="*/ 60 w 490"/>
                  <a:gd name="T25" fmla="*/ 58 h 516"/>
                  <a:gd name="T26" fmla="*/ 58 w 490"/>
                  <a:gd name="T27" fmla="*/ 61 h 516"/>
                  <a:gd name="T28" fmla="*/ 55 w 490"/>
                  <a:gd name="T29" fmla="*/ 63 h 516"/>
                  <a:gd name="T30" fmla="*/ 50 w 490"/>
                  <a:gd name="T31" fmla="*/ 65 h 516"/>
                  <a:gd name="T32" fmla="*/ 46 w 490"/>
                  <a:gd name="T33" fmla="*/ 65 h 516"/>
                  <a:gd name="T34" fmla="*/ 41 w 490"/>
                  <a:gd name="T35" fmla="*/ 65 h 516"/>
                  <a:gd name="T36" fmla="*/ 37 w 490"/>
                  <a:gd name="T37" fmla="*/ 64 h 516"/>
                  <a:gd name="T38" fmla="*/ 34 w 490"/>
                  <a:gd name="T39" fmla="*/ 62 h 516"/>
                  <a:gd name="T40" fmla="*/ 31 w 490"/>
                  <a:gd name="T41" fmla="*/ 60 h 516"/>
                  <a:gd name="T42" fmla="*/ 28 w 490"/>
                  <a:gd name="T43" fmla="*/ 58 h 516"/>
                  <a:gd name="T44" fmla="*/ 27 w 490"/>
                  <a:gd name="T45" fmla="*/ 55 h 516"/>
                  <a:gd name="T46" fmla="*/ 24 w 490"/>
                  <a:gd name="T47" fmla="*/ 51 h 516"/>
                  <a:gd name="T48" fmla="*/ 22 w 490"/>
                  <a:gd name="T49" fmla="*/ 47 h 516"/>
                  <a:gd name="T50" fmla="*/ 21 w 490"/>
                  <a:gd name="T51" fmla="*/ 45 h 516"/>
                  <a:gd name="T52" fmla="*/ 19 w 490"/>
                  <a:gd name="T53" fmla="*/ 42 h 516"/>
                  <a:gd name="T54" fmla="*/ 17 w 490"/>
                  <a:gd name="T55" fmla="*/ 37 h 516"/>
                  <a:gd name="T56" fmla="*/ 0 w 490"/>
                  <a:gd name="T57" fmla="*/ 0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de-DE"/>
              </a:p>
            </p:txBody>
          </p:sp>
          <p:sp>
            <p:nvSpPr>
              <p:cNvPr id="102487" name="Freeform 58"/>
              <p:cNvSpPr>
                <a:spLocks/>
              </p:cNvSpPr>
              <p:nvPr/>
            </p:nvSpPr>
            <p:spPr bwMode="auto">
              <a:xfrm>
                <a:off x="3951" y="736"/>
                <a:ext cx="61" cy="65"/>
              </a:xfrm>
              <a:custGeom>
                <a:avLst/>
                <a:gdLst>
                  <a:gd name="T0" fmla="*/ 0 w 490"/>
                  <a:gd name="T1" fmla="*/ 0 h 516"/>
                  <a:gd name="T2" fmla="*/ 12 w 490"/>
                  <a:gd name="T3" fmla="*/ 3 h 516"/>
                  <a:gd name="T4" fmla="*/ 22 w 490"/>
                  <a:gd name="T5" fmla="*/ 7 h 516"/>
                  <a:gd name="T6" fmla="*/ 31 w 490"/>
                  <a:gd name="T7" fmla="*/ 10 h 516"/>
                  <a:gd name="T8" fmla="*/ 43 w 490"/>
                  <a:gd name="T9" fmla="*/ 18 h 516"/>
                  <a:gd name="T10" fmla="*/ 47 w 490"/>
                  <a:gd name="T11" fmla="*/ 22 h 516"/>
                  <a:gd name="T12" fmla="*/ 50 w 490"/>
                  <a:gd name="T13" fmla="*/ 29 h 516"/>
                  <a:gd name="T14" fmla="*/ 55 w 490"/>
                  <a:gd name="T15" fmla="*/ 36 h 516"/>
                  <a:gd name="T16" fmla="*/ 59 w 490"/>
                  <a:gd name="T17" fmla="*/ 45 h 516"/>
                  <a:gd name="T18" fmla="*/ 61 w 490"/>
                  <a:gd name="T19" fmla="*/ 50 h 516"/>
                  <a:gd name="T20" fmla="*/ 61 w 490"/>
                  <a:gd name="T21" fmla="*/ 53 h 516"/>
                  <a:gd name="T22" fmla="*/ 61 w 490"/>
                  <a:gd name="T23" fmla="*/ 56 h 516"/>
                  <a:gd name="T24" fmla="*/ 60 w 490"/>
                  <a:gd name="T25" fmla="*/ 58 h 516"/>
                  <a:gd name="T26" fmla="*/ 58 w 490"/>
                  <a:gd name="T27" fmla="*/ 61 h 516"/>
                  <a:gd name="T28" fmla="*/ 55 w 490"/>
                  <a:gd name="T29" fmla="*/ 63 h 516"/>
                  <a:gd name="T30" fmla="*/ 50 w 490"/>
                  <a:gd name="T31" fmla="*/ 65 h 516"/>
                  <a:gd name="T32" fmla="*/ 46 w 490"/>
                  <a:gd name="T33" fmla="*/ 65 h 516"/>
                  <a:gd name="T34" fmla="*/ 41 w 490"/>
                  <a:gd name="T35" fmla="*/ 65 h 516"/>
                  <a:gd name="T36" fmla="*/ 37 w 490"/>
                  <a:gd name="T37" fmla="*/ 64 h 516"/>
                  <a:gd name="T38" fmla="*/ 34 w 490"/>
                  <a:gd name="T39" fmla="*/ 62 h 516"/>
                  <a:gd name="T40" fmla="*/ 31 w 490"/>
                  <a:gd name="T41" fmla="*/ 60 h 516"/>
                  <a:gd name="T42" fmla="*/ 28 w 490"/>
                  <a:gd name="T43" fmla="*/ 58 h 516"/>
                  <a:gd name="T44" fmla="*/ 27 w 490"/>
                  <a:gd name="T45" fmla="*/ 55 h 516"/>
                  <a:gd name="T46" fmla="*/ 24 w 490"/>
                  <a:gd name="T47" fmla="*/ 51 h 516"/>
                  <a:gd name="T48" fmla="*/ 22 w 490"/>
                  <a:gd name="T49" fmla="*/ 47 h 516"/>
                  <a:gd name="T50" fmla="*/ 21 w 490"/>
                  <a:gd name="T51" fmla="*/ 45 h 516"/>
                  <a:gd name="T52" fmla="*/ 19 w 490"/>
                  <a:gd name="T53" fmla="*/ 42 h 516"/>
                  <a:gd name="T54" fmla="*/ 17 w 490"/>
                  <a:gd name="T55" fmla="*/ 37 h 5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de-DE"/>
              </a:p>
            </p:txBody>
          </p:sp>
        </p:grpSp>
        <p:grpSp>
          <p:nvGrpSpPr>
            <p:cNvPr id="102479" name="Group 59"/>
            <p:cNvGrpSpPr>
              <a:grpSpLocks/>
            </p:cNvGrpSpPr>
            <p:nvPr/>
          </p:nvGrpSpPr>
          <p:grpSpPr bwMode="auto">
            <a:xfrm>
              <a:off x="3983" y="707"/>
              <a:ext cx="45" cy="51"/>
              <a:chOff x="3983" y="707"/>
              <a:chExt cx="45" cy="51"/>
            </a:xfrm>
          </p:grpSpPr>
          <p:sp>
            <p:nvSpPr>
              <p:cNvPr id="102484" name="Freeform 60"/>
              <p:cNvSpPr>
                <a:spLocks/>
              </p:cNvSpPr>
              <p:nvPr/>
            </p:nvSpPr>
            <p:spPr bwMode="auto">
              <a:xfrm>
                <a:off x="3983" y="707"/>
                <a:ext cx="45" cy="51"/>
              </a:xfrm>
              <a:custGeom>
                <a:avLst/>
                <a:gdLst>
                  <a:gd name="T0" fmla="*/ 0 w 364"/>
                  <a:gd name="T1" fmla="*/ 0 h 405"/>
                  <a:gd name="T2" fmla="*/ 11 w 364"/>
                  <a:gd name="T3" fmla="*/ 1 h 405"/>
                  <a:gd name="T4" fmla="*/ 17 w 364"/>
                  <a:gd name="T5" fmla="*/ 3 h 405"/>
                  <a:gd name="T6" fmla="*/ 23 w 364"/>
                  <a:gd name="T7" fmla="*/ 7 h 405"/>
                  <a:gd name="T8" fmla="*/ 28 w 364"/>
                  <a:gd name="T9" fmla="*/ 10 h 405"/>
                  <a:gd name="T10" fmla="*/ 31 w 364"/>
                  <a:gd name="T11" fmla="*/ 13 h 405"/>
                  <a:gd name="T12" fmla="*/ 34 w 364"/>
                  <a:gd name="T13" fmla="*/ 17 h 405"/>
                  <a:gd name="T14" fmla="*/ 38 w 364"/>
                  <a:gd name="T15" fmla="*/ 23 h 405"/>
                  <a:gd name="T16" fmla="*/ 41 w 364"/>
                  <a:gd name="T17" fmla="*/ 29 h 405"/>
                  <a:gd name="T18" fmla="*/ 43 w 364"/>
                  <a:gd name="T19" fmla="*/ 34 h 405"/>
                  <a:gd name="T20" fmla="*/ 45 w 364"/>
                  <a:gd name="T21" fmla="*/ 38 h 405"/>
                  <a:gd name="T22" fmla="*/ 45 w 364"/>
                  <a:gd name="T23" fmla="*/ 42 h 405"/>
                  <a:gd name="T24" fmla="*/ 43 w 364"/>
                  <a:gd name="T25" fmla="*/ 46 h 405"/>
                  <a:gd name="T26" fmla="*/ 37 w 364"/>
                  <a:gd name="T27" fmla="*/ 49 h 405"/>
                  <a:gd name="T28" fmla="*/ 31 w 364"/>
                  <a:gd name="T29" fmla="*/ 50 h 405"/>
                  <a:gd name="T30" fmla="*/ 27 w 364"/>
                  <a:gd name="T31" fmla="*/ 51 h 405"/>
                  <a:gd name="T32" fmla="*/ 21 w 364"/>
                  <a:gd name="T33" fmla="*/ 49 h 405"/>
                  <a:gd name="T34" fmla="*/ 16 w 364"/>
                  <a:gd name="T35" fmla="*/ 47 h 405"/>
                  <a:gd name="T36" fmla="*/ 11 w 364"/>
                  <a:gd name="T37" fmla="*/ 43 h 405"/>
                  <a:gd name="T38" fmla="*/ 8 w 364"/>
                  <a:gd name="T39" fmla="*/ 41 h 405"/>
                  <a:gd name="T40" fmla="*/ 4 w 364"/>
                  <a:gd name="T41" fmla="*/ 38 h 405"/>
                  <a:gd name="T42" fmla="*/ 2 w 364"/>
                  <a:gd name="T43" fmla="*/ 35 h 405"/>
                  <a:gd name="T44" fmla="*/ 0 w 364"/>
                  <a:gd name="T45" fmla="*/ 31 h 405"/>
                  <a:gd name="T46" fmla="*/ 0 w 364"/>
                  <a:gd name="T47" fmla="*/ 26 h 405"/>
                  <a:gd name="T48" fmla="*/ 0 w 364"/>
                  <a:gd name="T49" fmla="*/ 0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de-DE"/>
              </a:p>
            </p:txBody>
          </p:sp>
          <p:sp>
            <p:nvSpPr>
              <p:cNvPr id="102485" name="Freeform 61"/>
              <p:cNvSpPr>
                <a:spLocks/>
              </p:cNvSpPr>
              <p:nvPr/>
            </p:nvSpPr>
            <p:spPr bwMode="auto">
              <a:xfrm>
                <a:off x="3983" y="707"/>
                <a:ext cx="45" cy="51"/>
              </a:xfrm>
              <a:custGeom>
                <a:avLst/>
                <a:gdLst>
                  <a:gd name="T0" fmla="*/ 0 w 364"/>
                  <a:gd name="T1" fmla="*/ 0 h 405"/>
                  <a:gd name="T2" fmla="*/ 11 w 364"/>
                  <a:gd name="T3" fmla="*/ 1 h 405"/>
                  <a:gd name="T4" fmla="*/ 17 w 364"/>
                  <a:gd name="T5" fmla="*/ 3 h 405"/>
                  <a:gd name="T6" fmla="*/ 23 w 364"/>
                  <a:gd name="T7" fmla="*/ 7 h 405"/>
                  <a:gd name="T8" fmla="*/ 28 w 364"/>
                  <a:gd name="T9" fmla="*/ 10 h 405"/>
                  <a:gd name="T10" fmla="*/ 31 w 364"/>
                  <a:gd name="T11" fmla="*/ 13 h 405"/>
                  <a:gd name="T12" fmla="*/ 34 w 364"/>
                  <a:gd name="T13" fmla="*/ 17 h 405"/>
                  <a:gd name="T14" fmla="*/ 38 w 364"/>
                  <a:gd name="T15" fmla="*/ 23 h 405"/>
                  <a:gd name="T16" fmla="*/ 41 w 364"/>
                  <a:gd name="T17" fmla="*/ 29 h 405"/>
                  <a:gd name="T18" fmla="*/ 43 w 364"/>
                  <a:gd name="T19" fmla="*/ 34 h 405"/>
                  <a:gd name="T20" fmla="*/ 45 w 364"/>
                  <a:gd name="T21" fmla="*/ 38 h 405"/>
                  <a:gd name="T22" fmla="*/ 45 w 364"/>
                  <a:gd name="T23" fmla="*/ 42 h 405"/>
                  <a:gd name="T24" fmla="*/ 43 w 364"/>
                  <a:gd name="T25" fmla="*/ 46 h 405"/>
                  <a:gd name="T26" fmla="*/ 37 w 364"/>
                  <a:gd name="T27" fmla="*/ 49 h 405"/>
                  <a:gd name="T28" fmla="*/ 31 w 364"/>
                  <a:gd name="T29" fmla="*/ 50 h 405"/>
                  <a:gd name="T30" fmla="*/ 27 w 364"/>
                  <a:gd name="T31" fmla="*/ 51 h 405"/>
                  <a:gd name="T32" fmla="*/ 21 w 364"/>
                  <a:gd name="T33" fmla="*/ 49 h 405"/>
                  <a:gd name="T34" fmla="*/ 16 w 364"/>
                  <a:gd name="T35" fmla="*/ 47 h 405"/>
                  <a:gd name="T36" fmla="*/ 11 w 364"/>
                  <a:gd name="T37" fmla="*/ 43 h 405"/>
                  <a:gd name="T38" fmla="*/ 8 w 364"/>
                  <a:gd name="T39" fmla="*/ 41 h 405"/>
                  <a:gd name="T40" fmla="*/ 4 w 364"/>
                  <a:gd name="T41" fmla="*/ 38 h 405"/>
                  <a:gd name="T42" fmla="*/ 2 w 364"/>
                  <a:gd name="T43" fmla="*/ 35 h 405"/>
                  <a:gd name="T44" fmla="*/ 0 w 364"/>
                  <a:gd name="T45" fmla="*/ 31 h 405"/>
                  <a:gd name="T46" fmla="*/ 0 w 364"/>
                  <a:gd name="T47" fmla="*/ 26 h 4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de-DE"/>
              </a:p>
            </p:txBody>
          </p:sp>
        </p:grpSp>
        <p:grpSp>
          <p:nvGrpSpPr>
            <p:cNvPr id="102480" name="Group 62"/>
            <p:cNvGrpSpPr>
              <a:grpSpLocks/>
            </p:cNvGrpSpPr>
            <p:nvPr/>
          </p:nvGrpSpPr>
          <p:grpSpPr bwMode="auto">
            <a:xfrm>
              <a:off x="3911" y="778"/>
              <a:ext cx="96" cy="56"/>
              <a:chOff x="3911" y="778"/>
              <a:chExt cx="96" cy="56"/>
            </a:xfrm>
          </p:grpSpPr>
          <p:sp>
            <p:nvSpPr>
              <p:cNvPr id="102482" name="Freeform 63"/>
              <p:cNvSpPr>
                <a:spLocks/>
              </p:cNvSpPr>
              <p:nvPr/>
            </p:nvSpPr>
            <p:spPr bwMode="auto">
              <a:xfrm>
                <a:off x="3911" y="778"/>
                <a:ext cx="96" cy="56"/>
              </a:xfrm>
              <a:custGeom>
                <a:avLst/>
                <a:gdLst>
                  <a:gd name="T0" fmla="*/ 0 w 766"/>
                  <a:gd name="T1" fmla="*/ 0 h 449"/>
                  <a:gd name="T2" fmla="*/ 18 w 766"/>
                  <a:gd name="T3" fmla="*/ 2 h 449"/>
                  <a:gd name="T4" fmla="*/ 29 w 766"/>
                  <a:gd name="T5" fmla="*/ 4 h 449"/>
                  <a:gd name="T6" fmla="*/ 35 w 766"/>
                  <a:gd name="T7" fmla="*/ 5 h 449"/>
                  <a:gd name="T8" fmla="*/ 42 w 766"/>
                  <a:gd name="T9" fmla="*/ 9 h 449"/>
                  <a:gd name="T10" fmla="*/ 52 w 766"/>
                  <a:gd name="T11" fmla="*/ 19 h 449"/>
                  <a:gd name="T12" fmla="*/ 65 w 766"/>
                  <a:gd name="T13" fmla="*/ 27 h 449"/>
                  <a:gd name="T14" fmla="*/ 75 w 766"/>
                  <a:gd name="T15" fmla="*/ 30 h 449"/>
                  <a:gd name="T16" fmla="*/ 83 w 766"/>
                  <a:gd name="T17" fmla="*/ 33 h 449"/>
                  <a:gd name="T18" fmla="*/ 89 w 766"/>
                  <a:gd name="T19" fmla="*/ 36 h 449"/>
                  <a:gd name="T20" fmla="*/ 92 w 766"/>
                  <a:gd name="T21" fmla="*/ 38 h 449"/>
                  <a:gd name="T22" fmla="*/ 96 w 766"/>
                  <a:gd name="T23" fmla="*/ 41 h 449"/>
                  <a:gd name="T24" fmla="*/ 96 w 766"/>
                  <a:gd name="T25" fmla="*/ 45 h 449"/>
                  <a:gd name="T26" fmla="*/ 95 w 766"/>
                  <a:gd name="T27" fmla="*/ 49 h 449"/>
                  <a:gd name="T28" fmla="*/ 92 w 766"/>
                  <a:gd name="T29" fmla="*/ 52 h 449"/>
                  <a:gd name="T30" fmla="*/ 90 w 766"/>
                  <a:gd name="T31" fmla="*/ 54 h 449"/>
                  <a:gd name="T32" fmla="*/ 87 w 766"/>
                  <a:gd name="T33" fmla="*/ 55 h 449"/>
                  <a:gd name="T34" fmla="*/ 82 w 766"/>
                  <a:gd name="T35" fmla="*/ 56 h 449"/>
                  <a:gd name="T36" fmla="*/ 78 w 766"/>
                  <a:gd name="T37" fmla="*/ 56 h 449"/>
                  <a:gd name="T38" fmla="*/ 73 w 766"/>
                  <a:gd name="T39" fmla="*/ 54 h 449"/>
                  <a:gd name="T40" fmla="*/ 69 w 766"/>
                  <a:gd name="T41" fmla="*/ 54 h 449"/>
                  <a:gd name="T42" fmla="*/ 56 w 766"/>
                  <a:gd name="T43" fmla="*/ 48 h 449"/>
                  <a:gd name="T44" fmla="*/ 46 w 766"/>
                  <a:gd name="T45" fmla="*/ 45 h 449"/>
                  <a:gd name="T46" fmla="*/ 40 w 766"/>
                  <a:gd name="T47" fmla="*/ 44 h 449"/>
                  <a:gd name="T48" fmla="*/ 34 w 766"/>
                  <a:gd name="T49" fmla="*/ 42 h 449"/>
                  <a:gd name="T50" fmla="*/ 27 w 766"/>
                  <a:gd name="T51" fmla="*/ 40 h 449"/>
                  <a:gd name="T52" fmla="*/ 22 w 766"/>
                  <a:gd name="T53" fmla="*/ 37 h 449"/>
                  <a:gd name="T54" fmla="*/ 20 w 766"/>
                  <a:gd name="T55" fmla="*/ 35 h 449"/>
                  <a:gd name="T56" fmla="*/ 17 w 766"/>
                  <a:gd name="T57" fmla="*/ 31 h 449"/>
                  <a:gd name="T58" fmla="*/ 0 w 766"/>
                  <a:gd name="T59" fmla="*/ 0 h 4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de-DE"/>
              </a:p>
            </p:txBody>
          </p:sp>
          <p:sp>
            <p:nvSpPr>
              <p:cNvPr id="102483" name="Freeform 64"/>
              <p:cNvSpPr>
                <a:spLocks/>
              </p:cNvSpPr>
              <p:nvPr/>
            </p:nvSpPr>
            <p:spPr bwMode="auto">
              <a:xfrm>
                <a:off x="3911" y="778"/>
                <a:ext cx="96" cy="56"/>
              </a:xfrm>
              <a:custGeom>
                <a:avLst/>
                <a:gdLst>
                  <a:gd name="T0" fmla="*/ 0 w 766"/>
                  <a:gd name="T1" fmla="*/ 0 h 449"/>
                  <a:gd name="T2" fmla="*/ 18 w 766"/>
                  <a:gd name="T3" fmla="*/ 2 h 449"/>
                  <a:gd name="T4" fmla="*/ 29 w 766"/>
                  <a:gd name="T5" fmla="*/ 4 h 449"/>
                  <a:gd name="T6" fmla="*/ 35 w 766"/>
                  <a:gd name="T7" fmla="*/ 5 h 449"/>
                  <a:gd name="T8" fmla="*/ 42 w 766"/>
                  <a:gd name="T9" fmla="*/ 9 h 449"/>
                  <a:gd name="T10" fmla="*/ 52 w 766"/>
                  <a:gd name="T11" fmla="*/ 19 h 449"/>
                  <a:gd name="T12" fmla="*/ 65 w 766"/>
                  <a:gd name="T13" fmla="*/ 27 h 449"/>
                  <a:gd name="T14" fmla="*/ 75 w 766"/>
                  <a:gd name="T15" fmla="*/ 30 h 449"/>
                  <a:gd name="T16" fmla="*/ 83 w 766"/>
                  <a:gd name="T17" fmla="*/ 33 h 449"/>
                  <a:gd name="T18" fmla="*/ 89 w 766"/>
                  <a:gd name="T19" fmla="*/ 36 h 449"/>
                  <a:gd name="T20" fmla="*/ 92 w 766"/>
                  <a:gd name="T21" fmla="*/ 38 h 449"/>
                  <a:gd name="T22" fmla="*/ 96 w 766"/>
                  <a:gd name="T23" fmla="*/ 41 h 449"/>
                  <a:gd name="T24" fmla="*/ 96 w 766"/>
                  <a:gd name="T25" fmla="*/ 45 h 449"/>
                  <a:gd name="T26" fmla="*/ 95 w 766"/>
                  <a:gd name="T27" fmla="*/ 49 h 449"/>
                  <a:gd name="T28" fmla="*/ 92 w 766"/>
                  <a:gd name="T29" fmla="*/ 52 h 449"/>
                  <a:gd name="T30" fmla="*/ 90 w 766"/>
                  <a:gd name="T31" fmla="*/ 54 h 449"/>
                  <a:gd name="T32" fmla="*/ 87 w 766"/>
                  <a:gd name="T33" fmla="*/ 55 h 449"/>
                  <a:gd name="T34" fmla="*/ 82 w 766"/>
                  <a:gd name="T35" fmla="*/ 56 h 449"/>
                  <a:gd name="T36" fmla="*/ 78 w 766"/>
                  <a:gd name="T37" fmla="*/ 56 h 449"/>
                  <a:gd name="T38" fmla="*/ 73 w 766"/>
                  <a:gd name="T39" fmla="*/ 54 h 449"/>
                  <a:gd name="T40" fmla="*/ 69 w 766"/>
                  <a:gd name="T41" fmla="*/ 54 h 449"/>
                  <a:gd name="T42" fmla="*/ 56 w 766"/>
                  <a:gd name="T43" fmla="*/ 48 h 449"/>
                  <a:gd name="T44" fmla="*/ 46 w 766"/>
                  <a:gd name="T45" fmla="*/ 45 h 449"/>
                  <a:gd name="T46" fmla="*/ 40 w 766"/>
                  <a:gd name="T47" fmla="*/ 44 h 449"/>
                  <a:gd name="T48" fmla="*/ 34 w 766"/>
                  <a:gd name="T49" fmla="*/ 42 h 449"/>
                  <a:gd name="T50" fmla="*/ 27 w 766"/>
                  <a:gd name="T51" fmla="*/ 40 h 449"/>
                  <a:gd name="T52" fmla="*/ 22 w 766"/>
                  <a:gd name="T53" fmla="*/ 37 h 449"/>
                  <a:gd name="T54" fmla="*/ 20 w 766"/>
                  <a:gd name="T55" fmla="*/ 35 h 449"/>
                  <a:gd name="T56" fmla="*/ 17 w 766"/>
                  <a:gd name="T57" fmla="*/ 31 h 4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de-DE"/>
              </a:p>
            </p:txBody>
          </p:sp>
        </p:grpSp>
        <p:sp>
          <p:nvSpPr>
            <p:cNvPr id="102481" name="Freeform 65"/>
            <p:cNvSpPr>
              <a:spLocks/>
            </p:cNvSpPr>
            <p:nvPr/>
          </p:nvSpPr>
          <p:spPr bwMode="auto">
            <a:xfrm>
              <a:off x="3983" y="691"/>
              <a:ext cx="53" cy="34"/>
            </a:xfrm>
            <a:custGeom>
              <a:avLst/>
              <a:gdLst>
                <a:gd name="T0" fmla="*/ 0 w 428"/>
                <a:gd name="T1" fmla="*/ 16 h 272"/>
                <a:gd name="T2" fmla="*/ 2 w 428"/>
                <a:gd name="T3" fmla="*/ 12 h 272"/>
                <a:gd name="T4" fmla="*/ 4 w 428"/>
                <a:gd name="T5" fmla="*/ 8 h 272"/>
                <a:gd name="T6" fmla="*/ 6 w 428"/>
                <a:gd name="T7" fmla="*/ 5 h 272"/>
                <a:gd name="T8" fmla="*/ 9 w 428"/>
                <a:gd name="T9" fmla="*/ 3 h 272"/>
                <a:gd name="T10" fmla="*/ 13 w 428"/>
                <a:gd name="T11" fmla="*/ 1 h 272"/>
                <a:gd name="T12" fmla="*/ 17 w 428"/>
                <a:gd name="T13" fmla="*/ 0 h 272"/>
                <a:gd name="T14" fmla="*/ 21 w 428"/>
                <a:gd name="T15" fmla="*/ 0 h 272"/>
                <a:gd name="T16" fmla="*/ 27 w 428"/>
                <a:gd name="T17" fmla="*/ 0 h 272"/>
                <a:gd name="T18" fmla="*/ 32 w 428"/>
                <a:gd name="T19" fmla="*/ 1 h 272"/>
                <a:gd name="T20" fmla="*/ 38 w 428"/>
                <a:gd name="T21" fmla="*/ 1 h 272"/>
                <a:gd name="T22" fmla="*/ 43 w 428"/>
                <a:gd name="T23" fmla="*/ 1 h 272"/>
                <a:gd name="T24" fmla="*/ 48 w 428"/>
                <a:gd name="T25" fmla="*/ 3 h 272"/>
                <a:gd name="T26" fmla="*/ 49 w 428"/>
                <a:gd name="T27" fmla="*/ 5 h 272"/>
                <a:gd name="T28" fmla="*/ 51 w 428"/>
                <a:gd name="T29" fmla="*/ 7 h 272"/>
                <a:gd name="T30" fmla="*/ 52 w 428"/>
                <a:gd name="T31" fmla="*/ 11 h 272"/>
                <a:gd name="T32" fmla="*/ 53 w 428"/>
                <a:gd name="T33" fmla="*/ 15 h 272"/>
                <a:gd name="T34" fmla="*/ 53 w 428"/>
                <a:gd name="T35" fmla="*/ 20 h 272"/>
                <a:gd name="T36" fmla="*/ 52 w 428"/>
                <a:gd name="T37" fmla="*/ 25 h 272"/>
                <a:gd name="T38" fmla="*/ 51 w 428"/>
                <a:gd name="T39" fmla="*/ 29 h 272"/>
                <a:gd name="T40" fmla="*/ 48 w 428"/>
                <a:gd name="T41" fmla="*/ 31 h 272"/>
                <a:gd name="T42" fmla="*/ 46 w 428"/>
                <a:gd name="T43" fmla="*/ 33 h 272"/>
                <a:gd name="T44" fmla="*/ 42 w 428"/>
                <a:gd name="T45" fmla="*/ 34 h 272"/>
                <a:gd name="T46" fmla="*/ 38 w 428"/>
                <a:gd name="T47" fmla="*/ 34 h 272"/>
                <a:gd name="T48" fmla="*/ 35 w 428"/>
                <a:gd name="T49" fmla="*/ 34 h 272"/>
                <a:gd name="T50" fmla="*/ 31 w 428"/>
                <a:gd name="T51" fmla="*/ 30 h 272"/>
                <a:gd name="T52" fmla="*/ 29 w 428"/>
                <a:gd name="T53" fmla="*/ 27 h 272"/>
                <a:gd name="T54" fmla="*/ 25 w 428"/>
                <a:gd name="T55" fmla="*/ 25 h 272"/>
                <a:gd name="T56" fmla="*/ 21 w 428"/>
                <a:gd name="T57" fmla="*/ 22 h 272"/>
                <a:gd name="T58" fmla="*/ 17 w 428"/>
                <a:gd name="T59" fmla="*/ 20 h 272"/>
                <a:gd name="T60" fmla="*/ 13 w 428"/>
                <a:gd name="T61" fmla="*/ 18 h 272"/>
                <a:gd name="T62" fmla="*/ 10 w 428"/>
                <a:gd name="T63" fmla="*/ 17 h 272"/>
                <a:gd name="T64" fmla="*/ 7 w 428"/>
                <a:gd name="T65" fmla="*/ 17 h 272"/>
                <a:gd name="T66" fmla="*/ 0 w 428"/>
                <a:gd name="T67" fmla="*/ 16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de-DE"/>
            </a:p>
          </p:txBody>
        </p:sp>
      </p:grpSp>
      <p:sp>
        <p:nvSpPr>
          <p:cNvPr id="102406" name="AutoShape 66"/>
          <p:cNvSpPr>
            <a:spLocks noChangeArrowheads="1"/>
          </p:cNvSpPr>
          <p:nvPr/>
        </p:nvSpPr>
        <p:spPr bwMode="auto">
          <a:xfrm>
            <a:off x="4013200" y="1360488"/>
            <a:ext cx="914400" cy="685800"/>
          </a:xfrm>
          <a:prstGeom prst="hexagon">
            <a:avLst>
              <a:gd name="adj" fmla="val 33333"/>
              <a:gd name="vf" fmla="val 115470"/>
            </a:avLst>
          </a:prstGeom>
          <a:solidFill>
            <a:srgbClr val="DADAF6"/>
          </a:solidFill>
          <a:ln w="9525">
            <a:solidFill>
              <a:schemeClr val="tx1"/>
            </a:solidFill>
            <a:miter lim="800000"/>
            <a:headEnd/>
            <a:tailEnd/>
          </a:ln>
        </p:spPr>
        <p:txBody>
          <a:bodyPr wrap="none" anchor="ctr"/>
          <a:lstStyle/>
          <a:p>
            <a:pPr algn="ctr"/>
            <a:endParaRPr lang="en-US" sz="1800"/>
          </a:p>
        </p:txBody>
      </p:sp>
      <p:grpSp>
        <p:nvGrpSpPr>
          <p:cNvPr id="102407" name="Group 67"/>
          <p:cNvGrpSpPr>
            <a:grpSpLocks/>
          </p:cNvGrpSpPr>
          <p:nvPr/>
        </p:nvGrpSpPr>
        <p:grpSpPr bwMode="auto">
          <a:xfrm>
            <a:off x="4373563" y="1285876"/>
            <a:ext cx="184150" cy="493713"/>
            <a:chOff x="1791" y="673"/>
            <a:chExt cx="116" cy="311"/>
          </a:xfrm>
        </p:grpSpPr>
        <p:grpSp>
          <p:nvGrpSpPr>
            <p:cNvPr id="102455" name="Group 68"/>
            <p:cNvGrpSpPr>
              <a:grpSpLocks/>
            </p:cNvGrpSpPr>
            <p:nvPr/>
          </p:nvGrpSpPr>
          <p:grpSpPr bwMode="auto">
            <a:xfrm>
              <a:off x="1793" y="780"/>
              <a:ext cx="114" cy="204"/>
              <a:chOff x="1793" y="780"/>
              <a:chExt cx="114" cy="204"/>
            </a:xfrm>
          </p:grpSpPr>
          <p:grpSp>
            <p:nvGrpSpPr>
              <p:cNvPr id="102463" name="Group 69"/>
              <p:cNvGrpSpPr>
                <a:grpSpLocks/>
              </p:cNvGrpSpPr>
              <p:nvPr/>
            </p:nvGrpSpPr>
            <p:grpSpPr bwMode="auto">
              <a:xfrm>
                <a:off x="1793" y="786"/>
                <a:ext cx="73" cy="196"/>
                <a:chOff x="1793" y="786"/>
                <a:chExt cx="73" cy="196"/>
              </a:xfrm>
            </p:grpSpPr>
            <p:sp>
              <p:nvSpPr>
                <p:cNvPr id="102471" name="Line 70"/>
                <p:cNvSpPr>
                  <a:spLocks noChangeShapeType="1"/>
                </p:cNvSpPr>
                <p:nvPr/>
              </p:nvSpPr>
              <p:spPr bwMode="auto">
                <a:xfrm>
                  <a:off x="1822" y="786"/>
                  <a:ext cx="27" cy="1"/>
                </a:xfrm>
                <a:prstGeom prst="line">
                  <a:avLst/>
                </a:prstGeom>
                <a:noFill/>
                <a:ln w="4763">
                  <a:solidFill>
                    <a:schemeClr val="tx1"/>
                  </a:solidFill>
                  <a:round/>
                  <a:headEnd/>
                  <a:tailEnd/>
                </a:ln>
              </p:spPr>
              <p:txBody>
                <a:bodyPr/>
                <a:lstStyle/>
                <a:p>
                  <a:endParaRPr lang="de-DE"/>
                </a:p>
              </p:txBody>
            </p:sp>
            <p:sp>
              <p:nvSpPr>
                <p:cNvPr id="102472" name="Line 71"/>
                <p:cNvSpPr>
                  <a:spLocks noChangeShapeType="1"/>
                </p:cNvSpPr>
                <p:nvPr/>
              </p:nvSpPr>
              <p:spPr bwMode="auto">
                <a:xfrm flipV="1">
                  <a:off x="1814" y="788"/>
                  <a:ext cx="33" cy="41"/>
                </a:xfrm>
                <a:prstGeom prst="line">
                  <a:avLst/>
                </a:prstGeom>
                <a:noFill/>
                <a:ln w="4763">
                  <a:solidFill>
                    <a:schemeClr val="tx1"/>
                  </a:solidFill>
                  <a:round/>
                  <a:headEnd/>
                  <a:tailEnd/>
                </a:ln>
              </p:spPr>
              <p:txBody>
                <a:bodyPr/>
                <a:lstStyle/>
                <a:p>
                  <a:endParaRPr lang="de-DE"/>
                </a:p>
              </p:txBody>
            </p:sp>
            <p:sp>
              <p:nvSpPr>
                <p:cNvPr id="102473" name="Line 72"/>
                <p:cNvSpPr>
                  <a:spLocks noChangeShapeType="1"/>
                </p:cNvSpPr>
                <p:nvPr/>
              </p:nvSpPr>
              <p:spPr bwMode="auto">
                <a:xfrm>
                  <a:off x="1813" y="829"/>
                  <a:ext cx="46" cy="88"/>
                </a:xfrm>
                <a:prstGeom prst="line">
                  <a:avLst/>
                </a:prstGeom>
                <a:noFill/>
                <a:ln w="4763">
                  <a:solidFill>
                    <a:schemeClr val="tx1"/>
                  </a:solidFill>
                  <a:round/>
                  <a:headEnd/>
                  <a:tailEnd/>
                </a:ln>
              </p:spPr>
              <p:txBody>
                <a:bodyPr/>
                <a:lstStyle/>
                <a:p>
                  <a:endParaRPr lang="de-DE"/>
                </a:p>
              </p:txBody>
            </p:sp>
            <p:sp>
              <p:nvSpPr>
                <p:cNvPr id="102474" name="Line 73"/>
                <p:cNvSpPr>
                  <a:spLocks noChangeShapeType="1"/>
                </p:cNvSpPr>
                <p:nvPr/>
              </p:nvSpPr>
              <p:spPr bwMode="auto">
                <a:xfrm flipV="1">
                  <a:off x="1793" y="915"/>
                  <a:ext cx="67" cy="67"/>
                </a:xfrm>
                <a:prstGeom prst="line">
                  <a:avLst/>
                </a:prstGeom>
                <a:noFill/>
                <a:ln w="4763">
                  <a:solidFill>
                    <a:schemeClr val="tx1"/>
                  </a:solidFill>
                  <a:round/>
                  <a:headEnd/>
                  <a:tailEnd/>
                </a:ln>
              </p:spPr>
              <p:txBody>
                <a:bodyPr/>
                <a:lstStyle/>
                <a:p>
                  <a:endParaRPr lang="de-DE"/>
                </a:p>
              </p:txBody>
            </p:sp>
            <p:sp>
              <p:nvSpPr>
                <p:cNvPr id="102475" name="Line 74"/>
                <p:cNvSpPr>
                  <a:spLocks noChangeShapeType="1"/>
                </p:cNvSpPr>
                <p:nvPr/>
              </p:nvSpPr>
              <p:spPr bwMode="auto">
                <a:xfrm>
                  <a:off x="1802" y="916"/>
                  <a:ext cx="64" cy="66"/>
                </a:xfrm>
                <a:prstGeom prst="line">
                  <a:avLst/>
                </a:prstGeom>
                <a:noFill/>
                <a:ln w="4763">
                  <a:solidFill>
                    <a:schemeClr val="tx1"/>
                  </a:solidFill>
                  <a:round/>
                  <a:headEnd/>
                  <a:tailEnd/>
                </a:ln>
              </p:spPr>
              <p:txBody>
                <a:bodyPr/>
                <a:lstStyle/>
                <a:p>
                  <a:endParaRPr lang="de-DE"/>
                </a:p>
              </p:txBody>
            </p:sp>
            <p:sp>
              <p:nvSpPr>
                <p:cNvPr id="102476" name="Line 75"/>
                <p:cNvSpPr>
                  <a:spLocks noChangeShapeType="1"/>
                </p:cNvSpPr>
                <p:nvPr/>
              </p:nvSpPr>
              <p:spPr bwMode="auto">
                <a:xfrm flipV="1">
                  <a:off x="1801" y="829"/>
                  <a:ext cx="51" cy="86"/>
                </a:xfrm>
                <a:prstGeom prst="line">
                  <a:avLst/>
                </a:prstGeom>
                <a:noFill/>
                <a:ln w="4763">
                  <a:solidFill>
                    <a:schemeClr val="tx1"/>
                  </a:solidFill>
                  <a:round/>
                  <a:headEnd/>
                  <a:tailEnd/>
                </a:ln>
              </p:spPr>
              <p:txBody>
                <a:bodyPr/>
                <a:lstStyle/>
                <a:p>
                  <a:endParaRPr lang="de-DE"/>
                </a:p>
              </p:txBody>
            </p:sp>
            <p:sp>
              <p:nvSpPr>
                <p:cNvPr id="102477" name="Line 76"/>
                <p:cNvSpPr>
                  <a:spLocks noChangeShapeType="1"/>
                </p:cNvSpPr>
                <p:nvPr/>
              </p:nvSpPr>
              <p:spPr bwMode="auto">
                <a:xfrm>
                  <a:off x="1823" y="786"/>
                  <a:ext cx="31" cy="46"/>
                </a:xfrm>
                <a:prstGeom prst="line">
                  <a:avLst/>
                </a:prstGeom>
                <a:noFill/>
                <a:ln w="4763">
                  <a:solidFill>
                    <a:schemeClr val="tx1"/>
                  </a:solidFill>
                  <a:round/>
                  <a:headEnd/>
                  <a:tailEnd/>
                </a:ln>
              </p:spPr>
              <p:txBody>
                <a:bodyPr/>
                <a:lstStyle/>
                <a:p>
                  <a:endParaRPr lang="de-DE"/>
                </a:p>
              </p:txBody>
            </p:sp>
          </p:grpSp>
          <p:sp>
            <p:nvSpPr>
              <p:cNvPr id="102464" name="Line 77"/>
              <p:cNvSpPr>
                <a:spLocks noChangeShapeType="1"/>
              </p:cNvSpPr>
              <p:nvPr/>
            </p:nvSpPr>
            <p:spPr bwMode="auto">
              <a:xfrm flipV="1">
                <a:off x="1865" y="903"/>
                <a:ext cx="27" cy="81"/>
              </a:xfrm>
              <a:prstGeom prst="line">
                <a:avLst/>
              </a:prstGeom>
              <a:noFill/>
              <a:ln w="4763">
                <a:solidFill>
                  <a:schemeClr val="tx1"/>
                </a:solidFill>
                <a:round/>
                <a:headEnd/>
                <a:tailEnd/>
              </a:ln>
            </p:spPr>
            <p:txBody>
              <a:bodyPr/>
              <a:lstStyle/>
              <a:p>
                <a:endParaRPr lang="de-DE"/>
              </a:p>
            </p:txBody>
          </p:sp>
          <p:sp>
            <p:nvSpPr>
              <p:cNvPr id="102465" name="Line 78"/>
              <p:cNvSpPr>
                <a:spLocks noChangeShapeType="1"/>
              </p:cNvSpPr>
              <p:nvPr/>
            </p:nvSpPr>
            <p:spPr bwMode="auto">
              <a:xfrm>
                <a:off x="1854" y="831"/>
                <a:ext cx="38" cy="73"/>
              </a:xfrm>
              <a:prstGeom prst="line">
                <a:avLst/>
              </a:prstGeom>
              <a:noFill/>
              <a:ln w="4763">
                <a:solidFill>
                  <a:schemeClr val="tx1"/>
                </a:solidFill>
                <a:round/>
                <a:headEnd/>
                <a:tailEnd/>
              </a:ln>
            </p:spPr>
            <p:txBody>
              <a:bodyPr/>
              <a:lstStyle/>
              <a:p>
                <a:endParaRPr lang="de-DE"/>
              </a:p>
            </p:txBody>
          </p:sp>
          <p:sp>
            <p:nvSpPr>
              <p:cNvPr id="102466" name="Line 79"/>
              <p:cNvSpPr>
                <a:spLocks noChangeShapeType="1"/>
              </p:cNvSpPr>
              <p:nvPr/>
            </p:nvSpPr>
            <p:spPr bwMode="auto">
              <a:xfrm flipV="1">
                <a:off x="1854" y="781"/>
                <a:ext cx="9" cy="50"/>
              </a:xfrm>
              <a:prstGeom prst="line">
                <a:avLst/>
              </a:prstGeom>
              <a:noFill/>
              <a:ln w="4763">
                <a:solidFill>
                  <a:schemeClr val="tx1"/>
                </a:solidFill>
                <a:round/>
                <a:headEnd/>
                <a:tailEnd/>
              </a:ln>
            </p:spPr>
            <p:txBody>
              <a:bodyPr/>
              <a:lstStyle/>
              <a:p>
                <a:endParaRPr lang="de-DE"/>
              </a:p>
            </p:txBody>
          </p:sp>
          <p:sp>
            <p:nvSpPr>
              <p:cNvPr id="102467" name="Line 80"/>
              <p:cNvSpPr>
                <a:spLocks noChangeShapeType="1"/>
              </p:cNvSpPr>
              <p:nvPr/>
            </p:nvSpPr>
            <p:spPr bwMode="auto">
              <a:xfrm flipV="1">
                <a:off x="1849" y="780"/>
                <a:ext cx="16" cy="7"/>
              </a:xfrm>
              <a:prstGeom prst="line">
                <a:avLst/>
              </a:prstGeom>
              <a:noFill/>
              <a:ln w="4763">
                <a:solidFill>
                  <a:schemeClr val="tx1"/>
                </a:solidFill>
                <a:round/>
                <a:headEnd/>
                <a:tailEnd/>
              </a:ln>
            </p:spPr>
            <p:txBody>
              <a:bodyPr/>
              <a:lstStyle/>
              <a:p>
                <a:endParaRPr lang="de-DE"/>
              </a:p>
            </p:txBody>
          </p:sp>
          <p:sp>
            <p:nvSpPr>
              <p:cNvPr id="102468" name="Line 81"/>
              <p:cNvSpPr>
                <a:spLocks noChangeShapeType="1"/>
              </p:cNvSpPr>
              <p:nvPr/>
            </p:nvSpPr>
            <p:spPr bwMode="auto">
              <a:xfrm>
                <a:off x="1850" y="786"/>
                <a:ext cx="24" cy="37"/>
              </a:xfrm>
              <a:prstGeom prst="line">
                <a:avLst/>
              </a:prstGeom>
              <a:noFill/>
              <a:ln w="4763">
                <a:solidFill>
                  <a:schemeClr val="tx1"/>
                </a:solidFill>
                <a:round/>
                <a:headEnd/>
                <a:tailEnd/>
              </a:ln>
            </p:spPr>
            <p:txBody>
              <a:bodyPr/>
              <a:lstStyle/>
              <a:p>
                <a:endParaRPr lang="de-DE"/>
              </a:p>
            </p:txBody>
          </p:sp>
          <p:sp>
            <p:nvSpPr>
              <p:cNvPr id="102469" name="Line 82"/>
              <p:cNvSpPr>
                <a:spLocks noChangeShapeType="1"/>
              </p:cNvSpPr>
              <p:nvPr/>
            </p:nvSpPr>
            <p:spPr bwMode="auto">
              <a:xfrm flipV="1">
                <a:off x="1861" y="823"/>
                <a:ext cx="10" cy="93"/>
              </a:xfrm>
              <a:prstGeom prst="line">
                <a:avLst/>
              </a:prstGeom>
              <a:noFill/>
              <a:ln w="4763">
                <a:solidFill>
                  <a:schemeClr val="tx1"/>
                </a:solidFill>
                <a:round/>
                <a:headEnd/>
                <a:tailEnd/>
              </a:ln>
            </p:spPr>
            <p:txBody>
              <a:bodyPr/>
              <a:lstStyle/>
              <a:p>
                <a:endParaRPr lang="de-DE"/>
              </a:p>
            </p:txBody>
          </p:sp>
          <p:sp>
            <p:nvSpPr>
              <p:cNvPr id="102470" name="Line 83"/>
              <p:cNvSpPr>
                <a:spLocks noChangeShapeType="1"/>
              </p:cNvSpPr>
              <p:nvPr/>
            </p:nvSpPr>
            <p:spPr bwMode="auto">
              <a:xfrm>
                <a:off x="1862" y="916"/>
                <a:ext cx="45" cy="43"/>
              </a:xfrm>
              <a:prstGeom prst="line">
                <a:avLst/>
              </a:prstGeom>
              <a:noFill/>
              <a:ln w="4763">
                <a:solidFill>
                  <a:schemeClr val="tx1"/>
                </a:solidFill>
                <a:round/>
                <a:headEnd/>
                <a:tailEnd/>
              </a:ln>
            </p:spPr>
            <p:txBody>
              <a:bodyPr/>
              <a:lstStyle/>
              <a:p>
                <a:endParaRPr lang="de-DE"/>
              </a:p>
            </p:txBody>
          </p:sp>
        </p:grpSp>
        <p:grpSp>
          <p:nvGrpSpPr>
            <p:cNvPr id="102456" name="Group 84"/>
            <p:cNvGrpSpPr>
              <a:grpSpLocks/>
            </p:cNvGrpSpPr>
            <p:nvPr/>
          </p:nvGrpSpPr>
          <p:grpSpPr bwMode="auto">
            <a:xfrm>
              <a:off x="1791" y="683"/>
              <a:ext cx="112" cy="299"/>
              <a:chOff x="1791" y="683"/>
              <a:chExt cx="112" cy="299"/>
            </a:xfrm>
          </p:grpSpPr>
          <p:sp>
            <p:nvSpPr>
              <p:cNvPr id="102458" name="Line 85"/>
              <p:cNvSpPr>
                <a:spLocks noChangeShapeType="1"/>
              </p:cNvSpPr>
              <p:nvPr/>
            </p:nvSpPr>
            <p:spPr bwMode="auto">
              <a:xfrm flipV="1">
                <a:off x="1791" y="683"/>
                <a:ext cx="44" cy="297"/>
              </a:xfrm>
              <a:prstGeom prst="line">
                <a:avLst/>
              </a:prstGeom>
              <a:noFill/>
              <a:ln w="15875">
                <a:solidFill>
                  <a:schemeClr val="tx1"/>
                </a:solidFill>
                <a:round/>
                <a:headEnd/>
                <a:tailEnd/>
              </a:ln>
            </p:spPr>
            <p:txBody>
              <a:bodyPr/>
              <a:lstStyle/>
              <a:p>
                <a:endParaRPr lang="de-DE"/>
              </a:p>
            </p:txBody>
          </p:sp>
          <p:sp>
            <p:nvSpPr>
              <p:cNvPr id="102459" name="Line 86"/>
              <p:cNvSpPr>
                <a:spLocks noChangeShapeType="1"/>
              </p:cNvSpPr>
              <p:nvPr/>
            </p:nvSpPr>
            <p:spPr bwMode="auto">
              <a:xfrm>
                <a:off x="1837" y="692"/>
                <a:ext cx="28" cy="290"/>
              </a:xfrm>
              <a:prstGeom prst="line">
                <a:avLst/>
              </a:prstGeom>
              <a:noFill/>
              <a:ln w="15875">
                <a:solidFill>
                  <a:schemeClr val="tx1"/>
                </a:solidFill>
                <a:round/>
                <a:headEnd/>
                <a:tailEnd/>
              </a:ln>
            </p:spPr>
            <p:txBody>
              <a:bodyPr/>
              <a:lstStyle/>
              <a:p>
                <a:endParaRPr lang="de-DE"/>
              </a:p>
            </p:txBody>
          </p:sp>
          <p:sp>
            <p:nvSpPr>
              <p:cNvPr id="102460" name="Line 87"/>
              <p:cNvSpPr>
                <a:spLocks noChangeShapeType="1"/>
              </p:cNvSpPr>
              <p:nvPr/>
            </p:nvSpPr>
            <p:spPr bwMode="auto">
              <a:xfrm flipV="1">
                <a:off x="1865" y="957"/>
                <a:ext cx="38" cy="24"/>
              </a:xfrm>
              <a:prstGeom prst="line">
                <a:avLst/>
              </a:prstGeom>
              <a:noFill/>
              <a:ln w="15875">
                <a:solidFill>
                  <a:schemeClr val="tx1"/>
                </a:solidFill>
                <a:round/>
                <a:headEnd/>
                <a:tailEnd/>
              </a:ln>
            </p:spPr>
            <p:txBody>
              <a:bodyPr/>
              <a:lstStyle/>
              <a:p>
                <a:endParaRPr lang="de-DE"/>
              </a:p>
            </p:txBody>
          </p:sp>
          <p:sp>
            <p:nvSpPr>
              <p:cNvPr id="102461" name="Line 88"/>
              <p:cNvSpPr>
                <a:spLocks noChangeShapeType="1"/>
              </p:cNvSpPr>
              <p:nvPr/>
            </p:nvSpPr>
            <p:spPr bwMode="auto">
              <a:xfrm>
                <a:off x="1842" y="689"/>
                <a:ext cx="61" cy="270"/>
              </a:xfrm>
              <a:prstGeom prst="line">
                <a:avLst/>
              </a:prstGeom>
              <a:noFill/>
              <a:ln w="15875">
                <a:solidFill>
                  <a:schemeClr val="tx1"/>
                </a:solidFill>
                <a:round/>
                <a:headEnd/>
                <a:tailEnd/>
              </a:ln>
            </p:spPr>
            <p:txBody>
              <a:bodyPr/>
              <a:lstStyle/>
              <a:p>
                <a:endParaRPr lang="de-DE"/>
              </a:p>
            </p:txBody>
          </p:sp>
          <p:sp>
            <p:nvSpPr>
              <p:cNvPr id="102462" name="Line 89"/>
              <p:cNvSpPr>
                <a:spLocks noChangeShapeType="1"/>
              </p:cNvSpPr>
              <p:nvPr/>
            </p:nvSpPr>
            <p:spPr bwMode="auto">
              <a:xfrm>
                <a:off x="1792" y="980"/>
                <a:ext cx="74" cy="1"/>
              </a:xfrm>
              <a:prstGeom prst="line">
                <a:avLst/>
              </a:prstGeom>
              <a:noFill/>
              <a:ln w="15875">
                <a:solidFill>
                  <a:schemeClr val="tx1"/>
                </a:solidFill>
                <a:round/>
                <a:headEnd/>
                <a:tailEnd/>
              </a:ln>
            </p:spPr>
            <p:txBody>
              <a:bodyPr/>
              <a:lstStyle/>
              <a:p>
                <a:endParaRPr lang="de-DE"/>
              </a:p>
            </p:txBody>
          </p:sp>
        </p:grpSp>
        <p:sp>
          <p:nvSpPr>
            <p:cNvPr id="102457" name="Oval 90"/>
            <p:cNvSpPr>
              <a:spLocks noChangeArrowheads="1"/>
            </p:cNvSpPr>
            <p:nvPr/>
          </p:nvSpPr>
          <p:spPr bwMode="auto">
            <a:xfrm>
              <a:off x="1825" y="673"/>
              <a:ext cx="32" cy="36"/>
            </a:xfrm>
            <a:prstGeom prst="ellipse">
              <a:avLst/>
            </a:prstGeom>
            <a:solidFill>
              <a:srgbClr val="FFFF00"/>
            </a:solidFill>
            <a:ln w="9525">
              <a:solidFill>
                <a:schemeClr val="tx1"/>
              </a:solidFill>
              <a:round/>
              <a:headEnd/>
              <a:tailEnd/>
            </a:ln>
          </p:spPr>
          <p:txBody>
            <a:bodyPr/>
            <a:lstStyle/>
            <a:p>
              <a:pPr algn="ctr"/>
              <a:endParaRPr lang="en-US" sz="1800"/>
            </a:p>
          </p:txBody>
        </p:sp>
      </p:grpSp>
      <p:grpSp>
        <p:nvGrpSpPr>
          <p:cNvPr id="102408" name="Group 91"/>
          <p:cNvGrpSpPr>
            <a:grpSpLocks/>
          </p:cNvGrpSpPr>
          <p:nvPr/>
        </p:nvGrpSpPr>
        <p:grpSpPr bwMode="auto">
          <a:xfrm>
            <a:off x="4497388" y="989014"/>
            <a:ext cx="730250" cy="701675"/>
            <a:chOff x="1869" y="486"/>
            <a:chExt cx="460" cy="442"/>
          </a:xfrm>
        </p:grpSpPr>
        <p:grpSp>
          <p:nvGrpSpPr>
            <p:cNvPr id="102443" name="Group 92"/>
            <p:cNvGrpSpPr>
              <a:grpSpLocks/>
            </p:cNvGrpSpPr>
            <p:nvPr/>
          </p:nvGrpSpPr>
          <p:grpSpPr bwMode="auto">
            <a:xfrm>
              <a:off x="2105" y="486"/>
              <a:ext cx="224" cy="442"/>
              <a:chOff x="2105" y="486"/>
              <a:chExt cx="224" cy="442"/>
            </a:xfrm>
          </p:grpSpPr>
          <p:sp>
            <p:nvSpPr>
              <p:cNvPr id="102452" name="Arc 93"/>
              <p:cNvSpPr>
                <a:spLocks/>
              </p:cNvSpPr>
              <p:nvPr/>
            </p:nvSpPr>
            <p:spPr bwMode="auto">
              <a:xfrm>
                <a:off x="2191" y="486"/>
                <a:ext cx="138" cy="442"/>
              </a:xfrm>
              <a:custGeom>
                <a:avLst/>
                <a:gdLst>
                  <a:gd name="T0" fmla="*/ 0 w 21600"/>
                  <a:gd name="T1" fmla="*/ 0 h 42004"/>
                  <a:gd name="T2" fmla="*/ 0 w 21600"/>
                  <a:gd name="T3" fmla="*/ 5 h 42004"/>
                  <a:gd name="T4" fmla="*/ 0 w 21600"/>
                  <a:gd name="T5" fmla="*/ 2 h 42004"/>
                  <a:gd name="T6" fmla="*/ 0 60000 65536"/>
                  <a:gd name="T7" fmla="*/ 0 60000 65536"/>
                  <a:gd name="T8" fmla="*/ 0 60000 65536"/>
                </a:gdLst>
                <a:ahLst/>
                <a:cxnLst>
                  <a:cxn ang="T6">
                    <a:pos x="T0" y="T1"/>
                  </a:cxn>
                  <a:cxn ang="T7">
                    <a:pos x="T2" y="T3"/>
                  </a:cxn>
                  <a:cxn ang="T8">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lnTo>
                      <a:pt x="4192" y="-1"/>
                    </a:lnTo>
                    <a:close/>
                  </a:path>
                </a:pathLst>
              </a:custGeom>
              <a:noFill/>
              <a:ln w="4763">
                <a:solidFill>
                  <a:srgbClr val="FF0000"/>
                </a:solidFill>
                <a:round/>
                <a:headEnd/>
                <a:tailEnd/>
              </a:ln>
            </p:spPr>
            <p:txBody>
              <a:bodyPr/>
              <a:lstStyle/>
              <a:p>
                <a:endParaRPr lang="de-DE"/>
              </a:p>
            </p:txBody>
          </p:sp>
          <p:sp>
            <p:nvSpPr>
              <p:cNvPr id="102453" name="Arc 94"/>
              <p:cNvSpPr>
                <a:spLocks/>
              </p:cNvSpPr>
              <p:nvPr/>
            </p:nvSpPr>
            <p:spPr bwMode="auto">
              <a:xfrm>
                <a:off x="2152" y="514"/>
                <a:ext cx="119" cy="380"/>
              </a:xfrm>
              <a:custGeom>
                <a:avLst/>
                <a:gdLst>
                  <a:gd name="T0" fmla="*/ 0 w 21600"/>
                  <a:gd name="T1" fmla="*/ 0 h 42026"/>
                  <a:gd name="T2" fmla="*/ 0 w 21600"/>
                  <a:gd name="T3" fmla="*/ 3 h 42026"/>
                  <a:gd name="T4" fmla="*/ 0 w 21600"/>
                  <a:gd name="T5" fmla="*/ 2 h 42026"/>
                  <a:gd name="T6" fmla="*/ 0 60000 65536"/>
                  <a:gd name="T7" fmla="*/ 0 60000 65536"/>
                  <a:gd name="T8" fmla="*/ 0 60000 65536"/>
                </a:gdLst>
                <a:ahLst/>
                <a:cxnLst>
                  <a:cxn ang="T6">
                    <a:pos x="T0" y="T1"/>
                  </a:cxn>
                  <a:cxn ang="T7">
                    <a:pos x="T2" y="T3"/>
                  </a:cxn>
                  <a:cxn ang="T8">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lnTo>
                      <a:pt x="4322" y="0"/>
                    </a:lnTo>
                    <a:close/>
                  </a:path>
                </a:pathLst>
              </a:custGeom>
              <a:noFill/>
              <a:ln w="4763">
                <a:solidFill>
                  <a:srgbClr val="FF0000"/>
                </a:solidFill>
                <a:round/>
                <a:headEnd/>
                <a:tailEnd/>
              </a:ln>
            </p:spPr>
            <p:txBody>
              <a:bodyPr/>
              <a:lstStyle/>
              <a:p>
                <a:endParaRPr lang="de-DE"/>
              </a:p>
            </p:txBody>
          </p:sp>
          <p:sp>
            <p:nvSpPr>
              <p:cNvPr id="102454" name="Arc 95"/>
              <p:cNvSpPr>
                <a:spLocks/>
              </p:cNvSpPr>
              <p:nvPr/>
            </p:nvSpPr>
            <p:spPr bwMode="auto">
              <a:xfrm>
                <a:off x="2105" y="547"/>
                <a:ext cx="111" cy="321"/>
              </a:xfrm>
              <a:custGeom>
                <a:avLst/>
                <a:gdLst>
                  <a:gd name="T0" fmla="*/ 0 w 21600"/>
                  <a:gd name="T1" fmla="*/ 0 h 42061"/>
                  <a:gd name="T2" fmla="*/ 0 w 21600"/>
                  <a:gd name="T3" fmla="*/ 2 h 42061"/>
                  <a:gd name="T4" fmla="*/ 0 w 21600"/>
                  <a:gd name="T5" fmla="*/ 1 h 42061"/>
                  <a:gd name="T6" fmla="*/ 0 60000 65536"/>
                  <a:gd name="T7" fmla="*/ 0 60000 65536"/>
                  <a:gd name="T8" fmla="*/ 0 60000 65536"/>
                </a:gdLst>
                <a:ahLst/>
                <a:cxnLst>
                  <a:cxn ang="T6">
                    <a:pos x="T0" y="T1"/>
                  </a:cxn>
                  <a:cxn ang="T7">
                    <a:pos x="T2" y="T3"/>
                  </a:cxn>
                  <a:cxn ang="T8">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lnTo>
                      <a:pt x="4080" y="0"/>
                    </a:lnTo>
                    <a:close/>
                  </a:path>
                </a:pathLst>
              </a:custGeom>
              <a:noFill/>
              <a:ln w="4763">
                <a:solidFill>
                  <a:srgbClr val="FF0000"/>
                </a:solidFill>
                <a:round/>
                <a:headEnd/>
                <a:tailEnd/>
              </a:ln>
            </p:spPr>
            <p:txBody>
              <a:bodyPr/>
              <a:lstStyle/>
              <a:p>
                <a:endParaRPr lang="de-DE"/>
              </a:p>
            </p:txBody>
          </p:sp>
        </p:grpSp>
        <p:grpSp>
          <p:nvGrpSpPr>
            <p:cNvPr id="102444" name="Group 96"/>
            <p:cNvGrpSpPr>
              <a:grpSpLocks/>
            </p:cNvGrpSpPr>
            <p:nvPr/>
          </p:nvGrpSpPr>
          <p:grpSpPr bwMode="auto">
            <a:xfrm>
              <a:off x="1977" y="569"/>
              <a:ext cx="188" cy="294"/>
              <a:chOff x="1977" y="569"/>
              <a:chExt cx="188" cy="294"/>
            </a:xfrm>
          </p:grpSpPr>
          <p:sp>
            <p:nvSpPr>
              <p:cNvPr id="102449" name="Arc 97"/>
              <p:cNvSpPr>
                <a:spLocks/>
              </p:cNvSpPr>
              <p:nvPr/>
            </p:nvSpPr>
            <p:spPr bwMode="auto">
              <a:xfrm>
                <a:off x="2049" y="569"/>
                <a:ext cx="116" cy="294"/>
              </a:xfrm>
              <a:custGeom>
                <a:avLst/>
                <a:gdLst>
                  <a:gd name="T0" fmla="*/ 0 w 21600"/>
                  <a:gd name="T1" fmla="*/ 0 h 42006"/>
                  <a:gd name="T2" fmla="*/ 0 w 21600"/>
                  <a:gd name="T3" fmla="*/ 2 h 42006"/>
                  <a:gd name="T4" fmla="*/ 0 w 21600"/>
                  <a:gd name="T5" fmla="*/ 1 h 42006"/>
                  <a:gd name="T6" fmla="*/ 0 60000 65536"/>
                  <a:gd name="T7" fmla="*/ 0 60000 65536"/>
                  <a:gd name="T8" fmla="*/ 0 60000 65536"/>
                </a:gdLst>
                <a:ahLst/>
                <a:cxnLst>
                  <a:cxn ang="T6">
                    <a:pos x="T0" y="T1"/>
                  </a:cxn>
                  <a:cxn ang="T7">
                    <a:pos x="T2" y="T3"/>
                  </a:cxn>
                  <a:cxn ang="T8">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lnTo>
                      <a:pt x="4254" y="0"/>
                    </a:lnTo>
                    <a:close/>
                  </a:path>
                </a:pathLst>
              </a:custGeom>
              <a:noFill/>
              <a:ln w="4763">
                <a:solidFill>
                  <a:srgbClr val="FF0000"/>
                </a:solidFill>
                <a:round/>
                <a:headEnd/>
                <a:tailEnd/>
              </a:ln>
            </p:spPr>
            <p:txBody>
              <a:bodyPr/>
              <a:lstStyle/>
              <a:p>
                <a:endParaRPr lang="de-DE"/>
              </a:p>
            </p:txBody>
          </p:sp>
          <p:sp>
            <p:nvSpPr>
              <p:cNvPr id="102450" name="Arc 98"/>
              <p:cNvSpPr>
                <a:spLocks/>
              </p:cNvSpPr>
              <p:nvPr/>
            </p:nvSpPr>
            <p:spPr bwMode="auto">
              <a:xfrm>
                <a:off x="2017" y="587"/>
                <a:ext cx="101" cy="254"/>
              </a:xfrm>
              <a:custGeom>
                <a:avLst/>
                <a:gdLst>
                  <a:gd name="T0" fmla="*/ 0 w 21600"/>
                  <a:gd name="T1" fmla="*/ 0 h 42135"/>
                  <a:gd name="T2" fmla="*/ 0 w 21600"/>
                  <a:gd name="T3" fmla="*/ 2 h 42135"/>
                  <a:gd name="T4" fmla="*/ 0 w 21600"/>
                  <a:gd name="T5" fmla="*/ 1 h 42135"/>
                  <a:gd name="T6" fmla="*/ 0 60000 65536"/>
                  <a:gd name="T7" fmla="*/ 0 60000 65536"/>
                  <a:gd name="T8" fmla="*/ 0 60000 65536"/>
                </a:gdLst>
                <a:ahLst/>
                <a:cxnLst>
                  <a:cxn ang="T6">
                    <a:pos x="T0" y="T1"/>
                  </a:cxn>
                  <a:cxn ang="T7">
                    <a:pos x="T2" y="T3"/>
                  </a:cxn>
                  <a:cxn ang="T8">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lnTo>
                      <a:pt x="4072" y="0"/>
                    </a:lnTo>
                    <a:close/>
                  </a:path>
                </a:pathLst>
              </a:custGeom>
              <a:noFill/>
              <a:ln w="4763">
                <a:solidFill>
                  <a:srgbClr val="FF0000"/>
                </a:solidFill>
                <a:round/>
                <a:headEnd/>
                <a:tailEnd/>
              </a:ln>
            </p:spPr>
            <p:txBody>
              <a:bodyPr/>
              <a:lstStyle/>
              <a:p>
                <a:endParaRPr lang="de-DE"/>
              </a:p>
            </p:txBody>
          </p:sp>
          <p:sp>
            <p:nvSpPr>
              <p:cNvPr id="102451" name="Arc 99"/>
              <p:cNvSpPr>
                <a:spLocks/>
              </p:cNvSpPr>
              <p:nvPr/>
            </p:nvSpPr>
            <p:spPr bwMode="auto">
              <a:xfrm>
                <a:off x="1977" y="610"/>
                <a:ext cx="94" cy="213"/>
              </a:xfrm>
              <a:custGeom>
                <a:avLst/>
                <a:gdLst>
                  <a:gd name="T0" fmla="*/ 0 w 21600"/>
                  <a:gd name="T1" fmla="*/ 0 h 42085"/>
                  <a:gd name="T2" fmla="*/ 0 w 21600"/>
                  <a:gd name="T3" fmla="*/ 1 h 42085"/>
                  <a:gd name="T4" fmla="*/ 0 w 21600"/>
                  <a:gd name="T5" fmla="*/ 1 h 42085"/>
                  <a:gd name="T6" fmla="*/ 0 60000 65536"/>
                  <a:gd name="T7" fmla="*/ 0 60000 65536"/>
                  <a:gd name="T8" fmla="*/ 0 60000 65536"/>
                </a:gdLst>
                <a:ahLst/>
                <a:cxnLst>
                  <a:cxn ang="T6">
                    <a:pos x="T0" y="T1"/>
                  </a:cxn>
                  <a:cxn ang="T7">
                    <a:pos x="T2" y="T3"/>
                  </a:cxn>
                  <a:cxn ang="T8">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lnTo>
                      <a:pt x="4101" y="-1"/>
                    </a:lnTo>
                    <a:close/>
                  </a:path>
                </a:pathLst>
              </a:custGeom>
              <a:noFill/>
              <a:ln w="4763">
                <a:solidFill>
                  <a:srgbClr val="FF0000"/>
                </a:solidFill>
                <a:round/>
                <a:headEnd/>
                <a:tailEnd/>
              </a:ln>
            </p:spPr>
            <p:txBody>
              <a:bodyPr/>
              <a:lstStyle/>
              <a:p>
                <a:endParaRPr lang="de-DE"/>
              </a:p>
            </p:txBody>
          </p:sp>
        </p:grpSp>
        <p:sp>
          <p:nvSpPr>
            <p:cNvPr id="102445" name="Arc 100"/>
            <p:cNvSpPr>
              <a:spLocks/>
            </p:cNvSpPr>
            <p:nvPr/>
          </p:nvSpPr>
          <p:spPr bwMode="auto">
            <a:xfrm>
              <a:off x="1944" y="629"/>
              <a:ext cx="85" cy="185"/>
            </a:xfrm>
            <a:custGeom>
              <a:avLst/>
              <a:gdLst>
                <a:gd name="T0" fmla="*/ 0 w 21600"/>
                <a:gd name="T1" fmla="*/ 0 h 42137"/>
                <a:gd name="T2" fmla="*/ 0 w 21600"/>
                <a:gd name="T3" fmla="*/ 1 h 42137"/>
                <a:gd name="T4" fmla="*/ 0 w 21600"/>
                <a:gd name="T5" fmla="*/ 0 h 42137"/>
                <a:gd name="T6" fmla="*/ 0 60000 65536"/>
                <a:gd name="T7" fmla="*/ 0 60000 65536"/>
                <a:gd name="T8" fmla="*/ 0 60000 65536"/>
              </a:gdLst>
              <a:ahLst/>
              <a:cxnLst>
                <a:cxn ang="T6">
                  <a:pos x="T0" y="T1"/>
                </a:cxn>
                <a:cxn ang="T7">
                  <a:pos x="T2" y="T3"/>
                </a:cxn>
                <a:cxn ang="T8">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lnTo>
                    <a:pt x="4060" y="-1"/>
                  </a:lnTo>
                  <a:close/>
                </a:path>
              </a:pathLst>
            </a:custGeom>
            <a:noFill/>
            <a:ln w="4763">
              <a:solidFill>
                <a:srgbClr val="FF0000"/>
              </a:solidFill>
              <a:round/>
              <a:headEnd/>
              <a:tailEnd/>
            </a:ln>
          </p:spPr>
          <p:txBody>
            <a:bodyPr/>
            <a:lstStyle/>
            <a:p>
              <a:endParaRPr lang="de-DE"/>
            </a:p>
          </p:txBody>
        </p:sp>
        <p:sp>
          <p:nvSpPr>
            <p:cNvPr id="102446" name="Arc 101"/>
            <p:cNvSpPr>
              <a:spLocks/>
            </p:cNvSpPr>
            <p:nvPr/>
          </p:nvSpPr>
          <p:spPr bwMode="auto">
            <a:xfrm>
              <a:off x="1909" y="641"/>
              <a:ext cx="73" cy="159"/>
            </a:xfrm>
            <a:custGeom>
              <a:avLst/>
              <a:gdLst>
                <a:gd name="T0" fmla="*/ 0 w 21600"/>
                <a:gd name="T1" fmla="*/ 0 h 42128"/>
                <a:gd name="T2" fmla="*/ 0 w 21600"/>
                <a:gd name="T3" fmla="*/ 1 h 42128"/>
                <a:gd name="T4" fmla="*/ 0 w 21600"/>
                <a:gd name="T5" fmla="*/ 0 h 42128"/>
                <a:gd name="T6" fmla="*/ 0 60000 65536"/>
                <a:gd name="T7" fmla="*/ 0 60000 65536"/>
                <a:gd name="T8" fmla="*/ 0 60000 65536"/>
              </a:gdLst>
              <a:ahLst/>
              <a:cxnLst>
                <a:cxn ang="T6">
                  <a:pos x="T0" y="T1"/>
                </a:cxn>
                <a:cxn ang="T7">
                  <a:pos x="T2" y="T3"/>
                </a:cxn>
                <a:cxn ang="T8">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lnTo>
                    <a:pt x="4120" y="-1"/>
                  </a:lnTo>
                  <a:close/>
                </a:path>
              </a:pathLst>
            </a:custGeom>
            <a:noFill/>
            <a:ln w="4763">
              <a:solidFill>
                <a:srgbClr val="FF0000"/>
              </a:solidFill>
              <a:round/>
              <a:headEnd/>
              <a:tailEnd/>
            </a:ln>
          </p:spPr>
          <p:txBody>
            <a:bodyPr/>
            <a:lstStyle/>
            <a:p>
              <a:endParaRPr lang="de-DE"/>
            </a:p>
          </p:txBody>
        </p:sp>
        <p:sp>
          <p:nvSpPr>
            <p:cNvPr id="102447" name="Arc 102"/>
            <p:cNvSpPr>
              <a:spLocks/>
            </p:cNvSpPr>
            <p:nvPr/>
          </p:nvSpPr>
          <p:spPr bwMode="auto">
            <a:xfrm>
              <a:off x="1880" y="662"/>
              <a:ext cx="63" cy="124"/>
            </a:xfrm>
            <a:custGeom>
              <a:avLst/>
              <a:gdLst>
                <a:gd name="T0" fmla="*/ 0 w 21600"/>
                <a:gd name="T1" fmla="*/ 0 h 42009"/>
                <a:gd name="T2" fmla="*/ 0 w 21600"/>
                <a:gd name="T3" fmla="*/ 0 h 42009"/>
                <a:gd name="T4" fmla="*/ 0 w 21600"/>
                <a:gd name="T5" fmla="*/ 0 h 42009"/>
                <a:gd name="T6" fmla="*/ 0 60000 65536"/>
                <a:gd name="T7" fmla="*/ 0 60000 65536"/>
                <a:gd name="T8" fmla="*/ 0 60000 65536"/>
              </a:gdLst>
              <a:ahLst/>
              <a:cxnLst>
                <a:cxn ang="T6">
                  <a:pos x="T0" y="T1"/>
                </a:cxn>
                <a:cxn ang="T7">
                  <a:pos x="T2" y="T3"/>
                </a:cxn>
                <a:cxn ang="T8">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lnTo>
                    <a:pt x="4072" y="0"/>
                  </a:lnTo>
                  <a:close/>
                </a:path>
              </a:pathLst>
            </a:custGeom>
            <a:noFill/>
            <a:ln w="4763">
              <a:solidFill>
                <a:srgbClr val="FF0000"/>
              </a:solidFill>
              <a:round/>
              <a:headEnd/>
              <a:tailEnd/>
            </a:ln>
          </p:spPr>
          <p:txBody>
            <a:bodyPr/>
            <a:lstStyle/>
            <a:p>
              <a:endParaRPr lang="de-DE"/>
            </a:p>
          </p:txBody>
        </p:sp>
        <p:sp>
          <p:nvSpPr>
            <p:cNvPr id="102448" name="Arc 103"/>
            <p:cNvSpPr>
              <a:spLocks/>
            </p:cNvSpPr>
            <p:nvPr/>
          </p:nvSpPr>
          <p:spPr bwMode="auto">
            <a:xfrm>
              <a:off x="1869" y="681"/>
              <a:ext cx="38" cy="94"/>
            </a:xfrm>
            <a:custGeom>
              <a:avLst/>
              <a:gdLst>
                <a:gd name="T0" fmla="*/ 0 w 21600"/>
                <a:gd name="T1" fmla="*/ 0 h 42318"/>
                <a:gd name="T2" fmla="*/ 0 w 21600"/>
                <a:gd name="T3" fmla="*/ 0 h 42318"/>
                <a:gd name="T4" fmla="*/ 0 w 21600"/>
                <a:gd name="T5" fmla="*/ 0 h 42318"/>
                <a:gd name="T6" fmla="*/ 0 60000 65536"/>
                <a:gd name="T7" fmla="*/ 0 60000 65536"/>
                <a:gd name="T8" fmla="*/ 0 60000 65536"/>
              </a:gdLst>
              <a:ahLst/>
              <a:cxnLst>
                <a:cxn ang="T6">
                  <a:pos x="T0" y="T1"/>
                </a:cxn>
                <a:cxn ang="T7">
                  <a:pos x="T2" y="T3"/>
                </a:cxn>
                <a:cxn ang="T8">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lnTo>
                    <a:pt x="3345" y="-1"/>
                  </a:lnTo>
                  <a:close/>
                </a:path>
              </a:pathLst>
            </a:custGeom>
            <a:noFill/>
            <a:ln w="4763">
              <a:solidFill>
                <a:srgbClr val="FF0000"/>
              </a:solidFill>
              <a:round/>
              <a:headEnd/>
              <a:tailEnd/>
            </a:ln>
          </p:spPr>
          <p:txBody>
            <a:bodyPr/>
            <a:lstStyle/>
            <a:p>
              <a:endParaRPr lang="de-DE"/>
            </a:p>
          </p:txBody>
        </p:sp>
      </p:grpSp>
      <p:sp>
        <p:nvSpPr>
          <p:cNvPr id="102409" name="AutoShape 104"/>
          <p:cNvSpPr>
            <a:spLocks noChangeArrowheads="1"/>
          </p:cNvSpPr>
          <p:nvPr/>
        </p:nvSpPr>
        <p:spPr bwMode="auto">
          <a:xfrm>
            <a:off x="3206750" y="4789488"/>
            <a:ext cx="2057400" cy="990600"/>
          </a:xfrm>
          <a:prstGeom prst="roundRect">
            <a:avLst>
              <a:gd name="adj" fmla="val 16667"/>
            </a:avLst>
          </a:prstGeom>
          <a:solidFill>
            <a:srgbClr val="DADAF6"/>
          </a:solidFill>
          <a:ln w="9525">
            <a:solidFill>
              <a:schemeClr val="tx1"/>
            </a:solidFill>
            <a:round/>
            <a:headEnd/>
            <a:tailEnd/>
          </a:ln>
        </p:spPr>
        <p:txBody>
          <a:bodyPr wrap="none" anchor="ctr"/>
          <a:lstStyle/>
          <a:p>
            <a:pPr algn="ctr"/>
            <a:endParaRPr lang="en-US" sz="1800"/>
          </a:p>
        </p:txBody>
      </p:sp>
      <p:sp>
        <p:nvSpPr>
          <p:cNvPr id="102410" name="AutoShape 105"/>
          <p:cNvSpPr>
            <a:spLocks noChangeArrowheads="1"/>
          </p:cNvSpPr>
          <p:nvPr/>
        </p:nvSpPr>
        <p:spPr bwMode="auto">
          <a:xfrm>
            <a:off x="3206750" y="2579688"/>
            <a:ext cx="2057400" cy="1676400"/>
          </a:xfrm>
          <a:prstGeom prst="roundRect">
            <a:avLst>
              <a:gd name="adj" fmla="val 16667"/>
            </a:avLst>
          </a:prstGeom>
          <a:solidFill>
            <a:srgbClr val="DADAF6"/>
          </a:solidFill>
          <a:ln w="9525">
            <a:solidFill>
              <a:schemeClr val="tx1"/>
            </a:solidFill>
            <a:round/>
            <a:headEnd/>
            <a:tailEnd/>
          </a:ln>
        </p:spPr>
        <p:txBody>
          <a:bodyPr wrap="none" anchor="ctr"/>
          <a:lstStyle/>
          <a:p>
            <a:pPr algn="ctr" eaLnBrk="0" hangingPunct="0"/>
            <a:endParaRPr lang="en-US" sz="1600">
              <a:latin typeface="Arial" pitchFamily="34" charset="0"/>
            </a:endParaRPr>
          </a:p>
        </p:txBody>
      </p:sp>
      <p:sp>
        <p:nvSpPr>
          <p:cNvPr id="102411" name="Rectangle 106"/>
          <p:cNvSpPr>
            <a:spLocks noChangeArrowheads="1"/>
          </p:cNvSpPr>
          <p:nvPr/>
        </p:nvSpPr>
        <p:spPr bwMode="auto">
          <a:xfrm>
            <a:off x="3740150" y="3570288"/>
            <a:ext cx="9906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A3</a:t>
            </a:r>
          </a:p>
        </p:txBody>
      </p:sp>
      <p:sp>
        <p:nvSpPr>
          <p:cNvPr id="102412" name="Line 107"/>
          <p:cNvSpPr>
            <a:spLocks noChangeShapeType="1"/>
          </p:cNvSpPr>
          <p:nvPr/>
        </p:nvSpPr>
        <p:spPr bwMode="auto">
          <a:xfrm>
            <a:off x="4502150" y="30368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2413" name="Line 108"/>
          <p:cNvSpPr>
            <a:spLocks noChangeShapeType="1"/>
          </p:cNvSpPr>
          <p:nvPr/>
        </p:nvSpPr>
        <p:spPr bwMode="auto">
          <a:xfrm>
            <a:off x="3968750" y="30368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2414" name="Text Box 109"/>
          <p:cNvSpPr txBox="1">
            <a:spLocks noChangeArrowheads="1"/>
          </p:cNvSpPr>
          <p:nvPr/>
        </p:nvSpPr>
        <p:spPr bwMode="auto">
          <a:xfrm>
            <a:off x="4197350" y="2655888"/>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2415" name="Text Box 110"/>
          <p:cNvSpPr txBox="1">
            <a:spLocks noChangeArrowheads="1"/>
          </p:cNvSpPr>
          <p:nvPr/>
        </p:nvSpPr>
        <p:spPr bwMode="auto">
          <a:xfrm>
            <a:off x="3740150" y="2655888"/>
            <a:ext cx="3508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K</a:t>
            </a:r>
            <a:r>
              <a:rPr lang="en-US" sz="1600" baseline="-25000">
                <a:latin typeface="Arial" pitchFamily="34" charset="0"/>
              </a:rPr>
              <a:t>i</a:t>
            </a:r>
            <a:endParaRPr lang="en-US" sz="1600">
              <a:latin typeface="Arial" pitchFamily="34" charset="0"/>
            </a:endParaRPr>
          </a:p>
        </p:txBody>
      </p:sp>
      <p:sp>
        <p:nvSpPr>
          <p:cNvPr id="102416" name="Text Box 111"/>
          <p:cNvSpPr txBox="1">
            <a:spLocks noChangeArrowheads="1"/>
          </p:cNvSpPr>
          <p:nvPr/>
        </p:nvSpPr>
        <p:spPr bwMode="auto">
          <a:xfrm>
            <a:off x="3228975" y="31130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2417" name="Text Box 112"/>
          <p:cNvSpPr txBox="1">
            <a:spLocks noChangeArrowheads="1"/>
          </p:cNvSpPr>
          <p:nvPr/>
        </p:nvSpPr>
        <p:spPr bwMode="auto">
          <a:xfrm>
            <a:off x="4425950" y="31130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2418" name="Line 113"/>
          <p:cNvSpPr>
            <a:spLocks noChangeShapeType="1"/>
          </p:cNvSpPr>
          <p:nvPr/>
        </p:nvSpPr>
        <p:spPr bwMode="auto">
          <a:xfrm>
            <a:off x="4235450" y="4103688"/>
            <a:ext cx="0" cy="914400"/>
          </a:xfrm>
          <a:prstGeom prst="line">
            <a:avLst/>
          </a:prstGeom>
          <a:noFill/>
          <a:ln w="9525">
            <a:solidFill>
              <a:schemeClr val="tx1"/>
            </a:solidFill>
            <a:round/>
            <a:headEnd/>
            <a:tailEnd type="triangle" w="med" len="med"/>
          </a:ln>
        </p:spPr>
        <p:txBody>
          <a:bodyPr wrap="none" anchor="ctr"/>
          <a:lstStyle/>
          <a:p>
            <a:endParaRPr lang="de-DE"/>
          </a:p>
        </p:txBody>
      </p:sp>
      <p:sp>
        <p:nvSpPr>
          <p:cNvPr id="102419" name="Text Box 114"/>
          <p:cNvSpPr txBox="1">
            <a:spLocks noChangeArrowheads="1"/>
          </p:cNvSpPr>
          <p:nvPr/>
        </p:nvSpPr>
        <p:spPr bwMode="auto">
          <a:xfrm>
            <a:off x="3435351" y="4256088"/>
            <a:ext cx="14255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SRES*  32 bit</a:t>
            </a:r>
          </a:p>
        </p:txBody>
      </p:sp>
      <p:sp>
        <p:nvSpPr>
          <p:cNvPr id="102420" name="AutoShape 115"/>
          <p:cNvSpPr>
            <a:spLocks noChangeArrowheads="1"/>
          </p:cNvSpPr>
          <p:nvPr/>
        </p:nvSpPr>
        <p:spPr bwMode="auto">
          <a:xfrm>
            <a:off x="7016750" y="2579688"/>
            <a:ext cx="2057400" cy="3124200"/>
          </a:xfrm>
          <a:prstGeom prst="roundRect">
            <a:avLst>
              <a:gd name="adj" fmla="val 16667"/>
            </a:avLst>
          </a:prstGeom>
          <a:solidFill>
            <a:srgbClr val="DADAF6"/>
          </a:solidFill>
          <a:ln w="9525">
            <a:solidFill>
              <a:schemeClr val="tx1"/>
            </a:solidFill>
            <a:round/>
            <a:headEnd/>
            <a:tailEnd/>
          </a:ln>
        </p:spPr>
        <p:txBody>
          <a:bodyPr wrap="none" anchor="ctr"/>
          <a:lstStyle/>
          <a:p>
            <a:pPr algn="ctr" eaLnBrk="0" hangingPunct="0"/>
            <a:endParaRPr lang="en-US" sz="1600">
              <a:latin typeface="Arial" pitchFamily="34" charset="0"/>
            </a:endParaRPr>
          </a:p>
        </p:txBody>
      </p:sp>
      <p:sp>
        <p:nvSpPr>
          <p:cNvPr id="102421" name="Rectangle 116"/>
          <p:cNvSpPr>
            <a:spLocks noChangeArrowheads="1"/>
          </p:cNvSpPr>
          <p:nvPr/>
        </p:nvSpPr>
        <p:spPr bwMode="auto">
          <a:xfrm>
            <a:off x="7550150" y="3570288"/>
            <a:ext cx="9906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A3</a:t>
            </a:r>
          </a:p>
        </p:txBody>
      </p:sp>
      <p:sp>
        <p:nvSpPr>
          <p:cNvPr id="102422" name="Line 117"/>
          <p:cNvSpPr>
            <a:spLocks noChangeShapeType="1"/>
          </p:cNvSpPr>
          <p:nvPr/>
        </p:nvSpPr>
        <p:spPr bwMode="auto">
          <a:xfrm>
            <a:off x="8312150" y="30368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2423" name="Line 118"/>
          <p:cNvSpPr>
            <a:spLocks noChangeShapeType="1"/>
          </p:cNvSpPr>
          <p:nvPr/>
        </p:nvSpPr>
        <p:spPr bwMode="auto">
          <a:xfrm>
            <a:off x="7778750" y="30368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2424" name="Text Box 119"/>
          <p:cNvSpPr txBox="1">
            <a:spLocks noChangeArrowheads="1"/>
          </p:cNvSpPr>
          <p:nvPr/>
        </p:nvSpPr>
        <p:spPr bwMode="auto">
          <a:xfrm>
            <a:off x="7321550" y="2655888"/>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2425" name="Text Box 120"/>
          <p:cNvSpPr txBox="1">
            <a:spLocks noChangeArrowheads="1"/>
          </p:cNvSpPr>
          <p:nvPr/>
        </p:nvSpPr>
        <p:spPr bwMode="auto">
          <a:xfrm>
            <a:off x="8159750" y="2655888"/>
            <a:ext cx="3508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K</a:t>
            </a:r>
            <a:r>
              <a:rPr lang="en-US" sz="1600" baseline="-25000">
                <a:latin typeface="Arial" pitchFamily="34" charset="0"/>
              </a:rPr>
              <a:t>i</a:t>
            </a:r>
            <a:endParaRPr lang="en-US" sz="1600">
              <a:latin typeface="Arial" pitchFamily="34" charset="0"/>
            </a:endParaRPr>
          </a:p>
        </p:txBody>
      </p:sp>
      <p:sp>
        <p:nvSpPr>
          <p:cNvPr id="102426" name="Text Box 121"/>
          <p:cNvSpPr txBox="1">
            <a:spLocks noChangeArrowheads="1"/>
          </p:cNvSpPr>
          <p:nvPr/>
        </p:nvSpPr>
        <p:spPr bwMode="auto">
          <a:xfrm>
            <a:off x="7038975" y="31130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2427" name="Text Box 122"/>
          <p:cNvSpPr txBox="1">
            <a:spLocks noChangeArrowheads="1"/>
          </p:cNvSpPr>
          <p:nvPr/>
        </p:nvSpPr>
        <p:spPr bwMode="auto">
          <a:xfrm>
            <a:off x="8235950" y="31130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2428" name="Line 123"/>
          <p:cNvSpPr>
            <a:spLocks noChangeShapeType="1"/>
          </p:cNvSpPr>
          <p:nvPr/>
        </p:nvSpPr>
        <p:spPr bwMode="auto">
          <a:xfrm>
            <a:off x="8045450" y="4103688"/>
            <a:ext cx="0" cy="1066800"/>
          </a:xfrm>
          <a:prstGeom prst="line">
            <a:avLst/>
          </a:prstGeom>
          <a:noFill/>
          <a:ln w="9525">
            <a:solidFill>
              <a:schemeClr val="tx1"/>
            </a:solidFill>
            <a:round/>
            <a:headEnd/>
            <a:tailEnd type="triangle" w="med" len="med"/>
          </a:ln>
        </p:spPr>
        <p:txBody>
          <a:bodyPr wrap="none" anchor="ctr"/>
          <a:lstStyle/>
          <a:p>
            <a:endParaRPr lang="de-DE"/>
          </a:p>
        </p:txBody>
      </p:sp>
      <p:sp>
        <p:nvSpPr>
          <p:cNvPr id="102429" name="Text Box 124"/>
          <p:cNvSpPr txBox="1">
            <a:spLocks noChangeArrowheads="1"/>
          </p:cNvSpPr>
          <p:nvPr/>
        </p:nvSpPr>
        <p:spPr bwMode="auto">
          <a:xfrm>
            <a:off x="7245350" y="4256088"/>
            <a:ext cx="14605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SRES    32 bit</a:t>
            </a:r>
          </a:p>
        </p:txBody>
      </p:sp>
      <p:sp>
        <p:nvSpPr>
          <p:cNvPr id="102430" name="Line 125"/>
          <p:cNvSpPr>
            <a:spLocks noChangeShapeType="1"/>
          </p:cNvSpPr>
          <p:nvPr/>
        </p:nvSpPr>
        <p:spPr bwMode="auto">
          <a:xfrm>
            <a:off x="4883150" y="2808288"/>
            <a:ext cx="2514600" cy="0"/>
          </a:xfrm>
          <a:prstGeom prst="line">
            <a:avLst/>
          </a:prstGeom>
          <a:noFill/>
          <a:ln w="9525">
            <a:solidFill>
              <a:schemeClr val="tx1"/>
            </a:solidFill>
            <a:round/>
            <a:headEnd/>
            <a:tailEnd type="triangle" w="med" len="med"/>
          </a:ln>
        </p:spPr>
        <p:txBody>
          <a:bodyPr wrap="none" anchor="ctr"/>
          <a:lstStyle/>
          <a:p>
            <a:endParaRPr lang="de-DE"/>
          </a:p>
        </p:txBody>
      </p:sp>
      <p:sp>
        <p:nvSpPr>
          <p:cNvPr id="102431" name="Rectangle 126"/>
          <p:cNvSpPr>
            <a:spLocks noChangeArrowheads="1"/>
          </p:cNvSpPr>
          <p:nvPr/>
        </p:nvSpPr>
        <p:spPr bwMode="auto">
          <a:xfrm>
            <a:off x="3435350" y="5018088"/>
            <a:ext cx="16383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SRES* =? SRES</a:t>
            </a:r>
          </a:p>
        </p:txBody>
      </p:sp>
      <p:sp>
        <p:nvSpPr>
          <p:cNvPr id="102432" name="Text Box 127"/>
          <p:cNvSpPr txBox="1">
            <a:spLocks noChangeArrowheads="1"/>
          </p:cNvSpPr>
          <p:nvPr/>
        </p:nvSpPr>
        <p:spPr bwMode="auto">
          <a:xfrm>
            <a:off x="7702551" y="5138738"/>
            <a:ext cx="7350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SRES</a:t>
            </a:r>
          </a:p>
        </p:txBody>
      </p:sp>
      <p:sp>
        <p:nvSpPr>
          <p:cNvPr id="102433" name="Line 128"/>
          <p:cNvSpPr>
            <a:spLocks noChangeShapeType="1"/>
          </p:cNvSpPr>
          <p:nvPr/>
        </p:nvSpPr>
        <p:spPr bwMode="auto">
          <a:xfrm flipH="1">
            <a:off x="5111750" y="5291138"/>
            <a:ext cx="2590800" cy="0"/>
          </a:xfrm>
          <a:prstGeom prst="line">
            <a:avLst/>
          </a:prstGeom>
          <a:noFill/>
          <a:ln w="9525">
            <a:solidFill>
              <a:schemeClr val="tx1"/>
            </a:solidFill>
            <a:round/>
            <a:headEnd/>
            <a:tailEnd type="triangle" w="med" len="med"/>
          </a:ln>
        </p:spPr>
        <p:txBody>
          <a:bodyPr wrap="none" anchor="ctr"/>
          <a:lstStyle/>
          <a:p>
            <a:endParaRPr lang="de-DE"/>
          </a:p>
        </p:txBody>
      </p:sp>
      <p:sp>
        <p:nvSpPr>
          <p:cNvPr id="102434" name="Text Box 129"/>
          <p:cNvSpPr txBox="1">
            <a:spLocks noChangeArrowheads="1"/>
          </p:cNvSpPr>
          <p:nvPr/>
        </p:nvSpPr>
        <p:spPr bwMode="auto">
          <a:xfrm>
            <a:off x="5781675" y="2487613"/>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2435" name="Text Box 130"/>
          <p:cNvSpPr txBox="1">
            <a:spLocks noChangeArrowheads="1"/>
          </p:cNvSpPr>
          <p:nvPr/>
        </p:nvSpPr>
        <p:spPr bwMode="auto">
          <a:xfrm>
            <a:off x="5797551" y="4986338"/>
            <a:ext cx="7350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SRES</a:t>
            </a:r>
          </a:p>
        </p:txBody>
      </p:sp>
      <p:sp>
        <p:nvSpPr>
          <p:cNvPr id="102436" name="Text Box 131"/>
          <p:cNvSpPr txBox="1">
            <a:spLocks noChangeArrowheads="1"/>
          </p:cNvSpPr>
          <p:nvPr/>
        </p:nvSpPr>
        <p:spPr bwMode="auto">
          <a:xfrm>
            <a:off x="5797550" y="5246688"/>
            <a:ext cx="6810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32 bit</a:t>
            </a:r>
          </a:p>
        </p:txBody>
      </p:sp>
      <p:sp>
        <p:nvSpPr>
          <p:cNvPr id="102437" name="Text Box 132"/>
          <p:cNvSpPr txBox="1">
            <a:spLocks noChangeArrowheads="1"/>
          </p:cNvSpPr>
          <p:nvPr/>
        </p:nvSpPr>
        <p:spPr bwMode="auto">
          <a:xfrm>
            <a:off x="3740150" y="2046288"/>
            <a:ext cx="15494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mobile network</a:t>
            </a:r>
          </a:p>
        </p:txBody>
      </p:sp>
      <p:sp>
        <p:nvSpPr>
          <p:cNvPr id="102438" name="Text Box 133"/>
          <p:cNvSpPr txBox="1">
            <a:spLocks noChangeArrowheads="1"/>
          </p:cNvSpPr>
          <p:nvPr/>
        </p:nvSpPr>
        <p:spPr bwMode="auto">
          <a:xfrm>
            <a:off x="7778750" y="1970088"/>
            <a:ext cx="5461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SIM</a:t>
            </a:r>
          </a:p>
        </p:txBody>
      </p:sp>
      <p:sp>
        <p:nvSpPr>
          <p:cNvPr id="102439" name="Text Box 134"/>
          <p:cNvSpPr txBox="1">
            <a:spLocks noChangeArrowheads="1"/>
          </p:cNvSpPr>
          <p:nvPr/>
        </p:nvSpPr>
        <p:spPr bwMode="auto">
          <a:xfrm>
            <a:off x="2368550" y="3189288"/>
            <a:ext cx="47625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AC</a:t>
            </a:r>
            <a:endParaRPr lang="en-US" sz="1600">
              <a:latin typeface="Arial" pitchFamily="34" charset="0"/>
            </a:endParaRPr>
          </a:p>
        </p:txBody>
      </p:sp>
      <p:sp>
        <p:nvSpPr>
          <p:cNvPr id="102440" name="Text Box 135"/>
          <p:cNvSpPr txBox="1">
            <a:spLocks noChangeArrowheads="1"/>
          </p:cNvSpPr>
          <p:nvPr/>
        </p:nvSpPr>
        <p:spPr bwMode="auto">
          <a:xfrm>
            <a:off x="2224088" y="5094288"/>
            <a:ext cx="6350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MSC</a:t>
            </a:r>
            <a:endParaRPr lang="en-US" sz="1600">
              <a:latin typeface="Arial" pitchFamily="34" charset="0"/>
            </a:endParaRPr>
          </a:p>
        </p:txBody>
      </p:sp>
      <p:sp>
        <p:nvSpPr>
          <p:cNvPr id="102441" name="Text Box 136"/>
          <p:cNvSpPr txBox="1">
            <a:spLocks noChangeArrowheads="1"/>
          </p:cNvSpPr>
          <p:nvPr/>
        </p:nvSpPr>
        <p:spPr bwMode="auto">
          <a:xfrm>
            <a:off x="9150350" y="3951288"/>
            <a:ext cx="5461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SIM</a:t>
            </a:r>
            <a:endParaRPr lang="en-US" sz="1600">
              <a:latin typeface="Arial" pitchFamily="34" charset="0"/>
            </a:endParaRPr>
          </a:p>
        </p:txBody>
      </p:sp>
      <p:sp>
        <p:nvSpPr>
          <p:cNvPr id="102442" name="Text Box 138"/>
          <p:cNvSpPr txBox="1">
            <a:spLocks noChangeArrowheads="1"/>
          </p:cNvSpPr>
          <p:nvPr/>
        </p:nvSpPr>
        <p:spPr bwMode="auto">
          <a:xfrm>
            <a:off x="2673351" y="5932488"/>
            <a:ext cx="5726113" cy="304800"/>
          </a:xfrm>
          <a:prstGeom prst="rect">
            <a:avLst/>
          </a:prstGeom>
          <a:noFill/>
          <a:ln w="9525">
            <a:noFill/>
            <a:miter lim="800000"/>
            <a:headEnd/>
            <a:tailEnd/>
          </a:ln>
        </p:spPr>
        <p:txBody>
          <a:bodyPr wrap="none">
            <a:spAutoFit/>
          </a:bodyPr>
          <a:lstStyle/>
          <a:p>
            <a:pPr eaLnBrk="0" hangingPunct="0"/>
            <a:r>
              <a:rPr lang="en-US" sz="1400">
                <a:latin typeface="Arial" pitchFamily="34" charset="0"/>
              </a:rPr>
              <a:t>K</a:t>
            </a:r>
            <a:r>
              <a:rPr lang="en-US" sz="1400" baseline="-25000">
                <a:latin typeface="Arial" pitchFamily="34" charset="0"/>
              </a:rPr>
              <a:t>i</a:t>
            </a:r>
            <a:r>
              <a:rPr lang="en-US" sz="1400">
                <a:latin typeface="Arial" pitchFamily="34" charset="0"/>
              </a:rPr>
              <a:t>: individual subscriber authentication key	SRES: signed response</a:t>
            </a:r>
          </a:p>
        </p:txBody>
      </p:sp>
    </p:spTree>
    <p:extLst>
      <p:ext uri="{BB962C8B-B14F-4D97-AF65-F5344CB8AC3E}">
        <p14:creationId xmlns:p14="http://schemas.microsoft.com/office/powerpoint/2010/main" val="193965957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GSM - key generation and encryption</a:t>
            </a:r>
          </a:p>
        </p:txBody>
      </p:sp>
      <p:sp>
        <p:nvSpPr>
          <p:cNvPr id="10444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104451" name="Group 3"/>
          <p:cNvGrpSpPr>
            <a:grpSpLocks/>
          </p:cNvGrpSpPr>
          <p:nvPr/>
        </p:nvGrpSpPr>
        <p:grpSpPr bwMode="auto">
          <a:xfrm>
            <a:off x="7712076" y="1390651"/>
            <a:ext cx="404813" cy="487363"/>
            <a:chOff x="3898" y="691"/>
            <a:chExt cx="255" cy="307"/>
          </a:xfrm>
        </p:grpSpPr>
        <p:sp>
          <p:nvSpPr>
            <p:cNvPr id="104583" name="Freeform 4"/>
            <p:cNvSpPr>
              <a:spLocks/>
            </p:cNvSpPr>
            <p:nvPr/>
          </p:nvSpPr>
          <p:spPr bwMode="auto">
            <a:xfrm>
              <a:off x="3898" y="691"/>
              <a:ext cx="255" cy="307"/>
            </a:xfrm>
            <a:custGeom>
              <a:avLst/>
              <a:gdLst>
                <a:gd name="T0" fmla="*/ 75 w 2039"/>
                <a:gd name="T1" fmla="*/ 282 h 2458"/>
                <a:gd name="T2" fmla="*/ 64 w 2039"/>
                <a:gd name="T3" fmla="*/ 250 h 2458"/>
                <a:gd name="T4" fmla="*/ 46 w 2039"/>
                <a:gd name="T5" fmla="*/ 228 h 2458"/>
                <a:gd name="T6" fmla="*/ 29 w 2039"/>
                <a:gd name="T7" fmla="*/ 206 h 2458"/>
                <a:gd name="T8" fmla="*/ 20 w 2039"/>
                <a:gd name="T9" fmla="*/ 187 h 2458"/>
                <a:gd name="T10" fmla="*/ 14 w 2039"/>
                <a:gd name="T11" fmla="*/ 168 h 2458"/>
                <a:gd name="T12" fmla="*/ 5 w 2039"/>
                <a:gd name="T13" fmla="*/ 146 h 2458"/>
                <a:gd name="T14" fmla="*/ 1 w 2039"/>
                <a:gd name="T15" fmla="*/ 121 h 2458"/>
                <a:gd name="T16" fmla="*/ 2 w 2039"/>
                <a:gd name="T17" fmla="*/ 94 h 2458"/>
                <a:gd name="T18" fmla="*/ 9 w 2039"/>
                <a:gd name="T19" fmla="*/ 87 h 2458"/>
                <a:gd name="T20" fmla="*/ 14 w 2039"/>
                <a:gd name="T21" fmla="*/ 80 h 2458"/>
                <a:gd name="T22" fmla="*/ 14 w 2039"/>
                <a:gd name="T23" fmla="*/ 69 h 2458"/>
                <a:gd name="T24" fmla="*/ 17 w 2039"/>
                <a:gd name="T25" fmla="*/ 59 h 2458"/>
                <a:gd name="T26" fmla="*/ 28 w 2039"/>
                <a:gd name="T27" fmla="*/ 47 h 2458"/>
                <a:gd name="T28" fmla="*/ 40 w 2039"/>
                <a:gd name="T29" fmla="*/ 42 h 2458"/>
                <a:gd name="T30" fmla="*/ 53 w 2039"/>
                <a:gd name="T31" fmla="*/ 45 h 2458"/>
                <a:gd name="T32" fmla="*/ 57 w 2039"/>
                <a:gd name="T33" fmla="*/ 29 h 2458"/>
                <a:gd name="T34" fmla="*/ 67 w 2039"/>
                <a:gd name="T35" fmla="*/ 19 h 2458"/>
                <a:gd name="T36" fmla="*/ 84 w 2039"/>
                <a:gd name="T37" fmla="*/ 16 h 2458"/>
                <a:gd name="T38" fmla="*/ 91 w 2039"/>
                <a:gd name="T39" fmla="*/ 4 h 2458"/>
                <a:gd name="T40" fmla="*/ 110 w 2039"/>
                <a:gd name="T41" fmla="*/ 0 h 2458"/>
                <a:gd name="T42" fmla="*/ 128 w 2039"/>
                <a:gd name="T43" fmla="*/ 1 h 2458"/>
                <a:gd name="T44" fmla="*/ 136 w 2039"/>
                <a:gd name="T45" fmla="*/ 7 h 2458"/>
                <a:gd name="T46" fmla="*/ 137 w 2039"/>
                <a:gd name="T47" fmla="*/ 23 h 2458"/>
                <a:gd name="T48" fmla="*/ 129 w 2039"/>
                <a:gd name="T49" fmla="*/ 33 h 2458"/>
                <a:gd name="T50" fmla="*/ 121 w 2039"/>
                <a:gd name="T51" fmla="*/ 36 h 2458"/>
                <a:gd name="T52" fmla="*/ 129 w 2039"/>
                <a:gd name="T53" fmla="*/ 52 h 2458"/>
                <a:gd name="T54" fmla="*/ 127 w 2039"/>
                <a:gd name="T55" fmla="*/ 63 h 2458"/>
                <a:gd name="T56" fmla="*/ 137 w 2039"/>
                <a:gd name="T57" fmla="*/ 80 h 2458"/>
                <a:gd name="T58" fmla="*/ 162 w 2039"/>
                <a:gd name="T59" fmla="*/ 107 h 2458"/>
                <a:gd name="T60" fmla="*/ 183 w 2039"/>
                <a:gd name="T61" fmla="*/ 145 h 2458"/>
                <a:gd name="T62" fmla="*/ 187 w 2039"/>
                <a:gd name="T63" fmla="*/ 161 h 2458"/>
                <a:gd name="T64" fmla="*/ 203 w 2039"/>
                <a:gd name="T65" fmla="*/ 138 h 2458"/>
                <a:gd name="T66" fmla="*/ 213 w 2039"/>
                <a:gd name="T67" fmla="*/ 120 h 2458"/>
                <a:gd name="T68" fmla="*/ 220 w 2039"/>
                <a:gd name="T69" fmla="*/ 108 h 2458"/>
                <a:gd name="T70" fmla="*/ 233 w 2039"/>
                <a:gd name="T71" fmla="*/ 95 h 2458"/>
                <a:gd name="T72" fmla="*/ 248 w 2039"/>
                <a:gd name="T73" fmla="*/ 93 h 2458"/>
                <a:gd name="T74" fmla="*/ 255 w 2039"/>
                <a:gd name="T75" fmla="*/ 106 h 2458"/>
                <a:gd name="T76" fmla="*/ 251 w 2039"/>
                <a:gd name="T77" fmla="*/ 117 h 2458"/>
                <a:gd name="T78" fmla="*/ 248 w 2039"/>
                <a:gd name="T79" fmla="*/ 139 h 2458"/>
                <a:gd name="T80" fmla="*/ 245 w 2039"/>
                <a:gd name="T81" fmla="*/ 156 h 2458"/>
                <a:gd name="T82" fmla="*/ 237 w 2039"/>
                <a:gd name="T83" fmla="*/ 173 h 2458"/>
                <a:gd name="T84" fmla="*/ 213 w 2039"/>
                <a:gd name="T85" fmla="*/ 214 h 2458"/>
                <a:gd name="T86" fmla="*/ 203 w 2039"/>
                <a:gd name="T87" fmla="*/ 235 h 2458"/>
                <a:gd name="T88" fmla="*/ 196 w 2039"/>
                <a:gd name="T89" fmla="*/ 256 h 2458"/>
                <a:gd name="T90" fmla="*/ 181 w 2039"/>
                <a:gd name="T91" fmla="*/ 281 h 2458"/>
                <a:gd name="T92" fmla="*/ 172 w 2039"/>
                <a:gd name="T93" fmla="*/ 307 h 24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de-DE"/>
            </a:p>
          </p:txBody>
        </p:sp>
        <p:grpSp>
          <p:nvGrpSpPr>
            <p:cNvPr id="104584" name="Group 5"/>
            <p:cNvGrpSpPr>
              <a:grpSpLocks/>
            </p:cNvGrpSpPr>
            <p:nvPr/>
          </p:nvGrpSpPr>
          <p:grpSpPr bwMode="auto">
            <a:xfrm>
              <a:off x="3916" y="775"/>
              <a:ext cx="214" cy="70"/>
              <a:chOff x="3916" y="775"/>
              <a:chExt cx="214" cy="70"/>
            </a:xfrm>
          </p:grpSpPr>
          <p:sp>
            <p:nvSpPr>
              <p:cNvPr id="104589" name="Freeform 6"/>
              <p:cNvSpPr>
                <a:spLocks/>
              </p:cNvSpPr>
              <p:nvPr/>
            </p:nvSpPr>
            <p:spPr bwMode="auto">
              <a:xfrm>
                <a:off x="4106" y="833"/>
                <a:ext cx="24" cy="12"/>
              </a:xfrm>
              <a:custGeom>
                <a:avLst/>
                <a:gdLst>
                  <a:gd name="T0" fmla="*/ 0 w 190"/>
                  <a:gd name="T1" fmla="*/ 0 h 100"/>
                  <a:gd name="T2" fmla="*/ 5 w 190"/>
                  <a:gd name="T3" fmla="*/ 3 h 100"/>
                  <a:gd name="T4" fmla="*/ 8 w 190"/>
                  <a:gd name="T5" fmla="*/ 6 h 100"/>
                  <a:gd name="T6" fmla="*/ 13 w 190"/>
                  <a:gd name="T7" fmla="*/ 11 h 100"/>
                  <a:gd name="T8" fmla="*/ 17 w 190"/>
                  <a:gd name="T9" fmla="*/ 12 h 100"/>
                  <a:gd name="T10" fmla="*/ 18 w 190"/>
                  <a:gd name="T11" fmla="*/ 12 h 100"/>
                  <a:gd name="T12" fmla="*/ 24 w 190"/>
                  <a:gd name="T13" fmla="*/ 11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de-DE"/>
              </a:p>
            </p:txBody>
          </p:sp>
          <p:sp>
            <p:nvSpPr>
              <p:cNvPr id="104590" name="Freeform 7"/>
              <p:cNvSpPr>
                <a:spLocks/>
              </p:cNvSpPr>
              <p:nvPr/>
            </p:nvSpPr>
            <p:spPr bwMode="auto">
              <a:xfrm>
                <a:off x="3916" y="816"/>
                <a:ext cx="11" cy="7"/>
              </a:xfrm>
              <a:custGeom>
                <a:avLst/>
                <a:gdLst>
                  <a:gd name="T0" fmla="*/ 11 w 91"/>
                  <a:gd name="T1" fmla="*/ 0 h 51"/>
                  <a:gd name="T2" fmla="*/ 7 w 91"/>
                  <a:gd name="T3" fmla="*/ 5 h 51"/>
                  <a:gd name="T4" fmla="*/ 4 w 91"/>
                  <a:gd name="T5" fmla="*/ 6 h 51"/>
                  <a:gd name="T6" fmla="*/ 1 w 91"/>
                  <a:gd name="T7" fmla="*/ 7 h 51"/>
                  <a:gd name="T8" fmla="*/ 0 w 91"/>
                  <a:gd name="T9" fmla="*/ 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de-DE"/>
              </a:p>
            </p:txBody>
          </p:sp>
          <p:sp>
            <p:nvSpPr>
              <p:cNvPr id="104591" name="Freeform 8"/>
              <p:cNvSpPr>
                <a:spLocks/>
              </p:cNvSpPr>
              <p:nvPr/>
            </p:nvSpPr>
            <p:spPr bwMode="auto">
              <a:xfrm>
                <a:off x="3953" y="778"/>
                <a:ext cx="2" cy="6"/>
              </a:xfrm>
              <a:custGeom>
                <a:avLst/>
                <a:gdLst>
                  <a:gd name="T0" fmla="*/ 0 w 19"/>
                  <a:gd name="T1" fmla="*/ 0 h 45"/>
                  <a:gd name="T2" fmla="*/ 2 w 19"/>
                  <a:gd name="T3" fmla="*/ 3 h 45"/>
                  <a:gd name="T4" fmla="*/ 2 w 19"/>
                  <a:gd name="T5" fmla="*/ 4 h 45"/>
                  <a:gd name="T6" fmla="*/ 2 w 19"/>
                  <a:gd name="T7" fmla="*/ 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de-DE"/>
              </a:p>
            </p:txBody>
          </p:sp>
          <p:sp>
            <p:nvSpPr>
              <p:cNvPr id="104592" name="Freeform 9"/>
              <p:cNvSpPr>
                <a:spLocks/>
              </p:cNvSpPr>
              <p:nvPr/>
            </p:nvSpPr>
            <p:spPr bwMode="auto">
              <a:xfrm>
                <a:off x="3943" y="775"/>
                <a:ext cx="23" cy="3"/>
              </a:xfrm>
              <a:custGeom>
                <a:avLst/>
                <a:gdLst>
                  <a:gd name="T0" fmla="*/ 23 w 185"/>
                  <a:gd name="T1" fmla="*/ 2 h 24"/>
                  <a:gd name="T2" fmla="*/ 19 w 185"/>
                  <a:gd name="T3" fmla="*/ 3 h 24"/>
                  <a:gd name="T4" fmla="*/ 5 w 185"/>
                  <a:gd name="T5" fmla="*/ 3 h 24"/>
                  <a:gd name="T6" fmla="*/ 2 w 185"/>
                  <a:gd name="T7" fmla="*/ 2 h 24"/>
                  <a:gd name="T8" fmla="*/ 0 w 18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de-DE"/>
              </a:p>
            </p:txBody>
          </p:sp>
        </p:grpSp>
        <p:grpSp>
          <p:nvGrpSpPr>
            <p:cNvPr id="104585" name="Group 10"/>
            <p:cNvGrpSpPr>
              <a:grpSpLocks/>
            </p:cNvGrpSpPr>
            <p:nvPr/>
          </p:nvGrpSpPr>
          <p:grpSpPr bwMode="auto">
            <a:xfrm>
              <a:off x="3939" y="761"/>
              <a:ext cx="147" cy="142"/>
              <a:chOff x="3939" y="761"/>
              <a:chExt cx="147" cy="142"/>
            </a:xfrm>
          </p:grpSpPr>
          <p:sp>
            <p:nvSpPr>
              <p:cNvPr id="104586" name="Freeform 11"/>
              <p:cNvSpPr>
                <a:spLocks/>
              </p:cNvSpPr>
              <p:nvPr/>
            </p:nvSpPr>
            <p:spPr bwMode="auto">
              <a:xfrm>
                <a:off x="3949" y="787"/>
                <a:ext cx="137" cy="116"/>
              </a:xfrm>
              <a:custGeom>
                <a:avLst/>
                <a:gdLst>
                  <a:gd name="T0" fmla="*/ 137 w 1096"/>
                  <a:gd name="T1" fmla="*/ 63 h 929"/>
                  <a:gd name="T2" fmla="*/ 127 w 1096"/>
                  <a:gd name="T3" fmla="*/ 67 h 929"/>
                  <a:gd name="T4" fmla="*/ 114 w 1096"/>
                  <a:gd name="T5" fmla="*/ 72 h 929"/>
                  <a:gd name="T6" fmla="*/ 107 w 1096"/>
                  <a:gd name="T7" fmla="*/ 77 h 929"/>
                  <a:gd name="T8" fmla="*/ 101 w 1096"/>
                  <a:gd name="T9" fmla="*/ 85 h 929"/>
                  <a:gd name="T10" fmla="*/ 97 w 1096"/>
                  <a:gd name="T11" fmla="*/ 96 h 929"/>
                  <a:gd name="T12" fmla="*/ 94 w 1096"/>
                  <a:gd name="T13" fmla="*/ 105 h 929"/>
                  <a:gd name="T14" fmla="*/ 87 w 1096"/>
                  <a:gd name="T15" fmla="*/ 114 h 929"/>
                  <a:gd name="T16" fmla="*/ 74 w 1096"/>
                  <a:gd name="T17" fmla="*/ 116 h 929"/>
                  <a:gd name="T18" fmla="*/ 65 w 1096"/>
                  <a:gd name="T19" fmla="*/ 112 h 929"/>
                  <a:gd name="T20" fmla="*/ 59 w 1096"/>
                  <a:gd name="T21" fmla="*/ 107 h 929"/>
                  <a:gd name="T22" fmla="*/ 59 w 1096"/>
                  <a:gd name="T23" fmla="*/ 102 h 929"/>
                  <a:gd name="T24" fmla="*/ 58 w 1096"/>
                  <a:gd name="T25" fmla="*/ 97 h 929"/>
                  <a:gd name="T26" fmla="*/ 53 w 1096"/>
                  <a:gd name="T27" fmla="*/ 90 h 929"/>
                  <a:gd name="T28" fmla="*/ 42 w 1096"/>
                  <a:gd name="T29" fmla="*/ 86 h 929"/>
                  <a:gd name="T30" fmla="*/ 50 w 1096"/>
                  <a:gd name="T31" fmla="*/ 80 h 929"/>
                  <a:gd name="T32" fmla="*/ 60 w 1096"/>
                  <a:gd name="T33" fmla="*/ 78 h 929"/>
                  <a:gd name="T34" fmla="*/ 64 w 1096"/>
                  <a:gd name="T35" fmla="*/ 76 h 929"/>
                  <a:gd name="T36" fmla="*/ 56 w 1096"/>
                  <a:gd name="T37" fmla="*/ 75 h 929"/>
                  <a:gd name="T38" fmla="*/ 47 w 1096"/>
                  <a:gd name="T39" fmla="*/ 78 h 929"/>
                  <a:gd name="T40" fmla="*/ 37 w 1096"/>
                  <a:gd name="T41" fmla="*/ 82 h 929"/>
                  <a:gd name="T42" fmla="*/ 32 w 1096"/>
                  <a:gd name="T43" fmla="*/ 78 h 929"/>
                  <a:gd name="T44" fmla="*/ 31 w 1096"/>
                  <a:gd name="T45" fmla="*/ 73 h 929"/>
                  <a:gd name="T46" fmla="*/ 31 w 1096"/>
                  <a:gd name="T47" fmla="*/ 67 h 929"/>
                  <a:gd name="T48" fmla="*/ 29 w 1096"/>
                  <a:gd name="T49" fmla="*/ 62 h 929"/>
                  <a:gd name="T50" fmla="*/ 23 w 1096"/>
                  <a:gd name="T51" fmla="*/ 61 h 929"/>
                  <a:gd name="T52" fmla="*/ 18 w 1096"/>
                  <a:gd name="T53" fmla="*/ 63 h 929"/>
                  <a:gd name="T54" fmla="*/ 14 w 1096"/>
                  <a:gd name="T55" fmla="*/ 67 h 929"/>
                  <a:gd name="T56" fmla="*/ 8 w 1096"/>
                  <a:gd name="T57" fmla="*/ 70 h 929"/>
                  <a:gd name="T58" fmla="*/ 0 w 1096"/>
                  <a:gd name="T59" fmla="*/ 77 h 929"/>
                  <a:gd name="T60" fmla="*/ 8 w 1096"/>
                  <a:gd name="T61" fmla="*/ 66 h 929"/>
                  <a:gd name="T62" fmla="*/ 21 w 1096"/>
                  <a:gd name="T63" fmla="*/ 54 h 929"/>
                  <a:gd name="T64" fmla="*/ 30 w 1096"/>
                  <a:gd name="T65" fmla="*/ 49 h 929"/>
                  <a:gd name="T66" fmla="*/ 38 w 1096"/>
                  <a:gd name="T67" fmla="*/ 47 h 929"/>
                  <a:gd name="T68" fmla="*/ 45 w 1096"/>
                  <a:gd name="T69" fmla="*/ 48 h 929"/>
                  <a:gd name="T70" fmla="*/ 52 w 1096"/>
                  <a:gd name="T71" fmla="*/ 46 h 929"/>
                  <a:gd name="T72" fmla="*/ 63 w 1096"/>
                  <a:gd name="T73" fmla="*/ 43 h 929"/>
                  <a:gd name="T74" fmla="*/ 77 w 1096"/>
                  <a:gd name="T75" fmla="*/ 37 h 929"/>
                  <a:gd name="T76" fmla="*/ 90 w 1096"/>
                  <a:gd name="T77" fmla="*/ 31 h 929"/>
                  <a:gd name="T78" fmla="*/ 97 w 1096"/>
                  <a:gd name="T79" fmla="*/ 27 h 929"/>
                  <a:gd name="T80" fmla="*/ 101 w 1096"/>
                  <a:gd name="T81" fmla="*/ 22 h 929"/>
                  <a:gd name="T82" fmla="*/ 104 w 1096"/>
                  <a:gd name="T83" fmla="*/ 15 h 929"/>
                  <a:gd name="T84" fmla="*/ 103 w 1096"/>
                  <a:gd name="T85" fmla="*/ 8 h 929"/>
                  <a:gd name="T86" fmla="*/ 101 w 1096"/>
                  <a:gd name="T87" fmla="*/ 0 h 929"/>
                  <a:gd name="T88" fmla="*/ 109 w 1096"/>
                  <a:gd name="T89" fmla="*/ 9 h 929"/>
                  <a:gd name="T90" fmla="*/ 116 w 1096"/>
                  <a:gd name="T91" fmla="*/ 19 h 929"/>
                  <a:gd name="T92" fmla="*/ 123 w 1096"/>
                  <a:gd name="T93" fmla="*/ 32 h 929"/>
                  <a:gd name="T94" fmla="*/ 127 w 1096"/>
                  <a:gd name="T95" fmla="*/ 39 h 929"/>
                  <a:gd name="T96" fmla="*/ 130 w 1096"/>
                  <a:gd name="T97" fmla="*/ 45 h 929"/>
                  <a:gd name="T98" fmla="*/ 135 w 1096"/>
                  <a:gd name="T99" fmla="*/ 52 h 929"/>
                  <a:gd name="T100" fmla="*/ 137 w 1096"/>
                  <a:gd name="T101" fmla="*/ 63 h 9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de-DE"/>
              </a:p>
            </p:txBody>
          </p:sp>
          <p:sp>
            <p:nvSpPr>
              <p:cNvPr id="104587" name="Freeform 12"/>
              <p:cNvSpPr>
                <a:spLocks/>
              </p:cNvSpPr>
              <p:nvPr/>
            </p:nvSpPr>
            <p:spPr bwMode="auto">
              <a:xfrm>
                <a:off x="3939" y="823"/>
                <a:ext cx="37" cy="24"/>
              </a:xfrm>
              <a:custGeom>
                <a:avLst/>
                <a:gdLst>
                  <a:gd name="T0" fmla="*/ 22 w 298"/>
                  <a:gd name="T1" fmla="*/ 1 h 188"/>
                  <a:gd name="T2" fmla="*/ 27 w 298"/>
                  <a:gd name="T3" fmla="*/ 3 h 188"/>
                  <a:gd name="T4" fmla="*/ 31 w 298"/>
                  <a:gd name="T5" fmla="*/ 4 h 188"/>
                  <a:gd name="T6" fmla="*/ 37 w 298"/>
                  <a:gd name="T7" fmla="*/ 7 h 188"/>
                  <a:gd name="T8" fmla="*/ 33 w 298"/>
                  <a:gd name="T9" fmla="*/ 9 h 188"/>
                  <a:gd name="T10" fmla="*/ 26 w 298"/>
                  <a:gd name="T11" fmla="*/ 12 h 188"/>
                  <a:gd name="T12" fmla="*/ 18 w 298"/>
                  <a:gd name="T13" fmla="*/ 16 h 188"/>
                  <a:gd name="T14" fmla="*/ 13 w 298"/>
                  <a:gd name="T15" fmla="*/ 21 h 188"/>
                  <a:gd name="T16" fmla="*/ 10 w 298"/>
                  <a:gd name="T17" fmla="*/ 24 h 188"/>
                  <a:gd name="T18" fmla="*/ 14 w 298"/>
                  <a:gd name="T19" fmla="*/ 16 h 188"/>
                  <a:gd name="T20" fmla="*/ 15 w 298"/>
                  <a:gd name="T21" fmla="*/ 10 h 188"/>
                  <a:gd name="T22" fmla="*/ 15 w 298"/>
                  <a:gd name="T23" fmla="*/ 7 h 188"/>
                  <a:gd name="T24" fmla="*/ 11 w 298"/>
                  <a:gd name="T25" fmla="*/ 6 h 188"/>
                  <a:gd name="T26" fmla="*/ 0 w 298"/>
                  <a:gd name="T27" fmla="*/ 11 h 188"/>
                  <a:gd name="T28" fmla="*/ 9 w 298"/>
                  <a:gd name="T29" fmla="*/ 4 h 188"/>
                  <a:gd name="T30" fmla="*/ 14 w 298"/>
                  <a:gd name="T31" fmla="*/ 0 h 188"/>
                  <a:gd name="T32" fmla="*/ 18 w 298"/>
                  <a:gd name="T33" fmla="*/ 0 h 188"/>
                  <a:gd name="T34" fmla="*/ 22 w 298"/>
                  <a:gd name="T35" fmla="*/ 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de-DE"/>
              </a:p>
            </p:txBody>
          </p:sp>
          <p:sp>
            <p:nvSpPr>
              <p:cNvPr id="104588" name="Freeform 13"/>
              <p:cNvSpPr>
                <a:spLocks/>
              </p:cNvSpPr>
              <p:nvPr/>
            </p:nvSpPr>
            <p:spPr bwMode="auto">
              <a:xfrm>
                <a:off x="3973" y="761"/>
                <a:ext cx="69" cy="57"/>
              </a:xfrm>
              <a:custGeom>
                <a:avLst/>
                <a:gdLst>
                  <a:gd name="T0" fmla="*/ 69 w 554"/>
                  <a:gd name="T1" fmla="*/ 18 h 450"/>
                  <a:gd name="T2" fmla="*/ 61 w 554"/>
                  <a:gd name="T3" fmla="*/ 19 h 450"/>
                  <a:gd name="T4" fmla="*/ 55 w 554"/>
                  <a:gd name="T5" fmla="*/ 22 h 450"/>
                  <a:gd name="T6" fmla="*/ 47 w 554"/>
                  <a:gd name="T7" fmla="*/ 27 h 450"/>
                  <a:gd name="T8" fmla="*/ 40 w 554"/>
                  <a:gd name="T9" fmla="*/ 33 h 450"/>
                  <a:gd name="T10" fmla="*/ 34 w 554"/>
                  <a:gd name="T11" fmla="*/ 44 h 450"/>
                  <a:gd name="T12" fmla="*/ 31 w 554"/>
                  <a:gd name="T13" fmla="*/ 51 h 450"/>
                  <a:gd name="T14" fmla="*/ 33 w 554"/>
                  <a:gd name="T15" fmla="*/ 57 h 450"/>
                  <a:gd name="T16" fmla="*/ 25 w 554"/>
                  <a:gd name="T17" fmla="*/ 51 h 450"/>
                  <a:gd name="T18" fmla="*/ 17 w 554"/>
                  <a:gd name="T19" fmla="*/ 48 h 450"/>
                  <a:gd name="T20" fmla="*/ 10 w 554"/>
                  <a:gd name="T21" fmla="*/ 45 h 450"/>
                  <a:gd name="T22" fmla="*/ 4 w 554"/>
                  <a:gd name="T23" fmla="*/ 43 h 450"/>
                  <a:gd name="T24" fmla="*/ 0 w 554"/>
                  <a:gd name="T25" fmla="*/ 41 h 450"/>
                  <a:gd name="T26" fmla="*/ 5 w 554"/>
                  <a:gd name="T27" fmla="*/ 33 h 450"/>
                  <a:gd name="T28" fmla="*/ 10 w 554"/>
                  <a:gd name="T29" fmla="*/ 37 h 450"/>
                  <a:gd name="T30" fmla="*/ 18 w 554"/>
                  <a:gd name="T31" fmla="*/ 41 h 450"/>
                  <a:gd name="T32" fmla="*/ 25 w 554"/>
                  <a:gd name="T33" fmla="*/ 41 h 450"/>
                  <a:gd name="T34" fmla="*/ 32 w 554"/>
                  <a:gd name="T35" fmla="*/ 40 h 450"/>
                  <a:gd name="T36" fmla="*/ 35 w 554"/>
                  <a:gd name="T37" fmla="*/ 39 h 450"/>
                  <a:gd name="T38" fmla="*/ 39 w 554"/>
                  <a:gd name="T39" fmla="*/ 36 h 450"/>
                  <a:gd name="T40" fmla="*/ 40 w 554"/>
                  <a:gd name="T41" fmla="*/ 28 h 450"/>
                  <a:gd name="T42" fmla="*/ 39 w 554"/>
                  <a:gd name="T43" fmla="*/ 22 h 450"/>
                  <a:gd name="T44" fmla="*/ 35 w 554"/>
                  <a:gd name="T45" fmla="*/ 14 h 450"/>
                  <a:gd name="T46" fmla="*/ 34 w 554"/>
                  <a:gd name="T47" fmla="*/ 10 h 450"/>
                  <a:gd name="T48" fmla="*/ 40 w 554"/>
                  <a:gd name="T49" fmla="*/ 9 h 450"/>
                  <a:gd name="T50" fmla="*/ 47 w 554"/>
                  <a:gd name="T51" fmla="*/ 7 h 450"/>
                  <a:gd name="T52" fmla="*/ 51 w 554"/>
                  <a:gd name="T53" fmla="*/ 1 h 450"/>
                  <a:gd name="T54" fmla="*/ 55 w 554"/>
                  <a:gd name="T55" fmla="*/ 0 h 450"/>
                  <a:gd name="T56" fmla="*/ 60 w 554"/>
                  <a:gd name="T57" fmla="*/ 7 h 450"/>
                  <a:gd name="T58" fmla="*/ 64 w 554"/>
                  <a:gd name="T59" fmla="*/ 13 h 450"/>
                  <a:gd name="T60" fmla="*/ 69 w 554"/>
                  <a:gd name="T61" fmla="*/ 18 h 4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de-DE"/>
              </a:p>
            </p:txBody>
          </p:sp>
        </p:grpSp>
      </p:grpSp>
      <p:grpSp>
        <p:nvGrpSpPr>
          <p:cNvPr id="104452" name="Group 14"/>
          <p:cNvGrpSpPr>
            <a:grpSpLocks/>
          </p:cNvGrpSpPr>
          <p:nvPr/>
        </p:nvGrpSpPr>
        <p:grpSpPr bwMode="auto">
          <a:xfrm>
            <a:off x="7835900" y="1247775"/>
            <a:ext cx="344488" cy="681038"/>
            <a:chOff x="3976" y="601"/>
            <a:chExt cx="217" cy="429"/>
          </a:xfrm>
        </p:grpSpPr>
        <p:sp>
          <p:nvSpPr>
            <p:cNvPr id="104543" name="Freeform 15"/>
            <p:cNvSpPr>
              <a:spLocks/>
            </p:cNvSpPr>
            <p:nvPr/>
          </p:nvSpPr>
          <p:spPr bwMode="auto">
            <a:xfrm>
              <a:off x="3991" y="908"/>
              <a:ext cx="198" cy="98"/>
            </a:xfrm>
            <a:custGeom>
              <a:avLst/>
              <a:gdLst>
                <a:gd name="T0" fmla="*/ 198 w 1590"/>
                <a:gd name="T1" fmla="*/ 98 h 788"/>
                <a:gd name="T2" fmla="*/ 97 w 1590"/>
                <a:gd name="T3" fmla="*/ 36 h 788"/>
                <a:gd name="T4" fmla="*/ 0 w 1590"/>
                <a:gd name="T5" fmla="*/ 0 h 788"/>
                <a:gd name="T6" fmla="*/ 10 w 1590"/>
                <a:gd name="T7" fmla="*/ 28 h 788"/>
                <a:gd name="T8" fmla="*/ 95 w 1590"/>
                <a:gd name="T9" fmla="*/ 74 h 788"/>
                <a:gd name="T10" fmla="*/ 198 w 1590"/>
                <a:gd name="T11" fmla="*/ 98 h 7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de-DE"/>
            </a:p>
          </p:txBody>
        </p:sp>
        <p:sp>
          <p:nvSpPr>
            <p:cNvPr id="104544" name="Freeform 16"/>
            <p:cNvSpPr>
              <a:spLocks/>
            </p:cNvSpPr>
            <p:nvPr/>
          </p:nvSpPr>
          <p:spPr bwMode="auto">
            <a:xfrm>
              <a:off x="4060" y="961"/>
              <a:ext cx="133" cy="69"/>
            </a:xfrm>
            <a:custGeom>
              <a:avLst/>
              <a:gdLst>
                <a:gd name="T0" fmla="*/ 16 w 1061"/>
                <a:gd name="T1" fmla="*/ 0 h 548"/>
                <a:gd name="T2" fmla="*/ 0 w 1061"/>
                <a:gd name="T3" fmla="*/ 1 h 548"/>
                <a:gd name="T4" fmla="*/ 0 w 1061"/>
                <a:gd name="T5" fmla="*/ 11 h 548"/>
                <a:gd name="T6" fmla="*/ 8 w 1061"/>
                <a:gd name="T7" fmla="*/ 23 h 548"/>
                <a:gd name="T8" fmla="*/ 122 w 1061"/>
                <a:gd name="T9" fmla="*/ 68 h 548"/>
                <a:gd name="T10" fmla="*/ 125 w 1061"/>
                <a:gd name="T11" fmla="*/ 69 h 548"/>
                <a:gd name="T12" fmla="*/ 127 w 1061"/>
                <a:gd name="T13" fmla="*/ 68 h 548"/>
                <a:gd name="T14" fmla="*/ 129 w 1061"/>
                <a:gd name="T15" fmla="*/ 66 h 548"/>
                <a:gd name="T16" fmla="*/ 131 w 1061"/>
                <a:gd name="T17" fmla="*/ 60 h 548"/>
                <a:gd name="T18" fmla="*/ 132 w 1061"/>
                <a:gd name="T19" fmla="*/ 56 h 548"/>
                <a:gd name="T20" fmla="*/ 133 w 1061"/>
                <a:gd name="T21" fmla="*/ 52 h 548"/>
                <a:gd name="T22" fmla="*/ 132 w 1061"/>
                <a:gd name="T23" fmla="*/ 48 h 548"/>
                <a:gd name="T24" fmla="*/ 129 w 1061"/>
                <a:gd name="T25" fmla="*/ 45 h 548"/>
                <a:gd name="T26" fmla="*/ 16 w 1061"/>
                <a:gd name="T27" fmla="*/ 0 h 5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de-DE"/>
            </a:p>
          </p:txBody>
        </p:sp>
        <p:sp>
          <p:nvSpPr>
            <p:cNvPr id="104545" name="Freeform 17"/>
            <p:cNvSpPr>
              <a:spLocks/>
            </p:cNvSpPr>
            <p:nvPr/>
          </p:nvSpPr>
          <p:spPr bwMode="auto">
            <a:xfrm>
              <a:off x="3976" y="601"/>
              <a:ext cx="191" cy="383"/>
            </a:xfrm>
            <a:custGeom>
              <a:avLst/>
              <a:gdLst>
                <a:gd name="T0" fmla="*/ 191 w 1528"/>
                <a:gd name="T1" fmla="*/ 50 h 3065"/>
                <a:gd name="T2" fmla="*/ 191 w 1528"/>
                <a:gd name="T3" fmla="*/ 46 h 3065"/>
                <a:gd name="T4" fmla="*/ 189 w 1528"/>
                <a:gd name="T5" fmla="*/ 43 h 3065"/>
                <a:gd name="T6" fmla="*/ 186 w 1528"/>
                <a:gd name="T7" fmla="*/ 40 h 3065"/>
                <a:gd name="T8" fmla="*/ 176 w 1528"/>
                <a:gd name="T9" fmla="*/ 33 h 3065"/>
                <a:gd name="T10" fmla="*/ 130 w 1528"/>
                <a:gd name="T11" fmla="*/ 8 h 3065"/>
                <a:gd name="T12" fmla="*/ 124 w 1528"/>
                <a:gd name="T13" fmla="*/ 5 h 3065"/>
                <a:gd name="T14" fmla="*/ 120 w 1528"/>
                <a:gd name="T15" fmla="*/ 3 h 3065"/>
                <a:gd name="T16" fmla="*/ 114 w 1528"/>
                <a:gd name="T17" fmla="*/ 1 h 3065"/>
                <a:gd name="T18" fmla="*/ 111 w 1528"/>
                <a:gd name="T19" fmla="*/ 0 h 3065"/>
                <a:gd name="T20" fmla="*/ 107 w 1528"/>
                <a:gd name="T21" fmla="*/ 0 h 3065"/>
                <a:gd name="T22" fmla="*/ 102 w 1528"/>
                <a:gd name="T23" fmla="*/ 0 h 3065"/>
                <a:gd name="T24" fmla="*/ 99 w 1528"/>
                <a:gd name="T25" fmla="*/ 1 h 3065"/>
                <a:gd name="T26" fmla="*/ 94 w 1528"/>
                <a:gd name="T27" fmla="*/ 2 h 3065"/>
                <a:gd name="T28" fmla="*/ 90 w 1528"/>
                <a:gd name="T29" fmla="*/ 4 h 3065"/>
                <a:gd name="T30" fmla="*/ 86 w 1528"/>
                <a:gd name="T31" fmla="*/ 7 h 3065"/>
                <a:gd name="T32" fmla="*/ 81 w 1528"/>
                <a:gd name="T33" fmla="*/ 9 h 3065"/>
                <a:gd name="T34" fmla="*/ 77 w 1528"/>
                <a:gd name="T35" fmla="*/ 12 h 3065"/>
                <a:gd name="T36" fmla="*/ 73 w 1528"/>
                <a:gd name="T37" fmla="*/ 16 h 3065"/>
                <a:gd name="T38" fmla="*/ 68 w 1528"/>
                <a:gd name="T39" fmla="*/ 20 h 3065"/>
                <a:gd name="T40" fmla="*/ 66 w 1528"/>
                <a:gd name="T41" fmla="*/ 23 h 3065"/>
                <a:gd name="T42" fmla="*/ 64 w 1528"/>
                <a:gd name="T43" fmla="*/ 26 h 3065"/>
                <a:gd name="T44" fmla="*/ 62 w 1528"/>
                <a:gd name="T45" fmla="*/ 31 h 3065"/>
                <a:gd name="T46" fmla="*/ 1 w 1528"/>
                <a:gd name="T47" fmla="*/ 300 h 3065"/>
                <a:gd name="T48" fmla="*/ 0 w 1528"/>
                <a:gd name="T49" fmla="*/ 305 h 3065"/>
                <a:gd name="T50" fmla="*/ 0 w 1528"/>
                <a:gd name="T51" fmla="*/ 308 h 3065"/>
                <a:gd name="T52" fmla="*/ 0 w 1528"/>
                <a:gd name="T53" fmla="*/ 311 h 3065"/>
                <a:gd name="T54" fmla="*/ 0 w 1528"/>
                <a:gd name="T55" fmla="*/ 315 h 3065"/>
                <a:gd name="T56" fmla="*/ 2 w 1528"/>
                <a:gd name="T57" fmla="*/ 320 h 3065"/>
                <a:gd name="T58" fmla="*/ 2 w 1528"/>
                <a:gd name="T59" fmla="*/ 323 h 3065"/>
                <a:gd name="T60" fmla="*/ 5 w 1528"/>
                <a:gd name="T61" fmla="*/ 327 h 3065"/>
                <a:gd name="T62" fmla="*/ 7 w 1528"/>
                <a:gd name="T63" fmla="*/ 330 h 3065"/>
                <a:gd name="T64" fmla="*/ 10 w 1528"/>
                <a:gd name="T65" fmla="*/ 334 h 3065"/>
                <a:gd name="T66" fmla="*/ 14 w 1528"/>
                <a:gd name="T67" fmla="*/ 338 h 3065"/>
                <a:gd name="T68" fmla="*/ 20 w 1528"/>
                <a:gd name="T69" fmla="*/ 341 h 3065"/>
                <a:gd name="T70" fmla="*/ 25 w 1528"/>
                <a:gd name="T71" fmla="*/ 344 h 3065"/>
                <a:gd name="T72" fmla="*/ 93 w 1528"/>
                <a:gd name="T73" fmla="*/ 383 h 3065"/>
                <a:gd name="T74" fmla="*/ 91 w 1528"/>
                <a:gd name="T75" fmla="*/ 379 h 3065"/>
                <a:gd name="T76" fmla="*/ 91 w 1528"/>
                <a:gd name="T77" fmla="*/ 375 h 3065"/>
                <a:gd name="T78" fmla="*/ 92 w 1528"/>
                <a:gd name="T79" fmla="*/ 372 h 3065"/>
                <a:gd name="T80" fmla="*/ 93 w 1528"/>
                <a:gd name="T81" fmla="*/ 368 h 3065"/>
                <a:gd name="T82" fmla="*/ 95 w 1528"/>
                <a:gd name="T83" fmla="*/ 365 h 3065"/>
                <a:gd name="T84" fmla="*/ 97 w 1528"/>
                <a:gd name="T85" fmla="*/ 362 h 3065"/>
                <a:gd name="T86" fmla="*/ 100 w 1528"/>
                <a:gd name="T87" fmla="*/ 360 h 3065"/>
                <a:gd name="T88" fmla="*/ 25 w 1528"/>
                <a:gd name="T89" fmla="*/ 316 h 3065"/>
                <a:gd name="T90" fmla="*/ 23 w 1528"/>
                <a:gd name="T91" fmla="*/ 314 h 3065"/>
                <a:gd name="T92" fmla="*/ 22 w 1528"/>
                <a:gd name="T93" fmla="*/ 313 h 3065"/>
                <a:gd name="T94" fmla="*/ 21 w 1528"/>
                <a:gd name="T95" fmla="*/ 311 h 3065"/>
                <a:gd name="T96" fmla="*/ 20 w 1528"/>
                <a:gd name="T97" fmla="*/ 306 h 3065"/>
                <a:gd name="T98" fmla="*/ 20 w 1528"/>
                <a:gd name="T99" fmla="*/ 304 h 3065"/>
                <a:gd name="T100" fmla="*/ 57 w 1528"/>
                <a:gd name="T101" fmla="*/ 144 h 3065"/>
                <a:gd name="T102" fmla="*/ 61 w 1528"/>
                <a:gd name="T103" fmla="*/ 137 h 3065"/>
                <a:gd name="T104" fmla="*/ 65 w 1528"/>
                <a:gd name="T105" fmla="*/ 133 h 3065"/>
                <a:gd name="T106" fmla="*/ 71 w 1528"/>
                <a:gd name="T107" fmla="*/ 127 h 3065"/>
                <a:gd name="T108" fmla="*/ 75 w 1528"/>
                <a:gd name="T109" fmla="*/ 122 h 3065"/>
                <a:gd name="T110" fmla="*/ 191 w 1528"/>
                <a:gd name="T111" fmla="*/ 50 h 30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de-DE"/>
            </a:p>
          </p:txBody>
        </p:sp>
        <p:sp>
          <p:nvSpPr>
            <p:cNvPr id="104546" name="Freeform 18"/>
            <p:cNvSpPr>
              <a:spLocks/>
            </p:cNvSpPr>
            <p:nvPr/>
          </p:nvSpPr>
          <p:spPr bwMode="auto">
            <a:xfrm>
              <a:off x="4052" y="608"/>
              <a:ext cx="120" cy="170"/>
            </a:xfrm>
            <a:custGeom>
              <a:avLst/>
              <a:gdLst>
                <a:gd name="T0" fmla="*/ 116 w 958"/>
                <a:gd name="T1" fmla="*/ 46 h 1355"/>
                <a:gd name="T2" fmla="*/ 112 w 958"/>
                <a:gd name="T3" fmla="*/ 41 h 1355"/>
                <a:gd name="T4" fmla="*/ 106 w 958"/>
                <a:gd name="T5" fmla="*/ 36 h 1355"/>
                <a:gd name="T6" fmla="*/ 98 w 958"/>
                <a:gd name="T7" fmla="*/ 31 h 1355"/>
                <a:gd name="T8" fmla="*/ 76 w 958"/>
                <a:gd name="T9" fmla="*/ 19 h 1355"/>
                <a:gd name="T10" fmla="*/ 52 w 958"/>
                <a:gd name="T11" fmla="*/ 7 h 1355"/>
                <a:gd name="T12" fmla="*/ 43 w 958"/>
                <a:gd name="T13" fmla="*/ 3 h 1355"/>
                <a:gd name="T14" fmla="*/ 37 w 958"/>
                <a:gd name="T15" fmla="*/ 1 h 1355"/>
                <a:gd name="T16" fmla="*/ 33 w 958"/>
                <a:gd name="T17" fmla="*/ 0 h 1355"/>
                <a:gd name="T18" fmla="*/ 29 w 958"/>
                <a:gd name="T19" fmla="*/ 0 h 1355"/>
                <a:gd name="T20" fmla="*/ 26 w 958"/>
                <a:gd name="T21" fmla="*/ 1 h 1355"/>
                <a:gd name="T22" fmla="*/ 24 w 958"/>
                <a:gd name="T23" fmla="*/ 3 h 1355"/>
                <a:gd name="T24" fmla="*/ 21 w 958"/>
                <a:gd name="T25" fmla="*/ 5 h 1355"/>
                <a:gd name="T26" fmla="*/ 19 w 958"/>
                <a:gd name="T27" fmla="*/ 10 h 1355"/>
                <a:gd name="T28" fmla="*/ 0 w 958"/>
                <a:gd name="T29" fmla="*/ 109 h 1355"/>
                <a:gd name="T30" fmla="*/ 0 w 958"/>
                <a:gd name="T31" fmla="*/ 113 h 1355"/>
                <a:gd name="T32" fmla="*/ 0 w 958"/>
                <a:gd name="T33" fmla="*/ 118 h 1355"/>
                <a:gd name="T34" fmla="*/ 1 w 958"/>
                <a:gd name="T35" fmla="*/ 122 h 1355"/>
                <a:gd name="T36" fmla="*/ 2 w 958"/>
                <a:gd name="T37" fmla="*/ 125 h 1355"/>
                <a:gd name="T38" fmla="*/ 4 w 958"/>
                <a:gd name="T39" fmla="*/ 127 h 1355"/>
                <a:gd name="T40" fmla="*/ 7 w 958"/>
                <a:gd name="T41" fmla="*/ 131 h 1355"/>
                <a:gd name="T42" fmla="*/ 11 w 958"/>
                <a:gd name="T43" fmla="*/ 133 h 1355"/>
                <a:gd name="T44" fmla="*/ 15 w 958"/>
                <a:gd name="T45" fmla="*/ 136 h 1355"/>
                <a:gd name="T46" fmla="*/ 72 w 958"/>
                <a:gd name="T47" fmla="*/ 165 h 1355"/>
                <a:gd name="T48" fmla="*/ 78 w 958"/>
                <a:gd name="T49" fmla="*/ 167 h 1355"/>
                <a:gd name="T50" fmla="*/ 82 w 958"/>
                <a:gd name="T51" fmla="*/ 169 h 1355"/>
                <a:gd name="T52" fmla="*/ 88 w 958"/>
                <a:gd name="T53" fmla="*/ 170 h 1355"/>
                <a:gd name="T54" fmla="*/ 91 w 958"/>
                <a:gd name="T55" fmla="*/ 170 h 1355"/>
                <a:gd name="T56" fmla="*/ 95 w 958"/>
                <a:gd name="T57" fmla="*/ 169 h 1355"/>
                <a:gd name="T58" fmla="*/ 98 w 958"/>
                <a:gd name="T59" fmla="*/ 165 h 1355"/>
                <a:gd name="T60" fmla="*/ 99 w 958"/>
                <a:gd name="T61" fmla="*/ 159 h 1355"/>
                <a:gd name="T62" fmla="*/ 101 w 958"/>
                <a:gd name="T63" fmla="*/ 152 h 1355"/>
                <a:gd name="T64" fmla="*/ 111 w 958"/>
                <a:gd name="T65" fmla="*/ 109 h 1355"/>
                <a:gd name="T66" fmla="*/ 118 w 958"/>
                <a:gd name="T67" fmla="*/ 66 h 1355"/>
                <a:gd name="T68" fmla="*/ 120 w 958"/>
                <a:gd name="T69" fmla="*/ 56 h 1355"/>
                <a:gd name="T70" fmla="*/ 120 w 958"/>
                <a:gd name="T71" fmla="*/ 53 h 1355"/>
                <a:gd name="T72" fmla="*/ 118 w 958"/>
                <a:gd name="T73" fmla="*/ 49 h 1355"/>
                <a:gd name="T74" fmla="*/ 116 w 958"/>
                <a:gd name="T75" fmla="*/ 46 h 1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de-DE"/>
            </a:p>
          </p:txBody>
        </p:sp>
        <p:sp>
          <p:nvSpPr>
            <p:cNvPr id="104547" name="Freeform 19"/>
            <p:cNvSpPr>
              <a:spLocks/>
            </p:cNvSpPr>
            <p:nvPr/>
          </p:nvSpPr>
          <p:spPr bwMode="auto">
            <a:xfrm>
              <a:off x="3990" y="722"/>
              <a:ext cx="157" cy="222"/>
            </a:xfrm>
            <a:custGeom>
              <a:avLst/>
              <a:gdLst>
                <a:gd name="T0" fmla="*/ 156 w 1255"/>
                <a:gd name="T1" fmla="*/ 56 h 1769"/>
                <a:gd name="T2" fmla="*/ 157 w 1255"/>
                <a:gd name="T3" fmla="*/ 55 h 1769"/>
                <a:gd name="T4" fmla="*/ 149 w 1255"/>
                <a:gd name="T5" fmla="*/ 59 h 1769"/>
                <a:gd name="T6" fmla="*/ 144 w 1255"/>
                <a:gd name="T7" fmla="*/ 61 h 1769"/>
                <a:gd name="T8" fmla="*/ 142 w 1255"/>
                <a:gd name="T9" fmla="*/ 62 h 1769"/>
                <a:gd name="T10" fmla="*/ 138 w 1255"/>
                <a:gd name="T11" fmla="*/ 67 h 1769"/>
                <a:gd name="T12" fmla="*/ 136 w 1255"/>
                <a:gd name="T13" fmla="*/ 72 h 1769"/>
                <a:gd name="T14" fmla="*/ 100 w 1255"/>
                <a:gd name="T15" fmla="*/ 222 h 1769"/>
                <a:gd name="T16" fmla="*/ 0 w 1255"/>
                <a:gd name="T17" fmla="*/ 186 h 1769"/>
                <a:gd name="T18" fmla="*/ 41 w 1255"/>
                <a:gd name="T19" fmla="*/ 4 h 1769"/>
                <a:gd name="T20" fmla="*/ 62 w 1255"/>
                <a:gd name="T21" fmla="*/ 0 h 1769"/>
                <a:gd name="T22" fmla="*/ 156 w 1255"/>
                <a:gd name="T23" fmla="*/ 56 h 17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de-DE"/>
            </a:p>
          </p:txBody>
        </p:sp>
        <p:grpSp>
          <p:nvGrpSpPr>
            <p:cNvPr id="104548" name="Group 20"/>
            <p:cNvGrpSpPr>
              <a:grpSpLocks/>
            </p:cNvGrpSpPr>
            <p:nvPr/>
          </p:nvGrpSpPr>
          <p:grpSpPr bwMode="auto">
            <a:xfrm>
              <a:off x="4078" y="644"/>
              <a:ext cx="81" cy="93"/>
              <a:chOff x="4078" y="644"/>
              <a:chExt cx="81" cy="93"/>
            </a:xfrm>
          </p:grpSpPr>
          <p:sp>
            <p:nvSpPr>
              <p:cNvPr id="104568"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pPr algn="ctr"/>
                <a:endParaRPr lang="en-US" sz="1800"/>
              </a:p>
            </p:txBody>
          </p:sp>
          <p:grpSp>
            <p:nvGrpSpPr>
              <p:cNvPr id="104569" name="Group 22"/>
              <p:cNvGrpSpPr>
                <a:grpSpLocks/>
              </p:cNvGrpSpPr>
              <p:nvPr/>
            </p:nvGrpSpPr>
            <p:grpSpPr bwMode="auto">
              <a:xfrm>
                <a:off x="4098" y="660"/>
                <a:ext cx="44" cy="61"/>
                <a:chOff x="4098" y="660"/>
                <a:chExt cx="44" cy="61"/>
              </a:xfrm>
            </p:grpSpPr>
            <p:sp>
              <p:nvSpPr>
                <p:cNvPr id="104570"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pPr algn="ctr"/>
                  <a:endParaRPr lang="en-US" sz="1800"/>
                </a:p>
              </p:txBody>
            </p:sp>
            <p:sp>
              <p:nvSpPr>
                <p:cNvPr id="104571"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pPr algn="ctr"/>
                  <a:endParaRPr lang="en-US" sz="1800"/>
                </a:p>
              </p:txBody>
            </p:sp>
            <p:sp>
              <p:nvSpPr>
                <p:cNvPr id="104572"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pPr algn="ctr"/>
                  <a:endParaRPr lang="en-US" sz="1800"/>
                </a:p>
              </p:txBody>
            </p:sp>
            <p:sp>
              <p:nvSpPr>
                <p:cNvPr id="104573"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pPr algn="ctr"/>
                  <a:endParaRPr lang="en-US" sz="1800"/>
                </a:p>
              </p:txBody>
            </p:sp>
            <p:sp>
              <p:nvSpPr>
                <p:cNvPr id="104574"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pPr algn="ctr"/>
                  <a:endParaRPr lang="en-US" sz="1800"/>
                </a:p>
              </p:txBody>
            </p:sp>
            <p:sp>
              <p:nvSpPr>
                <p:cNvPr id="104575"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pPr algn="ctr"/>
                  <a:endParaRPr lang="en-US" sz="1800"/>
                </a:p>
              </p:txBody>
            </p:sp>
            <p:sp>
              <p:nvSpPr>
                <p:cNvPr id="104576"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pPr algn="ctr"/>
                  <a:endParaRPr lang="en-US" sz="1800"/>
                </a:p>
              </p:txBody>
            </p:sp>
            <p:sp>
              <p:nvSpPr>
                <p:cNvPr id="104577"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pPr algn="ctr"/>
                  <a:endParaRPr lang="en-US" sz="1800"/>
                </a:p>
              </p:txBody>
            </p:sp>
            <p:sp>
              <p:nvSpPr>
                <p:cNvPr id="104578"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pPr algn="ctr"/>
                  <a:endParaRPr lang="en-US" sz="1800"/>
                </a:p>
              </p:txBody>
            </p:sp>
            <p:sp>
              <p:nvSpPr>
                <p:cNvPr id="104579"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pPr algn="ctr"/>
                  <a:endParaRPr lang="en-US" sz="1800"/>
                </a:p>
              </p:txBody>
            </p:sp>
            <p:sp>
              <p:nvSpPr>
                <p:cNvPr id="104580"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pPr algn="ctr"/>
                  <a:endParaRPr lang="en-US" sz="1800"/>
                </a:p>
              </p:txBody>
            </p:sp>
            <p:sp>
              <p:nvSpPr>
                <p:cNvPr id="104581"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pPr algn="ctr"/>
                  <a:endParaRPr lang="en-US" sz="1800"/>
                </a:p>
              </p:txBody>
            </p:sp>
            <p:sp>
              <p:nvSpPr>
                <p:cNvPr id="104582"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pPr algn="ctr"/>
                  <a:endParaRPr lang="en-US" sz="1800"/>
                </a:p>
              </p:txBody>
            </p:sp>
          </p:grpSp>
        </p:grpSp>
        <p:grpSp>
          <p:nvGrpSpPr>
            <p:cNvPr id="104549" name="Group 36"/>
            <p:cNvGrpSpPr>
              <a:grpSpLocks/>
            </p:cNvGrpSpPr>
            <p:nvPr/>
          </p:nvGrpSpPr>
          <p:grpSpPr bwMode="auto">
            <a:xfrm>
              <a:off x="4015" y="755"/>
              <a:ext cx="106" cy="173"/>
              <a:chOff x="4015" y="755"/>
              <a:chExt cx="106" cy="173"/>
            </a:xfrm>
          </p:grpSpPr>
          <p:sp>
            <p:nvSpPr>
              <p:cNvPr id="104550"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1"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2"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3"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4"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5"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6"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7"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8"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59"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0"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1"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2"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3"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4"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5"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6"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pPr algn="ctr"/>
                <a:endParaRPr lang="en-US" sz="1800"/>
              </a:p>
            </p:txBody>
          </p:sp>
          <p:sp>
            <p:nvSpPr>
              <p:cNvPr id="104567"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pPr algn="ctr"/>
                <a:endParaRPr lang="en-US" sz="1800"/>
              </a:p>
            </p:txBody>
          </p:sp>
        </p:grpSp>
      </p:grpSp>
      <p:grpSp>
        <p:nvGrpSpPr>
          <p:cNvPr id="104453" name="Group 55"/>
          <p:cNvGrpSpPr>
            <a:grpSpLocks/>
          </p:cNvGrpSpPr>
          <p:nvPr/>
        </p:nvGrpSpPr>
        <p:grpSpPr bwMode="auto">
          <a:xfrm>
            <a:off x="7732714" y="1390651"/>
            <a:ext cx="198437" cy="227013"/>
            <a:chOff x="3911" y="691"/>
            <a:chExt cx="125" cy="143"/>
          </a:xfrm>
        </p:grpSpPr>
        <p:grpSp>
          <p:nvGrpSpPr>
            <p:cNvPr id="104533" name="Group 56"/>
            <p:cNvGrpSpPr>
              <a:grpSpLocks/>
            </p:cNvGrpSpPr>
            <p:nvPr/>
          </p:nvGrpSpPr>
          <p:grpSpPr bwMode="auto">
            <a:xfrm>
              <a:off x="3951" y="736"/>
              <a:ext cx="61" cy="65"/>
              <a:chOff x="3951" y="736"/>
              <a:chExt cx="61" cy="65"/>
            </a:xfrm>
          </p:grpSpPr>
          <p:sp>
            <p:nvSpPr>
              <p:cNvPr id="104541" name="Freeform 57"/>
              <p:cNvSpPr>
                <a:spLocks/>
              </p:cNvSpPr>
              <p:nvPr/>
            </p:nvSpPr>
            <p:spPr bwMode="auto">
              <a:xfrm>
                <a:off x="3951" y="736"/>
                <a:ext cx="61" cy="65"/>
              </a:xfrm>
              <a:custGeom>
                <a:avLst/>
                <a:gdLst>
                  <a:gd name="T0" fmla="*/ 0 w 490"/>
                  <a:gd name="T1" fmla="*/ 0 h 516"/>
                  <a:gd name="T2" fmla="*/ 12 w 490"/>
                  <a:gd name="T3" fmla="*/ 3 h 516"/>
                  <a:gd name="T4" fmla="*/ 22 w 490"/>
                  <a:gd name="T5" fmla="*/ 7 h 516"/>
                  <a:gd name="T6" fmla="*/ 31 w 490"/>
                  <a:gd name="T7" fmla="*/ 10 h 516"/>
                  <a:gd name="T8" fmla="*/ 43 w 490"/>
                  <a:gd name="T9" fmla="*/ 18 h 516"/>
                  <a:gd name="T10" fmla="*/ 47 w 490"/>
                  <a:gd name="T11" fmla="*/ 22 h 516"/>
                  <a:gd name="T12" fmla="*/ 50 w 490"/>
                  <a:gd name="T13" fmla="*/ 29 h 516"/>
                  <a:gd name="T14" fmla="*/ 55 w 490"/>
                  <a:gd name="T15" fmla="*/ 36 h 516"/>
                  <a:gd name="T16" fmla="*/ 59 w 490"/>
                  <a:gd name="T17" fmla="*/ 45 h 516"/>
                  <a:gd name="T18" fmla="*/ 61 w 490"/>
                  <a:gd name="T19" fmla="*/ 50 h 516"/>
                  <a:gd name="T20" fmla="*/ 61 w 490"/>
                  <a:gd name="T21" fmla="*/ 53 h 516"/>
                  <a:gd name="T22" fmla="*/ 61 w 490"/>
                  <a:gd name="T23" fmla="*/ 56 h 516"/>
                  <a:gd name="T24" fmla="*/ 60 w 490"/>
                  <a:gd name="T25" fmla="*/ 58 h 516"/>
                  <a:gd name="T26" fmla="*/ 58 w 490"/>
                  <a:gd name="T27" fmla="*/ 61 h 516"/>
                  <a:gd name="T28" fmla="*/ 55 w 490"/>
                  <a:gd name="T29" fmla="*/ 63 h 516"/>
                  <a:gd name="T30" fmla="*/ 50 w 490"/>
                  <a:gd name="T31" fmla="*/ 65 h 516"/>
                  <a:gd name="T32" fmla="*/ 46 w 490"/>
                  <a:gd name="T33" fmla="*/ 65 h 516"/>
                  <a:gd name="T34" fmla="*/ 41 w 490"/>
                  <a:gd name="T35" fmla="*/ 65 h 516"/>
                  <a:gd name="T36" fmla="*/ 37 w 490"/>
                  <a:gd name="T37" fmla="*/ 64 h 516"/>
                  <a:gd name="T38" fmla="*/ 34 w 490"/>
                  <a:gd name="T39" fmla="*/ 62 h 516"/>
                  <a:gd name="T40" fmla="*/ 31 w 490"/>
                  <a:gd name="T41" fmla="*/ 60 h 516"/>
                  <a:gd name="T42" fmla="*/ 28 w 490"/>
                  <a:gd name="T43" fmla="*/ 58 h 516"/>
                  <a:gd name="T44" fmla="*/ 27 w 490"/>
                  <a:gd name="T45" fmla="*/ 55 h 516"/>
                  <a:gd name="T46" fmla="*/ 24 w 490"/>
                  <a:gd name="T47" fmla="*/ 51 h 516"/>
                  <a:gd name="T48" fmla="*/ 22 w 490"/>
                  <a:gd name="T49" fmla="*/ 47 h 516"/>
                  <a:gd name="T50" fmla="*/ 21 w 490"/>
                  <a:gd name="T51" fmla="*/ 45 h 516"/>
                  <a:gd name="T52" fmla="*/ 19 w 490"/>
                  <a:gd name="T53" fmla="*/ 42 h 516"/>
                  <a:gd name="T54" fmla="*/ 17 w 490"/>
                  <a:gd name="T55" fmla="*/ 37 h 516"/>
                  <a:gd name="T56" fmla="*/ 0 w 490"/>
                  <a:gd name="T57" fmla="*/ 0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de-DE"/>
              </a:p>
            </p:txBody>
          </p:sp>
          <p:sp>
            <p:nvSpPr>
              <p:cNvPr id="104542" name="Freeform 58"/>
              <p:cNvSpPr>
                <a:spLocks/>
              </p:cNvSpPr>
              <p:nvPr/>
            </p:nvSpPr>
            <p:spPr bwMode="auto">
              <a:xfrm>
                <a:off x="3951" y="736"/>
                <a:ext cx="61" cy="65"/>
              </a:xfrm>
              <a:custGeom>
                <a:avLst/>
                <a:gdLst>
                  <a:gd name="T0" fmla="*/ 0 w 490"/>
                  <a:gd name="T1" fmla="*/ 0 h 516"/>
                  <a:gd name="T2" fmla="*/ 12 w 490"/>
                  <a:gd name="T3" fmla="*/ 3 h 516"/>
                  <a:gd name="T4" fmla="*/ 22 w 490"/>
                  <a:gd name="T5" fmla="*/ 7 h 516"/>
                  <a:gd name="T6" fmla="*/ 31 w 490"/>
                  <a:gd name="T7" fmla="*/ 10 h 516"/>
                  <a:gd name="T8" fmla="*/ 43 w 490"/>
                  <a:gd name="T9" fmla="*/ 18 h 516"/>
                  <a:gd name="T10" fmla="*/ 47 w 490"/>
                  <a:gd name="T11" fmla="*/ 22 h 516"/>
                  <a:gd name="T12" fmla="*/ 50 w 490"/>
                  <a:gd name="T13" fmla="*/ 29 h 516"/>
                  <a:gd name="T14" fmla="*/ 55 w 490"/>
                  <a:gd name="T15" fmla="*/ 36 h 516"/>
                  <a:gd name="T16" fmla="*/ 59 w 490"/>
                  <a:gd name="T17" fmla="*/ 45 h 516"/>
                  <a:gd name="T18" fmla="*/ 61 w 490"/>
                  <a:gd name="T19" fmla="*/ 50 h 516"/>
                  <a:gd name="T20" fmla="*/ 61 w 490"/>
                  <a:gd name="T21" fmla="*/ 53 h 516"/>
                  <a:gd name="T22" fmla="*/ 61 w 490"/>
                  <a:gd name="T23" fmla="*/ 56 h 516"/>
                  <a:gd name="T24" fmla="*/ 60 w 490"/>
                  <a:gd name="T25" fmla="*/ 58 h 516"/>
                  <a:gd name="T26" fmla="*/ 58 w 490"/>
                  <a:gd name="T27" fmla="*/ 61 h 516"/>
                  <a:gd name="T28" fmla="*/ 55 w 490"/>
                  <a:gd name="T29" fmla="*/ 63 h 516"/>
                  <a:gd name="T30" fmla="*/ 50 w 490"/>
                  <a:gd name="T31" fmla="*/ 65 h 516"/>
                  <a:gd name="T32" fmla="*/ 46 w 490"/>
                  <a:gd name="T33" fmla="*/ 65 h 516"/>
                  <a:gd name="T34" fmla="*/ 41 w 490"/>
                  <a:gd name="T35" fmla="*/ 65 h 516"/>
                  <a:gd name="T36" fmla="*/ 37 w 490"/>
                  <a:gd name="T37" fmla="*/ 64 h 516"/>
                  <a:gd name="T38" fmla="*/ 34 w 490"/>
                  <a:gd name="T39" fmla="*/ 62 h 516"/>
                  <a:gd name="T40" fmla="*/ 31 w 490"/>
                  <a:gd name="T41" fmla="*/ 60 h 516"/>
                  <a:gd name="T42" fmla="*/ 28 w 490"/>
                  <a:gd name="T43" fmla="*/ 58 h 516"/>
                  <a:gd name="T44" fmla="*/ 27 w 490"/>
                  <a:gd name="T45" fmla="*/ 55 h 516"/>
                  <a:gd name="T46" fmla="*/ 24 w 490"/>
                  <a:gd name="T47" fmla="*/ 51 h 516"/>
                  <a:gd name="T48" fmla="*/ 22 w 490"/>
                  <a:gd name="T49" fmla="*/ 47 h 516"/>
                  <a:gd name="T50" fmla="*/ 21 w 490"/>
                  <a:gd name="T51" fmla="*/ 45 h 516"/>
                  <a:gd name="T52" fmla="*/ 19 w 490"/>
                  <a:gd name="T53" fmla="*/ 42 h 516"/>
                  <a:gd name="T54" fmla="*/ 17 w 490"/>
                  <a:gd name="T55" fmla="*/ 37 h 5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de-DE"/>
              </a:p>
            </p:txBody>
          </p:sp>
        </p:grpSp>
        <p:grpSp>
          <p:nvGrpSpPr>
            <p:cNvPr id="104534" name="Group 59"/>
            <p:cNvGrpSpPr>
              <a:grpSpLocks/>
            </p:cNvGrpSpPr>
            <p:nvPr/>
          </p:nvGrpSpPr>
          <p:grpSpPr bwMode="auto">
            <a:xfrm>
              <a:off x="3983" y="707"/>
              <a:ext cx="45" cy="51"/>
              <a:chOff x="3983" y="707"/>
              <a:chExt cx="45" cy="51"/>
            </a:xfrm>
          </p:grpSpPr>
          <p:sp>
            <p:nvSpPr>
              <p:cNvPr id="104539" name="Freeform 60"/>
              <p:cNvSpPr>
                <a:spLocks/>
              </p:cNvSpPr>
              <p:nvPr/>
            </p:nvSpPr>
            <p:spPr bwMode="auto">
              <a:xfrm>
                <a:off x="3983" y="707"/>
                <a:ext cx="45" cy="51"/>
              </a:xfrm>
              <a:custGeom>
                <a:avLst/>
                <a:gdLst>
                  <a:gd name="T0" fmla="*/ 0 w 364"/>
                  <a:gd name="T1" fmla="*/ 0 h 405"/>
                  <a:gd name="T2" fmla="*/ 11 w 364"/>
                  <a:gd name="T3" fmla="*/ 1 h 405"/>
                  <a:gd name="T4" fmla="*/ 17 w 364"/>
                  <a:gd name="T5" fmla="*/ 3 h 405"/>
                  <a:gd name="T6" fmla="*/ 23 w 364"/>
                  <a:gd name="T7" fmla="*/ 7 h 405"/>
                  <a:gd name="T8" fmla="*/ 28 w 364"/>
                  <a:gd name="T9" fmla="*/ 10 h 405"/>
                  <a:gd name="T10" fmla="*/ 31 w 364"/>
                  <a:gd name="T11" fmla="*/ 13 h 405"/>
                  <a:gd name="T12" fmla="*/ 34 w 364"/>
                  <a:gd name="T13" fmla="*/ 17 h 405"/>
                  <a:gd name="T14" fmla="*/ 38 w 364"/>
                  <a:gd name="T15" fmla="*/ 23 h 405"/>
                  <a:gd name="T16" fmla="*/ 41 w 364"/>
                  <a:gd name="T17" fmla="*/ 29 h 405"/>
                  <a:gd name="T18" fmla="*/ 43 w 364"/>
                  <a:gd name="T19" fmla="*/ 34 h 405"/>
                  <a:gd name="T20" fmla="*/ 45 w 364"/>
                  <a:gd name="T21" fmla="*/ 38 h 405"/>
                  <a:gd name="T22" fmla="*/ 45 w 364"/>
                  <a:gd name="T23" fmla="*/ 42 h 405"/>
                  <a:gd name="T24" fmla="*/ 43 w 364"/>
                  <a:gd name="T25" fmla="*/ 46 h 405"/>
                  <a:gd name="T26" fmla="*/ 37 w 364"/>
                  <a:gd name="T27" fmla="*/ 49 h 405"/>
                  <a:gd name="T28" fmla="*/ 31 w 364"/>
                  <a:gd name="T29" fmla="*/ 50 h 405"/>
                  <a:gd name="T30" fmla="*/ 27 w 364"/>
                  <a:gd name="T31" fmla="*/ 51 h 405"/>
                  <a:gd name="T32" fmla="*/ 21 w 364"/>
                  <a:gd name="T33" fmla="*/ 49 h 405"/>
                  <a:gd name="T34" fmla="*/ 16 w 364"/>
                  <a:gd name="T35" fmla="*/ 47 h 405"/>
                  <a:gd name="T36" fmla="*/ 11 w 364"/>
                  <a:gd name="T37" fmla="*/ 43 h 405"/>
                  <a:gd name="T38" fmla="*/ 8 w 364"/>
                  <a:gd name="T39" fmla="*/ 41 h 405"/>
                  <a:gd name="T40" fmla="*/ 4 w 364"/>
                  <a:gd name="T41" fmla="*/ 38 h 405"/>
                  <a:gd name="T42" fmla="*/ 2 w 364"/>
                  <a:gd name="T43" fmla="*/ 35 h 405"/>
                  <a:gd name="T44" fmla="*/ 0 w 364"/>
                  <a:gd name="T45" fmla="*/ 31 h 405"/>
                  <a:gd name="T46" fmla="*/ 0 w 364"/>
                  <a:gd name="T47" fmla="*/ 26 h 405"/>
                  <a:gd name="T48" fmla="*/ 0 w 364"/>
                  <a:gd name="T49" fmla="*/ 0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de-DE"/>
              </a:p>
            </p:txBody>
          </p:sp>
          <p:sp>
            <p:nvSpPr>
              <p:cNvPr id="104540" name="Freeform 61"/>
              <p:cNvSpPr>
                <a:spLocks/>
              </p:cNvSpPr>
              <p:nvPr/>
            </p:nvSpPr>
            <p:spPr bwMode="auto">
              <a:xfrm>
                <a:off x="3983" y="707"/>
                <a:ext cx="45" cy="51"/>
              </a:xfrm>
              <a:custGeom>
                <a:avLst/>
                <a:gdLst>
                  <a:gd name="T0" fmla="*/ 0 w 364"/>
                  <a:gd name="T1" fmla="*/ 0 h 405"/>
                  <a:gd name="T2" fmla="*/ 11 w 364"/>
                  <a:gd name="T3" fmla="*/ 1 h 405"/>
                  <a:gd name="T4" fmla="*/ 17 w 364"/>
                  <a:gd name="T5" fmla="*/ 3 h 405"/>
                  <a:gd name="T6" fmla="*/ 23 w 364"/>
                  <a:gd name="T7" fmla="*/ 7 h 405"/>
                  <a:gd name="T8" fmla="*/ 28 w 364"/>
                  <a:gd name="T9" fmla="*/ 10 h 405"/>
                  <a:gd name="T10" fmla="*/ 31 w 364"/>
                  <a:gd name="T11" fmla="*/ 13 h 405"/>
                  <a:gd name="T12" fmla="*/ 34 w 364"/>
                  <a:gd name="T13" fmla="*/ 17 h 405"/>
                  <a:gd name="T14" fmla="*/ 38 w 364"/>
                  <a:gd name="T15" fmla="*/ 23 h 405"/>
                  <a:gd name="T16" fmla="*/ 41 w 364"/>
                  <a:gd name="T17" fmla="*/ 29 h 405"/>
                  <a:gd name="T18" fmla="*/ 43 w 364"/>
                  <a:gd name="T19" fmla="*/ 34 h 405"/>
                  <a:gd name="T20" fmla="*/ 45 w 364"/>
                  <a:gd name="T21" fmla="*/ 38 h 405"/>
                  <a:gd name="T22" fmla="*/ 45 w 364"/>
                  <a:gd name="T23" fmla="*/ 42 h 405"/>
                  <a:gd name="T24" fmla="*/ 43 w 364"/>
                  <a:gd name="T25" fmla="*/ 46 h 405"/>
                  <a:gd name="T26" fmla="*/ 37 w 364"/>
                  <a:gd name="T27" fmla="*/ 49 h 405"/>
                  <a:gd name="T28" fmla="*/ 31 w 364"/>
                  <a:gd name="T29" fmla="*/ 50 h 405"/>
                  <a:gd name="T30" fmla="*/ 27 w 364"/>
                  <a:gd name="T31" fmla="*/ 51 h 405"/>
                  <a:gd name="T32" fmla="*/ 21 w 364"/>
                  <a:gd name="T33" fmla="*/ 49 h 405"/>
                  <a:gd name="T34" fmla="*/ 16 w 364"/>
                  <a:gd name="T35" fmla="*/ 47 h 405"/>
                  <a:gd name="T36" fmla="*/ 11 w 364"/>
                  <a:gd name="T37" fmla="*/ 43 h 405"/>
                  <a:gd name="T38" fmla="*/ 8 w 364"/>
                  <a:gd name="T39" fmla="*/ 41 h 405"/>
                  <a:gd name="T40" fmla="*/ 4 w 364"/>
                  <a:gd name="T41" fmla="*/ 38 h 405"/>
                  <a:gd name="T42" fmla="*/ 2 w 364"/>
                  <a:gd name="T43" fmla="*/ 35 h 405"/>
                  <a:gd name="T44" fmla="*/ 0 w 364"/>
                  <a:gd name="T45" fmla="*/ 31 h 405"/>
                  <a:gd name="T46" fmla="*/ 0 w 364"/>
                  <a:gd name="T47" fmla="*/ 26 h 4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de-DE"/>
              </a:p>
            </p:txBody>
          </p:sp>
        </p:grpSp>
        <p:grpSp>
          <p:nvGrpSpPr>
            <p:cNvPr id="104535" name="Group 62"/>
            <p:cNvGrpSpPr>
              <a:grpSpLocks/>
            </p:cNvGrpSpPr>
            <p:nvPr/>
          </p:nvGrpSpPr>
          <p:grpSpPr bwMode="auto">
            <a:xfrm>
              <a:off x="3911" y="778"/>
              <a:ext cx="96" cy="56"/>
              <a:chOff x="3911" y="778"/>
              <a:chExt cx="96" cy="56"/>
            </a:xfrm>
          </p:grpSpPr>
          <p:sp>
            <p:nvSpPr>
              <p:cNvPr id="104537" name="Freeform 63"/>
              <p:cNvSpPr>
                <a:spLocks/>
              </p:cNvSpPr>
              <p:nvPr/>
            </p:nvSpPr>
            <p:spPr bwMode="auto">
              <a:xfrm>
                <a:off x="3911" y="778"/>
                <a:ext cx="96" cy="56"/>
              </a:xfrm>
              <a:custGeom>
                <a:avLst/>
                <a:gdLst>
                  <a:gd name="T0" fmla="*/ 0 w 766"/>
                  <a:gd name="T1" fmla="*/ 0 h 449"/>
                  <a:gd name="T2" fmla="*/ 18 w 766"/>
                  <a:gd name="T3" fmla="*/ 2 h 449"/>
                  <a:gd name="T4" fmla="*/ 29 w 766"/>
                  <a:gd name="T5" fmla="*/ 4 h 449"/>
                  <a:gd name="T6" fmla="*/ 35 w 766"/>
                  <a:gd name="T7" fmla="*/ 5 h 449"/>
                  <a:gd name="T8" fmla="*/ 42 w 766"/>
                  <a:gd name="T9" fmla="*/ 9 h 449"/>
                  <a:gd name="T10" fmla="*/ 52 w 766"/>
                  <a:gd name="T11" fmla="*/ 19 h 449"/>
                  <a:gd name="T12" fmla="*/ 65 w 766"/>
                  <a:gd name="T13" fmla="*/ 27 h 449"/>
                  <a:gd name="T14" fmla="*/ 75 w 766"/>
                  <a:gd name="T15" fmla="*/ 30 h 449"/>
                  <a:gd name="T16" fmla="*/ 83 w 766"/>
                  <a:gd name="T17" fmla="*/ 33 h 449"/>
                  <a:gd name="T18" fmla="*/ 89 w 766"/>
                  <a:gd name="T19" fmla="*/ 36 h 449"/>
                  <a:gd name="T20" fmla="*/ 92 w 766"/>
                  <a:gd name="T21" fmla="*/ 38 h 449"/>
                  <a:gd name="T22" fmla="*/ 96 w 766"/>
                  <a:gd name="T23" fmla="*/ 41 h 449"/>
                  <a:gd name="T24" fmla="*/ 96 w 766"/>
                  <a:gd name="T25" fmla="*/ 45 h 449"/>
                  <a:gd name="T26" fmla="*/ 95 w 766"/>
                  <a:gd name="T27" fmla="*/ 49 h 449"/>
                  <a:gd name="T28" fmla="*/ 92 w 766"/>
                  <a:gd name="T29" fmla="*/ 52 h 449"/>
                  <a:gd name="T30" fmla="*/ 90 w 766"/>
                  <a:gd name="T31" fmla="*/ 54 h 449"/>
                  <a:gd name="T32" fmla="*/ 87 w 766"/>
                  <a:gd name="T33" fmla="*/ 55 h 449"/>
                  <a:gd name="T34" fmla="*/ 82 w 766"/>
                  <a:gd name="T35" fmla="*/ 56 h 449"/>
                  <a:gd name="T36" fmla="*/ 78 w 766"/>
                  <a:gd name="T37" fmla="*/ 56 h 449"/>
                  <a:gd name="T38" fmla="*/ 73 w 766"/>
                  <a:gd name="T39" fmla="*/ 54 h 449"/>
                  <a:gd name="T40" fmla="*/ 69 w 766"/>
                  <a:gd name="T41" fmla="*/ 54 h 449"/>
                  <a:gd name="T42" fmla="*/ 56 w 766"/>
                  <a:gd name="T43" fmla="*/ 48 h 449"/>
                  <a:gd name="T44" fmla="*/ 46 w 766"/>
                  <a:gd name="T45" fmla="*/ 45 h 449"/>
                  <a:gd name="T46" fmla="*/ 40 w 766"/>
                  <a:gd name="T47" fmla="*/ 44 h 449"/>
                  <a:gd name="T48" fmla="*/ 34 w 766"/>
                  <a:gd name="T49" fmla="*/ 42 h 449"/>
                  <a:gd name="T50" fmla="*/ 27 w 766"/>
                  <a:gd name="T51" fmla="*/ 40 h 449"/>
                  <a:gd name="T52" fmla="*/ 22 w 766"/>
                  <a:gd name="T53" fmla="*/ 37 h 449"/>
                  <a:gd name="T54" fmla="*/ 20 w 766"/>
                  <a:gd name="T55" fmla="*/ 35 h 449"/>
                  <a:gd name="T56" fmla="*/ 17 w 766"/>
                  <a:gd name="T57" fmla="*/ 31 h 449"/>
                  <a:gd name="T58" fmla="*/ 0 w 766"/>
                  <a:gd name="T59" fmla="*/ 0 h 4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de-DE"/>
              </a:p>
            </p:txBody>
          </p:sp>
          <p:sp>
            <p:nvSpPr>
              <p:cNvPr id="104538" name="Freeform 64"/>
              <p:cNvSpPr>
                <a:spLocks/>
              </p:cNvSpPr>
              <p:nvPr/>
            </p:nvSpPr>
            <p:spPr bwMode="auto">
              <a:xfrm>
                <a:off x="3911" y="778"/>
                <a:ext cx="96" cy="56"/>
              </a:xfrm>
              <a:custGeom>
                <a:avLst/>
                <a:gdLst>
                  <a:gd name="T0" fmla="*/ 0 w 766"/>
                  <a:gd name="T1" fmla="*/ 0 h 449"/>
                  <a:gd name="T2" fmla="*/ 18 w 766"/>
                  <a:gd name="T3" fmla="*/ 2 h 449"/>
                  <a:gd name="T4" fmla="*/ 29 w 766"/>
                  <a:gd name="T5" fmla="*/ 4 h 449"/>
                  <a:gd name="T6" fmla="*/ 35 w 766"/>
                  <a:gd name="T7" fmla="*/ 5 h 449"/>
                  <a:gd name="T8" fmla="*/ 42 w 766"/>
                  <a:gd name="T9" fmla="*/ 9 h 449"/>
                  <a:gd name="T10" fmla="*/ 52 w 766"/>
                  <a:gd name="T11" fmla="*/ 19 h 449"/>
                  <a:gd name="T12" fmla="*/ 65 w 766"/>
                  <a:gd name="T13" fmla="*/ 27 h 449"/>
                  <a:gd name="T14" fmla="*/ 75 w 766"/>
                  <a:gd name="T15" fmla="*/ 30 h 449"/>
                  <a:gd name="T16" fmla="*/ 83 w 766"/>
                  <a:gd name="T17" fmla="*/ 33 h 449"/>
                  <a:gd name="T18" fmla="*/ 89 w 766"/>
                  <a:gd name="T19" fmla="*/ 36 h 449"/>
                  <a:gd name="T20" fmla="*/ 92 w 766"/>
                  <a:gd name="T21" fmla="*/ 38 h 449"/>
                  <a:gd name="T22" fmla="*/ 96 w 766"/>
                  <a:gd name="T23" fmla="*/ 41 h 449"/>
                  <a:gd name="T24" fmla="*/ 96 w 766"/>
                  <a:gd name="T25" fmla="*/ 45 h 449"/>
                  <a:gd name="T26" fmla="*/ 95 w 766"/>
                  <a:gd name="T27" fmla="*/ 49 h 449"/>
                  <a:gd name="T28" fmla="*/ 92 w 766"/>
                  <a:gd name="T29" fmla="*/ 52 h 449"/>
                  <a:gd name="T30" fmla="*/ 90 w 766"/>
                  <a:gd name="T31" fmla="*/ 54 h 449"/>
                  <a:gd name="T32" fmla="*/ 87 w 766"/>
                  <a:gd name="T33" fmla="*/ 55 h 449"/>
                  <a:gd name="T34" fmla="*/ 82 w 766"/>
                  <a:gd name="T35" fmla="*/ 56 h 449"/>
                  <a:gd name="T36" fmla="*/ 78 w 766"/>
                  <a:gd name="T37" fmla="*/ 56 h 449"/>
                  <a:gd name="T38" fmla="*/ 73 w 766"/>
                  <a:gd name="T39" fmla="*/ 54 h 449"/>
                  <a:gd name="T40" fmla="*/ 69 w 766"/>
                  <a:gd name="T41" fmla="*/ 54 h 449"/>
                  <a:gd name="T42" fmla="*/ 56 w 766"/>
                  <a:gd name="T43" fmla="*/ 48 h 449"/>
                  <a:gd name="T44" fmla="*/ 46 w 766"/>
                  <a:gd name="T45" fmla="*/ 45 h 449"/>
                  <a:gd name="T46" fmla="*/ 40 w 766"/>
                  <a:gd name="T47" fmla="*/ 44 h 449"/>
                  <a:gd name="T48" fmla="*/ 34 w 766"/>
                  <a:gd name="T49" fmla="*/ 42 h 449"/>
                  <a:gd name="T50" fmla="*/ 27 w 766"/>
                  <a:gd name="T51" fmla="*/ 40 h 449"/>
                  <a:gd name="T52" fmla="*/ 22 w 766"/>
                  <a:gd name="T53" fmla="*/ 37 h 449"/>
                  <a:gd name="T54" fmla="*/ 20 w 766"/>
                  <a:gd name="T55" fmla="*/ 35 h 449"/>
                  <a:gd name="T56" fmla="*/ 17 w 766"/>
                  <a:gd name="T57" fmla="*/ 31 h 4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de-DE"/>
              </a:p>
            </p:txBody>
          </p:sp>
        </p:grpSp>
        <p:sp>
          <p:nvSpPr>
            <p:cNvPr id="104536" name="Freeform 65"/>
            <p:cNvSpPr>
              <a:spLocks/>
            </p:cNvSpPr>
            <p:nvPr/>
          </p:nvSpPr>
          <p:spPr bwMode="auto">
            <a:xfrm>
              <a:off x="3983" y="691"/>
              <a:ext cx="53" cy="34"/>
            </a:xfrm>
            <a:custGeom>
              <a:avLst/>
              <a:gdLst>
                <a:gd name="T0" fmla="*/ 0 w 428"/>
                <a:gd name="T1" fmla="*/ 16 h 272"/>
                <a:gd name="T2" fmla="*/ 2 w 428"/>
                <a:gd name="T3" fmla="*/ 12 h 272"/>
                <a:gd name="T4" fmla="*/ 4 w 428"/>
                <a:gd name="T5" fmla="*/ 8 h 272"/>
                <a:gd name="T6" fmla="*/ 6 w 428"/>
                <a:gd name="T7" fmla="*/ 5 h 272"/>
                <a:gd name="T8" fmla="*/ 9 w 428"/>
                <a:gd name="T9" fmla="*/ 3 h 272"/>
                <a:gd name="T10" fmla="*/ 13 w 428"/>
                <a:gd name="T11" fmla="*/ 1 h 272"/>
                <a:gd name="T12" fmla="*/ 17 w 428"/>
                <a:gd name="T13" fmla="*/ 0 h 272"/>
                <a:gd name="T14" fmla="*/ 21 w 428"/>
                <a:gd name="T15" fmla="*/ 0 h 272"/>
                <a:gd name="T16" fmla="*/ 27 w 428"/>
                <a:gd name="T17" fmla="*/ 0 h 272"/>
                <a:gd name="T18" fmla="*/ 32 w 428"/>
                <a:gd name="T19" fmla="*/ 1 h 272"/>
                <a:gd name="T20" fmla="*/ 38 w 428"/>
                <a:gd name="T21" fmla="*/ 1 h 272"/>
                <a:gd name="T22" fmla="*/ 43 w 428"/>
                <a:gd name="T23" fmla="*/ 1 h 272"/>
                <a:gd name="T24" fmla="*/ 48 w 428"/>
                <a:gd name="T25" fmla="*/ 3 h 272"/>
                <a:gd name="T26" fmla="*/ 49 w 428"/>
                <a:gd name="T27" fmla="*/ 5 h 272"/>
                <a:gd name="T28" fmla="*/ 51 w 428"/>
                <a:gd name="T29" fmla="*/ 7 h 272"/>
                <a:gd name="T30" fmla="*/ 52 w 428"/>
                <a:gd name="T31" fmla="*/ 11 h 272"/>
                <a:gd name="T32" fmla="*/ 53 w 428"/>
                <a:gd name="T33" fmla="*/ 15 h 272"/>
                <a:gd name="T34" fmla="*/ 53 w 428"/>
                <a:gd name="T35" fmla="*/ 20 h 272"/>
                <a:gd name="T36" fmla="*/ 52 w 428"/>
                <a:gd name="T37" fmla="*/ 25 h 272"/>
                <a:gd name="T38" fmla="*/ 51 w 428"/>
                <a:gd name="T39" fmla="*/ 29 h 272"/>
                <a:gd name="T40" fmla="*/ 48 w 428"/>
                <a:gd name="T41" fmla="*/ 31 h 272"/>
                <a:gd name="T42" fmla="*/ 46 w 428"/>
                <a:gd name="T43" fmla="*/ 33 h 272"/>
                <a:gd name="T44" fmla="*/ 42 w 428"/>
                <a:gd name="T45" fmla="*/ 34 h 272"/>
                <a:gd name="T46" fmla="*/ 38 w 428"/>
                <a:gd name="T47" fmla="*/ 34 h 272"/>
                <a:gd name="T48" fmla="*/ 35 w 428"/>
                <a:gd name="T49" fmla="*/ 34 h 272"/>
                <a:gd name="T50" fmla="*/ 31 w 428"/>
                <a:gd name="T51" fmla="*/ 30 h 272"/>
                <a:gd name="T52" fmla="*/ 29 w 428"/>
                <a:gd name="T53" fmla="*/ 27 h 272"/>
                <a:gd name="T54" fmla="*/ 25 w 428"/>
                <a:gd name="T55" fmla="*/ 25 h 272"/>
                <a:gd name="T56" fmla="*/ 21 w 428"/>
                <a:gd name="T57" fmla="*/ 22 h 272"/>
                <a:gd name="T58" fmla="*/ 17 w 428"/>
                <a:gd name="T59" fmla="*/ 20 h 272"/>
                <a:gd name="T60" fmla="*/ 13 w 428"/>
                <a:gd name="T61" fmla="*/ 18 h 272"/>
                <a:gd name="T62" fmla="*/ 10 w 428"/>
                <a:gd name="T63" fmla="*/ 17 h 272"/>
                <a:gd name="T64" fmla="*/ 7 w 428"/>
                <a:gd name="T65" fmla="*/ 17 h 272"/>
                <a:gd name="T66" fmla="*/ 0 w 428"/>
                <a:gd name="T67" fmla="*/ 16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de-DE"/>
            </a:p>
          </p:txBody>
        </p:sp>
      </p:grpSp>
      <p:sp>
        <p:nvSpPr>
          <p:cNvPr id="104454" name="AutoShape 66"/>
          <p:cNvSpPr>
            <a:spLocks noChangeArrowheads="1"/>
          </p:cNvSpPr>
          <p:nvPr/>
        </p:nvSpPr>
        <p:spPr bwMode="auto">
          <a:xfrm>
            <a:off x="3733800" y="1436688"/>
            <a:ext cx="914400" cy="685800"/>
          </a:xfrm>
          <a:prstGeom prst="hexagon">
            <a:avLst>
              <a:gd name="adj" fmla="val 33333"/>
              <a:gd name="vf" fmla="val 115470"/>
            </a:avLst>
          </a:prstGeom>
          <a:solidFill>
            <a:srgbClr val="DADAF6"/>
          </a:solidFill>
          <a:ln w="9525">
            <a:solidFill>
              <a:schemeClr val="tx1"/>
            </a:solidFill>
            <a:miter lim="800000"/>
            <a:headEnd/>
            <a:tailEnd/>
          </a:ln>
        </p:spPr>
        <p:txBody>
          <a:bodyPr wrap="none" anchor="ctr"/>
          <a:lstStyle/>
          <a:p>
            <a:pPr algn="ctr"/>
            <a:endParaRPr lang="en-US" sz="1800"/>
          </a:p>
        </p:txBody>
      </p:sp>
      <p:grpSp>
        <p:nvGrpSpPr>
          <p:cNvPr id="104455" name="Group 67"/>
          <p:cNvGrpSpPr>
            <a:grpSpLocks/>
          </p:cNvGrpSpPr>
          <p:nvPr/>
        </p:nvGrpSpPr>
        <p:grpSpPr bwMode="auto">
          <a:xfrm>
            <a:off x="4094163" y="1362076"/>
            <a:ext cx="184150" cy="493713"/>
            <a:chOff x="1619" y="673"/>
            <a:chExt cx="116" cy="311"/>
          </a:xfrm>
        </p:grpSpPr>
        <p:grpSp>
          <p:nvGrpSpPr>
            <p:cNvPr id="104510" name="Group 68"/>
            <p:cNvGrpSpPr>
              <a:grpSpLocks/>
            </p:cNvGrpSpPr>
            <p:nvPr/>
          </p:nvGrpSpPr>
          <p:grpSpPr bwMode="auto">
            <a:xfrm>
              <a:off x="1621" y="780"/>
              <a:ext cx="114" cy="204"/>
              <a:chOff x="1621" y="780"/>
              <a:chExt cx="114" cy="204"/>
            </a:xfrm>
          </p:grpSpPr>
          <p:grpSp>
            <p:nvGrpSpPr>
              <p:cNvPr id="104518" name="Group 69"/>
              <p:cNvGrpSpPr>
                <a:grpSpLocks/>
              </p:cNvGrpSpPr>
              <p:nvPr/>
            </p:nvGrpSpPr>
            <p:grpSpPr bwMode="auto">
              <a:xfrm>
                <a:off x="1621" y="786"/>
                <a:ext cx="73" cy="196"/>
                <a:chOff x="1621" y="786"/>
                <a:chExt cx="73" cy="196"/>
              </a:xfrm>
            </p:grpSpPr>
            <p:sp>
              <p:nvSpPr>
                <p:cNvPr id="104526" name="Line 70"/>
                <p:cNvSpPr>
                  <a:spLocks noChangeShapeType="1"/>
                </p:cNvSpPr>
                <p:nvPr/>
              </p:nvSpPr>
              <p:spPr bwMode="auto">
                <a:xfrm>
                  <a:off x="1650" y="786"/>
                  <a:ext cx="27" cy="1"/>
                </a:xfrm>
                <a:prstGeom prst="line">
                  <a:avLst/>
                </a:prstGeom>
                <a:noFill/>
                <a:ln w="4763">
                  <a:solidFill>
                    <a:schemeClr val="tx1"/>
                  </a:solidFill>
                  <a:round/>
                  <a:headEnd/>
                  <a:tailEnd/>
                </a:ln>
              </p:spPr>
              <p:txBody>
                <a:bodyPr/>
                <a:lstStyle/>
                <a:p>
                  <a:endParaRPr lang="de-DE"/>
                </a:p>
              </p:txBody>
            </p:sp>
            <p:sp>
              <p:nvSpPr>
                <p:cNvPr id="104527" name="Line 71"/>
                <p:cNvSpPr>
                  <a:spLocks noChangeShapeType="1"/>
                </p:cNvSpPr>
                <p:nvPr/>
              </p:nvSpPr>
              <p:spPr bwMode="auto">
                <a:xfrm flipV="1">
                  <a:off x="1642" y="788"/>
                  <a:ext cx="33" cy="41"/>
                </a:xfrm>
                <a:prstGeom prst="line">
                  <a:avLst/>
                </a:prstGeom>
                <a:noFill/>
                <a:ln w="4763">
                  <a:solidFill>
                    <a:schemeClr val="tx1"/>
                  </a:solidFill>
                  <a:round/>
                  <a:headEnd/>
                  <a:tailEnd/>
                </a:ln>
              </p:spPr>
              <p:txBody>
                <a:bodyPr/>
                <a:lstStyle/>
                <a:p>
                  <a:endParaRPr lang="de-DE"/>
                </a:p>
              </p:txBody>
            </p:sp>
            <p:sp>
              <p:nvSpPr>
                <p:cNvPr id="104528" name="Line 72"/>
                <p:cNvSpPr>
                  <a:spLocks noChangeShapeType="1"/>
                </p:cNvSpPr>
                <p:nvPr/>
              </p:nvSpPr>
              <p:spPr bwMode="auto">
                <a:xfrm>
                  <a:off x="1641" y="829"/>
                  <a:ext cx="46" cy="88"/>
                </a:xfrm>
                <a:prstGeom prst="line">
                  <a:avLst/>
                </a:prstGeom>
                <a:noFill/>
                <a:ln w="4763">
                  <a:solidFill>
                    <a:schemeClr val="tx1"/>
                  </a:solidFill>
                  <a:round/>
                  <a:headEnd/>
                  <a:tailEnd/>
                </a:ln>
              </p:spPr>
              <p:txBody>
                <a:bodyPr/>
                <a:lstStyle/>
                <a:p>
                  <a:endParaRPr lang="de-DE"/>
                </a:p>
              </p:txBody>
            </p:sp>
            <p:sp>
              <p:nvSpPr>
                <p:cNvPr id="104529" name="Line 73"/>
                <p:cNvSpPr>
                  <a:spLocks noChangeShapeType="1"/>
                </p:cNvSpPr>
                <p:nvPr/>
              </p:nvSpPr>
              <p:spPr bwMode="auto">
                <a:xfrm flipV="1">
                  <a:off x="1621" y="915"/>
                  <a:ext cx="67" cy="67"/>
                </a:xfrm>
                <a:prstGeom prst="line">
                  <a:avLst/>
                </a:prstGeom>
                <a:noFill/>
                <a:ln w="4763">
                  <a:solidFill>
                    <a:schemeClr val="tx1"/>
                  </a:solidFill>
                  <a:round/>
                  <a:headEnd/>
                  <a:tailEnd/>
                </a:ln>
              </p:spPr>
              <p:txBody>
                <a:bodyPr/>
                <a:lstStyle/>
                <a:p>
                  <a:endParaRPr lang="de-DE"/>
                </a:p>
              </p:txBody>
            </p:sp>
            <p:sp>
              <p:nvSpPr>
                <p:cNvPr id="104530" name="Line 74"/>
                <p:cNvSpPr>
                  <a:spLocks noChangeShapeType="1"/>
                </p:cNvSpPr>
                <p:nvPr/>
              </p:nvSpPr>
              <p:spPr bwMode="auto">
                <a:xfrm>
                  <a:off x="1630" y="916"/>
                  <a:ext cx="64" cy="66"/>
                </a:xfrm>
                <a:prstGeom prst="line">
                  <a:avLst/>
                </a:prstGeom>
                <a:noFill/>
                <a:ln w="4763">
                  <a:solidFill>
                    <a:schemeClr val="tx1"/>
                  </a:solidFill>
                  <a:round/>
                  <a:headEnd/>
                  <a:tailEnd/>
                </a:ln>
              </p:spPr>
              <p:txBody>
                <a:bodyPr/>
                <a:lstStyle/>
                <a:p>
                  <a:endParaRPr lang="de-DE"/>
                </a:p>
              </p:txBody>
            </p:sp>
            <p:sp>
              <p:nvSpPr>
                <p:cNvPr id="104531" name="Line 75"/>
                <p:cNvSpPr>
                  <a:spLocks noChangeShapeType="1"/>
                </p:cNvSpPr>
                <p:nvPr/>
              </p:nvSpPr>
              <p:spPr bwMode="auto">
                <a:xfrm flipV="1">
                  <a:off x="1629" y="829"/>
                  <a:ext cx="51" cy="86"/>
                </a:xfrm>
                <a:prstGeom prst="line">
                  <a:avLst/>
                </a:prstGeom>
                <a:noFill/>
                <a:ln w="4763">
                  <a:solidFill>
                    <a:schemeClr val="tx1"/>
                  </a:solidFill>
                  <a:round/>
                  <a:headEnd/>
                  <a:tailEnd/>
                </a:ln>
              </p:spPr>
              <p:txBody>
                <a:bodyPr/>
                <a:lstStyle/>
                <a:p>
                  <a:endParaRPr lang="de-DE"/>
                </a:p>
              </p:txBody>
            </p:sp>
            <p:sp>
              <p:nvSpPr>
                <p:cNvPr id="104532" name="Line 76"/>
                <p:cNvSpPr>
                  <a:spLocks noChangeShapeType="1"/>
                </p:cNvSpPr>
                <p:nvPr/>
              </p:nvSpPr>
              <p:spPr bwMode="auto">
                <a:xfrm>
                  <a:off x="1651" y="786"/>
                  <a:ext cx="31" cy="46"/>
                </a:xfrm>
                <a:prstGeom prst="line">
                  <a:avLst/>
                </a:prstGeom>
                <a:noFill/>
                <a:ln w="4763">
                  <a:solidFill>
                    <a:schemeClr val="tx1"/>
                  </a:solidFill>
                  <a:round/>
                  <a:headEnd/>
                  <a:tailEnd/>
                </a:ln>
              </p:spPr>
              <p:txBody>
                <a:bodyPr/>
                <a:lstStyle/>
                <a:p>
                  <a:endParaRPr lang="de-DE"/>
                </a:p>
              </p:txBody>
            </p:sp>
          </p:grpSp>
          <p:sp>
            <p:nvSpPr>
              <p:cNvPr id="104519" name="Line 77"/>
              <p:cNvSpPr>
                <a:spLocks noChangeShapeType="1"/>
              </p:cNvSpPr>
              <p:nvPr/>
            </p:nvSpPr>
            <p:spPr bwMode="auto">
              <a:xfrm flipV="1">
                <a:off x="1693" y="903"/>
                <a:ext cx="27" cy="81"/>
              </a:xfrm>
              <a:prstGeom prst="line">
                <a:avLst/>
              </a:prstGeom>
              <a:noFill/>
              <a:ln w="4763">
                <a:solidFill>
                  <a:schemeClr val="tx1"/>
                </a:solidFill>
                <a:round/>
                <a:headEnd/>
                <a:tailEnd/>
              </a:ln>
            </p:spPr>
            <p:txBody>
              <a:bodyPr/>
              <a:lstStyle/>
              <a:p>
                <a:endParaRPr lang="de-DE"/>
              </a:p>
            </p:txBody>
          </p:sp>
          <p:sp>
            <p:nvSpPr>
              <p:cNvPr id="104520" name="Line 78"/>
              <p:cNvSpPr>
                <a:spLocks noChangeShapeType="1"/>
              </p:cNvSpPr>
              <p:nvPr/>
            </p:nvSpPr>
            <p:spPr bwMode="auto">
              <a:xfrm>
                <a:off x="1682" y="831"/>
                <a:ext cx="38" cy="73"/>
              </a:xfrm>
              <a:prstGeom prst="line">
                <a:avLst/>
              </a:prstGeom>
              <a:noFill/>
              <a:ln w="4763">
                <a:solidFill>
                  <a:schemeClr val="tx1"/>
                </a:solidFill>
                <a:round/>
                <a:headEnd/>
                <a:tailEnd/>
              </a:ln>
            </p:spPr>
            <p:txBody>
              <a:bodyPr/>
              <a:lstStyle/>
              <a:p>
                <a:endParaRPr lang="de-DE"/>
              </a:p>
            </p:txBody>
          </p:sp>
          <p:sp>
            <p:nvSpPr>
              <p:cNvPr id="104521" name="Line 79"/>
              <p:cNvSpPr>
                <a:spLocks noChangeShapeType="1"/>
              </p:cNvSpPr>
              <p:nvPr/>
            </p:nvSpPr>
            <p:spPr bwMode="auto">
              <a:xfrm flipV="1">
                <a:off x="1682" y="781"/>
                <a:ext cx="9" cy="50"/>
              </a:xfrm>
              <a:prstGeom prst="line">
                <a:avLst/>
              </a:prstGeom>
              <a:noFill/>
              <a:ln w="4763">
                <a:solidFill>
                  <a:schemeClr val="tx1"/>
                </a:solidFill>
                <a:round/>
                <a:headEnd/>
                <a:tailEnd/>
              </a:ln>
            </p:spPr>
            <p:txBody>
              <a:bodyPr/>
              <a:lstStyle/>
              <a:p>
                <a:endParaRPr lang="de-DE"/>
              </a:p>
            </p:txBody>
          </p:sp>
          <p:sp>
            <p:nvSpPr>
              <p:cNvPr id="104522" name="Line 80"/>
              <p:cNvSpPr>
                <a:spLocks noChangeShapeType="1"/>
              </p:cNvSpPr>
              <p:nvPr/>
            </p:nvSpPr>
            <p:spPr bwMode="auto">
              <a:xfrm flipV="1">
                <a:off x="1677" y="780"/>
                <a:ext cx="16" cy="7"/>
              </a:xfrm>
              <a:prstGeom prst="line">
                <a:avLst/>
              </a:prstGeom>
              <a:noFill/>
              <a:ln w="4763">
                <a:solidFill>
                  <a:schemeClr val="tx1"/>
                </a:solidFill>
                <a:round/>
                <a:headEnd/>
                <a:tailEnd/>
              </a:ln>
            </p:spPr>
            <p:txBody>
              <a:bodyPr/>
              <a:lstStyle/>
              <a:p>
                <a:endParaRPr lang="de-DE"/>
              </a:p>
            </p:txBody>
          </p:sp>
          <p:sp>
            <p:nvSpPr>
              <p:cNvPr id="104523" name="Line 81"/>
              <p:cNvSpPr>
                <a:spLocks noChangeShapeType="1"/>
              </p:cNvSpPr>
              <p:nvPr/>
            </p:nvSpPr>
            <p:spPr bwMode="auto">
              <a:xfrm>
                <a:off x="1678" y="786"/>
                <a:ext cx="24" cy="37"/>
              </a:xfrm>
              <a:prstGeom prst="line">
                <a:avLst/>
              </a:prstGeom>
              <a:noFill/>
              <a:ln w="4763">
                <a:solidFill>
                  <a:schemeClr val="tx1"/>
                </a:solidFill>
                <a:round/>
                <a:headEnd/>
                <a:tailEnd/>
              </a:ln>
            </p:spPr>
            <p:txBody>
              <a:bodyPr/>
              <a:lstStyle/>
              <a:p>
                <a:endParaRPr lang="de-DE"/>
              </a:p>
            </p:txBody>
          </p:sp>
          <p:sp>
            <p:nvSpPr>
              <p:cNvPr id="104524" name="Line 82"/>
              <p:cNvSpPr>
                <a:spLocks noChangeShapeType="1"/>
              </p:cNvSpPr>
              <p:nvPr/>
            </p:nvSpPr>
            <p:spPr bwMode="auto">
              <a:xfrm flipV="1">
                <a:off x="1689" y="823"/>
                <a:ext cx="10" cy="93"/>
              </a:xfrm>
              <a:prstGeom prst="line">
                <a:avLst/>
              </a:prstGeom>
              <a:noFill/>
              <a:ln w="4763">
                <a:solidFill>
                  <a:schemeClr val="tx1"/>
                </a:solidFill>
                <a:round/>
                <a:headEnd/>
                <a:tailEnd/>
              </a:ln>
            </p:spPr>
            <p:txBody>
              <a:bodyPr/>
              <a:lstStyle/>
              <a:p>
                <a:endParaRPr lang="de-DE"/>
              </a:p>
            </p:txBody>
          </p:sp>
          <p:sp>
            <p:nvSpPr>
              <p:cNvPr id="104525" name="Line 83"/>
              <p:cNvSpPr>
                <a:spLocks noChangeShapeType="1"/>
              </p:cNvSpPr>
              <p:nvPr/>
            </p:nvSpPr>
            <p:spPr bwMode="auto">
              <a:xfrm>
                <a:off x="1690" y="916"/>
                <a:ext cx="45" cy="43"/>
              </a:xfrm>
              <a:prstGeom prst="line">
                <a:avLst/>
              </a:prstGeom>
              <a:noFill/>
              <a:ln w="4763">
                <a:solidFill>
                  <a:schemeClr val="tx1"/>
                </a:solidFill>
                <a:round/>
                <a:headEnd/>
                <a:tailEnd/>
              </a:ln>
            </p:spPr>
            <p:txBody>
              <a:bodyPr/>
              <a:lstStyle/>
              <a:p>
                <a:endParaRPr lang="de-DE"/>
              </a:p>
            </p:txBody>
          </p:sp>
        </p:grpSp>
        <p:grpSp>
          <p:nvGrpSpPr>
            <p:cNvPr id="104511" name="Group 84"/>
            <p:cNvGrpSpPr>
              <a:grpSpLocks/>
            </p:cNvGrpSpPr>
            <p:nvPr/>
          </p:nvGrpSpPr>
          <p:grpSpPr bwMode="auto">
            <a:xfrm>
              <a:off x="1619" y="683"/>
              <a:ext cx="112" cy="299"/>
              <a:chOff x="1619" y="683"/>
              <a:chExt cx="112" cy="299"/>
            </a:xfrm>
          </p:grpSpPr>
          <p:sp>
            <p:nvSpPr>
              <p:cNvPr id="104513" name="Line 85"/>
              <p:cNvSpPr>
                <a:spLocks noChangeShapeType="1"/>
              </p:cNvSpPr>
              <p:nvPr/>
            </p:nvSpPr>
            <p:spPr bwMode="auto">
              <a:xfrm flipV="1">
                <a:off x="1619" y="683"/>
                <a:ext cx="44" cy="297"/>
              </a:xfrm>
              <a:prstGeom prst="line">
                <a:avLst/>
              </a:prstGeom>
              <a:noFill/>
              <a:ln w="15875">
                <a:solidFill>
                  <a:schemeClr val="tx1"/>
                </a:solidFill>
                <a:round/>
                <a:headEnd/>
                <a:tailEnd/>
              </a:ln>
            </p:spPr>
            <p:txBody>
              <a:bodyPr/>
              <a:lstStyle/>
              <a:p>
                <a:endParaRPr lang="de-DE"/>
              </a:p>
            </p:txBody>
          </p:sp>
          <p:sp>
            <p:nvSpPr>
              <p:cNvPr id="104514" name="Line 86"/>
              <p:cNvSpPr>
                <a:spLocks noChangeShapeType="1"/>
              </p:cNvSpPr>
              <p:nvPr/>
            </p:nvSpPr>
            <p:spPr bwMode="auto">
              <a:xfrm>
                <a:off x="1665" y="692"/>
                <a:ext cx="28" cy="290"/>
              </a:xfrm>
              <a:prstGeom prst="line">
                <a:avLst/>
              </a:prstGeom>
              <a:noFill/>
              <a:ln w="15875">
                <a:solidFill>
                  <a:schemeClr val="tx1"/>
                </a:solidFill>
                <a:round/>
                <a:headEnd/>
                <a:tailEnd/>
              </a:ln>
            </p:spPr>
            <p:txBody>
              <a:bodyPr/>
              <a:lstStyle/>
              <a:p>
                <a:endParaRPr lang="de-DE"/>
              </a:p>
            </p:txBody>
          </p:sp>
          <p:sp>
            <p:nvSpPr>
              <p:cNvPr id="104515" name="Line 87"/>
              <p:cNvSpPr>
                <a:spLocks noChangeShapeType="1"/>
              </p:cNvSpPr>
              <p:nvPr/>
            </p:nvSpPr>
            <p:spPr bwMode="auto">
              <a:xfrm flipV="1">
                <a:off x="1693" y="957"/>
                <a:ext cx="38" cy="24"/>
              </a:xfrm>
              <a:prstGeom prst="line">
                <a:avLst/>
              </a:prstGeom>
              <a:noFill/>
              <a:ln w="15875">
                <a:solidFill>
                  <a:schemeClr val="tx1"/>
                </a:solidFill>
                <a:round/>
                <a:headEnd/>
                <a:tailEnd/>
              </a:ln>
            </p:spPr>
            <p:txBody>
              <a:bodyPr/>
              <a:lstStyle/>
              <a:p>
                <a:endParaRPr lang="de-DE"/>
              </a:p>
            </p:txBody>
          </p:sp>
          <p:sp>
            <p:nvSpPr>
              <p:cNvPr id="104516" name="Line 88"/>
              <p:cNvSpPr>
                <a:spLocks noChangeShapeType="1"/>
              </p:cNvSpPr>
              <p:nvPr/>
            </p:nvSpPr>
            <p:spPr bwMode="auto">
              <a:xfrm>
                <a:off x="1670" y="689"/>
                <a:ext cx="61" cy="270"/>
              </a:xfrm>
              <a:prstGeom prst="line">
                <a:avLst/>
              </a:prstGeom>
              <a:noFill/>
              <a:ln w="15875">
                <a:solidFill>
                  <a:schemeClr val="tx1"/>
                </a:solidFill>
                <a:round/>
                <a:headEnd/>
                <a:tailEnd/>
              </a:ln>
            </p:spPr>
            <p:txBody>
              <a:bodyPr/>
              <a:lstStyle/>
              <a:p>
                <a:endParaRPr lang="de-DE"/>
              </a:p>
            </p:txBody>
          </p:sp>
          <p:sp>
            <p:nvSpPr>
              <p:cNvPr id="104517" name="Line 89"/>
              <p:cNvSpPr>
                <a:spLocks noChangeShapeType="1"/>
              </p:cNvSpPr>
              <p:nvPr/>
            </p:nvSpPr>
            <p:spPr bwMode="auto">
              <a:xfrm>
                <a:off x="1620" y="980"/>
                <a:ext cx="74" cy="1"/>
              </a:xfrm>
              <a:prstGeom prst="line">
                <a:avLst/>
              </a:prstGeom>
              <a:noFill/>
              <a:ln w="15875">
                <a:solidFill>
                  <a:schemeClr val="tx1"/>
                </a:solidFill>
                <a:round/>
                <a:headEnd/>
                <a:tailEnd/>
              </a:ln>
            </p:spPr>
            <p:txBody>
              <a:bodyPr/>
              <a:lstStyle/>
              <a:p>
                <a:endParaRPr lang="de-DE"/>
              </a:p>
            </p:txBody>
          </p:sp>
        </p:grpSp>
        <p:sp>
          <p:nvSpPr>
            <p:cNvPr id="104512" name="Oval 90"/>
            <p:cNvSpPr>
              <a:spLocks noChangeArrowheads="1"/>
            </p:cNvSpPr>
            <p:nvPr/>
          </p:nvSpPr>
          <p:spPr bwMode="auto">
            <a:xfrm>
              <a:off x="1653" y="673"/>
              <a:ext cx="32" cy="36"/>
            </a:xfrm>
            <a:prstGeom prst="ellipse">
              <a:avLst/>
            </a:prstGeom>
            <a:solidFill>
              <a:srgbClr val="FFFF00"/>
            </a:solidFill>
            <a:ln w="9525">
              <a:solidFill>
                <a:schemeClr val="tx1"/>
              </a:solidFill>
              <a:round/>
              <a:headEnd/>
              <a:tailEnd/>
            </a:ln>
          </p:spPr>
          <p:txBody>
            <a:bodyPr/>
            <a:lstStyle/>
            <a:p>
              <a:pPr algn="ctr"/>
              <a:endParaRPr lang="en-US" sz="1800"/>
            </a:p>
          </p:txBody>
        </p:sp>
      </p:grpSp>
      <p:grpSp>
        <p:nvGrpSpPr>
          <p:cNvPr id="104456" name="Group 91"/>
          <p:cNvGrpSpPr>
            <a:grpSpLocks/>
          </p:cNvGrpSpPr>
          <p:nvPr/>
        </p:nvGrpSpPr>
        <p:grpSpPr bwMode="auto">
          <a:xfrm>
            <a:off x="4217988" y="1065214"/>
            <a:ext cx="730250" cy="701675"/>
            <a:chOff x="1697" y="486"/>
            <a:chExt cx="460" cy="442"/>
          </a:xfrm>
        </p:grpSpPr>
        <p:grpSp>
          <p:nvGrpSpPr>
            <p:cNvPr id="104498" name="Group 92"/>
            <p:cNvGrpSpPr>
              <a:grpSpLocks/>
            </p:cNvGrpSpPr>
            <p:nvPr/>
          </p:nvGrpSpPr>
          <p:grpSpPr bwMode="auto">
            <a:xfrm>
              <a:off x="1933" y="486"/>
              <a:ext cx="224" cy="442"/>
              <a:chOff x="1933" y="486"/>
              <a:chExt cx="224" cy="442"/>
            </a:xfrm>
          </p:grpSpPr>
          <p:sp>
            <p:nvSpPr>
              <p:cNvPr id="104507" name="Arc 93"/>
              <p:cNvSpPr>
                <a:spLocks/>
              </p:cNvSpPr>
              <p:nvPr/>
            </p:nvSpPr>
            <p:spPr bwMode="auto">
              <a:xfrm>
                <a:off x="2019" y="486"/>
                <a:ext cx="138" cy="442"/>
              </a:xfrm>
              <a:custGeom>
                <a:avLst/>
                <a:gdLst>
                  <a:gd name="T0" fmla="*/ 0 w 21600"/>
                  <a:gd name="T1" fmla="*/ 0 h 42004"/>
                  <a:gd name="T2" fmla="*/ 0 w 21600"/>
                  <a:gd name="T3" fmla="*/ 5 h 42004"/>
                  <a:gd name="T4" fmla="*/ 0 w 21600"/>
                  <a:gd name="T5" fmla="*/ 2 h 42004"/>
                  <a:gd name="T6" fmla="*/ 0 60000 65536"/>
                  <a:gd name="T7" fmla="*/ 0 60000 65536"/>
                  <a:gd name="T8" fmla="*/ 0 60000 65536"/>
                </a:gdLst>
                <a:ahLst/>
                <a:cxnLst>
                  <a:cxn ang="T6">
                    <a:pos x="T0" y="T1"/>
                  </a:cxn>
                  <a:cxn ang="T7">
                    <a:pos x="T2" y="T3"/>
                  </a:cxn>
                  <a:cxn ang="T8">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lnTo>
                      <a:pt x="4192" y="-1"/>
                    </a:lnTo>
                    <a:close/>
                  </a:path>
                </a:pathLst>
              </a:custGeom>
              <a:noFill/>
              <a:ln w="4763">
                <a:solidFill>
                  <a:srgbClr val="FF0000"/>
                </a:solidFill>
                <a:round/>
                <a:headEnd/>
                <a:tailEnd/>
              </a:ln>
            </p:spPr>
            <p:txBody>
              <a:bodyPr/>
              <a:lstStyle/>
              <a:p>
                <a:endParaRPr lang="de-DE"/>
              </a:p>
            </p:txBody>
          </p:sp>
          <p:sp>
            <p:nvSpPr>
              <p:cNvPr id="104508" name="Arc 94"/>
              <p:cNvSpPr>
                <a:spLocks/>
              </p:cNvSpPr>
              <p:nvPr/>
            </p:nvSpPr>
            <p:spPr bwMode="auto">
              <a:xfrm>
                <a:off x="1980" y="514"/>
                <a:ext cx="119" cy="380"/>
              </a:xfrm>
              <a:custGeom>
                <a:avLst/>
                <a:gdLst>
                  <a:gd name="T0" fmla="*/ 0 w 21600"/>
                  <a:gd name="T1" fmla="*/ 0 h 42026"/>
                  <a:gd name="T2" fmla="*/ 0 w 21600"/>
                  <a:gd name="T3" fmla="*/ 3 h 42026"/>
                  <a:gd name="T4" fmla="*/ 0 w 21600"/>
                  <a:gd name="T5" fmla="*/ 2 h 42026"/>
                  <a:gd name="T6" fmla="*/ 0 60000 65536"/>
                  <a:gd name="T7" fmla="*/ 0 60000 65536"/>
                  <a:gd name="T8" fmla="*/ 0 60000 65536"/>
                </a:gdLst>
                <a:ahLst/>
                <a:cxnLst>
                  <a:cxn ang="T6">
                    <a:pos x="T0" y="T1"/>
                  </a:cxn>
                  <a:cxn ang="T7">
                    <a:pos x="T2" y="T3"/>
                  </a:cxn>
                  <a:cxn ang="T8">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lnTo>
                      <a:pt x="4322" y="0"/>
                    </a:lnTo>
                    <a:close/>
                  </a:path>
                </a:pathLst>
              </a:custGeom>
              <a:noFill/>
              <a:ln w="4763">
                <a:solidFill>
                  <a:srgbClr val="FF0000"/>
                </a:solidFill>
                <a:round/>
                <a:headEnd/>
                <a:tailEnd/>
              </a:ln>
            </p:spPr>
            <p:txBody>
              <a:bodyPr/>
              <a:lstStyle/>
              <a:p>
                <a:endParaRPr lang="de-DE"/>
              </a:p>
            </p:txBody>
          </p:sp>
          <p:sp>
            <p:nvSpPr>
              <p:cNvPr id="104509" name="Arc 95"/>
              <p:cNvSpPr>
                <a:spLocks/>
              </p:cNvSpPr>
              <p:nvPr/>
            </p:nvSpPr>
            <p:spPr bwMode="auto">
              <a:xfrm>
                <a:off x="1933" y="547"/>
                <a:ext cx="111" cy="321"/>
              </a:xfrm>
              <a:custGeom>
                <a:avLst/>
                <a:gdLst>
                  <a:gd name="T0" fmla="*/ 0 w 21600"/>
                  <a:gd name="T1" fmla="*/ 0 h 42061"/>
                  <a:gd name="T2" fmla="*/ 0 w 21600"/>
                  <a:gd name="T3" fmla="*/ 2 h 42061"/>
                  <a:gd name="T4" fmla="*/ 0 w 21600"/>
                  <a:gd name="T5" fmla="*/ 1 h 42061"/>
                  <a:gd name="T6" fmla="*/ 0 60000 65536"/>
                  <a:gd name="T7" fmla="*/ 0 60000 65536"/>
                  <a:gd name="T8" fmla="*/ 0 60000 65536"/>
                </a:gdLst>
                <a:ahLst/>
                <a:cxnLst>
                  <a:cxn ang="T6">
                    <a:pos x="T0" y="T1"/>
                  </a:cxn>
                  <a:cxn ang="T7">
                    <a:pos x="T2" y="T3"/>
                  </a:cxn>
                  <a:cxn ang="T8">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lnTo>
                      <a:pt x="4080" y="0"/>
                    </a:lnTo>
                    <a:close/>
                  </a:path>
                </a:pathLst>
              </a:custGeom>
              <a:noFill/>
              <a:ln w="4763">
                <a:solidFill>
                  <a:srgbClr val="FF0000"/>
                </a:solidFill>
                <a:round/>
                <a:headEnd/>
                <a:tailEnd/>
              </a:ln>
            </p:spPr>
            <p:txBody>
              <a:bodyPr/>
              <a:lstStyle/>
              <a:p>
                <a:endParaRPr lang="de-DE"/>
              </a:p>
            </p:txBody>
          </p:sp>
        </p:grpSp>
        <p:grpSp>
          <p:nvGrpSpPr>
            <p:cNvPr id="104499" name="Group 96"/>
            <p:cNvGrpSpPr>
              <a:grpSpLocks/>
            </p:cNvGrpSpPr>
            <p:nvPr/>
          </p:nvGrpSpPr>
          <p:grpSpPr bwMode="auto">
            <a:xfrm>
              <a:off x="1805" y="569"/>
              <a:ext cx="188" cy="294"/>
              <a:chOff x="1805" y="569"/>
              <a:chExt cx="188" cy="294"/>
            </a:xfrm>
          </p:grpSpPr>
          <p:sp>
            <p:nvSpPr>
              <p:cNvPr id="104504" name="Arc 97"/>
              <p:cNvSpPr>
                <a:spLocks/>
              </p:cNvSpPr>
              <p:nvPr/>
            </p:nvSpPr>
            <p:spPr bwMode="auto">
              <a:xfrm>
                <a:off x="1877" y="569"/>
                <a:ext cx="116" cy="294"/>
              </a:xfrm>
              <a:custGeom>
                <a:avLst/>
                <a:gdLst>
                  <a:gd name="T0" fmla="*/ 0 w 21600"/>
                  <a:gd name="T1" fmla="*/ 0 h 42006"/>
                  <a:gd name="T2" fmla="*/ 0 w 21600"/>
                  <a:gd name="T3" fmla="*/ 2 h 42006"/>
                  <a:gd name="T4" fmla="*/ 0 w 21600"/>
                  <a:gd name="T5" fmla="*/ 1 h 42006"/>
                  <a:gd name="T6" fmla="*/ 0 60000 65536"/>
                  <a:gd name="T7" fmla="*/ 0 60000 65536"/>
                  <a:gd name="T8" fmla="*/ 0 60000 65536"/>
                </a:gdLst>
                <a:ahLst/>
                <a:cxnLst>
                  <a:cxn ang="T6">
                    <a:pos x="T0" y="T1"/>
                  </a:cxn>
                  <a:cxn ang="T7">
                    <a:pos x="T2" y="T3"/>
                  </a:cxn>
                  <a:cxn ang="T8">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lnTo>
                      <a:pt x="4254" y="0"/>
                    </a:lnTo>
                    <a:close/>
                  </a:path>
                </a:pathLst>
              </a:custGeom>
              <a:noFill/>
              <a:ln w="4763">
                <a:solidFill>
                  <a:srgbClr val="FF0000"/>
                </a:solidFill>
                <a:round/>
                <a:headEnd/>
                <a:tailEnd/>
              </a:ln>
            </p:spPr>
            <p:txBody>
              <a:bodyPr/>
              <a:lstStyle/>
              <a:p>
                <a:endParaRPr lang="de-DE"/>
              </a:p>
            </p:txBody>
          </p:sp>
          <p:sp>
            <p:nvSpPr>
              <p:cNvPr id="104505" name="Arc 98"/>
              <p:cNvSpPr>
                <a:spLocks/>
              </p:cNvSpPr>
              <p:nvPr/>
            </p:nvSpPr>
            <p:spPr bwMode="auto">
              <a:xfrm>
                <a:off x="1845" y="587"/>
                <a:ext cx="101" cy="254"/>
              </a:xfrm>
              <a:custGeom>
                <a:avLst/>
                <a:gdLst>
                  <a:gd name="T0" fmla="*/ 0 w 21600"/>
                  <a:gd name="T1" fmla="*/ 0 h 42135"/>
                  <a:gd name="T2" fmla="*/ 0 w 21600"/>
                  <a:gd name="T3" fmla="*/ 2 h 42135"/>
                  <a:gd name="T4" fmla="*/ 0 w 21600"/>
                  <a:gd name="T5" fmla="*/ 1 h 42135"/>
                  <a:gd name="T6" fmla="*/ 0 60000 65536"/>
                  <a:gd name="T7" fmla="*/ 0 60000 65536"/>
                  <a:gd name="T8" fmla="*/ 0 60000 65536"/>
                </a:gdLst>
                <a:ahLst/>
                <a:cxnLst>
                  <a:cxn ang="T6">
                    <a:pos x="T0" y="T1"/>
                  </a:cxn>
                  <a:cxn ang="T7">
                    <a:pos x="T2" y="T3"/>
                  </a:cxn>
                  <a:cxn ang="T8">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lnTo>
                      <a:pt x="4072" y="0"/>
                    </a:lnTo>
                    <a:close/>
                  </a:path>
                </a:pathLst>
              </a:custGeom>
              <a:noFill/>
              <a:ln w="4763">
                <a:solidFill>
                  <a:srgbClr val="FF0000"/>
                </a:solidFill>
                <a:round/>
                <a:headEnd/>
                <a:tailEnd/>
              </a:ln>
            </p:spPr>
            <p:txBody>
              <a:bodyPr/>
              <a:lstStyle/>
              <a:p>
                <a:endParaRPr lang="de-DE"/>
              </a:p>
            </p:txBody>
          </p:sp>
          <p:sp>
            <p:nvSpPr>
              <p:cNvPr id="104506" name="Arc 99"/>
              <p:cNvSpPr>
                <a:spLocks/>
              </p:cNvSpPr>
              <p:nvPr/>
            </p:nvSpPr>
            <p:spPr bwMode="auto">
              <a:xfrm>
                <a:off x="1805" y="610"/>
                <a:ext cx="94" cy="213"/>
              </a:xfrm>
              <a:custGeom>
                <a:avLst/>
                <a:gdLst>
                  <a:gd name="T0" fmla="*/ 0 w 21600"/>
                  <a:gd name="T1" fmla="*/ 0 h 42085"/>
                  <a:gd name="T2" fmla="*/ 0 w 21600"/>
                  <a:gd name="T3" fmla="*/ 1 h 42085"/>
                  <a:gd name="T4" fmla="*/ 0 w 21600"/>
                  <a:gd name="T5" fmla="*/ 1 h 42085"/>
                  <a:gd name="T6" fmla="*/ 0 60000 65536"/>
                  <a:gd name="T7" fmla="*/ 0 60000 65536"/>
                  <a:gd name="T8" fmla="*/ 0 60000 65536"/>
                </a:gdLst>
                <a:ahLst/>
                <a:cxnLst>
                  <a:cxn ang="T6">
                    <a:pos x="T0" y="T1"/>
                  </a:cxn>
                  <a:cxn ang="T7">
                    <a:pos x="T2" y="T3"/>
                  </a:cxn>
                  <a:cxn ang="T8">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lnTo>
                      <a:pt x="4101" y="-1"/>
                    </a:lnTo>
                    <a:close/>
                  </a:path>
                </a:pathLst>
              </a:custGeom>
              <a:noFill/>
              <a:ln w="4763">
                <a:solidFill>
                  <a:srgbClr val="FF0000"/>
                </a:solidFill>
                <a:round/>
                <a:headEnd/>
                <a:tailEnd/>
              </a:ln>
            </p:spPr>
            <p:txBody>
              <a:bodyPr/>
              <a:lstStyle/>
              <a:p>
                <a:endParaRPr lang="de-DE"/>
              </a:p>
            </p:txBody>
          </p:sp>
        </p:grpSp>
        <p:sp>
          <p:nvSpPr>
            <p:cNvPr id="104500" name="Arc 100"/>
            <p:cNvSpPr>
              <a:spLocks/>
            </p:cNvSpPr>
            <p:nvPr/>
          </p:nvSpPr>
          <p:spPr bwMode="auto">
            <a:xfrm>
              <a:off x="1772" y="629"/>
              <a:ext cx="85" cy="185"/>
            </a:xfrm>
            <a:custGeom>
              <a:avLst/>
              <a:gdLst>
                <a:gd name="T0" fmla="*/ 0 w 21600"/>
                <a:gd name="T1" fmla="*/ 0 h 42137"/>
                <a:gd name="T2" fmla="*/ 0 w 21600"/>
                <a:gd name="T3" fmla="*/ 1 h 42137"/>
                <a:gd name="T4" fmla="*/ 0 w 21600"/>
                <a:gd name="T5" fmla="*/ 0 h 42137"/>
                <a:gd name="T6" fmla="*/ 0 60000 65536"/>
                <a:gd name="T7" fmla="*/ 0 60000 65536"/>
                <a:gd name="T8" fmla="*/ 0 60000 65536"/>
              </a:gdLst>
              <a:ahLst/>
              <a:cxnLst>
                <a:cxn ang="T6">
                  <a:pos x="T0" y="T1"/>
                </a:cxn>
                <a:cxn ang="T7">
                  <a:pos x="T2" y="T3"/>
                </a:cxn>
                <a:cxn ang="T8">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lnTo>
                    <a:pt x="4060" y="-1"/>
                  </a:lnTo>
                  <a:close/>
                </a:path>
              </a:pathLst>
            </a:custGeom>
            <a:noFill/>
            <a:ln w="4763">
              <a:solidFill>
                <a:srgbClr val="FF0000"/>
              </a:solidFill>
              <a:round/>
              <a:headEnd/>
              <a:tailEnd/>
            </a:ln>
          </p:spPr>
          <p:txBody>
            <a:bodyPr/>
            <a:lstStyle/>
            <a:p>
              <a:endParaRPr lang="de-DE"/>
            </a:p>
          </p:txBody>
        </p:sp>
        <p:sp>
          <p:nvSpPr>
            <p:cNvPr id="104501" name="Arc 101"/>
            <p:cNvSpPr>
              <a:spLocks/>
            </p:cNvSpPr>
            <p:nvPr/>
          </p:nvSpPr>
          <p:spPr bwMode="auto">
            <a:xfrm>
              <a:off x="1737" y="641"/>
              <a:ext cx="73" cy="159"/>
            </a:xfrm>
            <a:custGeom>
              <a:avLst/>
              <a:gdLst>
                <a:gd name="T0" fmla="*/ 0 w 21600"/>
                <a:gd name="T1" fmla="*/ 0 h 42128"/>
                <a:gd name="T2" fmla="*/ 0 w 21600"/>
                <a:gd name="T3" fmla="*/ 1 h 42128"/>
                <a:gd name="T4" fmla="*/ 0 w 21600"/>
                <a:gd name="T5" fmla="*/ 0 h 42128"/>
                <a:gd name="T6" fmla="*/ 0 60000 65536"/>
                <a:gd name="T7" fmla="*/ 0 60000 65536"/>
                <a:gd name="T8" fmla="*/ 0 60000 65536"/>
              </a:gdLst>
              <a:ahLst/>
              <a:cxnLst>
                <a:cxn ang="T6">
                  <a:pos x="T0" y="T1"/>
                </a:cxn>
                <a:cxn ang="T7">
                  <a:pos x="T2" y="T3"/>
                </a:cxn>
                <a:cxn ang="T8">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lnTo>
                    <a:pt x="4120" y="-1"/>
                  </a:lnTo>
                  <a:close/>
                </a:path>
              </a:pathLst>
            </a:custGeom>
            <a:noFill/>
            <a:ln w="4763">
              <a:solidFill>
                <a:srgbClr val="FF0000"/>
              </a:solidFill>
              <a:round/>
              <a:headEnd/>
              <a:tailEnd/>
            </a:ln>
          </p:spPr>
          <p:txBody>
            <a:bodyPr/>
            <a:lstStyle/>
            <a:p>
              <a:endParaRPr lang="de-DE"/>
            </a:p>
          </p:txBody>
        </p:sp>
        <p:sp>
          <p:nvSpPr>
            <p:cNvPr id="104502" name="Arc 102"/>
            <p:cNvSpPr>
              <a:spLocks/>
            </p:cNvSpPr>
            <p:nvPr/>
          </p:nvSpPr>
          <p:spPr bwMode="auto">
            <a:xfrm>
              <a:off x="1708" y="662"/>
              <a:ext cx="63" cy="124"/>
            </a:xfrm>
            <a:custGeom>
              <a:avLst/>
              <a:gdLst>
                <a:gd name="T0" fmla="*/ 0 w 21600"/>
                <a:gd name="T1" fmla="*/ 0 h 42009"/>
                <a:gd name="T2" fmla="*/ 0 w 21600"/>
                <a:gd name="T3" fmla="*/ 0 h 42009"/>
                <a:gd name="T4" fmla="*/ 0 w 21600"/>
                <a:gd name="T5" fmla="*/ 0 h 42009"/>
                <a:gd name="T6" fmla="*/ 0 60000 65536"/>
                <a:gd name="T7" fmla="*/ 0 60000 65536"/>
                <a:gd name="T8" fmla="*/ 0 60000 65536"/>
              </a:gdLst>
              <a:ahLst/>
              <a:cxnLst>
                <a:cxn ang="T6">
                  <a:pos x="T0" y="T1"/>
                </a:cxn>
                <a:cxn ang="T7">
                  <a:pos x="T2" y="T3"/>
                </a:cxn>
                <a:cxn ang="T8">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lnTo>
                    <a:pt x="4072" y="0"/>
                  </a:lnTo>
                  <a:close/>
                </a:path>
              </a:pathLst>
            </a:custGeom>
            <a:noFill/>
            <a:ln w="4763">
              <a:solidFill>
                <a:srgbClr val="FF0000"/>
              </a:solidFill>
              <a:round/>
              <a:headEnd/>
              <a:tailEnd/>
            </a:ln>
          </p:spPr>
          <p:txBody>
            <a:bodyPr/>
            <a:lstStyle/>
            <a:p>
              <a:endParaRPr lang="de-DE"/>
            </a:p>
          </p:txBody>
        </p:sp>
        <p:sp>
          <p:nvSpPr>
            <p:cNvPr id="104503" name="Arc 103"/>
            <p:cNvSpPr>
              <a:spLocks/>
            </p:cNvSpPr>
            <p:nvPr/>
          </p:nvSpPr>
          <p:spPr bwMode="auto">
            <a:xfrm>
              <a:off x="1697" y="681"/>
              <a:ext cx="38" cy="94"/>
            </a:xfrm>
            <a:custGeom>
              <a:avLst/>
              <a:gdLst>
                <a:gd name="T0" fmla="*/ 0 w 21600"/>
                <a:gd name="T1" fmla="*/ 0 h 42318"/>
                <a:gd name="T2" fmla="*/ 0 w 21600"/>
                <a:gd name="T3" fmla="*/ 0 h 42318"/>
                <a:gd name="T4" fmla="*/ 0 w 21600"/>
                <a:gd name="T5" fmla="*/ 0 h 42318"/>
                <a:gd name="T6" fmla="*/ 0 60000 65536"/>
                <a:gd name="T7" fmla="*/ 0 60000 65536"/>
                <a:gd name="T8" fmla="*/ 0 60000 65536"/>
              </a:gdLst>
              <a:ahLst/>
              <a:cxnLst>
                <a:cxn ang="T6">
                  <a:pos x="T0" y="T1"/>
                </a:cxn>
                <a:cxn ang="T7">
                  <a:pos x="T2" y="T3"/>
                </a:cxn>
                <a:cxn ang="T8">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lnTo>
                    <a:pt x="3345" y="-1"/>
                  </a:lnTo>
                  <a:close/>
                </a:path>
              </a:pathLst>
            </a:custGeom>
            <a:noFill/>
            <a:ln w="4763">
              <a:solidFill>
                <a:srgbClr val="FF0000"/>
              </a:solidFill>
              <a:round/>
              <a:headEnd/>
              <a:tailEnd/>
            </a:ln>
          </p:spPr>
          <p:txBody>
            <a:bodyPr/>
            <a:lstStyle/>
            <a:p>
              <a:endParaRPr lang="de-DE"/>
            </a:p>
          </p:txBody>
        </p:sp>
      </p:grpSp>
      <p:sp>
        <p:nvSpPr>
          <p:cNvPr id="104457" name="AutoShape 104"/>
          <p:cNvSpPr>
            <a:spLocks noChangeArrowheads="1"/>
          </p:cNvSpPr>
          <p:nvPr/>
        </p:nvSpPr>
        <p:spPr bwMode="auto">
          <a:xfrm>
            <a:off x="3200400" y="5246688"/>
            <a:ext cx="2057400" cy="990600"/>
          </a:xfrm>
          <a:prstGeom prst="roundRect">
            <a:avLst>
              <a:gd name="adj" fmla="val 16667"/>
            </a:avLst>
          </a:prstGeom>
          <a:solidFill>
            <a:srgbClr val="DADAF6"/>
          </a:solidFill>
          <a:ln w="9525">
            <a:solidFill>
              <a:schemeClr val="tx1"/>
            </a:solidFill>
            <a:round/>
            <a:headEnd/>
            <a:tailEnd/>
          </a:ln>
        </p:spPr>
        <p:txBody>
          <a:bodyPr wrap="none" anchor="ctr"/>
          <a:lstStyle/>
          <a:p>
            <a:pPr algn="ctr"/>
            <a:endParaRPr lang="en-US" sz="1800"/>
          </a:p>
        </p:txBody>
      </p:sp>
      <p:sp>
        <p:nvSpPr>
          <p:cNvPr id="104458" name="AutoShape 105"/>
          <p:cNvSpPr>
            <a:spLocks noChangeArrowheads="1"/>
          </p:cNvSpPr>
          <p:nvPr/>
        </p:nvSpPr>
        <p:spPr bwMode="auto">
          <a:xfrm>
            <a:off x="3200400" y="2655888"/>
            <a:ext cx="2057400" cy="1676400"/>
          </a:xfrm>
          <a:prstGeom prst="roundRect">
            <a:avLst>
              <a:gd name="adj" fmla="val 16667"/>
            </a:avLst>
          </a:prstGeom>
          <a:solidFill>
            <a:srgbClr val="DADAF6"/>
          </a:solidFill>
          <a:ln w="9525">
            <a:solidFill>
              <a:schemeClr val="tx1"/>
            </a:solidFill>
            <a:round/>
            <a:headEnd/>
            <a:tailEnd/>
          </a:ln>
        </p:spPr>
        <p:txBody>
          <a:bodyPr wrap="none" anchor="ctr"/>
          <a:lstStyle/>
          <a:p>
            <a:pPr algn="ctr" eaLnBrk="0" hangingPunct="0"/>
            <a:endParaRPr lang="en-US" sz="1600">
              <a:latin typeface="Arial" pitchFamily="34" charset="0"/>
            </a:endParaRPr>
          </a:p>
        </p:txBody>
      </p:sp>
      <p:sp>
        <p:nvSpPr>
          <p:cNvPr id="104459" name="Rectangle 106"/>
          <p:cNvSpPr>
            <a:spLocks noChangeArrowheads="1"/>
          </p:cNvSpPr>
          <p:nvPr/>
        </p:nvSpPr>
        <p:spPr bwMode="auto">
          <a:xfrm>
            <a:off x="3733800" y="3646488"/>
            <a:ext cx="9906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A8</a:t>
            </a:r>
          </a:p>
        </p:txBody>
      </p:sp>
      <p:sp>
        <p:nvSpPr>
          <p:cNvPr id="104460" name="Line 107"/>
          <p:cNvSpPr>
            <a:spLocks noChangeShapeType="1"/>
          </p:cNvSpPr>
          <p:nvPr/>
        </p:nvSpPr>
        <p:spPr bwMode="auto">
          <a:xfrm>
            <a:off x="4495800" y="31130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4461" name="Line 108"/>
          <p:cNvSpPr>
            <a:spLocks noChangeShapeType="1"/>
          </p:cNvSpPr>
          <p:nvPr/>
        </p:nvSpPr>
        <p:spPr bwMode="auto">
          <a:xfrm>
            <a:off x="3962400" y="31130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4462" name="Text Box 109"/>
          <p:cNvSpPr txBox="1">
            <a:spLocks noChangeArrowheads="1"/>
          </p:cNvSpPr>
          <p:nvPr/>
        </p:nvSpPr>
        <p:spPr bwMode="auto">
          <a:xfrm>
            <a:off x="4191000" y="2732088"/>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4463" name="Text Box 110"/>
          <p:cNvSpPr txBox="1">
            <a:spLocks noChangeArrowheads="1"/>
          </p:cNvSpPr>
          <p:nvPr/>
        </p:nvSpPr>
        <p:spPr bwMode="auto">
          <a:xfrm>
            <a:off x="3733800" y="2732088"/>
            <a:ext cx="3508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K</a:t>
            </a:r>
            <a:r>
              <a:rPr lang="en-US" sz="1600" baseline="-25000">
                <a:latin typeface="Arial" pitchFamily="34" charset="0"/>
              </a:rPr>
              <a:t>i</a:t>
            </a:r>
            <a:endParaRPr lang="en-US" sz="1600">
              <a:latin typeface="Arial" pitchFamily="34" charset="0"/>
            </a:endParaRPr>
          </a:p>
        </p:txBody>
      </p:sp>
      <p:sp>
        <p:nvSpPr>
          <p:cNvPr id="104464" name="Text Box 111"/>
          <p:cNvSpPr txBox="1">
            <a:spLocks noChangeArrowheads="1"/>
          </p:cNvSpPr>
          <p:nvPr/>
        </p:nvSpPr>
        <p:spPr bwMode="auto">
          <a:xfrm>
            <a:off x="3222625" y="31892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4465" name="Text Box 112"/>
          <p:cNvSpPr txBox="1">
            <a:spLocks noChangeArrowheads="1"/>
          </p:cNvSpPr>
          <p:nvPr/>
        </p:nvSpPr>
        <p:spPr bwMode="auto">
          <a:xfrm>
            <a:off x="4419600" y="31892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4466" name="Line 113"/>
          <p:cNvSpPr>
            <a:spLocks noChangeShapeType="1"/>
          </p:cNvSpPr>
          <p:nvPr/>
        </p:nvSpPr>
        <p:spPr bwMode="auto">
          <a:xfrm>
            <a:off x="3924300" y="4179888"/>
            <a:ext cx="0" cy="1524000"/>
          </a:xfrm>
          <a:prstGeom prst="line">
            <a:avLst/>
          </a:prstGeom>
          <a:noFill/>
          <a:ln w="9525">
            <a:solidFill>
              <a:schemeClr val="tx1"/>
            </a:solidFill>
            <a:round/>
            <a:headEnd/>
            <a:tailEnd type="triangle" w="med" len="med"/>
          </a:ln>
        </p:spPr>
        <p:txBody>
          <a:bodyPr wrap="none" anchor="ctr"/>
          <a:lstStyle/>
          <a:p>
            <a:endParaRPr lang="de-DE"/>
          </a:p>
        </p:txBody>
      </p:sp>
      <p:sp>
        <p:nvSpPr>
          <p:cNvPr id="104467" name="Text Box 114"/>
          <p:cNvSpPr txBox="1">
            <a:spLocks noChangeArrowheads="1"/>
          </p:cNvSpPr>
          <p:nvPr/>
        </p:nvSpPr>
        <p:spPr bwMode="auto">
          <a:xfrm>
            <a:off x="3276600" y="4437064"/>
            <a:ext cx="914400" cy="581025"/>
          </a:xfrm>
          <a:prstGeom prst="rect">
            <a:avLst/>
          </a:prstGeom>
          <a:noFill/>
          <a:ln w="9525">
            <a:noFill/>
            <a:miter lim="800000"/>
            <a:headEnd/>
            <a:tailEnd/>
          </a:ln>
        </p:spPr>
        <p:txBody>
          <a:bodyPr>
            <a:spAutoFit/>
          </a:bodyPr>
          <a:lstStyle/>
          <a:p>
            <a:pPr eaLnBrk="0" hangingPunct="0"/>
            <a:r>
              <a:rPr lang="en-US" sz="1600">
                <a:latin typeface="Arial" pitchFamily="34" charset="0"/>
              </a:rPr>
              <a:t>K</a:t>
            </a:r>
            <a:r>
              <a:rPr lang="en-US" sz="1600" baseline="-25000">
                <a:latin typeface="Arial" pitchFamily="34" charset="0"/>
              </a:rPr>
              <a:t>c</a:t>
            </a:r>
            <a:endParaRPr lang="en-US" sz="1600">
              <a:latin typeface="Arial" pitchFamily="34" charset="0"/>
            </a:endParaRPr>
          </a:p>
          <a:p>
            <a:pPr eaLnBrk="0" hangingPunct="0"/>
            <a:r>
              <a:rPr lang="en-US" sz="1600">
                <a:latin typeface="Arial" pitchFamily="34" charset="0"/>
              </a:rPr>
              <a:t>64 bit</a:t>
            </a:r>
          </a:p>
        </p:txBody>
      </p:sp>
      <p:sp>
        <p:nvSpPr>
          <p:cNvPr id="104468" name="AutoShape 115"/>
          <p:cNvSpPr>
            <a:spLocks noChangeArrowheads="1"/>
          </p:cNvSpPr>
          <p:nvPr/>
        </p:nvSpPr>
        <p:spPr bwMode="auto">
          <a:xfrm>
            <a:off x="7010400" y="2655888"/>
            <a:ext cx="2057400" cy="1981200"/>
          </a:xfrm>
          <a:prstGeom prst="roundRect">
            <a:avLst>
              <a:gd name="adj" fmla="val 16667"/>
            </a:avLst>
          </a:prstGeom>
          <a:solidFill>
            <a:srgbClr val="DADAF6"/>
          </a:solidFill>
          <a:ln w="9525">
            <a:solidFill>
              <a:schemeClr val="tx1"/>
            </a:solidFill>
            <a:round/>
            <a:headEnd/>
            <a:tailEnd/>
          </a:ln>
        </p:spPr>
        <p:txBody>
          <a:bodyPr wrap="none" anchor="ctr"/>
          <a:lstStyle/>
          <a:p>
            <a:pPr algn="ctr" eaLnBrk="0" hangingPunct="0"/>
            <a:endParaRPr lang="en-US" sz="1600">
              <a:latin typeface="Arial" pitchFamily="34" charset="0"/>
            </a:endParaRPr>
          </a:p>
        </p:txBody>
      </p:sp>
      <p:sp>
        <p:nvSpPr>
          <p:cNvPr id="104469" name="Rectangle 116"/>
          <p:cNvSpPr>
            <a:spLocks noChangeArrowheads="1"/>
          </p:cNvSpPr>
          <p:nvPr/>
        </p:nvSpPr>
        <p:spPr bwMode="auto">
          <a:xfrm>
            <a:off x="7543800" y="3646488"/>
            <a:ext cx="990600" cy="533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A8</a:t>
            </a:r>
          </a:p>
        </p:txBody>
      </p:sp>
      <p:sp>
        <p:nvSpPr>
          <p:cNvPr id="104470" name="Line 117"/>
          <p:cNvSpPr>
            <a:spLocks noChangeShapeType="1"/>
          </p:cNvSpPr>
          <p:nvPr/>
        </p:nvSpPr>
        <p:spPr bwMode="auto">
          <a:xfrm>
            <a:off x="8305800" y="31130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4471" name="Line 118"/>
          <p:cNvSpPr>
            <a:spLocks noChangeShapeType="1"/>
          </p:cNvSpPr>
          <p:nvPr/>
        </p:nvSpPr>
        <p:spPr bwMode="auto">
          <a:xfrm>
            <a:off x="7772400" y="3113088"/>
            <a:ext cx="0" cy="533400"/>
          </a:xfrm>
          <a:prstGeom prst="line">
            <a:avLst/>
          </a:prstGeom>
          <a:noFill/>
          <a:ln w="9525">
            <a:solidFill>
              <a:schemeClr val="tx1"/>
            </a:solidFill>
            <a:round/>
            <a:headEnd/>
            <a:tailEnd type="triangle" w="med" len="med"/>
          </a:ln>
        </p:spPr>
        <p:txBody>
          <a:bodyPr wrap="none" anchor="ctr"/>
          <a:lstStyle/>
          <a:p>
            <a:endParaRPr lang="de-DE"/>
          </a:p>
        </p:txBody>
      </p:sp>
      <p:sp>
        <p:nvSpPr>
          <p:cNvPr id="104472" name="Text Box 119"/>
          <p:cNvSpPr txBox="1">
            <a:spLocks noChangeArrowheads="1"/>
          </p:cNvSpPr>
          <p:nvPr/>
        </p:nvSpPr>
        <p:spPr bwMode="auto">
          <a:xfrm>
            <a:off x="7315200" y="2732088"/>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4473" name="Text Box 120"/>
          <p:cNvSpPr txBox="1">
            <a:spLocks noChangeArrowheads="1"/>
          </p:cNvSpPr>
          <p:nvPr/>
        </p:nvSpPr>
        <p:spPr bwMode="auto">
          <a:xfrm>
            <a:off x="8153400" y="2732088"/>
            <a:ext cx="3508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K</a:t>
            </a:r>
            <a:r>
              <a:rPr lang="en-US" sz="1600" baseline="-25000">
                <a:latin typeface="Arial" pitchFamily="34" charset="0"/>
              </a:rPr>
              <a:t>i</a:t>
            </a:r>
            <a:endParaRPr lang="en-US" sz="1600">
              <a:latin typeface="Arial" pitchFamily="34" charset="0"/>
            </a:endParaRPr>
          </a:p>
        </p:txBody>
      </p:sp>
      <p:sp>
        <p:nvSpPr>
          <p:cNvPr id="104474" name="Text Box 121"/>
          <p:cNvSpPr txBox="1">
            <a:spLocks noChangeArrowheads="1"/>
          </p:cNvSpPr>
          <p:nvPr/>
        </p:nvSpPr>
        <p:spPr bwMode="auto">
          <a:xfrm>
            <a:off x="7032625" y="31892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4475" name="Text Box 122"/>
          <p:cNvSpPr txBox="1">
            <a:spLocks noChangeArrowheads="1"/>
          </p:cNvSpPr>
          <p:nvPr/>
        </p:nvSpPr>
        <p:spPr bwMode="auto">
          <a:xfrm>
            <a:off x="8229600" y="3189288"/>
            <a:ext cx="7937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128 bit</a:t>
            </a:r>
          </a:p>
        </p:txBody>
      </p:sp>
      <p:sp>
        <p:nvSpPr>
          <p:cNvPr id="104476" name="Line 123"/>
          <p:cNvSpPr>
            <a:spLocks noChangeShapeType="1"/>
          </p:cNvSpPr>
          <p:nvPr/>
        </p:nvSpPr>
        <p:spPr bwMode="auto">
          <a:xfrm>
            <a:off x="4876800" y="2884488"/>
            <a:ext cx="2514600" cy="0"/>
          </a:xfrm>
          <a:prstGeom prst="line">
            <a:avLst/>
          </a:prstGeom>
          <a:noFill/>
          <a:ln w="9525">
            <a:solidFill>
              <a:schemeClr val="tx1"/>
            </a:solidFill>
            <a:round/>
            <a:headEnd/>
            <a:tailEnd type="triangle" w="med" len="med"/>
          </a:ln>
        </p:spPr>
        <p:txBody>
          <a:bodyPr wrap="none" anchor="ctr"/>
          <a:lstStyle/>
          <a:p>
            <a:endParaRPr lang="de-DE"/>
          </a:p>
        </p:txBody>
      </p:sp>
      <p:sp>
        <p:nvSpPr>
          <p:cNvPr id="104477" name="Text Box 124"/>
          <p:cNvSpPr txBox="1">
            <a:spLocks noChangeArrowheads="1"/>
          </p:cNvSpPr>
          <p:nvPr/>
        </p:nvSpPr>
        <p:spPr bwMode="auto">
          <a:xfrm>
            <a:off x="7696201" y="5214938"/>
            <a:ext cx="7350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SRES</a:t>
            </a:r>
          </a:p>
        </p:txBody>
      </p:sp>
      <p:sp>
        <p:nvSpPr>
          <p:cNvPr id="104478" name="Text Box 125"/>
          <p:cNvSpPr txBox="1">
            <a:spLocks noChangeArrowheads="1"/>
          </p:cNvSpPr>
          <p:nvPr/>
        </p:nvSpPr>
        <p:spPr bwMode="auto">
          <a:xfrm>
            <a:off x="5775325" y="2563813"/>
            <a:ext cx="7572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RAND</a:t>
            </a:r>
          </a:p>
        </p:txBody>
      </p:sp>
      <p:sp>
        <p:nvSpPr>
          <p:cNvPr id="104479" name="Text Box 126"/>
          <p:cNvSpPr txBox="1">
            <a:spLocks noChangeArrowheads="1"/>
          </p:cNvSpPr>
          <p:nvPr/>
        </p:nvSpPr>
        <p:spPr bwMode="auto">
          <a:xfrm>
            <a:off x="5562601" y="5246689"/>
            <a:ext cx="1076325" cy="581025"/>
          </a:xfrm>
          <a:prstGeom prst="rect">
            <a:avLst/>
          </a:prstGeom>
          <a:noFill/>
          <a:ln w="9525">
            <a:noFill/>
            <a:miter lim="800000"/>
            <a:headEnd/>
            <a:tailEnd/>
          </a:ln>
        </p:spPr>
        <p:txBody>
          <a:bodyPr wrap="none">
            <a:spAutoFit/>
          </a:bodyPr>
          <a:lstStyle/>
          <a:p>
            <a:pPr eaLnBrk="0" hangingPunct="0"/>
            <a:r>
              <a:rPr lang="en-US" sz="1600">
                <a:latin typeface="Arial" pitchFamily="34" charset="0"/>
              </a:rPr>
              <a:t>encrypted</a:t>
            </a:r>
            <a:br>
              <a:rPr lang="en-US" sz="1600">
                <a:latin typeface="Arial" pitchFamily="34" charset="0"/>
              </a:rPr>
            </a:br>
            <a:r>
              <a:rPr lang="en-US" sz="1600">
                <a:latin typeface="Arial" pitchFamily="34" charset="0"/>
              </a:rPr>
              <a:t>data</a:t>
            </a:r>
          </a:p>
        </p:txBody>
      </p:sp>
      <p:sp>
        <p:nvSpPr>
          <p:cNvPr id="104480" name="Text Box 127"/>
          <p:cNvSpPr txBox="1">
            <a:spLocks noChangeArrowheads="1"/>
          </p:cNvSpPr>
          <p:nvPr/>
        </p:nvSpPr>
        <p:spPr bwMode="auto">
          <a:xfrm>
            <a:off x="3233739" y="2090738"/>
            <a:ext cx="21367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mobile network (BTS)</a:t>
            </a:r>
          </a:p>
        </p:txBody>
      </p:sp>
      <p:sp>
        <p:nvSpPr>
          <p:cNvPr id="104481" name="Text Box 128"/>
          <p:cNvSpPr txBox="1">
            <a:spLocks noChangeArrowheads="1"/>
          </p:cNvSpPr>
          <p:nvPr/>
        </p:nvSpPr>
        <p:spPr bwMode="auto">
          <a:xfrm>
            <a:off x="7391401" y="2046288"/>
            <a:ext cx="13255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MS with SIM</a:t>
            </a:r>
          </a:p>
        </p:txBody>
      </p:sp>
      <p:sp>
        <p:nvSpPr>
          <p:cNvPr id="104482" name="Text Box 129"/>
          <p:cNvSpPr txBox="1">
            <a:spLocks noChangeArrowheads="1"/>
          </p:cNvSpPr>
          <p:nvPr/>
        </p:nvSpPr>
        <p:spPr bwMode="auto">
          <a:xfrm>
            <a:off x="2387600" y="3097213"/>
            <a:ext cx="47625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AC</a:t>
            </a:r>
            <a:endParaRPr lang="en-US" sz="1600">
              <a:latin typeface="Arial" pitchFamily="34" charset="0"/>
            </a:endParaRPr>
          </a:p>
        </p:txBody>
      </p:sp>
      <p:sp>
        <p:nvSpPr>
          <p:cNvPr id="104483" name="Text Box 130"/>
          <p:cNvSpPr txBox="1">
            <a:spLocks noChangeArrowheads="1"/>
          </p:cNvSpPr>
          <p:nvPr/>
        </p:nvSpPr>
        <p:spPr bwMode="auto">
          <a:xfrm>
            <a:off x="2217739" y="5367338"/>
            <a:ext cx="6000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BSS</a:t>
            </a:r>
            <a:endParaRPr lang="en-US" sz="1600">
              <a:latin typeface="Arial" pitchFamily="34" charset="0"/>
            </a:endParaRPr>
          </a:p>
        </p:txBody>
      </p:sp>
      <p:sp>
        <p:nvSpPr>
          <p:cNvPr id="104484" name="Text Box 131"/>
          <p:cNvSpPr txBox="1">
            <a:spLocks noChangeArrowheads="1"/>
          </p:cNvSpPr>
          <p:nvPr/>
        </p:nvSpPr>
        <p:spPr bwMode="auto">
          <a:xfrm>
            <a:off x="9144000" y="3097213"/>
            <a:ext cx="5461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SIM</a:t>
            </a:r>
            <a:endParaRPr lang="en-US" sz="1600">
              <a:latin typeface="Arial" pitchFamily="34" charset="0"/>
            </a:endParaRPr>
          </a:p>
        </p:txBody>
      </p:sp>
      <p:sp>
        <p:nvSpPr>
          <p:cNvPr id="104485" name="AutoShape 132"/>
          <p:cNvSpPr>
            <a:spLocks noChangeArrowheads="1"/>
          </p:cNvSpPr>
          <p:nvPr/>
        </p:nvSpPr>
        <p:spPr bwMode="auto">
          <a:xfrm>
            <a:off x="7010400" y="5246688"/>
            <a:ext cx="2057400" cy="990600"/>
          </a:xfrm>
          <a:prstGeom prst="roundRect">
            <a:avLst>
              <a:gd name="adj" fmla="val 16667"/>
            </a:avLst>
          </a:prstGeom>
          <a:solidFill>
            <a:srgbClr val="DADAF6"/>
          </a:solidFill>
          <a:ln w="9525">
            <a:solidFill>
              <a:schemeClr val="tx1"/>
            </a:solidFill>
            <a:round/>
            <a:headEnd/>
            <a:tailEnd/>
          </a:ln>
        </p:spPr>
        <p:txBody>
          <a:bodyPr wrap="none" anchor="ctr"/>
          <a:lstStyle/>
          <a:p>
            <a:pPr algn="ctr"/>
            <a:endParaRPr lang="en-US" sz="1800"/>
          </a:p>
        </p:txBody>
      </p:sp>
      <p:sp>
        <p:nvSpPr>
          <p:cNvPr id="104486" name="Rectangle 133"/>
          <p:cNvSpPr>
            <a:spLocks noChangeArrowheads="1"/>
          </p:cNvSpPr>
          <p:nvPr/>
        </p:nvSpPr>
        <p:spPr bwMode="auto">
          <a:xfrm>
            <a:off x="7505700" y="5713413"/>
            <a:ext cx="10668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A5</a:t>
            </a:r>
          </a:p>
        </p:txBody>
      </p:sp>
      <p:sp>
        <p:nvSpPr>
          <p:cNvPr id="104487" name="Text Box 134"/>
          <p:cNvSpPr txBox="1">
            <a:spLocks noChangeArrowheads="1"/>
          </p:cNvSpPr>
          <p:nvPr/>
        </p:nvSpPr>
        <p:spPr bwMode="auto">
          <a:xfrm>
            <a:off x="7010400" y="4637089"/>
            <a:ext cx="806450" cy="581025"/>
          </a:xfrm>
          <a:prstGeom prst="rect">
            <a:avLst/>
          </a:prstGeom>
          <a:noFill/>
          <a:ln w="9525">
            <a:noFill/>
            <a:miter lim="800000"/>
            <a:headEnd/>
            <a:tailEnd/>
          </a:ln>
        </p:spPr>
        <p:txBody>
          <a:bodyPr>
            <a:spAutoFit/>
          </a:bodyPr>
          <a:lstStyle/>
          <a:p>
            <a:pPr eaLnBrk="0" hangingPunct="0"/>
            <a:r>
              <a:rPr lang="en-US" sz="1600">
                <a:latin typeface="Arial" pitchFamily="34" charset="0"/>
              </a:rPr>
              <a:t>K</a:t>
            </a:r>
            <a:r>
              <a:rPr lang="en-US" sz="1600" baseline="-25000">
                <a:latin typeface="Arial" pitchFamily="34" charset="0"/>
              </a:rPr>
              <a:t>c</a:t>
            </a:r>
            <a:endParaRPr lang="en-US" sz="1600">
              <a:latin typeface="Arial" pitchFamily="34" charset="0"/>
            </a:endParaRPr>
          </a:p>
          <a:p>
            <a:pPr eaLnBrk="0" hangingPunct="0"/>
            <a:r>
              <a:rPr lang="en-US" sz="1600">
                <a:latin typeface="Arial" pitchFamily="34" charset="0"/>
              </a:rPr>
              <a:t>64 bit</a:t>
            </a:r>
          </a:p>
        </p:txBody>
      </p:sp>
      <p:sp>
        <p:nvSpPr>
          <p:cNvPr id="104488" name="Line 135"/>
          <p:cNvSpPr>
            <a:spLocks noChangeShapeType="1"/>
          </p:cNvSpPr>
          <p:nvPr/>
        </p:nvSpPr>
        <p:spPr bwMode="auto">
          <a:xfrm>
            <a:off x="7734300" y="4179888"/>
            <a:ext cx="0" cy="1524000"/>
          </a:xfrm>
          <a:prstGeom prst="line">
            <a:avLst/>
          </a:prstGeom>
          <a:noFill/>
          <a:ln w="9525">
            <a:solidFill>
              <a:schemeClr val="tx1"/>
            </a:solidFill>
            <a:round/>
            <a:headEnd/>
            <a:tailEnd type="triangle" w="med" len="med"/>
          </a:ln>
        </p:spPr>
        <p:txBody>
          <a:bodyPr wrap="none" anchor="ctr"/>
          <a:lstStyle/>
          <a:p>
            <a:endParaRPr lang="de-DE"/>
          </a:p>
        </p:txBody>
      </p:sp>
      <p:sp>
        <p:nvSpPr>
          <p:cNvPr id="104489" name="Rectangle 136"/>
          <p:cNvSpPr>
            <a:spLocks noChangeArrowheads="1"/>
          </p:cNvSpPr>
          <p:nvPr/>
        </p:nvSpPr>
        <p:spPr bwMode="auto">
          <a:xfrm>
            <a:off x="3695700" y="5713413"/>
            <a:ext cx="1066800" cy="4572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latin typeface="Arial" pitchFamily="34" charset="0"/>
              </a:rPr>
              <a:t>A5</a:t>
            </a:r>
          </a:p>
        </p:txBody>
      </p:sp>
      <p:sp>
        <p:nvSpPr>
          <p:cNvPr id="104490" name="Line 137"/>
          <p:cNvSpPr>
            <a:spLocks noChangeShapeType="1"/>
          </p:cNvSpPr>
          <p:nvPr/>
        </p:nvSpPr>
        <p:spPr bwMode="auto">
          <a:xfrm flipH="1">
            <a:off x="4800600" y="5827713"/>
            <a:ext cx="2667000" cy="0"/>
          </a:xfrm>
          <a:prstGeom prst="line">
            <a:avLst/>
          </a:prstGeom>
          <a:noFill/>
          <a:ln w="9525">
            <a:solidFill>
              <a:schemeClr val="tx1"/>
            </a:solidFill>
            <a:round/>
            <a:headEnd/>
            <a:tailEnd type="triangle" w="med" len="med"/>
          </a:ln>
        </p:spPr>
        <p:txBody>
          <a:bodyPr wrap="none" anchor="ctr"/>
          <a:lstStyle/>
          <a:p>
            <a:endParaRPr lang="de-DE"/>
          </a:p>
        </p:txBody>
      </p:sp>
      <p:sp>
        <p:nvSpPr>
          <p:cNvPr id="104491" name="Line 138"/>
          <p:cNvSpPr>
            <a:spLocks noChangeShapeType="1"/>
          </p:cNvSpPr>
          <p:nvPr/>
        </p:nvSpPr>
        <p:spPr bwMode="auto">
          <a:xfrm>
            <a:off x="4800600" y="6056313"/>
            <a:ext cx="2667000" cy="0"/>
          </a:xfrm>
          <a:prstGeom prst="line">
            <a:avLst/>
          </a:prstGeom>
          <a:noFill/>
          <a:ln w="9525">
            <a:solidFill>
              <a:schemeClr val="tx1"/>
            </a:solidFill>
            <a:round/>
            <a:headEnd/>
            <a:tailEnd type="triangle" w="med" len="med"/>
          </a:ln>
        </p:spPr>
        <p:txBody>
          <a:bodyPr wrap="none" anchor="ctr"/>
          <a:lstStyle/>
          <a:p>
            <a:endParaRPr lang="de-DE"/>
          </a:p>
        </p:txBody>
      </p:sp>
      <p:sp>
        <p:nvSpPr>
          <p:cNvPr id="104492" name="Text Box 139"/>
          <p:cNvSpPr txBox="1">
            <a:spLocks noChangeArrowheads="1"/>
          </p:cNvSpPr>
          <p:nvPr/>
        </p:nvSpPr>
        <p:spPr bwMode="auto">
          <a:xfrm>
            <a:off x="9296400" y="5475288"/>
            <a:ext cx="48895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MS</a:t>
            </a:r>
            <a:endParaRPr lang="en-US" sz="1600">
              <a:latin typeface="Arial" pitchFamily="34" charset="0"/>
            </a:endParaRPr>
          </a:p>
        </p:txBody>
      </p:sp>
      <p:sp>
        <p:nvSpPr>
          <p:cNvPr id="104493" name="Text Box 140"/>
          <p:cNvSpPr txBox="1">
            <a:spLocks noChangeArrowheads="1"/>
          </p:cNvSpPr>
          <p:nvPr/>
        </p:nvSpPr>
        <p:spPr bwMode="auto">
          <a:xfrm>
            <a:off x="4191000" y="5246688"/>
            <a:ext cx="5794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data</a:t>
            </a:r>
          </a:p>
        </p:txBody>
      </p:sp>
      <p:sp>
        <p:nvSpPr>
          <p:cNvPr id="104494" name="Line 141"/>
          <p:cNvSpPr>
            <a:spLocks noChangeShapeType="1"/>
          </p:cNvSpPr>
          <p:nvPr/>
        </p:nvSpPr>
        <p:spPr bwMode="auto">
          <a:xfrm>
            <a:off x="4114800" y="5475288"/>
            <a:ext cx="0" cy="228600"/>
          </a:xfrm>
          <a:prstGeom prst="line">
            <a:avLst/>
          </a:prstGeom>
          <a:noFill/>
          <a:ln w="9525">
            <a:solidFill>
              <a:schemeClr val="tx1"/>
            </a:solidFill>
            <a:round/>
            <a:headEnd/>
            <a:tailEnd type="triangle" w="med" len="med"/>
          </a:ln>
        </p:spPr>
        <p:txBody>
          <a:bodyPr wrap="none" anchor="ctr"/>
          <a:lstStyle/>
          <a:p>
            <a:endParaRPr lang="de-DE"/>
          </a:p>
        </p:txBody>
      </p:sp>
      <p:sp>
        <p:nvSpPr>
          <p:cNvPr id="104495" name="Text Box 142"/>
          <p:cNvSpPr txBox="1">
            <a:spLocks noChangeArrowheads="1"/>
          </p:cNvSpPr>
          <p:nvPr/>
        </p:nvSpPr>
        <p:spPr bwMode="auto">
          <a:xfrm>
            <a:off x="7924800" y="5246688"/>
            <a:ext cx="5794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data</a:t>
            </a:r>
          </a:p>
        </p:txBody>
      </p:sp>
      <p:sp>
        <p:nvSpPr>
          <p:cNvPr id="104496" name="Line 143"/>
          <p:cNvSpPr>
            <a:spLocks noChangeShapeType="1"/>
          </p:cNvSpPr>
          <p:nvPr/>
        </p:nvSpPr>
        <p:spPr bwMode="auto">
          <a:xfrm>
            <a:off x="7924800" y="5475288"/>
            <a:ext cx="0" cy="228600"/>
          </a:xfrm>
          <a:prstGeom prst="line">
            <a:avLst/>
          </a:prstGeom>
          <a:noFill/>
          <a:ln w="9525">
            <a:solidFill>
              <a:schemeClr val="tx1"/>
            </a:solidFill>
            <a:round/>
            <a:headEnd/>
            <a:tailEnd type="triangle" w="med" len="med"/>
          </a:ln>
        </p:spPr>
        <p:txBody>
          <a:bodyPr wrap="none" anchor="ctr"/>
          <a:lstStyle/>
          <a:p>
            <a:endParaRPr lang="de-DE"/>
          </a:p>
        </p:txBody>
      </p:sp>
      <p:sp>
        <p:nvSpPr>
          <p:cNvPr id="104497" name="Text Box 145"/>
          <p:cNvSpPr txBox="1">
            <a:spLocks noChangeArrowheads="1"/>
          </p:cNvSpPr>
          <p:nvPr/>
        </p:nvSpPr>
        <p:spPr bwMode="auto">
          <a:xfrm>
            <a:off x="2133600" y="4408489"/>
            <a:ext cx="736600" cy="581025"/>
          </a:xfrm>
          <a:prstGeom prst="rect">
            <a:avLst/>
          </a:prstGeom>
          <a:noFill/>
          <a:ln w="9525">
            <a:noFill/>
            <a:miter lim="800000"/>
            <a:headEnd/>
            <a:tailEnd/>
          </a:ln>
        </p:spPr>
        <p:txBody>
          <a:bodyPr wrap="none">
            <a:spAutoFit/>
          </a:bodyPr>
          <a:lstStyle/>
          <a:p>
            <a:pPr eaLnBrk="0" hangingPunct="0"/>
            <a:r>
              <a:rPr lang="en-US" sz="1600">
                <a:latin typeface="Arial" pitchFamily="34" charset="0"/>
              </a:rPr>
              <a:t>cipher</a:t>
            </a:r>
          </a:p>
          <a:p>
            <a:pPr eaLnBrk="0" hangingPunct="0"/>
            <a:r>
              <a:rPr lang="en-US" sz="1600">
                <a:latin typeface="Arial" pitchFamily="34" charset="0"/>
              </a:rPr>
              <a:t>key</a:t>
            </a:r>
          </a:p>
        </p:txBody>
      </p:sp>
    </p:spTree>
    <p:extLst>
      <p:ext uri="{BB962C8B-B14F-4D97-AF65-F5344CB8AC3E}">
        <p14:creationId xmlns:p14="http://schemas.microsoft.com/office/powerpoint/2010/main" val="295001550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Questions &amp; Tasks</a:t>
            </a:r>
            <a:endParaRPr lang="en-US" noProof="0" dirty="0"/>
          </a:p>
        </p:txBody>
      </p:sp>
      <p:sp>
        <p:nvSpPr>
          <p:cNvPr id="4" name="Content Placeholder 3"/>
          <p:cNvSpPr>
            <a:spLocks noGrp="1"/>
          </p:cNvSpPr>
          <p:nvPr>
            <p:ph idx="1"/>
          </p:nvPr>
        </p:nvSpPr>
        <p:spPr/>
        <p:txBody>
          <a:bodyPr/>
          <a:lstStyle/>
          <a:p>
            <a:pPr lvl="1"/>
            <a:r>
              <a:rPr lang="en-GB" dirty="0"/>
              <a:t>What is protected by the GSM security mechanisms? </a:t>
            </a:r>
          </a:p>
          <a:p>
            <a:pPr lvl="1"/>
            <a:r>
              <a:rPr lang="en-GB" dirty="0"/>
              <a:t>What is missing compared to today’s communication systems?</a:t>
            </a:r>
          </a:p>
          <a:p>
            <a:pPr lvl="1"/>
            <a:r>
              <a:rPr lang="en-GB" dirty="0"/>
              <a:t>What are reasons for this decision?</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26240184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title"/>
          </p:nvPr>
        </p:nvSpPr>
        <p:spPr/>
        <p:txBody>
          <a:bodyPr/>
          <a:lstStyle/>
          <a:p>
            <a:pPr eaLnBrk="1" hangingPunct="1"/>
            <a:r>
              <a:rPr lang="en-US"/>
              <a:t>Data services in GSM I</a:t>
            </a:r>
          </a:p>
        </p:txBody>
      </p:sp>
      <p:sp>
        <p:nvSpPr>
          <p:cNvPr id="106499" name="Rectangle 7"/>
          <p:cNvSpPr>
            <a:spLocks noGrp="1" noChangeArrowheads="1"/>
          </p:cNvSpPr>
          <p:nvPr>
            <p:ph idx="1"/>
          </p:nvPr>
        </p:nvSpPr>
        <p:spPr/>
        <p:txBody>
          <a:bodyPr/>
          <a:lstStyle/>
          <a:p>
            <a:pPr eaLnBrk="1" hangingPunct="1"/>
            <a:r>
              <a:rPr lang="en-US"/>
              <a:t>Data transmission standardized with only 9.6 kbit/s</a:t>
            </a:r>
          </a:p>
          <a:p>
            <a:pPr lvl="1" eaLnBrk="1" hangingPunct="1"/>
            <a:r>
              <a:rPr lang="en-US"/>
              <a:t>advanced coding allows 14.4 kbit/s</a:t>
            </a:r>
          </a:p>
          <a:p>
            <a:pPr lvl="1" eaLnBrk="1" hangingPunct="1"/>
            <a:r>
              <a:rPr lang="en-US"/>
              <a:t>not enough for Internet and multimedia applications</a:t>
            </a:r>
          </a:p>
          <a:p>
            <a:pPr eaLnBrk="1" hangingPunct="1"/>
            <a:r>
              <a:rPr lang="en-US"/>
              <a:t>HSCSD (High-Speed Circuit Switched Data)</a:t>
            </a:r>
          </a:p>
          <a:p>
            <a:pPr lvl="1" eaLnBrk="1" hangingPunct="1"/>
            <a:r>
              <a:rPr lang="en-US"/>
              <a:t>mainly software update</a:t>
            </a:r>
          </a:p>
          <a:p>
            <a:pPr lvl="1" eaLnBrk="1" hangingPunct="1"/>
            <a:r>
              <a:rPr lang="en-US"/>
              <a:t>bundling of several time-slots to get higher AIUR (Air Interface User Rate, e.g., 57.6 kbit/s using 4 slots @ 14.4)</a:t>
            </a:r>
          </a:p>
          <a:p>
            <a:pPr lvl="1" eaLnBrk="1" hangingPunct="1"/>
            <a:r>
              <a:rPr lang="en-US"/>
              <a:t>advantage: ready to use, constant quality, simple</a:t>
            </a:r>
          </a:p>
          <a:p>
            <a:pPr lvl="1" eaLnBrk="1" hangingPunct="1"/>
            <a:r>
              <a:rPr lang="en-US"/>
              <a:t>disadvantage: channels blocked for voice transmission</a:t>
            </a:r>
          </a:p>
        </p:txBody>
      </p:sp>
      <p:sp>
        <p:nvSpPr>
          <p:cNvPr id="106497"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106500" name="Object 5"/>
          <p:cNvGraphicFramePr>
            <a:graphicFrameLocks noChangeAspect="1"/>
          </p:cNvGraphicFramePr>
          <p:nvPr/>
        </p:nvGraphicFramePr>
        <p:xfrm>
          <a:off x="3048001" y="4365626"/>
          <a:ext cx="6526213" cy="2066925"/>
        </p:xfrm>
        <a:graphic>
          <a:graphicData uri="http://schemas.openxmlformats.org/presentationml/2006/ole">
            <mc:AlternateContent xmlns:mc="http://schemas.openxmlformats.org/markup-compatibility/2006">
              <mc:Choice xmlns:v="urn:schemas-microsoft-com:vml" Requires="v">
                <p:oleObj spid="_x0000_s158751" name="Dokument" r:id="rId4" imgW="6525683" imgH="2065867" progId="Word.Document.8">
                  <p:embed/>
                </p:oleObj>
              </mc:Choice>
              <mc:Fallback>
                <p:oleObj name="Dokument" r:id="rId4" imgW="6525683" imgH="2065867" progId="Word.Document.8">
                  <p:embed/>
                  <p:pic>
                    <p:nvPicPr>
                      <p:cNvPr id="10650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4365626"/>
                        <a:ext cx="6526213" cy="206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128312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title"/>
          </p:nvPr>
        </p:nvSpPr>
        <p:spPr/>
        <p:txBody>
          <a:bodyPr/>
          <a:lstStyle/>
          <a:p>
            <a:r>
              <a:rPr lang="en-US"/>
              <a:t>Data services in GSM II</a:t>
            </a:r>
          </a:p>
        </p:txBody>
      </p:sp>
      <p:sp>
        <p:nvSpPr>
          <p:cNvPr id="108547" name="Rectangle 6"/>
          <p:cNvSpPr>
            <a:spLocks noGrp="1" noChangeArrowheads="1"/>
          </p:cNvSpPr>
          <p:nvPr>
            <p:ph idx="1"/>
          </p:nvPr>
        </p:nvSpPr>
        <p:spPr/>
        <p:txBody>
          <a:bodyPr/>
          <a:lstStyle/>
          <a:p>
            <a:r>
              <a:rPr lang="en-US"/>
              <a:t>GPRS (General Packet Radio Service)</a:t>
            </a:r>
          </a:p>
          <a:p>
            <a:pPr lvl="1"/>
            <a:r>
              <a:rPr lang="en-US"/>
              <a:t>packet switching</a:t>
            </a:r>
          </a:p>
          <a:p>
            <a:pPr lvl="1"/>
            <a:r>
              <a:rPr lang="en-US"/>
              <a:t>using free slots only if data packets ready to send </a:t>
            </a:r>
            <a:br>
              <a:rPr lang="en-US"/>
            </a:br>
            <a:r>
              <a:rPr lang="en-US"/>
              <a:t>(e.g., 50 kbit/s using 4 slots temporarily)</a:t>
            </a:r>
          </a:p>
          <a:p>
            <a:pPr lvl="1"/>
            <a:r>
              <a:rPr lang="en-US"/>
              <a:t>standardization 1998, introduction 2001</a:t>
            </a:r>
          </a:p>
          <a:p>
            <a:pPr lvl="1"/>
            <a:r>
              <a:rPr lang="en-US"/>
              <a:t>advantage: one step towards UMTS, more flexible</a:t>
            </a:r>
          </a:p>
          <a:p>
            <a:pPr lvl="1"/>
            <a:r>
              <a:rPr lang="en-US"/>
              <a:t>disadvantage: more investment needed (new hardware)</a:t>
            </a:r>
          </a:p>
          <a:p>
            <a:r>
              <a:rPr lang="en-US"/>
              <a:t>GPRS network elements</a:t>
            </a:r>
          </a:p>
          <a:p>
            <a:pPr lvl="1"/>
            <a:r>
              <a:rPr lang="en-US"/>
              <a:t>GSN (GPRS Support Nodes): GGSN and SGSN</a:t>
            </a:r>
          </a:p>
          <a:p>
            <a:pPr lvl="1"/>
            <a:r>
              <a:rPr lang="en-US"/>
              <a:t>GGSN (Gateway GSN)</a:t>
            </a:r>
          </a:p>
          <a:p>
            <a:pPr lvl="2"/>
            <a:r>
              <a:rPr lang="en-US"/>
              <a:t>interworking unit between GPRS and PDN (Packet Data Network)</a:t>
            </a:r>
          </a:p>
          <a:p>
            <a:pPr lvl="1"/>
            <a:r>
              <a:rPr lang="en-US"/>
              <a:t>SGSN (Serving GSN)</a:t>
            </a:r>
          </a:p>
          <a:p>
            <a:pPr lvl="2"/>
            <a:r>
              <a:rPr lang="en-US"/>
              <a:t>supports the MS (location, billing, security)</a:t>
            </a:r>
          </a:p>
          <a:p>
            <a:pPr lvl="1"/>
            <a:r>
              <a:rPr lang="en-US"/>
              <a:t>GR (GPRS Register)</a:t>
            </a:r>
          </a:p>
          <a:p>
            <a:pPr lvl="2"/>
            <a:r>
              <a:rPr lang="en-US"/>
              <a:t>user addresses</a:t>
            </a:r>
          </a:p>
        </p:txBody>
      </p:sp>
      <p:sp>
        <p:nvSpPr>
          <p:cNvPr id="108545" name="Fußzeilenplatzhalt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47306373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t>GPRS quality of service</a:t>
            </a:r>
          </a:p>
        </p:txBody>
      </p:sp>
      <p:sp>
        <p:nvSpPr>
          <p:cNvPr id="11059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110595" name="Object 6"/>
          <p:cNvGraphicFramePr>
            <a:graphicFrameLocks noChangeAspect="1"/>
          </p:cNvGraphicFramePr>
          <p:nvPr/>
        </p:nvGraphicFramePr>
        <p:xfrm>
          <a:off x="2319338" y="1598614"/>
          <a:ext cx="7669212" cy="2014537"/>
        </p:xfrm>
        <a:graphic>
          <a:graphicData uri="http://schemas.openxmlformats.org/presentationml/2006/ole">
            <mc:AlternateContent xmlns:mc="http://schemas.openxmlformats.org/markup-compatibility/2006">
              <mc:Choice xmlns:v="urn:schemas-microsoft-com:vml" Requires="v">
                <p:oleObj spid="_x0000_s159804" name="Dokument" r:id="rId4" imgW="7668683" imgH="2017183" progId="Word.Document.8">
                  <p:embed/>
                </p:oleObj>
              </mc:Choice>
              <mc:Fallback>
                <p:oleObj name="Dokument" r:id="rId4" imgW="7668683" imgH="2017183" progId="Word.Document.8">
                  <p:embed/>
                  <p:pic>
                    <p:nvPicPr>
                      <p:cNvPr id="11059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338" y="1598614"/>
                        <a:ext cx="7669212" cy="201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6" name="Object 7"/>
          <p:cNvGraphicFramePr>
            <a:graphicFrameLocks noChangeAspect="1"/>
          </p:cNvGraphicFramePr>
          <p:nvPr/>
        </p:nvGraphicFramePr>
        <p:xfrm>
          <a:off x="2135188" y="3860800"/>
          <a:ext cx="7923212" cy="1905000"/>
        </p:xfrm>
        <a:graphic>
          <a:graphicData uri="http://schemas.openxmlformats.org/presentationml/2006/ole">
            <mc:AlternateContent xmlns:mc="http://schemas.openxmlformats.org/markup-compatibility/2006">
              <mc:Choice xmlns:v="urn:schemas-microsoft-com:vml" Requires="v">
                <p:oleObj spid="_x0000_s159805" name="Dokument" r:id="rId6" imgW="7854950" imgH="1913467" progId="Word.Document.8">
                  <p:embed/>
                </p:oleObj>
              </mc:Choice>
              <mc:Fallback>
                <p:oleObj name="Dokument" r:id="rId6" imgW="7854950" imgH="1913467" progId="Word.Document.8">
                  <p:embed/>
                  <p:pic>
                    <p:nvPicPr>
                      <p:cNvPr id="11059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8" y="3860800"/>
                        <a:ext cx="7923212"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733647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10"/>
          <p:cNvSpPr>
            <a:spLocks noGrp="1" noChangeArrowheads="1"/>
          </p:cNvSpPr>
          <p:nvPr>
            <p:ph type="title"/>
          </p:nvPr>
        </p:nvSpPr>
        <p:spPr/>
        <p:txBody>
          <a:bodyPr/>
          <a:lstStyle/>
          <a:p>
            <a:pPr eaLnBrk="1" hangingPunct="1"/>
            <a:r>
              <a:rPr lang="en-US"/>
              <a:t>Examples for GPRS device classes</a:t>
            </a:r>
          </a:p>
        </p:txBody>
      </p:sp>
      <p:sp>
        <p:nvSpPr>
          <p:cNvPr id="11264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281814" name="Group 214"/>
          <p:cNvGraphicFramePr>
            <a:graphicFrameLocks noGrp="1"/>
          </p:cNvGraphicFramePr>
          <p:nvPr/>
        </p:nvGraphicFramePr>
        <p:xfrm>
          <a:off x="2208214" y="1931988"/>
          <a:ext cx="7775575" cy="3281414"/>
        </p:xfrm>
        <a:graphic>
          <a:graphicData uri="http://schemas.openxmlformats.org/drawingml/2006/table">
            <a:tbl>
              <a:tblPr/>
              <a:tblGrid>
                <a:gridCol w="941387">
                  <a:extLst>
                    <a:ext uri="{9D8B030D-6E8A-4147-A177-3AD203B41FA5}">
                      <a16:colId xmlns:a16="http://schemas.microsoft.com/office/drawing/2014/main" val="20000"/>
                    </a:ext>
                  </a:extLst>
                </a:gridCol>
                <a:gridCol w="1557338">
                  <a:extLst>
                    <a:ext uri="{9D8B030D-6E8A-4147-A177-3AD203B41FA5}">
                      <a16:colId xmlns:a16="http://schemas.microsoft.com/office/drawing/2014/main" val="20001"/>
                    </a:ext>
                  </a:extLst>
                </a:gridCol>
                <a:gridCol w="1804987">
                  <a:extLst>
                    <a:ext uri="{9D8B030D-6E8A-4147-A177-3AD203B41FA5}">
                      <a16:colId xmlns:a16="http://schemas.microsoft.com/office/drawing/2014/main" val="20002"/>
                    </a:ext>
                  </a:extLst>
                </a:gridCol>
                <a:gridCol w="3471863">
                  <a:extLst>
                    <a:ext uri="{9D8B030D-6E8A-4147-A177-3AD203B41FA5}">
                      <a16:colId xmlns:a16="http://schemas.microsoft.com/office/drawing/2014/main" val="20003"/>
                    </a:ext>
                  </a:extLst>
                </a:gridCol>
              </a:tblGrid>
              <a:tr h="64001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Class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Receiving slots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Sending slots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Maximum number of slots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777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76201">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777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777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r h="3777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8</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5"/>
                  </a:ext>
                </a:extLst>
              </a:tr>
              <a:tr h="376201">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10</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6"/>
                  </a:ext>
                </a:extLst>
              </a:tr>
              <a:tr h="37778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12</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dirty="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263536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99"/>
          <p:cNvSpPr>
            <a:spLocks noGrp="1" noChangeArrowheads="1"/>
          </p:cNvSpPr>
          <p:nvPr>
            <p:ph type="title"/>
          </p:nvPr>
        </p:nvSpPr>
        <p:spPr/>
        <p:txBody>
          <a:bodyPr/>
          <a:lstStyle/>
          <a:p>
            <a:pPr eaLnBrk="1" hangingPunct="1"/>
            <a:r>
              <a:rPr lang="en-US"/>
              <a:t>GPRS user data rates in kbit/s</a:t>
            </a:r>
          </a:p>
        </p:txBody>
      </p:sp>
      <p:sp>
        <p:nvSpPr>
          <p:cNvPr id="11468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283953" name="Group 305"/>
          <p:cNvGraphicFramePr>
            <a:graphicFrameLocks noGrp="1"/>
          </p:cNvGraphicFramePr>
          <p:nvPr/>
        </p:nvGraphicFramePr>
        <p:xfrm>
          <a:off x="1774825" y="2063751"/>
          <a:ext cx="8642350" cy="2990851"/>
        </p:xfrm>
        <a:graphic>
          <a:graphicData uri="http://schemas.openxmlformats.org/drawingml/2006/table">
            <a:tbl>
              <a:tblPr/>
              <a:tblGrid>
                <a:gridCol w="1152525">
                  <a:extLst>
                    <a:ext uri="{9D8B030D-6E8A-4147-A177-3AD203B41FA5}">
                      <a16:colId xmlns:a16="http://schemas.microsoft.com/office/drawing/2014/main" val="20000"/>
                    </a:ext>
                  </a:extLst>
                </a:gridCol>
                <a:gridCol w="846138">
                  <a:extLst>
                    <a:ext uri="{9D8B030D-6E8A-4147-A177-3AD203B41FA5}">
                      <a16:colId xmlns:a16="http://schemas.microsoft.com/office/drawing/2014/main" val="20001"/>
                    </a:ext>
                  </a:extLst>
                </a:gridCol>
                <a:gridCol w="947737">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gridCol w="950913">
                  <a:extLst>
                    <a:ext uri="{9D8B030D-6E8A-4147-A177-3AD203B41FA5}">
                      <a16:colId xmlns:a16="http://schemas.microsoft.com/office/drawing/2014/main" val="20004"/>
                    </a:ext>
                  </a:extLst>
                </a:gridCol>
                <a:gridCol w="947737">
                  <a:extLst>
                    <a:ext uri="{9D8B030D-6E8A-4147-A177-3AD203B41FA5}">
                      <a16:colId xmlns:a16="http://schemas.microsoft.com/office/drawing/2014/main" val="20005"/>
                    </a:ext>
                  </a:extLst>
                </a:gridCol>
                <a:gridCol w="947738">
                  <a:extLst>
                    <a:ext uri="{9D8B030D-6E8A-4147-A177-3AD203B41FA5}">
                      <a16:colId xmlns:a16="http://schemas.microsoft.com/office/drawing/2014/main" val="20006"/>
                    </a:ext>
                  </a:extLst>
                </a:gridCol>
                <a:gridCol w="949325">
                  <a:extLst>
                    <a:ext uri="{9D8B030D-6E8A-4147-A177-3AD203B41FA5}">
                      <a16:colId xmlns:a16="http://schemas.microsoft.com/office/drawing/2014/main" val="20007"/>
                    </a:ext>
                  </a:extLst>
                </a:gridCol>
                <a:gridCol w="950912">
                  <a:extLst>
                    <a:ext uri="{9D8B030D-6E8A-4147-A177-3AD203B41FA5}">
                      <a16:colId xmlns:a16="http://schemas.microsoft.com/office/drawing/2014/main" val="20008"/>
                    </a:ext>
                  </a:extLst>
                </a:gridCol>
              </a:tblGrid>
              <a:tr h="139223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Coding scheme</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1 slot</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2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3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4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5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6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7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a:ln>
                            <a:noFill/>
                          </a:ln>
                          <a:solidFill>
                            <a:schemeClr val="tx1"/>
                          </a:solidFill>
                          <a:effectLst/>
                          <a:latin typeface="Verdana" pitchFamily="34" charset="0"/>
                          <a:ea typeface="Times New Roman" pitchFamily="18" charset="0"/>
                          <a:cs typeface="Arial" charset="0"/>
                        </a:rPr>
                        <a:t>8 slots</a:t>
                      </a:r>
                      <a:endPar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CS-1</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9.05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18.1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27.15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36.2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45.25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54.3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63.35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72.4</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CS-2</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13.4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26.8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40.2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dirty="0">
                          <a:ln>
                            <a:noFill/>
                          </a:ln>
                          <a:solidFill>
                            <a:schemeClr val="tx1"/>
                          </a:solidFill>
                          <a:effectLst/>
                          <a:latin typeface="Verdana" pitchFamily="34" charset="0"/>
                          <a:ea typeface="Times New Roman" pitchFamily="18" charset="0"/>
                          <a:cs typeface="Arial" charset="0"/>
                        </a:rPr>
                        <a:t>53.6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67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80.4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93.8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107.2</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9846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CS-3</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31.2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46.8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62.4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78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93.6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109.2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124.8</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CS-4</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21.4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42.8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64.2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85.6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128.4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a:ln>
                            <a:noFill/>
                          </a:ln>
                          <a:solidFill>
                            <a:schemeClr val="tx1"/>
                          </a:solidFill>
                          <a:effectLst/>
                          <a:latin typeface="Verdana" pitchFamily="34" charset="0"/>
                          <a:ea typeface="Times New Roman" pitchFamily="18" charset="0"/>
                          <a:cs typeface="Arial" charset="0"/>
                        </a:rPr>
                        <a:t>149.8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dirty="0">
                          <a:ln>
                            <a:noFill/>
                          </a:ln>
                          <a:solidFill>
                            <a:schemeClr val="tx1"/>
                          </a:solidFill>
                          <a:effectLst/>
                          <a:latin typeface="Verdana" pitchFamily="34" charset="0"/>
                          <a:ea typeface="Times New Roman" pitchFamily="18" charset="0"/>
                          <a:cs typeface="Arial" charset="0"/>
                        </a:rPr>
                        <a:t>171.2</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416373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t>GPRS architecture and interfaces</a:t>
            </a:r>
          </a:p>
        </p:txBody>
      </p:sp>
      <p:sp>
        <p:nvSpPr>
          <p:cNvPr id="11673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116739" name="Group 82"/>
          <p:cNvGrpSpPr>
            <a:grpSpLocks/>
          </p:cNvGrpSpPr>
          <p:nvPr/>
        </p:nvGrpSpPr>
        <p:grpSpPr bwMode="auto">
          <a:xfrm>
            <a:off x="2971800" y="1295401"/>
            <a:ext cx="6388394" cy="4168775"/>
            <a:chOff x="1488" y="1152"/>
            <a:chExt cx="2527" cy="1648"/>
          </a:xfrm>
        </p:grpSpPr>
        <p:sp>
          <p:nvSpPr>
            <p:cNvPr id="116740" name="Oval 7"/>
            <p:cNvSpPr>
              <a:spLocks noChangeArrowheads="1"/>
            </p:cNvSpPr>
            <p:nvPr/>
          </p:nvSpPr>
          <p:spPr bwMode="auto">
            <a:xfrm>
              <a:off x="1488" y="1680"/>
              <a:ext cx="192" cy="192"/>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MS</a:t>
              </a:r>
            </a:p>
          </p:txBody>
        </p:sp>
        <p:sp>
          <p:nvSpPr>
            <p:cNvPr id="116741" name="Freeform 9"/>
            <p:cNvSpPr>
              <a:spLocks/>
            </p:cNvSpPr>
            <p:nvPr/>
          </p:nvSpPr>
          <p:spPr bwMode="auto">
            <a:xfrm rot="10800000">
              <a:off x="1680" y="1728"/>
              <a:ext cx="288" cy="96"/>
            </a:xfrm>
            <a:custGeom>
              <a:avLst/>
              <a:gdLst>
                <a:gd name="T0" fmla="*/ 0 w 336"/>
                <a:gd name="T1" fmla="*/ 96 h 96"/>
                <a:gd name="T2" fmla="*/ 165 w 336"/>
                <a:gd name="T3" fmla="*/ 0 h 96"/>
                <a:gd name="T4" fmla="*/ 123 w 336"/>
                <a:gd name="T5" fmla="*/ 96 h 96"/>
                <a:gd name="T6" fmla="*/ 288 w 336"/>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p:spPr>
          <p:txBody>
            <a:bodyPr wrap="none" anchor="ctr"/>
            <a:lstStyle/>
            <a:p>
              <a:endParaRPr lang="de-DE"/>
            </a:p>
          </p:txBody>
        </p:sp>
        <p:sp>
          <p:nvSpPr>
            <p:cNvPr id="116742" name="Rectangle 10"/>
            <p:cNvSpPr>
              <a:spLocks noChangeArrowheads="1"/>
            </p:cNvSpPr>
            <p:nvPr/>
          </p:nvSpPr>
          <p:spPr bwMode="auto">
            <a:xfrm>
              <a:off x="2016" y="1680"/>
              <a:ext cx="240" cy="144"/>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BSS</a:t>
              </a:r>
            </a:p>
          </p:txBody>
        </p:sp>
        <p:sp>
          <p:nvSpPr>
            <p:cNvPr id="116743" name="Rectangle 11"/>
            <p:cNvSpPr>
              <a:spLocks noChangeArrowheads="1"/>
            </p:cNvSpPr>
            <p:nvPr/>
          </p:nvSpPr>
          <p:spPr bwMode="auto">
            <a:xfrm>
              <a:off x="3168" y="1680"/>
              <a:ext cx="240" cy="144"/>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GGSN</a:t>
              </a:r>
            </a:p>
          </p:txBody>
        </p:sp>
        <p:sp>
          <p:nvSpPr>
            <p:cNvPr id="116744" name="Rectangle 17"/>
            <p:cNvSpPr>
              <a:spLocks noChangeArrowheads="1"/>
            </p:cNvSpPr>
            <p:nvPr/>
          </p:nvSpPr>
          <p:spPr bwMode="auto">
            <a:xfrm>
              <a:off x="2592" y="1680"/>
              <a:ext cx="240" cy="144"/>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SGSN</a:t>
              </a:r>
            </a:p>
          </p:txBody>
        </p:sp>
        <p:sp>
          <p:nvSpPr>
            <p:cNvPr id="116745" name="Rectangle 18"/>
            <p:cNvSpPr>
              <a:spLocks noChangeArrowheads="1"/>
            </p:cNvSpPr>
            <p:nvPr/>
          </p:nvSpPr>
          <p:spPr bwMode="auto">
            <a:xfrm>
              <a:off x="2256" y="2352"/>
              <a:ext cx="240" cy="144"/>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MSC</a:t>
              </a:r>
            </a:p>
          </p:txBody>
        </p:sp>
        <p:cxnSp>
          <p:nvCxnSpPr>
            <p:cNvPr id="116746" name="AutoShape 20"/>
            <p:cNvCxnSpPr>
              <a:cxnSpLocks noChangeShapeType="1"/>
              <a:stCxn id="116742" idx="3"/>
              <a:endCxn id="116744" idx="1"/>
            </p:cNvCxnSpPr>
            <p:nvPr/>
          </p:nvCxnSpPr>
          <p:spPr bwMode="auto">
            <a:xfrm>
              <a:off x="2256" y="1752"/>
              <a:ext cx="336" cy="0"/>
            </a:xfrm>
            <a:prstGeom prst="straightConnector1">
              <a:avLst/>
            </a:prstGeom>
            <a:noFill/>
            <a:ln w="9525">
              <a:solidFill>
                <a:schemeClr val="tx1"/>
              </a:solidFill>
              <a:round/>
              <a:headEnd/>
              <a:tailEnd/>
            </a:ln>
          </p:spPr>
        </p:cxnSp>
        <p:cxnSp>
          <p:nvCxnSpPr>
            <p:cNvPr id="116747" name="AutoShape 24"/>
            <p:cNvCxnSpPr>
              <a:cxnSpLocks noChangeShapeType="1"/>
              <a:stCxn id="116743" idx="1"/>
              <a:endCxn id="116744" idx="3"/>
            </p:cNvCxnSpPr>
            <p:nvPr/>
          </p:nvCxnSpPr>
          <p:spPr bwMode="auto">
            <a:xfrm flipH="1">
              <a:off x="2832" y="1752"/>
              <a:ext cx="336" cy="0"/>
            </a:xfrm>
            <a:prstGeom prst="straightConnector1">
              <a:avLst/>
            </a:prstGeom>
            <a:noFill/>
            <a:ln w="9525">
              <a:solidFill>
                <a:schemeClr val="tx1"/>
              </a:solidFill>
              <a:round/>
              <a:headEnd/>
              <a:tailEnd/>
            </a:ln>
          </p:spPr>
        </p:cxnSp>
        <p:sp>
          <p:nvSpPr>
            <p:cNvPr id="116748" name="Line 29"/>
            <p:cNvSpPr>
              <a:spLocks noChangeShapeType="1"/>
            </p:cNvSpPr>
            <p:nvPr/>
          </p:nvSpPr>
          <p:spPr bwMode="auto">
            <a:xfrm flipV="1">
              <a:off x="1824" y="1584"/>
              <a:ext cx="0" cy="480"/>
            </a:xfrm>
            <a:prstGeom prst="line">
              <a:avLst/>
            </a:prstGeom>
            <a:noFill/>
            <a:ln w="9525">
              <a:solidFill>
                <a:schemeClr val="tx1"/>
              </a:solidFill>
              <a:prstDash val="dash"/>
              <a:round/>
              <a:headEnd/>
              <a:tailEnd/>
            </a:ln>
          </p:spPr>
          <p:txBody>
            <a:bodyPr wrap="none" anchor="ctr"/>
            <a:lstStyle/>
            <a:p>
              <a:endParaRPr lang="de-DE"/>
            </a:p>
          </p:txBody>
        </p:sp>
        <p:sp>
          <p:nvSpPr>
            <p:cNvPr id="116749" name="Text Box 30"/>
            <p:cNvSpPr txBox="1">
              <a:spLocks noChangeArrowheads="1"/>
            </p:cNvSpPr>
            <p:nvPr/>
          </p:nvSpPr>
          <p:spPr bwMode="auto">
            <a:xfrm>
              <a:off x="1785" y="2045"/>
              <a:ext cx="164" cy="122"/>
            </a:xfrm>
            <a:prstGeom prst="rect">
              <a:avLst/>
            </a:prstGeom>
            <a:noFill/>
            <a:ln w="9525">
              <a:noFill/>
              <a:miter lim="800000"/>
              <a:headEnd/>
              <a:tailEnd/>
            </a:ln>
          </p:spPr>
          <p:txBody>
            <a:bodyPr wrap="none">
              <a:spAutoFit/>
            </a:bodyPr>
            <a:lstStyle/>
            <a:p>
              <a:pPr algn="r" eaLnBrk="0" hangingPunct="0"/>
              <a:r>
                <a:rPr lang="de-DE" sz="1400">
                  <a:latin typeface="Arial" pitchFamily="34" charset="0"/>
                </a:rPr>
                <a:t>U</a:t>
              </a:r>
              <a:r>
                <a:rPr lang="de-DE" sz="1400" baseline="-25000">
                  <a:latin typeface="Arial" pitchFamily="34" charset="0"/>
                </a:rPr>
                <a:t>m</a:t>
              </a:r>
              <a:endParaRPr lang="de-DE" sz="1400">
                <a:latin typeface="Arial" pitchFamily="34" charset="0"/>
              </a:endParaRPr>
            </a:p>
          </p:txBody>
        </p:sp>
        <p:sp>
          <p:nvSpPr>
            <p:cNvPr id="116750" name="AutoShape 31"/>
            <p:cNvSpPr>
              <a:spLocks noChangeArrowheads="1"/>
            </p:cNvSpPr>
            <p:nvPr/>
          </p:nvSpPr>
          <p:spPr bwMode="auto">
            <a:xfrm>
              <a:off x="2544" y="2592"/>
              <a:ext cx="257" cy="208"/>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EIR</a:t>
              </a:r>
            </a:p>
          </p:txBody>
        </p:sp>
        <p:sp>
          <p:nvSpPr>
            <p:cNvPr id="116751" name="AutoShape 32"/>
            <p:cNvSpPr>
              <a:spLocks noChangeArrowheads="1"/>
            </p:cNvSpPr>
            <p:nvPr/>
          </p:nvSpPr>
          <p:spPr bwMode="auto">
            <a:xfrm>
              <a:off x="2880" y="2256"/>
              <a:ext cx="240" cy="336"/>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HLR/</a:t>
              </a:r>
            </a:p>
            <a:p>
              <a:pPr algn="ctr" eaLnBrk="0" hangingPunct="0"/>
              <a:r>
                <a:rPr lang="de-DE" sz="1400">
                  <a:latin typeface="Arial" pitchFamily="34" charset="0"/>
                </a:rPr>
                <a:t>GR</a:t>
              </a:r>
            </a:p>
          </p:txBody>
        </p:sp>
        <p:sp>
          <p:nvSpPr>
            <p:cNvPr id="116752" name="AutoShape 33"/>
            <p:cNvSpPr>
              <a:spLocks noChangeArrowheads="1"/>
            </p:cNvSpPr>
            <p:nvPr/>
          </p:nvSpPr>
          <p:spPr bwMode="auto">
            <a:xfrm>
              <a:off x="1920" y="2592"/>
              <a:ext cx="257" cy="207"/>
            </a:xfrm>
            <a:prstGeom prst="flowChartMagneticDisk">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VLR</a:t>
              </a:r>
            </a:p>
          </p:txBody>
        </p:sp>
        <p:cxnSp>
          <p:nvCxnSpPr>
            <p:cNvPr id="116753" name="AutoShape 39"/>
            <p:cNvCxnSpPr>
              <a:cxnSpLocks noChangeShapeType="1"/>
              <a:stCxn id="116745" idx="1"/>
              <a:endCxn id="116752" idx="1"/>
            </p:cNvCxnSpPr>
            <p:nvPr/>
          </p:nvCxnSpPr>
          <p:spPr bwMode="auto">
            <a:xfrm flipH="1">
              <a:off x="2049" y="2424"/>
              <a:ext cx="207" cy="168"/>
            </a:xfrm>
            <a:prstGeom prst="straightConnector1">
              <a:avLst/>
            </a:prstGeom>
            <a:noFill/>
            <a:ln w="12700">
              <a:solidFill>
                <a:schemeClr val="tx1"/>
              </a:solidFill>
              <a:prstDash val="dash"/>
              <a:round/>
              <a:headEnd/>
              <a:tailEnd/>
            </a:ln>
          </p:spPr>
        </p:cxnSp>
        <p:sp>
          <p:nvSpPr>
            <p:cNvPr id="116754" name="Text Box 41"/>
            <p:cNvSpPr txBox="1">
              <a:spLocks noChangeArrowheads="1"/>
            </p:cNvSpPr>
            <p:nvPr/>
          </p:nvSpPr>
          <p:spPr bwMode="auto">
            <a:xfrm>
              <a:off x="3792" y="1661"/>
              <a:ext cx="223" cy="122"/>
            </a:xfrm>
            <a:prstGeom prst="rect">
              <a:avLst/>
            </a:prstGeom>
            <a:noFill/>
            <a:ln w="9525">
              <a:noFill/>
              <a:miter lim="800000"/>
              <a:headEnd/>
              <a:tailEnd/>
            </a:ln>
          </p:spPr>
          <p:txBody>
            <a:bodyPr wrap="none">
              <a:spAutoFit/>
            </a:bodyPr>
            <a:lstStyle/>
            <a:p>
              <a:pPr eaLnBrk="0" hangingPunct="0"/>
              <a:r>
                <a:rPr lang="de-DE" sz="1400">
                  <a:latin typeface="Arial" pitchFamily="34" charset="0"/>
                </a:rPr>
                <a:t>PDN</a:t>
              </a:r>
            </a:p>
          </p:txBody>
        </p:sp>
        <p:cxnSp>
          <p:nvCxnSpPr>
            <p:cNvPr id="116755" name="AutoShape 51"/>
            <p:cNvCxnSpPr>
              <a:cxnSpLocks noChangeShapeType="1"/>
              <a:stCxn id="116743" idx="3"/>
              <a:endCxn id="116754" idx="1"/>
            </p:cNvCxnSpPr>
            <p:nvPr/>
          </p:nvCxnSpPr>
          <p:spPr bwMode="auto">
            <a:xfrm flipV="1">
              <a:off x="3408" y="1722"/>
              <a:ext cx="384" cy="30"/>
            </a:xfrm>
            <a:prstGeom prst="straightConnector1">
              <a:avLst/>
            </a:prstGeom>
            <a:noFill/>
            <a:ln w="12700">
              <a:solidFill>
                <a:schemeClr val="tx1"/>
              </a:solidFill>
              <a:round/>
              <a:headEnd/>
              <a:tailEnd/>
            </a:ln>
          </p:spPr>
        </p:cxnSp>
        <p:cxnSp>
          <p:nvCxnSpPr>
            <p:cNvPr id="116756" name="AutoShape 58"/>
            <p:cNvCxnSpPr>
              <a:cxnSpLocks noChangeShapeType="1"/>
              <a:stCxn id="116744" idx="2"/>
              <a:endCxn id="116751" idx="2"/>
            </p:cNvCxnSpPr>
            <p:nvPr/>
          </p:nvCxnSpPr>
          <p:spPr bwMode="auto">
            <a:xfrm>
              <a:off x="2712" y="1824"/>
              <a:ext cx="168" cy="600"/>
            </a:xfrm>
            <a:prstGeom prst="straightConnector1">
              <a:avLst/>
            </a:prstGeom>
            <a:noFill/>
            <a:ln w="12700">
              <a:solidFill>
                <a:schemeClr val="tx1"/>
              </a:solidFill>
              <a:prstDash val="dash"/>
              <a:round/>
              <a:headEnd/>
              <a:tailEnd/>
            </a:ln>
          </p:spPr>
        </p:cxnSp>
        <p:cxnSp>
          <p:nvCxnSpPr>
            <p:cNvPr id="116757" name="AutoShape 60"/>
            <p:cNvCxnSpPr>
              <a:cxnSpLocks noChangeShapeType="1"/>
              <a:stCxn id="116751" idx="4"/>
              <a:endCxn id="116743" idx="2"/>
            </p:cNvCxnSpPr>
            <p:nvPr/>
          </p:nvCxnSpPr>
          <p:spPr bwMode="auto">
            <a:xfrm flipV="1">
              <a:off x="3120" y="1824"/>
              <a:ext cx="168" cy="600"/>
            </a:xfrm>
            <a:prstGeom prst="straightConnector1">
              <a:avLst/>
            </a:prstGeom>
            <a:noFill/>
            <a:ln w="12700">
              <a:solidFill>
                <a:schemeClr val="tx1"/>
              </a:solidFill>
              <a:prstDash val="dash"/>
              <a:round/>
              <a:headEnd/>
              <a:tailEnd/>
            </a:ln>
          </p:spPr>
        </p:cxnSp>
        <p:cxnSp>
          <p:nvCxnSpPr>
            <p:cNvPr id="116758" name="AutoShape 61"/>
            <p:cNvCxnSpPr>
              <a:cxnSpLocks noChangeShapeType="1"/>
              <a:stCxn id="116744" idx="2"/>
              <a:endCxn id="116745" idx="3"/>
            </p:cNvCxnSpPr>
            <p:nvPr/>
          </p:nvCxnSpPr>
          <p:spPr bwMode="auto">
            <a:xfrm flipH="1">
              <a:off x="2496" y="1824"/>
              <a:ext cx="216" cy="600"/>
            </a:xfrm>
            <a:prstGeom prst="straightConnector1">
              <a:avLst/>
            </a:prstGeom>
            <a:noFill/>
            <a:ln w="12700">
              <a:solidFill>
                <a:schemeClr val="tx1"/>
              </a:solidFill>
              <a:prstDash val="dash"/>
              <a:round/>
              <a:headEnd/>
              <a:tailEnd/>
            </a:ln>
          </p:spPr>
        </p:cxnSp>
        <p:sp>
          <p:nvSpPr>
            <p:cNvPr id="116759" name="Line 69"/>
            <p:cNvSpPr>
              <a:spLocks noChangeShapeType="1"/>
            </p:cNvSpPr>
            <p:nvPr/>
          </p:nvSpPr>
          <p:spPr bwMode="auto">
            <a:xfrm flipV="1">
              <a:off x="2400" y="1584"/>
              <a:ext cx="0" cy="480"/>
            </a:xfrm>
            <a:prstGeom prst="line">
              <a:avLst/>
            </a:prstGeom>
            <a:noFill/>
            <a:ln w="9525">
              <a:solidFill>
                <a:schemeClr val="tx1"/>
              </a:solidFill>
              <a:prstDash val="dash"/>
              <a:round/>
              <a:headEnd/>
              <a:tailEnd/>
            </a:ln>
          </p:spPr>
          <p:txBody>
            <a:bodyPr wrap="none" anchor="ctr"/>
            <a:lstStyle/>
            <a:p>
              <a:endParaRPr lang="de-DE"/>
            </a:p>
          </p:txBody>
        </p:sp>
        <p:sp>
          <p:nvSpPr>
            <p:cNvPr id="116760" name="Text Box 70"/>
            <p:cNvSpPr txBox="1">
              <a:spLocks noChangeArrowheads="1"/>
            </p:cNvSpPr>
            <p:nvPr/>
          </p:nvSpPr>
          <p:spPr bwMode="auto">
            <a:xfrm>
              <a:off x="2370" y="2045"/>
              <a:ext cx="155" cy="122"/>
            </a:xfrm>
            <a:prstGeom prst="rect">
              <a:avLst/>
            </a:prstGeom>
            <a:noFill/>
            <a:ln w="9525">
              <a:noFill/>
              <a:miter lim="800000"/>
              <a:headEnd/>
              <a:tailEnd/>
            </a:ln>
          </p:spPr>
          <p:txBody>
            <a:bodyPr wrap="none">
              <a:spAutoFit/>
            </a:bodyPr>
            <a:lstStyle/>
            <a:p>
              <a:pPr algn="r" eaLnBrk="0" hangingPunct="0"/>
              <a:r>
                <a:rPr lang="de-DE" sz="1400">
                  <a:latin typeface="Arial" pitchFamily="34" charset="0"/>
                </a:rPr>
                <a:t>G</a:t>
              </a:r>
              <a:r>
                <a:rPr lang="de-DE" sz="1400" baseline="-25000">
                  <a:latin typeface="Arial" pitchFamily="34" charset="0"/>
                </a:rPr>
                <a:t>b</a:t>
              </a:r>
              <a:endParaRPr lang="de-DE" sz="1400">
                <a:latin typeface="Arial" pitchFamily="34" charset="0"/>
              </a:endParaRPr>
            </a:p>
          </p:txBody>
        </p:sp>
        <p:sp>
          <p:nvSpPr>
            <p:cNvPr id="116761" name="Line 71"/>
            <p:cNvSpPr>
              <a:spLocks noChangeShapeType="1"/>
            </p:cNvSpPr>
            <p:nvPr/>
          </p:nvSpPr>
          <p:spPr bwMode="auto">
            <a:xfrm flipV="1">
              <a:off x="3012" y="1584"/>
              <a:ext cx="0" cy="480"/>
            </a:xfrm>
            <a:prstGeom prst="line">
              <a:avLst/>
            </a:prstGeom>
            <a:noFill/>
            <a:ln w="9525">
              <a:solidFill>
                <a:schemeClr val="tx1"/>
              </a:solidFill>
              <a:prstDash val="dash"/>
              <a:round/>
              <a:headEnd/>
              <a:tailEnd/>
            </a:ln>
          </p:spPr>
          <p:txBody>
            <a:bodyPr wrap="none" anchor="ctr"/>
            <a:lstStyle/>
            <a:p>
              <a:endParaRPr lang="de-DE"/>
            </a:p>
          </p:txBody>
        </p:sp>
        <p:sp>
          <p:nvSpPr>
            <p:cNvPr id="116762" name="Text Box 72"/>
            <p:cNvSpPr txBox="1">
              <a:spLocks noChangeArrowheads="1"/>
            </p:cNvSpPr>
            <p:nvPr/>
          </p:nvSpPr>
          <p:spPr bwMode="auto">
            <a:xfrm>
              <a:off x="2982" y="2045"/>
              <a:ext cx="155" cy="122"/>
            </a:xfrm>
            <a:prstGeom prst="rect">
              <a:avLst/>
            </a:prstGeom>
            <a:noFill/>
            <a:ln w="9525">
              <a:noFill/>
              <a:miter lim="800000"/>
              <a:headEnd/>
              <a:tailEnd/>
            </a:ln>
          </p:spPr>
          <p:txBody>
            <a:bodyPr wrap="none">
              <a:spAutoFit/>
            </a:bodyPr>
            <a:lstStyle/>
            <a:p>
              <a:pPr algn="r" eaLnBrk="0" hangingPunct="0"/>
              <a:r>
                <a:rPr lang="de-DE" sz="1400">
                  <a:latin typeface="Arial" pitchFamily="34" charset="0"/>
                </a:rPr>
                <a:t>G</a:t>
              </a:r>
              <a:r>
                <a:rPr lang="de-DE" sz="1400" baseline="-25000">
                  <a:latin typeface="Arial" pitchFamily="34" charset="0"/>
                </a:rPr>
                <a:t>n</a:t>
              </a:r>
              <a:endParaRPr lang="de-DE" sz="1400">
                <a:latin typeface="Arial" pitchFamily="34" charset="0"/>
              </a:endParaRPr>
            </a:p>
          </p:txBody>
        </p:sp>
        <p:sp>
          <p:nvSpPr>
            <p:cNvPr id="116763" name="Line 73"/>
            <p:cNvSpPr>
              <a:spLocks noChangeShapeType="1"/>
            </p:cNvSpPr>
            <p:nvPr/>
          </p:nvSpPr>
          <p:spPr bwMode="auto">
            <a:xfrm flipV="1">
              <a:off x="3588" y="1584"/>
              <a:ext cx="0" cy="480"/>
            </a:xfrm>
            <a:prstGeom prst="line">
              <a:avLst/>
            </a:prstGeom>
            <a:noFill/>
            <a:ln w="9525">
              <a:solidFill>
                <a:schemeClr val="tx1"/>
              </a:solidFill>
              <a:prstDash val="dash"/>
              <a:round/>
              <a:headEnd/>
              <a:tailEnd/>
            </a:ln>
          </p:spPr>
          <p:txBody>
            <a:bodyPr wrap="none" anchor="ctr"/>
            <a:lstStyle/>
            <a:p>
              <a:endParaRPr lang="de-DE"/>
            </a:p>
          </p:txBody>
        </p:sp>
        <p:sp>
          <p:nvSpPr>
            <p:cNvPr id="116764" name="Text Box 74"/>
            <p:cNvSpPr txBox="1">
              <a:spLocks noChangeArrowheads="1"/>
            </p:cNvSpPr>
            <p:nvPr/>
          </p:nvSpPr>
          <p:spPr bwMode="auto">
            <a:xfrm>
              <a:off x="3574" y="2045"/>
              <a:ext cx="139" cy="122"/>
            </a:xfrm>
            <a:prstGeom prst="rect">
              <a:avLst/>
            </a:prstGeom>
            <a:noFill/>
            <a:ln w="9525">
              <a:noFill/>
              <a:miter lim="800000"/>
              <a:headEnd/>
              <a:tailEnd/>
            </a:ln>
          </p:spPr>
          <p:txBody>
            <a:bodyPr wrap="none">
              <a:spAutoFit/>
            </a:bodyPr>
            <a:lstStyle/>
            <a:p>
              <a:pPr algn="r" eaLnBrk="0" hangingPunct="0"/>
              <a:r>
                <a:rPr lang="de-DE" sz="1400">
                  <a:latin typeface="Arial" pitchFamily="34" charset="0"/>
                </a:rPr>
                <a:t>G</a:t>
              </a:r>
              <a:r>
                <a:rPr lang="de-DE" sz="1400" baseline="-25000">
                  <a:latin typeface="Arial" pitchFamily="34" charset="0"/>
                </a:rPr>
                <a:t>i</a:t>
              </a:r>
              <a:endParaRPr lang="de-DE" sz="1400">
                <a:latin typeface="Arial" pitchFamily="34" charset="0"/>
              </a:endParaRPr>
            </a:p>
          </p:txBody>
        </p:sp>
        <p:cxnSp>
          <p:nvCxnSpPr>
            <p:cNvPr id="116765" name="AutoShape 75"/>
            <p:cNvCxnSpPr>
              <a:cxnSpLocks noChangeShapeType="1"/>
              <a:stCxn id="116742" idx="2"/>
              <a:endCxn id="116745" idx="1"/>
            </p:cNvCxnSpPr>
            <p:nvPr/>
          </p:nvCxnSpPr>
          <p:spPr bwMode="auto">
            <a:xfrm>
              <a:off x="2136" y="1824"/>
              <a:ext cx="120" cy="600"/>
            </a:xfrm>
            <a:prstGeom prst="straightConnector1">
              <a:avLst/>
            </a:prstGeom>
            <a:noFill/>
            <a:ln w="12700">
              <a:solidFill>
                <a:schemeClr val="tx1"/>
              </a:solidFill>
              <a:prstDash val="dash"/>
              <a:round/>
              <a:headEnd/>
              <a:tailEnd/>
            </a:ln>
          </p:spPr>
        </p:cxnSp>
        <p:cxnSp>
          <p:nvCxnSpPr>
            <p:cNvPr id="116766" name="AutoShape 76"/>
            <p:cNvCxnSpPr>
              <a:cxnSpLocks noChangeShapeType="1"/>
              <a:stCxn id="116744" idx="2"/>
              <a:endCxn id="116750" idx="1"/>
            </p:cNvCxnSpPr>
            <p:nvPr/>
          </p:nvCxnSpPr>
          <p:spPr bwMode="auto">
            <a:xfrm flipH="1">
              <a:off x="2673" y="1824"/>
              <a:ext cx="39" cy="768"/>
            </a:xfrm>
            <a:prstGeom prst="straightConnector1">
              <a:avLst/>
            </a:prstGeom>
            <a:noFill/>
            <a:ln w="12700">
              <a:solidFill>
                <a:schemeClr val="tx1"/>
              </a:solidFill>
              <a:prstDash val="dash"/>
              <a:round/>
              <a:headEnd/>
              <a:tailEnd/>
            </a:ln>
          </p:spPr>
        </p:cxnSp>
        <p:sp>
          <p:nvSpPr>
            <p:cNvPr id="116767" name="Rectangle 77"/>
            <p:cNvSpPr>
              <a:spLocks noChangeArrowheads="1"/>
            </p:cNvSpPr>
            <p:nvPr/>
          </p:nvSpPr>
          <p:spPr bwMode="auto">
            <a:xfrm>
              <a:off x="2592" y="1152"/>
              <a:ext cx="240" cy="144"/>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SGSN</a:t>
              </a:r>
            </a:p>
          </p:txBody>
        </p:sp>
        <p:cxnSp>
          <p:nvCxnSpPr>
            <p:cNvPr id="116768" name="AutoShape 78"/>
            <p:cNvCxnSpPr>
              <a:cxnSpLocks noChangeShapeType="1"/>
              <a:stCxn id="116767" idx="2"/>
              <a:endCxn id="116744" idx="0"/>
            </p:cNvCxnSpPr>
            <p:nvPr/>
          </p:nvCxnSpPr>
          <p:spPr bwMode="auto">
            <a:xfrm>
              <a:off x="2712" y="1296"/>
              <a:ext cx="0" cy="384"/>
            </a:xfrm>
            <a:prstGeom prst="straightConnector1">
              <a:avLst/>
            </a:prstGeom>
            <a:noFill/>
            <a:ln w="9525">
              <a:solidFill>
                <a:schemeClr val="tx1"/>
              </a:solidFill>
              <a:round/>
              <a:headEnd/>
              <a:tailEnd/>
            </a:ln>
          </p:spPr>
        </p:cxnSp>
        <p:sp>
          <p:nvSpPr>
            <p:cNvPr id="116769" name="Line 79"/>
            <p:cNvSpPr>
              <a:spLocks noChangeShapeType="1"/>
            </p:cNvSpPr>
            <p:nvPr/>
          </p:nvSpPr>
          <p:spPr bwMode="auto">
            <a:xfrm flipV="1">
              <a:off x="2496" y="1440"/>
              <a:ext cx="480" cy="0"/>
            </a:xfrm>
            <a:prstGeom prst="line">
              <a:avLst/>
            </a:prstGeom>
            <a:noFill/>
            <a:ln w="9525">
              <a:solidFill>
                <a:schemeClr val="tx1"/>
              </a:solidFill>
              <a:prstDash val="dash"/>
              <a:round/>
              <a:headEnd/>
              <a:tailEnd/>
            </a:ln>
          </p:spPr>
          <p:txBody>
            <a:bodyPr wrap="none" anchor="ctr"/>
            <a:lstStyle/>
            <a:p>
              <a:endParaRPr lang="de-DE"/>
            </a:p>
          </p:txBody>
        </p:sp>
        <p:sp>
          <p:nvSpPr>
            <p:cNvPr id="116770" name="Text Box 80"/>
            <p:cNvSpPr txBox="1">
              <a:spLocks noChangeArrowheads="1"/>
            </p:cNvSpPr>
            <p:nvPr/>
          </p:nvSpPr>
          <p:spPr bwMode="auto">
            <a:xfrm>
              <a:off x="2982" y="1325"/>
              <a:ext cx="155" cy="122"/>
            </a:xfrm>
            <a:prstGeom prst="rect">
              <a:avLst/>
            </a:prstGeom>
            <a:noFill/>
            <a:ln w="9525">
              <a:noFill/>
              <a:miter lim="800000"/>
              <a:headEnd/>
              <a:tailEnd/>
            </a:ln>
          </p:spPr>
          <p:txBody>
            <a:bodyPr wrap="none">
              <a:spAutoFit/>
            </a:bodyPr>
            <a:lstStyle/>
            <a:p>
              <a:pPr algn="r" eaLnBrk="0" hangingPunct="0"/>
              <a:r>
                <a:rPr lang="de-DE" sz="1400">
                  <a:latin typeface="Arial" pitchFamily="34" charset="0"/>
                </a:rPr>
                <a:t>G</a:t>
              </a:r>
              <a:r>
                <a:rPr lang="de-DE" sz="1400" baseline="-25000">
                  <a:latin typeface="Arial" pitchFamily="34" charset="0"/>
                </a:rPr>
                <a:t>n</a:t>
              </a:r>
              <a:endParaRPr lang="de-DE" sz="1400">
                <a:latin typeface="Arial" pitchFamily="34" charset="0"/>
              </a:endParaRPr>
            </a:p>
          </p:txBody>
        </p:sp>
      </p:grpSp>
    </p:spTree>
    <p:extLst>
      <p:ext uri="{BB962C8B-B14F-4D97-AF65-F5344CB8AC3E}">
        <p14:creationId xmlns:p14="http://schemas.microsoft.com/office/powerpoint/2010/main" val="38351251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p:txBody>
          <a:bodyPr/>
          <a:lstStyle/>
          <a:p>
            <a:pPr eaLnBrk="1" hangingPunct="1"/>
            <a:r>
              <a:rPr lang="en-US"/>
              <a:t>Some press news…</a:t>
            </a:r>
          </a:p>
        </p:txBody>
      </p:sp>
      <p:sp>
        <p:nvSpPr>
          <p:cNvPr id="28674" name="Rectangle 6"/>
          <p:cNvSpPr>
            <a:spLocks noGrp="1" noChangeArrowheads="1"/>
          </p:cNvSpPr>
          <p:nvPr>
            <p:ph idx="1"/>
          </p:nvPr>
        </p:nvSpPr>
        <p:spPr/>
        <p:txBody>
          <a:bodyPr>
            <a:normAutofit lnSpcReduction="10000"/>
          </a:bodyPr>
          <a:lstStyle/>
          <a:p>
            <a:pPr eaLnBrk="1" hangingPunct="1">
              <a:lnSpc>
                <a:spcPct val="80000"/>
              </a:lnSpc>
            </a:pPr>
            <a:r>
              <a:rPr lang="en-US" sz="2000" b="1" dirty="0"/>
              <a:t>16th April 2008</a:t>
            </a:r>
            <a:r>
              <a:rPr lang="en-US" sz="2000" dirty="0"/>
              <a:t>: The GSMA, the global trade group for the mobile industry, today announced that total connections to GSM mobile communications networks have now passed the </a:t>
            </a:r>
            <a:r>
              <a:rPr lang="en-US" sz="2000" b="1" dirty="0"/>
              <a:t>3 Billion</a:t>
            </a:r>
            <a:r>
              <a:rPr lang="en-US" sz="2000" dirty="0"/>
              <a:t> mark globally. The third billion landmark has been reached just four years after the GSM industry surpassed its first billion, and just two years from the second billionth connection. The 3 Billion landmark has been surpassed just 17 years after the first GSM network launch in 1991. Today more than 700 mobile operators across 218 countries and territories of the world are adding </a:t>
            </a:r>
            <a:r>
              <a:rPr lang="en-US" sz="2000" b="1" dirty="0"/>
              <a:t>new connections at the rate of 15 per second, or 1.3 million per day</a:t>
            </a:r>
            <a:r>
              <a:rPr lang="en-US" sz="2000" dirty="0"/>
              <a:t>. </a:t>
            </a:r>
          </a:p>
          <a:p>
            <a:pPr eaLnBrk="1" hangingPunct="1">
              <a:lnSpc>
                <a:spcPct val="80000"/>
              </a:lnSpc>
            </a:pPr>
            <a:endParaRPr lang="en-US" sz="2000" dirty="0"/>
          </a:p>
          <a:p>
            <a:pPr eaLnBrk="1" hangingPunct="1"/>
            <a:r>
              <a:rPr lang="en-US" sz="2000" b="1" dirty="0"/>
              <a:t>11 February 2009</a:t>
            </a:r>
            <a:r>
              <a:rPr lang="en-US" sz="2000" dirty="0"/>
              <a:t>: The GSMA today announced that the mobile world has celebrated its </a:t>
            </a:r>
            <a:r>
              <a:rPr lang="en-US" sz="2000" b="1" dirty="0"/>
              <a:t>four billionth connection</a:t>
            </a:r>
            <a:r>
              <a:rPr lang="en-US" sz="2000" dirty="0"/>
              <a:t>, according to Wireless Intelligence, the GSMA</a:t>
            </a:r>
            <a:r>
              <a:rPr lang="en-US" altLang="de-DE" sz="2000" dirty="0"/>
              <a:t>’</a:t>
            </a:r>
            <a:r>
              <a:rPr lang="en-US" sz="2000" dirty="0"/>
              <a:t>s market intelligence unit. This milestone underscores the continued strong growth of the mobile industry and puts the global market on the path to reach a staggering </a:t>
            </a:r>
            <a:r>
              <a:rPr lang="en-US" sz="2000" b="1" dirty="0"/>
              <a:t>six billion connections by 2013</a:t>
            </a:r>
            <a:r>
              <a:rPr lang="en-US" sz="2000" dirty="0"/>
              <a:t>.</a:t>
            </a:r>
          </a:p>
          <a:p>
            <a:pPr eaLnBrk="1" hangingPunct="1"/>
            <a:endParaRPr lang="en-US" sz="2000" dirty="0"/>
          </a:p>
          <a:p>
            <a:pPr eaLnBrk="1" hangingPunct="1"/>
            <a:r>
              <a:rPr lang="en-US" sz="2000" dirty="0"/>
              <a:t>By </a:t>
            </a:r>
            <a:r>
              <a:rPr lang="en-US" sz="2000" b="1" dirty="0"/>
              <a:t>2014</a:t>
            </a:r>
            <a:r>
              <a:rPr lang="en-US" sz="2000" dirty="0"/>
              <a:t> </a:t>
            </a:r>
            <a:r>
              <a:rPr lang="en-US" sz="2000" b="1" dirty="0"/>
              <a:t>3.4bn</a:t>
            </a:r>
            <a:r>
              <a:rPr lang="en-US" sz="2000" dirty="0"/>
              <a:t> people have </a:t>
            </a:r>
            <a:r>
              <a:rPr lang="en-US" sz="2000" b="1" dirty="0"/>
              <a:t>broadband</a:t>
            </a:r>
            <a:r>
              <a:rPr lang="en-US" sz="2000" dirty="0"/>
              <a:t>, 80% mobile!</a:t>
            </a:r>
          </a:p>
          <a:p>
            <a:pPr eaLnBrk="1" hangingPunct="1"/>
            <a:endParaRPr lang="en-US" sz="2000" dirty="0"/>
          </a:p>
          <a:p>
            <a:r>
              <a:rPr lang="en-US" sz="2000" b="1" dirty="0"/>
              <a:t>2018</a:t>
            </a:r>
            <a:r>
              <a:rPr lang="en-US" sz="2000" dirty="0"/>
              <a:t>: more than </a:t>
            </a:r>
            <a:r>
              <a:rPr lang="en-US" sz="2000" b="1" dirty="0"/>
              <a:t>8.5 billion mobile connections</a:t>
            </a:r>
            <a:r>
              <a:rPr lang="en-US" sz="2000" dirty="0"/>
              <a:t>, more than 5 billion </a:t>
            </a:r>
            <a:br>
              <a:rPr lang="en-US" sz="2000" dirty="0"/>
            </a:br>
            <a:r>
              <a:rPr lang="en-US" sz="2000" dirty="0"/>
              <a:t>unique subscribers, $9,49 ARPU/month (</a:t>
            </a:r>
            <a:r>
              <a:rPr lang="en-US" sz="2000" dirty="0">
                <a:hlinkClick r:id="rId3"/>
              </a:rPr>
              <a:t>https://www.gsmaintelligence.com/</a:t>
            </a:r>
            <a:r>
              <a:rPr lang="en-US" sz="2000" dirty="0"/>
              <a:t>)</a:t>
            </a:r>
            <a:r>
              <a:rPr lang="en-US" sz="1400" dirty="0"/>
              <a:t/>
            </a:r>
            <a:br>
              <a:rPr lang="en-US" sz="1400" dirty="0"/>
            </a:br>
            <a:endParaRPr lang="en-US" sz="1400" dirty="0"/>
          </a:p>
          <a:p>
            <a:r>
              <a:rPr lang="en-US" sz="2000" b="1" dirty="0"/>
              <a:t>2020</a:t>
            </a:r>
            <a:r>
              <a:rPr lang="en-US" sz="2000" dirty="0"/>
              <a:t>: 5G networks and phones start spreading worldwide</a:t>
            </a:r>
          </a:p>
          <a:p>
            <a:pPr eaLnBrk="1" hangingPunct="1">
              <a:lnSpc>
                <a:spcPct val="80000"/>
              </a:lnSpc>
            </a:pPr>
            <a:endParaRPr lang="en-US" sz="1400" dirty="0"/>
          </a:p>
        </p:txBody>
      </p:sp>
      <p:sp>
        <p:nvSpPr>
          <p:cNvPr id="28675" name="Fußzeilenplatzhalter 4"/>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2" name="Picture 1"/>
          <p:cNvPicPr>
            <a:picLocks noChangeAspect="1"/>
          </p:cNvPicPr>
          <p:nvPr/>
        </p:nvPicPr>
        <p:blipFill>
          <a:blip r:embed="rId4"/>
          <a:stretch>
            <a:fillRect/>
          </a:stretch>
        </p:blipFill>
        <p:spPr>
          <a:xfrm>
            <a:off x="9624490" y="4797190"/>
            <a:ext cx="1944270" cy="1244061"/>
          </a:xfrm>
          <a:prstGeom prst="rect">
            <a:avLst/>
          </a:prstGeom>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t>GPRS protocol architecture</a:t>
            </a:r>
          </a:p>
        </p:txBody>
      </p:sp>
      <p:sp>
        <p:nvSpPr>
          <p:cNvPr id="11878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18787" name="Rectangle 4"/>
          <p:cNvSpPr>
            <a:spLocks noChangeArrowheads="1"/>
          </p:cNvSpPr>
          <p:nvPr/>
        </p:nvSpPr>
        <p:spPr bwMode="auto">
          <a:xfrm>
            <a:off x="2811463" y="2532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apps.</a:t>
            </a:r>
          </a:p>
        </p:txBody>
      </p:sp>
      <p:sp>
        <p:nvSpPr>
          <p:cNvPr id="118788" name="Rectangle 5"/>
          <p:cNvSpPr>
            <a:spLocks noChangeArrowheads="1"/>
          </p:cNvSpPr>
          <p:nvPr/>
        </p:nvSpPr>
        <p:spPr bwMode="auto">
          <a:xfrm>
            <a:off x="2811463" y="2913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IP/X.25</a:t>
            </a:r>
          </a:p>
        </p:txBody>
      </p:sp>
      <p:sp>
        <p:nvSpPr>
          <p:cNvPr id="118789" name="Rectangle 6"/>
          <p:cNvSpPr>
            <a:spLocks noChangeArrowheads="1"/>
          </p:cNvSpPr>
          <p:nvPr/>
        </p:nvSpPr>
        <p:spPr bwMode="auto">
          <a:xfrm>
            <a:off x="2811463" y="3675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LLC</a:t>
            </a:r>
          </a:p>
        </p:txBody>
      </p:sp>
      <p:sp>
        <p:nvSpPr>
          <p:cNvPr id="118790" name="Rectangle 7"/>
          <p:cNvSpPr>
            <a:spLocks noChangeArrowheads="1"/>
          </p:cNvSpPr>
          <p:nvPr/>
        </p:nvSpPr>
        <p:spPr bwMode="auto">
          <a:xfrm>
            <a:off x="8374063" y="3294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GTP</a:t>
            </a:r>
          </a:p>
        </p:txBody>
      </p:sp>
      <p:sp>
        <p:nvSpPr>
          <p:cNvPr id="118791" name="Rectangle 8"/>
          <p:cNvSpPr>
            <a:spLocks noChangeArrowheads="1"/>
          </p:cNvSpPr>
          <p:nvPr/>
        </p:nvSpPr>
        <p:spPr bwMode="auto">
          <a:xfrm>
            <a:off x="2811463" y="4437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18792" name="Rectangle 9"/>
          <p:cNvSpPr>
            <a:spLocks noChangeArrowheads="1"/>
          </p:cNvSpPr>
          <p:nvPr/>
        </p:nvSpPr>
        <p:spPr bwMode="auto">
          <a:xfrm>
            <a:off x="2811463" y="4818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18793" name="Rectangle 10"/>
          <p:cNvSpPr>
            <a:spLocks noChangeArrowheads="1"/>
          </p:cNvSpPr>
          <p:nvPr/>
        </p:nvSpPr>
        <p:spPr bwMode="auto">
          <a:xfrm>
            <a:off x="4106863" y="4437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18794" name="Rectangle 11"/>
          <p:cNvSpPr>
            <a:spLocks noChangeArrowheads="1"/>
          </p:cNvSpPr>
          <p:nvPr/>
        </p:nvSpPr>
        <p:spPr bwMode="auto">
          <a:xfrm>
            <a:off x="4106863" y="4818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18795" name="Rectangle 13"/>
          <p:cNvSpPr>
            <a:spLocks noChangeArrowheads="1"/>
          </p:cNvSpPr>
          <p:nvPr/>
        </p:nvSpPr>
        <p:spPr bwMode="auto">
          <a:xfrm>
            <a:off x="4945063" y="44370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FR</a:t>
            </a:r>
          </a:p>
        </p:txBody>
      </p:sp>
      <p:sp>
        <p:nvSpPr>
          <p:cNvPr id="118796" name="AutoShape 14"/>
          <p:cNvSpPr>
            <a:spLocks noChangeArrowheads="1"/>
          </p:cNvSpPr>
          <p:nvPr/>
        </p:nvSpPr>
        <p:spPr bwMode="auto">
          <a:xfrm>
            <a:off x="4106863" y="4056063"/>
            <a:ext cx="838200" cy="381000"/>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400">
                <a:latin typeface="Arial" pitchFamily="34" charset="0"/>
              </a:rPr>
              <a:t>RLC  </a:t>
            </a:r>
          </a:p>
        </p:txBody>
      </p:sp>
      <p:sp>
        <p:nvSpPr>
          <p:cNvPr id="118797" name="AutoShape 15"/>
          <p:cNvSpPr>
            <a:spLocks noChangeArrowheads="1"/>
          </p:cNvSpPr>
          <p:nvPr/>
        </p:nvSpPr>
        <p:spPr bwMode="auto">
          <a:xfrm flipH="1">
            <a:off x="4945063" y="4056063"/>
            <a:ext cx="838200" cy="381000"/>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200" dirty="0">
                <a:latin typeface="Arial" pitchFamily="34" charset="0"/>
              </a:rPr>
              <a:t> </a:t>
            </a:r>
            <a:r>
              <a:rPr lang="en-US" sz="1050" dirty="0">
                <a:latin typeface="Arial" pitchFamily="34" charset="0"/>
              </a:rPr>
              <a:t>BSSGP</a:t>
            </a:r>
          </a:p>
        </p:txBody>
      </p:sp>
      <p:sp>
        <p:nvSpPr>
          <p:cNvPr id="118798" name="AutoShape 16"/>
          <p:cNvSpPr>
            <a:spLocks noChangeArrowheads="1"/>
          </p:cNvSpPr>
          <p:nvPr/>
        </p:nvSpPr>
        <p:spPr bwMode="auto">
          <a:xfrm flipV="1">
            <a:off x="4106863" y="4056063"/>
            <a:ext cx="1676400" cy="381000"/>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cxnSp>
        <p:nvCxnSpPr>
          <p:cNvPr id="118799" name="AutoShape 17"/>
          <p:cNvCxnSpPr>
            <a:cxnSpLocks noChangeShapeType="1"/>
            <a:stCxn id="118792" idx="2"/>
            <a:endCxn id="118794" idx="2"/>
          </p:cNvCxnSpPr>
          <p:nvPr/>
        </p:nvCxnSpPr>
        <p:spPr bwMode="auto">
          <a:xfrm rot="16200000" flipH="1">
            <a:off x="3877470" y="4552157"/>
            <a:ext cx="1587" cy="1295400"/>
          </a:xfrm>
          <a:prstGeom prst="bentConnector3">
            <a:avLst>
              <a:gd name="adj1" fmla="val 14400000"/>
            </a:avLst>
          </a:prstGeom>
          <a:noFill/>
          <a:ln w="9525">
            <a:solidFill>
              <a:schemeClr val="tx1"/>
            </a:solidFill>
            <a:miter lim="800000"/>
            <a:headEnd/>
            <a:tailEnd/>
          </a:ln>
        </p:spPr>
      </p:cxnSp>
      <p:sp>
        <p:nvSpPr>
          <p:cNvPr id="118800" name="Rectangle 18"/>
          <p:cNvSpPr>
            <a:spLocks noChangeArrowheads="1"/>
          </p:cNvSpPr>
          <p:nvPr/>
        </p:nvSpPr>
        <p:spPr bwMode="auto">
          <a:xfrm>
            <a:off x="8374063" y="2913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IP/X.25</a:t>
            </a:r>
          </a:p>
        </p:txBody>
      </p:sp>
      <p:sp>
        <p:nvSpPr>
          <p:cNvPr id="118801" name="Rectangle 20"/>
          <p:cNvSpPr>
            <a:spLocks noChangeArrowheads="1"/>
          </p:cNvSpPr>
          <p:nvPr/>
        </p:nvSpPr>
        <p:spPr bwMode="auto">
          <a:xfrm>
            <a:off x="6240463" y="44370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FR</a:t>
            </a:r>
          </a:p>
        </p:txBody>
      </p:sp>
      <p:cxnSp>
        <p:nvCxnSpPr>
          <p:cNvPr id="118802" name="AutoShape 21"/>
          <p:cNvCxnSpPr>
            <a:cxnSpLocks noChangeShapeType="1"/>
            <a:stCxn id="118795" idx="2"/>
            <a:endCxn id="118801" idx="2"/>
          </p:cNvCxnSpPr>
          <p:nvPr/>
        </p:nvCxnSpPr>
        <p:spPr bwMode="auto">
          <a:xfrm rot="16200000" flipH="1">
            <a:off x="6011070" y="4552157"/>
            <a:ext cx="1587" cy="1295400"/>
          </a:xfrm>
          <a:prstGeom prst="bentConnector3">
            <a:avLst>
              <a:gd name="adj1" fmla="val 14400000"/>
            </a:avLst>
          </a:prstGeom>
          <a:noFill/>
          <a:ln w="9525">
            <a:solidFill>
              <a:schemeClr val="tx1"/>
            </a:solidFill>
            <a:miter lim="800000"/>
            <a:headEnd/>
            <a:tailEnd/>
          </a:ln>
        </p:spPr>
      </p:cxnSp>
      <p:sp>
        <p:nvSpPr>
          <p:cNvPr id="118803" name="Line 24"/>
          <p:cNvSpPr>
            <a:spLocks noChangeShapeType="1"/>
          </p:cNvSpPr>
          <p:nvPr/>
        </p:nvSpPr>
        <p:spPr bwMode="auto">
          <a:xfrm flipV="1">
            <a:off x="3878263" y="25320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118804" name="Line 25"/>
          <p:cNvSpPr>
            <a:spLocks noChangeShapeType="1"/>
          </p:cNvSpPr>
          <p:nvPr/>
        </p:nvSpPr>
        <p:spPr bwMode="auto">
          <a:xfrm flipV="1">
            <a:off x="6011863" y="25320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118805" name="Text Box 26"/>
          <p:cNvSpPr txBox="1">
            <a:spLocks noChangeArrowheads="1"/>
          </p:cNvSpPr>
          <p:nvPr/>
        </p:nvSpPr>
        <p:spPr bwMode="auto">
          <a:xfrm>
            <a:off x="3649664" y="2151063"/>
            <a:ext cx="4460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U</a:t>
            </a:r>
            <a:r>
              <a:rPr lang="en-US" sz="1600" baseline="-25000">
                <a:latin typeface="Arial" pitchFamily="34" charset="0"/>
              </a:rPr>
              <a:t>m</a:t>
            </a:r>
            <a:endParaRPr lang="en-US" sz="1600">
              <a:latin typeface="Arial" pitchFamily="34" charset="0"/>
            </a:endParaRPr>
          </a:p>
        </p:txBody>
      </p:sp>
      <p:sp>
        <p:nvSpPr>
          <p:cNvPr id="118806" name="Text Box 27"/>
          <p:cNvSpPr txBox="1">
            <a:spLocks noChangeArrowheads="1"/>
          </p:cNvSpPr>
          <p:nvPr/>
        </p:nvSpPr>
        <p:spPr bwMode="auto">
          <a:xfrm>
            <a:off x="5783264" y="2151063"/>
            <a:ext cx="4206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G</a:t>
            </a:r>
            <a:r>
              <a:rPr lang="en-US" sz="1600" baseline="-25000">
                <a:latin typeface="Arial" pitchFamily="34" charset="0"/>
              </a:rPr>
              <a:t>b</a:t>
            </a:r>
            <a:endParaRPr lang="en-US" sz="1600">
              <a:latin typeface="Arial" pitchFamily="34" charset="0"/>
            </a:endParaRPr>
          </a:p>
        </p:txBody>
      </p:sp>
      <p:sp>
        <p:nvSpPr>
          <p:cNvPr id="118807" name="Text Box 28"/>
          <p:cNvSpPr txBox="1">
            <a:spLocks noChangeArrowheads="1"/>
          </p:cNvSpPr>
          <p:nvPr/>
        </p:nvSpPr>
        <p:spPr bwMode="auto">
          <a:xfrm>
            <a:off x="7993064" y="2151063"/>
            <a:ext cx="4206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G</a:t>
            </a:r>
            <a:r>
              <a:rPr lang="en-US" sz="1600" baseline="-25000">
                <a:latin typeface="Arial" pitchFamily="34" charset="0"/>
              </a:rPr>
              <a:t>n</a:t>
            </a:r>
            <a:endParaRPr lang="en-US" sz="1600">
              <a:latin typeface="Arial" pitchFamily="34" charset="0"/>
            </a:endParaRPr>
          </a:p>
        </p:txBody>
      </p:sp>
      <p:sp>
        <p:nvSpPr>
          <p:cNvPr id="118808" name="Rectangle 30"/>
          <p:cNvSpPr>
            <a:spLocks noChangeArrowheads="1"/>
          </p:cNvSpPr>
          <p:nvPr/>
        </p:nvSpPr>
        <p:spPr bwMode="auto">
          <a:xfrm>
            <a:off x="7078663" y="44370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L1/L2</a:t>
            </a:r>
          </a:p>
        </p:txBody>
      </p:sp>
      <p:sp>
        <p:nvSpPr>
          <p:cNvPr id="118809" name="Line 31"/>
          <p:cNvSpPr>
            <a:spLocks noChangeShapeType="1"/>
          </p:cNvSpPr>
          <p:nvPr/>
        </p:nvSpPr>
        <p:spPr bwMode="auto">
          <a:xfrm flipV="1">
            <a:off x="8145463" y="25320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118810" name="Rectangle 33"/>
          <p:cNvSpPr>
            <a:spLocks noChangeArrowheads="1"/>
          </p:cNvSpPr>
          <p:nvPr/>
        </p:nvSpPr>
        <p:spPr bwMode="auto">
          <a:xfrm>
            <a:off x="8374063" y="4437063"/>
            <a:ext cx="83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L1/L2</a:t>
            </a:r>
          </a:p>
        </p:txBody>
      </p:sp>
      <p:cxnSp>
        <p:nvCxnSpPr>
          <p:cNvPr id="118811" name="AutoShape 34"/>
          <p:cNvCxnSpPr>
            <a:cxnSpLocks noChangeShapeType="1"/>
            <a:stCxn id="118808" idx="2"/>
            <a:endCxn id="118810" idx="2"/>
          </p:cNvCxnSpPr>
          <p:nvPr/>
        </p:nvCxnSpPr>
        <p:spPr bwMode="auto">
          <a:xfrm rot="16200000" flipH="1">
            <a:off x="8144670" y="4552157"/>
            <a:ext cx="1587" cy="1295400"/>
          </a:xfrm>
          <a:prstGeom prst="bentConnector3">
            <a:avLst>
              <a:gd name="adj1" fmla="val 14400000"/>
            </a:avLst>
          </a:prstGeom>
          <a:noFill/>
          <a:ln w="9525">
            <a:solidFill>
              <a:schemeClr val="tx1"/>
            </a:solidFill>
            <a:miter lim="800000"/>
            <a:headEnd/>
            <a:tailEnd/>
          </a:ln>
        </p:spPr>
      </p:cxnSp>
      <p:sp>
        <p:nvSpPr>
          <p:cNvPr id="118812" name="Text Box 36"/>
          <p:cNvSpPr txBox="1">
            <a:spLocks noChangeArrowheads="1"/>
          </p:cNvSpPr>
          <p:nvPr/>
        </p:nvSpPr>
        <p:spPr bwMode="auto">
          <a:xfrm>
            <a:off x="3024188" y="2058988"/>
            <a:ext cx="48895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MS</a:t>
            </a:r>
          </a:p>
        </p:txBody>
      </p:sp>
      <p:sp>
        <p:nvSpPr>
          <p:cNvPr id="118813" name="Text Box 37"/>
          <p:cNvSpPr txBox="1">
            <a:spLocks noChangeArrowheads="1"/>
          </p:cNvSpPr>
          <p:nvPr/>
        </p:nvSpPr>
        <p:spPr bwMode="auto">
          <a:xfrm>
            <a:off x="4716464" y="2074863"/>
            <a:ext cx="6000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BSS</a:t>
            </a:r>
          </a:p>
        </p:txBody>
      </p:sp>
      <p:sp>
        <p:nvSpPr>
          <p:cNvPr id="118814" name="Text Box 38"/>
          <p:cNvSpPr txBox="1">
            <a:spLocks noChangeArrowheads="1"/>
          </p:cNvSpPr>
          <p:nvPr/>
        </p:nvSpPr>
        <p:spPr bwMode="auto">
          <a:xfrm>
            <a:off x="6773864" y="2074863"/>
            <a:ext cx="75882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SGSN</a:t>
            </a:r>
          </a:p>
        </p:txBody>
      </p:sp>
      <p:sp>
        <p:nvSpPr>
          <p:cNvPr id="118815" name="Text Box 39"/>
          <p:cNvSpPr txBox="1">
            <a:spLocks noChangeArrowheads="1"/>
          </p:cNvSpPr>
          <p:nvPr/>
        </p:nvSpPr>
        <p:spPr bwMode="auto">
          <a:xfrm>
            <a:off x="8374064" y="2074863"/>
            <a:ext cx="782637"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GGSN</a:t>
            </a:r>
          </a:p>
        </p:txBody>
      </p:sp>
      <p:sp>
        <p:nvSpPr>
          <p:cNvPr id="118816" name="Rectangle 41"/>
          <p:cNvSpPr>
            <a:spLocks noChangeArrowheads="1"/>
          </p:cNvSpPr>
          <p:nvPr/>
        </p:nvSpPr>
        <p:spPr bwMode="auto">
          <a:xfrm>
            <a:off x="8374063" y="3675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UDP/TCP</a:t>
            </a:r>
          </a:p>
        </p:txBody>
      </p:sp>
      <p:sp>
        <p:nvSpPr>
          <p:cNvPr id="118817" name="Text Box 42"/>
          <p:cNvSpPr txBox="1">
            <a:spLocks noChangeArrowheads="1"/>
          </p:cNvSpPr>
          <p:nvPr/>
        </p:nvSpPr>
        <p:spPr bwMode="auto">
          <a:xfrm>
            <a:off x="9440863" y="2151063"/>
            <a:ext cx="3746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G</a:t>
            </a:r>
            <a:r>
              <a:rPr lang="en-US" sz="1600" baseline="-25000">
                <a:latin typeface="Arial" pitchFamily="34" charset="0"/>
              </a:rPr>
              <a:t>i</a:t>
            </a:r>
            <a:endParaRPr lang="en-US" sz="1600">
              <a:latin typeface="Arial" pitchFamily="34" charset="0"/>
            </a:endParaRPr>
          </a:p>
        </p:txBody>
      </p:sp>
      <p:sp>
        <p:nvSpPr>
          <p:cNvPr id="118818" name="Line 43"/>
          <p:cNvSpPr>
            <a:spLocks noChangeShapeType="1"/>
          </p:cNvSpPr>
          <p:nvPr/>
        </p:nvSpPr>
        <p:spPr bwMode="auto">
          <a:xfrm flipV="1">
            <a:off x="9593263" y="2532063"/>
            <a:ext cx="0" cy="3048000"/>
          </a:xfrm>
          <a:prstGeom prst="line">
            <a:avLst/>
          </a:prstGeom>
          <a:noFill/>
          <a:ln w="9525">
            <a:solidFill>
              <a:schemeClr val="tx1"/>
            </a:solidFill>
            <a:prstDash val="dash"/>
            <a:round/>
            <a:headEnd/>
            <a:tailEnd/>
          </a:ln>
        </p:spPr>
        <p:txBody>
          <a:bodyPr wrap="none" anchor="ctr"/>
          <a:lstStyle/>
          <a:p>
            <a:endParaRPr lang="de-DE"/>
          </a:p>
        </p:txBody>
      </p:sp>
      <p:sp>
        <p:nvSpPr>
          <p:cNvPr id="118819" name="Rectangle 45"/>
          <p:cNvSpPr>
            <a:spLocks noChangeArrowheads="1"/>
          </p:cNvSpPr>
          <p:nvPr/>
        </p:nvSpPr>
        <p:spPr bwMode="auto">
          <a:xfrm>
            <a:off x="2811463" y="3294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SNDCP</a:t>
            </a:r>
          </a:p>
        </p:txBody>
      </p:sp>
      <p:sp>
        <p:nvSpPr>
          <p:cNvPr id="118820" name="Rectangle 46"/>
          <p:cNvSpPr>
            <a:spLocks noChangeArrowheads="1"/>
          </p:cNvSpPr>
          <p:nvPr/>
        </p:nvSpPr>
        <p:spPr bwMode="auto">
          <a:xfrm>
            <a:off x="2811463" y="4056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118821" name="Rectangle 47"/>
          <p:cNvSpPr>
            <a:spLocks noChangeArrowheads="1"/>
          </p:cNvSpPr>
          <p:nvPr/>
        </p:nvSpPr>
        <p:spPr bwMode="auto">
          <a:xfrm>
            <a:off x="6240463" y="4056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200">
                <a:latin typeface="Arial" pitchFamily="34" charset="0"/>
              </a:rPr>
              <a:t>BSSGP</a:t>
            </a:r>
          </a:p>
        </p:txBody>
      </p:sp>
      <p:sp>
        <p:nvSpPr>
          <p:cNvPr id="118822" name="Rectangle 48"/>
          <p:cNvSpPr>
            <a:spLocks noChangeArrowheads="1"/>
          </p:cNvSpPr>
          <p:nvPr/>
        </p:nvSpPr>
        <p:spPr bwMode="auto">
          <a:xfrm>
            <a:off x="7078663" y="4056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a:t>
            </a:r>
          </a:p>
        </p:txBody>
      </p:sp>
      <p:sp>
        <p:nvSpPr>
          <p:cNvPr id="118823" name="Rectangle 49"/>
          <p:cNvSpPr>
            <a:spLocks noChangeArrowheads="1"/>
          </p:cNvSpPr>
          <p:nvPr/>
        </p:nvSpPr>
        <p:spPr bwMode="auto">
          <a:xfrm>
            <a:off x="8374063" y="4056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a:t>
            </a:r>
          </a:p>
        </p:txBody>
      </p:sp>
      <p:sp>
        <p:nvSpPr>
          <p:cNvPr id="118824" name="Rectangle 50"/>
          <p:cNvSpPr>
            <a:spLocks noChangeArrowheads="1"/>
          </p:cNvSpPr>
          <p:nvPr/>
        </p:nvSpPr>
        <p:spPr bwMode="auto">
          <a:xfrm>
            <a:off x="6240463" y="3675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LLC</a:t>
            </a:r>
          </a:p>
        </p:txBody>
      </p:sp>
      <p:sp>
        <p:nvSpPr>
          <p:cNvPr id="118825" name="Rectangle 51"/>
          <p:cNvSpPr>
            <a:spLocks noChangeArrowheads="1"/>
          </p:cNvSpPr>
          <p:nvPr/>
        </p:nvSpPr>
        <p:spPr bwMode="auto">
          <a:xfrm>
            <a:off x="7078663" y="3675063"/>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UDP/TCP</a:t>
            </a:r>
          </a:p>
        </p:txBody>
      </p:sp>
      <p:sp>
        <p:nvSpPr>
          <p:cNvPr id="118826" name="AutoShape 52"/>
          <p:cNvSpPr>
            <a:spLocks noChangeArrowheads="1"/>
          </p:cNvSpPr>
          <p:nvPr/>
        </p:nvSpPr>
        <p:spPr bwMode="auto">
          <a:xfrm>
            <a:off x="6240463" y="3294063"/>
            <a:ext cx="838200" cy="381000"/>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200">
                <a:latin typeface="Arial" pitchFamily="34" charset="0"/>
              </a:rPr>
              <a:t>SNDCP</a:t>
            </a:r>
          </a:p>
        </p:txBody>
      </p:sp>
      <p:sp>
        <p:nvSpPr>
          <p:cNvPr id="118827" name="AutoShape 53"/>
          <p:cNvSpPr>
            <a:spLocks noChangeArrowheads="1"/>
          </p:cNvSpPr>
          <p:nvPr/>
        </p:nvSpPr>
        <p:spPr bwMode="auto">
          <a:xfrm flipH="1">
            <a:off x="7078663" y="3294063"/>
            <a:ext cx="838200" cy="381000"/>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400">
                <a:latin typeface="Arial" pitchFamily="34" charset="0"/>
              </a:rPr>
              <a:t>   GTP</a:t>
            </a:r>
          </a:p>
        </p:txBody>
      </p:sp>
      <p:sp>
        <p:nvSpPr>
          <p:cNvPr id="118828" name="AutoShape 54"/>
          <p:cNvSpPr>
            <a:spLocks noChangeArrowheads="1"/>
          </p:cNvSpPr>
          <p:nvPr/>
        </p:nvSpPr>
        <p:spPr bwMode="auto">
          <a:xfrm flipV="1">
            <a:off x="6240463" y="3294063"/>
            <a:ext cx="1676400" cy="381000"/>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spTree>
    <p:extLst>
      <p:ext uri="{BB962C8B-B14F-4D97-AF65-F5344CB8AC3E}">
        <p14:creationId xmlns:p14="http://schemas.microsoft.com/office/powerpoint/2010/main" val="215980838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What multiplexing schemes are used in GSM for what purposes? Think also of other layers apart from the physical layer.</a:t>
            </a:r>
          </a:p>
          <a:p>
            <a:pPr lvl="1"/>
            <a:r>
              <a:rPr lang="en-GB" dirty="0"/>
              <a:t>How is synchronisation achieved in GSM? Who is responsible for synchronisation and why is synchronisation very important?</a:t>
            </a:r>
          </a:p>
          <a:p>
            <a:pPr lvl="1"/>
            <a:r>
              <a:rPr lang="en-GB" dirty="0"/>
              <a:t>How is the shift from voice-only to Internet-style traffic reflected in the GSM system?</a:t>
            </a:r>
          </a:p>
          <a:p>
            <a:pPr lvl="1"/>
            <a:r>
              <a:rPr lang="en-GB" dirty="0"/>
              <a:t>Why is a new infrastructure needed for GPRS, but not for HSCSD? Which components are new and what is their purpose?</a:t>
            </a:r>
          </a:p>
          <a:p>
            <a:pPr lvl="1"/>
            <a:r>
              <a:rPr lang="en-GB" dirty="0"/>
              <a:t>Only few operators offered HSCSD – why?</a:t>
            </a:r>
          </a:p>
          <a:p>
            <a:pPr lvl="1"/>
            <a:r>
              <a:rPr lang="en-GB" dirty="0"/>
              <a:t>What are the reasons for the delays in a GSM system for packet data traffic? Distinguish between circuit-switched and packet-switched transmission.</a:t>
            </a:r>
          </a:p>
          <a:p>
            <a:pPr lvl="1"/>
            <a:r>
              <a:rPr lang="en-GB" dirty="0"/>
              <a:t>Relatively high delay, low reliability – why was GPRS yet a break-through in the GSM world?</a:t>
            </a:r>
          </a:p>
          <a:p>
            <a:pPr lvl="1"/>
            <a:r>
              <a:rPr lang="en-GB" dirty="0"/>
              <a:t>What are the limitations of a GSM cell in terms of diameter and capacity (voice, data) for the traditional GSM, HSCSD, GPRS? How can the capacity be increased?</a:t>
            </a:r>
          </a:p>
          <a:p>
            <a:pPr lvl="1"/>
            <a:r>
              <a:rPr lang="en-GB" dirty="0"/>
              <a:t>What determines the coding scheme?</a:t>
            </a:r>
          </a:p>
          <a:p>
            <a:pPr lvl="1"/>
            <a:r>
              <a:rPr lang="en-GB" dirty="0"/>
              <a:t>Give reasons for a handover in GSM and the problems associated with it. Which are the typical steps for handover, what types of handover can occur? Which resources need to be allocated during handover for data transmission using HSCSD or GPRS respectively? What about </a:t>
            </a:r>
            <a:r>
              <a:rPr lang="en-GB" dirty="0" err="1"/>
              <a:t>QoS</a:t>
            </a:r>
            <a:r>
              <a:rPr lang="en-GB" dirty="0"/>
              <a:t> guarantees?</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64100894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t>TETRA - Terrestrial Trunked Radio</a:t>
            </a:r>
          </a:p>
        </p:txBody>
      </p:sp>
      <p:sp>
        <p:nvSpPr>
          <p:cNvPr id="137219" name="Rectangle 3"/>
          <p:cNvSpPr>
            <a:spLocks noGrp="1" noChangeArrowheads="1"/>
          </p:cNvSpPr>
          <p:nvPr>
            <p:ph idx="1"/>
          </p:nvPr>
        </p:nvSpPr>
        <p:spPr/>
        <p:txBody>
          <a:bodyPr/>
          <a:lstStyle/>
          <a:p>
            <a:pPr eaLnBrk="1" hangingPunct="1">
              <a:lnSpc>
                <a:spcPct val="90000"/>
              </a:lnSpc>
            </a:pPr>
            <a:r>
              <a:rPr lang="en-US" dirty="0"/>
              <a:t>Trunked radio systems</a:t>
            </a:r>
          </a:p>
          <a:p>
            <a:pPr lvl="1" eaLnBrk="1" hangingPunct="1">
              <a:lnSpc>
                <a:spcPct val="90000"/>
              </a:lnSpc>
            </a:pPr>
            <a:r>
              <a:rPr lang="en-US" dirty="0"/>
              <a:t>many different radio carriers</a:t>
            </a:r>
          </a:p>
          <a:p>
            <a:pPr lvl="1" eaLnBrk="1" hangingPunct="1">
              <a:lnSpc>
                <a:spcPct val="90000"/>
              </a:lnSpc>
            </a:pPr>
            <a:r>
              <a:rPr lang="en-US" dirty="0"/>
              <a:t>assign single carrier for a short period to one user/group of users</a:t>
            </a:r>
          </a:p>
          <a:p>
            <a:pPr lvl="1" eaLnBrk="1" hangingPunct="1">
              <a:lnSpc>
                <a:spcPct val="90000"/>
              </a:lnSpc>
            </a:pPr>
            <a:r>
              <a:rPr lang="en-US" dirty="0"/>
              <a:t>taxi service, fleet management, rescue teams</a:t>
            </a:r>
          </a:p>
          <a:p>
            <a:pPr lvl="1" eaLnBrk="1" hangingPunct="1">
              <a:lnSpc>
                <a:spcPct val="90000"/>
              </a:lnSpc>
            </a:pPr>
            <a:r>
              <a:rPr lang="en-US" dirty="0"/>
              <a:t>interfaces to public networks, voice and data services</a:t>
            </a:r>
          </a:p>
          <a:p>
            <a:pPr lvl="1" eaLnBrk="1" hangingPunct="1">
              <a:lnSpc>
                <a:spcPct val="90000"/>
              </a:lnSpc>
            </a:pPr>
            <a:r>
              <a:rPr lang="en-US" dirty="0"/>
              <a:t>very reliable, fast call setup, local operation</a:t>
            </a:r>
          </a:p>
          <a:p>
            <a:pPr eaLnBrk="1" hangingPunct="1">
              <a:lnSpc>
                <a:spcPct val="90000"/>
              </a:lnSpc>
            </a:pPr>
            <a:endParaRPr lang="en-US" dirty="0"/>
          </a:p>
          <a:p>
            <a:pPr eaLnBrk="1" hangingPunct="1">
              <a:lnSpc>
                <a:spcPct val="90000"/>
              </a:lnSpc>
            </a:pPr>
            <a:r>
              <a:rPr lang="en-US" dirty="0"/>
              <a:t>TETRA - ETSI standard, 2G system, EN 300 392</a:t>
            </a:r>
          </a:p>
          <a:p>
            <a:pPr lvl="1" eaLnBrk="1" hangingPunct="1">
              <a:lnSpc>
                <a:spcPct val="90000"/>
              </a:lnSpc>
            </a:pPr>
            <a:r>
              <a:rPr lang="en-US" dirty="0"/>
              <a:t>formerly: Trans European Trunked Radio</a:t>
            </a:r>
          </a:p>
          <a:p>
            <a:pPr lvl="2">
              <a:lnSpc>
                <a:spcPct val="90000"/>
              </a:lnSpc>
            </a:pPr>
            <a:r>
              <a:rPr lang="de-DE" dirty="0">
                <a:hlinkClick r:id="rId3"/>
              </a:rPr>
              <a:t>https://www.etsi.org/technologies/tetra</a:t>
            </a:r>
            <a:endParaRPr lang="en-US" dirty="0"/>
          </a:p>
          <a:p>
            <a:pPr lvl="1" eaLnBrk="1" hangingPunct="1">
              <a:lnSpc>
                <a:spcPct val="90000"/>
              </a:lnSpc>
            </a:pPr>
            <a:r>
              <a:rPr lang="en-US" dirty="0"/>
              <a:t>point-to-point and point-to-multipoint</a:t>
            </a:r>
          </a:p>
          <a:p>
            <a:pPr lvl="1" eaLnBrk="1" hangingPunct="1">
              <a:lnSpc>
                <a:spcPct val="90000"/>
              </a:lnSpc>
            </a:pPr>
            <a:r>
              <a:rPr lang="en-US" dirty="0"/>
              <a:t>encryption (end-to-end, air interface), authentication of devices, users and networks </a:t>
            </a:r>
          </a:p>
          <a:p>
            <a:pPr lvl="1" eaLnBrk="1" hangingPunct="1">
              <a:lnSpc>
                <a:spcPct val="90000"/>
              </a:lnSpc>
            </a:pPr>
            <a:r>
              <a:rPr lang="en-US" dirty="0"/>
              <a:t>group call, broadcast, sub-second group-call setup</a:t>
            </a:r>
          </a:p>
          <a:p>
            <a:pPr lvl="1" eaLnBrk="1" hangingPunct="1">
              <a:lnSpc>
                <a:spcPct val="90000"/>
              </a:lnSpc>
            </a:pPr>
            <a:r>
              <a:rPr lang="en-US" dirty="0"/>
              <a:t>ad-hoc (</a:t>
            </a:r>
            <a:r>
              <a:rPr lang="en-US" altLang="de-DE" dirty="0"/>
              <a:t>“</a:t>
            </a:r>
            <a:r>
              <a:rPr lang="en-US" dirty="0"/>
              <a:t>direct mode</a:t>
            </a:r>
            <a:r>
              <a:rPr lang="en-US" altLang="de-DE" dirty="0"/>
              <a:t>”</a:t>
            </a:r>
            <a:r>
              <a:rPr lang="en-US" dirty="0"/>
              <a:t>), relay and infrastructure networks</a:t>
            </a:r>
          </a:p>
          <a:p>
            <a:pPr lvl="1" eaLnBrk="1" hangingPunct="1">
              <a:lnSpc>
                <a:spcPct val="90000"/>
              </a:lnSpc>
            </a:pPr>
            <a:r>
              <a:rPr lang="en-US" dirty="0"/>
              <a:t>call queuing with pre-emptive priorities</a:t>
            </a:r>
          </a:p>
          <a:p>
            <a:pPr lvl="1" eaLnBrk="1" hangingPunct="1">
              <a:lnSpc>
                <a:spcPct val="90000"/>
              </a:lnSpc>
            </a:pPr>
            <a:r>
              <a:rPr lang="en-US" dirty="0"/>
              <a:t>Push-To-Talk (PTT)</a:t>
            </a:r>
          </a:p>
        </p:txBody>
      </p:sp>
      <p:sp>
        <p:nvSpPr>
          <p:cNvPr id="137217"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2" name="Picture 1"/>
          <p:cNvPicPr>
            <a:picLocks noChangeAspect="1"/>
          </p:cNvPicPr>
          <p:nvPr/>
        </p:nvPicPr>
        <p:blipFill rotWithShape="1">
          <a:blip r:embed="rId4"/>
          <a:srcRect l="30241" r="29439"/>
          <a:stretch/>
        </p:blipFill>
        <p:spPr>
          <a:xfrm>
            <a:off x="10512474" y="1110716"/>
            <a:ext cx="1152160" cy="2857500"/>
          </a:xfrm>
          <a:prstGeom prst="rect">
            <a:avLst/>
          </a:prstGeom>
        </p:spPr>
      </p:pic>
      <p:sp>
        <p:nvSpPr>
          <p:cNvPr id="6" name="TextBox 5"/>
          <p:cNvSpPr txBox="1"/>
          <p:nvPr/>
        </p:nvSpPr>
        <p:spPr>
          <a:xfrm rot="16200000">
            <a:off x="10711169" y="2761020"/>
            <a:ext cx="2082621" cy="215444"/>
          </a:xfrm>
          <a:prstGeom prst="rect">
            <a:avLst/>
          </a:prstGeom>
          <a:noFill/>
        </p:spPr>
        <p:txBody>
          <a:bodyPr wrap="none" rtlCol="0">
            <a:spAutoFit/>
          </a:bodyPr>
          <a:lstStyle/>
          <a:p>
            <a:r>
              <a:rPr lang="de-DE" sz="800" dirty="0">
                <a:solidFill>
                  <a:srgbClr val="0070C0"/>
                </a:solidFill>
              </a:rPr>
              <a:t>Source: www.motorolasolutions.com</a:t>
            </a:r>
          </a:p>
        </p:txBody>
      </p:sp>
      <p:pic>
        <p:nvPicPr>
          <p:cNvPr id="155650" name="Picture 2" descr="https://www.sepura.com/media/images/products/_1200xAUTO_crop_center-center_none/STP8X100-card-image-front-facing-with-screen-1200x12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3684" y="3290028"/>
            <a:ext cx="3168440" cy="3168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9757299" y="5521701"/>
            <a:ext cx="1510350" cy="215444"/>
          </a:xfrm>
          <a:prstGeom prst="rect">
            <a:avLst/>
          </a:prstGeom>
          <a:noFill/>
        </p:spPr>
        <p:txBody>
          <a:bodyPr wrap="none" rtlCol="0">
            <a:spAutoFit/>
          </a:bodyPr>
          <a:lstStyle/>
          <a:p>
            <a:r>
              <a:rPr lang="de-DE" sz="800" dirty="0">
                <a:solidFill>
                  <a:srgbClr val="0070C0"/>
                </a:solidFill>
              </a:rPr>
              <a:t>Source: www.sepura.com</a:t>
            </a:r>
          </a:p>
        </p:txBody>
      </p:sp>
      <p:pic>
        <p:nvPicPr>
          <p:cNvPr id="4" name="Picture 3"/>
          <p:cNvPicPr>
            <a:picLocks noChangeAspect="1"/>
          </p:cNvPicPr>
          <p:nvPr/>
        </p:nvPicPr>
        <p:blipFill>
          <a:blip r:embed="rId6"/>
          <a:stretch>
            <a:fillRect/>
          </a:stretch>
        </p:blipFill>
        <p:spPr>
          <a:xfrm>
            <a:off x="7896250" y="1232355"/>
            <a:ext cx="1882502" cy="1140910"/>
          </a:xfrm>
          <a:prstGeom prst="rect">
            <a:avLst/>
          </a:prstGeom>
        </p:spPr>
      </p:pic>
      <p:sp>
        <p:nvSpPr>
          <p:cNvPr id="11" name="TextBox 10"/>
          <p:cNvSpPr txBox="1"/>
          <p:nvPr/>
        </p:nvSpPr>
        <p:spPr>
          <a:xfrm rot="16200000">
            <a:off x="9344466" y="1822103"/>
            <a:ext cx="1061509" cy="215444"/>
          </a:xfrm>
          <a:prstGeom prst="rect">
            <a:avLst/>
          </a:prstGeom>
          <a:noFill/>
        </p:spPr>
        <p:txBody>
          <a:bodyPr wrap="none" rtlCol="0">
            <a:spAutoFit/>
          </a:bodyPr>
          <a:lstStyle/>
          <a:p>
            <a:r>
              <a:rPr lang="de-DE" sz="800" dirty="0">
                <a:solidFill>
                  <a:srgbClr val="0070C0"/>
                </a:solidFill>
              </a:rPr>
              <a:t>Source: tcca.info</a:t>
            </a:r>
          </a:p>
        </p:txBody>
      </p:sp>
    </p:spTree>
    <p:extLst>
      <p:ext uri="{BB962C8B-B14F-4D97-AF65-F5344CB8AC3E}">
        <p14:creationId xmlns:p14="http://schemas.microsoft.com/office/powerpoint/2010/main" val="169904440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dirty="0"/>
              <a:t>TETRA – Markets by sector</a:t>
            </a:r>
          </a:p>
        </p:txBody>
      </p:sp>
      <p:sp>
        <p:nvSpPr>
          <p:cNvPr id="139265"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2" name="Picture 1"/>
          <p:cNvPicPr>
            <a:picLocks noChangeAspect="1"/>
          </p:cNvPicPr>
          <p:nvPr/>
        </p:nvPicPr>
        <p:blipFill>
          <a:blip r:embed="rId3"/>
          <a:stretch>
            <a:fillRect/>
          </a:stretch>
        </p:blipFill>
        <p:spPr>
          <a:xfrm>
            <a:off x="4583790" y="2488540"/>
            <a:ext cx="7011180" cy="3447164"/>
          </a:xfrm>
          <a:prstGeom prst="rect">
            <a:avLst/>
          </a:prstGeom>
        </p:spPr>
      </p:pic>
      <p:sp>
        <p:nvSpPr>
          <p:cNvPr id="7" name="TextBox 6"/>
          <p:cNvSpPr txBox="1"/>
          <p:nvPr/>
        </p:nvSpPr>
        <p:spPr>
          <a:xfrm>
            <a:off x="9048410" y="5853357"/>
            <a:ext cx="2393604" cy="230832"/>
          </a:xfrm>
          <a:prstGeom prst="rect">
            <a:avLst/>
          </a:prstGeom>
          <a:noFill/>
        </p:spPr>
        <p:txBody>
          <a:bodyPr wrap="none" rtlCol="0">
            <a:spAutoFit/>
          </a:bodyPr>
          <a:lstStyle/>
          <a:p>
            <a:r>
              <a:rPr lang="de-DE" sz="900" dirty="0">
                <a:solidFill>
                  <a:srgbClr val="0070C0"/>
                </a:solidFill>
              </a:rPr>
              <a:t>Source: www.grandviewresearch.com</a:t>
            </a:r>
          </a:p>
        </p:txBody>
      </p:sp>
      <p:sp>
        <p:nvSpPr>
          <p:cNvPr id="3" name="Content Placeholder 2"/>
          <p:cNvSpPr>
            <a:spLocks noGrp="1"/>
          </p:cNvSpPr>
          <p:nvPr>
            <p:ph idx="1"/>
          </p:nvPr>
        </p:nvSpPr>
        <p:spPr/>
        <p:txBody>
          <a:bodyPr/>
          <a:lstStyle/>
          <a:p>
            <a:r>
              <a:rPr lang="en-US" dirty="0"/>
              <a:t>Estimated 5 </a:t>
            </a:r>
            <a:r>
              <a:rPr lang="en-US" dirty="0" err="1"/>
              <a:t>mio</a:t>
            </a:r>
            <a:r>
              <a:rPr lang="en-US" dirty="0"/>
              <a:t>. terminals in 2020</a:t>
            </a:r>
          </a:p>
          <a:p>
            <a:endParaRPr lang="en-US" dirty="0"/>
          </a:p>
          <a:p>
            <a:r>
              <a:rPr lang="en-US" dirty="0"/>
              <a:t>Used in over 120 countries</a:t>
            </a:r>
          </a:p>
          <a:p>
            <a:endParaRPr lang="en-US" dirty="0"/>
          </a:p>
          <a:p>
            <a:endParaRPr lang="en-US" dirty="0"/>
          </a:p>
        </p:txBody>
      </p:sp>
    </p:spTree>
    <p:extLst>
      <p:ext uri="{BB962C8B-B14F-4D97-AF65-F5344CB8AC3E}">
        <p14:creationId xmlns:p14="http://schemas.microsoft.com/office/powerpoint/2010/main" val="403679528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t>TETRA – Network Architecture </a:t>
            </a:r>
          </a:p>
        </p:txBody>
      </p:sp>
      <p:sp>
        <p:nvSpPr>
          <p:cNvPr id="14028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40291" name="Rectangle 3"/>
          <p:cNvSpPr>
            <a:spLocks noChangeArrowheads="1"/>
          </p:cNvSpPr>
          <p:nvPr/>
        </p:nvSpPr>
        <p:spPr bwMode="auto">
          <a:xfrm>
            <a:off x="1991430" y="1377832"/>
            <a:ext cx="5832475" cy="5106988"/>
          </a:xfrm>
          <a:prstGeom prst="rect">
            <a:avLst/>
          </a:prstGeom>
          <a:solidFill>
            <a:srgbClr val="E7E7F9">
              <a:alpha val="50195"/>
            </a:srgbClr>
          </a:solidFill>
          <a:ln w="9525">
            <a:solidFill>
              <a:schemeClr val="tx1"/>
            </a:solidFill>
            <a:prstDash val="dash"/>
            <a:miter lim="800000"/>
            <a:headEnd/>
            <a:tailEnd/>
          </a:ln>
        </p:spPr>
        <p:txBody>
          <a:bodyPr wrap="none" lIns="72000"/>
          <a:lstStyle/>
          <a:p>
            <a:pPr eaLnBrk="0" hangingPunct="0"/>
            <a:r>
              <a:rPr lang="en-US" sz="1600">
                <a:latin typeface="Arial" pitchFamily="34" charset="0"/>
              </a:rPr>
              <a:t>TETRA infrastructure</a:t>
            </a:r>
          </a:p>
        </p:txBody>
      </p:sp>
      <p:sp>
        <p:nvSpPr>
          <p:cNvPr id="140292" name="AutoShape 4"/>
          <p:cNvSpPr>
            <a:spLocks noChangeArrowheads="1"/>
          </p:cNvSpPr>
          <p:nvPr/>
        </p:nvSpPr>
        <p:spPr bwMode="auto">
          <a:xfrm>
            <a:off x="2639129" y="4978282"/>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140293" name="AutoShape 5"/>
          <p:cNvSpPr>
            <a:spLocks noChangeArrowheads="1"/>
          </p:cNvSpPr>
          <p:nvPr/>
        </p:nvSpPr>
        <p:spPr bwMode="auto">
          <a:xfrm>
            <a:off x="3858329" y="4292482"/>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140294" name="AutoShape 6"/>
          <p:cNvSpPr>
            <a:spLocks noChangeArrowheads="1"/>
          </p:cNvSpPr>
          <p:nvPr/>
        </p:nvSpPr>
        <p:spPr bwMode="auto">
          <a:xfrm>
            <a:off x="5077529" y="3606682"/>
            <a:ext cx="1600200" cy="1371600"/>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sp>
        <p:nvSpPr>
          <p:cNvPr id="140295" name="Rectangle 7"/>
          <p:cNvSpPr>
            <a:spLocks noChangeArrowheads="1"/>
          </p:cNvSpPr>
          <p:nvPr/>
        </p:nvSpPr>
        <p:spPr bwMode="auto">
          <a:xfrm>
            <a:off x="2867729" y="4063882"/>
            <a:ext cx="838200" cy="457200"/>
          </a:xfrm>
          <a:prstGeom prst="rect">
            <a:avLst/>
          </a:prstGeom>
          <a:solidFill>
            <a:srgbClr val="01FFBC"/>
          </a:solidFill>
          <a:ln w="9525">
            <a:solidFill>
              <a:schemeClr val="tx1"/>
            </a:solidFill>
            <a:miter lim="800000"/>
            <a:headEnd/>
            <a:tailEnd/>
          </a:ln>
        </p:spPr>
        <p:txBody>
          <a:bodyPr wrap="none" anchor="ctr"/>
          <a:lstStyle/>
          <a:p>
            <a:pPr algn="ctr" eaLnBrk="0" hangingPunct="0"/>
            <a:r>
              <a:rPr lang="de-DE" sz="1600">
                <a:latin typeface="Arial" pitchFamily="34" charset="0"/>
              </a:rPr>
              <a:t>BS</a:t>
            </a:r>
          </a:p>
        </p:txBody>
      </p:sp>
      <p:sp>
        <p:nvSpPr>
          <p:cNvPr id="140296" name="Rectangle 8"/>
          <p:cNvSpPr>
            <a:spLocks noChangeArrowheads="1"/>
          </p:cNvSpPr>
          <p:nvPr/>
        </p:nvSpPr>
        <p:spPr bwMode="auto">
          <a:xfrm>
            <a:off x="5447417" y="3035182"/>
            <a:ext cx="838200" cy="457200"/>
          </a:xfrm>
          <a:prstGeom prst="rect">
            <a:avLst/>
          </a:prstGeom>
          <a:solidFill>
            <a:srgbClr val="01FFBC"/>
          </a:solidFill>
          <a:ln w="9525">
            <a:solidFill>
              <a:schemeClr val="tx1"/>
            </a:solidFill>
            <a:miter lim="800000"/>
            <a:headEnd/>
            <a:tailEnd/>
          </a:ln>
        </p:spPr>
        <p:txBody>
          <a:bodyPr wrap="none" anchor="ctr"/>
          <a:lstStyle/>
          <a:p>
            <a:pPr algn="ctr" eaLnBrk="0" hangingPunct="0"/>
            <a:r>
              <a:rPr lang="de-DE" sz="1600">
                <a:latin typeface="Arial" pitchFamily="34" charset="0"/>
              </a:rPr>
              <a:t>BS</a:t>
            </a:r>
          </a:p>
        </p:txBody>
      </p:sp>
      <p:cxnSp>
        <p:nvCxnSpPr>
          <p:cNvPr id="140297" name="AutoShape 9"/>
          <p:cNvCxnSpPr>
            <a:cxnSpLocks noChangeShapeType="1"/>
            <a:stCxn id="140295" idx="2"/>
            <a:endCxn id="140397" idx="0"/>
          </p:cNvCxnSpPr>
          <p:nvPr/>
        </p:nvCxnSpPr>
        <p:spPr bwMode="auto">
          <a:xfrm>
            <a:off x="3286830" y="4521082"/>
            <a:ext cx="49213" cy="1690688"/>
          </a:xfrm>
          <a:prstGeom prst="straightConnector1">
            <a:avLst/>
          </a:prstGeom>
          <a:noFill/>
          <a:ln w="9525">
            <a:solidFill>
              <a:schemeClr val="tx1"/>
            </a:solidFill>
            <a:round/>
            <a:headEnd/>
            <a:tailEnd/>
          </a:ln>
        </p:spPr>
      </p:cxnSp>
      <p:cxnSp>
        <p:nvCxnSpPr>
          <p:cNvPr id="140298" name="AutoShape 10"/>
          <p:cNvCxnSpPr>
            <a:cxnSpLocks noChangeShapeType="1"/>
            <a:stCxn id="140315" idx="2"/>
            <a:endCxn id="140373" idx="0"/>
          </p:cNvCxnSpPr>
          <p:nvPr/>
        </p:nvCxnSpPr>
        <p:spPr bwMode="auto">
          <a:xfrm>
            <a:off x="4356804" y="4152782"/>
            <a:ext cx="198438" cy="1354138"/>
          </a:xfrm>
          <a:prstGeom prst="straightConnector1">
            <a:avLst/>
          </a:prstGeom>
          <a:noFill/>
          <a:ln w="9525">
            <a:solidFill>
              <a:schemeClr val="tx1"/>
            </a:solidFill>
            <a:round/>
            <a:headEnd/>
            <a:tailEnd/>
          </a:ln>
        </p:spPr>
      </p:cxnSp>
      <p:cxnSp>
        <p:nvCxnSpPr>
          <p:cNvPr id="140299" name="AutoShape 11"/>
          <p:cNvCxnSpPr>
            <a:cxnSpLocks noChangeShapeType="1"/>
            <a:stCxn id="140296" idx="2"/>
            <a:endCxn id="140345" idx="1"/>
          </p:cNvCxnSpPr>
          <p:nvPr/>
        </p:nvCxnSpPr>
        <p:spPr bwMode="auto">
          <a:xfrm flipH="1">
            <a:off x="5856993" y="3492383"/>
            <a:ext cx="9525" cy="1350963"/>
          </a:xfrm>
          <a:prstGeom prst="straightConnector1">
            <a:avLst/>
          </a:prstGeom>
          <a:noFill/>
          <a:ln w="9525">
            <a:solidFill>
              <a:schemeClr val="tx1"/>
            </a:solidFill>
            <a:round/>
            <a:headEnd/>
            <a:tailEnd/>
          </a:ln>
        </p:spPr>
      </p:cxnSp>
      <p:cxnSp>
        <p:nvCxnSpPr>
          <p:cNvPr id="140300" name="AutoShape 12"/>
          <p:cNvCxnSpPr>
            <a:cxnSpLocks noChangeShapeType="1"/>
            <a:stCxn id="140301" idx="2"/>
            <a:endCxn id="140295" idx="0"/>
          </p:cNvCxnSpPr>
          <p:nvPr/>
        </p:nvCxnSpPr>
        <p:spPr bwMode="auto">
          <a:xfrm flipH="1">
            <a:off x="3286829" y="3136782"/>
            <a:ext cx="1322388" cy="927100"/>
          </a:xfrm>
          <a:prstGeom prst="straightConnector1">
            <a:avLst/>
          </a:prstGeom>
          <a:noFill/>
          <a:ln w="9525">
            <a:solidFill>
              <a:schemeClr val="tx1"/>
            </a:solidFill>
            <a:round/>
            <a:headEnd/>
            <a:tailEnd/>
          </a:ln>
        </p:spPr>
      </p:cxnSp>
      <p:sp>
        <p:nvSpPr>
          <p:cNvPr id="140301" name="Rectangle 13"/>
          <p:cNvSpPr>
            <a:spLocks noChangeArrowheads="1"/>
          </p:cNvSpPr>
          <p:nvPr/>
        </p:nvSpPr>
        <p:spPr bwMode="auto">
          <a:xfrm>
            <a:off x="4190117" y="2679582"/>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switch</a:t>
            </a:r>
          </a:p>
        </p:txBody>
      </p:sp>
      <p:sp>
        <p:nvSpPr>
          <p:cNvPr id="140302" name="Rectangle 14"/>
          <p:cNvSpPr>
            <a:spLocks noChangeArrowheads="1"/>
          </p:cNvSpPr>
          <p:nvPr/>
        </p:nvSpPr>
        <p:spPr bwMode="auto">
          <a:xfrm>
            <a:off x="6815842" y="2674820"/>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switch</a:t>
            </a:r>
          </a:p>
        </p:txBody>
      </p:sp>
      <p:sp>
        <p:nvSpPr>
          <p:cNvPr id="140303" name="Rectangle 15"/>
          <p:cNvSpPr>
            <a:spLocks noChangeArrowheads="1"/>
          </p:cNvSpPr>
          <p:nvPr/>
        </p:nvSpPr>
        <p:spPr bwMode="auto">
          <a:xfrm>
            <a:off x="6018917" y="1765182"/>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switch</a:t>
            </a:r>
          </a:p>
        </p:txBody>
      </p:sp>
      <p:cxnSp>
        <p:nvCxnSpPr>
          <p:cNvPr id="140304" name="AutoShape 16"/>
          <p:cNvCxnSpPr>
            <a:cxnSpLocks noChangeShapeType="1"/>
            <a:stCxn id="140303" idx="2"/>
            <a:endCxn id="140301" idx="0"/>
          </p:cNvCxnSpPr>
          <p:nvPr/>
        </p:nvCxnSpPr>
        <p:spPr bwMode="auto">
          <a:xfrm flipH="1">
            <a:off x="4609217" y="2222382"/>
            <a:ext cx="1828800" cy="457200"/>
          </a:xfrm>
          <a:prstGeom prst="straightConnector1">
            <a:avLst/>
          </a:prstGeom>
          <a:noFill/>
          <a:ln w="9525">
            <a:solidFill>
              <a:schemeClr val="tx1"/>
            </a:solidFill>
            <a:round/>
            <a:headEnd/>
            <a:tailEnd/>
          </a:ln>
        </p:spPr>
      </p:cxnSp>
      <p:cxnSp>
        <p:nvCxnSpPr>
          <p:cNvPr id="140305" name="AutoShape 17"/>
          <p:cNvCxnSpPr>
            <a:cxnSpLocks noChangeShapeType="1"/>
            <a:stCxn id="140303" idx="3"/>
            <a:endCxn id="140318" idx="0"/>
          </p:cNvCxnSpPr>
          <p:nvPr/>
        </p:nvCxnSpPr>
        <p:spPr bwMode="auto">
          <a:xfrm>
            <a:off x="6857118" y="1993783"/>
            <a:ext cx="1404937" cy="246063"/>
          </a:xfrm>
          <a:prstGeom prst="straightConnector1">
            <a:avLst/>
          </a:prstGeom>
          <a:noFill/>
          <a:ln w="9525">
            <a:solidFill>
              <a:schemeClr val="tx1"/>
            </a:solidFill>
            <a:round/>
            <a:headEnd/>
            <a:tailEnd/>
          </a:ln>
        </p:spPr>
      </p:cxnSp>
      <p:cxnSp>
        <p:nvCxnSpPr>
          <p:cNvPr id="140306" name="AutoShape 18"/>
          <p:cNvCxnSpPr>
            <a:cxnSpLocks noChangeShapeType="1"/>
            <a:stCxn id="140303" idx="2"/>
            <a:endCxn id="140302" idx="0"/>
          </p:cNvCxnSpPr>
          <p:nvPr/>
        </p:nvCxnSpPr>
        <p:spPr bwMode="auto">
          <a:xfrm>
            <a:off x="6438018" y="2222382"/>
            <a:ext cx="796925" cy="452438"/>
          </a:xfrm>
          <a:prstGeom prst="straightConnector1">
            <a:avLst/>
          </a:prstGeom>
          <a:noFill/>
          <a:ln w="9525">
            <a:solidFill>
              <a:schemeClr val="tx1"/>
            </a:solidFill>
            <a:round/>
            <a:headEnd/>
            <a:tailEnd/>
          </a:ln>
        </p:spPr>
      </p:cxnSp>
      <p:sp>
        <p:nvSpPr>
          <p:cNvPr id="140307" name="Rectangle 19"/>
          <p:cNvSpPr>
            <a:spLocks noChangeArrowheads="1"/>
          </p:cNvSpPr>
          <p:nvPr/>
        </p:nvSpPr>
        <p:spPr bwMode="auto">
          <a:xfrm>
            <a:off x="2350204" y="1954095"/>
            <a:ext cx="1066800" cy="609600"/>
          </a:xfrm>
          <a:prstGeom prst="rect">
            <a:avLst/>
          </a:prstGeom>
          <a:solidFill>
            <a:srgbClr val="3366FF"/>
          </a:solidFill>
          <a:ln w="9525">
            <a:solidFill>
              <a:schemeClr val="tx1"/>
            </a:solidFill>
            <a:miter lim="800000"/>
            <a:headEnd/>
            <a:tailEnd/>
          </a:ln>
        </p:spPr>
        <p:txBody>
          <a:bodyPr wrap="none" anchor="ctr"/>
          <a:lstStyle/>
          <a:p>
            <a:pPr algn="ctr" eaLnBrk="0" hangingPunct="0"/>
            <a:r>
              <a:rPr lang="de-DE" sz="1600">
                <a:latin typeface="Arial" pitchFamily="34" charset="0"/>
              </a:rPr>
              <a:t>NMS</a:t>
            </a:r>
          </a:p>
        </p:txBody>
      </p:sp>
      <p:cxnSp>
        <p:nvCxnSpPr>
          <p:cNvPr id="140308" name="AutoShape 20"/>
          <p:cNvCxnSpPr>
            <a:cxnSpLocks noChangeShapeType="1"/>
            <a:stCxn id="140307" idx="3"/>
            <a:endCxn id="140301" idx="0"/>
          </p:cNvCxnSpPr>
          <p:nvPr/>
        </p:nvCxnSpPr>
        <p:spPr bwMode="auto">
          <a:xfrm>
            <a:off x="3417005" y="2258896"/>
            <a:ext cx="1192213" cy="420687"/>
          </a:xfrm>
          <a:prstGeom prst="straightConnector1">
            <a:avLst/>
          </a:prstGeom>
          <a:noFill/>
          <a:ln w="9525">
            <a:solidFill>
              <a:schemeClr val="tx1"/>
            </a:solidFill>
            <a:prstDash val="dashDot"/>
            <a:round/>
            <a:headEnd/>
            <a:tailEnd/>
          </a:ln>
        </p:spPr>
      </p:cxnSp>
      <p:cxnSp>
        <p:nvCxnSpPr>
          <p:cNvPr id="140309" name="AutoShape 21"/>
          <p:cNvCxnSpPr>
            <a:cxnSpLocks noChangeShapeType="1"/>
            <a:stCxn id="140307" idx="3"/>
            <a:endCxn id="140302" idx="0"/>
          </p:cNvCxnSpPr>
          <p:nvPr/>
        </p:nvCxnSpPr>
        <p:spPr bwMode="auto">
          <a:xfrm>
            <a:off x="3417004" y="2258896"/>
            <a:ext cx="3817938" cy="415925"/>
          </a:xfrm>
          <a:prstGeom prst="straightConnector1">
            <a:avLst/>
          </a:prstGeom>
          <a:noFill/>
          <a:ln w="9525">
            <a:solidFill>
              <a:schemeClr val="tx1"/>
            </a:solidFill>
            <a:prstDash val="dashDot"/>
            <a:round/>
            <a:headEnd/>
            <a:tailEnd/>
          </a:ln>
        </p:spPr>
      </p:cxnSp>
      <p:cxnSp>
        <p:nvCxnSpPr>
          <p:cNvPr id="140310" name="AutoShape 22"/>
          <p:cNvCxnSpPr>
            <a:cxnSpLocks noChangeShapeType="1"/>
            <a:stCxn id="140303" idx="1"/>
            <a:endCxn id="140307" idx="3"/>
          </p:cNvCxnSpPr>
          <p:nvPr/>
        </p:nvCxnSpPr>
        <p:spPr bwMode="auto">
          <a:xfrm flipH="1">
            <a:off x="3417005" y="1993783"/>
            <a:ext cx="2601913" cy="265113"/>
          </a:xfrm>
          <a:prstGeom prst="straightConnector1">
            <a:avLst/>
          </a:prstGeom>
          <a:noFill/>
          <a:ln w="9525">
            <a:solidFill>
              <a:schemeClr val="tx1"/>
            </a:solidFill>
            <a:prstDash val="dashDot"/>
            <a:round/>
            <a:headEnd/>
            <a:tailEnd/>
          </a:ln>
        </p:spPr>
      </p:cxnSp>
      <p:grpSp>
        <p:nvGrpSpPr>
          <p:cNvPr id="140311" name="Group 23"/>
          <p:cNvGrpSpPr>
            <a:grpSpLocks/>
          </p:cNvGrpSpPr>
          <p:nvPr/>
        </p:nvGrpSpPr>
        <p:grpSpPr bwMode="auto">
          <a:xfrm>
            <a:off x="2943929" y="5054482"/>
            <a:ext cx="941388" cy="1155700"/>
            <a:chOff x="1392" y="2880"/>
            <a:chExt cx="593" cy="728"/>
          </a:xfrm>
        </p:grpSpPr>
        <p:grpSp>
          <p:nvGrpSpPr>
            <p:cNvPr id="140389" name="Group 24"/>
            <p:cNvGrpSpPr>
              <a:grpSpLocks/>
            </p:cNvGrpSpPr>
            <p:nvPr/>
          </p:nvGrpSpPr>
          <p:grpSpPr bwMode="auto">
            <a:xfrm>
              <a:off x="1639" y="3189"/>
              <a:ext cx="155" cy="419"/>
              <a:chOff x="3319" y="2565"/>
              <a:chExt cx="155" cy="419"/>
            </a:xfrm>
          </p:grpSpPr>
          <p:grpSp>
            <p:nvGrpSpPr>
              <p:cNvPr id="140394" name="Group 25"/>
              <p:cNvGrpSpPr>
                <a:grpSpLocks/>
              </p:cNvGrpSpPr>
              <p:nvPr/>
            </p:nvGrpSpPr>
            <p:grpSpPr bwMode="auto">
              <a:xfrm>
                <a:off x="3320" y="2709"/>
                <a:ext cx="154" cy="275"/>
                <a:chOff x="3320" y="2709"/>
                <a:chExt cx="154" cy="275"/>
              </a:xfrm>
            </p:grpSpPr>
            <p:grpSp>
              <p:nvGrpSpPr>
                <p:cNvPr id="140402" name="Group 26"/>
                <p:cNvGrpSpPr>
                  <a:grpSpLocks/>
                </p:cNvGrpSpPr>
                <p:nvPr/>
              </p:nvGrpSpPr>
              <p:grpSpPr bwMode="auto">
                <a:xfrm>
                  <a:off x="3320" y="2716"/>
                  <a:ext cx="99" cy="266"/>
                  <a:chOff x="3320" y="2716"/>
                  <a:chExt cx="99" cy="266"/>
                </a:xfrm>
              </p:grpSpPr>
              <p:sp>
                <p:nvSpPr>
                  <p:cNvPr id="140410" name="Line 27"/>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40411" name="Line 28"/>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40412" name="Line 29"/>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40413" name="Line 30"/>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40414" name="Line 31"/>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40415" name="Line 32"/>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40416" name="Line 33"/>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40403" name="Line 34"/>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40404" name="Line 35"/>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40405" name="Line 36"/>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40406" name="Line 37"/>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40407" name="Line 38"/>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40408" name="Line 39"/>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40409" name="Line 40"/>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40395" name="Group 41"/>
              <p:cNvGrpSpPr>
                <a:grpSpLocks/>
              </p:cNvGrpSpPr>
              <p:nvPr/>
            </p:nvGrpSpPr>
            <p:grpSpPr bwMode="auto">
              <a:xfrm>
                <a:off x="3319" y="2579"/>
                <a:ext cx="152" cy="403"/>
                <a:chOff x="3319" y="2579"/>
                <a:chExt cx="152" cy="403"/>
              </a:xfrm>
            </p:grpSpPr>
            <p:sp>
              <p:nvSpPr>
                <p:cNvPr id="140397" name="Line 42"/>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40398" name="Line 43"/>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40399" name="Line 44"/>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40400" name="Line 45"/>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40401" name="Line 46"/>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40396" name="Oval 47"/>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40390" name="Group 48"/>
            <p:cNvGrpSpPr>
              <a:grpSpLocks/>
            </p:cNvGrpSpPr>
            <p:nvPr/>
          </p:nvGrpSpPr>
          <p:grpSpPr bwMode="auto">
            <a:xfrm>
              <a:off x="1392" y="2880"/>
              <a:ext cx="593" cy="591"/>
              <a:chOff x="129" y="2935"/>
              <a:chExt cx="593" cy="591"/>
            </a:xfrm>
          </p:grpSpPr>
          <p:sp>
            <p:nvSpPr>
              <p:cNvPr id="140391" name="Arc 49"/>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40392" name="Arc 50"/>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40393" name="Arc 51"/>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140312" name="Group 52"/>
          <p:cNvGrpSpPr>
            <a:grpSpLocks/>
          </p:cNvGrpSpPr>
          <p:nvPr/>
        </p:nvGrpSpPr>
        <p:grpSpPr bwMode="auto">
          <a:xfrm>
            <a:off x="4163129" y="4368682"/>
            <a:ext cx="941388" cy="1155700"/>
            <a:chOff x="1392" y="2880"/>
            <a:chExt cx="593" cy="728"/>
          </a:xfrm>
        </p:grpSpPr>
        <p:grpSp>
          <p:nvGrpSpPr>
            <p:cNvPr id="140361" name="Group 53"/>
            <p:cNvGrpSpPr>
              <a:grpSpLocks/>
            </p:cNvGrpSpPr>
            <p:nvPr/>
          </p:nvGrpSpPr>
          <p:grpSpPr bwMode="auto">
            <a:xfrm>
              <a:off x="1639" y="3189"/>
              <a:ext cx="155" cy="419"/>
              <a:chOff x="3319" y="2565"/>
              <a:chExt cx="155" cy="419"/>
            </a:xfrm>
          </p:grpSpPr>
          <p:grpSp>
            <p:nvGrpSpPr>
              <p:cNvPr id="140366" name="Group 54"/>
              <p:cNvGrpSpPr>
                <a:grpSpLocks/>
              </p:cNvGrpSpPr>
              <p:nvPr/>
            </p:nvGrpSpPr>
            <p:grpSpPr bwMode="auto">
              <a:xfrm>
                <a:off x="3320" y="2709"/>
                <a:ext cx="154" cy="275"/>
                <a:chOff x="3320" y="2709"/>
                <a:chExt cx="154" cy="275"/>
              </a:xfrm>
            </p:grpSpPr>
            <p:grpSp>
              <p:nvGrpSpPr>
                <p:cNvPr id="140374" name="Group 55"/>
                <p:cNvGrpSpPr>
                  <a:grpSpLocks/>
                </p:cNvGrpSpPr>
                <p:nvPr/>
              </p:nvGrpSpPr>
              <p:grpSpPr bwMode="auto">
                <a:xfrm>
                  <a:off x="3320" y="2716"/>
                  <a:ext cx="99" cy="266"/>
                  <a:chOff x="3320" y="2716"/>
                  <a:chExt cx="99" cy="266"/>
                </a:xfrm>
              </p:grpSpPr>
              <p:sp>
                <p:nvSpPr>
                  <p:cNvPr id="140382" name="Line 56"/>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40383" name="Line 57"/>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40384" name="Line 58"/>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40385" name="Line 59"/>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40386" name="Line 60"/>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40387" name="Line 61"/>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40388" name="Line 62"/>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40375" name="Line 63"/>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40376" name="Line 64"/>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40377" name="Line 65"/>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40378" name="Line 66"/>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40379" name="Line 67"/>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40380" name="Line 68"/>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40381" name="Line 69"/>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40367" name="Group 70"/>
              <p:cNvGrpSpPr>
                <a:grpSpLocks/>
              </p:cNvGrpSpPr>
              <p:nvPr/>
            </p:nvGrpSpPr>
            <p:grpSpPr bwMode="auto">
              <a:xfrm>
                <a:off x="3319" y="2579"/>
                <a:ext cx="152" cy="403"/>
                <a:chOff x="3319" y="2579"/>
                <a:chExt cx="152" cy="403"/>
              </a:xfrm>
            </p:grpSpPr>
            <p:sp>
              <p:nvSpPr>
                <p:cNvPr id="140369" name="Line 71"/>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40370" name="Line 72"/>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40371" name="Line 73"/>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40372" name="Line 74"/>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40373" name="Line 75"/>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40368" name="Oval 76"/>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40362" name="Group 77"/>
            <p:cNvGrpSpPr>
              <a:grpSpLocks/>
            </p:cNvGrpSpPr>
            <p:nvPr/>
          </p:nvGrpSpPr>
          <p:grpSpPr bwMode="auto">
            <a:xfrm>
              <a:off x="1392" y="2880"/>
              <a:ext cx="593" cy="591"/>
              <a:chOff x="129" y="2935"/>
              <a:chExt cx="593" cy="591"/>
            </a:xfrm>
          </p:grpSpPr>
          <p:sp>
            <p:nvSpPr>
              <p:cNvPr id="140363" name="Arc 78"/>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40364" name="Arc 79"/>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40365" name="Arc 80"/>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nvGrpSpPr>
          <p:cNvPr id="140313" name="Group 81"/>
          <p:cNvGrpSpPr>
            <a:grpSpLocks/>
          </p:cNvGrpSpPr>
          <p:nvPr/>
        </p:nvGrpSpPr>
        <p:grpSpPr bwMode="auto">
          <a:xfrm>
            <a:off x="5306129" y="3682882"/>
            <a:ext cx="941388" cy="1155700"/>
            <a:chOff x="1392" y="2880"/>
            <a:chExt cx="593" cy="728"/>
          </a:xfrm>
        </p:grpSpPr>
        <p:grpSp>
          <p:nvGrpSpPr>
            <p:cNvPr id="140333" name="Group 82"/>
            <p:cNvGrpSpPr>
              <a:grpSpLocks/>
            </p:cNvGrpSpPr>
            <p:nvPr/>
          </p:nvGrpSpPr>
          <p:grpSpPr bwMode="auto">
            <a:xfrm>
              <a:off x="1639" y="3189"/>
              <a:ext cx="155" cy="419"/>
              <a:chOff x="3319" y="2565"/>
              <a:chExt cx="155" cy="419"/>
            </a:xfrm>
          </p:grpSpPr>
          <p:grpSp>
            <p:nvGrpSpPr>
              <p:cNvPr id="140338" name="Group 83"/>
              <p:cNvGrpSpPr>
                <a:grpSpLocks/>
              </p:cNvGrpSpPr>
              <p:nvPr/>
            </p:nvGrpSpPr>
            <p:grpSpPr bwMode="auto">
              <a:xfrm>
                <a:off x="3320" y="2709"/>
                <a:ext cx="154" cy="275"/>
                <a:chOff x="3320" y="2709"/>
                <a:chExt cx="154" cy="275"/>
              </a:xfrm>
            </p:grpSpPr>
            <p:grpSp>
              <p:nvGrpSpPr>
                <p:cNvPr id="140346" name="Group 84"/>
                <p:cNvGrpSpPr>
                  <a:grpSpLocks/>
                </p:cNvGrpSpPr>
                <p:nvPr/>
              </p:nvGrpSpPr>
              <p:grpSpPr bwMode="auto">
                <a:xfrm>
                  <a:off x="3320" y="2716"/>
                  <a:ext cx="99" cy="266"/>
                  <a:chOff x="3320" y="2716"/>
                  <a:chExt cx="99" cy="266"/>
                </a:xfrm>
              </p:grpSpPr>
              <p:sp>
                <p:nvSpPr>
                  <p:cNvPr id="140354" name="Line 85"/>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40355" name="Line 86"/>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40356" name="Line 87"/>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40357" name="Line 88"/>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40358" name="Line 89"/>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40359" name="Line 90"/>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40360" name="Line 91"/>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40347" name="Line 92"/>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40348" name="Line 93"/>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40349" name="Line 94"/>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40350" name="Line 95"/>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40351" name="Line 96"/>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40352" name="Line 97"/>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40353" name="Line 98"/>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40339" name="Group 99"/>
              <p:cNvGrpSpPr>
                <a:grpSpLocks/>
              </p:cNvGrpSpPr>
              <p:nvPr/>
            </p:nvGrpSpPr>
            <p:grpSpPr bwMode="auto">
              <a:xfrm>
                <a:off x="3319" y="2579"/>
                <a:ext cx="152" cy="403"/>
                <a:chOff x="3319" y="2579"/>
                <a:chExt cx="152" cy="403"/>
              </a:xfrm>
            </p:grpSpPr>
            <p:sp>
              <p:nvSpPr>
                <p:cNvPr id="140341" name="Line 100"/>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40342" name="Line 101"/>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40343" name="Line 102"/>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40344" name="Line 103"/>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40345" name="Line 104"/>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40340" name="Oval 105"/>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40334" name="Group 106"/>
            <p:cNvGrpSpPr>
              <a:grpSpLocks/>
            </p:cNvGrpSpPr>
            <p:nvPr/>
          </p:nvGrpSpPr>
          <p:grpSpPr bwMode="auto">
            <a:xfrm>
              <a:off x="1392" y="2880"/>
              <a:ext cx="593" cy="591"/>
              <a:chOff x="129" y="2935"/>
              <a:chExt cx="593" cy="591"/>
            </a:xfrm>
          </p:grpSpPr>
          <p:sp>
            <p:nvSpPr>
              <p:cNvPr id="140335" name="Arc 107"/>
              <p:cNvSpPr>
                <a:spLocks/>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40336" name="Arc 108"/>
              <p:cNvSpPr>
                <a:spLocks/>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40337" name="Arc 109"/>
              <p:cNvSpPr>
                <a:spLocks/>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cxnSp>
        <p:nvCxnSpPr>
          <p:cNvPr id="140314" name="AutoShape 110"/>
          <p:cNvCxnSpPr>
            <a:cxnSpLocks noChangeShapeType="1"/>
            <a:stCxn id="140302" idx="1"/>
            <a:endCxn id="140296" idx="3"/>
          </p:cNvCxnSpPr>
          <p:nvPr/>
        </p:nvCxnSpPr>
        <p:spPr bwMode="auto">
          <a:xfrm flipH="1">
            <a:off x="6285618" y="2903420"/>
            <a:ext cx="530225" cy="360362"/>
          </a:xfrm>
          <a:prstGeom prst="straightConnector1">
            <a:avLst/>
          </a:prstGeom>
          <a:noFill/>
          <a:ln w="9525">
            <a:solidFill>
              <a:schemeClr val="tx1"/>
            </a:solidFill>
            <a:round/>
            <a:headEnd/>
            <a:tailEnd/>
          </a:ln>
        </p:spPr>
      </p:cxnSp>
      <p:sp>
        <p:nvSpPr>
          <p:cNvPr id="140315" name="Rectangle 111"/>
          <p:cNvSpPr>
            <a:spLocks noChangeArrowheads="1"/>
          </p:cNvSpPr>
          <p:nvPr/>
        </p:nvSpPr>
        <p:spPr bwMode="auto">
          <a:xfrm>
            <a:off x="3937704" y="3695582"/>
            <a:ext cx="838200" cy="457200"/>
          </a:xfrm>
          <a:prstGeom prst="rect">
            <a:avLst/>
          </a:prstGeom>
          <a:solidFill>
            <a:srgbClr val="01FFBC"/>
          </a:solidFill>
          <a:ln w="9525">
            <a:solidFill>
              <a:schemeClr val="tx1"/>
            </a:solidFill>
            <a:miter lim="800000"/>
            <a:headEnd/>
            <a:tailEnd/>
          </a:ln>
        </p:spPr>
        <p:txBody>
          <a:bodyPr wrap="none" anchor="ctr"/>
          <a:lstStyle/>
          <a:p>
            <a:pPr algn="ctr" eaLnBrk="0" hangingPunct="0"/>
            <a:r>
              <a:rPr lang="de-DE" sz="1600">
                <a:latin typeface="Arial" pitchFamily="34" charset="0"/>
              </a:rPr>
              <a:t>BS</a:t>
            </a:r>
          </a:p>
        </p:txBody>
      </p:sp>
      <p:cxnSp>
        <p:nvCxnSpPr>
          <p:cNvPr id="140316" name="AutoShape 112"/>
          <p:cNvCxnSpPr>
            <a:cxnSpLocks noChangeShapeType="1"/>
            <a:stCxn id="140301" idx="2"/>
            <a:endCxn id="140315" idx="0"/>
          </p:cNvCxnSpPr>
          <p:nvPr/>
        </p:nvCxnSpPr>
        <p:spPr bwMode="auto">
          <a:xfrm flipH="1">
            <a:off x="4356805" y="3136782"/>
            <a:ext cx="252413" cy="558800"/>
          </a:xfrm>
          <a:prstGeom prst="straightConnector1">
            <a:avLst/>
          </a:prstGeom>
          <a:noFill/>
          <a:ln w="9525">
            <a:solidFill>
              <a:schemeClr val="tx1"/>
            </a:solidFill>
            <a:round/>
            <a:headEnd/>
            <a:tailEnd/>
          </a:ln>
        </p:spPr>
      </p:cxnSp>
      <p:sp>
        <p:nvSpPr>
          <p:cNvPr id="140317" name="Cloud"/>
          <p:cNvSpPr>
            <a:spLocks noChangeAspect="1" noEditPoints="1" noChangeArrowheads="1"/>
          </p:cNvSpPr>
          <p:nvPr/>
        </p:nvSpPr>
        <p:spPr bwMode="auto">
          <a:xfrm>
            <a:off x="8758943" y="3178057"/>
            <a:ext cx="1552575" cy="1111250"/>
          </a:xfrm>
          <a:custGeom>
            <a:avLst/>
            <a:gdLst>
              <a:gd name="T0" fmla="*/ 346167 w 21600"/>
              <a:gd name="T1" fmla="*/ 28585106 h 21600"/>
              <a:gd name="T2" fmla="*/ 55799402 w 21600"/>
              <a:gd name="T3" fmla="*/ 57109350 h 21600"/>
              <a:gd name="T4" fmla="*/ 111505793 w 21600"/>
              <a:gd name="T5" fmla="*/ 28585106 h 21600"/>
              <a:gd name="T6" fmla="*/ 55799402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other TETRA networks</a:t>
            </a:r>
          </a:p>
        </p:txBody>
      </p:sp>
      <p:sp>
        <p:nvSpPr>
          <p:cNvPr id="140318" name="Cloud"/>
          <p:cNvSpPr>
            <a:spLocks noChangeAspect="1" noEditPoints="1" noChangeArrowheads="1"/>
          </p:cNvSpPr>
          <p:nvPr/>
        </p:nvSpPr>
        <p:spPr bwMode="auto">
          <a:xfrm>
            <a:off x="8255705" y="1377832"/>
            <a:ext cx="2233613" cy="1722438"/>
          </a:xfrm>
          <a:custGeom>
            <a:avLst/>
            <a:gdLst>
              <a:gd name="T0" fmla="*/ 716411 w 21600"/>
              <a:gd name="T1" fmla="*/ 68675756 h 21600"/>
              <a:gd name="T2" fmla="*/ 115486789 w 21600"/>
              <a:gd name="T3" fmla="*/ 137205264 h 21600"/>
              <a:gd name="T4" fmla="*/ 230781031 w 21600"/>
              <a:gd name="T5" fmla="*/ 68675756 h 21600"/>
              <a:gd name="T6" fmla="*/ 115486789 w 21600"/>
              <a:gd name="T7" fmla="*/ 785320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de-DE" sz="1600">
                <a:latin typeface="Arial" pitchFamily="34" charset="0"/>
              </a:rPr>
              <a:t>PSTN, ISDN,</a:t>
            </a:r>
          </a:p>
          <a:p>
            <a:pPr eaLnBrk="0" hangingPunct="0"/>
            <a:r>
              <a:rPr lang="de-DE" sz="1600">
                <a:latin typeface="Arial" pitchFamily="34" charset="0"/>
              </a:rPr>
              <a:t>Internet, PDN</a:t>
            </a:r>
          </a:p>
        </p:txBody>
      </p:sp>
      <p:cxnSp>
        <p:nvCxnSpPr>
          <p:cNvPr id="140319" name="AutoShape 115"/>
          <p:cNvCxnSpPr>
            <a:cxnSpLocks noChangeShapeType="1"/>
            <a:stCxn id="140302" idx="3"/>
            <a:endCxn id="140317" idx="0"/>
          </p:cNvCxnSpPr>
          <p:nvPr/>
        </p:nvCxnSpPr>
        <p:spPr bwMode="auto">
          <a:xfrm>
            <a:off x="7654042" y="2903420"/>
            <a:ext cx="1109662" cy="830262"/>
          </a:xfrm>
          <a:prstGeom prst="straightConnector1">
            <a:avLst/>
          </a:prstGeom>
          <a:noFill/>
          <a:ln w="9525">
            <a:solidFill>
              <a:schemeClr val="tx1"/>
            </a:solidFill>
            <a:round/>
            <a:headEnd/>
            <a:tailEnd/>
          </a:ln>
        </p:spPr>
      </p:cxnSp>
      <p:cxnSp>
        <p:nvCxnSpPr>
          <p:cNvPr id="140320" name="AutoShape 116"/>
          <p:cNvCxnSpPr>
            <a:cxnSpLocks noChangeShapeType="1"/>
            <a:stCxn id="140302" idx="1"/>
            <a:endCxn id="140301" idx="3"/>
          </p:cNvCxnSpPr>
          <p:nvPr/>
        </p:nvCxnSpPr>
        <p:spPr bwMode="auto">
          <a:xfrm flipH="1">
            <a:off x="5028318" y="2903420"/>
            <a:ext cx="1787525" cy="4762"/>
          </a:xfrm>
          <a:prstGeom prst="straightConnector1">
            <a:avLst/>
          </a:prstGeom>
          <a:noFill/>
          <a:ln w="9525">
            <a:solidFill>
              <a:schemeClr val="tx1"/>
            </a:solidFill>
            <a:round/>
            <a:headEnd/>
            <a:tailEnd/>
          </a:ln>
        </p:spPr>
      </p:cxnSp>
      <p:pic>
        <p:nvPicPr>
          <p:cNvPr id="140321" name="Picture 117"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63318" y="5194182"/>
            <a:ext cx="371475" cy="1143000"/>
          </a:xfrm>
          <a:prstGeom prst="rect">
            <a:avLst/>
          </a:prstGeom>
          <a:noFill/>
          <a:ln w="9525">
            <a:noFill/>
            <a:miter lim="800000"/>
            <a:headEnd/>
            <a:tailEnd/>
          </a:ln>
        </p:spPr>
      </p:pic>
      <p:pic>
        <p:nvPicPr>
          <p:cNvPr id="140322" name="Picture 118" descr="07_Balin"/>
          <p:cNvPicPr>
            <a:picLocks noChangeAspect="1" noChangeArrowheads="1"/>
          </p:cNvPicPr>
          <p:nvPr/>
        </p:nvPicPr>
        <p:blipFill>
          <a:blip r:embed="rId4" cstate="print">
            <a:clrChange>
              <a:clrFrom>
                <a:srgbClr val="FFFFFF"/>
              </a:clrFrom>
              <a:clrTo>
                <a:srgbClr val="FFFFFF">
                  <a:alpha val="0"/>
                </a:srgbClr>
              </a:clrTo>
            </a:clrChange>
          </a:blip>
          <a:srcRect l="23544" t="5447" r="20760" b="5966"/>
          <a:stretch>
            <a:fillRect/>
          </a:stretch>
        </p:blipFill>
        <p:spPr bwMode="auto">
          <a:xfrm>
            <a:off x="7174617" y="4330583"/>
            <a:ext cx="349250" cy="1084263"/>
          </a:xfrm>
          <a:prstGeom prst="rect">
            <a:avLst/>
          </a:prstGeom>
          <a:noFill/>
          <a:ln w="9525">
            <a:noFill/>
            <a:miter lim="800000"/>
            <a:headEnd/>
            <a:tailEnd/>
          </a:ln>
        </p:spPr>
      </p:pic>
      <p:cxnSp>
        <p:nvCxnSpPr>
          <p:cNvPr id="140323" name="AutoShape 119"/>
          <p:cNvCxnSpPr>
            <a:cxnSpLocks noChangeShapeType="1"/>
          </p:cNvCxnSpPr>
          <p:nvPr/>
        </p:nvCxnSpPr>
        <p:spPr bwMode="auto">
          <a:xfrm flipV="1">
            <a:off x="6034793" y="4873508"/>
            <a:ext cx="1139825" cy="892175"/>
          </a:xfrm>
          <a:prstGeom prst="straightConnector1">
            <a:avLst/>
          </a:prstGeom>
          <a:noFill/>
          <a:ln w="19050">
            <a:solidFill>
              <a:schemeClr val="tx1"/>
            </a:solidFill>
            <a:round/>
            <a:headEnd type="triangle" w="med" len="med"/>
            <a:tailEnd type="triangle" w="med" len="med"/>
          </a:ln>
        </p:spPr>
      </p:cxnSp>
      <p:cxnSp>
        <p:nvCxnSpPr>
          <p:cNvPr id="140324" name="AutoShape 120"/>
          <p:cNvCxnSpPr>
            <a:cxnSpLocks noChangeShapeType="1"/>
            <a:stCxn id="140337" idx="2"/>
          </p:cNvCxnSpPr>
          <p:nvPr/>
        </p:nvCxnSpPr>
        <p:spPr bwMode="auto">
          <a:xfrm>
            <a:off x="5787142" y="4205170"/>
            <a:ext cx="1562100" cy="125412"/>
          </a:xfrm>
          <a:prstGeom prst="straightConnector1">
            <a:avLst/>
          </a:prstGeom>
          <a:noFill/>
          <a:ln w="19050">
            <a:solidFill>
              <a:schemeClr val="tx1"/>
            </a:solidFill>
            <a:round/>
            <a:headEnd type="triangle" w="med" len="med"/>
            <a:tailEnd type="triangle" w="med" len="med"/>
          </a:ln>
        </p:spPr>
      </p:cxnSp>
      <p:cxnSp>
        <p:nvCxnSpPr>
          <p:cNvPr id="140325" name="AutoShape 121"/>
          <p:cNvCxnSpPr>
            <a:cxnSpLocks noChangeShapeType="1"/>
            <a:stCxn id="140337" idx="2"/>
          </p:cNvCxnSpPr>
          <p:nvPr/>
        </p:nvCxnSpPr>
        <p:spPr bwMode="auto">
          <a:xfrm>
            <a:off x="5787142" y="4205170"/>
            <a:ext cx="61912" cy="989012"/>
          </a:xfrm>
          <a:prstGeom prst="straightConnector1">
            <a:avLst/>
          </a:prstGeom>
          <a:noFill/>
          <a:ln w="19050">
            <a:solidFill>
              <a:schemeClr val="tx1"/>
            </a:solidFill>
            <a:round/>
            <a:headEnd type="triangle" w="med" len="med"/>
            <a:tailEnd type="triangle" w="med" len="med"/>
          </a:ln>
        </p:spPr>
      </p:cxnSp>
      <p:sp>
        <p:nvSpPr>
          <p:cNvPr id="140326" name="Text Box 122"/>
          <p:cNvSpPr txBox="1">
            <a:spLocks noChangeArrowheads="1"/>
          </p:cNvSpPr>
          <p:nvPr/>
        </p:nvSpPr>
        <p:spPr bwMode="auto">
          <a:xfrm rot="-2257003">
            <a:off x="6166555" y="5051307"/>
            <a:ext cx="6588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DMO</a:t>
            </a:r>
          </a:p>
        </p:txBody>
      </p:sp>
      <p:sp>
        <p:nvSpPr>
          <p:cNvPr id="140327" name="Text Box 123"/>
          <p:cNvSpPr txBox="1">
            <a:spLocks noChangeArrowheads="1"/>
          </p:cNvSpPr>
          <p:nvPr/>
        </p:nvSpPr>
        <p:spPr bwMode="auto">
          <a:xfrm rot="2029824">
            <a:off x="8039804" y="3035182"/>
            <a:ext cx="4333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ISI</a:t>
            </a:r>
          </a:p>
        </p:txBody>
      </p:sp>
      <p:sp>
        <p:nvSpPr>
          <p:cNvPr id="140328" name="laptop"/>
          <p:cNvSpPr>
            <a:spLocks noEditPoints="1" noChangeArrowheads="1"/>
          </p:cNvSpPr>
          <p:nvPr/>
        </p:nvSpPr>
        <p:spPr bwMode="auto">
          <a:xfrm>
            <a:off x="6815842" y="5699007"/>
            <a:ext cx="760412" cy="573088"/>
          </a:xfrm>
          <a:custGeom>
            <a:avLst/>
            <a:gdLst>
              <a:gd name="T0" fmla="*/ 4166671 w 21600"/>
              <a:gd name="T1" fmla="*/ 0 h 21600"/>
              <a:gd name="T2" fmla="*/ 4166671 w 21600"/>
              <a:gd name="T3" fmla="*/ 5049356 h 21600"/>
              <a:gd name="T4" fmla="*/ 22713366 w 21600"/>
              <a:gd name="T5" fmla="*/ 0 h 21600"/>
              <a:gd name="T6" fmla="*/ 22713366 w 21600"/>
              <a:gd name="T7" fmla="*/ 5049356 h 21600"/>
              <a:gd name="T8" fmla="*/ 13384871 w 21600"/>
              <a:gd name="T9" fmla="*/ 0 h 21600"/>
              <a:gd name="T10" fmla="*/ 13384871 w 21600"/>
              <a:gd name="T11" fmla="*/ 15205086 h 21600"/>
              <a:gd name="T12" fmla="*/ 0 w 21600"/>
              <a:gd name="T13" fmla="*/ 15205086 h 21600"/>
              <a:gd name="T14" fmla="*/ 26769741 w 21600"/>
              <a:gd name="T15" fmla="*/ 1520508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de-DE"/>
          </a:p>
        </p:txBody>
      </p:sp>
      <p:cxnSp>
        <p:nvCxnSpPr>
          <p:cNvPr id="140329" name="AutoShape 125"/>
          <p:cNvCxnSpPr>
            <a:cxnSpLocks noChangeShapeType="1"/>
            <a:endCxn id="140328" idx="1"/>
          </p:cNvCxnSpPr>
          <p:nvPr/>
        </p:nvCxnSpPr>
        <p:spPr bwMode="auto">
          <a:xfrm>
            <a:off x="6034792" y="5765683"/>
            <a:ext cx="900112" cy="123825"/>
          </a:xfrm>
          <a:prstGeom prst="straightConnector1">
            <a:avLst/>
          </a:prstGeom>
          <a:noFill/>
          <a:ln w="19050">
            <a:solidFill>
              <a:schemeClr val="tx1"/>
            </a:solidFill>
            <a:round/>
            <a:headEnd type="triangle" w="med" len="med"/>
            <a:tailEnd type="triangle" w="med" len="med"/>
          </a:ln>
        </p:spPr>
      </p:cxnSp>
      <p:sp>
        <p:nvSpPr>
          <p:cNvPr id="140330" name="Text Box 126"/>
          <p:cNvSpPr txBox="1">
            <a:spLocks noChangeArrowheads="1"/>
          </p:cNvSpPr>
          <p:nvPr/>
        </p:nvSpPr>
        <p:spPr bwMode="auto">
          <a:xfrm rot="534649">
            <a:off x="6166555" y="5843470"/>
            <a:ext cx="5111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PEI</a:t>
            </a:r>
          </a:p>
        </p:txBody>
      </p:sp>
      <p:sp>
        <p:nvSpPr>
          <p:cNvPr id="140331" name="Text Box 127"/>
          <p:cNvSpPr txBox="1">
            <a:spLocks noChangeArrowheads="1"/>
          </p:cNvSpPr>
          <p:nvPr/>
        </p:nvSpPr>
        <p:spPr bwMode="auto">
          <a:xfrm rot="383776">
            <a:off x="6742818" y="3970220"/>
            <a:ext cx="37623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AI</a:t>
            </a:r>
          </a:p>
        </p:txBody>
      </p:sp>
      <p:sp>
        <p:nvSpPr>
          <p:cNvPr id="140332" name="Text Box 128"/>
          <p:cNvSpPr txBox="1">
            <a:spLocks noChangeArrowheads="1"/>
          </p:cNvSpPr>
          <p:nvPr/>
        </p:nvSpPr>
        <p:spPr bwMode="auto">
          <a:xfrm>
            <a:off x="7895342" y="4403608"/>
            <a:ext cx="2817812" cy="2047875"/>
          </a:xfrm>
          <a:prstGeom prst="rect">
            <a:avLst/>
          </a:prstGeom>
          <a:noFill/>
          <a:ln w="9525">
            <a:noFill/>
            <a:miter lim="800000"/>
            <a:headEnd/>
            <a:tailEnd/>
          </a:ln>
        </p:spPr>
        <p:txBody>
          <a:bodyPr>
            <a:spAutoFit/>
          </a:bodyPr>
          <a:lstStyle/>
          <a:p>
            <a:pPr eaLnBrk="0" hangingPunct="0"/>
            <a:r>
              <a:rPr lang="en-US" sz="1600">
                <a:latin typeface="Arial" pitchFamily="34" charset="0"/>
              </a:rPr>
              <a:t>AI: Air Interface</a:t>
            </a:r>
          </a:p>
          <a:p>
            <a:pPr eaLnBrk="0" hangingPunct="0"/>
            <a:r>
              <a:rPr lang="en-US" sz="1600">
                <a:latin typeface="Arial" pitchFamily="34" charset="0"/>
              </a:rPr>
              <a:t>BS: Base Station</a:t>
            </a:r>
          </a:p>
          <a:p>
            <a:pPr eaLnBrk="0" hangingPunct="0"/>
            <a:r>
              <a:rPr lang="en-US" sz="1600">
                <a:latin typeface="Arial" pitchFamily="34" charset="0"/>
              </a:rPr>
              <a:t>DMO: Direct Mode Operation</a:t>
            </a:r>
          </a:p>
          <a:p>
            <a:pPr eaLnBrk="0" hangingPunct="0"/>
            <a:r>
              <a:rPr lang="en-US" sz="1600">
                <a:latin typeface="Arial" pitchFamily="34" charset="0"/>
              </a:rPr>
              <a:t>ISI: Inter-System Interface</a:t>
            </a:r>
          </a:p>
          <a:p>
            <a:pPr eaLnBrk="0" hangingPunct="0"/>
            <a:r>
              <a:rPr lang="en-US" sz="1600">
                <a:latin typeface="Arial" pitchFamily="34" charset="0"/>
              </a:rPr>
              <a:t>NMS: Network Management</a:t>
            </a:r>
          </a:p>
          <a:p>
            <a:pPr eaLnBrk="0" hangingPunct="0"/>
            <a:r>
              <a:rPr lang="en-US" sz="1600">
                <a:latin typeface="Arial" pitchFamily="34" charset="0"/>
              </a:rPr>
              <a:t>          System</a:t>
            </a:r>
          </a:p>
          <a:p>
            <a:pPr eaLnBrk="0" hangingPunct="0"/>
            <a:r>
              <a:rPr lang="en-US" sz="1600">
                <a:latin typeface="Arial" pitchFamily="34" charset="0"/>
              </a:rPr>
              <a:t>PEI: Peripheral Equipment</a:t>
            </a:r>
          </a:p>
          <a:p>
            <a:pPr eaLnBrk="0" hangingPunct="0"/>
            <a:r>
              <a:rPr lang="en-US" sz="1600">
                <a:latin typeface="Arial" pitchFamily="34" charset="0"/>
              </a:rPr>
              <a:t>        Interface</a:t>
            </a:r>
          </a:p>
        </p:txBody>
      </p:sp>
    </p:spTree>
    <p:extLst>
      <p:ext uri="{BB962C8B-B14F-4D97-AF65-F5344CB8AC3E}">
        <p14:creationId xmlns:p14="http://schemas.microsoft.com/office/powerpoint/2010/main" val="249626754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t>TETRA – Direct Mode I</a:t>
            </a:r>
          </a:p>
        </p:txBody>
      </p:sp>
      <p:sp>
        <p:nvSpPr>
          <p:cNvPr id="141315" name="Rectangle 3"/>
          <p:cNvSpPr>
            <a:spLocks noGrp="1" noChangeArrowheads="1"/>
          </p:cNvSpPr>
          <p:nvPr>
            <p:ph idx="1"/>
          </p:nvPr>
        </p:nvSpPr>
        <p:spPr/>
        <p:txBody>
          <a:bodyPr/>
          <a:lstStyle/>
          <a:p>
            <a:pPr eaLnBrk="1" hangingPunct="1"/>
            <a:r>
              <a:rPr lang="en-US"/>
              <a:t>Direct Mode enables ad-hoc operation and is one of the most important differences to pure infrastructure-based networks such as GSM, cdma2000 or UMTS.</a:t>
            </a:r>
          </a:p>
        </p:txBody>
      </p:sp>
      <p:sp>
        <p:nvSpPr>
          <p:cNvPr id="14131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141316" name="Picture 4"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7076" y="2155825"/>
            <a:ext cx="371475" cy="1143000"/>
          </a:xfrm>
          <a:prstGeom prst="rect">
            <a:avLst/>
          </a:prstGeom>
          <a:noFill/>
          <a:ln w="9525">
            <a:noFill/>
            <a:miter lim="800000"/>
            <a:headEnd/>
            <a:tailEnd/>
          </a:ln>
        </p:spPr>
      </p:pic>
      <p:pic>
        <p:nvPicPr>
          <p:cNvPr id="141317" name="Picture 5"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6276" y="2155825"/>
            <a:ext cx="371475" cy="1143000"/>
          </a:xfrm>
          <a:prstGeom prst="rect">
            <a:avLst/>
          </a:prstGeom>
          <a:noFill/>
          <a:ln w="9525">
            <a:noFill/>
            <a:miter lim="800000"/>
            <a:headEnd/>
            <a:tailEnd/>
          </a:ln>
        </p:spPr>
      </p:pic>
      <p:cxnSp>
        <p:nvCxnSpPr>
          <p:cNvPr id="141318" name="AutoShape 6"/>
          <p:cNvCxnSpPr>
            <a:cxnSpLocks noChangeShapeType="1"/>
          </p:cNvCxnSpPr>
          <p:nvPr/>
        </p:nvCxnSpPr>
        <p:spPr bwMode="auto">
          <a:xfrm>
            <a:off x="2368551" y="2727325"/>
            <a:ext cx="847725" cy="0"/>
          </a:xfrm>
          <a:prstGeom prst="straightConnector1">
            <a:avLst/>
          </a:prstGeom>
          <a:noFill/>
          <a:ln w="9525">
            <a:solidFill>
              <a:schemeClr val="tx1"/>
            </a:solidFill>
            <a:round/>
            <a:headEnd type="triangle" w="med" len="med"/>
            <a:tailEnd type="triangle" w="med" len="med"/>
          </a:ln>
        </p:spPr>
      </p:cxnSp>
      <p:sp>
        <p:nvSpPr>
          <p:cNvPr id="141319" name="Text Box 7"/>
          <p:cNvSpPr txBox="1">
            <a:spLocks noChangeArrowheads="1"/>
          </p:cNvSpPr>
          <p:nvPr/>
        </p:nvSpPr>
        <p:spPr bwMode="auto">
          <a:xfrm>
            <a:off x="1992314" y="3308350"/>
            <a:ext cx="144462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Individual Call</a:t>
            </a:r>
          </a:p>
        </p:txBody>
      </p:sp>
      <p:pic>
        <p:nvPicPr>
          <p:cNvPr id="141320" name="Picture 8"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7076" y="3933825"/>
            <a:ext cx="371475" cy="1143000"/>
          </a:xfrm>
          <a:prstGeom prst="rect">
            <a:avLst/>
          </a:prstGeom>
          <a:noFill/>
          <a:ln w="9525">
            <a:noFill/>
            <a:miter lim="800000"/>
            <a:headEnd/>
            <a:tailEnd/>
          </a:ln>
        </p:spPr>
      </p:pic>
      <p:pic>
        <p:nvPicPr>
          <p:cNvPr id="141321" name="Picture 9"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9151" y="3789363"/>
            <a:ext cx="371475" cy="1143000"/>
          </a:xfrm>
          <a:prstGeom prst="rect">
            <a:avLst/>
          </a:prstGeom>
          <a:noFill/>
          <a:ln w="9525">
            <a:noFill/>
            <a:miter lim="800000"/>
            <a:headEnd/>
            <a:tailEnd/>
          </a:ln>
        </p:spPr>
      </p:pic>
      <p:cxnSp>
        <p:nvCxnSpPr>
          <p:cNvPr id="141322" name="AutoShape 10"/>
          <p:cNvCxnSpPr>
            <a:cxnSpLocks noChangeShapeType="1"/>
          </p:cNvCxnSpPr>
          <p:nvPr/>
        </p:nvCxnSpPr>
        <p:spPr bwMode="auto">
          <a:xfrm flipV="1">
            <a:off x="2368550" y="4360863"/>
            <a:ext cx="990600" cy="144462"/>
          </a:xfrm>
          <a:prstGeom prst="straightConnector1">
            <a:avLst/>
          </a:prstGeom>
          <a:noFill/>
          <a:ln w="9525">
            <a:solidFill>
              <a:schemeClr val="tx1"/>
            </a:solidFill>
            <a:round/>
            <a:headEnd type="triangle" w="med" len="med"/>
            <a:tailEnd type="triangle" w="med" len="med"/>
          </a:ln>
        </p:spPr>
      </p:cxnSp>
      <p:sp>
        <p:nvSpPr>
          <p:cNvPr id="141323" name="Text Box 11"/>
          <p:cNvSpPr txBox="1">
            <a:spLocks noChangeArrowheads="1"/>
          </p:cNvSpPr>
          <p:nvPr/>
        </p:nvSpPr>
        <p:spPr bwMode="auto">
          <a:xfrm>
            <a:off x="2135188" y="5589588"/>
            <a:ext cx="1154112"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Group Call</a:t>
            </a:r>
          </a:p>
        </p:txBody>
      </p:sp>
      <p:pic>
        <p:nvPicPr>
          <p:cNvPr id="141324" name="Picture 12"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9151" y="4868863"/>
            <a:ext cx="371475" cy="1143000"/>
          </a:xfrm>
          <a:prstGeom prst="rect">
            <a:avLst/>
          </a:prstGeom>
          <a:noFill/>
          <a:ln w="9525">
            <a:noFill/>
            <a:miter lim="800000"/>
            <a:headEnd/>
            <a:tailEnd/>
          </a:ln>
        </p:spPr>
      </p:pic>
      <p:pic>
        <p:nvPicPr>
          <p:cNvPr id="141325" name="Picture 13"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35414" y="3213100"/>
            <a:ext cx="371475" cy="1143000"/>
          </a:xfrm>
          <a:prstGeom prst="rect">
            <a:avLst/>
          </a:prstGeom>
          <a:noFill/>
          <a:ln w="9525">
            <a:noFill/>
            <a:miter lim="800000"/>
            <a:headEnd/>
            <a:tailEnd/>
          </a:ln>
        </p:spPr>
      </p:pic>
      <p:pic>
        <p:nvPicPr>
          <p:cNvPr id="141326" name="Picture 14"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9876" y="4581525"/>
            <a:ext cx="371475" cy="1143000"/>
          </a:xfrm>
          <a:prstGeom prst="rect">
            <a:avLst/>
          </a:prstGeom>
          <a:noFill/>
          <a:ln w="9525">
            <a:noFill/>
            <a:miter lim="800000"/>
            <a:headEnd/>
            <a:tailEnd/>
          </a:ln>
        </p:spPr>
      </p:pic>
      <p:cxnSp>
        <p:nvCxnSpPr>
          <p:cNvPr id="141327" name="AutoShape 15"/>
          <p:cNvCxnSpPr>
            <a:cxnSpLocks noChangeShapeType="1"/>
          </p:cNvCxnSpPr>
          <p:nvPr/>
        </p:nvCxnSpPr>
        <p:spPr bwMode="auto">
          <a:xfrm flipV="1">
            <a:off x="2368551" y="3784601"/>
            <a:ext cx="1566863" cy="720725"/>
          </a:xfrm>
          <a:prstGeom prst="straightConnector1">
            <a:avLst/>
          </a:prstGeom>
          <a:noFill/>
          <a:ln w="9525">
            <a:solidFill>
              <a:schemeClr val="tx1"/>
            </a:solidFill>
            <a:round/>
            <a:headEnd type="triangle" w="med" len="med"/>
            <a:tailEnd type="triangle" w="med" len="med"/>
          </a:ln>
        </p:spPr>
      </p:cxnSp>
      <p:cxnSp>
        <p:nvCxnSpPr>
          <p:cNvPr id="141328" name="AutoShape 16"/>
          <p:cNvCxnSpPr>
            <a:cxnSpLocks noChangeShapeType="1"/>
          </p:cNvCxnSpPr>
          <p:nvPr/>
        </p:nvCxnSpPr>
        <p:spPr bwMode="auto">
          <a:xfrm>
            <a:off x="2368551" y="4505325"/>
            <a:ext cx="1711325" cy="647700"/>
          </a:xfrm>
          <a:prstGeom prst="straightConnector1">
            <a:avLst/>
          </a:prstGeom>
          <a:noFill/>
          <a:ln w="9525">
            <a:solidFill>
              <a:schemeClr val="tx1"/>
            </a:solidFill>
            <a:round/>
            <a:headEnd type="triangle" w="med" len="med"/>
            <a:tailEnd type="triangle" w="med" len="med"/>
          </a:ln>
        </p:spPr>
      </p:cxnSp>
      <p:cxnSp>
        <p:nvCxnSpPr>
          <p:cNvPr id="141329" name="AutoShape 17"/>
          <p:cNvCxnSpPr>
            <a:cxnSpLocks noChangeShapeType="1"/>
          </p:cNvCxnSpPr>
          <p:nvPr/>
        </p:nvCxnSpPr>
        <p:spPr bwMode="auto">
          <a:xfrm>
            <a:off x="2368550" y="4505325"/>
            <a:ext cx="990600" cy="935038"/>
          </a:xfrm>
          <a:prstGeom prst="straightConnector1">
            <a:avLst/>
          </a:prstGeom>
          <a:noFill/>
          <a:ln w="9525">
            <a:solidFill>
              <a:schemeClr val="tx1"/>
            </a:solidFill>
            <a:round/>
            <a:headEnd type="triangle" w="med" len="med"/>
            <a:tailEnd type="triangle" w="med" len="med"/>
          </a:ln>
        </p:spPr>
      </p:cxnSp>
      <p:pic>
        <p:nvPicPr>
          <p:cNvPr id="141330" name="Picture 18"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05589" y="2060575"/>
            <a:ext cx="371475" cy="1143000"/>
          </a:xfrm>
          <a:prstGeom prst="rect">
            <a:avLst/>
          </a:prstGeom>
          <a:noFill/>
          <a:ln w="9525">
            <a:noFill/>
            <a:miter lim="800000"/>
            <a:headEnd/>
            <a:tailEnd/>
          </a:ln>
        </p:spPr>
      </p:pic>
      <p:pic>
        <p:nvPicPr>
          <p:cNvPr id="141331" name="Picture 19"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24789" y="2060575"/>
            <a:ext cx="371475" cy="1143000"/>
          </a:xfrm>
          <a:prstGeom prst="rect">
            <a:avLst/>
          </a:prstGeom>
          <a:noFill/>
          <a:ln w="9525">
            <a:noFill/>
            <a:miter lim="800000"/>
            <a:headEnd/>
            <a:tailEnd/>
          </a:ln>
        </p:spPr>
      </p:pic>
      <p:cxnSp>
        <p:nvCxnSpPr>
          <p:cNvPr id="141332" name="AutoShape 20"/>
          <p:cNvCxnSpPr>
            <a:cxnSpLocks noChangeShapeType="1"/>
          </p:cNvCxnSpPr>
          <p:nvPr/>
        </p:nvCxnSpPr>
        <p:spPr bwMode="auto">
          <a:xfrm>
            <a:off x="6977064" y="2632075"/>
            <a:ext cx="847725" cy="0"/>
          </a:xfrm>
          <a:prstGeom prst="straightConnector1">
            <a:avLst/>
          </a:prstGeom>
          <a:noFill/>
          <a:ln w="9525">
            <a:solidFill>
              <a:schemeClr val="tx1"/>
            </a:solidFill>
            <a:round/>
            <a:headEnd type="triangle" w="med" len="med"/>
            <a:tailEnd type="triangle" w="med" len="med"/>
          </a:ln>
        </p:spPr>
      </p:cxnSp>
      <p:sp>
        <p:nvSpPr>
          <p:cNvPr id="141333" name="Text Box 21"/>
          <p:cNvSpPr txBox="1">
            <a:spLocks noChangeArrowheads="1"/>
          </p:cNvSpPr>
          <p:nvPr/>
        </p:nvSpPr>
        <p:spPr bwMode="auto">
          <a:xfrm>
            <a:off x="5808663" y="3284539"/>
            <a:ext cx="3910012" cy="581025"/>
          </a:xfrm>
          <a:prstGeom prst="rect">
            <a:avLst/>
          </a:prstGeom>
          <a:noFill/>
          <a:ln w="9525">
            <a:noFill/>
            <a:miter lim="800000"/>
            <a:headEnd/>
            <a:tailEnd/>
          </a:ln>
        </p:spPr>
        <p:txBody>
          <a:bodyPr wrap="none">
            <a:spAutoFit/>
          </a:bodyPr>
          <a:lstStyle/>
          <a:p>
            <a:pPr eaLnBrk="0" hangingPunct="0"/>
            <a:r>
              <a:rPr lang="en-US" altLang="de-DE" sz="1600">
                <a:latin typeface="Arial" pitchFamily="34" charset="0"/>
              </a:rPr>
              <a:t>“</a:t>
            </a:r>
            <a:r>
              <a:rPr lang="en-US" sz="1600">
                <a:latin typeface="Arial" pitchFamily="34" charset="0"/>
              </a:rPr>
              <a:t>Dual Watch</a:t>
            </a:r>
            <a:r>
              <a:rPr lang="en-US" altLang="de-DE" sz="1600">
                <a:latin typeface="Arial" pitchFamily="34" charset="0"/>
              </a:rPr>
              <a:t>”</a:t>
            </a:r>
            <a:r>
              <a:rPr lang="en-US" sz="1600">
                <a:latin typeface="Arial" pitchFamily="34" charset="0"/>
              </a:rPr>
              <a:t> – alternating participation in</a:t>
            </a:r>
          </a:p>
          <a:p>
            <a:pPr eaLnBrk="0" hangingPunct="0"/>
            <a:r>
              <a:rPr lang="en-US" sz="1600">
                <a:latin typeface="Arial" pitchFamily="34" charset="0"/>
              </a:rPr>
              <a:t>Infrastructure and ad-hoc</a:t>
            </a:r>
          </a:p>
        </p:txBody>
      </p:sp>
      <p:sp>
        <p:nvSpPr>
          <p:cNvPr id="141334" name="Cloud"/>
          <p:cNvSpPr>
            <a:spLocks noChangeAspect="1" noEditPoints="1" noChangeArrowheads="1"/>
          </p:cNvSpPr>
          <p:nvPr/>
        </p:nvSpPr>
        <p:spPr bwMode="auto">
          <a:xfrm>
            <a:off x="8975725" y="2060575"/>
            <a:ext cx="1441450" cy="1111250"/>
          </a:xfrm>
          <a:custGeom>
            <a:avLst/>
            <a:gdLst>
              <a:gd name="T0" fmla="*/ 298367 w 21600"/>
              <a:gd name="T1" fmla="*/ 28585106 h 21600"/>
              <a:gd name="T2" fmla="*/ 48096715 w 21600"/>
              <a:gd name="T3" fmla="*/ 57109350 h 21600"/>
              <a:gd name="T4" fmla="*/ 96113283 w 21600"/>
              <a:gd name="T5" fmla="*/ 28585106 h 21600"/>
              <a:gd name="T6" fmla="*/ 48096715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network</a:t>
            </a:r>
          </a:p>
        </p:txBody>
      </p:sp>
      <p:cxnSp>
        <p:nvCxnSpPr>
          <p:cNvPr id="141335" name="AutoShape 23"/>
          <p:cNvCxnSpPr>
            <a:cxnSpLocks noChangeShapeType="1"/>
            <a:endCxn id="141334" idx="0"/>
          </p:cNvCxnSpPr>
          <p:nvPr/>
        </p:nvCxnSpPr>
        <p:spPr bwMode="auto">
          <a:xfrm flipV="1">
            <a:off x="8196264" y="2616201"/>
            <a:ext cx="784225" cy="15875"/>
          </a:xfrm>
          <a:prstGeom prst="straightConnector1">
            <a:avLst/>
          </a:prstGeom>
          <a:noFill/>
          <a:ln w="9525">
            <a:solidFill>
              <a:schemeClr val="tx1"/>
            </a:solidFill>
            <a:round/>
            <a:headEnd type="triangle" w="med" len="med"/>
            <a:tailEnd type="triangle" w="med" len="med"/>
          </a:ln>
        </p:spPr>
      </p:cxnSp>
      <p:pic>
        <p:nvPicPr>
          <p:cNvPr id="141336" name="Picture 24"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37164" y="4508500"/>
            <a:ext cx="371475" cy="1143000"/>
          </a:xfrm>
          <a:prstGeom prst="rect">
            <a:avLst/>
          </a:prstGeom>
          <a:noFill/>
          <a:ln w="9525">
            <a:noFill/>
            <a:miter lim="800000"/>
            <a:headEnd/>
            <a:tailEnd/>
          </a:ln>
        </p:spPr>
      </p:pic>
      <p:pic>
        <p:nvPicPr>
          <p:cNvPr id="141337" name="Picture 25"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00826" y="4508500"/>
            <a:ext cx="371475" cy="1143000"/>
          </a:xfrm>
          <a:prstGeom prst="rect">
            <a:avLst/>
          </a:prstGeom>
          <a:noFill/>
          <a:ln w="9525">
            <a:noFill/>
            <a:miter lim="800000"/>
            <a:headEnd/>
            <a:tailEnd/>
          </a:ln>
        </p:spPr>
      </p:pic>
      <p:cxnSp>
        <p:nvCxnSpPr>
          <p:cNvPr id="141338" name="AutoShape 26"/>
          <p:cNvCxnSpPr>
            <a:cxnSpLocks noChangeShapeType="1"/>
          </p:cNvCxnSpPr>
          <p:nvPr/>
        </p:nvCxnSpPr>
        <p:spPr bwMode="auto">
          <a:xfrm>
            <a:off x="5608639" y="5080000"/>
            <a:ext cx="992187" cy="0"/>
          </a:xfrm>
          <a:prstGeom prst="straightConnector1">
            <a:avLst/>
          </a:prstGeom>
          <a:noFill/>
          <a:ln w="9525">
            <a:solidFill>
              <a:schemeClr val="tx1"/>
            </a:solidFill>
            <a:round/>
            <a:headEnd type="triangle" w="med" len="med"/>
            <a:tailEnd type="triangle" w="med" len="med"/>
          </a:ln>
        </p:spPr>
      </p:cxnSp>
      <p:sp>
        <p:nvSpPr>
          <p:cNvPr id="141339" name="Text Box 27"/>
          <p:cNvSpPr txBox="1">
            <a:spLocks noChangeArrowheads="1"/>
          </p:cNvSpPr>
          <p:nvPr/>
        </p:nvSpPr>
        <p:spPr bwMode="auto">
          <a:xfrm>
            <a:off x="5232401" y="5661025"/>
            <a:ext cx="218281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Managed Direct Mode</a:t>
            </a:r>
          </a:p>
        </p:txBody>
      </p:sp>
      <p:pic>
        <p:nvPicPr>
          <p:cNvPr id="141340" name="Picture 28" descr="07_Balin"/>
          <p:cNvPicPr>
            <a:picLocks noChangeAspect="1" noChangeArrowheads="1"/>
          </p:cNvPicPr>
          <p:nvPr/>
        </p:nvPicPr>
        <p:blipFill>
          <a:blip r:embed="rId4" cstate="print">
            <a:clrChange>
              <a:clrFrom>
                <a:srgbClr val="FFFFFF"/>
              </a:clrFrom>
              <a:clrTo>
                <a:srgbClr val="FFFFFF">
                  <a:alpha val="0"/>
                </a:srgbClr>
              </a:clrTo>
            </a:clrChange>
          </a:blip>
          <a:srcRect l="23544" t="5447" r="20760" b="5966"/>
          <a:stretch>
            <a:fillRect/>
          </a:stretch>
        </p:blipFill>
        <p:spPr bwMode="auto">
          <a:xfrm>
            <a:off x="7467600" y="3856038"/>
            <a:ext cx="349250" cy="1084262"/>
          </a:xfrm>
          <a:prstGeom prst="rect">
            <a:avLst/>
          </a:prstGeom>
          <a:noFill/>
          <a:ln w="9525">
            <a:noFill/>
            <a:miter lim="800000"/>
            <a:headEnd/>
            <a:tailEnd/>
          </a:ln>
        </p:spPr>
      </p:pic>
      <p:cxnSp>
        <p:nvCxnSpPr>
          <p:cNvPr id="141341" name="AutoShape 29"/>
          <p:cNvCxnSpPr>
            <a:cxnSpLocks noChangeShapeType="1"/>
          </p:cNvCxnSpPr>
          <p:nvPr/>
        </p:nvCxnSpPr>
        <p:spPr bwMode="auto">
          <a:xfrm flipV="1">
            <a:off x="5422900" y="4398964"/>
            <a:ext cx="2044700" cy="109537"/>
          </a:xfrm>
          <a:prstGeom prst="straightConnector1">
            <a:avLst/>
          </a:prstGeom>
          <a:noFill/>
          <a:ln w="9525">
            <a:solidFill>
              <a:srgbClr val="FF0000"/>
            </a:solidFill>
            <a:round/>
            <a:headEnd type="triangle" w="med" len="med"/>
            <a:tailEnd type="triangle" w="med" len="med"/>
          </a:ln>
        </p:spPr>
      </p:cxnSp>
      <p:cxnSp>
        <p:nvCxnSpPr>
          <p:cNvPr id="141342" name="AutoShape 30"/>
          <p:cNvCxnSpPr>
            <a:cxnSpLocks noChangeShapeType="1"/>
          </p:cNvCxnSpPr>
          <p:nvPr/>
        </p:nvCxnSpPr>
        <p:spPr bwMode="auto">
          <a:xfrm flipV="1">
            <a:off x="6786564" y="4398964"/>
            <a:ext cx="681037" cy="109537"/>
          </a:xfrm>
          <a:prstGeom prst="straightConnector1">
            <a:avLst/>
          </a:prstGeom>
          <a:noFill/>
          <a:ln w="9525">
            <a:solidFill>
              <a:srgbClr val="FF0000"/>
            </a:solidFill>
            <a:round/>
            <a:headEnd type="triangle" w="med" len="med"/>
            <a:tailEnd type="triangle" w="med" len="med"/>
          </a:ln>
        </p:spPr>
      </p:cxnSp>
      <p:sp>
        <p:nvSpPr>
          <p:cNvPr id="141343" name="Cloud"/>
          <p:cNvSpPr>
            <a:spLocks noChangeAspect="1" noEditPoints="1" noChangeArrowheads="1"/>
          </p:cNvSpPr>
          <p:nvPr/>
        </p:nvSpPr>
        <p:spPr bwMode="auto">
          <a:xfrm>
            <a:off x="8975725" y="4076700"/>
            <a:ext cx="1441450" cy="1111250"/>
          </a:xfrm>
          <a:custGeom>
            <a:avLst/>
            <a:gdLst>
              <a:gd name="T0" fmla="*/ 298367 w 21600"/>
              <a:gd name="T1" fmla="*/ 28585106 h 21600"/>
              <a:gd name="T2" fmla="*/ 48096715 w 21600"/>
              <a:gd name="T3" fmla="*/ 57109350 h 21600"/>
              <a:gd name="T4" fmla="*/ 96113283 w 21600"/>
              <a:gd name="T5" fmla="*/ 28585106 h 21600"/>
              <a:gd name="T6" fmla="*/ 48096715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network</a:t>
            </a:r>
          </a:p>
        </p:txBody>
      </p:sp>
      <p:cxnSp>
        <p:nvCxnSpPr>
          <p:cNvPr id="141344" name="AutoShape 32"/>
          <p:cNvCxnSpPr>
            <a:cxnSpLocks noChangeShapeType="1"/>
            <a:endCxn id="141343" idx="0"/>
          </p:cNvCxnSpPr>
          <p:nvPr/>
        </p:nvCxnSpPr>
        <p:spPr bwMode="auto">
          <a:xfrm>
            <a:off x="7816850" y="4398963"/>
            <a:ext cx="1163638" cy="233362"/>
          </a:xfrm>
          <a:prstGeom prst="straightConnector1">
            <a:avLst/>
          </a:prstGeom>
          <a:noFill/>
          <a:ln w="9525">
            <a:solidFill>
              <a:srgbClr val="FF0000"/>
            </a:solidFill>
            <a:round/>
            <a:headEnd type="triangle" w="med" len="med"/>
            <a:tailEnd type="triangle" w="med" len="med"/>
          </a:ln>
        </p:spPr>
      </p:cxnSp>
      <p:sp>
        <p:nvSpPr>
          <p:cNvPr id="141345" name="Text Box 33"/>
          <p:cNvSpPr txBox="1">
            <a:spLocks noChangeArrowheads="1"/>
          </p:cNvSpPr>
          <p:nvPr/>
        </p:nvSpPr>
        <p:spPr bwMode="auto">
          <a:xfrm>
            <a:off x="7464425" y="5013326"/>
            <a:ext cx="1436688" cy="581025"/>
          </a:xfrm>
          <a:prstGeom prst="rect">
            <a:avLst/>
          </a:prstGeom>
          <a:noFill/>
          <a:ln w="9525">
            <a:noFill/>
            <a:miter lim="800000"/>
            <a:headEnd/>
            <a:tailEnd/>
          </a:ln>
        </p:spPr>
        <p:txBody>
          <a:bodyPr wrap="none">
            <a:spAutoFit/>
          </a:bodyPr>
          <a:lstStyle/>
          <a:p>
            <a:pPr eaLnBrk="0" hangingPunct="0"/>
            <a:r>
              <a:rPr lang="en-US" sz="1600">
                <a:solidFill>
                  <a:srgbClr val="FF0000"/>
                </a:solidFill>
                <a:latin typeface="Arial" pitchFamily="34" charset="0"/>
              </a:rPr>
              <a:t>Authorizing</a:t>
            </a:r>
          </a:p>
          <a:p>
            <a:pPr eaLnBrk="0" hangingPunct="0"/>
            <a:r>
              <a:rPr lang="en-US" sz="1600">
                <a:solidFill>
                  <a:srgbClr val="FF0000"/>
                </a:solidFill>
                <a:latin typeface="Arial" pitchFamily="34" charset="0"/>
              </a:rPr>
              <a:t>mobile station</a:t>
            </a:r>
          </a:p>
        </p:txBody>
      </p:sp>
    </p:spTree>
    <p:extLst>
      <p:ext uri="{BB962C8B-B14F-4D97-AF65-F5344CB8AC3E}">
        <p14:creationId xmlns:p14="http://schemas.microsoft.com/office/powerpoint/2010/main" val="302612822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t>TETRA – Direct Mode II</a:t>
            </a:r>
          </a:p>
        </p:txBody>
      </p:sp>
      <p:sp>
        <p:nvSpPr>
          <p:cNvPr id="142339" name="Rectangle 3"/>
          <p:cNvSpPr>
            <a:spLocks noGrp="1" noChangeArrowheads="1"/>
          </p:cNvSpPr>
          <p:nvPr>
            <p:ph idx="1"/>
          </p:nvPr>
        </p:nvSpPr>
        <p:spPr/>
        <p:txBody>
          <a:bodyPr/>
          <a:lstStyle/>
          <a:p>
            <a:pPr eaLnBrk="1" hangingPunct="1"/>
            <a:r>
              <a:rPr lang="en-US"/>
              <a:t>An additional repeater may increase the transmission range (e.g. police car)</a:t>
            </a:r>
          </a:p>
        </p:txBody>
      </p:sp>
      <p:sp>
        <p:nvSpPr>
          <p:cNvPr id="142337"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142340" name="Picture 4"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24564" y="2155825"/>
            <a:ext cx="371475" cy="1143000"/>
          </a:xfrm>
          <a:prstGeom prst="rect">
            <a:avLst/>
          </a:prstGeom>
          <a:noFill/>
          <a:ln w="9525">
            <a:noFill/>
            <a:miter lim="800000"/>
            <a:headEnd/>
            <a:tailEnd/>
          </a:ln>
        </p:spPr>
      </p:pic>
      <p:cxnSp>
        <p:nvCxnSpPr>
          <p:cNvPr id="142341" name="AutoShape 5"/>
          <p:cNvCxnSpPr>
            <a:cxnSpLocks noChangeShapeType="1"/>
            <a:endCxn id="142454" idx="3"/>
          </p:cNvCxnSpPr>
          <p:nvPr/>
        </p:nvCxnSpPr>
        <p:spPr bwMode="auto">
          <a:xfrm flipV="1">
            <a:off x="6396038" y="2500313"/>
            <a:ext cx="1250950" cy="227012"/>
          </a:xfrm>
          <a:prstGeom prst="straightConnector1">
            <a:avLst/>
          </a:prstGeom>
          <a:noFill/>
          <a:ln w="9525">
            <a:solidFill>
              <a:schemeClr val="tx1"/>
            </a:solidFill>
            <a:round/>
            <a:headEnd type="triangle" w="med" len="med"/>
            <a:tailEnd type="triangle" w="med" len="med"/>
          </a:ln>
        </p:spPr>
      </p:cxnSp>
      <p:sp>
        <p:nvSpPr>
          <p:cNvPr id="142342" name="Text Box 6"/>
          <p:cNvSpPr txBox="1">
            <a:spLocks noChangeArrowheads="1"/>
          </p:cNvSpPr>
          <p:nvPr/>
        </p:nvSpPr>
        <p:spPr bwMode="auto">
          <a:xfrm>
            <a:off x="6672264" y="3308350"/>
            <a:ext cx="25558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Direct Mode with Gateway</a:t>
            </a:r>
          </a:p>
        </p:txBody>
      </p:sp>
      <p:sp>
        <p:nvSpPr>
          <p:cNvPr id="142343" name="Cloud"/>
          <p:cNvSpPr>
            <a:spLocks noChangeAspect="1" noEditPoints="1" noChangeArrowheads="1"/>
          </p:cNvSpPr>
          <p:nvPr/>
        </p:nvSpPr>
        <p:spPr bwMode="auto">
          <a:xfrm>
            <a:off x="8975725" y="2227263"/>
            <a:ext cx="1441450" cy="1111250"/>
          </a:xfrm>
          <a:custGeom>
            <a:avLst/>
            <a:gdLst>
              <a:gd name="T0" fmla="*/ 298367 w 21600"/>
              <a:gd name="T1" fmla="*/ 28585106 h 21600"/>
              <a:gd name="T2" fmla="*/ 48096715 w 21600"/>
              <a:gd name="T3" fmla="*/ 57109350 h 21600"/>
              <a:gd name="T4" fmla="*/ 96113283 w 21600"/>
              <a:gd name="T5" fmla="*/ 28585106 h 21600"/>
              <a:gd name="T6" fmla="*/ 48096715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network</a:t>
            </a:r>
          </a:p>
        </p:txBody>
      </p:sp>
      <p:cxnSp>
        <p:nvCxnSpPr>
          <p:cNvPr id="142344" name="AutoShape 8"/>
          <p:cNvCxnSpPr>
            <a:cxnSpLocks noChangeShapeType="1"/>
            <a:stCxn id="142454" idx="4"/>
            <a:endCxn id="142343" idx="0"/>
          </p:cNvCxnSpPr>
          <p:nvPr/>
        </p:nvCxnSpPr>
        <p:spPr bwMode="auto">
          <a:xfrm>
            <a:off x="7635876" y="2500314"/>
            <a:ext cx="1344613" cy="282575"/>
          </a:xfrm>
          <a:prstGeom prst="straightConnector1">
            <a:avLst/>
          </a:prstGeom>
          <a:noFill/>
          <a:ln w="9525">
            <a:solidFill>
              <a:schemeClr val="tx1"/>
            </a:solidFill>
            <a:round/>
            <a:headEnd type="triangle" w="med" len="med"/>
            <a:tailEnd type="triangle" w="med" len="med"/>
          </a:ln>
        </p:spPr>
      </p:cxnSp>
      <p:grpSp>
        <p:nvGrpSpPr>
          <p:cNvPr id="142345" name="Group 9"/>
          <p:cNvGrpSpPr>
            <a:grpSpLocks/>
          </p:cNvGrpSpPr>
          <p:nvPr/>
        </p:nvGrpSpPr>
        <p:grpSpPr bwMode="auto">
          <a:xfrm flipH="1">
            <a:off x="7175500" y="2300288"/>
            <a:ext cx="1411288" cy="749300"/>
            <a:chOff x="2129" y="3091"/>
            <a:chExt cx="889" cy="497"/>
          </a:xfrm>
        </p:grpSpPr>
        <p:sp>
          <p:nvSpPr>
            <p:cNvPr id="142450" name="Freeform 10"/>
            <p:cNvSpPr>
              <a:spLocks/>
            </p:cNvSpPr>
            <p:nvPr/>
          </p:nvSpPr>
          <p:spPr bwMode="auto">
            <a:xfrm>
              <a:off x="2547" y="3464"/>
              <a:ext cx="92" cy="124"/>
            </a:xfrm>
            <a:custGeom>
              <a:avLst/>
              <a:gdLst>
                <a:gd name="T0" fmla="*/ 35 w 185"/>
                <a:gd name="T1" fmla="*/ 124 h 249"/>
                <a:gd name="T2" fmla="*/ 44 w 185"/>
                <a:gd name="T3" fmla="*/ 122 h 249"/>
                <a:gd name="T4" fmla="*/ 53 w 185"/>
                <a:gd name="T5" fmla="*/ 118 h 249"/>
                <a:gd name="T6" fmla="*/ 62 w 185"/>
                <a:gd name="T7" fmla="*/ 111 h 249"/>
                <a:gd name="T8" fmla="*/ 70 w 185"/>
                <a:gd name="T9" fmla="*/ 103 h 249"/>
                <a:gd name="T10" fmla="*/ 77 w 185"/>
                <a:gd name="T11" fmla="*/ 94 h 249"/>
                <a:gd name="T12" fmla="*/ 83 w 185"/>
                <a:gd name="T13" fmla="*/ 82 h 249"/>
                <a:gd name="T14" fmla="*/ 88 w 185"/>
                <a:gd name="T15" fmla="*/ 70 h 249"/>
                <a:gd name="T16" fmla="*/ 91 w 185"/>
                <a:gd name="T17" fmla="*/ 58 h 249"/>
                <a:gd name="T18" fmla="*/ 92 w 185"/>
                <a:gd name="T19" fmla="*/ 45 h 249"/>
                <a:gd name="T20" fmla="*/ 92 w 185"/>
                <a:gd name="T21" fmla="*/ 34 h 249"/>
                <a:gd name="T22" fmla="*/ 89 w 185"/>
                <a:gd name="T23" fmla="*/ 24 h 249"/>
                <a:gd name="T24" fmla="*/ 86 w 185"/>
                <a:gd name="T25" fmla="*/ 15 h 249"/>
                <a:gd name="T26" fmla="*/ 80 w 185"/>
                <a:gd name="T27" fmla="*/ 8 h 249"/>
                <a:gd name="T28" fmla="*/ 74 w 185"/>
                <a:gd name="T29" fmla="*/ 3 h 249"/>
                <a:gd name="T30" fmla="*/ 66 w 185"/>
                <a:gd name="T31" fmla="*/ 0 h 249"/>
                <a:gd name="T32" fmla="*/ 57 w 185"/>
                <a:gd name="T33" fmla="*/ 0 h 249"/>
                <a:gd name="T34" fmla="*/ 48 w 185"/>
                <a:gd name="T35" fmla="*/ 2 h 249"/>
                <a:gd name="T36" fmla="*/ 38 w 185"/>
                <a:gd name="T37" fmla="*/ 6 h 249"/>
                <a:gd name="T38" fmla="*/ 30 w 185"/>
                <a:gd name="T39" fmla="*/ 13 h 249"/>
                <a:gd name="T40" fmla="*/ 22 w 185"/>
                <a:gd name="T41" fmla="*/ 21 h 249"/>
                <a:gd name="T42" fmla="*/ 15 w 185"/>
                <a:gd name="T43" fmla="*/ 30 h 249"/>
                <a:gd name="T44" fmla="*/ 9 w 185"/>
                <a:gd name="T45" fmla="*/ 42 h 249"/>
                <a:gd name="T46" fmla="*/ 4 w 185"/>
                <a:gd name="T47" fmla="*/ 53 h 249"/>
                <a:gd name="T48" fmla="*/ 1 w 185"/>
                <a:gd name="T49" fmla="*/ 66 h 249"/>
                <a:gd name="T50" fmla="*/ 0 w 185"/>
                <a:gd name="T51" fmla="*/ 79 h 249"/>
                <a:gd name="T52" fmla="*/ 1 w 185"/>
                <a:gd name="T53" fmla="*/ 90 h 249"/>
                <a:gd name="T54" fmla="*/ 3 w 185"/>
                <a:gd name="T55" fmla="*/ 100 h 249"/>
                <a:gd name="T56" fmla="*/ 7 w 185"/>
                <a:gd name="T57" fmla="*/ 109 h 249"/>
                <a:gd name="T58" fmla="*/ 12 w 185"/>
                <a:gd name="T59" fmla="*/ 116 h 249"/>
                <a:gd name="T60" fmla="*/ 19 w 185"/>
                <a:gd name="T61" fmla="*/ 121 h 249"/>
                <a:gd name="T62" fmla="*/ 26 w 185"/>
                <a:gd name="T63" fmla="*/ 123 h 249"/>
                <a:gd name="T64" fmla="*/ 35 w 185"/>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5" h="249">
                  <a:moveTo>
                    <a:pt x="71" y="249"/>
                  </a:moveTo>
                  <a:lnTo>
                    <a:pt x="89" y="245"/>
                  </a:lnTo>
                  <a:lnTo>
                    <a:pt x="107" y="237"/>
                  </a:lnTo>
                  <a:lnTo>
                    <a:pt x="124" y="223"/>
                  </a:lnTo>
                  <a:lnTo>
                    <a:pt x="141" y="207"/>
                  </a:lnTo>
                  <a:lnTo>
                    <a:pt x="154" y="188"/>
                  </a:lnTo>
                  <a:lnTo>
                    <a:pt x="167" y="165"/>
                  </a:lnTo>
                  <a:lnTo>
                    <a:pt x="176" y="141"/>
                  </a:lnTo>
                  <a:lnTo>
                    <a:pt x="183" y="116"/>
                  </a:lnTo>
                  <a:lnTo>
                    <a:pt x="185" y="91"/>
                  </a:lnTo>
                  <a:lnTo>
                    <a:pt x="184" y="68"/>
                  </a:lnTo>
                  <a:lnTo>
                    <a:pt x="179" y="48"/>
                  </a:lnTo>
                  <a:lnTo>
                    <a:pt x="172" y="30"/>
                  </a:lnTo>
                  <a:lnTo>
                    <a:pt x="161" y="16"/>
                  </a:lnTo>
                  <a:lnTo>
                    <a:pt x="148" y="7"/>
                  </a:lnTo>
                  <a:lnTo>
                    <a:pt x="132" y="0"/>
                  </a:lnTo>
                  <a:lnTo>
                    <a:pt x="114" y="0"/>
                  </a:lnTo>
                  <a:lnTo>
                    <a:pt x="96" y="4"/>
                  </a:lnTo>
                  <a:lnTo>
                    <a:pt x="77" y="12"/>
                  </a:lnTo>
                  <a:lnTo>
                    <a:pt x="60" y="26"/>
                  </a:lnTo>
                  <a:lnTo>
                    <a:pt x="44" y="42"/>
                  </a:lnTo>
                  <a:lnTo>
                    <a:pt x="30" y="61"/>
                  </a:lnTo>
                  <a:lnTo>
                    <a:pt x="18" y="84"/>
                  </a:lnTo>
                  <a:lnTo>
                    <a:pt x="8" y="107"/>
                  </a:lnTo>
                  <a:lnTo>
                    <a:pt x="3" y="133"/>
                  </a:lnTo>
                  <a:lnTo>
                    <a:pt x="0" y="158"/>
                  </a:lnTo>
                  <a:lnTo>
                    <a:pt x="2" y="181"/>
                  </a:lnTo>
                  <a:lnTo>
                    <a:pt x="6" y="201"/>
                  </a:lnTo>
                  <a:lnTo>
                    <a:pt x="14" y="218"/>
                  </a:lnTo>
                  <a:lnTo>
                    <a:pt x="24" y="233"/>
                  </a:lnTo>
                  <a:lnTo>
                    <a:pt x="38" y="242"/>
                  </a:lnTo>
                  <a:lnTo>
                    <a:pt x="53" y="247"/>
                  </a:lnTo>
                  <a:lnTo>
                    <a:pt x="71" y="249"/>
                  </a:lnTo>
                  <a:close/>
                </a:path>
              </a:pathLst>
            </a:custGeom>
            <a:solidFill>
              <a:srgbClr val="000000"/>
            </a:solidFill>
            <a:ln w="9525">
              <a:noFill/>
              <a:round/>
              <a:headEnd/>
              <a:tailEnd/>
            </a:ln>
          </p:spPr>
          <p:txBody>
            <a:bodyPr/>
            <a:lstStyle/>
            <a:p>
              <a:endParaRPr lang="de-DE"/>
            </a:p>
          </p:txBody>
        </p:sp>
        <p:sp>
          <p:nvSpPr>
            <p:cNvPr id="142451" name="Freeform 11"/>
            <p:cNvSpPr>
              <a:spLocks/>
            </p:cNvSpPr>
            <p:nvPr/>
          </p:nvSpPr>
          <p:spPr bwMode="auto">
            <a:xfrm>
              <a:off x="2577" y="3504"/>
              <a:ext cx="32" cy="44"/>
            </a:xfrm>
            <a:custGeom>
              <a:avLst/>
              <a:gdLst>
                <a:gd name="T0" fmla="*/ 13 w 64"/>
                <a:gd name="T1" fmla="*/ 44 h 87"/>
                <a:gd name="T2" fmla="*/ 16 w 64"/>
                <a:gd name="T3" fmla="*/ 43 h 87"/>
                <a:gd name="T4" fmla="*/ 19 w 64"/>
                <a:gd name="T5" fmla="*/ 42 h 87"/>
                <a:gd name="T6" fmla="*/ 22 w 64"/>
                <a:gd name="T7" fmla="*/ 40 h 87"/>
                <a:gd name="T8" fmla="*/ 25 w 64"/>
                <a:gd name="T9" fmla="*/ 36 h 87"/>
                <a:gd name="T10" fmla="*/ 27 w 64"/>
                <a:gd name="T11" fmla="*/ 33 h 87"/>
                <a:gd name="T12" fmla="*/ 29 w 64"/>
                <a:gd name="T13" fmla="*/ 30 h 87"/>
                <a:gd name="T14" fmla="*/ 31 w 64"/>
                <a:gd name="T15" fmla="*/ 26 h 87"/>
                <a:gd name="T16" fmla="*/ 32 w 64"/>
                <a:gd name="T17" fmla="*/ 21 h 87"/>
                <a:gd name="T18" fmla="*/ 32 w 64"/>
                <a:gd name="T19" fmla="*/ 13 h 87"/>
                <a:gd name="T20" fmla="*/ 30 w 64"/>
                <a:gd name="T21" fmla="*/ 6 h 87"/>
                <a:gd name="T22" fmla="*/ 26 w 64"/>
                <a:gd name="T23" fmla="*/ 2 h 87"/>
                <a:gd name="T24" fmla="*/ 20 w 64"/>
                <a:gd name="T25" fmla="*/ 0 h 87"/>
                <a:gd name="T26" fmla="*/ 17 w 64"/>
                <a:gd name="T27" fmla="*/ 1 h 87"/>
                <a:gd name="T28" fmla="*/ 14 w 64"/>
                <a:gd name="T29" fmla="*/ 2 h 87"/>
                <a:gd name="T30" fmla="*/ 11 w 64"/>
                <a:gd name="T31" fmla="*/ 5 h 87"/>
                <a:gd name="T32" fmla="*/ 8 w 64"/>
                <a:gd name="T33" fmla="*/ 8 h 87"/>
                <a:gd name="T34" fmla="*/ 6 w 64"/>
                <a:gd name="T35" fmla="*/ 11 h 87"/>
                <a:gd name="T36" fmla="*/ 4 w 64"/>
                <a:gd name="T37" fmla="*/ 15 h 87"/>
                <a:gd name="T38" fmla="*/ 2 w 64"/>
                <a:gd name="T39" fmla="*/ 19 h 87"/>
                <a:gd name="T40" fmla="*/ 1 w 64"/>
                <a:gd name="T41" fmla="*/ 24 h 87"/>
                <a:gd name="T42" fmla="*/ 0 w 64"/>
                <a:gd name="T43" fmla="*/ 32 h 87"/>
                <a:gd name="T44" fmla="*/ 2 w 64"/>
                <a:gd name="T45" fmla="*/ 39 h 87"/>
                <a:gd name="T46" fmla="*/ 7 w 64"/>
                <a:gd name="T47" fmla="*/ 43 h 87"/>
                <a:gd name="T48" fmla="*/ 13 w 64"/>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87">
                  <a:moveTo>
                    <a:pt x="25" y="87"/>
                  </a:moveTo>
                  <a:lnTo>
                    <a:pt x="31" y="86"/>
                  </a:lnTo>
                  <a:lnTo>
                    <a:pt x="37" y="83"/>
                  </a:lnTo>
                  <a:lnTo>
                    <a:pt x="44" y="79"/>
                  </a:lnTo>
                  <a:lnTo>
                    <a:pt x="49" y="72"/>
                  </a:lnTo>
                  <a:lnTo>
                    <a:pt x="54" y="66"/>
                  </a:lnTo>
                  <a:lnTo>
                    <a:pt x="58" y="59"/>
                  </a:lnTo>
                  <a:lnTo>
                    <a:pt x="62" y="51"/>
                  </a:lnTo>
                  <a:lnTo>
                    <a:pt x="64" y="41"/>
                  </a:lnTo>
                  <a:lnTo>
                    <a:pt x="64" y="25"/>
                  </a:lnTo>
                  <a:lnTo>
                    <a:pt x="60" y="11"/>
                  </a:lnTo>
                  <a:lnTo>
                    <a:pt x="52" y="3"/>
                  </a:lnTo>
                  <a:lnTo>
                    <a:pt x="39" y="0"/>
                  </a:lnTo>
                  <a:lnTo>
                    <a:pt x="33" y="2"/>
                  </a:lnTo>
                  <a:lnTo>
                    <a:pt x="27"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52" name="Freeform 12"/>
            <p:cNvSpPr>
              <a:spLocks/>
            </p:cNvSpPr>
            <p:nvPr/>
          </p:nvSpPr>
          <p:spPr bwMode="auto">
            <a:xfrm>
              <a:off x="2817" y="3464"/>
              <a:ext cx="93" cy="124"/>
            </a:xfrm>
            <a:custGeom>
              <a:avLst/>
              <a:gdLst>
                <a:gd name="T0" fmla="*/ 36 w 187"/>
                <a:gd name="T1" fmla="*/ 124 h 249"/>
                <a:gd name="T2" fmla="*/ 45 w 187"/>
                <a:gd name="T3" fmla="*/ 122 h 249"/>
                <a:gd name="T4" fmla="*/ 54 w 187"/>
                <a:gd name="T5" fmla="*/ 118 h 249"/>
                <a:gd name="T6" fmla="*/ 63 w 187"/>
                <a:gd name="T7" fmla="*/ 111 h 249"/>
                <a:gd name="T8" fmla="*/ 71 w 187"/>
                <a:gd name="T9" fmla="*/ 103 h 249"/>
                <a:gd name="T10" fmla="*/ 78 w 187"/>
                <a:gd name="T11" fmla="*/ 94 h 249"/>
                <a:gd name="T12" fmla="*/ 84 w 187"/>
                <a:gd name="T13" fmla="*/ 82 h 249"/>
                <a:gd name="T14" fmla="*/ 89 w 187"/>
                <a:gd name="T15" fmla="*/ 70 h 249"/>
                <a:gd name="T16" fmla="*/ 92 w 187"/>
                <a:gd name="T17" fmla="*/ 58 h 249"/>
                <a:gd name="T18" fmla="*/ 93 w 187"/>
                <a:gd name="T19" fmla="*/ 45 h 249"/>
                <a:gd name="T20" fmla="*/ 93 w 187"/>
                <a:gd name="T21" fmla="*/ 34 h 249"/>
                <a:gd name="T22" fmla="*/ 90 w 187"/>
                <a:gd name="T23" fmla="*/ 24 h 249"/>
                <a:gd name="T24" fmla="*/ 87 w 187"/>
                <a:gd name="T25" fmla="*/ 15 h 249"/>
                <a:gd name="T26" fmla="*/ 81 w 187"/>
                <a:gd name="T27" fmla="*/ 8 h 249"/>
                <a:gd name="T28" fmla="*/ 75 w 187"/>
                <a:gd name="T29" fmla="*/ 3 h 249"/>
                <a:gd name="T30" fmla="*/ 67 w 187"/>
                <a:gd name="T31" fmla="*/ 0 h 249"/>
                <a:gd name="T32" fmla="*/ 58 w 187"/>
                <a:gd name="T33" fmla="*/ 0 h 249"/>
                <a:gd name="T34" fmla="*/ 48 w 187"/>
                <a:gd name="T35" fmla="*/ 2 h 249"/>
                <a:gd name="T36" fmla="*/ 39 w 187"/>
                <a:gd name="T37" fmla="*/ 6 h 249"/>
                <a:gd name="T38" fmla="*/ 30 w 187"/>
                <a:gd name="T39" fmla="*/ 13 h 249"/>
                <a:gd name="T40" fmla="*/ 22 w 187"/>
                <a:gd name="T41" fmla="*/ 21 h 249"/>
                <a:gd name="T42" fmla="*/ 15 w 187"/>
                <a:gd name="T43" fmla="*/ 30 h 249"/>
                <a:gd name="T44" fmla="*/ 9 w 187"/>
                <a:gd name="T45" fmla="*/ 42 h 249"/>
                <a:gd name="T46" fmla="*/ 4 w 187"/>
                <a:gd name="T47" fmla="*/ 53 h 249"/>
                <a:gd name="T48" fmla="*/ 1 w 187"/>
                <a:gd name="T49" fmla="*/ 66 h 249"/>
                <a:gd name="T50" fmla="*/ 0 w 187"/>
                <a:gd name="T51" fmla="*/ 79 h 249"/>
                <a:gd name="T52" fmla="*/ 0 w 187"/>
                <a:gd name="T53" fmla="*/ 90 h 249"/>
                <a:gd name="T54" fmla="*/ 3 w 187"/>
                <a:gd name="T55" fmla="*/ 100 h 249"/>
                <a:gd name="T56" fmla="*/ 7 w 187"/>
                <a:gd name="T57" fmla="*/ 109 h 249"/>
                <a:gd name="T58" fmla="*/ 12 w 187"/>
                <a:gd name="T59" fmla="*/ 116 h 249"/>
                <a:gd name="T60" fmla="*/ 19 w 187"/>
                <a:gd name="T61" fmla="*/ 121 h 249"/>
                <a:gd name="T62" fmla="*/ 27 w 187"/>
                <a:gd name="T63" fmla="*/ 123 h 249"/>
                <a:gd name="T64" fmla="*/ 36 w 187"/>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7" h="249">
                  <a:moveTo>
                    <a:pt x="72" y="249"/>
                  </a:moveTo>
                  <a:lnTo>
                    <a:pt x="90" y="245"/>
                  </a:lnTo>
                  <a:lnTo>
                    <a:pt x="109" y="237"/>
                  </a:lnTo>
                  <a:lnTo>
                    <a:pt x="126" y="223"/>
                  </a:lnTo>
                  <a:lnTo>
                    <a:pt x="142" y="207"/>
                  </a:lnTo>
                  <a:lnTo>
                    <a:pt x="156" y="188"/>
                  </a:lnTo>
                  <a:lnTo>
                    <a:pt x="169" y="165"/>
                  </a:lnTo>
                  <a:lnTo>
                    <a:pt x="178" y="141"/>
                  </a:lnTo>
                  <a:lnTo>
                    <a:pt x="184" y="116"/>
                  </a:lnTo>
                  <a:lnTo>
                    <a:pt x="187" y="91"/>
                  </a:lnTo>
                  <a:lnTo>
                    <a:pt x="186" y="68"/>
                  </a:lnTo>
                  <a:lnTo>
                    <a:pt x="181" y="48"/>
                  </a:lnTo>
                  <a:lnTo>
                    <a:pt x="174" y="30"/>
                  </a:lnTo>
                  <a:lnTo>
                    <a:pt x="163" y="16"/>
                  </a:lnTo>
                  <a:lnTo>
                    <a:pt x="150" y="7"/>
                  </a:lnTo>
                  <a:lnTo>
                    <a:pt x="134" y="0"/>
                  </a:lnTo>
                  <a:lnTo>
                    <a:pt x="116" y="0"/>
                  </a:lnTo>
                  <a:lnTo>
                    <a:pt x="97" y="4"/>
                  </a:lnTo>
                  <a:lnTo>
                    <a:pt x="79" y="12"/>
                  </a:lnTo>
                  <a:lnTo>
                    <a:pt x="61" y="26"/>
                  </a:lnTo>
                  <a:lnTo>
                    <a:pt x="45" y="42"/>
                  </a:lnTo>
                  <a:lnTo>
                    <a:pt x="30" y="61"/>
                  </a:lnTo>
                  <a:lnTo>
                    <a:pt x="18" y="84"/>
                  </a:lnTo>
                  <a:lnTo>
                    <a:pt x="9" y="107"/>
                  </a:lnTo>
                  <a:lnTo>
                    <a:pt x="2" y="133"/>
                  </a:lnTo>
                  <a:lnTo>
                    <a:pt x="0" y="158"/>
                  </a:lnTo>
                  <a:lnTo>
                    <a:pt x="1" y="181"/>
                  </a:lnTo>
                  <a:lnTo>
                    <a:pt x="6" y="201"/>
                  </a:lnTo>
                  <a:lnTo>
                    <a:pt x="14" y="218"/>
                  </a:lnTo>
                  <a:lnTo>
                    <a:pt x="25" y="233"/>
                  </a:lnTo>
                  <a:lnTo>
                    <a:pt x="38" y="242"/>
                  </a:lnTo>
                  <a:lnTo>
                    <a:pt x="54" y="247"/>
                  </a:lnTo>
                  <a:lnTo>
                    <a:pt x="72" y="249"/>
                  </a:lnTo>
                  <a:close/>
                </a:path>
              </a:pathLst>
            </a:custGeom>
            <a:solidFill>
              <a:srgbClr val="000000"/>
            </a:solidFill>
            <a:ln w="9525">
              <a:noFill/>
              <a:round/>
              <a:headEnd/>
              <a:tailEnd/>
            </a:ln>
          </p:spPr>
          <p:txBody>
            <a:bodyPr/>
            <a:lstStyle/>
            <a:p>
              <a:endParaRPr lang="de-DE"/>
            </a:p>
          </p:txBody>
        </p:sp>
        <p:sp>
          <p:nvSpPr>
            <p:cNvPr id="142453" name="Freeform 13"/>
            <p:cNvSpPr>
              <a:spLocks/>
            </p:cNvSpPr>
            <p:nvPr/>
          </p:nvSpPr>
          <p:spPr bwMode="auto">
            <a:xfrm>
              <a:off x="2847" y="3504"/>
              <a:ext cx="32" cy="44"/>
            </a:xfrm>
            <a:custGeom>
              <a:avLst/>
              <a:gdLst>
                <a:gd name="T0" fmla="*/ 12 w 65"/>
                <a:gd name="T1" fmla="*/ 44 h 87"/>
                <a:gd name="T2" fmla="*/ 15 w 65"/>
                <a:gd name="T3" fmla="*/ 43 h 87"/>
                <a:gd name="T4" fmla="*/ 19 w 65"/>
                <a:gd name="T5" fmla="*/ 42 h 87"/>
                <a:gd name="T6" fmla="*/ 22 w 65"/>
                <a:gd name="T7" fmla="*/ 40 h 87"/>
                <a:gd name="T8" fmla="*/ 25 w 65"/>
                <a:gd name="T9" fmla="*/ 36 h 87"/>
                <a:gd name="T10" fmla="*/ 27 w 65"/>
                <a:gd name="T11" fmla="*/ 33 h 87"/>
                <a:gd name="T12" fmla="*/ 29 w 65"/>
                <a:gd name="T13" fmla="*/ 30 h 87"/>
                <a:gd name="T14" fmla="*/ 31 w 65"/>
                <a:gd name="T15" fmla="*/ 26 h 87"/>
                <a:gd name="T16" fmla="*/ 32 w 65"/>
                <a:gd name="T17" fmla="*/ 21 h 87"/>
                <a:gd name="T18" fmla="*/ 32 w 65"/>
                <a:gd name="T19" fmla="*/ 13 h 87"/>
                <a:gd name="T20" fmla="*/ 30 w 65"/>
                <a:gd name="T21" fmla="*/ 6 h 87"/>
                <a:gd name="T22" fmla="*/ 26 w 65"/>
                <a:gd name="T23" fmla="*/ 2 h 87"/>
                <a:gd name="T24" fmla="*/ 20 w 65"/>
                <a:gd name="T25" fmla="*/ 0 h 87"/>
                <a:gd name="T26" fmla="*/ 17 w 65"/>
                <a:gd name="T27" fmla="*/ 1 h 87"/>
                <a:gd name="T28" fmla="*/ 14 w 65"/>
                <a:gd name="T29" fmla="*/ 2 h 87"/>
                <a:gd name="T30" fmla="*/ 10 w 65"/>
                <a:gd name="T31" fmla="*/ 5 h 87"/>
                <a:gd name="T32" fmla="*/ 8 w 65"/>
                <a:gd name="T33" fmla="*/ 8 h 87"/>
                <a:gd name="T34" fmla="*/ 5 w 65"/>
                <a:gd name="T35" fmla="*/ 11 h 87"/>
                <a:gd name="T36" fmla="*/ 3 w 65"/>
                <a:gd name="T37" fmla="*/ 15 h 87"/>
                <a:gd name="T38" fmla="*/ 1 w 65"/>
                <a:gd name="T39" fmla="*/ 19 h 87"/>
                <a:gd name="T40" fmla="*/ 0 w 65"/>
                <a:gd name="T41" fmla="*/ 24 h 87"/>
                <a:gd name="T42" fmla="*/ 0 w 65"/>
                <a:gd name="T43" fmla="*/ 32 h 87"/>
                <a:gd name="T44" fmla="*/ 2 w 65"/>
                <a:gd name="T45" fmla="*/ 39 h 87"/>
                <a:gd name="T46" fmla="*/ 6 w 65"/>
                <a:gd name="T47" fmla="*/ 43 h 87"/>
                <a:gd name="T48" fmla="*/ 12 w 65"/>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87">
                  <a:moveTo>
                    <a:pt x="25" y="87"/>
                  </a:moveTo>
                  <a:lnTo>
                    <a:pt x="31" y="86"/>
                  </a:lnTo>
                  <a:lnTo>
                    <a:pt x="38" y="83"/>
                  </a:lnTo>
                  <a:lnTo>
                    <a:pt x="44" y="79"/>
                  </a:lnTo>
                  <a:lnTo>
                    <a:pt x="50" y="72"/>
                  </a:lnTo>
                  <a:lnTo>
                    <a:pt x="55" y="66"/>
                  </a:lnTo>
                  <a:lnTo>
                    <a:pt x="59" y="59"/>
                  </a:lnTo>
                  <a:lnTo>
                    <a:pt x="63" y="51"/>
                  </a:lnTo>
                  <a:lnTo>
                    <a:pt x="65" y="41"/>
                  </a:lnTo>
                  <a:lnTo>
                    <a:pt x="65" y="25"/>
                  </a:lnTo>
                  <a:lnTo>
                    <a:pt x="60" y="11"/>
                  </a:lnTo>
                  <a:lnTo>
                    <a:pt x="53" y="3"/>
                  </a:lnTo>
                  <a:lnTo>
                    <a:pt x="40" y="0"/>
                  </a:lnTo>
                  <a:lnTo>
                    <a:pt x="34" y="2"/>
                  </a:lnTo>
                  <a:lnTo>
                    <a:pt x="28"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54" name="Freeform 14"/>
            <p:cNvSpPr>
              <a:spLocks/>
            </p:cNvSpPr>
            <p:nvPr/>
          </p:nvSpPr>
          <p:spPr bwMode="auto">
            <a:xfrm>
              <a:off x="2706" y="3192"/>
              <a:ext cx="46" cy="36"/>
            </a:xfrm>
            <a:custGeom>
              <a:avLst/>
              <a:gdLst>
                <a:gd name="T0" fmla="*/ 0 w 92"/>
                <a:gd name="T1" fmla="*/ 33 h 70"/>
                <a:gd name="T2" fmla="*/ 4 w 92"/>
                <a:gd name="T3" fmla="*/ 32 h 70"/>
                <a:gd name="T4" fmla="*/ 9 w 92"/>
                <a:gd name="T5" fmla="*/ 32 h 70"/>
                <a:gd name="T6" fmla="*/ 15 w 92"/>
                <a:gd name="T7" fmla="*/ 32 h 70"/>
                <a:gd name="T8" fmla="*/ 22 w 92"/>
                <a:gd name="T9" fmla="*/ 32 h 70"/>
                <a:gd name="T10" fmla="*/ 29 w 92"/>
                <a:gd name="T11" fmla="*/ 32 h 70"/>
                <a:gd name="T12" fmla="*/ 35 w 92"/>
                <a:gd name="T13" fmla="*/ 33 h 70"/>
                <a:gd name="T14" fmla="*/ 41 w 92"/>
                <a:gd name="T15" fmla="*/ 34 h 70"/>
                <a:gd name="T16" fmla="*/ 45 w 92"/>
                <a:gd name="T17" fmla="*/ 36 h 70"/>
                <a:gd name="T18" fmla="*/ 46 w 92"/>
                <a:gd name="T19" fmla="*/ 23 h 70"/>
                <a:gd name="T20" fmla="*/ 42 w 92"/>
                <a:gd name="T21" fmla="*/ 12 h 70"/>
                <a:gd name="T22" fmla="*/ 35 w 92"/>
                <a:gd name="T23" fmla="*/ 4 h 70"/>
                <a:gd name="T24" fmla="*/ 26 w 92"/>
                <a:gd name="T25" fmla="*/ 0 h 70"/>
                <a:gd name="T26" fmla="*/ 16 w 92"/>
                <a:gd name="T27" fmla="*/ 1 h 70"/>
                <a:gd name="T28" fmla="*/ 7 w 92"/>
                <a:gd name="T29" fmla="*/ 6 h 70"/>
                <a:gd name="T30" fmla="*/ 2 w 92"/>
                <a:gd name="T31" fmla="*/ 16 h 70"/>
                <a:gd name="T32" fmla="*/ 0 w 92"/>
                <a:gd name="T33" fmla="*/ 33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0">
                  <a:moveTo>
                    <a:pt x="0" y="65"/>
                  </a:moveTo>
                  <a:lnTo>
                    <a:pt x="7" y="63"/>
                  </a:lnTo>
                  <a:lnTo>
                    <a:pt x="18" y="63"/>
                  </a:lnTo>
                  <a:lnTo>
                    <a:pt x="30" y="62"/>
                  </a:lnTo>
                  <a:lnTo>
                    <a:pt x="43" y="63"/>
                  </a:lnTo>
                  <a:lnTo>
                    <a:pt x="58" y="63"/>
                  </a:lnTo>
                  <a:lnTo>
                    <a:pt x="70" y="65"/>
                  </a:lnTo>
                  <a:lnTo>
                    <a:pt x="82" y="67"/>
                  </a:lnTo>
                  <a:lnTo>
                    <a:pt x="89" y="70"/>
                  </a:lnTo>
                  <a:lnTo>
                    <a:pt x="92" y="44"/>
                  </a:lnTo>
                  <a:lnTo>
                    <a:pt x="84" y="23"/>
                  </a:lnTo>
                  <a:lnTo>
                    <a:pt x="69" y="8"/>
                  </a:lnTo>
                  <a:lnTo>
                    <a:pt x="51" y="0"/>
                  </a:lnTo>
                  <a:lnTo>
                    <a:pt x="31" y="1"/>
                  </a:lnTo>
                  <a:lnTo>
                    <a:pt x="14" y="12"/>
                  </a:lnTo>
                  <a:lnTo>
                    <a:pt x="3" y="32"/>
                  </a:lnTo>
                  <a:lnTo>
                    <a:pt x="0" y="65"/>
                  </a:lnTo>
                  <a:close/>
                </a:path>
              </a:pathLst>
            </a:custGeom>
            <a:solidFill>
              <a:srgbClr val="000000"/>
            </a:solidFill>
            <a:ln w="9525">
              <a:noFill/>
              <a:round/>
              <a:headEnd/>
              <a:tailEnd/>
            </a:ln>
          </p:spPr>
          <p:txBody>
            <a:bodyPr/>
            <a:lstStyle/>
            <a:p>
              <a:endParaRPr lang="de-DE"/>
            </a:p>
          </p:txBody>
        </p:sp>
        <p:sp>
          <p:nvSpPr>
            <p:cNvPr id="142455" name="Freeform 15"/>
            <p:cNvSpPr>
              <a:spLocks/>
            </p:cNvSpPr>
            <p:nvPr/>
          </p:nvSpPr>
          <p:spPr bwMode="auto">
            <a:xfrm>
              <a:off x="2751" y="3139"/>
              <a:ext cx="68" cy="85"/>
            </a:xfrm>
            <a:custGeom>
              <a:avLst/>
              <a:gdLst>
                <a:gd name="T0" fmla="*/ 5 w 135"/>
                <a:gd name="T1" fmla="*/ 0 h 170"/>
                <a:gd name="T2" fmla="*/ 2 w 135"/>
                <a:gd name="T3" fmla="*/ 2 h 170"/>
                <a:gd name="T4" fmla="*/ 0 w 135"/>
                <a:gd name="T5" fmla="*/ 6 h 170"/>
                <a:gd name="T6" fmla="*/ 1 w 135"/>
                <a:gd name="T7" fmla="*/ 10 h 170"/>
                <a:gd name="T8" fmla="*/ 7 w 135"/>
                <a:gd name="T9" fmla="*/ 12 h 170"/>
                <a:gd name="T10" fmla="*/ 24 w 135"/>
                <a:gd name="T11" fmla="*/ 14 h 170"/>
                <a:gd name="T12" fmla="*/ 36 w 135"/>
                <a:gd name="T13" fmla="*/ 20 h 170"/>
                <a:gd name="T14" fmla="*/ 44 w 135"/>
                <a:gd name="T15" fmla="*/ 28 h 170"/>
                <a:gd name="T16" fmla="*/ 51 w 135"/>
                <a:gd name="T17" fmla="*/ 38 h 170"/>
                <a:gd name="T18" fmla="*/ 55 w 135"/>
                <a:gd name="T19" fmla="*/ 49 h 170"/>
                <a:gd name="T20" fmla="*/ 57 w 135"/>
                <a:gd name="T21" fmla="*/ 59 h 170"/>
                <a:gd name="T22" fmla="*/ 58 w 135"/>
                <a:gd name="T23" fmla="*/ 70 h 170"/>
                <a:gd name="T24" fmla="*/ 59 w 135"/>
                <a:gd name="T25" fmla="*/ 80 h 170"/>
                <a:gd name="T26" fmla="*/ 61 w 135"/>
                <a:gd name="T27" fmla="*/ 84 h 170"/>
                <a:gd name="T28" fmla="*/ 63 w 135"/>
                <a:gd name="T29" fmla="*/ 85 h 170"/>
                <a:gd name="T30" fmla="*/ 66 w 135"/>
                <a:gd name="T31" fmla="*/ 84 h 170"/>
                <a:gd name="T32" fmla="*/ 67 w 135"/>
                <a:gd name="T33" fmla="*/ 80 h 170"/>
                <a:gd name="T34" fmla="*/ 68 w 135"/>
                <a:gd name="T35" fmla="*/ 68 h 170"/>
                <a:gd name="T36" fmla="*/ 66 w 135"/>
                <a:gd name="T37" fmla="*/ 55 h 170"/>
                <a:gd name="T38" fmla="*/ 64 w 135"/>
                <a:gd name="T39" fmla="*/ 41 h 170"/>
                <a:gd name="T40" fmla="*/ 58 w 135"/>
                <a:gd name="T41" fmla="*/ 28 h 170"/>
                <a:gd name="T42" fmla="*/ 50 w 135"/>
                <a:gd name="T43" fmla="*/ 16 h 170"/>
                <a:gd name="T44" fmla="*/ 38 w 135"/>
                <a:gd name="T45" fmla="*/ 7 h 170"/>
                <a:gd name="T46" fmla="*/ 23 w 135"/>
                <a:gd name="T47" fmla="*/ 2 h 170"/>
                <a:gd name="T48" fmla="*/ 5 w 135"/>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70">
                  <a:moveTo>
                    <a:pt x="9" y="0"/>
                  </a:moveTo>
                  <a:lnTo>
                    <a:pt x="4" y="4"/>
                  </a:lnTo>
                  <a:lnTo>
                    <a:pt x="0" y="11"/>
                  </a:lnTo>
                  <a:lnTo>
                    <a:pt x="2" y="19"/>
                  </a:lnTo>
                  <a:lnTo>
                    <a:pt x="14" y="23"/>
                  </a:lnTo>
                  <a:lnTo>
                    <a:pt x="47" y="27"/>
                  </a:lnTo>
                  <a:lnTo>
                    <a:pt x="72" y="40"/>
                  </a:lnTo>
                  <a:lnTo>
                    <a:pt x="88" y="56"/>
                  </a:lnTo>
                  <a:lnTo>
                    <a:pt x="101" y="75"/>
                  </a:lnTo>
                  <a:lnTo>
                    <a:pt x="109" y="97"/>
                  </a:lnTo>
                  <a:lnTo>
                    <a:pt x="113" y="118"/>
                  </a:lnTo>
                  <a:lnTo>
                    <a:pt x="115" y="140"/>
                  </a:lnTo>
                  <a:lnTo>
                    <a:pt x="118" y="159"/>
                  </a:lnTo>
                  <a:lnTo>
                    <a:pt x="121" y="167"/>
                  </a:lnTo>
                  <a:lnTo>
                    <a:pt x="126" y="170"/>
                  </a:lnTo>
                  <a:lnTo>
                    <a:pt x="131" y="167"/>
                  </a:lnTo>
                  <a:lnTo>
                    <a:pt x="133" y="159"/>
                  </a:lnTo>
                  <a:lnTo>
                    <a:pt x="135" y="135"/>
                  </a:lnTo>
                  <a:lnTo>
                    <a:pt x="132" y="109"/>
                  </a:lnTo>
                  <a:lnTo>
                    <a:pt x="127" y="82"/>
                  </a:lnTo>
                  <a:lnTo>
                    <a:pt x="115" y="55"/>
                  </a:lnTo>
                  <a:lnTo>
                    <a:pt x="99" y="31"/>
                  </a:lnTo>
                  <a:lnTo>
                    <a:pt x="76" y="14"/>
                  </a:lnTo>
                  <a:lnTo>
                    <a:pt x="46" y="3"/>
                  </a:lnTo>
                  <a:lnTo>
                    <a:pt x="9" y="0"/>
                  </a:lnTo>
                  <a:close/>
                </a:path>
              </a:pathLst>
            </a:custGeom>
            <a:solidFill>
              <a:srgbClr val="000000"/>
            </a:solidFill>
            <a:ln w="9525">
              <a:noFill/>
              <a:round/>
              <a:headEnd/>
              <a:tailEnd/>
            </a:ln>
          </p:spPr>
          <p:txBody>
            <a:bodyPr/>
            <a:lstStyle/>
            <a:p>
              <a:endParaRPr lang="de-DE"/>
            </a:p>
          </p:txBody>
        </p:sp>
        <p:sp>
          <p:nvSpPr>
            <p:cNvPr id="142456" name="Freeform 16"/>
            <p:cNvSpPr>
              <a:spLocks/>
            </p:cNvSpPr>
            <p:nvPr/>
          </p:nvSpPr>
          <p:spPr bwMode="auto">
            <a:xfrm>
              <a:off x="2774" y="3093"/>
              <a:ext cx="83" cy="104"/>
            </a:xfrm>
            <a:custGeom>
              <a:avLst/>
              <a:gdLst>
                <a:gd name="T0" fmla="*/ 5 w 165"/>
                <a:gd name="T1" fmla="*/ 0 h 208"/>
                <a:gd name="T2" fmla="*/ 2 w 165"/>
                <a:gd name="T3" fmla="*/ 2 h 208"/>
                <a:gd name="T4" fmla="*/ 0 w 165"/>
                <a:gd name="T5" fmla="*/ 6 h 208"/>
                <a:gd name="T6" fmla="*/ 1 w 165"/>
                <a:gd name="T7" fmla="*/ 11 h 208"/>
                <a:gd name="T8" fmla="*/ 7 w 165"/>
                <a:gd name="T9" fmla="*/ 13 h 208"/>
                <a:gd name="T10" fmla="*/ 25 w 165"/>
                <a:gd name="T11" fmla="*/ 17 h 208"/>
                <a:gd name="T12" fmla="*/ 39 w 165"/>
                <a:gd name="T13" fmla="*/ 23 h 208"/>
                <a:gd name="T14" fmla="*/ 51 w 165"/>
                <a:gd name="T15" fmla="*/ 34 h 208"/>
                <a:gd name="T16" fmla="*/ 60 w 165"/>
                <a:gd name="T17" fmla="*/ 47 h 208"/>
                <a:gd name="T18" fmla="*/ 66 w 165"/>
                <a:gd name="T19" fmla="*/ 61 h 208"/>
                <a:gd name="T20" fmla="*/ 70 w 165"/>
                <a:gd name="T21" fmla="*/ 75 h 208"/>
                <a:gd name="T22" fmla="*/ 73 w 165"/>
                <a:gd name="T23" fmla="*/ 88 h 208"/>
                <a:gd name="T24" fmla="*/ 75 w 165"/>
                <a:gd name="T25" fmla="*/ 99 h 208"/>
                <a:gd name="T26" fmla="*/ 76 w 165"/>
                <a:gd name="T27" fmla="*/ 103 h 208"/>
                <a:gd name="T28" fmla="*/ 79 w 165"/>
                <a:gd name="T29" fmla="*/ 104 h 208"/>
                <a:gd name="T30" fmla="*/ 82 w 165"/>
                <a:gd name="T31" fmla="*/ 103 h 208"/>
                <a:gd name="T32" fmla="*/ 83 w 165"/>
                <a:gd name="T33" fmla="*/ 99 h 208"/>
                <a:gd name="T34" fmla="*/ 83 w 165"/>
                <a:gd name="T35" fmla="*/ 85 h 208"/>
                <a:gd name="T36" fmla="*/ 81 w 165"/>
                <a:gd name="T37" fmla="*/ 70 h 208"/>
                <a:gd name="T38" fmla="*/ 75 w 165"/>
                <a:gd name="T39" fmla="*/ 53 h 208"/>
                <a:gd name="T40" fmla="*/ 67 w 165"/>
                <a:gd name="T41" fmla="*/ 36 h 208"/>
                <a:gd name="T42" fmla="*/ 56 w 165"/>
                <a:gd name="T43" fmla="*/ 22 h 208"/>
                <a:gd name="T44" fmla="*/ 42 w 165"/>
                <a:gd name="T45" fmla="*/ 10 h 208"/>
                <a:gd name="T46" fmla="*/ 25 w 165"/>
                <a:gd name="T47" fmla="*/ 2 h 208"/>
                <a:gd name="T48" fmla="*/ 5 w 165"/>
                <a:gd name="T49" fmla="*/ 0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208">
                  <a:moveTo>
                    <a:pt x="9" y="0"/>
                  </a:moveTo>
                  <a:lnTo>
                    <a:pt x="3" y="4"/>
                  </a:lnTo>
                  <a:lnTo>
                    <a:pt x="0" y="12"/>
                  </a:lnTo>
                  <a:lnTo>
                    <a:pt x="2" y="22"/>
                  </a:lnTo>
                  <a:lnTo>
                    <a:pt x="14" y="26"/>
                  </a:lnTo>
                  <a:lnTo>
                    <a:pt x="49" y="33"/>
                  </a:lnTo>
                  <a:lnTo>
                    <a:pt x="78" y="46"/>
                  </a:lnTo>
                  <a:lnTo>
                    <a:pt x="101" y="68"/>
                  </a:lnTo>
                  <a:lnTo>
                    <a:pt x="119" y="94"/>
                  </a:lnTo>
                  <a:lnTo>
                    <a:pt x="131" y="122"/>
                  </a:lnTo>
                  <a:lnTo>
                    <a:pt x="140" y="150"/>
                  </a:lnTo>
                  <a:lnTo>
                    <a:pt x="146" y="175"/>
                  </a:lnTo>
                  <a:lnTo>
                    <a:pt x="149" y="197"/>
                  </a:lnTo>
                  <a:lnTo>
                    <a:pt x="152" y="205"/>
                  </a:lnTo>
                  <a:lnTo>
                    <a:pt x="157" y="208"/>
                  </a:lnTo>
                  <a:lnTo>
                    <a:pt x="163" y="205"/>
                  </a:lnTo>
                  <a:lnTo>
                    <a:pt x="165" y="197"/>
                  </a:lnTo>
                  <a:lnTo>
                    <a:pt x="165" y="170"/>
                  </a:lnTo>
                  <a:lnTo>
                    <a:pt x="161" y="139"/>
                  </a:lnTo>
                  <a:lnTo>
                    <a:pt x="150" y="106"/>
                  </a:lnTo>
                  <a:lnTo>
                    <a:pt x="134" y="72"/>
                  </a:lnTo>
                  <a:lnTo>
                    <a:pt x="112" y="44"/>
                  </a:lnTo>
                  <a:lnTo>
                    <a:pt x="84" y="19"/>
                  </a:lnTo>
                  <a:lnTo>
                    <a:pt x="49" y="4"/>
                  </a:lnTo>
                  <a:lnTo>
                    <a:pt x="9" y="0"/>
                  </a:lnTo>
                  <a:close/>
                </a:path>
              </a:pathLst>
            </a:custGeom>
            <a:solidFill>
              <a:srgbClr val="000000"/>
            </a:solidFill>
            <a:ln w="9525">
              <a:noFill/>
              <a:round/>
              <a:headEnd/>
              <a:tailEnd/>
            </a:ln>
          </p:spPr>
          <p:txBody>
            <a:bodyPr/>
            <a:lstStyle/>
            <a:p>
              <a:endParaRPr lang="de-DE"/>
            </a:p>
          </p:txBody>
        </p:sp>
        <p:sp>
          <p:nvSpPr>
            <p:cNvPr id="142457" name="Freeform 17"/>
            <p:cNvSpPr>
              <a:spLocks/>
            </p:cNvSpPr>
            <p:nvPr/>
          </p:nvSpPr>
          <p:spPr bwMode="auto">
            <a:xfrm>
              <a:off x="2624" y="3133"/>
              <a:ext cx="89" cy="76"/>
            </a:xfrm>
            <a:custGeom>
              <a:avLst/>
              <a:gdLst>
                <a:gd name="T0" fmla="*/ 86 w 179"/>
                <a:gd name="T1" fmla="*/ 6 h 151"/>
                <a:gd name="T2" fmla="*/ 88 w 179"/>
                <a:gd name="T3" fmla="*/ 9 h 151"/>
                <a:gd name="T4" fmla="*/ 89 w 179"/>
                <a:gd name="T5" fmla="*/ 13 h 151"/>
                <a:gd name="T6" fmla="*/ 87 w 179"/>
                <a:gd name="T7" fmla="*/ 17 h 151"/>
                <a:gd name="T8" fmla="*/ 80 w 179"/>
                <a:gd name="T9" fmla="*/ 17 h 151"/>
                <a:gd name="T10" fmla="*/ 62 w 179"/>
                <a:gd name="T11" fmla="*/ 14 h 151"/>
                <a:gd name="T12" fmla="*/ 48 w 179"/>
                <a:gd name="T13" fmla="*/ 15 h 151"/>
                <a:gd name="T14" fmla="*/ 36 w 179"/>
                <a:gd name="T15" fmla="*/ 21 h 151"/>
                <a:gd name="T16" fmla="*/ 27 w 179"/>
                <a:gd name="T17" fmla="*/ 29 h 151"/>
                <a:gd name="T18" fmla="*/ 21 w 179"/>
                <a:gd name="T19" fmla="*/ 39 h 151"/>
                <a:gd name="T20" fmla="*/ 16 w 179"/>
                <a:gd name="T21" fmla="*/ 51 h 151"/>
                <a:gd name="T22" fmla="*/ 12 w 179"/>
                <a:gd name="T23" fmla="*/ 62 h 151"/>
                <a:gd name="T24" fmla="*/ 8 w 179"/>
                <a:gd name="T25" fmla="*/ 71 h 151"/>
                <a:gd name="T26" fmla="*/ 6 w 179"/>
                <a:gd name="T27" fmla="*/ 75 h 151"/>
                <a:gd name="T28" fmla="*/ 3 w 179"/>
                <a:gd name="T29" fmla="*/ 76 h 151"/>
                <a:gd name="T30" fmla="*/ 0 w 179"/>
                <a:gd name="T31" fmla="*/ 73 h 151"/>
                <a:gd name="T32" fmla="*/ 0 w 179"/>
                <a:gd name="T33" fmla="*/ 68 h 151"/>
                <a:gd name="T34" fmla="*/ 2 w 179"/>
                <a:gd name="T35" fmla="*/ 55 h 151"/>
                <a:gd name="T36" fmla="*/ 7 w 179"/>
                <a:gd name="T37" fmla="*/ 42 h 151"/>
                <a:gd name="T38" fmla="*/ 13 w 179"/>
                <a:gd name="T39" fmla="*/ 28 h 151"/>
                <a:gd name="T40" fmla="*/ 22 w 179"/>
                <a:gd name="T41" fmla="*/ 16 h 151"/>
                <a:gd name="T42" fmla="*/ 34 w 179"/>
                <a:gd name="T43" fmla="*/ 7 h 151"/>
                <a:gd name="T44" fmla="*/ 48 w 179"/>
                <a:gd name="T45" fmla="*/ 1 h 151"/>
                <a:gd name="T46" fmla="*/ 66 w 179"/>
                <a:gd name="T47" fmla="*/ 0 h 151"/>
                <a:gd name="T48" fmla="*/ 86 w 179"/>
                <a:gd name="T49" fmla="*/ 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51">
                  <a:moveTo>
                    <a:pt x="172" y="11"/>
                  </a:moveTo>
                  <a:lnTo>
                    <a:pt x="177" y="17"/>
                  </a:lnTo>
                  <a:lnTo>
                    <a:pt x="179" y="26"/>
                  </a:lnTo>
                  <a:lnTo>
                    <a:pt x="175" y="34"/>
                  </a:lnTo>
                  <a:lnTo>
                    <a:pt x="161" y="34"/>
                  </a:lnTo>
                  <a:lnTo>
                    <a:pt x="125" y="27"/>
                  </a:lnTo>
                  <a:lnTo>
                    <a:pt x="96" y="30"/>
                  </a:lnTo>
                  <a:lnTo>
                    <a:pt x="73" y="41"/>
                  </a:lnTo>
                  <a:lnTo>
                    <a:pt x="55" y="57"/>
                  </a:lnTo>
                  <a:lnTo>
                    <a:pt x="42" y="78"/>
                  </a:lnTo>
                  <a:lnTo>
                    <a:pt x="32" y="101"/>
                  </a:lnTo>
                  <a:lnTo>
                    <a:pt x="24" y="123"/>
                  </a:lnTo>
                  <a:lnTo>
                    <a:pt x="17" y="142"/>
                  </a:lnTo>
                  <a:lnTo>
                    <a:pt x="12" y="150"/>
                  </a:lnTo>
                  <a:lnTo>
                    <a:pt x="6" y="151"/>
                  </a:lnTo>
                  <a:lnTo>
                    <a:pt x="1" y="146"/>
                  </a:lnTo>
                  <a:lnTo>
                    <a:pt x="0" y="136"/>
                  </a:lnTo>
                  <a:lnTo>
                    <a:pt x="5" y="110"/>
                  </a:lnTo>
                  <a:lnTo>
                    <a:pt x="14" y="83"/>
                  </a:lnTo>
                  <a:lnTo>
                    <a:pt x="27" y="56"/>
                  </a:lnTo>
                  <a:lnTo>
                    <a:pt x="45" y="32"/>
                  </a:lnTo>
                  <a:lnTo>
                    <a:pt x="68" y="14"/>
                  </a:lnTo>
                  <a:lnTo>
                    <a:pt x="97" y="2"/>
                  </a:lnTo>
                  <a:lnTo>
                    <a:pt x="132" y="0"/>
                  </a:lnTo>
                  <a:lnTo>
                    <a:pt x="172" y="11"/>
                  </a:lnTo>
                  <a:close/>
                </a:path>
              </a:pathLst>
            </a:custGeom>
            <a:solidFill>
              <a:srgbClr val="000000"/>
            </a:solidFill>
            <a:ln w="9525">
              <a:noFill/>
              <a:round/>
              <a:headEnd/>
              <a:tailEnd/>
            </a:ln>
          </p:spPr>
          <p:txBody>
            <a:bodyPr/>
            <a:lstStyle/>
            <a:p>
              <a:endParaRPr lang="de-DE"/>
            </a:p>
          </p:txBody>
        </p:sp>
        <p:sp>
          <p:nvSpPr>
            <p:cNvPr id="142458" name="Freeform 18"/>
            <p:cNvSpPr>
              <a:spLocks/>
            </p:cNvSpPr>
            <p:nvPr/>
          </p:nvSpPr>
          <p:spPr bwMode="auto">
            <a:xfrm>
              <a:off x="2585" y="3091"/>
              <a:ext cx="102" cy="91"/>
            </a:xfrm>
            <a:custGeom>
              <a:avLst/>
              <a:gdLst>
                <a:gd name="T0" fmla="*/ 99 w 203"/>
                <a:gd name="T1" fmla="*/ 5 h 182"/>
                <a:gd name="T2" fmla="*/ 101 w 203"/>
                <a:gd name="T3" fmla="*/ 8 h 182"/>
                <a:gd name="T4" fmla="*/ 102 w 203"/>
                <a:gd name="T5" fmla="*/ 13 h 182"/>
                <a:gd name="T6" fmla="*/ 100 w 203"/>
                <a:gd name="T7" fmla="*/ 17 h 182"/>
                <a:gd name="T8" fmla="*/ 92 w 203"/>
                <a:gd name="T9" fmla="*/ 17 h 182"/>
                <a:gd name="T10" fmla="*/ 73 w 203"/>
                <a:gd name="T11" fmla="*/ 15 h 182"/>
                <a:gd name="T12" fmla="*/ 57 w 203"/>
                <a:gd name="T13" fmla="*/ 17 h 182"/>
                <a:gd name="T14" fmla="*/ 44 w 203"/>
                <a:gd name="T15" fmla="*/ 25 h 182"/>
                <a:gd name="T16" fmla="*/ 33 w 203"/>
                <a:gd name="T17" fmla="*/ 36 h 182"/>
                <a:gd name="T18" fmla="*/ 24 w 203"/>
                <a:gd name="T19" fmla="*/ 49 h 182"/>
                <a:gd name="T20" fmla="*/ 18 w 203"/>
                <a:gd name="T21" fmla="*/ 63 h 182"/>
                <a:gd name="T22" fmla="*/ 13 w 203"/>
                <a:gd name="T23" fmla="*/ 76 h 182"/>
                <a:gd name="T24" fmla="*/ 9 w 203"/>
                <a:gd name="T25" fmla="*/ 87 h 182"/>
                <a:gd name="T26" fmla="*/ 6 w 203"/>
                <a:gd name="T27" fmla="*/ 91 h 182"/>
                <a:gd name="T28" fmla="*/ 3 w 203"/>
                <a:gd name="T29" fmla="*/ 91 h 182"/>
                <a:gd name="T30" fmla="*/ 1 w 203"/>
                <a:gd name="T31" fmla="*/ 89 h 182"/>
                <a:gd name="T32" fmla="*/ 0 w 203"/>
                <a:gd name="T33" fmla="*/ 84 h 182"/>
                <a:gd name="T34" fmla="*/ 1 w 203"/>
                <a:gd name="T35" fmla="*/ 77 h 182"/>
                <a:gd name="T36" fmla="*/ 3 w 203"/>
                <a:gd name="T37" fmla="*/ 70 h 182"/>
                <a:gd name="T38" fmla="*/ 5 w 203"/>
                <a:gd name="T39" fmla="*/ 61 h 182"/>
                <a:gd name="T40" fmla="*/ 9 w 203"/>
                <a:gd name="T41" fmla="*/ 53 h 182"/>
                <a:gd name="T42" fmla="*/ 12 w 203"/>
                <a:gd name="T43" fmla="*/ 45 h 182"/>
                <a:gd name="T44" fmla="*/ 16 w 203"/>
                <a:gd name="T45" fmla="*/ 38 h 182"/>
                <a:gd name="T46" fmla="*/ 22 w 203"/>
                <a:gd name="T47" fmla="*/ 29 h 182"/>
                <a:gd name="T48" fmla="*/ 28 w 203"/>
                <a:gd name="T49" fmla="*/ 23 h 182"/>
                <a:gd name="T50" fmla="*/ 34 w 203"/>
                <a:gd name="T51" fmla="*/ 16 h 182"/>
                <a:gd name="T52" fmla="*/ 41 w 203"/>
                <a:gd name="T53" fmla="*/ 10 h 182"/>
                <a:gd name="T54" fmla="*/ 49 w 203"/>
                <a:gd name="T55" fmla="*/ 6 h 182"/>
                <a:gd name="T56" fmla="*/ 58 w 203"/>
                <a:gd name="T57" fmla="*/ 2 h 182"/>
                <a:gd name="T58" fmla="*/ 67 w 203"/>
                <a:gd name="T59" fmla="*/ 0 h 182"/>
                <a:gd name="T60" fmla="*/ 77 w 203"/>
                <a:gd name="T61" fmla="*/ 0 h 182"/>
                <a:gd name="T62" fmla="*/ 87 w 203"/>
                <a:gd name="T63" fmla="*/ 2 h 182"/>
                <a:gd name="T64" fmla="*/ 99 w 203"/>
                <a:gd name="T65" fmla="*/ 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182">
                  <a:moveTo>
                    <a:pt x="197" y="10"/>
                  </a:moveTo>
                  <a:lnTo>
                    <a:pt x="201" y="15"/>
                  </a:lnTo>
                  <a:lnTo>
                    <a:pt x="203" y="26"/>
                  </a:lnTo>
                  <a:lnTo>
                    <a:pt x="199" y="34"/>
                  </a:lnTo>
                  <a:lnTo>
                    <a:pt x="184" y="34"/>
                  </a:lnTo>
                  <a:lnTo>
                    <a:pt x="146" y="29"/>
                  </a:lnTo>
                  <a:lnTo>
                    <a:pt x="113" y="34"/>
                  </a:lnTo>
                  <a:lnTo>
                    <a:pt x="88" y="50"/>
                  </a:lnTo>
                  <a:lnTo>
                    <a:pt x="65" y="72"/>
                  </a:lnTo>
                  <a:lnTo>
                    <a:pt x="48" y="98"/>
                  </a:lnTo>
                  <a:lnTo>
                    <a:pt x="35" y="125"/>
                  </a:lnTo>
                  <a:lnTo>
                    <a:pt x="25" y="151"/>
                  </a:lnTo>
                  <a:lnTo>
                    <a:pt x="17" y="173"/>
                  </a:lnTo>
                  <a:lnTo>
                    <a:pt x="11" y="181"/>
                  </a:lnTo>
                  <a:lnTo>
                    <a:pt x="5" y="182"/>
                  </a:lnTo>
                  <a:lnTo>
                    <a:pt x="1" y="177"/>
                  </a:lnTo>
                  <a:lnTo>
                    <a:pt x="0" y="167"/>
                  </a:lnTo>
                  <a:lnTo>
                    <a:pt x="2" y="154"/>
                  </a:lnTo>
                  <a:lnTo>
                    <a:pt x="5" y="139"/>
                  </a:lnTo>
                  <a:lnTo>
                    <a:pt x="10" y="122"/>
                  </a:lnTo>
                  <a:lnTo>
                    <a:pt x="17" y="106"/>
                  </a:lnTo>
                  <a:lnTo>
                    <a:pt x="23" y="90"/>
                  </a:lnTo>
                  <a:lnTo>
                    <a:pt x="32" y="75"/>
                  </a:lnTo>
                  <a:lnTo>
                    <a:pt x="43" y="58"/>
                  </a:lnTo>
                  <a:lnTo>
                    <a:pt x="55" y="45"/>
                  </a:lnTo>
                  <a:lnTo>
                    <a:pt x="67" y="31"/>
                  </a:lnTo>
                  <a:lnTo>
                    <a:pt x="82" y="20"/>
                  </a:lnTo>
                  <a:lnTo>
                    <a:pt x="98" y="11"/>
                  </a:lnTo>
                  <a:lnTo>
                    <a:pt x="116" y="4"/>
                  </a:lnTo>
                  <a:lnTo>
                    <a:pt x="134" y="0"/>
                  </a:lnTo>
                  <a:lnTo>
                    <a:pt x="153" y="0"/>
                  </a:lnTo>
                  <a:lnTo>
                    <a:pt x="174" y="3"/>
                  </a:lnTo>
                  <a:lnTo>
                    <a:pt x="197" y="10"/>
                  </a:lnTo>
                  <a:close/>
                </a:path>
              </a:pathLst>
            </a:custGeom>
            <a:solidFill>
              <a:srgbClr val="000000"/>
            </a:solidFill>
            <a:ln w="9525">
              <a:noFill/>
              <a:round/>
              <a:headEnd/>
              <a:tailEnd/>
            </a:ln>
          </p:spPr>
          <p:txBody>
            <a:bodyPr/>
            <a:lstStyle/>
            <a:p>
              <a:endParaRPr lang="de-DE"/>
            </a:p>
          </p:txBody>
        </p:sp>
        <p:sp>
          <p:nvSpPr>
            <p:cNvPr id="142459" name="Freeform 19"/>
            <p:cNvSpPr>
              <a:spLocks/>
            </p:cNvSpPr>
            <p:nvPr/>
          </p:nvSpPr>
          <p:spPr bwMode="auto">
            <a:xfrm>
              <a:off x="2660" y="3163"/>
              <a:ext cx="44" cy="63"/>
            </a:xfrm>
            <a:custGeom>
              <a:avLst/>
              <a:gdLst>
                <a:gd name="T0" fmla="*/ 39 w 89"/>
                <a:gd name="T1" fmla="*/ 0 h 126"/>
                <a:gd name="T2" fmla="*/ 43 w 89"/>
                <a:gd name="T3" fmla="*/ 2 h 126"/>
                <a:gd name="T4" fmla="*/ 44 w 89"/>
                <a:gd name="T5" fmla="*/ 4 h 126"/>
                <a:gd name="T6" fmla="*/ 44 w 89"/>
                <a:gd name="T7" fmla="*/ 7 h 126"/>
                <a:gd name="T8" fmla="*/ 43 w 89"/>
                <a:gd name="T9" fmla="*/ 8 h 126"/>
                <a:gd name="T10" fmla="*/ 35 w 89"/>
                <a:gd name="T11" fmla="*/ 9 h 126"/>
                <a:gd name="T12" fmla="*/ 27 w 89"/>
                <a:gd name="T13" fmla="*/ 12 h 126"/>
                <a:gd name="T14" fmla="*/ 21 w 89"/>
                <a:gd name="T15" fmla="*/ 16 h 126"/>
                <a:gd name="T16" fmla="*/ 16 w 89"/>
                <a:gd name="T17" fmla="*/ 21 h 126"/>
                <a:gd name="T18" fmla="*/ 11 w 89"/>
                <a:gd name="T19" fmla="*/ 29 h 126"/>
                <a:gd name="T20" fmla="*/ 9 w 89"/>
                <a:gd name="T21" fmla="*/ 36 h 126"/>
                <a:gd name="T22" fmla="*/ 9 w 89"/>
                <a:gd name="T23" fmla="*/ 46 h 126"/>
                <a:gd name="T24" fmla="*/ 11 w 89"/>
                <a:gd name="T25" fmla="*/ 55 h 126"/>
                <a:gd name="T26" fmla="*/ 11 w 89"/>
                <a:gd name="T27" fmla="*/ 61 h 126"/>
                <a:gd name="T28" fmla="*/ 8 w 89"/>
                <a:gd name="T29" fmla="*/ 63 h 126"/>
                <a:gd name="T30" fmla="*/ 5 w 89"/>
                <a:gd name="T31" fmla="*/ 63 h 126"/>
                <a:gd name="T32" fmla="*/ 2 w 89"/>
                <a:gd name="T33" fmla="*/ 59 h 126"/>
                <a:gd name="T34" fmla="*/ 0 w 89"/>
                <a:gd name="T35" fmla="*/ 49 h 126"/>
                <a:gd name="T36" fmla="*/ 0 w 89"/>
                <a:gd name="T37" fmla="*/ 38 h 126"/>
                <a:gd name="T38" fmla="*/ 1 w 89"/>
                <a:gd name="T39" fmla="*/ 28 h 126"/>
                <a:gd name="T40" fmla="*/ 4 w 89"/>
                <a:gd name="T41" fmla="*/ 19 h 126"/>
                <a:gd name="T42" fmla="*/ 10 w 89"/>
                <a:gd name="T43" fmla="*/ 12 h 126"/>
                <a:gd name="T44" fmla="*/ 17 w 89"/>
                <a:gd name="T45" fmla="*/ 6 h 126"/>
                <a:gd name="T46" fmla="*/ 27 w 89"/>
                <a:gd name="T47" fmla="*/ 2 h 126"/>
                <a:gd name="T48" fmla="*/ 39 w 89"/>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26">
                  <a:moveTo>
                    <a:pt x="78" y="0"/>
                  </a:moveTo>
                  <a:lnTo>
                    <a:pt x="86" y="3"/>
                  </a:lnTo>
                  <a:lnTo>
                    <a:pt x="89" y="8"/>
                  </a:lnTo>
                  <a:lnTo>
                    <a:pt x="89" y="14"/>
                  </a:lnTo>
                  <a:lnTo>
                    <a:pt x="86" y="16"/>
                  </a:lnTo>
                  <a:lnTo>
                    <a:pt x="70" y="18"/>
                  </a:lnTo>
                  <a:lnTo>
                    <a:pt x="55" y="23"/>
                  </a:lnTo>
                  <a:lnTo>
                    <a:pt x="42" y="31"/>
                  </a:lnTo>
                  <a:lnTo>
                    <a:pt x="32" y="42"/>
                  </a:lnTo>
                  <a:lnTo>
                    <a:pt x="23" y="57"/>
                  </a:lnTo>
                  <a:lnTo>
                    <a:pt x="18" y="72"/>
                  </a:lnTo>
                  <a:lnTo>
                    <a:pt x="18" y="91"/>
                  </a:lnTo>
                  <a:lnTo>
                    <a:pt x="22" y="110"/>
                  </a:lnTo>
                  <a:lnTo>
                    <a:pt x="22" y="121"/>
                  </a:lnTo>
                  <a:lnTo>
                    <a:pt x="17" y="126"/>
                  </a:lnTo>
                  <a:lnTo>
                    <a:pt x="10" y="125"/>
                  </a:lnTo>
                  <a:lnTo>
                    <a:pt x="5" y="117"/>
                  </a:lnTo>
                  <a:lnTo>
                    <a:pt x="0" y="97"/>
                  </a:lnTo>
                  <a:lnTo>
                    <a:pt x="0" y="76"/>
                  </a:lnTo>
                  <a:lnTo>
                    <a:pt x="3" y="56"/>
                  </a:lnTo>
                  <a:lnTo>
                    <a:pt x="9" y="38"/>
                  </a:lnTo>
                  <a:lnTo>
                    <a:pt x="21" y="23"/>
                  </a:lnTo>
                  <a:lnTo>
                    <a:pt x="35" y="11"/>
                  </a:lnTo>
                  <a:lnTo>
                    <a:pt x="54" y="3"/>
                  </a:lnTo>
                  <a:lnTo>
                    <a:pt x="78" y="0"/>
                  </a:lnTo>
                  <a:close/>
                </a:path>
              </a:pathLst>
            </a:custGeom>
            <a:solidFill>
              <a:srgbClr val="000000"/>
            </a:solidFill>
            <a:ln w="9525">
              <a:noFill/>
              <a:round/>
              <a:headEnd/>
              <a:tailEnd/>
            </a:ln>
          </p:spPr>
          <p:txBody>
            <a:bodyPr/>
            <a:lstStyle/>
            <a:p>
              <a:endParaRPr lang="de-DE"/>
            </a:p>
          </p:txBody>
        </p:sp>
        <p:sp>
          <p:nvSpPr>
            <p:cNvPr id="142460" name="Freeform 20"/>
            <p:cNvSpPr>
              <a:spLocks/>
            </p:cNvSpPr>
            <p:nvPr/>
          </p:nvSpPr>
          <p:spPr bwMode="auto">
            <a:xfrm>
              <a:off x="2764" y="3173"/>
              <a:ext cx="25" cy="64"/>
            </a:xfrm>
            <a:custGeom>
              <a:avLst/>
              <a:gdLst>
                <a:gd name="T0" fmla="*/ 4 w 51"/>
                <a:gd name="T1" fmla="*/ 0 h 128"/>
                <a:gd name="T2" fmla="*/ 1 w 51"/>
                <a:gd name="T3" fmla="*/ 1 h 128"/>
                <a:gd name="T4" fmla="*/ 0 w 51"/>
                <a:gd name="T5" fmla="*/ 5 h 128"/>
                <a:gd name="T6" fmla="*/ 0 w 51"/>
                <a:gd name="T7" fmla="*/ 8 h 128"/>
                <a:gd name="T8" fmla="*/ 2 w 51"/>
                <a:gd name="T9" fmla="*/ 10 h 128"/>
                <a:gd name="T10" fmla="*/ 4 w 51"/>
                <a:gd name="T11" fmla="*/ 11 h 128"/>
                <a:gd name="T12" fmla="*/ 7 w 51"/>
                <a:gd name="T13" fmla="*/ 15 h 128"/>
                <a:gd name="T14" fmla="*/ 11 w 51"/>
                <a:gd name="T15" fmla="*/ 19 h 128"/>
                <a:gd name="T16" fmla="*/ 13 w 51"/>
                <a:gd name="T17" fmla="*/ 24 h 128"/>
                <a:gd name="T18" fmla="*/ 15 w 51"/>
                <a:gd name="T19" fmla="*/ 30 h 128"/>
                <a:gd name="T20" fmla="*/ 16 w 51"/>
                <a:gd name="T21" fmla="*/ 38 h 128"/>
                <a:gd name="T22" fmla="*/ 16 w 51"/>
                <a:gd name="T23" fmla="*/ 47 h 128"/>
                <a:gd name="T24" fmla="*/ 13 w 51"/>
                <a:gd name="T25" fmla="*/ 57 h 128"/>
                <a:gd name="T26" fmla="*/ 13 w 51"/>
                <a:gd name="T27" fmla="*/ 62 h 128"/>
                <a:gd name="T28" fmla="*/ 16 w 51"/>
                <a:gd name="T29" fmla="*/ 64 h 128"/>
                <a:gd name="T30" fmla="*/ 20 w 51"/>
                <a:gd name="T31" fmla="*/ 64 h 128"/>
                <a:gd name="T32" fmla="*/ 22 w 51"/>
                <a:gd name="T33" fmla="*/ 60 h 128"/>
                <a:gd name="T34" fmla="*/ 25 w 51"/>
                <a:gd name="T35" fmla="*/ 49 h 128"/>
                <a:gd name="T36" fmla="*/ 25 w 51"/>
                <a:gd name="T37" fmla="*/ 39 h 128"/>
                <a:gd name="T38" fmla="*/ 24 w 51"/>
                <a:gd name="T39" fmla="*/ 30 h 128"/>
                <a:gd name="T40" fmla="*/ 22 w 51"/>
                <a:gd name="T41" fmla="*/ 21 h 128"/>
                <a:gd name="T42" fmla="*/ 19 w 51"/>
                <a:gd name="T43" fmla="*/ 13 h 128"/>
                <a:gd name="T44" fmla="*/ 15 w 51"/>
                <a:gd name="T45" fmla="*/ 7 h 128"/>
                <a:gd name="T46" fmla="*/ 10 w 51"/>
                <a:gd name="T47" fmla="*/ 3 h 128"/>
                <a:gd name="T48" fmla="*/ 4 w 51"/>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128">
                  <a:moveTo>
                    <a:pt x="9" y="0"/>
                  </a:moveTo>
                  <a:lnTo>
                    <a:pt x="3" y="2"/>
                  </a:lnTo>
                  <a:lnTo>
                    <a:pt x="0" y="9"/>
                  </a:lnTo>
                  <a:lnTo>
                    <a:pt x="0" y="15"/>
                  </a:lnTo>
                  <a:lnTo>
                    <a:pt x="4" y="20"/>
                  </a:lnTo>
                  <a:lnTo>
                    <a:pt x="9" y="22"/>
                  </a:lnTo>
                  <a:lnTo>
                    <a:pt x="15" y="29"/>
                  </a:lnTo>
                  <a:lnTo>
                    <a:pt x="22" y="37"/>
                  </a:lnTo>
                  <a:lnTo>
                    <a:pt x="27" y="48"/>
                  </a:lnTo>
                  <a:lnTo>
                    <a:pt x="31" y="60"/>
                  </a:lnTo>
                  <a:lnTo>
                    <a:pt x="33" y="75"/>
                  </a:lnTo>
                  <a:lnTo>
                    <a:pt x="32" y="93"/>
                  </a:lnTo>
                  <a:lnTo>
                    <a:pt x="27" y="113"/>
                  </a:lnTo>
                  <a:lnTo>
                    <a:pt x="27" y="124"/>
                  </a:lnTo>
                  <a:lnTo>
                    <a:pt x="33" y="128"/>
                  </a:lnTo>
                  <a:lnTo>
                    <a:pt x="40" y="128"/>
                  </a:lnTo>
                  <a:lnTo>
                    <a:pt x="45" y="119"/>
                  </a:lnTo>
                  <a:lnTo>
                    <a:pt x="50" y="98"/>
                  </a:lnTo>
                  <a:lnTo>
                    <a:pt x="51" y="78"/>
                  </a:lnTo>
                  <a:lnTo>
                    <a:pt x="49" y="59"/>
                  </a:lnTo>
                  <a:lnTo>
                    <a:pt x="45" y="41"/>
                  </a:lnTo>
                  <a:lnTo>
                    <a:pt x="39" y="26"/>
                  </a:lnTo>
                  <a:lnTo>
                    <a:pt x="31" y="14"/>
                  </a:lnTo>
                  <a:lnTo>
                    <a:pt x="21" y="6"/>
                  </a:lnTo>
                  <a:lnTo>
                    <a:pt x="9" y="0"/>
                  </a:lnTo>
                  <a:close/>
                </a:path>
              </a:pathLst>
            </a:custGeom>
            <a:solidFill>
              <a:srgbClr val="000000"/>
            </a:solidFill>
            <a:ln w="9525">
              <a:noFill/>
              <a:round/>
              <a:headEnd/>
              <a:tailEnd/>
            </a:ln>
          </p:spPr>
          <p:txBody>
            <a:bodyPr/>
            <a:lstStyle/>
            <a:p>
              <a:endParaRPr lang="de-DE"/>
            </a:p>
          </p:txBody>
        </p:sp>
        <p:sp>
          <p:nvSpPr>
            <p:cNvPr id="142461" name="Freeform 21"/>
            <p:cNvSpPr>
              <a:spLocks/>
            </p:cNvSpPr>
            <p:nvPr/>
          </p:nvSpPr>
          <p:spPr bwMode="auto">
            <a:xfrm>
              <a:off x="2269" y="3440"/>
              <a:ext cx="104" cy="26"/>
            </a:xfrm>
            <a:custGeom>
              <a:avLst/>
              <a:gdLst>
                <a:gd name="T0" fmla="*/ 102 w 208"/>
                <a:gd name="T1" fmla="*/ 14 h 51"/>
                <a:gd name="T2" fmla="*/ 104 w 208"/>
                <a:gd name="T3" fmla="*/ 16 h 51"/>
                <a:gd name="T4" fmla="*/ 104 w 208"/>
                <a:gd name="T5" fmla="*/ 20 h 51"/>
                <a:gd name="T6" fmla="*/ 102 w 208"/>
                <a:gd name="T7" fmla="*/ 24 h 51"/>
                <a:gd name="T8" fmla="*/ 98 w 208"/>
                <a:gd name="T9" fmla="*/ 26 h 51"/>
                <a:gd name="T10" fmla="*/ 95 w 208"/>
                <a:gd name="T11" fmla="*/ 26 h 51"/>
                <a:gd name="T12" fmla="*/ 90 w 208"/>
                <a:gd name="T13" fmla="*/ 26 h 51"/>
                <a:gd name="T14" fmla="*/ 84 w 208"/>
                <a:gd name="T15" fmla="*/ 25 h 51"/>
                <a:gd name="T16" fmla="*/ 78 w 208"/>
                <a:gd name="T17" fmla="*/ 24 h 51"/>
                <a:gd name="T18" fmla="*/ 71 w 208"/>
                <a:gd name="T19" fmla="*/ 23 h 51"/>
                <a:gd name="T20" fmla="*/ 64 w 208"/>
                <a:gd name="T21" fmla="*/ 22 h 51"/>
                <a:gd name="T22" fmla="*/ 56 w 208"/>
                <a:gd name="T23" fmla="*/ 20 h 51"/>
                <a:gd name="T24" fmla="*/ 48 w 208"/>
                <a:gd name="T25" fmla="*/ 19 h 51"/>
                <a:gd name="T26" fmla="*/ 41 w 208"/>
                <a:gd name="T27" fmla="*/ 18 h 51"/>
                <a:gd name="T28" fmla="*/ 33 w 208"/>
                <a:gd name="T29" fmla="*/ 16 h 51"/>
                <a:gd name="T30" fmla="*/ 27 w 208"/>
                <a:gd name="T31" fmla="*/ 15 h 51"/>
                <a:gd name="T32" fmla="*/ 20 w 208"/>
                <a:gd name="T33" fmla="*/ 14 h 51"/>
                <a:gd name="T34" fmla="*/ 15 w 208"/>
                <a:gd name="T35" fmla="*/ 13 h 51"/>
                <a:gd name="T36" fmla="*/ 10 w 208"/>
                <a:gd name="T37" fmla="*/ 12 h 51"/>
                <a:gd name="T38" fmla="*/ 7 w 208"/>
                <a:gd name="T39" fmla="*/ 12 h 51"/>
                <a:gd name="T40" fmla="*/ 5 w 208"/>
                <a:gd name="T41" fmla="*/ 12 h 51"/>
                <a:gd name="T42" fmla="*/ 1 w 208"/>
                <a:gd name="T43" fmla="*/ 10 h 51"/>
                <a:gd name="T44" fmla="*/ 0 w 208"/>
                <a:gd name="T45" fmla="*/ 5 h 51"/>
                <a:gd name="T46" fmla="*/ 3 w 208"/>
                <a:gd name="T47" fmla="*/ 1 h 51"/>
                <a:gd name="T48" fmla="*/ 10 w 208"/>
                <a:gd name="T49" fmla="*/ 0 h 51"/>
                <a:gd name="T50" fmla="*/ 12 w 208"/>
                <a:gd name="T51" fmla="*/ 1 h 51"/>
                <a:gd name="T52" fmla="*/ 16 w 208"/>
                <a:gd name="T53" fmla="*/ 1 h 51"/>
                <a:gd name="T54" fmla="*/ 21 w 208"/>
                <a:gd name="T55" fmla="*/ 1 h 51"/>
                <a:gd name="T56" fmla="*/ 27 w 208"/>
                <a:gd name="T57" fmla="*/ 2 h 51"/>
                <a:gd name="T58" fmla="*/ 33 w 208"/>
                <a:gd name="T59" fmla="*/ 3 h 51"/>
                <a:gd name="T60" fmla="*/ 41 w 208"/>
                <a:gd name="T61" fmla="*/ 4 h 51"/>
                <a:gd name="T62" fmla="*/ 49 w 208"/>
                <a:gd name="T63" fmla="*/ 5 h 51"/>
                <a:gd name="T64" fmla="*/ 57 w 208"/>
                <a:gd name="T65" fmla="*/ 6 h 51"/>
                <a:gd name="T66" fmla="*/ 65 w 208"/>
                <a:gd name="T67" fmla="*/ 8 h 51"/>
                <a:gd name="T68" fmla="*/ 73 w 208"/>
                <a:gd name="T69" fmla="*/ 8 h 51"/>
                <a:gd name="T70" fmla="*/ 80 w 208"/>
                <a:gd name="T71" fmla="*/ 10 h 51"/>
                <a:gd name="T72" fmla="*/ 87 w 208"/>
                <a:gd name="T73" fmla="*/ 10 h 51"/>
                <a:gd name="T74" fmla="*/ 92 w 208"/>
                <a:gd name="T75" fmla="*/ 12 h 51"/>
                <a:gd name="T76" fmla="*/ 97 w 208"/>
                <a:gd name="T77" fmla="*/ 12 h 51"/>
                <a:gd name="T78" fmla="*/ 101 w 208"/>
                <a:gd name="T79" fmla="*/ 13 h 51"/>
                <a:gd name="T80" fmla="*/ 102 w 208"/>
                <a:gd name="T81" fmla="*/ 1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8" h="51">
                  <a:moveTo>
                    <a:pt x="204" y="27"/>
                  </a:moveTo>
                  <a:lnTo>
                    <a:pt x="208" y="32"/>
                  </a:lnTo>
                  <a:lnTo>
                    <a:pt x="208" y="40"/>
                  </a:lnTo>
                  <a:lnTo>
                    <a:pt x="203" y="47"/>
                  </a:lnTo>
                  <a:lnTo>
                    <a:pt x="195" y="51"/>
                  </a:lnTo>
                  <a:lnTo>
                    <a:pt x="189" y="51"/>
                  </a:lnTo>
                  <a:lnTo>
                    <a:pt x="180" y="51"/>
                  </a:lnTo>
                  <a:lnTo>
                    <a:pt x="168" y="50"/>
                  </a:lnTo>
                  <a:lnTo>
                    <a:pt x="156" y="48"/>
                  </a:lnTo>
                  <a:lnTo>
                    <a:pt x="141" y="46"/>
                  </a:lnTo>
                  <a:lnTo>
                    <a:pt x="127" y="43"/>
                  </a:lnTo>
                  <a:lnTo>
                    <a:pt x="112" y="40"/>
                  </a:lnTo>
                  <a:lnTo>
                    <a:pt x="96" y="38"/>
                  </a:lnTo>
                  <a:lnTo>
                    <a:pt x="81" y="35"/>
                  </a:lnTo>
                  <a:lnTo>
                    <a:pt x="66" y="32"/>
                  </a:lnTo>
                  <a:lnTo>
                    <a:pt x="53" y="29"/>
                  </a:lnTo>
                  <a:lnTo>
                    <a:pt x="40" y="28"/>
                  </a:lnTo>
                  <a:lnTo>
                    <a:pt x="29" y="25"/>
                  </a:lnTo>
                  <a:lnTo>
                    <a:pt x="20" y="24"/>
                  </a:lnTo>
                  <a:lnTo>
                    <a:pt x="13" y="23"/>
                  </a:lnTo>
                  <a:lnTo>
                    <a:pt x="10" y="23"/>
                  </a:lnTo>
                  <a:lnTo>
                    <a:pt x="2" y="19"/>
                  </a:lnTo>
                  <a:lnTo>
                    <a:pt x="0" y="9"/>
                  </a:lnTo>
                  <a:lnTo>
                    <a:pt x="5" y="1"/>
                  </a:lnTo>
                  <a:lnTo>
                    <a:pt x="19" y="0"/>
                  </a:lnTo>
                  <a:lnTo>
                    <a:pt x="23" y="1"/>
                  </a:lnTo>
                  <a:lnTo>
                    <a:pt x="31" y="1"/>
                  </a:lnTo>
                  <a:lnTo>
                    <a:pt x="41" y="2"/>
                  </a:lnTo>
                  <a:lnTo>
                    <a:pt x="53" y="4"/>
                  </a:lnTo>
                  <a:lnTo>
                    <a:pt x="66" y="6"/>
                  </a:lnTo>
                  <a:lnTo>
                    <a:pt x="82" y="8"/>
                  </a:lnTo>
                  <a:lnTo>
                    <a:pt x="98" y="10"/>
                  </a:lnTo>
                  <a:lnTo>
                    <a:pt x="113" y="12"/>
                  </a:lnTo>
                  <a:lnTo>
                    <a:pt x="129" y="15"/>
                  </a:lnTo>
                  <a:lnTo>
                    <a:pt x="145" y="16"/>
                  </a:lnTo>
                  <a:lnTo>
                    <a:pt x="159" y="19"/>
                  </a:lnTo>
                  <a:lnTo>
                    <a:pt x="173" y="20"/>
                  </a:lnTo>
                  <a:lnTo>
                    <a:pt x="184" y="23"/>
                  </a:lnTo>
                  <a:lnTo>
                    <a:pt x="194" y="24"/>
                  </a:lnTo>
                  <a:lnTo>
                    <a:pt x="201" y="25"/>
                  </a:lnTo>
                  <a:lnTo>
                    <a:pt x="204" y="27"/>
                  </a:lnTo>
                  <a:close/>
                </a:path>
              </a:pathLst>
            </a:custGeom>
            <a:solidFill>
              <a:srgbClr val="000000"/>
            </a:solidFill>
            <a:ln w="9525">
              <a:noFill/>
              <a:round/>
              <a:headEnd/>
              <a:tailEnd/>
            </a:ln>
          </p:spPr>
          <p:txBody>
            <a:bodyPr/>
            <a:lstStyle/>
            <a:p>
              <a:endParaRPr lang="de-DE"/>
            </a:p>
          </p:txBody>
        </p:sp>
        <p:sp>
          <p:nvSpPr>
            <p:cNvPr id="142462" name="Freeform 22"/>
            <p:cNvSpPr>
              <a:spLocks/>
            </p:cNvSpPr>
            <p:nvPr/>
          </p:nvSpPr>
          <p:spPr bwMode="auto">
            <a:xfrm>
              <a:off x="2292" y="3482"/>
              <a:ext cx="70" cy="15"/>
            </a:xfrm>
            <a:custGeom>
              <a:avLst/>
              <a:gdLst>
                <a:gd name="T0" fmla="*/ 67 w 140"/>
                <a:gd name="T1" fmla="*/ 4 h 30"/>
                <a:gd name="T2" fmla="*/ 69 w 140"/>
                <a:gd name="T3" fmla="*/ 6 h 30"/>
                <a:gd name="T4" fmla="*/ 70 w 140"/>
                <a:gd name="T5" fmla="*/ 10 h 30"/>
                <a:gd name="T6" fmla="*/ 69 w 140"/>
                <a:gd name="T7" fmla="*/ 14 h 30"/>
                <a:gd name="T8" fmla="*/ 66 w 140"/>
                <a:gd name="T9" fmla="*/ 15 h 30"/>
                <a:gd name="T10" fmla="*/ 59 w 140"/>
                <a:gd name="T11" fmla="*/ 15 h 30"/>
                <a:gd name="T12" fmla="*/ 51 w 140"/>
                <a:gd name="T13" fmla="*/ 15 h 30"/>
                <a:gd name="T14" fmla="*/ 42 w 140"/>
                <a:gd name="T15" fmla="*/ 14 h 30"/>
                <a:gd name="T16" fmla="*/ 32 w 140"/>
                <a:gd name="T17" fmla="*/ 14 h 30"/>
                <a:gd name="T18" fmla="*/ 23 w 140"/>
                <a:gd name="T19" fmla="*/ 13 h 30"/>
                <a:gd name="T20" fmla="*/ 15 w 140"/>
                <a:gd name="T21" fmla="*/ 12 h 30"/>
                <a:gd name="T22" fmla="*/ 10 w 140"/>
                <a:gd name="T23" fmla="*/ 12 h 30"/>
                <a:gd name="T24" fmla="*/ 6 w 140"/>
                <a:gd name="T25" fmla="*/ 12 h 30"/>
                <a:gd name="T26" fmla="*/ 2 w 140"/>
                <a:gd name="T27" fmla="*/ 10 h 30"/>
                <a:gd name="T28" fmla="*/ 0 w 140"/>
                <a:gd name="T29" fmla="*/ 6 h 30"/>
                <a:gd name="T30" fmla="*/ 2 w 140"/>
                <a:gd name="T31" fmla="*/ 2 h 30"/>
                <a:gd name="T32" fmla="*/ 9 w 140"/>
                <a:gd name="T33" fmla="*/ 0 h 30"/>
                <a:gd name="T34" fmla="*/ 14 w 140"/>
                <a:gd name="T35" fmla="*/ 0 h 30"/>
                <a:gd name="T36" fmla="*/ 20 w 140"/>
                <a:gd name="T37" fmla="*/ 1 h 30"/>
                <a:gd name="T38" fmla="*/ 29 w 140"/>
                <a:gd name="T39" fmla="*/ 2 h 30"/>
                <a:gd name="T40" fmla="*/ 39 w 140"/>
                <a:gd name="T41" fmla="*/ 2 h 30"/>
                <a:gd name="T42" fmla="*/ 48 w 140"/>
                <a:gd name="T43" fmla="*/ 2 h 30"/>
                <a:gd name="T44" fmla="*/ 56 w 140"/>
                <a:gd name="T45" fmla="*/ 3 h 30"/>
                <a:gd name="T46" fmla="*/ 63 w 140"/>
                <a:gd name="T47" fmla="*/ 4 h 30"/>
                <a:gd name="T48" fmla="*/ 67 w 140"/>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30">
                  <a:moveTo>
                    <a:pt x="133" y="8"/>
                  </a:moveTo>
                  <a:lnTo>
                    <a:pt x="138" y="12"/>
                  </a:lnTo>
                  <a:lnTo>
                    <a:pt x="140" y="20"/>
                  </a:lnTo>
                  <a:lnTo>
                    <a:pt x="138" y="27"/>
                  </a:lnTo>
                  <a:lnTo>
                    <a:pt x="131" y="30"/>
                  </a:lnTo>
                  <a:lnTo>
                    <a:pt x="118" y="30"/>
                  </a:lnTo>
                  <a:lnTo>
                    <a:pt x="101" y="30"/>
                  </a:lnTo>
                  <a:lnTo>
                    <a:pt x="83" y="28"/>
                  </a:lnTo>
                  <a:lnTo>
                    <a:pt x="64" y="27"/>
                  </a:lnTo>
                  <a:lnTo>
                    <a:pt x="46" y="26"/>
                  </a:lnTo>
                  <a:lnTo>
                    <a:pt x="30" y="24"/>
                  </a:lnTo>
                  <a:lnTo>
                    <a:pt x="19" y="24"/>
                  </a:lnTo>
                  <a:lnTo>
                    <a:pt x="11" y="24"/>
                  </a:lnTo>
                  <a:lnTo>
                    <a:pt x="3" y="20"/>
                  </a:lnTo>
                  <a:lnTo>
                    <a:pt x="0" y="12"/>
                  </a:lnTo>
                  <a:lnTo>
                    <a:pt x="4" y="4"/>
                  </a:lnTo>
                  <a:lnTo>
                    <a:pt x="18" y="0"/>
                  </a:lnTo>
                  <a:lnTo>
                    <a:pt x="27" y="0"/>
                  </a:lnTo>
                  <a:lnTo>
                    <a:pt x="40" y="1"/>
                  </a:lnTo>
                  <a:lnTo>
                    <a:pt x="58" y="3"/>
                  </a:lnTo>
                  <a:lnTo>
                    <a:pt x="77" y="3"/>
                  </a:lnTo>
                  <a:lnTo>
                    <a:pt x="95" y="4"/>
                  </a:lnTo>
                  <a:lnTo>
                    <a:pt x="112" y="5"/>
                  </a:lnTo>
                  <a:lnTo>
                    <a:pt x="125" y="7"/>
                  </a:lnTo>
                  <a:lnTo>
                    <a:pt x="133" y="8"/>
                  </a:lnTo>
                  <a:close/>
                </a:path>
              </a:pathLst>
            </a:custGeom>
            <a:solidFill>
              <a:srgbClr val="000000"/>
            </a:solidFill>
            <a:ln w="9525">
              <a:noFill/>
              <a:round/>
              <a:headEnd/>
              <a:tailEnd/>
            </a:ln>
          </p:spPr>
          <p:txBody>
            <a:bodyPr/>
            <a:lstStyle/>
            <a:p>
              <a:endParaRPr lang="de-DE"/>
            </a:p>
          </p:txBody>
        </p:sp>
        <p:sp>
          <p:nvSpPr>
            <p:cNvPr id="142463" name="Freeform 23"/>
            <p:cNvSpPr>
              <a:spLocks/>
            </p:cNvSpPr>
            <p:nvPr/>
          </p:nvSpPr>
          <p:spPr bwMode="auto">
            <a:xfrm>
              <a:off x="2242" y="3508"/>
              <a:ext cx="125" cy="26"/>
            </a:xfrm>
            <a:custGeom>
              <a:avLst/>
              <a:gdLst>
                <a:gd name="T0" fmla="*/ 121 w 250"/>
                <a:gd name="T1" fmla="*/ 0 h 53"/>
                <a:gd name="T2" fmla="*/ 124 w 250"/>
                <a:gd name="T3" fmla="*/ 3 h 53"/>
                <a:gd name="T4" fmla="*/ 125 w 250"/>
                <a:gd name="T5" fmla="*/ 7 h 53"/>
                <a:gd name="T6" fmla="*/ 122 w 250"/>
                <a:gd name="T7" fmla="*/ 12 h 53"/>
                <a:gd name="T8" fmla="*/ 115 w 250"/>
                <a:gd name="T9" fmla="*/ 14 h 53"/>
                <a:gd name="T10" fmla="*/ 112 w 250"/>
                <a:gd name="T11" fmla="*/ 15 h 53"/>
                <a:gd name="T12" fmla="*/ 106 w 250"/>
                <a:gd name="T13" fmla="*/ 15 h 53"/>
                <a:gd name="T14" fmla="*/ 100 w 250"/>
                <a:gd name="T15" fmla="*/ 15 h 53"/>
                <a:gd name="T16" fmla="*/ 92 w 250"/>
                <a:gd name="T17" fmla="*/ 16 h 53"/>
                <a:gd name="T18" fmla="*/ 83 w 250"/>
                <a:gd name="T19" fmla="*/ 17 h 53"/>
                <a:gd name="T20" fmla="*/ 74 w 250"/>
                <a:gd name="T21" fmla="*/ 18 h 53"/>
                <a:gd name="T22" fmla="*/ 65 w 250"/>
                <a:gd name="T23" fmla="*/ 20 h 53"/>
                <a:gd name="T24" fmla="*/ 56 w 250"/>
                <a:gd name="T25" fmla="*/ 20 h 53"/>
                <a:gd name="T26" fmla="*/ 46 w 250"/>
                <a:gd name="T27" fmla="*/ 21 h 53"/>
                <a:gd name="T28" fmla="*/ 37 w 250"/>
                <a:gd name="T29" fmla="*/ 22 h 53"/>
                <a:gd name="T30" fmla="*/ 28 w 250"/>
                <a:gd name="T31" fmla="*/ 23 h 53"/>
                <a:gd name="T32" fmla="*/ 21 w 250"/>
                <a:gd name="T33" fmla="*/ 24 h 53"/>
                <a:gd name="T34" fmla="*/ 14 w 250"/>
                <a:gd name="T35" fmla="*/ 25 h 53"/>
                <a:gd name="T36" fmla="*/ 9 w 250"/>
                <a:gd name="T37" fmla="*/ 26 h 53"/>
                <a:gd name="T38" fmla="*/ 5 w 250"/>
                <a:gd name="T39" fmla="*/ 26 h 53"/>
                <a:gd name="T40" fmla="*/ 3 w 250"/>
                <a:gd name="T41" fmla="*/ 26 h 53"/>
                <a:gd name="T42" fmla="*/ 1 w 250"/>
                <a:gd name="T43" fmla="*/ 26 h 53"/>
                <a:gd name="T44" fmla="*/ 0 w 250"/>
                <a:gd name="T45" fmla="*/ 24 h 53"/>
                <a:gd name="T46" fmla="*/ 1 w 250"/>
                <a:gd name="T47" fmla="*/ 22 h 53"/>
                <a:gd name="T48" fmla="*/ 3 w 250"/>
                <a:gd name="T49" fmla="*/ 20 h 53"/>
                <a:gd name="T50" fmla="*/ 6 w 250"/>
                <a:gd name="T51" fmla="*/ 17 h 53"/>
                <a:gd name="T52" fmla="*/ 12 w 250"/>
                <a:gd name="T53" fmla="*/ 15 h 53"/>
                <a:gd name="T54" fmla="*/ 20 w 250"/>
                <a:gd name="T55" fmla="*/ 13 h 53"/>
                <a:gd name="T56" fmla="*/ 30 w 250"/>
                <a:gd name="T57" fmla="*/ 11 h 53"/>
                <a:gd name="T58" fmla="*/ 32 w 250"/>
                <a:gd name="T59" fmla="*/ 11 h 53"/>
                <a:gd name="T60" fmla="*/ 36 w 250"/>
                <a:gd name="T61" fmla="*/ 11 h 53"/>
                <a:gd name="T62" fmla="*/ 41 w 250"/>
                <a:gd name="T63" fmla="*/ 10 h 53"/>
                <a:gd name="T64" fmla="*/ 47 w 250"/>
                <a:gd name="T65" fmla="*/ 9 h 53"/>
                <a:gd name="T66" fmla="*/ 54 w 250"/>
                <a:gd name="T67" fmla="*/ 8 h 53"/>
                <a:gd name="T68" fmla="*/ 61 w 250"/>
                <a:gd name="T69" fmla="*/ 7 h 53"/>
                <a:gd name="T70" fmla="*/ 68 w 250"/>
                <a:gd name="T71" fmla="*/ 6 h 53"/>
                <a:gd name="T72" fmla="*/ 77 w 250"/>
                <a:gd name="T73" fmla="*/ 5 h 53"/>
                <a:gd name="T74" fmla="*/ 84 w 250"/>
                <a:gd name="T75" fmla="*/ 4 h 53"/>
                <a:gd name="T76" fmla="*/ 92 w 250"/>
                <a:gd name="T77" fmla="*/ 3 h 53"/>
                <a:gd name="T78" fmla="*/ 99 w 250"/>
                <a:gd name="T79" fmla="*/ 2 h 53"/>
                <a:gd name="T80" fmla="*/ 105 w 250"/>
                <a:gd name="T81" fmla="*/ 1 h 53"/>
                <a:gd name="T82" fmla="*/ 112 w 250"/>
                <a:gd name="T83" fmla="*/ 0 h 53"/>
                <a:gd name="T84" fmla="*/ 116 w 250"/>
                <a:gd name="T85" fmla="*/ 0 h 53"/>
                <a:gd name="T86" fmla="*/ 119 w 250"/>
                <a:gd name="T87" fmla="*/ 0 h 53"/>
                <a:gd name="T88" fmla="*/ 121 w 250"/>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53">
                  <a:moveTo>
                    <a:pt x="242" y="0"/>
                  </a:moveTo>
                  <a:lnTo>
                    <a:pt x="247" y="6"/>
                  </a:lnTo>
                  <a:lnTo>
                    <a:pt x="250" y="15"/>
                  </a:lnTo>
                  <a:lnTo>
                    <a:pt x="244" y="25"/>
                  </a:lnTo>
                  <a:lnTo>
                    <a:pt x="229" y="29"/>
                  </a:lnTo>
                  <a:lnTo>
                    <a:pt x="223" y="30"/>
                  </a:lnTo>
                  <a:lnTo>
                    <a:pt x="211" y="30"/>
                  </a:lnTo>
                  <a:lnTo>
                    <a:pt x="199" y="31"/>
                  </a:lnTo>
                  <a:lnTo>
                    <a:pt x="183" y="33"/>
                  </a:lnTo>
                  <a:lnTo>
                    <a:pt x="166" y="35"/>
                  </a:lnTo>
                  <a:lnTo>
                    <a:pt x="148" y="37"/>
                  </a:lnTo>
                  <a:lnTo>
                    <a:pt x="129" y="40"/>
                  </a:lnTo>
                  <a:lnTo>
                    <a:pt x="111" y="41"/>
                  </a:lnTo>
                  <a:lnTo>
                    <a:pt x="92" y="42"/>
                  </a:lnTo>
                  <a:lnTo>
                    <a:pt x="74" y="45"/>
                  </a:lnTo>
                  <a:lnTo>
                    <a:pt x="56" y="46"/>
                  </a:lnTo>
                  <a:lnTo>
                    <a:pt x="42" y="49"/>
                  </a:lnTo>
                  <a:lnTo>
                    <a:pt x="28" y="50"/>
                  </a:lnTo>
                  <a:lnTo>
                    <a:pt x="17" y="52"/>
                  </a:lnTo>
                  <a:lnTo>
                    <a:pt x="10" y="52"/>
                  </a:lnTo>
                  <a:lnTo>
                    <a:pt x="6" y="53"/>
                  </a:lnTo>
                  <a:lnTo>
                    <a:pt x="2" y="52"/>
                  </a:lnTo>
                  <a:lnTo>
                    <a:pt x="0" y="49"/>
                  </a:lnTo>
                  <a:lnTo>
                    <a:pt x="1" y="45"/>
                  </a:lnTo>
                  <a:lnTo>
                    <a:pt x="6" y="40"/>
                  </a:lnTo>
                  <a:lnTo>
                    <a:pt x="12" y="35"/>
                  </a:lnTo>
                  <a:lnTo>
                    <a:pt x="24" y="30"/>
                  </a:lnTo>
                  <a:lnTo>
                    <a:pt x="39" y="26"/>
                  </a:lnTo>
                  <a:lnTo>
                    <a:pt x="59" y="23"/>
                  </a:lnTo>
                  <a:lnTo>
                    <a:pt x="64" y="23"/>
                  </a:lnTo>
                  <a:lnTo>
                    <a:pt x="72" y="22"/>
                  </a:lnTo>
                  <a:lnTo>
                    <a:pt x="81" y="20"/>
                  </a:lnTo>
                  <a:lnTo>
                    <a:pt x="93" y="19"/>
                  </a:lnTo>
                  <a:lnTo>
                    <a:pt x="107" y="16"/>
                  </a:lnTo>
                  <a:lnTo>
                    <a:pt x="121" y="15"/>
                  </a:lnTo>
                  <a:lnTo>
                    <a:pt x="136" y="12"/>
                  </a:lnTo>
                  <a:lnTo>
                    <a:pt x="153" y="10"/>
                  </a:lnTo>
                  <a:lnTo>
                    <a:pt x="167" y="8"/>
                  </a:lnTo>
                  <a:lnTo>
                    <a:pt x="183" y="6"/>
                  </a:lnTo>
                  <a:lnTo>
                    <a:pt x="198" y="4"/>
                  </a:lnTo>
                  <a:lnTo>
                    <a:pt x="210" y="3"/>
                  </a:lnTo>
                  <a:lnTo>
                    <a:pt x="223" y="1"/>
                  </a:lnTo>
                  <a:lnTo>
                    <a:pt x="232" y="0"/>
                  </a:lnTo>
                  <a:lnTo>
                    <a:pt x="238" y="0"/>
                  </a:lnTo>
                  <a:lnTo>
                    <a:pt x="242" y="0"/>
                  </a:lnTo>
                  <a:close/>
                </a:path>
              </a:pathLst>
            </a:custGeom>
            <a:solidFill>
              <a:srgbClr val="000000"/>
            </a:solidFill>
            <a:ln w="9525">
              <a:noFill/>
              <a:round/>
              <a:headEnd/>
              <a:tailEnd/>
            </a:ln>
          </p:spPr>
          <p:txBody>
            <a:bodyPr/>
            <a:lstStyle/>
            <a:p>
              <a:endParaRPr lang="de-DE"/>
            </a:p>
          </p:txBody>
        </p:sp>
        <p:sp>
          <p:nvSpPr>
            <p:cNvPr id="142464" name="Freeform 24"/>
            <p:cNvSpPr>
              <a:spLocks/>
            </p:cNvSpPr>
            <p:nvPr/>
          </p:nvSpPr>
          <p:spPr bwMode="auto">
            <a:xfrm>
              <a:off x="2129" y="3380"/>
              <a:ext cx="138" cy="115"/>
            </a:xfrm>
            <a:custGeom>
              <a:avLst/>
              <a:gdLst>
                <a:gd name="T0" fmla="*/ 32 w 275"/>
                <a:gd name="T1" fmla="*/ 46 h 228"/>
                <a:gd name="T2" fmla="*/ 10 w 275"/>
                <a:gd name="T3" fmla="*/ 58 h 228"/>
                <a:gd name="T4" fmla="*/ 0 w 275"/>
                <a:gd name="T5" fmla="*/ 82 h 228"/>
                <a:gd name="T6" fmla="*/ 6 w 275"/>
                <a:gd name="T7" fmla="*/ 105 h 228"/>
                <a:gd name="T8" fmla="*/ 20 w 275"/>
                <a:gd name="T9" fmla="*/ 115 h 228"/>
                <a:gd name="T10" fmla="*/ 22 w 275"/>
                <a:gd name="T11" fmla="*/ 109 h 228"/>
                <a:gd name="T12" fmla="*/ 12 w 275"/>
                <a:gd name="T13" fmla="*/ 99 h 228"/>
                <a:gd name="T14" fmla="*/ 10 w 275"/>
                <a:gd name="T15" fmla="*/ 80 h 228"/>
                <a:gd name="T16" fmla="*/ 21 w 275"/>
                <a:gd name="T17" fmla="*/ 64 h 228"/>
                <a:gd name="T18" fmla="*/ 40 w 275"/>
                <a:gd name="T19" fmla="*/ 61 h 228"/>
                <a:gd name="T20" fmla="*/ 54 w 275"/>
                <a:gd name="T21" fmla="*/ 68 h 228"/>
                <a:gd name="T22" fmla="*/ 56 w 275"/>
                <a:gd name="T23" fmla="*/ 63 h 228"/>
                <a:gd name="T24" fmla="*/ 56 w 275"/>
                <a:gd name="T25" fmla="*/ 44 h 228"/>
                <a:gd name="T26" fmla="*/ 66 w 275"/>
                <a:gd name="T27" fmla="*/ 25 h 228"/>
                <a:gd name="T28" fmla="*/ 83 w 275"/>
                <a:gd name="T29" fmla="*/ 20 h 228"/>
                <a:gd name="T30" fmla="*/ 100 w 275"/>
                <a:gd name="T31" fmla="*/ 30 h 228"/>
                <a:gd name="T32" fmla="*/ 107 w 275"/>
                <a:gd name="T33" fmla="*/ 46 h 228"/>
                <a:gd name="T34" fmla="*/ 112 w 275"/>
                <a:gd name="T35" fmla="*/ 42 h 228"/>
                <a:gd name="T36" fmla="*/ 116 w 275"/>
                <a:gd name="T37" fmla="*/ 30 h 228"/>
                <a:gd name="T38" fmla="*/ 122 w 275"/>
                <a:gd name="T39" fmla="*/ 25 h 228"/>
                <a:gd name="T40" fmla="*/ 127 w 275"/>
                <a:gd name="T41" fmla="*/ 31 h 228"/>
                <a:gd name="T42" fmla="*/ 128 w 275"/>
                <a:gd name="T43" fmla="*/ 41 h 228"/>
                <a:gd name="T44" fmla="*/ 126 w 275"/>
                <a:gd name="T45" fmla="*/ 49 h 228"/>
                <a:gd name="T46" fmla="*/ 132 w 275"/>
                <a:gd name="T47" fmla="*/ 48 h 228"/>
                <a:gd name="T48" fmla="*/ 138 w 275"/>
                <a:gd name="T49" fmla="*/ 33 h 228"/>
                <a:gd name="T50" fmla="*/ 135 w 275"/>
                <a:gd name="T51" fmla="*/ 21 h 228"/>
                <a:gd name="T52" fmla="*/ 128 w 275"/>
                <a:gd name="T53" fmla="*/ 14 h 228"/>
                <a:gd name="T54" fmla="*/ 117 w 275"/>
                <a:gd name="T55" fmla="*/ 15 h 228"/>
                <a:gd name="T56" fmla="*/ 106 w 275"/>
                <a:gd name="T57" fmla="*/ 11 h 228"/>
                <a:gd name="T58" fmla="*/ 88 w 275"/>
                <a:gd name="T59" fmla="*/ 0 h 228"/>
                <a:gd name="T60" fmla="*/ 66 w 275"/>
                <a:gd name="T61" fmla="*/ 5 h 228"/>
                <a:gd name="T62" fmla="*/ 50 w 275"/>
                <a:gd name="T63" fmla="*/ 28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28">
                  <a:moveTo>
                    <a:pt x="93" y="96"/>
                  </a:moveTo>
                  <a:lnTo>
                    <a:pt x="64" y="92"/>
                  </a:lnTo>
                  <a:lnTo>
                    <a:pt x="39" y="99"/>
                  </a:lnTo>
                  <a:lnTo>
                    <a:pt x="20" y="115"/>
                  </a:lnTo>
                  <a:lnTo>
                    <a:pt x="7" y="137"/>
                  </a:lnTo>
                  <a:lnTo>
                    <a:pt x="0" y="162"/>
                  </a:lnTo>
                  <a:lnTo>
                    <a:pt x="1" y="188"/>
                  </a:lnTo>
                  <a:lnTo>
                    <a:pt x="11" y="209"/>
                  </a:lnTo>
                  <a:lnTo>
                    <a:pt x="31" y="227"/>
                  </a:lnTo>
                  <a:lnTo>
                    <a:pt x="39" y="228"/>
                  </a:lnTo>
                  <a:lnTo>
                    <a:pt x="44" y="224"/>
                  </a:lnTo>
                  <a:lnTo>
                    <a:pt x="43" y="217"/>
                  </a:lnTo>
                  <a:lnTo>
                    <a:pt x="38" y="212"/>
                  </a:lnTo>
                  <a:lnTo>
                    <a:pt x="23" y="197"/>
                  </a:lnTo>
                  <a:lnTo>
                    <a:pt x="18" y="178"/>
                  </a:lnTo>
                  <a:lnTo>
                    <a:pt x="19" y="159"/>
                  </a:lnTo>
                  <a:lnTo>
                    <a:pt x="28" y="140"/>
                  </a:lnTo>
                  <a:lnTo>
                    <a:pt x="41" y="126"/>
                  </a:lnTo>
                  <a:lnTo>
                    <a:pt x="59" y="118"/>
                  </a:lnTo>
                  <a:lnTo>
                    <a:pt x="80" y="120"/>
                  </a:lnTo>
                  <a:lnTo>
                    <a:pt x="101" y="133"/>
                  </a:lnTo>
                  <a:lnTo>
                    <a:pt x="107" y="135"/>
                  </a:lnTo>
                  <a:lnTo>
                    <a:pt x="111" y="130"/>
                  </a:lnTo>
                  <a:lnTo>
                    <a:pt x="112" y="124"/>
                  </a:lnTo>
                  <a:lnTo>
                    <a:pt x="112" y="115"/>
                  </a:lnTo>
                  <a:lnTo>
                    <a:pt x="112" y="88"/>
                  </a:lnTo>
                  <a:lnTo>
                    <a:pt x="119" y="67"/>
                  </a:lnTo>
                  <a:lnTo>
                    <a:pt x="131" y="50"/>
                  </a:lnTo>
                  <a:lnTo>
                    <a:pt x="148" y="41"/>
                  </a:lnTo>
                  <a:lnTo>
                    <a:pt x="166" y="39"/>
                  </a:lnTo>
                  <a:lnTo>
                    <a:pt x="184" y="45"/>
                  </a:lnTo>
                  <a:lnTo>
                    <a:pt x="199" y="60"/>
                  </a:lnTo>
                  <a:lnTo>
                    <a:pt x="210" y="84"/>
                  </a:lnTo>
                  <a:lnTo>
                    <a:pt x="214" y="91"/>
                  </a:lnTo>
                  <a:lnTo>
                    <a:pt x="219" y="90"/>
                  </a:lnTo>
                  <a:lnTo>
                    <a:pt x="224" y="84"/>
                  </a:lnTo>
                  <a:lnTo>
                    <a:pt x="227" y="76"/>
                  </a:lnTo>
                  <a:lnTo>
                    <a:pt x="232" y="60"/>
                  </a:lnTo>
                  <a:lnTo>
                    <a:pt x="238" y="52"/>
                  </a:lnTo>
                  <a:lnTo>
                    <a:pt x="244" y="50"/>
                  </a:lnTo>
                  <a:lnTo>
                    <a:pt x="250" y="53"/>
                  </a:lnTo>
                  <a:lnTo>
                    <a:pt x="254" y="61"/>
                  </a:lnTo>
                  <a:lnTo>
                    <a:pt x="256" y="71"/>
                  </a:lnTo>
                  <a:lnTo>
                    <a:pt x="255" y="82"/>
                  </a:lnTo>
                  <a:lnTo>
                    <a:pt x="252" y="92"/>
                  </a:lnTo>
                  <a:lnTo>
                    <a:pt x="251" y="98"/>
                  </a:lnTo>
                  <a:lnTo>
                    <a:pt x="255" y="102"/>
                  </a:lnTo>
                  <a:lnTo>
                    <a:pt x="263" y="96"/>
                  </a:lnTo>
                  <a:lnTo>
                    <a:pt x="273" y="76"/>
                  </a:lnTo>
                  <a:lnTo>
                    <a:pt x="275" y="65"/>
                  </a:lnTo>
                  <a:lnTo>
                    <a:pt x="273" y="54"/>
                  </a:lnTo>
                  <a:lnTo>
                    <a:pt x="270" y="42"/>
                  </a:lnTo>
                  <a:lnTo>
                    <a:pt x="263" y="33"/>
                  </a:lnTo>
                  <a:lnTo>
                    <a:pt x="255" y="27"/>
                  </a:lnTo>
                  <a:lnTo>
                    <a:pt x="245" y="24"/>
                  </a:lnTo>
                  <a:lnTo>
                    <a:pt x="234" y="29"/>
                  </a:lnTo>
                  <a:lnTo>
                    <a:pt x="221" y="39"/>
                  </a:lnTo>
                  <a:lnTo>
                    <a:pt x="211" y="22"/>
                  </a:lnTo>
                  <a:lnTo>
                    <a:pt x="196" y="8"/>
                  </a:lnTo>
                  <a:lnTo>
                    <a:pt x="175" y="0"/>
                  </a:lnTo>
                  <a:lnTo>
                    <a:pt x="153" y="0"/>
                  </a:lnTo>
                  <a:lnTo>
                    <a:pt x="131" y="9"/>
                  </a:lnTo>
                  <a:lnTo>
                    <a:pt x="112" y="27"/>
                  </a:lnTo>
                  <a:lnTo>
                    <a:pt x="99" y="56"/>
                  </a:lnTo>
                  <a:lnTo>
                    <a:pt x="93" y="96"/>
                  </a:lnTo>
                  <a:close/>
                </a:path>
              </a:pathLst>
            </a:custGeom>
            <a:solidFill>
              <a:srgbClr val="000000"/>
            </a:solidFill>
            <a:ln w="9525">
              <a:noFill/>
              <a:round/>
              <a:headEnd/>
              <a:tailEnd/>
            </a:ln>
          </p:spPr>
          <p:txBody>
            <a:bodyPr/>
            <a:lstStyle/>
            <a:p>
              <a:endParaRPr lang="de-DE"/>
            </a:p>
          </p:txBody>
        </p:sp>
        <p:sp>
          <p:nvSpPr>
            <p:cNvPr id="142465" name="Freeform 25"/>
            <p:cNvSpPr>
              <a:spLocks/>
            </p:cNvSpPr>
            <p:nvPr/>
          </p:nvSpPr>
          <p:spPr bwMode="auto">
            <a:xfrm>
              <a:off x="2175" y="3458"/>
              <a:ext cx="69" cy="111"/>
            </a:xfrm>
            <a:custGeom>
              <a:avLst/>
              <a:gdLst>
                <a:gd name="T0" fmla="*/ 66 w 138"/>
                <a:gd name="T1" fmla="*/ 98 h 223"/>
                <a:gd name="T2" fmla="*/ 68 w 138"/>
                <a:gd name="T3" fmla="*/ 96 h 223"/>
                <a:gd name="T4" fmla="*/ 69 w 138"/>
                <a:gd name="T5" fmla="*/ 93 h 223"/>
                <a:gd name="T6" fmla="*/ 69 w 138"/>
                <a:gd name="T7" fmla="*/ 91 h 223"/>
                <a:gd name="T8" fmla="*/ 68 w 138"/>
                <a:gd name="T9" fmla="*/ 89 h 223"/>
                <a:gd name="T10" fmla="*/ 65 w 138"/>
                <a:gd name="T11" fmla="*/ 89 h 223"/>
                <a:gd name="T12" fmla="*/ 63 w 138"/>
                <a:gd name="T13" fmla="*/ 88 h 223"/>
                <a:gd name="T14" fmla="*/ 60 w 138"/>
                <a:gd name="T15" fmla="*/ 88 h 223"/>
                <a:gd name="T16" fmla="*/ 58 w 138"/>
                <a:gd name="T17" fmla="*/ 89 h 223"/>
                <a:gd name="T18" fmla="*/ 46 w 138"/>
                <a:gd name="T19" fmla="*/ 94 h 223"/>
                <a:gd name="T20" fmla="*/ 36 w 138"/>
                <a:gd name="T21" fmla="*/ 94 h 223"/>
                <a:gd name="T22" fmla="*/ 27 w 138"/>
                <a:gd name="T23" fmla="*/ 91 h 223"/>
                <a:gd name="T24" fmla="*/ 21 w 138"/>
                <a:gd name="T25" fmla="*/ 84 h 223"/>
                <a:gd name="T26" fmla="*/ 17 w 138"/>
                <a:gd name="T27" fmla="*/ 76 h 223"/>
                <a:gd name="T28" fmla="*/ 16 w 138"/>
                <a:gd name="T29" fmla="*/ 68 h 223"/>
                <a:gd name="T30" fmla="*/ 18 w 138"/>
                <a:gd name="T31" fmla="*/ 59 h 223"/>
                <a:gd name="T32" fmla="*/ 23 w 138"/>
                <a:gd name="T33" fmla="*/ 53 h 223"/>
                <a:gd name="T34" fmla="*/ 27 w 138"/>
                <a:gd name="T35" fmla="*/ 49 h 223"/>
                <a:gd name="T36" fmla="*/ 27 w 138"/>
                <a:gd name="T37" fmla="*/ 46 h 223"/>
                <a:gd name="T38" fmla="*/ 25 w 138"/>
                <a:gd name="T39" fmla="*/ 44 h 223"/>
                <a:gd name="T40" fmla="*/ 22 w 138"/>
                <a:gd name="T41" fmla="*/ 42 h 223"/>
                <a:gd name="T42" fmla="*/ 14 w 138"/>
                <a:gd name="T43" fmla="*/ 32 h 223"/>
                <a:gd name="T44" fmla="*/ 12 w 138"/>
                <a:gd name="T45" fmla="*/ 24 h 223"/>
                <a:gd name="T46" fmla="*/ 14 w 138"/>
                <a:gd name="T47" fmla="*/ 19 h 223"/>
                <a:gd name="T48" fmla="*/ 18 w 138"/>
                <a:gd name="T49" fmla="*/ 15 h 223"/>
                <a:gd name="T50" fmla="*/ 24 w 138"/>
                <a:gd name="T51" fmla="*/ 13 h 223"/>
                <a:gd name="T52" fmla="*/ 30 w 138"/>
                <a:gd name="T53" fmla="*/ 15 h 223"/>
                <a:gd name="T54" fmla="*/ 35 w 138"/>
                <a:gd name="T55" fmla="*/ 18 h 223"/>
                <a:gd name="T56" fmla="*/ 38 w 138"/>
                <a:gd name="T57" fmla="*/ 24 h 223"/>
                <a:gd name="T58" fmla="*/ 41 w 138"/>
                <a:gd name="T59" fmla="*/ 30 h 223"/>
                <a:gd name="T60" fmla="*/ 45 w 138"/>
                <a:gd name="T61" fmla="*/ 32 h 223"/>
                <a:gd name="T62" fmla="*/ 49 w 138"/>
                <a:gd name="T63" fmla="*/ 30 h 223"/>
                <a:gd name="T64" fmla="*/ 50 w 138"/>
                <a:gd name="T65" fmla="*/ 24 h 223"/>
                <a:gd name="T66" fmla="*/ 48 w 138"/>
                <a:gd name="T67" fmla="*/ 19 h 223"/>
                <a:gd name="T68" fmla="*/ 46 w 138"/>
                <a:gd name="T69" fmla="*/ 13 h 223"/>
                <a:gd name="T70" fmla="*/ 42 w 138"/>
                <a:gd name="T71" fmla="*/ 9 h 223"/>
                <a:gd name="T72" fmla="*/ 37 w 138"/>
                <a:gd name="T73" fmla="*/ 4 h 223"/>
                <a:gd name="T74" fmla="*/ 31 w 138"/>
                <a:gd name="T75" fmla="*/ 1 h 223"/>
                <a:gd name="T76" fmla="*/ 24 w 138"/>
                <a:gd name="T77" fmla="*/ 0 h 223"/>
                <a:gd name="T78" fmla="*/ 17 w 138"/>
                <a:gd name="T79" fmla="*/ 2 h 223"/>
                <a:gd name="T80" fmla="*/ 8 w 138"/>
                <a:gd name="T81" fmla="*/ 6 h 223"/>
                <a:gd name="T82" fmla="*/ 5 w 138"/>
                <a:gd name="T83" fmla="*/ 10 h 223"/>
                <a:gd name="T84" fmla="*/ 2 w 138"/>
                <a:gd name="T85" fmla="*/ 14 h 223"/>
                <a:gd name="T86" fmla="*/ 1 w 138"/>
                <a:gd name="T87" fmla="*/ 19 h 223"/>
                <a:gd name="T88" fmla="*/ 1 w 138"/>
                <a:gd name="T89" fmla="*/ 25 h 223"/>
                <a:gd name="T90" fmla="*/ 2 w 138"/>
                <a:gd name="T91" fmla="*/ 31 h 223"/>
                <a:gd name="T92" fmla="*/ 4 w 138"/>
                <a:gd name="T93" fmla="*/ 36 h 223"/>
                <a:gd name="T94" fmla="*/ 8 w 138"/>
                <a:gd name="T95" fmla="*/ 40 h 223"/>
                <a:gd name="T96" fmla="*/ 13 w 138"/>
                <a:gd name="T97" fmla="*/ 44 h 223"/>
                <a:gd name="T98" fmla="*/ 4 w 138"/>
                <a:gd name="T99" fmla="*/ 53 h 223"/>
                <a:gd name="T100" fmla="*/ 0 w 138"/>
                <a:gd name="T101" fmla="*/ 66 h 223"/>
                <a:gd name="T102" fmla="*/ 0 w 138"/>
                <a:gd name="T103" fmla="*/ 81 h 223"/>
                <a:gd name="T104" fmla="*/ 5 w 138"/>
                <a:gd name="T105" fmla="*/ 95 h 223"/>
                <a:gd name="T106" fmla="*/ 14 w 138"/>
                <a:gd name="T107" fmla="*/ 106 h 223"/>
                <a:gd name="T108" fmla="*/ 27 w 138"/>
                <a:gd name="T109" fmla="*/ 111 h 223"/>
                <a:gd name="T110" fmla="*/ 45 w 138"/>
                <a:gd name="T111" fmla="*/ 110 h 223"/>
                <a:gd name="T112" fmla="*/ 66 w 138"/>
                <a:gd name="T113" fmla="*/ 98 h 2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 h="223">
                  <a:moveTo>
                    <a:pt x="132" y="197"/>
                  </a:moveTo>
                  <a:lnTo>
                    <a:pt x="136" y="193"/>
                  </a:lnTo>
                  <a:lnTo>
                    <a:pt x="138" y="187"/>
                  </a:lnTo>
                  <a:lnTo>
                    <a:pt x="137" y="183"/>
                  </a:lnTo>
                  <a:lnTo>
                    <a:pt x="135" y="179"/>
                  </a:lnTo>
                  <a:lnTo>
                    <a:pt x="130" y="178"/>
                  </a:lnTo>
                  <a:lnTo>
                    <a:pt x="126" y="177"/>
                  </a:lnTo>
                  <a:lnTo>
                    <a:pt x="120" y="177"/>
                  </a:lnTo>
                  <a:lnTo>
                    <a:pt x="115" y="179"/>
                  </a:lnTo>
                  <a:lnTo>
                    <a:pt x="91" y="189"/>
                  </a:lnTo>
                  <a:lnTo>
                    <a:pt x="71" y="189"/>
                  </a:lnTo>
                  <a:lnTo>
                    <a:pt x="54" y="182"/>
                  </a:lnTo>
                  <a:lnTo>
                    <a:pt x="42" y="168"/>
                  </a:lnTo>
                  <a:lnTo>
                    <a:pt x="34" y="153"/>
                  </a:lnTo>
                  <a:lnTo>
                    <a:pt x="31" y="136"/>
                  </a:lnTo>
                  <a:lnTo>
                    <a:pt x="36" y="119"/>
                  </a:lnTo>
                  <a:lnTo>
                    <a:pt x="46" y="106"/>
                  </a:lnTo>
                  <a:lnTo>
                    <a:pt x="54" y="98"/>
                  </a:lnTo>
                  <a:lnTo>
                    <a:pt x="54" y="92"/>
                  </a:lnTo>
                  <a:lnTo>
                    <a:pt x="49" y="88"/>
                  </a:lnTo>
                  <a:lnTo>
                    <a:pt x="44" y="84"/>
                  </a:lnTo>
                  <a:lnTo>
                    <a:pt x="28" y="65"/>
                  </a:lnTo>
                  <a:lnTo>
                    <a:pt x="24" y="49"/>
                  </a:lnTo>
                  <a:lnTo>
                    <a:pt x="27" y="38"/>
                  </a:lnTo>
                  <a:lnTo>
                    <a:pt x="35" y="30"/>
                  </a:lnTo>
                  <a:lnTo>
                    <a:pt x="47" y="27"/>
                  </a:lnTo>
                  <a:lnTo>
                    <a:pt x="60" y="30"/>
                  </a:lnTo>
                  <a:lnTo>
                    <a:pt x="70" y="37"/>
                  </a:lnTo>
                  <a:lnTo>
                    <a:pt x="75" y="49"/>
                  </a:lnTo>
                  <a:lnTo>
                    <a:pt x="81" y="60"/>
                  </a:lnTo>
                  <a:lnTo>
                    <a:pt x="90" y="64"/>
                  </a:lnTo>
                  <a:lnTo>
                    <a:pt x="97" y="60"/>
                  </a:lnTo>
                  <a:lnTo>
                    <a:pt x="99" y="49"/>
                  </a:lnTo>
                  <a:lnTo>
                    <a:pt x="96" y="38"/>
                  </a:lnTo>
                  <a:lnTo>
                    <a:pt x="91" y="27"/>
                  </a:lnTo>
                  <a:lnTo>
                    <a:pt x="83" y="18"/>
                  </a:lnTo>
                  <a:lnTo>
                    <a:pt x="74" y="8"/>
                  </a:lnTo>
                  <a:lnTo>
                    <a:pt x="62" y="3"/>
                  </a:lnTo>
                  <a:lnTo>
                    <a:pt x="48" y="0"/>
                  </a:lnTo>
                  <a:lnTo>
                    <a:pt x="33" y="4"/>
                  </a:lnTo>
                  <a:lnTo>
                    <a:pt x="15" y="13"/>
                  </a:lnTo>
                  <a:lnTo>
                    <a:pt x="9" y="20"/>
                  </a:lnTo>
                  <a:lnTo>
                    <a:pt x="4" y="28"/>
                  </a:lnTo>
                  <a:lnTo>
                    <a:pt x="2" y="39"/>
                  </a:lnTo>
                  <a:lnTo>
                    <a:pt x="1" y="50"/>
                  </a:lnTo>
                  <a:lnTo>
                    <a:pt x="3" y="62"/>
                  </a:lnTo>
                  <a:lnTo>
                    <a:pt x="8" y="72"/>
                  </a:lnTo>
                  <a:lnTo>
                    <a:pt x="15" y="81"/>
                  </a:lnTo>
                  <a:lnTo>
                    <a:pt x="26" y="88"/>
                  </a:lnTo>
                  <a:lnTo>
                    <a:pt x="8" y="107"/>
                  </a:lnTo>
                  <a:lnTo>
                    <a:pt x="0" y="133"/>
                  </a:lnTo>
                  <a:lnTo>
                    <a:pt x="0" y="162"/>
                  </a:lnTo>
                  <a:lnTo>
                    <a:pt x="10" y="190"/>
                  </a:lnTo>
                  <a:lnTo>
                    <a:pt x="28" y="212"/>
                  </a:lnTo>
                  <a:lnTo>
                    <a:pt x="54" y="223"/>
                  </a:lnTo>
                  <a:lnTo>
                    <a:pt x="89" y="220"/>
                  </a:lnTo>
                  <a:lnTo>
                    <a:pt x="132" y="197"/>
                  </a:lnTo>
                  <a:close/>
                </a:path>
              </a:pathLst>
            </a:custGeom>
            <a:solidFill>
              <a:srgbClr val="000000"/>
            </a:solidFill>
            <a:ln w="9525">
              <a:noFill/>
              <a:round/>
              <a:headEnd/>
              <a:tailEnd/>
            </a:ln>
          </p:spPr>
          <p:txBody>
            <a:bodyPr/>
            <a:lstStyle/>
            <a:p>
              <a:endParaRPr lang="de-DE"/>
            </a:p>
          </p:txBody>
        </p:sp>
        <p:sp>
          <p:nvSpPr>
            <p:cNvPr id="142466" name="Freeform 26"/>
            <p:cNvSpPr>
              <a:spLocks/>
            </p:cNvSpPr>
            <p:nvPr/>
          </p:nvSpPr>
          <p:spPr bwMode="auto">
            <a:xfrm>
              <a:off x="2407" y="3249"/>
              <a:ext cx="611" cy="274"/>
            </a:xfrm>
            <a:custGeom>
              <a:avLst/>
              <a:gdLst>
                <a:gd name="T0" fmla="*/ 400 w 1223"/>
                <a:gd name="T1" fmla="*/ 34 h 546"/>
                <a:gd name="T2" fmla="*/ 427 w 1223"/>
                <a:gd name="T3" fmla="*/ 84 h 546"/>
                <a:gd name="T4" fmla="*/ 447 w 1223"/>
                <a:gd name="T5" fmla="*/ 118 h 546"/>
                <a:gd name="T6" fmla="*/ 464 w 1223"/>
                <a:gd name="T7" fmla="*/ 123 h 546"/>
                <a:gd name="T8" fmla="*/ 500 w 1223"/>
                <a:gd name="T9" fmla="*/ 129 h 546"/>
                <a:gd name="T10" fmla="*/ 542 w 1223"/>
                <a:gd name="T11" fmla="*/ 138 h 546"/>
                <a:gd name="T12" fmla="*/ 581 w 1223"/>
                <a:gd name="T13" fmla="*/ 149 h 546"/>
                <a:gd name="T14" fmla="*/ 605 w 1223"/>
                <a:gd name="T15" fmla="*/ 164 h 546"/>
                <a:gd name="T16" fmla="*/ 611 w 1223"/>
                <a:gd name="T17" fmla="*/ 190 h 546"/>
                <a:gd name="T18" fmla="*/ 606 w 1223"/>
                <a:gd name="T19" fmla="*/ 207 h 546"/>
                <a:gd name="T20" fmla="*/ 596 w 1223"/>
                <a:gd name="T21" fmla="*/ 216 h 546"/>
                <a:gd name="T22" fmla="*/ 597 w 1223"/>
                <a:gd name="T23" fmla="*/ 251 h 546"/>
                <a:gd name="T24" fmla="*/ 573 w 1223"/>
                <a:gd name="T25" fmla="*/ 274 h 546"/>
                <a:gd name="T26" fmla="*/ 544 w 1223"/>
                <a:gd name="T27" fmla="*/ 267 h 546"/>
                <a:gd name="T28" fmla="*/ 530 w 1223"/>
                <a:gd name="T29" fmla="*/ 267 h 546"/>
                <a:gd name="T30" fmla="*/ 518 w 1223"/>
                <a:gd name="T31" fmla="*/ 266 h 546"/>
                <a:gd name="T32" fmla="*/ 515 w 1223"/>
                <a:gd name="T33" fmla="*/ 252 h 546"/>
                <a:gd name="T34" fmla="*/ 513 w 1223"/>
                <a:gd name="T35" fmla="*/ 228 h 546"/>
                <a:gd name="T36" fmla="*/ 499 w 1223"/>
                <a:gd name="T37" fmla="*/ 207 h 546"/>
                <a:gd name="T38" fmla="*/ 482 w 1223"/>
                <a:gd name="T39" fmla="*/ 200 h 546"/>
                <a:gd name="T40" fmla="*/ 462 w 1223"/>
                <a:gd name="T41" fmla="*/ 202 h 546"/>
                <a:gd name="T42" fmla="*/ 442 w 1223"/>
                <a:gd name="T43" fmla="*/ 213 h 546"/>
                <a:gd name="T44" fmla="*/ 423 w 1223"/>
                <a:gd name="T45" fmla="*/ 232 h 546"/>
                <a:gd name="T46" fmla="*/ 408 w 1223"/>
                <a:gd name="T47" fmla="*/ 257 h 546"/>
                <a:gd name="T48" fmla="*/ 394 w 1223"/>
                <a:gd name="T49" fmla="*/ 268 h 546"/>
                <a:gd name="T50" fmla="*/ 363 w 1223"/>
                <a:gd name="T51" fmla="*/ 268 h 546"/>
                <a:gd name="T52" fmla="*/ 322 w 1223"/>
                <a:gd name="T53" fmla="*/ 268 h 546"/>
                <a:gd name="T54" fmla="*/ 280 w 1223"/>
                <a:gd name="T55" fmla="*/ 266 h 546"/>
                <a:gd name="T56" fmla="*/ 250 w 1223"/>
                <a:gd name="T57" fmla="*/ 266 h 546"/>
                <a:gd name="T58" fmla="*/ 241 w 1223"/>
                <a:gd name="T59" fmla="*/ 259 h 546"/>
                <a:gd name="T60" fmla="*/ 239 w 1223"/>
                <a:gd name="T61" fmla="*/ 238 h 546"/>
                <a:gd name="T62" fmla="*/ 230 w 1223"/>
                <a:gd name="T63" fmla="*/ 219 h 546"/>
                <a:gd name="T64" fmla="*/ 219 w 1223"/>
                <a:gd name="T65" fmla="*/ 209 h 546"/>
                <a:gd name="T66" fmla="*/ 206 w 1223"/>
                <a:gd name="T67" fmla="*/ 203 h 546"/>
                <a:gd name="T68" fmla="*/ 189 w 1223"/>
                <a:gd name="T69" fmla="*/ 204 h 546"/>
                <a:gd name="T70" fmla="*/ 169 w 1223"/>
                <a:gd name="T71" fmla="*/ 215 h 546"/>
                <a:gd name="T72" fmla="*/ 147 w 1223"/>
                <a:gd name="T73" fmla="*/ 238 h 546"/>
                <a:gd name="T74" fmla="*/ 126 w 1223"/>
                <a:gd name="T75" fmla="*/ 265 h 546"/>
                <a:gd name="T76" fmla="*/ 90 w 1223"/>
                <a:gd name="T77" fmla="*/ 264 h 546"/>
                <a:gd name="T78" fmla="*/ 57 w 1223"/>
                <a:gd name="T79" fmla="*/ 262 h 546"/>
                <a:gd name="T80" fmla="*/ 45 w 1223"/>
                <a:gd name="T81" fmla="*/ 269 h 546"/>
                <a:gd name="T82" fmla="*/ 20 w 1223"/>
                <a:gd name="T83" fmla="*/ 274 h 546"/>
                <a:gd name="T84" fmla="*/ 1 w 1223"/>
                <a:gd name="T85" fmla="*/ 267 h 546"/>
                <a:gd name="T86" fmla="*/ 2 w 1223"/>
                <a:gd name="T87" fmla="*/ 228 h 546"/>
                <a:gd name="T88" fmla="*/ 9 w 1223"/>
                <a:gd name="T89" fmla="*/ 217 h 546"/>
                <a:gd name="T90" fmla="*/ 20 w 1223"/>
                <a:gd name="T91" fmla="*/ 216 h 546"/>
                <a:gd name="T92" fmla="*/ 30 w 1223"/>
                <a:gd name="T93" fmla="*/ 217 h 546"/>
                <a:gd name="T94" fmla="*/ 53 w 1223"/>
                <a:gd name="T95" fmla="*/ 165 h 546"/>
                <a:gd name="T96" fmla="*/ 84 w 1223"/>
                <a:gd name="T97" fmla="*/ 131 h 546"/>
                <a:gd name="T98" fmla="*/ 122 w 1223"/>
                <a:gd name="T99" fmla="*/ 121 h 546"/>
                <a:gd name="T100" fmla="*/ 155 w 1223"/>
                <a:gd name="T101" fmla="*/ 120 h 546"/>
                <a:gd name="T102" fmla="*/ 179 w 1223"/>
                <a:gd name="T103" fmla="*/ 109 h 546"/>
                <a:gd name="T104" fmla="*/ 197 w 1223"/>
                <a:gd name="T105" fmla="*/ 82 h 546"/>
                <a:gd name="T106" fmla="*/ 213 w 1223"/>
                <a:gd name="T107" fmla="*/ 47 h 546"/>
                <a:gd name="T108" fmla="*/ 230 w 1223"/>
                <a:gd name="T109" fmla="*/ 20 h 546"/>
                <a:gd name="T110" fmla="*/ 247 w 1223"/>
                <a:gd name="T111" fmla="*/ 10 h 546"/>
                <a:gd name="T112" fmla="*/ 274 w 1223"/>
                <a:gd name="T113" fmla="*/ 3 h 546"/>
                <a:gd name="T114" fmla="*/ 308 w 1223"/>
                <a:gd name="T115" fmla="*/ 0 h 546"/>
                <a:gd name="T116" fmla="*/ 343 w 1223"/>
                <a:gd name="T117" fmla="*/ 3 h 546"/>
                <a:gd name="T118" fmla="*/ 376 w 1223"/>
                <a:gd name="T119" fmla="*/ 12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3" h="546">
                  <a:moveTo>
                    <a:pt x="773" y="34"/>
                  </a:moveTo>
                  <a:lnTo>
                    <a:pt x="784" y="46"/>
                  </a:lnTo>
                  <a:lnTo>
                    <a:pt x="800" y="68"/>
                  </a:lnTo>
                  <a:lnTo>
                    <a:pt x="818" y="99"/>
                  </a:lnTo>
                  <a:lnTo>
                    <a:pt x="837" y="132"/>
                  </a:lnTo>
                  <a:lnTo>
                    <a:pt x="855" y="167"/>
                  </a:lnTo>
                  <a:lnTo>
                    <a:pt x="872" y="197"/>
                  </a:lnTo>
                  <a:lnTo>
                    <a:pt x="885" y="221"/>
                  </a:lnTo>
                  <a:lnTo>
                    <a:pt x="894" y="235"/>
                  </a:lnTo>
                  <a:lnTo>
                    <a:pt x="901" y="238"/>
                  </a:lnTo>
                  <a:lnTo>
                    <a:pt x="912" y="242"/>
                  </a:lnTo>
                  <a:lnTo>
                    <a:pt x="929" y="246"/>
                  </a:lnTo>
                  <a:lnTo>
                    <a:pt x="949" y="248"/>
                  </a:lnTo>
                  <a:lnTo>
                    <a:pt x="974" y="254"/>
                  </a:lnTo>
                  <a:lnTo>
                    <a:pt x="1000" y="258"/>
                  </a:lnTo>
                  <a:lnTo>
                    <a:pt x="1028" y="262"/>
                  </a:lnTo>
                  <a:lnTo>
                    <a:pt x="1056" y="267"/>
                  </a:lnTo>
                  <a:lnTo>
                    <a:pt x="1084" y="274"/>
                  </a:lnTo>
                  <a:lnTo>
                    <a:pt x="1113" y="281"/>
                  </a:lnTo>
                  <a:lnTo>
                    <a:pt x="1138" y="288"/>
                  </a:lnTo>
                  <a:lnTo>
                    <a:pt x="1162" y="296"/>
                  </a:lnTo>
                  <a:lnTo>
                    <a:pt x="1182" y="305"/>
                  </a:lnTo>
                  <a:lnTo>
                    <a:pt x="1199" y="315"/>
                  </a:lnTo>
                  <a:lnTo>
                    <a:pt x="1210" y="326"/>
                  </a:lnTo>
                  <a:lnTo>
                    <a:pt x="1217" y="338"/>
                  </a:lnTo>
                  <a:lnTo>
                    <a:pt x="1222" y="360"/>
                  </a:lnTo>
                  <a:lnTo>
                    <a:pt x="1223" y="379"/>
                  </a:lnTo>
                  <a:lnTo>
                    <a:pt x="1221" y="392"/>
                  </a:lnTo>
                  <a:lnTo>
                    <a:pt x="1217" y="405"/>
                  </a:lnTo>
                  <a:lnTo>
                    <a:pt x="1212" y="413"/>
                  </a:lnTo>
                  <a:lnTo>
                    <a:pt x="1205" y="420"/>
                  </a:lnTo>
                  <a:lnTo>
                    <a:pt x="1198" y="425"/>
                  </a:lnTo>
                  <a:lnTo>
                    <a:pt x="1192" y="430"/>
                  </a:lnTo>
                  <a:lnTo>
                    <a:pt x="1198" y="452"/>
                  </a:lnTo>
                  <a:lnTo>
                    <a:pt x="1199" y="475"/>
                  </a:lnTo>
                  <a:lnTo>
                    <a:pt x="1194" y="500"/>
                  </a:lnTo>
                  <a:lnTo>
                    <a:pt x="1183" y="522"/>
                  </a:lnTo>
                  <a:lnTo>
                    <a:pt x="1168" y="538"/>
                  </a:lnTo>
                  <a:lnTo>
                    <a:pt x="1147" y="546"/>
                  </a:lnTo>
                  <a:lnTo>
                    <a:pt x="1124" y="546"/>
                  </a:lnTo>
                  <a:lnTo>
                    <a:pt x="1096" y="532"/>
                  </a:lnTo>
                  <a:lnTo>
                    <a:pt x="1088" y="532"/>
                  </a:lnTo>
                  <a:lnTo>
                    <a:pt x="1079" y="534"/>
                  </a:lnTo>
                  <a:lnTo>
                    <a:pt x="1070" y="532"/>
                  </a:lnTo>
                  <a:lnTo>
                    <a:pt x="1061" y="532"/>
                  </a:lnTo>
                  <a:lnTo>
                    <a:pt x="1051" y="531"/>
                  </a:lnTo>
                  <a:lnTo>
                    <a:pt x="1043" y="531"/>
                  </a:lnTo>
                  <a:lnTo>
                    <a:pt x="1036" y="530"/>
                  </a:lnTo>
                  <a:lnTo>
                    <a:pt x="1032" y="530"/>
                  </a:lnTo>
                  <a:lnTo>
                    <a:pt x="1030" y="517"/>
                  </a:lnTo>
                  <a:lnTo>
                    <a:pt x="1030" y="503"/>
                  </a:lnTo>
                  <a:lnTo>
                    <a:pt x="1030" y="486"/>
                  </a:lnTo>
                  <a:lnTo>
                    <a:pt x="1029" y="470"/>
                  </a:lnTo>
                  <a:lnTo>
                    <a:pt x="1026" y="454"/>
                  </a:lnTo>
                  <a:lnTo>
                    <a:pt x="1020" y="439"/>
                  </a:lnTo>
                  <a:lnTo>
                    <a:pt x="1011" y="425"/>
                  </a:lnTo>
                  <a:lnTo>
                    <a:pt x="999" y="413"/>
                  </a:lnTo>
                  <a:lnTo>
                    <a:pt x="988" y="406"/>
                  </a:lnTo>
                  <a:lnTo>
                    <a:pt x="976" y="402"/>
                  </a:lnTo>
                  <a:lnTo>
                    <a:pt x="964" y="399"/>
                  </a:lnTo>
                  <a:lnTo>
                    <a:pt x="951" y="399"/>
                  </a:lnTo>
                  <a:lnTo>
                    <a:pt x="938" y="401"/>
                  </a:lnTo>
                  <a:lnTo>
                    <a:pt x="925" y="403"/>
                  </a:lnTo>
                  <a:lnTo>
                    <a:pt x="911" y="409"/>
                  </a:lnTo>
                  <a:lnTo>
                    <a:pt x="898" y="416"/>
                  </a:lnTo>
                  <a:lnTo>
                    <a:pt x="884" y="425"/>
                  </a:lnTo>
                  <a:lnTo>
                    <a:pt x="872" y="435"/>
                  </a:lnTo>
                  <a:lnTo>
                    <a:pt x="860" y="447"/>
                  </a:lnTo>
                  <a:lnTo>
                    <a:pt x="847" y="462"/>
                  </a:lnTo>
                  <a:lnTo>
                    <a:pt x="836" y="477"/>
                  </a:lnTo>
                  <a:lnTo>
                    <a:pt x="826" y="493"/>
                  </a:lnTo>
                  <a:lnTo>
                    <a:pt x="817" y="512"/>
                  </a:lnTo>
                  <a:lnTo>
                    <a:pt x="808" y="532"/>
                  </a:lnTo>
                  <a:lnTo>
                    <a:pt x="801" y="534"/>
                  </a:lnTo>
                  <a:lnTo>
                    <a:pt x="789" y="534"/>
                  </a:lnTo>
                  <a:lnTo>
                    <a:pt x="772" y="535"/>
                  </a:lnTo>
                  <a:lnTo>
                    <a:pt x="750" y="535"/>
                  </a:lnTo>
                  <a:lnTo>
                    <a:pt x="727" y="535"/>
                  </a:lnTo>
                  <a:lnTo>
                    <a:pt x="700" y="535"/>
                  </a:lnTo>
                  <a:lnTo>
                    <a:pt x="673" y="534"/>
                  </a:lnTo>
                  <a:lnTo>
                    <a:pt x="644" y="534"/>
                  </a:lnTo>
                  <a:lnTo>
                    <a:pt x="616" y="532"/>
                  </a:lnTo>
                  <a:lnTo>
                    <a:pt x="587" y="532"/>
                  </a:lnTo>
                  <a:lnTo>
                    <a:pt x="560" y="531"/>
                  </a:lnTo>
                  <a:lnTo>
                    <a:pt x="537" y="531"/>
                  </a:lnTo>
                  <a:lnTo>
                    <a:pt x="517" y="531"/>
                  </a:lnTo>
                  <a:lnTo>
                    <a:pt x="500" y="530"/>
                  </a:lnTo>
                  <a:lnTo>
                    <a:pt x="487" y="530"/>
                  </a:lnTo>
                  <a:lnTo>
                    <a:pt x="481" y="530"/>
                  </a:lnTo>
                  <a:lnTo>
                    <a:pt x="483" y="517"/>
                  </a:lnTo>
                  <a:lnTo>
                    <a:pt x="484" y="504"/>
                  </a:lnTo>
                  <a:lnTo>
                    <a:pt x="482" y="490"/>
                  </a:lnTo>
                  <a:lnTo>
                    <a:pt x="479" y="475"/>
                  </a:lnTo>
                  <a:lnTo>
                    <a:pt x="474" y="462"/>
                  </a:lnTo>
                  <a:lnTo>
                    <a:pt x="468" y="448"/>
                  </a:lnTo>
                  <a:lnTo>
                    <a:pt x="461" y="437"/>
                  </a:lnTo>
                  <a:lnTo>
                    <a:pt x="454" y="428"/>
                  </a:lnTo>
                  <a:lnTo>
                    <a:pt x="447" y="422"/>
                  </a:lnTo>
                  <a:lnTo>
                    <a:pt x="439" y="417"/>
                  </a:lnTo>
                  <a:lnTo>
                    <a:pt x="431" y="411"/>
                  </a:lnTo>
                  <a:lnTo>
                    <a:pt x="422" y="407"/>
                  </a:lnTo>
                  <a:lnTo>
                    <a:pt x="412" y="405"/>
                  </a:lnTo>
                  <a:lnTo>
                    <a:pt x="402" y="403"/>
                  </a:lnTo>
                  <a:lnTo>
                    <a:pt x="389" y="403"/>
                  </a:lnTo>
                  <a:lnTo>
                    <a:pt x="378" y="406"/>
                  </a:lnTo>
                  <a:lnTo>
                    <a:pt x="366" y="410"/>
                  </a:lnTo>
                  <a:lnTo>
                    <a:pt x="352" y="417"/>
                  </a:lnTo>
                  <a:lnTo>
                    <a:pt x="339" y="428"/>
                  </a:lnTo>
                  <a:lnTo>
                    <a:pt x="324" y="440"/>
                  </a:lnTo>
                  <a:lnTo>
                    <a:pt x="310" y="456"/>
                  </a:lnTo>
                  <a:lnTo>
                    <a:pt x="295" y="475"/>
                  </a:lnTo>
                  <a:lnTo>
                    <a:pt x="279" y="500"/>
                  </a:lnTo>
                  <a:lnTo>
                    <a:pt x="264" y="527"/>
                  </a:lnTo>
                  <a:lnTo>
                    <a:pt x="252" y="528"/>
                  </a:lnTo>
                  <a:lnTo>
                    <a:pt x="232" y="528"/>
                  </a:lnTo>
                  <a:lnTo>
                    <a:pt x="207" y="528"/>
                  </a:lnTo>
                  <a:lnTo>
                    <a:pt x="180" y="527"/>
                  </a:lnTo>
                  <a:lnTo>
                    <a:pt x="153" y="526"/>
                  </a:lnTo>
                  <a:lnTo>
                    <a:pt x="131" y="524"/>
                  </a:lnTo>
                  <a:lnTo>
                    <a:pt x="114" y="523"/>
                  </a:lnTo>
                  <a:lnTo>
                    <a:pt x="107" y="523"/>
                  </a:lnTo>
                  <a:lnTo>
                    <a:pt x="103" y="531"/>
                  </a:lnTo>
                  <a:lnTo>
                    <a:pt x="91" y="536"/>
                  </a:lnTo>
                  <a:lnTo>
                    <a:pt x="76" y="542"/>
                  </a:lnTo>
                  <a:lnTo>
                    <a:pt x="58" y="545"/>
                  </a:lnTo>
                  <a:lnTo>
                    <a:pt x="40" y="546"/>
                  </a:lnTo>
                  <a:lnTo>
                    <a:pt x="23" y="545"/>
                  </a:lnTo>
                  <a:lnTo>
                    <a:pt x="9" y="541"/>
                  </a:lnTo>
                  <a:lnTo>
                    <a:pt x="3" y="532"/>
                  </a:lnTo>
                  <a:lnTo>
                    <a:pt x="0" y="515"/>
                  </a:lnTo>
                  <a:lnTo>
                    <a:pt x="2" y="485"/>
                  </a:lnTo>
                  <a:lnTo>
                    <a:pt x="5" y="455"/>
                  </a:lnTo>
                  <a:lnTo>
                    <a:pt x="11" y="437"/>
                  </a:lnTo>
                  <a:lnTo>
                    <a:pt x="14" y="435"/>
                  </a:lnTo>
                  <a:lnTo>
                    <a:pt x="19" y="432"/>
                  </a:lnTo>
                  <a:lnTo>
                    <a:pt x="25" y="430"/>
                  </a:lnTo>
                  <a:lnTo>
                    <a:pt x="32" y="430"/>
                  </a:lnTo>
                  <a:lnTo>
                    <a:pt x="40" y="430"/>
                  </a:lnTo>
                  <a:lnTo>
                    <a:pt x="46" y="432"/>
                  </a:lnTo>
                  <a:lnTo>
                    <a:pt x="54" y="432"/>
                  </a:lnTo>
                  <a:lnTo>
                    <a:pt x="60" y="433"/>
                  </a:lnTo>
                  <a:lnTo>
                    <a:pt x="75" y="395"/>
                  </a:lnTo>
                  <a:lnTo>
                    <a:pt x="90" y="360"/>
                  </a:lnTo>
                  <a:lnTo>
                    <a:pt x="107" y="329"/>
                  </a:lnTo>
                  <a:lnTo>
                    <a:pt x="126" y="301"/>
                  </a:lnTo>
                  <a:lnTo>
                    <a:pt x="147" y="278"/>
                  </a:lnTo>
                  <a:lnTo>
                    <a:pt x="169" y="261"/>
                  </a:lnTo>
                  <a:lnTo>
                    <a:pt x="193" y="248"/>
                  </a:lnTo>
                  <a:lnTo>
                    <a:pt x="219" y="243"/>
                  </a:lnTo>
                  <a:lnTo>
                    <a:pt x="244" y="242"/>
                  </a:lnTo>
                  <a:lnTo>
                    <a:pt x="268" y="242"/>
                  </a:lnTo>
                  <a:lnTo>
                    <a:pt x="291" y="242"/>
                  </a:lnTo>
                  <a:lnTo>
                    <a:pt x="311" y="239"/>
                  </a:lnTo>
                  <a:lnTo>
                    <a:pt x="329" y="236"/>
                  </a:lnTo>
                  <a:lnTo>
                    <a:pt x="344" y="229"/>
                  </a:lnTo>
                  <a:lnTo>
                    <a:pt x="359" y="218"/>
                  </a:lnTo>
                  <a:lnTo>
                    <a:pt x="371" y="204"/>
                  </a:lnTo>
                  <a:lnTo>
                    <a:pt x="383" y="185"/>
                  </a:lnTo>
                  <a:lnTo>
                    <a:pt x="394" y="163"/>
                  </a:lnTo>
                  <a:lnTo>
                    <a:pt x="405" y="140"/>
                  </a:lnTo>
                  <a:lnTo>
                    <a:pt x="415" y="117"/>
                  </a:lnTo>
                  <a:lnTo>
                    <a:pt x="427" y="93"/>
                  </a:lnTo>
                  <a:lnTo>
                    <a:pt x="437" y="73"/>
                  </a:lnTo>
                  <a:lnTo>
                    <a:pt x="448" y="54"/>
                  </a:lnTo>
                  <a:lnTo>
                    <a:pt x="460" y="39"/>
                  </a:lnTo>
                  <a:lnTo>
                    <a:pt x="469" y="32"/>
                  </a:lnTo>
                  <a:lnTo>
                    <a:pt x="481" y="26"/>
                  </a:lnTo>
                  <a:lnTo>
                    <a:pt x="494" y="19"/>
                  </a:lnTo>
                  <a:lnTo>
                    <a:pt x="511" y="13"/>
                  </a:lnTo>
                  <a:lnTo>
                    <a:pt x="529" y="9"/>
                  </a:lnTo>
                  <a:lnTo>
                    <a:pt x="549" y="5"/>
                  </a:lnTo>
                  <a:lnTo>
                    <a:pt x="571" y="2"/>
                  </a:lnTo>
                  <a:lnTo>
                    <a:pt x="593" y="0"/>
                  </a:lnTo>
                  <a:lnTo>
                    <a:pt x="616" y="0"/>
                  </a:lnTo>
                  <a:lnTo>
                    <a:pt x="639" y="0"/>
                  </a:lnTo>
                  <a:lnTo>
                    <a:pt x="663" y="1"/>
                  </a:lnTo>
                  <a:lnTo>
                    <a:pt x="686" y="5"/>
                  </a:lnTo>
                  <a:lnTo>
                    <a:pt x="710" y="9"/>
                  </a:lnTo>
                  <a:lnTo>
                    <a:pt x="732" y="16"/>
                  </a:lnTo>
                  <a:lnTo>
                    <a:pt x="753" y="24"/>
                  </a:lnTo>
                  <a:lnTo>
                    <a:pt x="773" y="34"/>
                  </a:lnTo>
                  <a:close/>
                </a:path>
              </a:pathLst>
            </a:custGeom>
            <a:solidFill>
              <a:srgbClr val="000000"/>
            </a:solidFill>
            <a:ln w="9525">
              <a:noFill/>
              <a:round/>
              <a:headEnd/>
              <a:tailEnd/>
            </a:ln>
          </p:spPr>
          <p:txBody>
            <a:bodyPr/>
            <a:lstStyle/>
            <a:p>
              <a:endParaRPr lang="de-DE"/>
            </a:p>
          </p:txBody>
        </p:sp>
        <p:sp>
          <p:nvSpPr>
            <p:cNvPr id="142467" name="Freeform 27"/>
            <p:cNvSpPr>
              <a:spLocks/>
            </p:cNvSpPr>
            <p:nvPr/>
          </p:nvSpPr>
          <p:spPr bwMode="auto">
            <a:xfrm>
              <a:off x="2992" y="3417"/>
              <a:ext cx="15" cy="38"/>
            </a:xfrm>
            <a:custGeom>
              <a:avLst/>
              <a:gdLst>
                <a:gd name="T0" fmla="*/ 5 w 30"/>
                <a:gd name="T1" fmla="*/ 38 h 75"/>
                <a:gd name="T2" fmla="*/ 8 w 30"/>
                <a:gd name="T3" fmla="*/ 37 h 75"/>
                <a:gd name="T4" fmla="*/ 11 w 30"/>
                <a:gd name="T5" fmla="*/ 34 h 75"/>
                <a:gd name="T6" fmla="*/ 13 w 30"/>
                <a:gd name="T7" fmla="*/ 28 h 75"/>
                <a:gd name="T8" fmla="*/ 15 w 30"/>
                <a:gd name="T9" fmla="*/ 21 h 75"/>
                <a:gd name="T10" fmla="*/ 15 w 30"/>
                <a:gd name="T11" fmla="*/ 14 h 75"/>
                <a:gd name="T12" fmla="*/ 14 w 30"/>
                <a:gd name="T13" fmla="*/ 8 h 75"/>
                <a:gd name="T14" fmla="*/ 13 w 30"/>
                <a:gd name="T15" fmla="*/ 3 h 75"/>
                <a:gd name="T16" fmla="*/ 10 w 30"/>
                <a:gd name="T17" fmla="*/ 0 h 75"/>
                <a:gd name="T18" fmla="*/ 8 w 30"/>
                <a:gd name="T19" fmla="*/ 1 h 75"/>
                <a:gd name="T20" fmla="*/ 5 w 30"/>
                <a:gd name="T21" fmla="*/ 5 h 75"/>
                <a:gd name="T22" fmla="*/ 2 w 30"/>
                <a:gd name="T23" fmla="*/ 10 h 75"/>
                <a:gd name="T24" fmla="*/ 1 w 30"/>
                <a:gd name="T25" fmla="*/ 17 h 75"/>
                <a:gd name="T26" fmla="*/ 0 w 30"/>
                <a:gd name="T27" fmla="*/ 24 h 75"/>
                <a:gd name="T28" fmla="*/ 1 w 30"/>
                <a:gd name="T29" fmla="*/ 30 h 75"/>
                <a:gd name="T30" fmla="*/ 2 w 30"/>
                <a:gd name="T31" fmla="*/ 35 h 75"/>
                <a:gd name="T32" fmla="*/ 5 w 30"/>
                <a:gd name="T33" fmla="*/ 3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5">
                  <a:moveTo>
                    <a:pt x="10" y="75"/>
                  </a:moveTo>
                  <a:lnTo>
                    <a:pt x="16" y="74"/>
                  </a:lnTo>
                  <a:lnTo>
                    <a:pt x="21" y="67"/>
                  </a:lnTo>
                  <a:lnTo>
                    <a:pt x="26" y="56"/>
                  </a:lnTo>
                  <a:lnTo>
                    <a:pt x="29" y="42"/>
                  </a:lnTo>
                  <a:lnTo>
                    <a:pt x="30" y="28"/>
                  </a:lnTo>
                  <a:lnTo>
                    <a:pt x="28" y="15"/>
                  </a:lnTo>
                  <a:lnTo>
                    <a:pt x="25" y="6"/>
                  </a:lnTo>
                  <a:lnTo>
                    <a:pt x="20" y="0"/>
                  </a:lnTo>
                  <a:lnTo>
                    <a:pt x="15" y="2"/>
                  </a:lnTo>
                  <a:lnTo>
                    <a:pt x="9" y="9"/>
                  </a:lnTo>
                  <a:lnTo>
                    <a:pt x="4" y="19"/>
                  </a:lnTo>
                  <a:lnTo>
                    <a:pt x="1" y="33"/>
                  </a:lnTo>
                  <a:lnTo>
                    <a:pt x="0" y="48"/>
                  </a:lnTo>
                  <a:lnTo>
                    <a:pt x="1" y="60"/>
                  </a:lnTo>
                  <a:lnTo>
                    <a:pt x="4" y="70"/>
                  </a:lnTo>
                  <a:lnTo>
                    <a:pt x="10" y="75"/>
                  </a:lnTo>
                  <a:close/>
                </a:path>
              </a:pathLst>
            </a:custGeom>
            <a:solidFill>
              <a:srgbClr val="FFFFFF"/>
            </a:solidFill>
            <a:ln w="9525">
              <a:noFill/>
              <a:round/>
              <a:headEnd/>
              <a:tailEnd/>
            </a:ln>
          </p:spPr>
          <p:txBody>
            <a:bodyPr/>
            <a:lstStyle/>
            <a:p>
              <a:endParaRPr lang="de-DE"/>
            </a:p>
          </p:txBody>
        </p:sp>
        <p:sp>
          <p:nvSpPr>
            <p:cNvPr id="142468" name="Freeform 28"/>
            <p:cNvSpPr>
              <a:spLocks/>
            </p:cNvSpPr>
            <p:nvPr/>
          </p:nvSpPr>
          <p:spPr bwMode="auto">
            <a:xfrm>
              <a:off x="2420" y="3476"/>
              <a:ext cx="27" cy="34"/>
            </a:xfrm>
            <a:custGeom>
              <a:avLst/>
              <a:gdLst>
                <a:gd name="T0" fmla="*/ 1 w 54"/>
                <a:gd name="T1" fmla="*/ 7 h 68"/>
                <a:gd name="T2" fmla="*/ 2 w 54"/>
                <a:gd name="T3" fmla="*/ 3 h 68"/>
                <a:gd name="T4" fmla="*/ 4 w 54"/>
                <a:gd name="T5" fmla="*/ 1 h 68"/>
                <a:gd name="T6" fmla="*/ 7 w 54"/>
                <a:gd name="T7" fmla="*/ 0 h 68"/>
                <a:gd name="T8" fmla="*/ 10 w 54"/>
                <a:gd name="T9" fmla="*/ 0 h 68"/>
                <a:gd name="T10" fmla="*/ 14 w 54"/>
                <a:gd name="T11" fmla="*/ 1 h 68"/>
                <a:gd name="T12" fmla="*/ 19 w 54"/>
                <a:gd name="T13" fmla="*/ 2 h 68"/>
                <a:gd name="T14" fmla="*/ 23 w 54"/>
                <a:gd name="T15" fmla="*/ 3 h 68"/>
                <a:gd name="T16" fmla="*/ 27 w 54"/>
                <a:gd name="T17" fmla="*/ 2 h 68"/>
                <a:gd name="T18" fmla="*/ 27 w 54"/>
                <a:gd name="T19" fmla="*/ 8 h 68"/>
                <a:gd name="T20" fmla="*/ 27 w 54"/>
                <a:gd name="T21" fmla="*/ 14 h 68"/>
                <a:gd name="T22" fmla="*/ 27 w 54"/>
                <a:gd name="T23" fmla="*/ 20 h 68"/>
                <a:gd name="T24" fmla="*/ 27 w 54"/>
                <a:gd name="T25" fmla="*/ 27 h 68"/>
                <a:gd name="T26" fmla="*/ 24 w 54"/>
                <a:gd name="T27" fmla="*/ 30 h 68"/>
                <a:gd name="T28" fmla="*/ 22 w 54"/>
                <a:gd name="T29" fmla="*/ 33 h 68"/>
                <a:gd name="T30" fmla="*/ 18 w 54"/>
                <a:gd name="T31" fmla="*/ 33 h 68"/>
                <a:gd name="T32" fmla="*/ 14 w 54"/>
                <a:gd name="T33" fmla="*/ 34 h 68"/>
                <a:gd name="T34" fmla="*/ 11 w 54"/>
                <a:gd name="T35" fmla="*/ 34 h 68"/>
                <a:gd name="T36" fmla="*/ 8 w 54"/>
                <a:gd name="T37" fmla="*/ 34 h 68"/>
                <a:gd name="T38" fmla="*/ 5 w 54"/>
                <a:gd name="T39" fmla="*/ 33 h 68"/>
                <a:gd name="T40" fmla="*/ 3 w 54"/>
                <a:gd name="T41" fmla="*/ 32 h 68"/>
                <a:gd name="T42" fmla="*/ 1 w 54"/>
                <a:gd name="T43" fmla="*/ 28 h 68"/>
                <a:gd name="T44" fmla="*/ 0 w 54"/>
                <a:gd name="T45" fmla="*/ 21 h 68"/>
                <a:gd name="T46" fmla="*/ 1 w 54"/>
                <a:gd name="T47" fmla="*/ 14 h 68"/>
                <a:gd name="T48" fmla="*/ 1 w 54"/>
                <a:gd name="T49" fmla="*/ 7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68">
                  <a:moveTo>
                    <a:pt x="2" y="13"/>
                  </a:moveTo>
                  <a:lnTo>
                    <a:pt x="3" y="5"/>
                  </a:lnTo>
                  <a:lnTo>
                    <a:pt x="8" y="1"/>
                  </a:lnTo>
                  <a:lnTo>
                    <a:pt x="14" y="0"/>
                  </a:lnTo>
                  <a:lnTo>
                    <a:pt x="20" y="0"/>
                  </a:lnTo>
                  <a:lnTo>
                    <a:pt x="28" y="2"/>
                  </a:lnTo>
                  <a:lnTo>
                    <a:pt x="37" y="4"/>
                  </a:lnTo>
                  <a:lnTo>
                    <a:pt x="45" y="5"/>
                  </a:lnTo>
                  <a:lnTo>
                    <a:pt x="53" y="4"/>
                  </a:lnTo>
                  <a:lnTo>
                    <a:pt x="53" y="16"/>
                  </a:lnTo>
                  <a:lnTo>
                    <a:pt x="54" y="28"/>
                  </a:lnTo>
                  <a:lnTo>
                    <a:pt x="54" y="40"/>
                  </a:lnTo>
                  <a:lnTo>
                    <a:pt x="53" y="54"/>
                  </a:lnTo>
                  <a:lnTo>
                    <a:pt x="48" y="59"/>
                  </a:lnTo>
                  <a:lnTo>
                    <a:pt x="43" y="65"/>
                  </a:lnTo>
                  <a:lnTo>
                    <a:pt x="36" y="66"/>
                  </a:lnTo>
                  <a:lnTo>
                    <a:pt x="28" y="68"/>
                  </a:lnTo>
                  <a:lnTo>
                    <a:pt x="21" y="68"/>
                  </a:lnTo>
                  <a:lnTo>
                    <a:pt x="15" y="68"/>
                  </a:lnTo>
                  <a:lnTo>
                    <a:pt x="9" y="65"/>
                  </a:lnTo>
                  <a:lnTo>
                    <a:pt x="5" y="63"/>
                  </a:lnTo>
                  <a:lnTo>
                    <a:pt x="1" y="55"/>
                  </a:lnTo>
                  <a:lnTo>
                    <a:pt x="0" y="42"/>
                  </a:lnTo>
                  <a:lnTo>
                    <a:pt x="1" y="27"/>
                  </a:lnTo>
                  <a:lnTo>
                    <a:pt x="2" y="13"/>
                  </a:lnTo>
                  <a:close/>
                </a:path>
              </a:pathLst>
            </a:custGeom>
            <a:solidFill>
              <a:srgbClr val="FFFFFF"/>
            </a:solidFill>
            <a:ln w="9525">
              <a:noFill/>
              <a:round/>
              <a:headEnd/>
              <a:tailEnd/>
            </a:ln>
          </p:spPr>
          <p:txBody>
            <a:bodyPr/>
            <a:lstStyle/>
            <a:p>
              <a:endParaRPr lang="de-DE"/>
            </a:p>
          </p:txBody>
        </p:sp>
        <p:sp>
          <p:nvSpPr>
            <p:cNvPr id="142469" name="Freeform 29"/>
            <p:cNvSpPr>
              <a:spLocks/>
            </p:cNvSpPr>
            <p:nvPr/>
          </p:nvSpPr>
          <p:spPr bwMode="auto">
            <a:xfrm>
              <a:off x="2961" y="3478"/>
              <a:ext cx="37" cy="31"/>
            </a:xfrm>
            <a:custGeom>
              <a:avLst/>
              <a:gdLst>
                <a:gd name="T0" fmla="*/ 37 w 74"/>
                <a:gd name="T1" fmla="*/ 0 h 61"/>
                <a:gd name="T2" fmla="*/ 37 w 74"/>
                <a:gd name="T3" fmla="*/ 8 h 61"/>
                <a:gd name="T4" fmla="*/ 35 w 74"/>
                <a:gd name="T5" fmla="*/ 14 h 61"/>
                <a:gd name="T6" fmla="*/ 32 w 74"/>
                <a:gd name="T7" fmla="*/ 20 h 61"/>
                <a:gd name="T8" fmla="*/ 29 w 74"/>
                <a:gd name="T9" fmla="*/ 25 h 61"/>
                <a:gd name="T10" fmla="*/ 24 w 74"/>
                <a:gd name="T11" fmla="*/ 29 h 61"/>
                <a:gd name="T12" fmla="*/ 19 w 74"/>
                <a:gd name="T13" fmla="*/ 30 h 61"/>
                <a:gd name="T14" fmla="*/ 13 w 74"/>
                <a:gd name="T15" fmla="*/ 31 h 61"/>
                <a:gd name="T16" fmla="*/ 6 w 74"/>
                <a:gd name="T17" fmla="*/ 29 h 61"/>
                <a:gd name="T18" fmla="*/ 1 w 74"/>
                <a:gd name="T19" fmla="*/ 25 h 61"/>
                <a:gd name="T20" fmla="*/ 0 w 74"/>
                <a:gd name="T21" fmla="*/ 18 h 61"/>
                <a:gd name="T22" fmla="*/ 3 w 74"/>
                <a:gd name="T23" fmla="*/ 10 h 61"/>
                <a:gd name="T24" fmla="*/ 7 w 74"/>
                <a:gd name="T25" fmla="*/ 6 h 61"/>
                <a:gd name="T26" fmla="*/ 9 w 74"/>
                <a:gd name="T27" fmla="*/ 6 h 61"/>
                <a:gd name="T28" fmla="*/ 11 w 74"/>
                <a:gd name="T29" fmla="*/ 6 h 61"/>
                <a:gd name="T30" fmla="*/ 13 w 74"/>
                <a:gd name="T31" fmla="*/ 6 h 61"/>
                <a:gd name="T32" fmla="*/ 15 w 74"/>
                <a:gd name="T33" fmla="*/ 7 h 61"/>
                <a:gd name="T34" fmla="*/ 18 w 74"/>
                <a:gd name="T35" fmla="*/ 7 h 61"/>
                <a:gd name="T36" fmla="*/ 22 w 74"/>
                <a:gd name="T37" fmla="*/ 6 h 61"/>
                <a:gd name="T38" fmla="*/ 28 w 74"/>
                <a:gd name="T39" fmla="*/ 4 h 61"/>
                <a:gd name="T40" fmla="*/ 37 w 74"/>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1">
                  <a:moveTo>
                    <a:pt x="74" y="0"/>
                  </a:moveTo>
                  <a:lnTo>
                    <a:pt x="73" y="15"/>
                  </a:lnTo>
                  <a:lnTo>
                    <a:pt x="70" y="28"/>
                  </a:lnTo>
                  <a:lnTo>
                    <a:pt x="64" y="40"/>
                  </a:lnTo>
                  <a:lnTo>
                    <a:pt x="57" y="49"/>
                  </a:lnTo>
                  <a:lnTo>
                    <a:pt x="47" y="57"/>
                  </a:lnTo>
                  <a:lnTo>
                    <a:pt x="37" y="59"/>
                  </a:lnTo>
                  <a:lnTo>
                    <a:pt x="25" y="61"/>
                  </a:lnTo>
                  <a:lnTo>
                    <a:pt x="12" y="58"/>
                  </a:lnTo>
                  <a:lnTo>
                    <a:pt x="2" y="49"/>
                  </a:lnTo>
                  <a:lnTo>
                    <a:pt x="0" y="35"/>
                  </a:lnTo>
                  <a:lnTo>
                    <a:pt x="5" y="20"/>
                  </a:lnTo>
                  <a:lnTo>
                    <a:pt x="14" y="12"/>
                  </a:lnTo>
                  <a:lnTo>
                    <a:pt x="18" y="11"/>
                  </a:lnTo>
                  <a:lnTo>
                    <a:pt x="21" y="11"/>
                  </a:lnTo>
                  <a:lnTo>
                    <a:pt x="25" y="12"/>
                  </a:lnTo>
                  <a:lnTo>
                    <a:pt x="29" y="13"/>
                  </a:lnTo>
                  <a:lnTo>
                    <a:pt x="35" y="13"/>
                  </a:lnTo>
                  <a:lnTo>
                    <a:pt x="44" y="12"/>
                  </a:lnTo>
                  <a:lnTo>
                    <a:pt x="56" y="8"/>
                  </a:lnTo>
                  <a:lnTo>
                    <a:pt x="74" y="0"/>
                  </a:lnTo>
                  <a:close/>
                </a:path>
              </a:pathLst>
            </a:custGeom>
            <a:solidFill>
              <a:srgbClr val="FFFFFF"/>
            </a:solidFill>
            <a:ln w="9525">
              <a:noFill/>
              <a:round/>
              <a:headEnd/>
              <a:tailEnd/>
            </a:ln>
          </p:spPr>
          <p:txBody>
            <a:bodyPr/>
            <a:lstStyle/>
            <a:p>
              <a:endParaRPr lang="de-DE"/>
            </a:p>
          </p:txBody>
        </p:sp>
        <p:sp>
          <p:nvSpPr>
            <p:cNvPr id="142470" name="Freeform 30"/>
            <p:cNvSpPr>
              <a:spLocks/>
            </p:cNvSpPr>
            <p:nvPr/>
          </p:nvSpPr>
          <p:spPr bwMode="auto">
            <a:xfrm>
              <a:off x="2617" y="3374"/>
              <a:ext cx="226" cy="127"/>
            </a:xfrm>
            <a:custGeom>
              <a:avLst/>
              <a:gdLst>
                <a:gd name="T0" fmla="*/ 210 w 452"/>
                <a:gd name="T1" fmla="*/ 6 h 254"/>
                <a:gd name="T2" fmla="*/ 202 w 452"/>
                <a:gd name="T3" fmla="*/ 6 h 254"/>
                <a:gd name="T4" fmla="*/ 190 w 452"/>
                <a:gd name="T5" fmla="*/ 6 h 254"/>
                <a:gd name="T6" fmla="*/ 176 w 452"/>
                <a:gd name="T7" fmla="*/ 6 h 254"/>
                <a:gd name="T8" fmla="*/ 161 w 452"/>
                <a:gd name="T9" fmla="*/ 6 h 254"/>
                <a:gd name="T10" fmla="*/ 146 w 452"/>
                <a:gd name="T11" fmla="*/ 6 h 254"/>
                <a:gd name="T12" fmla="*/ 133 w 452"/>
                <a:gd name="T13" fmla="*/ 6 h 254"/>
                <a:gd name="T14" fmla="*/ 124 w 452"/>
                <a:gd name="T15" fmla="*/ 4 h 254"/>
                <a:gd name="T16" fmla="*/ 118 w 452"/>
                <a:gd name="T17" fmla="*/ 1 h 254"/>
                <a:gd name="T18" fmla="*/ 107 w 452"/>
                <a:gd name="T19" fmla="*/ 1 h 254"/>
                <a:gd name="T20" fmla="*/ 92 w 452"/>
                <a:gd name="T21" fmla="*/ 0 h 254"/>
                <a:gd name="T22" fmla="*/ 74 w 452"/>
                <a:gd name="T23" fmla="*/ 1 h 254"/>
                <a:gd name="T24" fmla="*/ 55 w 452"/>
                <a:gd name="T25" fmla="*/ 1 h 254"/>
                <a:gd name="T26" fmla="*/ 38 w 452"/>
                <a:gd name="T27" fmla="*/ 2 h 254"/>
                <a:gd name="T28" fmla="*/ 24 w 452"/>
                <a:gd name="T29" fmla="*/ 2 h 254"/>
                <a:gd name="T30" fmla="*/ 14 w 452"/>
                <a:gd name="T31" fmla="*/ 2 h 254"/>
                <a:gd name="T32" fmla="*/ 5 w 452"/>
                <a:gd name="T33" fmla="*/ 10 h 254"/>
                <a:gd name="T34" fmla="*/ 0 w 452"/>
                <a:gd name="T35" fmla="*/ 54 h 254"/>
                <a:gd name="T36" fmla="*/ 8 w 452"/>
                <a:gd name="T37" fmla="*/ 68 h 254"/>
                <a:gd name="T38" fmla="*/ 18 w 452"/>
                <a:gd name="T39" fmla="*/ 76 h 254"/>
                <a:gd name="T40" fmla="*/ 28 w 452"/>
                <a:gd name="T41" fmla="*/ 89 h 254"/>
                <a:gd name="T42" fmla="*/ 36 w 452"/>
                <a:gd name="T43" fmla="*/ 110 h 254"/>
                <a:gd name="T44" fmla="*/ 42 w 452"/>
                <a:gd name="T45" fmla="*/ 125 h 254"/>
                <a:gd name="T46" fmla="*/ 57 w 452"/>
                <a:gd name="T47" fmla="*/ 125 h 254"/>
                <a:gd name="T48" fmla="*/ 79 w 452"/>
                <a:gd name="T49" fmla="*/ 124 h 254"/>
                <a:gd name="T50" fmla="*/ 97 w 452"/>
                <a:gd name="T51" fmla="*/ 122 h 254"/>
                <a:gd name="T52" fmla="*/ 108 w 452"/>
                <a:gd name="T53" fmla="*/ 122 h 254"/>
                <a:gd name="T54" fmla="*/ 125 w 452"/>
                <a:gd name="T55" fmla="*/ 125 h 254"/>
                <a:gd name="T56" fmla="*/ 145 w 452"/>
                <a:gd name="T57" fmla="*/ 127 h 254"/>
                <a:gd name="T58" fmla="*/ 159 w 452"/>
                <a:gd name="T59" fmla="*/ 127 h 254"/>
                <a:gd name="T60" fmla="*/ 169 w 452"/>
                <a:gd name="T61" fmla="*/ 111 h 254"/>
                <a:gd name="T62" fmla="*/ 185 w 452"/>
                <a:gd name="T63" fmla="*/ 90 h 254"/>
                <a:gd name="T64" fmla="*/ 201 w 452"/>
                <a:gd name="T65" fmla="*/ 76 h 254"/>
                <a:gd name="T66" fmla="*/ 216 w 452"/>
                <a:gd name="T67" fmla="*/ 68 h 254"/>
                <a:gd name="T68" fmla="*/ 225 w 452"/>
                <a:gd name="T69" fmla="*/ 63 h 254"/>
                <a:gd name="T70" fmla="*/ 226 w 452"/>
                <a:gd name="T71" fmla="*/ 47 h 254"/>
                <a:gd name="T72" fmla="*/ 223 w 452"/>
                <a:gd name="T73" fmla="*/ 27 h 254"/>
                <a:gd name="T74" fmla="*/ 217 w 452"/>
                <a:gd name="T75" fmla="*/ 10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2" h="254">
                  <a:moveTo>
                    <a:pt x="425" y="13"/>
                  </a:moveTo>
                  <a:lnTo>
                    <a:pt x="420" y="12"/>
                  </a:lnTo>
                  <a:lnTo>
                    <a:pt x="413" y="11"/>
                  </a:lnTo>
                  <a:lnTo>
                    <a:pt x="404" y="11"/>
                  </a:lnTo>
                  <a:lnTo>
                    <a:pt x="392" y="11"/>
                  </a:lnTo>
                  <a:lnTo>
                    <a:pt x="380" y="11"/>
                  </a:lnTo>
                  <a:lnTo>
                    <a:pt x="365" y="11"/>
                  </a:lnTo>
                  <a:lnTo>
                    <a:pt x="351" y="11"/>
                  </a:lnTo>
                  <a:lnTo>
                    <a:pt x="336" y="11"/>
                  </a:lnTo>
                  <a:lnTo>
                    <a:pt x="321" y="12"/>
                  </a:lnTo>
                  <a:lnTo>
                    <a:pt x="306" y="12"/>
                  </a:lnTo>
                  <a:lnTo>
                    <a:pt x="292" y="12"/>
                  </a:lnTo>
                  <a:lnTo>
                    <a:pt x="279" y="11"/>
                  </a:lnTo>
                  <a:lnTo>
                    <a:pt x="266" y="11"/>
                  </a:lnTo>
                  <a:lnTo>
                    <a:pt x="256" y="9"/>
                  </a:lnTo>
                  <a:lnTo>
                    <a:pt x="247" y="8"/>
                  </a:lnTo>
                  <a:lnTo>
                    <a:pt x="242" y="5"/>
                  </a:lnTo>
                  <a:lnTo>
                    <a:pt x="235" y="2"/>
                  </a:lnTo>
                  <a:lnTo>
                    <a:pt x="225" y="1"/>
                  </a:lnTo>
                  <a:lnTo>
                    <a:pt x="213" y="1"/>
                  </a:lnTo>
                  <a:lnTo>
                    <a:pt x="199" y="0"/>
                  </a:lnTo>
                  <a:lnTo>
                    <a:pt x="183" y="0"/>
                  </a:lnTo>
                  <a:lnTo>
                    <a:pt x="165" y="0"/>
                  </a:lnTo>
                  <a:lnTo>
                    <a:pt x="147" y="1"/>
                  </a:lnTo>
                  <a:lnTo>
                    <a:pt x="129" y="1"/>
                  </a:lnTo>
                  <a:lnTo>
                    <a:pt x="110" y="2"/>
                  </a:lnTo>
                  <a:lnTo>
                    <a:pt x="93" y="2"/>
                  </a:lnTo>
                  <a:lnTo>
                    <a:pt x="76" y="4"/>
                  </a:lnTo>
                  <a:lnTo>
                    <a:pt x="61" y="4"/>
                  </a:lnTo>
                  <a:lnTo>
                    <a:pt x="47" y="4"/>
                  </a:lnTo>
                  <a:lnTo>
                    <a:pt x="36" y="4"/>
                  </a:lnTo>
                  <a:lnTo>
                    <a:pt x="27" y="4"/>
                  </a:lnTo>
                  <a:lnTo>
                    <a:pt x="21" y="2"/>
                  </a:lnTo>
                  <a:lnTo>
                    <a:pt x="9" y="19"/>
                  </a:lnTo>
                  <a:lnTo>
                    <a:pt x="1" y="62"/>
                  </a:lnTo>
                  <a:lnTo>
                    <a:pt x="0" y="107"/>
                  </a:lnTo>
                  <a:lnTo>
                    <a:pt x="8" y="132"/>
                  </a:lnTo>
                  <a:lnTo>
                    <a:pt x="16" y="136"/>
                  </a:lnTo>
                  <a:lnTo>
                    <a:pt x="26" y="142"/>
                  </a:lnTo>
                  <a:lnTo>
                    <a:pt x="36" y="151"/>
                  </a:lnTo>
                  <a:lnTo>
                    <a:pt x="46" y="163"/>
                  </a:lnTo>
                  <a:lnTo>
                    <a:pt x="56" y="178"/>
                  </a:lnTo>
                  <a:lnTo>
                    <a:pt x="65" y="197"/>
                  </a:lnTo>
                  <a:lnTo>
                    <a:pt x="72" y="219"/>
                  </a:lnTo>
                  <a:lnTo>
                    <a:pt x="77" y="246"/>
                  </a:lnTo>
                  <a:lnTo>
                    <a:pt x="83" y="250"/>
                  </a:lnTo>
                  <a:lnTo>
                    <a:pt x="95" y="251"/>
                  </a:lnTo>
                  <a:lnTo>
                    <a:pt x="113" y="250"/>
                  </a:lnTo>
                  <a:lnTo>
                    <a:pt x="135" y="248"/>
                  </a:lnTo>
                  <a:lnTo>
                    <a:pt x="157" y="247"/>
                  </a:lnTo>
                  <a:lnTo>
                    <a:pt x="178" y="244"/>
                  </a:lnTo>
                  <a:lnTo>
                    <a:pt x="194" y="243"/>
                  </a:lnTo>
                  <a:lnTo>
                    <a:pt x="206" y="243"/>
                  </a:lnTo>
                  <a:lnTo>
                    <a:pt x="216" y="244"/>
                  </a:lnTo>
                  <a:lnTo>
                    <a:pt x="231" y="247"/>
                  </a:lnTo>
                  <a:lnTo>
                    <a:pt x="249" y="250"/>
                  </a:lnTo>
                  <a:lnTo>
                    <a:pt x="270" y="253"/>
                  </a:lnTo>
                  <a:lnTo>
                    <a:pt x="289" y="254"/>
                  </a:lnTo>
                  <a:lnTo>
                    <a:pt x="306" y="254"/>
                  </a:lnTo>
                  <a:lnTo>
                    <a:pt x="318" y="253"/>
                  </a:lnTo>
                  <a:lnTo>
                    <a:pt x="324" y="250"/>
                  </a:lnTo>
                  <a:lnTo>
                    <a:pt x="337" y="221"/>
                  </a:lnTo>
                  <a:lnTo>
                    <a:pt x="353" y="198"/>
                  </a:lnTo>
                  <a:lnTo>
                    <a:pt x="369" y="179"/>
                  </a:lnTo>
                  <a:lnTo>
                    <a:pt x="386" y="163"/>
                  </a:lnTo>
                  <a:lnTo>
                    <a:pt x="401" y="151"/>
                  </a:lnTo>
                  <a:lnTo>
                    <a:pt x="416" y="142"/>
                  </a:lnTo>
                  <a:lnTo>
                    <a:pt x="431" y="136"/>
                  </a:lnTo>
                  <a:lnTo>
                    <a:pt x="442" y="132"/>
                  </a:lnTo>
                  <a:lnTo>
                    <a:pt x="449" y="125"/>
                  </a:lnTo>
                  <a:lnTo>
                    <a:pt x="451" y="113"/>
                  </a:lnTo>
                  <a:lnTo>
                    <a:pt x="452" y="94"/>
                  </a:lnTo>
                  <a:lnTo>
                    <a:pt x="450" y="73"/>
                  </a:lnTo>
                  <a:lnTo>
                    <a:pt x="445" y="53"/>
                  </a:lnTo>
                  <a:lnTo>
                    <a:pt x="440" y="35"/>
                  </a:lnTo>
                  <a:lnTo>
                    <a:pt x="433" y="20"/>
                  </a:lnTo>
                  <a:lnTo>
                    <a:pt x="425" y="13"/>
                  </a:lnTo>
                  <a:close/>
                </a:path>
              </a:pathLst>
            </a:custGeom>
            <a:solidFill>
              <a:srgbClr val="FFFFFF"/>
            </a:solidFill>
            <a:ln w="9525">
              <a:noFill/>
              <a:round/>
              <a:headEnd/>
              <a:tailEnd/>
            </a:ln>
          </p:spPr>
          <p:txBody>
            <a:bodyPr/>
            <a:lstStyle/>
            <a:p>
              <a:endParaRPr lang="de-DE"/>
            </a:p>
          </p:txBody>
        </p:sp>
        <p:sp>
          <p:nvSpPr>
            <p:cNvPr id="142471" name="Freeform 31"/>
            <p:cNvSpPr>
              <a:spLocks/>
            </p:cNvSpPr>
            <p:nvPr/>
          </p:nvSpPr>
          <p:spPr bwMode="auto">
            <a:xfrm>
              <a:off x="2737" y="3285"/>
              <a:ext cx="85" cy="78"/>
            </a:xfrm>
            <a:custGeom>
              <a:avLst/>
              <a:gdLst>
                <a:gd name="T0" fmla="*/ 85 w 171"/>
                <a:gd name="T1" fmla="*/ 77 h 155"/>
                <a:gd name="T2" fmla="*/ 83 w 171"/>
                <a:gd name="T3" fmla="*/ 78 h 155"/>
                <a:gd name="T4" fmla="*/ 79 w 171"/>
                <a:gd name="T5" fmla="*/ 78 h 155"/>
                <a:gd name="T6" fmla="*/ 74 w 171"/>
                <a:gd name="T7" fmla="*/ 77 h 155"/>
                <a:gd name="T8" fmla="*/ 67 w 171"/>
                <a:gd name="T9" fmla="*/ 76 h 155"/>
                <a:gd name="T10" fmla="*/ 60 w 171"/>
                <a:gd name="T11" fmla="*/ 75 h 155"/>
                <a:gd name="T12" fmla="*/ 54 w 171"/>
                <a:gd name="T13" fmla="*/ 73 h 155"/>
                <a:gd name="T14" fmla="*/ 48 w 171"/>
                <a:gd name="T15" fmla="*/ 73 h 155"/>
                <a:gd name="T16" fmla="*/ 45 w 171"/>
                <a:gd name="T17" fmla="*/ 73 h 155"/>
                <a:gd name="T18" fmla="*/ 41 w 171"/>
                <a:gd name="T19" fmla="*/ 73 h 155"/>
                <a:gd name="T20" fmla="*/ 36 w 171"/>
                <a:gd name="T21" fmla="*/ 73 h 155"/>
                <a:gd name="T22" fmla="*/ 29 w 171"/>
                <a:gd name="T23" fmla="*/ 72 h 155"/>
                <a:gd name="T24" fmla="*/ 22 w 171"/>
                <a:gd name="T25" fmla="*/ 71 h 155"/>
                <a:gd name="T26" fmla="*/ 15 w 171"/>
                <a:gd name="T27" fmla="*/ 70 h 155"/>
                <a:gd name="T28" fmla="*/ 9 w 171"/>
                <a:gd name="T29" fmla="*/ 69 h 155"/>
                <a:gd name="T30" fmla="*/ 5 w 171"/>
                <a:gd name="T31" fmla="*/ 67 h 155"/>
                <a:gd name="T32" fmla="*/ 3 w 171"/>
                <a:gd name="T33" fmla="*/ 66 h 155"/>
                <a:gd name="T34" fmla="*/ 1 w 171"/>
                <a:gd name="T35" fmla="*/ 54 h 155"/>
                <a:gd name="T36" fmla="*/ 0 w 171"/>
                <a:gd name="T37" fmla="*/ 33 h 155"/>
                <a:gd name="T38" fmla="*/ 0 w 171"/>
                <a:gd name="T39" fmla="*/ 13 h 155"/>
                <a:gd name="T40" fmla="*/ 2 w 171"/>
                <a:gd name="T41" fmla="*/ 2 h 155"/>
                <a:gd name="T42" fmla="*/ 4 w 171"/>
                <a:gd name="T43" fmla="*/ 1 h 155"/>
                <a:gd name="T44" fmla="*/ 10 w 171"/>
                <a:gd name="T45" fmla="*/ 1 h 155"/>
                <a:gd name="T46" fmla="*/ 17 w 171"/>
                <a:gd name="T47" fmla="*/ 0 h 155"/>
                <a:gd name="T48" fmla="*/ 25 w 171"/>
                <a:gd name="T49" fmla="*/ 0 h 155"/>
                <a:gd name="T50" fmla="*/ 33 w 171"/>
                <a:gd name="T51" fmla="*/ 1 h 155"/>
                <a:gd name="T52" fmla="*/ 40 w 171"/>
                <a:gd name="T53" fmla="*/ 1 h 155"/>
                <a:gd name="T54" fmla="*/ 46 w 171"/>
                <a:gd name="T55" fmla="*/ 2 h 155"/>
                <a:gd name="T56" fmla="*/ 49 w 171"/>
                <a:gd name="T57" fmla="*/ 3 h 155"/>
                <a:gd name="T58" fmla="*/ 52 w 171"/>
                <a:gd name="T59" fmla="*/ 6 h 155"/>
                <a:gd name="T60" fmla="*/ 57 w 171"/>
                <a:gd name="T61" fmla="*/ 14 h 155"/>
                <a:gd name="T62" fmla="*/ 63 w 171"/>
                <a:gd name="T63" fmla="*/ 25 h 155"/>
                <a:gd name="T64" fmla="*/ 70 w 171"/>
                <a:gd name="T65" fmla="*/ 38 h 155"/>
                <a:gd name="T66" fmla="*/ 76 w 171"/>
                <a:gd name="T67" fmla="*/ 51 h 155"/>
                <a:gd name="T68" fmla="*/ 82 w 171"/>
                <a:gd name="T69" fmla="*/ 63 h 155"/>
                <a:gd name="T70" fmla="*/ 85 w 171"/>
                <a:gd name="T71" fmla="*/ 72 h 155"/>
                <a:gd name="T72" fmla="*/ 85 w 171"/>
                <a:gd name="T73" fmla="*/ 77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55">
                  <a:moveTo>
                    <a:pt x="171" y="153"/>
                  </a:moveTo>
                  <a:lnTo>
                    <a:pt x="167" y="155"/>
                  </a:lnTo>
                  <a:lnTo>
                    <a:pt x="159" y="155"/>
                  </a:lnTo>
                  <a:lnTo>
                    <a:pt x="148" y="153"/>
                  </a:lnTo>
                  <a:lnTo>
                    <a:pt x="134" y="151"/>
                  </a:lnTo>
                  <a:lnTo>
                    <a:pt x="121" y="149"/>
                  </a:lnTo>
                  <a:lnTo>
                    <a:pt x="108" y="146"/>
                  </a:lnTo>
                  <a:lnTo>
                    <a:pt x="97" y="145"/>
                  </a:lnTo>
                  <a:lnTo>
                    <a:pt x="90" y="145"/>
                  </a:lnTo>
                  <a:lnTo>
                    <a:pt x="82" y="145"/>
                  </a:lnTo>
                  <a:lnTo>
                    <a:pt x="72" y="145"/>
                  </a:lnTo>
                  <a:lnTo>
                    <a:pt x="59" y="144"/>
                  </a:lnTo>
                  <a:lnTo>
                    <a:pt x="45" y="142"/>
                  </a:lnTo>
                  <a:lnTo>
                    <a:pt x="31" y="140"/>
                  </a:lnTo>
                  <a:lnTo>
                    <a:pt x="19" y="137"/>
                  </a:lnTo>
                  <a:lnTo>
                    <a:pt x="10" y="134"/>
                  </a:lnTo>
                  <a:lnTo>
                    <a:pt x="6" y="132"/>
                  </a:lnTo>
                  <a:lnTo>
                    <a:pt x="3" y="108"/>
                  </a:lnTo>
                  <a:lnTo>
                    <a:pt x="0" y="66"/>
                  </a:lnTo>
                  <a:lnTo>
                    <a:pt x="0" y="26"/>
                  </a:lnTo>
                  <a:lnTo>
                    <a:pt x="4" y="4"/>
                  </a:lnTo>
                  <a:lnTo>
                    <a:pt x="9" y="1"/>
                  </a:lnTo>
                  <a:lnTo>
                    <a:pt x="21" y="1"/>
                  </a:lnTo>
                  <a:lnTo>
                    <a:pt x="34" y="0"/>
                  </a:lnTo>
                  <a:lnTo>
                    <a:pt x="51" y="0"/>
                  </a:lnTo>
                  <a:lnTo>
                    <a:pt x="67" y="1"/>
                  </a:lnTo>
                  <a:lnTo>
                    <a:pt x="81" y="2"/>
                  </a:lnTo>
                  <a:lnTo>
                    <a:pt x="93" y="4"/>
                  </a:lnTo>
                  <a:lnTo>
                    <a:pt x="98" y="5"/>
                  </a:lnTo>
                  <a:lnTo>
                    <a:pt x="104" y="12"/>
                  </a:lnTo>
                  <a:lnTo>
                    <a:pt x="114" y="28"/>
                  </a:lnTo>
                  <a:lnTo>
                    <a:pt x="127" y="50"/>
                  </a:lnTo>
                  <a:lnTo>
                    <a:pt x="141" y="76"/>
                  </a:lnTo>
                  <a:lnTo>
                    <a:pt x="153" y="102"/>
                  </a:lnTo>
                  <a:lnTo>
                    <a:pt x="165" y="126"/>
                  </a:lnTo>
                  <a:lnTo>
                    <a:pt x="170" y="144"/>
                  </a:lnTo>
                  <a:lnTo>
                    <a:pt x="171" y="153"/>
                  </a:lnTo>
                  <a:close/>
                </a:path>
              </a:pathLst>
            </a:custGeom>
            <a:solidFill>
              <a:srgbClr val="FFFFFF"/>
            </a:solidFill>
            <a:ln w="9525">
              <a:noFill/>
              <a:round/>
              <a:headEnd/>
              <a:tailEnd/>
            </a:ln>
          </p:spPr>
          <p:txBody>
            <a:bodyPr/>
            <a:lstStyle/>
            <a:p>
              <a:endParaRPr lang="de-DE"/>
            </a:p>
          </p:txBody>
        </p:sp>
        <p:sp>
          <p:nvSpPr>
            <p:cNvPr id="142472" name="Freeform 32"/>
            <p:cNvSpPr>
              <a:spLocks/>
            </p:cNvSpPr>
            <p:nvPr/>
          </p:nvSpPr>
          <p:spPr bwMode="auto">
            <a:xfrm>
              <a:off x="2624" y="3291"/>
              <a:ext cx="89" cy="64"/>
            </a:xfrm>
            <a:custGeom>
              <a:avLst/>
              <a:gdLst>
                <a:gd name="T0" fmla="*/ 85 w 179"/>
                <a:gd name="T1" fmla="*/ 1 h 129"/>
                <a:gd name="T2" fmla="*/ 87 w 179"/>
                <a:gd name="T3" fmla="*/ 10 h 129"/>
                <a:gd name="T4" fmla="*/ 88 w 179"/>
                <a:gd name="T5" fmla="*/ 29 h 129"/>
                <a:gd name="T6" fmla="*/ 88 w 179"/>
                <a:gd name="T7" fmla="*/ 47 h 129"/>
                <a:gd name="T8" fmla="*/ 89 w 179"/>
                <a:gd name="T9" fmla="*/ 59 h 129"/>
                <a:gd name="T10" fmla="*/ 89 w 179"/>
                <a:gd name="T11" fmla="*/ 60 h 129"/>
                <a:gd name="T12" fmla="*/ 86 w 179"/>
                <a:gd name="T13" fmla="*/ 61 h 129"/>
                <a:gd name="T14" fmla="*/ 82 w 179"/>
                <a:gd name="T15" fmla="*/ 62 h 129"/>
                <a:gd name="T16" fmla="*/ 76 w 179"/>
                <a:gd name="T17" fmla="*/ 63 h 129"/>
                <a:gd name="T18" fmla="*/ 70 w 179"/>
                <a:gd name="T19" fmla="*/ 63 h 129"/>
                <a:gd name="T20" fmla="*/ 62 w 179"/>
                <a:gd name="T21" fmla="*/ 64 h 129"/>
                <a:gd name="T22" fmla="*/ 54 w 179"/>
                <a:gd name="T23" fmla="*/ 64 h 129"/>
                <a:gd name="T24" fmla="*/ 46 w 179"/>
                <a:gd name="T25" fmla="*/ 64 h 129"/>
                <a:gd name="T26" fmla="*/ 38 w 179"/>
                <a:gd name="T27" fmla="*/ 64 h 129"/>
                <a:gd name="T28" fmla="*/ 29 w 179"/>
                <a:gd name="T29" fmla="*/ 64 h 129"/>
                <a:gd name="T30" fmla="*/ 22 w 179"/>
                <a:gd name="T31" fmla="*/ 63 h 129"/>
                <a:gd name="T32" fmla="*/ 15 w 179"/>
                <a:gd name="T33" fmla="*/ 63 h 129"/>
                <a:gd name="T34" fmla="*/ 9 w 179"/>
                <a:gd name="T35" fmla="*/ 62 h 129"/>
                <a:gd name="T36" fmla="*/ 4 w 179"/>
                <a:gd name="T37" fmla="*/ 61 h 129"/>
                <a:gd name="T38" fmla="*/ 1 w 179"/>
                <a:gd name="T39" fmla="*/ 60 h 129"/>
                <a:gd name="T40" fmla="*/ 0 w 179"/>
                <a:gd name="T41" fmla="*/ 59 h 129"/>
                <a:gd name="T42" fmla="*/ 0 w 179"/>
                <a:gd name="T43" fmla="*/ 55 h 129"/>
                <a:gd name="T44" fmla="*/ 3 w 179"/>
                <a:gd name="T45" fmla="*/ 47 h 129"/>
                <a:gd name="T46" fmla="*/ 7 w 179"/>
                <a:gd name="T47" fmla="*/ 38 h 129"/>
                <a:gd name="T48" fmla="*/ 13 w 179"/>
                <a:gd name="T49" fmla="*/ 27 h 129"/>
                <a:gd name="T50" fmla="*/ 18 w 179"/>
                <a:gd name="T51" fmla="*/ 18 h 129"/>
                <a:gd name="T52" fmla="*/ 25 w 179"/>
                <a:gd name="T53" fmla="*/ 10 h 129"/>
                <a:gd name="T54" fmla="*/ 31 w 179"/>
                <a:gd name="T55" fmla="*/ 4 h 129"/>
                <a:gd name="T56" fmla="*/ 37 w 179"/>
                <a:gd name="T57" fmla="*/ 2 h 129"/>
                <a:gd name="T58" fmla="*/ 43 w 179"/>
                <a:gd name="T59" fmla="*/ 2 h 129"/>
                <a:gd name="T60" fmla="*/ 50 w 179"/>
                <a:gd name="T61" fmla="*/ 1 h 129"/>
                <a:gd name="T62" fmla="*/ 57 w 179"/>
                <a:gd name="T63" fmla="*/ 0 h 129"/>
                <a:gd name="T64" fmla="*/ 65 w 179"/>
                <a:gd name="T65" fmla="*/ 0 h 129"/>
                <a:gd name="T66" fmla="*/ 71 w 179"/>
                <a:gd name="T67" fmla="*/ 0 h 129"/>
                <a:gd name="T68" fmla="*/ 78 w 179"/>
                <a:gd name="T69" fmla="*/ 0 h 129"/>
                <a:gd name="T70" fmla="*/ 82 w 179"/>
                <a:gd name="T71" fmla="*/ 0 h 129"/>
                <a:gd name="T72" fmla="*/ 85 w 179"/>
                <a:gd name="T73" fmla="*/ 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9" h="129">
                  <a:moveTo>
                    <a:pt x="170" y="2"/>
                  </a:moveTo>
                  <a:lnTo>
                    <a:pt x="175" y="21"/>
                  </a:lnTo>
                  <a:lnTo>
                    <a:pt x="177" y="58"/>
                  </a:lnTo>
                  <a:lnTo>
                    <a:pt x="177" y="95"/>
                  </a:lnTo>
                  <a:lnTo>
                    <a:pt x="179" y="118"/>
                  </a:lnTo>
                  <a:lnTo>
                    <a:pt x="178" y="121"/>
                  </a:lnTo>
                  <a:lnTo>
                    <a:pt x="172" y="123"/>
                  </a:lnTo>
                  <a:lnTo>
                    <a:pt x="165" y="125"/>
                  </a:lnTo>
                  <a:lnTo>
                    <a:pt x="153" y="126"/>
                  </a:lnTo>
                  <a:lnTo>
                    <a:pt x="140" y="127"/>
                  </a:lnTo>
                  <a:lnTo>
                    <a:pt x="125" y="129"/>
                  </a:lnTo>
                  <a:lnTo>
                    <a:pt x="109" y="129"/>
                  </a:lnTo>
                  <a:lnTo>
                    <a:pt x="93" y="129"/>
                  </a:lnTo>
                  <a:lnTo>
                    <a:pt x="76" y="129"/>
                  </a:lnTo>
                  <a:lnTo>
                    <a:pt x="59" y="129"/>
                  </a:lnTo>
                  <a:lnTo>
                    <a:pt x="44" y="127"/>
                  </a:lnTo>
                  <a:lnTo>
                    <a:pt x="31" y="126"/>
                  </a:lnTo>
                  <a:lnTo>
                    <a:pt x="18" y="125"/>
                  </a:lnTo>
                  <a:lnTo>
                    <a:pt x="9" y="123"/>
                  </a:lnTo>
                  <a:lnTo>
                    <a:pt x="3" y="121"/>
                  </a:lnTo>
                  <a:lnTo>
                    <a:pt x="0" y="118"/>
                  </a:lnTo>
                  <a:lnTo>
                    <a:pt x="1" y="110"/>
                  </a:lnTo>
                  <a:lnTo>
                    <a:pt x="7" y="95"/>
                  </a:lnTo>
                  <a:lnTo>
                    <a:pt x="15" y="76"/>
                  </a:lnTo>
                  <a:lnTo>
                    <a:pt x="26" y="55"/>
                  </a:lnTo>
                  <a:lnTo>
                    <a:pt x="37" y="36"/>
                  </a:lnTo>
                  <a:lnTo>
                    <a:pt x="51" y="20"/>
                  </a:lnTo>
                  <a:lnTo>
                    <a:pt x="63" y="8"/>
                  </a:lnTo>
                  <a:lnTo>
                    <a:pt x="75" y="4"/>
                  </a:lnTo>
                  <a:lnTo>
                    <a:pt x="87" y="4"/>
                  </a:lnTo>
                  <a:lnTo>
                    <a:pt x="100" y="2"/>
                  </a:lnTo>
                  <a:lnTo>
                    <a:pt x="115" y="1"/>
                  </a:lnTo>
                  <a:lnTo>
                    <a:pt x="130" y="0"/>
                  </a:lnTo>
                  <a:lnTo>
                    <a:pt x="143" y="0"/>
                  </a:lnTo>
                  <a:lnTo>
                    <a:pt x="156" y="0"/>
                  </a:lnTo>
                  <a:lnTo>
                    <a:pt x="165" y="0"/>
                  </a:lnTo>
                  <a:lnTo>
                    <a:pt x="170" y="2"/>
                  </a:lnTo>
                  <a:close/>
                </a:path>
              </a:pathLst>
            </a:custGeom>
            <a:solidFill>
              <a:srgbClr val="FFFFFF"/>
            </a:solidFill>
            <a:ln w="9525">
              <a:noFill/>
              <a:round/>
              <a:headEnd/>
              <a:tailEnd/>
            </a:ln>
          </p:spPr>
          <p:txBody>
            <a:bodyPr/>
            <a:lstStyle/>
            <a:p>
              <a:endParaRPr lang="de-DE"/>
            </a:p>
          </p:txBody>
        </p:sp>
        <p:sp>
          <p:nvSpPr>
            <p:cNvPr id="142473" name="Freeform 33"/>
            <p:cNvSpPr>
              <a:spLocks/>
            </p:cNvSpPr>
            <p:nvPr/>
          </p:nvSpPr>
          <p:spPr bwMode="auto">
            <a:xfrm>
              <a:off x="2686" y="3388"/>
              <a:ext cx="78" cy="93"/>
            </a:xfrm>
            <a:custGeom>
              <a:avLst/>
              <a:gdLst>
                <a:gd name="T0" fmla="*/ 45 w 155"/>
                <a:gd name="T1" fmla="*/ 93 h 186"/>
                <a:gd name="T2" fmla="*/ 43 w 155"/>
                <a:gd name="T3" fmla="*/ 90 h 186"/>
                <a:gd name="T4" fmla="*/ 40 w 155"/>
                <a:gd name="T5" fmla="*/ 87 h 186"/>
                <a:gd name="T6" fmla="*/ 35 w 155"/>
                <a:gd name="T7" fmla="*/ 85 h 186"/>
                <a:gd name="T8" fmla="*/ 31 w 155"/>
                <a:gd name="T9" fmla="*/ 83 h 186"/>
                <a:gd name="T10" fmla="*/ 26 w 155"/>
                <a:gd name="T11" fmla="*/ 82 h 186"/>
                <a:gd name="T12" fmla="*/ 21 w 155"/>
                <a:gd name="T13" fmla="*/ 80 h 186"/>
                <a:gd name="T14" fmla="*/ 18 w 155"/>
                <a:gd name="T15" fmla="*/ 80 h 186"/>
                <a:gd name="T16" fmla="*/ 15 w 155"/>
                <a:gd name="T17" fmla="*/ 80 h 186"/>
                <a:gd name="T18" fmla="*/ 10 w 155"/>
                <a:gd name="T19" fmla="*/ 77 h 186"/>
                <a:gd name="T20" fmla="*/ 7 w 155"/>
                <a:gd name="T21" fmla="*/ 70 h 186"/>
                <a:gd name="T22" fmla="*/ 5 w 155"/>
                <a:gd name="T23" fmla="*/ 60 h 186"/>
                <a:gd name="T24" fmla="*/ 8 w 155"/>
                <a:gd name="T25" fmla="*/ 52 h 186"/>
                <a:gd name="T26" fmla="*/ 10 w 155"/>
                <a:gd name="T27" fmla="*/ 46 h 186"/>
                <a:gd name="T28" fmla="*/ 11 w 155"/>
                <a:gd name="T29" fmla="*/ 40 h 186"/>
                <a:gd name="T30" fmla="*/ 8 w 155"/>
                <a:gd name="T31" fmla="*/ 32 h 186"/>
                <a:gd name="T32" fmla="*/ 0 w 155"/>
                <a:gd name="T33" fmla="*/ 23 h 186"/>
                <a:gd name="T34" fmla="*/ 1 w 155"/>
                <a:gd name="T35" fmla="*/ 20 h 186"/>
                <a:gd name="T36" fmla="*/ 5 w 155"/>
                <a:gd name="T37" fmla="*/ 14 h 186"/>
                <a:gd name="T38" fmla="*/ 10 w 155"/>
                <a:gd name="T39" fmla="*/ 10 h 186"/>
                <a:gd name="T40" fmla="*/ 13 w 155"/>
                <a:gd name="T41" fmla="*/ 8 h 186"/>
                <a:gd name="T42" fmla="*/ 17 w 155"/>
                <a:gd name="T43" fmla="*/ 12 h 186"/>
                <a:gd name="T44" fmla="*/ 21 w 155"/>
                <a:gd name="T45" fmla="*/ 13 h 186"/>
                <a:gd name="T46" fmla="*/ 25 w 155"/>
                <a:gd name="T47" fmla="*/ 14 h 186"/>
                <a:gd name="T48" fmla="*/ 29 w 155"/>
                <a:gd name="T49" fmla="*/ 12 h 186"/>
                <a:gd name="T50" fmla="*/ 32 w 155"/>
                <a:gd name="T51" fmla="*/ 11 h 186"/>
                <a:gd name="T52" fmla="*/ 35 w 155"/>
                <a:gd name="T53" fmla="*/ 9 h 186"/>
                <a:gd name="T54" fmla="*/ 36 w 155"/>
                <a:gd name="T55" fmla="*/ 6 h 186"/>
                <a:gd name="T56" fmla="*/ 37 w 155"/>
                <a:gd name="T57" fmla="*/ 4 h 186"/>
                <a:gd name="T58" fmla="*/ 38 w 155"/>
                <a:gd name="T59" fmla="*/ 1 h 186"/>
                <a:gd name="T60" fmla="*/ 40 w 155"/>
                <a:gd name="T61" fmla="*/ 0 h 186"/>
                <a:gd name="T62" fmla="*/ 42 w 155"/>
                <a:gd name="T63" fmla="*/ 1 h 186"/>
                <a:gd name="T64" fmla="*/ 44 w 155"/>
                <a:gd name="T65" fmla="*/ 4 h 186"/>
                <a:gd name="T66" fmla="*/ 44 w 155"/>
                <a:gd name="T67" fmla="*/ 6 h 186"/>
                <a:gd name="T68" fmla="*/ 46 w 155"/>
                <a:gd name="T69" fmla="*/ 9 h 186"/>
                <a:gd name="T70" fmla="*/ 48 w 155"/>
                <a:gd name="T71" fmla="*/ 11 h 186"/>
                <a:gd name="T72" fmla="*/ 51 w 155"/>
                <a:gd name="T73" fmla="*/ 13 h 186"/>
                <a:gd name="T74" fmla="*/ 54 w 155"/>
                <a:gd name="T75" fmla="*/ 14 h 186"/>
                <a:gd name="T76" fmla="*/ 58 w 155"/>
                <a:gd name="T77" fmla="*/ 14 h 186"/>
                <a:gd name="T78" fmla="*/ 63 w 155"/>
                <a:gd name="T79" fmla="*/ 13 h 186"/>
                <a:gd name="T80" fmla="*/ 67 w 155"/>
                <a:gd name="T81" fmla="*/ 10 h 186"/>
                <a:gd name="T82" fmla="*/ 70 w 155"/>
                <a:gd name="T83" fmla="*/ 11 h 186"/>
                <a:gd name="T84" fmla="*/ 74 w 155"/>
                <a:gd name="T85" fmla="*/ 16 h 186"/>
                <a:gd name="T86" fmla="*/ 77 w 155"/>
                <a:gd name="T87" fmla="*/ 22 h 186"/>
                <a:gd name="T88" fmla="*/ 78 w 155"/>
                <a:gd name="T89" fmla="*/ 26 h 186"/>
                <a:gd name="T90" fmla="*/ 73 w 155"/>
                <a:gd name="T91" fmla="*/ 34 h 186"/>
                <a:gd name="T92" fmla="*/ 71 w 155"/>
                <a:gd name="T93" fmla="*/ 41 h 186"/>
                <a:gd name="T94" fmla="*/ 72 w 155"/>
                <a:gd name="T95" fmla="*/ 48 h 186"/>
                <a:gd name="T96" fmla="*/ 74 w 155"/>
                <a:gd name="T97" fmla="*/ 53 h 186"/>
                <a:gd name="T98" fmla="*/ 76 w 155"/>
                <a:gd name="T99" fmla="*/ 59 h 186"/>
                <a:gd name="T100" fmla="*/ 76 w 155"/>
                <a:gd name="T101" fmla="*/ 68 h 186"/>
                <a:gd name="T102" fmla="*/ 73 w 155"/>
                <a:gd name="T103" fmla="*/ 77 h 186"/>
                <a:gd name="T104" fmla="*/ 65 w 155"/>
                <a:gd name="T105" fmla="*/ 81 h 186"/>
                <a:gd name="T106" fmla="*/ 62 w 155"/>
                <a:gd name="T107" fmla="*/ 81 h 186"/>
                <a:gd name="T108" fmla="*/ 58 w 155"/>
                <a:gd name="T109" fmla="*/ 82 h 186"/>
                <a:gd name="T110" fmla="*/ 55 w 155"/>
                <a:gd name="T111" fmla="*/ 82 h 186"/>
                <a:gd name="T112" fmla="*/ 53 w 155"/>
                <a:gd name="T113" fmla="*/ 84 h 186"/>
                <a:gd name="T114" fmla="*/ 50 w 155"/>
                <a:gd name="T115" fmla="*/ 86 h 186"/>
                <a:gd name="T116" fmla="*/ 48 w 155"/>
                <a:gd name="T117" fmla="*/ 88 h 186"/>
                <a:gd name="T118" fmla="*/ 46 w 155"/>
                <a:gd name="T119" fmla="*/ 90 h 186"/>
                <a:gd name="T120" fmla="*/ 45 w 155"/>
                <a:gd name="T121" fmla="*/ 93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86">
                  <a:moveTo>
                    <a:pt x="90" y="186"/>
                  </a:moveTo>
                  <a:lnTo>
                    <a:pt x="86" y="179"/>
                  </a:lnTo>
                  <a:lnTo>
                    <a:pt x="79" y="174"/>
                  </a:lnTo>
                  <a:lnTo>
                    <a:pt x="70" y="170"/>
                  </a:lnTo>
                  <a:lnTo>
                    <a:pt x="61" y="166"/>
                  </a:lnTo>
                  <a:lnTo>
                    <a:pt x="51" y="163"/>
                  </a:lnTo>
                  <a:lnTo>
                    <a:pt x="42" y="160"/>
                  </a:lnTo>
                  <a:lnTo>
                    <a:pt x="35" y="159"/>
                  </a:lnTo>
                  <a:lnTo>
                    <a:pt x="29" y="159"/>
                  </a:lnTo>
                  <a:lnTo>
                    <a:pt x="19" y="153"/>
                  </a:lnTo>
                  <a:lnTo>
                    <a:pt x="13" y="139"/>
                  </a:lnTo>
                  <a:lnTo>
                    <a:pt x="10" y="120"/>
                  </a:lnTo>
                  <a:lnTo>
                    <a:pt x="16" y="103"/>
                  </a:lnTo>
                  <a:lnTo>
                    <a:pt x="20" y="92"/>
                  </a:lnTo>
                  <a:lnTo>
                    <a:pt x="22" y="80"/>
                  </a:lnTo>
                  <a:lnTo>
                    <a:pt x="16" y="64"/>
                  </a:lnTo>
                  <a:lnTo>
                    <a:pt x="0" y="46"/>
                  </a:lnTo>
                  <a:lnTo>
                    <a:pt x="1" y="39"/>
                  </a:lnTo>
                  <a:lnTo>
                    <a:pt x="10" y="28"/>
                  </a:lnTo>
                  <a:lnTo>
                    <a:pt x="20" y="19"/>
                  </a:lnTo>
                  <a:lnTo>
                    <a:pt x="26" y="16"/>
                  </a:lnTo>
                  <a:lnTo>
                    <a:pt x="34" y="23"/>
                  </a:lnTo>
                  <a:lnTo>
                    <a:pt x="42" y="26"/>
                  </a:lnTo>
                  <a:lnTo>
                    <a:pt x="50" y="27"/>
                  </a:lnTo>
                  <a:lnTo>
                    <a:pt x="58" y="24"/>
                  </a:lnTo>
                  <a:lnTo>
                    <a:pt x="63" y="22"/>
                  </a:lnTo>
                  <a:lnTo>
                    <a:pt x="69" y="18"/>
                  </a:lnTo>
                  <a:lnTo>
                    <a:pt x="72" y="12"/>
                  </a:lnTo>
                  <a:lnTo>
                    <a:pt x="73" y="8"/>
                  </a:lnTo>
                  <a:lnTo>
                    <a:pt x="75" y="1"/>
                  </a:lnTo>
                  <a:lnTo>
                    <a:pt x="80" y="0"/>
                  </a:lnTo>
                  <a:lnTo>
                    <a:pt x="84" y="1"/>
                  </a:lnTo>
                  <a:lnTo>
                    <a:pt x="87" y="8"/>
                  </a:lnTo>
                  <a:lnTo>
                    <a:pt x="88" y="12"/>
                  </a:lnTo>
                  <a:lnTo>
                    <a:pt x="91" y="18"/>
                  </a:lnTo>
                  <a:lnTo>
                    <a:pt x="96" y="22"/>
                  </a:lnTo>
                  <a:lnTo>
                    <a:pt x="101" y="26"/>
                  </a:lnTo>
                  <a:lnTo>
                    <a:pt x="108" y="28"/>
                  </a:lnTo>
                  <a:lnTo>
                    <a:pt x="116" y="28"/>
                  </a:lnTo>
                  <a:lnTo>
                    <a:pt x="125" y="26"/>
                  </a:lnTo>
                  <a:lnTo>
                    <a:pt x="134" y="19"/>
                  </a:lnTo>
                  <a:lnTo>
                    <a:pt x="140" y="22"/>
                  </a:lnTo>
                  <a:lnTo>
                    <a:pt x="147" y="31"/>
                  </a:lnTo>
                  <a:lnTo>
                    <a:pt x="154" y="43"/>
                  </a:lnTo>
                  <a:lnTo>
                    <a:pt x="155" y="52"/>
                  </a:lnTo>
                  <a:lnTo>
                    <a:pt x="145" y="67"/>
                  </a:lnTo>
                  <a:lnTo>
                    <a:pt x="142" y="81"/>
                  </a:lnTo>
                  <a:lnTo>
                    <a:pt x="143" y="95"/>
                  </a:lnTo>
                  <a:lnTo>
                    <a:pt x="147" y="105"/>
                  </a:lnTo>
                  <a:lnTo>
                    <a:pt x="152" y="117"/>
                  </a:lnTo>
                  <a:lnTo>
                    <a:pt x="152" y="136"/>
                  </a:lnTo>
                  <a:lnTo>
                    <a:pt x="145" y="153"/>
                  </a:lnTo>
                  <a:lnTo>
                    <a:pt x="129" y="162"/>
                  </a:lnTo>
                  <a:lnTo>
                    <a:pt x="123" y="162"/>
                  </a:lnTo>
                  <a:lnTo>
                    <a:pt x="116" y="163"/>
                  </a:lnTo>
                  <a:lnTo>
                    <a:pt x="110" y="164"/>
                  </a:lnTo>
                  <a:lnTo>
                    <a:pt x="105" y="167"/>
                  </a:lnTo>
                  <a:lnTo>
                    <a:pt x="99" y="171"/>
                  </a:lnTo>
                  <a:lnTo>
                    <a:pt x="96" y="175"/>
                  </a:lnTo>
                  <a:lnTo>
                    <a:pt x="92" y="179"/>
                  </a:lnTo>
                  <a:lnTo>
                    <a:pt x="90" y="186"/>
                  </a:lnTo>
                  <a:close/>
                </a:path>
              </a:pathLst>
            </a:custGeom>
            <a:solidFill>
              <a:srgbClr val="000000"/>
            </a:solidFill>
            <a:ln w="9525">
              <a:noFill/>
              <a:round/>
              <a:headEnd/>
              <a:tailEnd/>
            </a:ln>
          </p:spPr>
          <p:txBody>
            <a:bodyPr/>
            <a:lstStyle/>
            <a:p>
              <a:endParaRPr lang="de-DE"/>
            </a:p>
          </p:txBody>
        </p:sp>
        <p:sp>
          <p:nvSpPr>
            <p:cNvPr id="142474" name="Freeform 34"/>
            <p:cNvSpPr>
              <a:spLocks/>
            </p:cNvSpPr>
            <p:nvPr/>
          </p:nvSpPr>
          <p:spPr bwMode="auto">
            <a:xfrm>
              <a:off x="2698" y="3401"/>
              <a:ext cx="55" cy="65"/>
            </a:xfrm>
            <a:custGeom>
              <a:avLst/>
              <a:gdLst>
                <a:gd name="T0" fmla="*/ 32 w 109"/>
                <a:gd name="T1" fmla="*/ 65 h 130"/>
                <a:gd name="T2" fmla="*/ 30 w 109"/>
                <a:gd name="T3" fmla="*/ 63 h 130"/>
                <a:gd name="T4" fmla="*/ 28 w 109"/>
                <a:gd name="T5" fmla="*/ 61 h 130"/>
                <a:gd name="T6" fmla="*/ 25 w 109"/>
                <a:gd name="T7" fmla="*/ 60 h 130"/>
                <a:gd name="T8" fmla="*/ 22 w 109"/>
                <a:gd name="T9" fmla="*/ 59 h 130"/>
                <a:gd name="T10" fmla="*/ 18 w 109"/>
                <a:gd name="T11" fmla="*/ 57 h 130"/>
                <a:gd name="T12" fmla="*/ 15 w 109"/>
                <a:gd name="T13" fmla="*/ 57 h 130"/>
                <a:gd name="T14" fmla="*/ 13 w 109"/>
                <a:gd name="T15" fmla="*/ 56 h 130"/>
                <a:gd name="T16" fmla="*/ 11 w 109"/>
                <a:gd name="T17" fmla="*/ 56 h 130"/>
                <a:gd name="T18" fmla="*/ 7 w 109"/>
                <a:gd name="T19" fmla="*/ 54 h 130"/>
                <a:gd name="T20" fmla="*/ 5 w 109"/>
                <a:gd name="T21" fmla="*/ 48 h 130"/>
                <a:gd name="T22" fmla="*/ 4 w 109"/>
                <a:gd name="T23" fmla="*/ 42 h 130"/>
                <a:gd name="T24" fmla="*/ 6 w 109"/>
                <a:gd name="T25" fmla="*/ 37 h 130"/>
                <a:gd name="T26" fmla="*/ 8 w 109"/>
                <a:gd name="T27" fmla="*/ 33 h 130"/>
                <a:gd name="T28" fmla="*/ 8 w 109"/>
                <a:gd name="T29" fmla="*/ 29 h 130"/>
                <a:gd name="T30" fmla="*/ 6 w 109"/>
                <a:gd name="T31" fmla="*/ 23 h 130"/>
                <a:gd name="T32" fmla="*/ 0 w 109"/>
                <a:gd name="T33" fmla="*/ 17 h 130"/>
                <a:gd name="T34" fmla="*/ 1 w 109"/>
                <a:gd name="T35" fmla="*/ 14 h 130"/>
                <a:gd name="T36" fmla="*/ 4 w 109"/>
                <a:gd name="T37" fmla="*/ 10 h 130"/>
                <a:gd name="T38" fmla="*/ 8 w 109"/>
                <a:gd name="T39" fmla="*/ 7 h 130"/>
                <a:gd name="T40" fmla="*/ 10 w 109"/>
                <a:gd name="T41" fmla="*/ 6 h 130"/>
                <a:gd name="T42" fmla="*/ 15 w 109"/>
                <a:gd name="T43" fmla="*/ 10 h 130"/>
                <a:gd name="T44" fmla="*/ 20 w 109"/>
                <a:gd name="T45" fmla="*/ 9 h 130"/>
                <a:gd name="T46" fmla="*/ 24 w 109"/>
                <a:gd name="T47" fmla="*/ 7 h 130"/>
                <a:gd name="T48" fmla="*/ 26 w 109"/>
                <a:gd name="T49" fmla="*/ 4 h 130"/>
                <a:gd name="T50" fmla="*/ 27 w 109"/>
                <a:gd name="T51" fmla="*/ 1 h 130"/>
                <a:gd name="T52" fmla="*/ 28 w 109"/>
                <a:gd name="T53" fmla="*/ 0 h 130"/>
                <a:gd name="T54" fmla="*/ 29 w 109"/>
                <a:gd name="T55" fmla="*/ 1 h 130"/>
                <a:gd name="T56" fmla="*/ 31 w 109"/>
                <a:gd name="T57" fmla="*/ 4 h 130"/>
                <a:gd name="T58" fmla="*/ 31 w 109"/>
                <a:gd name="T59" fmla="*/ 5 h 130"/>
                <a:gd name="T60" fmla="*/ 32 w 109"/>
                <a:gd name="T61" fmla="*/ 7 h 130"/>
                <a:gd name="T62" fmla="*/ 34 w 109"/>
                <a:gd name="T63" fmla="*/ 8 h 130"/>
                <a:gd name="T64" fmla="*/ 36 w 109"/>
                <a:gd name="T65" fmla="*/ 10 h 130"/>
                <a:gd name="T66" fmla="*/ 38 w 109"/>
                <a:gd name="T67" fmla="*/ 10 h 130"/>
                <a:gd name="T68" fmla="*/ 41 w 109"/>
                <a:gd name="T69" fmla="*/ 10 h 130"/>
                <a:gd name="T70" fmla="*/ 44 w 109"/>
                <a:gd name="T71" fmla="*/ 9 h 130"/>
                <a:gd name="T72" fmla="*/ 47 w 109"/>
                <a:gd name="T73" fmla="*/ 7 h 130"/>
                <a:gd name="T74" fmla="*/ 49 w 109"/>
                <a:gd name="T75" fmla="*/ 8 h 130"/>
                <a:gd name="T76" fmla="*/ 52 w 109"/>
                <a:gd name="T77" fmla="*/ 12 h 130"/>
                <a:gd name="T78" fmla="*/ 55 w 109"/>
                <a:gd name="T79" fmla="*/ 16 h 130"/>
                <a:gd name="T80" fmla="*/ 55 w 109"/>
                <a:gd name="T81" fmla="*/ 18 h 130"/>
                <a:gd name="T82" fmla="*/ 51 w 109"/>
                <a:gd name="T83" fmla="*/ 24 h 130"/>
                <a:gd name="T84" fmla="*/ 50 w 109"/>
                <a:gd name="T85" fmla="*/ 29 h 130"/>
                <a:gd name="T86" fmla="*/ 50 w 109"/>
                <a:gd name="T87" fmla="*/ 34 h 130"/>
                <a:gd name="T88" fmla="*/ 52 w 109"/>
                <a:gd name="T89" fmla="*/ 37 h 130"/>
                <a:gd name="T90" fmla="*/ 54 w 109"/>
                <a:gd name="T91" fmla="*/ 42 h 130"/>
                <a:gd name="T92" fmla="*/ 54 w 109"/>
                <a:gd name="T93" fmla="*/ 48 h 130"/>
                <a:gd name="T94" fmla="*/ 51 w 109"/>
                <a:gd name="T95" fmla="*/ 54 h 130"/>
                <a:gd name="T96" fmla="*/ 46 w 109"/>
                <a:gd name="T97" fmla="*/ 57 h 130"/>
                <a:gd name="T98" fmla="*/ 41 w 109"/>
                <a:gd name="T99" fmla="*/ 58 h 130"/>
                <a:gd name="T100" fmla="*/ 37 w 109"/>
                <a:gd name="T101" fmla="*/ 59 h 130"/>
                <a:gd name="T102" fmla="*/ 33 w 109"/>
                <a:gd name="T103" fmla="*/ 61 h 130"/>
                <a:gd name="T104" fmla="*/ 32 w 109"/>
                <a:gd name="T105" fmla="*/ 65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9" h="130">
                  <a:moveTo>
                    <a:pt x="63" y="130"/>
                  </a:moveTo>
                  <a:lnTo>
                    <a:pt x="59" y="126"/>
                  </a:lnTo>
                  <a:lnTo>
                    <a:pt x="55" y="122"/>
                  </a:lnTo>
                  <a:lnTo>
                    <a:pt x="49" y="119"/>
                  </a:lnTo>
                  <a:lnTo>
                    <a:pt x="43" y="117"/>
                  </a:lnTo>
                  <a:lnTo>
                    <a:pt x="36" y="114"/>
                  </a:lnTo>
                  <a:lnTo>
                    <a:pt x="29" y="113"/>
                  </a:lnTo>
                  <a:lnTo>
                    <a:pt x="25" y="111"/>
                  </a:lnTo>
                  <a:lnTo>
                    <a:pt x="21" y="111"/>
                  </a:lnTo>
                  <a:lnTo>
                    <a:pt x="13" y="107"/>
                  </a:lnTo>
                  <a:lnTo>
                    <a:pt x="9" y="96"/>
                  </a:lnTo>
                  <a:lnTo>
                    <a:pt x="8" y="84"/>
                  </a:lnTo>
                  <a:lnTo>
                    <a:pt x="11" y="73"/>
                  </a:lnTo>
                  <a:lnTo>
                    <a:pt x="15" y="65"/>
                  </a:lnTo>
                  <a:lnTo>
                    <a:pt x="16" y="57"/>
                  </a:lnTo>
                  <a:lnTo>
                    <a:pt x="11" y="46"/>
                  </a:lnTo>
                  <a:lnTo>
                    <a:pt x="0" y="34"/>
                  </a:lnTo>
                  <a:lnTo>
                    <a:pt x="1" y="28"/>
                  </a:lnTo>
                  <a:lnTo>
                    <a:pt x="7" y="20"/>
                  </a:lnTo>
                  <a:lnTo>
                    <a:pt x="15" y="13"/>
                  </a:lnTo>
                  <a:lnTo>
                    <a:pt x="19" y="12"/>
                  </a:lnTo>
                  <a:lnTo>
                    <a:pt x="30" y="19"/>
                  </a:lnTo>
                  <a:lnTo>
                    <a:pt x="40" y="17"/>
                  </a:lnTo>
                  <a:lnTo>
                    <a:pt x="48" y="13"/>
                  </a:lnTo>
                  <a:lnTo>
                    <a:pt x="52" y="7"/>
                  </a:lnTo>
                  <a:lnTo>
                    <a:pt x="53" y="2"/>
                  </a:lnTo>
                  <a:lnTo>
                    <a:pt x="56" y="0"/>
                  </a:lnTo>
                  <a:lnTo>
                    <a:pt x="58" y="2"/>
                  </a:lnTo>
                  <a:lnTo>
                    <a:pt x="61" y="7"/>
                  </a:lnTo>
                  <a:lnTo>
                    <a:pt x="62" y="9"/>
                  </a:lnTo>
                  <a:lnTo>
                    <a:pt x="64" y="13"/>
                  </a:lnTo>
                  <a:lnTo>
                    <a:pt x="67" y="16"/>
                  </a:lnTo>
                  <a:lnTo>
                    <a:pt x="71" y="19"/>
                  </a:lnTo>
                  <a:lnTo>
                    <a:pt x="76" y="20"/>
                  </a:lnTo>
                  <a:lnTo>
                    <a:pt x="82" y="20"/>
                  </a:lnTo>
                  <a:lnTo>
                    <a:pt x="88" y="17"/>
                  </a:lnTo>
                  <a:lnTo>
                    <a:pt x="94" y="13"/>
                  </a:lnTo>
                  <a:lnTo>
                    <a:pt x="98" y="16"/>
                  </a:lnTo>
                  <a:lnTo>
                    <a:pt x="103" y="23"/>
                  </a:lnTo>
                  <a:lnTo>
                    <a:pt x="109" y="31"/>
                  </a:lnTo>
                  <a:lnTo>
                    <a:pt x="109" y="36"/>
                  </a:lnTo>
                  <a:lnTo>
                    <a:pt x="102" y="47"/>
                  </a:lnTo>
                  <a:lnTo>
                    <a:pt x="99" y="58"/>
                  </a:lnTo>
                  <a:lnTo>
                    <a:pt x="100" y="68"/>
                  </a:lnTo>
                  <a:lnTo>
                    <a:pt x="103" y="74"/>
                  </a:lnTo>
                  <a:lnTo>
                    <a:pt x="107" y="83"/>
                  </a:lnTo>
                  <a:lnTo>
                    <a:pt x="107" y="96"/>
                  </a:lnTo>
                  <a:lnTo>
                    <a:pt x="102" y="108"/>
                  </a:lnTo>
                  <a:lnTo>
                    <a:pt x="91" y="114"/>
                  </a:lnTo>
                  <a:lnTo>
                    <a:pt x="81" y="115"/>
                  </a:lnTo>
                  <a:lnTo>
                    <a:pt x="73" y="118"/>
                  </a:lnTo>
                  <a:lnTo>
                    <a:pt x="66" y="122"/>
                  </a:lnTo>
                  <a:lnTo>
                    <a:pt x="63" y="130"/>
                  </a:lnTo>
                  <a:close/>
                </a:path>
              </a:pathLst>
            </a:custGeom>
            <a:solidFill>
              <a:srgbClr val="FFFFFF"/>
            </a:solidFill>
            <a:ln w="9525">
              <a:noFill/>
              <a:round/>
              <a:headEnd/>
              <a:tailEnd/>
            </a:ln>
          </p:spPr>
          <p:txBody>
            <a:bodyPr/>
            <a:lstStyle/>
            <a:p>
              <a:endParaRPr lang="de-DE"/>
            </a:p>
          </p:txBody>
        </p:sp>
      </p:grpSp>
      <p:pic>
        <p:nvPicPr>
          <p:cNvPr id="142346" name="Picture 35"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7076" y="2155825"/>
            <a:ext cx="371475" cy="1143000"/>
          </a:xfrm>
          <a:prstGeom prst="rect">
            <a:avLst/>
          </a:prstGeom>
          <a:noFill/>
          <a:ln w="9525">
            <a:noFill/>
            <a:miter lim="800000"/>
            <a:headEnd/>
            <a:tailEnd/>
          </a:ln>
        </p:spPr>
      </p:pic>
      <p:pic>
        <p:nvPicPr>
          <p:cNvPr id="142347" name="Picture 36"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1" y="2133600"/>
            <a:ext cx="371475" cy="1143000"/>
          </a:xfrm>
          <a:prstGeom prst="rect">
            <a:avLst/>
          </a:prstGeom>
          <a:noFill/>
          <a:ln w="9525">
            <a:noFill/>
            <a:miter lim="800000"/>
            <a:headEnd/>
            <a:tailEnd/>
          </a:ln>
        </p:spPr>
      </p:pic>
      <p:sp>
        <p:nvSpPr>
          <p:cNvPr id="142348" name="Text Box 37"/>
          <p:cNvSpPr txBox="1">
            <a:spLocks noChangeArrowheads="1"/>
          </p:cNvSpPr>
          <p:nvPr/>
        </p:nvSpPr>
        <p:spPr bwMode="auto">
          <a:xfrm>
            <a:off x="2351088" y="3284538"/>
            <a:ext cx="2589212"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Direct Mode with Repeater</a:t>
            </a:r>
          </a:p>
        </p:txBody>
      </p:sp>
      <p:cxnSp>
        <p:nvCxnSpPr>
          <p:cNvPr id="142349" name="AutoShape 38"/>
          <p:cNvCxnSpPr>
            <a:cxnSpLocks noChangeShapeType="1"/>
            <a:endCxn id="142429" idx="3"/>
          </p:cNvCxnSpPr>
          <p:nvPr/>
        </p:nvCxnSpPr>
        <p:spPr bwMode="auto">
          <a:xfrm flipV="1">
            <a:off x="2368551" y="2549525"/>
            <a:ext cx="1103313" cy="177800"/>
          </a:xfrm>
          <a:prstGeom prst="straightConnector1">
            <a:avLst/>
          </a:prstGeom>
          <a:noFill/>
          <a:ln w="9525">
            <a:solidFill>
              <a:schemeClr val="tx1"/>
            </a:solidFill>
            <a:round/>
            <a:headEnd type="triangle" w="med" len="med"/>
            <a:tailEnd type="triangle" w="med" len="med"/>
          </a:ln>
        </p:spPr>
      </p:cxnSp>
      <p:cxnSp>
        <p:nvCxnSpPr>
          <p:cNvPr id="142350" name="AutoShape 39"/>
          <p:cNvCxnSpPr>
            <a:cxnSpLocks noChangeShapeType="1"/>
            <a:stCxn id="142429" idx="4"/>
          </p:cNvCxnSpPr>
          <p:nvPr/>
        </p:nvCxnSpPr>
        <p:spPr bwMode="auto">
          <a:xfrm>
            <a:off x="3460750" y="2549526"/>
            <a:ext cx="1339850" cy="155575"/>
          </a:xfrm>
          <a:prstGeom prst="straightConnector1">
            <a:avLst/>
          </a:prstGeom>
          <a:noFill/>
          <a:ln w="9525">
            <a:solidFill>
              <a:schemeClr val="tx1"/>
            </a:solidFill>
            <a:round/>
            <a:headEnd type="triangle" w="med" len="med"/>
            <a:tailEnd type="triangle" w="med" len="med"/>
          </a:ln>
        </p:spPr>
      </p:cxnSp>
      <p:grpSp>
        <p:nvGrpSpPr>
          <p:cNvPr id="142351" name="Group 40"/>
          <p:cNvGrpSpPr>
            <a:grpSpLocks/>
          </p:cNvGrpSpPr>
          <p:nvPr/>
        </p:nvGrpSpPr>
        <p:grpSpPr bwMode="auto">
          <a:xfrm flipH="1">
            <a:off x="3000375" y="2349500"/>
            <a:ext cx="1411288" cy="749300"/>
            <a:chOff x="2129" y="3091"/>
            <a:chExt cx="889" cy="497"/>
          </a:xfrm>
        </p:grpSpPr>
        <p:sp>
          <p:nvSpPr>
            <p:cNvPr id="142425" name="Freeform 41"/>
            <p:cNvSpPr>
              <a:spLocks/>
            </p:cNvSpPr>
            <p:nvPr/>
          </p:nvSpPr>
          <p:spPr bwMode="auto">
            <a:xfrm>
              <a:off x="2547" y="3464"/>
              <a:ext cx="92" cy="124"/>
            </a:xfrm>
            <a:custGeom>
              <a:avLst/>
              <a:gdLst>
                <a:gd name="T0" fmla="*/ 35 w 185"/>
                <a:gd name="T1" fmla="*/ 124 h 249"/>
                <a:gd name="T2" fmla="*/ 44 w 185"/>
                <a:gd name="T3" fmla="*/ 122 h 249"/>
                <a:gd name="T4" fmla="*/ 53 w 185"/>
                <a:gd name="T5" fmla="*/ 118 h 249"/>
                <a:gd name="T6" fmla="*/ 62 w 185"/>
                <a:gd name="T7" fmla="*/ 111 h 249"/>
                <a:gd name="T8" fmla="*/ 70 w 185"/>
                <a:gd name="T9" fmla="*/ 103 h 249"/>
                <a:gd name="T10" fmla="*/ 77 w 185"/>
                <a:gd name="T11" fmla="*/ 94 h 249"/>
                <a:gd name="T12" fmla="*/ 83 w 185"/>
                <a:gd name="T13" fmla="*/ 82 h 249"/>
                <a:gd name="T14" fmla="*/ 88 w 185"/>
                <a:gd name="T15" fmla="*/ 70 h 249"/>
                <a:gd name="T16" fmla="*/ 91 w 185"/>
                <a:gd name="T17" fmla="*/ 58 h 249"/>
                <a:gd name="T18" fmla="*/ 92 w 185"/>
                <a:gd name="T19" fmla="*/ 45 h 249"/>
                <a:gd name="T20" fmla="*/ 92 w 185"/>
                <a:gd name="T21" fmla="*/ 34 h 249"/>
                <a:gd name="T22" fmla="*/ 89 w 185"/>
                <a:gd name="T23" fmla="*/ 24 h 249"/>
                <a:gd name="T24" fmla="*/ 86 w 185"/>
                <a:gd name="T25" fmla="*/ 15 h 249"/>
                <a:gd name="T26" fmla="*/ 80 w 185"/>
                <a:gd name="T27" fmla="*/ 8 h 249"/>
                <a:gd name="T28" fmla="*/ 74 w 185"/>
                <a:gd name="T29" fmla="*/ 3 h 249"/>
                <a:gd name="T30" fmla="*/ 66 w 185"/>
                <a:gd name="T31" fmla="*/ 0 h 249"/>
                <a:gd name="T32" fmla="*/ 57 w 185"/>
                <a:gd name="T33" fmla="*/ 0 h 249"/>
                <a:gd name="T34" fmla="*/ 48 w 185"/>
                <a:gd name="T35" fmla="*/ 2 h 249"/>
                <a:gd name="T36" fmla="*/ 38 w 185"/>
                <a:gd name="T37" fmla="*/ 6 h 249"/>
                <a:gd name="T38" fmla="*/ 30 w 185"/>
                <a:gd name="T39" fmla="*/ 13 h 249"/>
                <a:gd name="T40" fmla="*/ 22 w 185"/>
                <a:gd name="T41" fmla="*/ 21 h 249"/>
                <a:gd name="T42" fmla="*/ 15 w 185"/>
                <a:gd name="T43" fmla="*/ 30 h 249"/>
                <a:gd name="T44" fmla="*/ 9 w 185"/>
                <a:gd name="T45" fmla="*/ 42 h 249"/>
                <a:gd name="T46" fmla="*/ 4 w 185"/>
                <a:gd name="T47" fmla="*/ 53 h 249"/>
                <a:gd name="T48" fmla="*/ 1 w 185"/>
                <a:gd name="T49" fmla="*/ 66 h 249"/>
                <a:gd name="T50" fmla="*/ 0 w 185"/>
                <a:gd name="T51" fmla="*/ 79 h 249"/>
                <a:gd name="T52" fmla="*/ 1 w 185"/>
                <a:gd name="T53" fmla="*/ 90 h 249"/>
                <a:gd name="T54" fmla="*/ 3 w 185"/>
                <a:gd name="T55" fmla="*/ 100 h 249"/>
                <a:gd name="T56" fmla="*/ 7 w 185"/>
                <a:gd name="T57" fmla="*/ 109 h 249"/>
                <a:gd name="T58" fmla="*/ 12 w 185"/>
                <a:gd name="T59" fmla="*/ 116 h 249"/>
                <a:gd name="T60" fmla="*/ 19 w 185"/>
                <a:gd name="T61" fmla="*/ 121 h 249"/>
                <a:gd name="T62" fmla="*/ 26 w 185"/>
                <a:gd name="T63" fmla="*/ 123 h 249"/>
                <a:gd name="T64" fmla="*/ 35 w 185"/>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5" h="249">
                  <a:moveTo>
                    <a:pt x="71" y="249"/>
                  </a:moveTo>
                  <a:lnTo>
                    <a:pt x="89" y="245"/>
                  </a:lnTo>
                  <a:lnTo>
                    <a:pt x="107" y="237"/>
                  </a:lnTo>
                  <a:lnTo>
                    <a:pt x="124" y="223"/>
                  </a:lnTo>
                  <a:lnTo>
                    <a:pt x="141" y="207"/>
                  </a:lnTo>
                  <a:lnTo>
                    <a:pt x="154" y="188"/>
                  </a:lnTo>
                  <a:lnTo>
                    <a:pt x="167" y="165"/>
                  </a:lnTo>
                  <a:lnTo>
                    <a:pt x="176" y="141"/>
                  </a:lnTo>
                  <a:lnTo>
                    <a:pt x="183" y="116"/>
                  </a:lnTo>
                  <a:lnTo>
                    <a:pt x="185" y="91"/>
                  </a:lnTo>
                  <a:lnTo>
                    <a:pt x="184" y="68"/>
                  </a:lnTo>
                  <a:lnTo>
                    <a:pt x="179" y="48"/>
                  </a:lnTo>
                  <a:lnTo>
                    <a:pt x="172" y="30"/>
                  </a:lnTo>
                  <a:lnTo>
                    <a:pt x="161" y="16"/>
                  </a:lnTo>
                  <a:lnTo>
                    <a:pt x="148" y="7"/>
                  </a:lnTo>
                  <a:lnTo>
                    <a:pt x="132" y="0"/>
                  </a:lnTo>
                  <a:lnTo>
                    <a:pt x="114" y="0"/>
                  </a:lnTo>
                  <a:lnTo>
                    <a:pt x="96" y="4"/>
                  </a:lnTo>
                  <a:lnTo>
                    <a:pt x="77" y="12"/>
                  </a:lnTo>
                  <a:lnTo>
                    <a:pt x="60" y="26"/>
                  </a:lnTo>
                  <a:lnTo>
                    <a:pt x="44" y="42"/>
                  </a:lnTo>
                  <a:lnTo>
                    <a:pt x="30" y="61"/>
                  </a:lnTo>
                  <a:lnTo>
                    <a:pt x="18" y="84"/>
                  </a:lnTo>
                  <a:lnTo>
                    <a:pt x="8" y="107"/>
                  </a:lnTo>
                  <a:lnTo>
                    <a:pt x="3" y="133"/>
                  </a:lnTo>
                  <a:lnTo>
                    <a:pt x="0" y="158"/>
                  </a:lnTo>
                  <a:lnTo>
                    <a:pt x="2" y="181"/>
                  </a:lnTo>
                  <a:lnTo>
                    <a:pt x="6" y="201"/>
                  </a:lnTo>
                  <a:lnTo>
                    <a:pt x="14" y="218"/>
                  </a:lnTo>
                  <a:lnTo>
                    <a:pt x="24" y="233"/>
                  </a:lnTo>
                  <a:lnTo>
                    <a:pt x="38" y="242"/>
                  </a:lnTo>
                  <a:lnTo>
                    <a:pt x="53" y="247"/>
                  </a:lnTo>
                  <a:lnTo>
                    <a:pt x="71" y="249"/>
                  </a:lnTo>
                  <a:close/>
                </a:path>
              </a:pathLst>
            </a:custGeom>
            <a:solidFill>
              <a:srgbClr val="000000"/>
            </a:solidFill>
            <a:ln w="9525">
              <a:noFill/>
              <a:round/>
              <a:headEnd/>
              <a:tailEnd/>
            </a:ln>
          </p:spPr>
          <p:txBody>
            <a:bodyPr/>
            <a:lstStyle/>
            <a:p>
              <a:endParaRPr lang="de-DE"/>
            </a:p>
          </p:txBody>
        </p:sp>
        <p:sp>
          <p:nvSpPr>
            <p:cNvPr id="142426" name="Freeform 42"/>
            <p:cNvSpPr>
              <a:spLocks/>
            </p:cNvSpPr>
            <p:nvPr/>
          </p:nvSpPr>
          <p:spPr bwMode="auto">
            <a:xfrm>
              <a:off x="2577" y="3504"/>
              <a:ext cx="32" cy="44"/>
            </a:xfrm>
            <a:custGeom>
              <a:avLst/>
              <a:gdLst>
                <a:gd name="T0" fmla="*/ 13 w 64"/>
                <a:gd name="T1" fmla="*/ 44 h 87"/>
                <a:gd name="T2" fmla="*/ 16 w 64"/>
                <a:gd name="T3" fmla="*/ 43 h 87"/>
                <a:gd name="T4" fmla="*/ 19 w 64"/>
                <a:gd name="T5" fmla="*/ 42 h 87"/>
                <a:gd name="T6" fmla="*/ 22 w 64"/>
                <a:gd name="T7" fmla="*/ 40 h 87"/>
                <a:gd name="T8" fmla="*/ 25 w 64"/>
                <a:gd name="T9" fmla="*/ 36 h 87"/>
                <a:gd name="T10" fmla="*/ 27 w 64"/>
                <a:gd name="T11" fmla="*/ 33 h 87"/>
                <a:gd name="T12" fmla="*/ 29 w 64"/>
                <a:gd name="T13" fmla="*/ 30 h 87"/>
                <a:gd name="T14" fmla="*/ 31 w 64"/>
                <a:gd name="T15" fmla="*/ 26 h 87"/>
                <a:gd name="T16" fmla="*/ 32 w 64"/>
                <a:gd name="T17" fmla="*/ 21 h 87"/>
                <a:gd name="T18" fmla="*/ 32 w 64"/>
                <a:gd name="T19" fmla="*/ 13 h 87"/>
                <a:gd name="T20" fmla="*/ 30 w 64"/>
                <a:gd name="T21" fmla="*/ 6 h 87"/>
                <a:gd name="T22" fmla="*/ 26 w 64"/>
                <a:gd name="T23" fmla="*/ 2 h 87"/>
                <a:gd name="T24" fmla="*/ 20 w 64"/>
                <a:gd name="T25" fmla="*/ 0 h 87"/>
                <a:gd name="T26" fmla="*/ 17 w 64"/>
                <a:gd name="T27" fmla="*/ 1 h 87"/>
                <a:gd name="T28" fmla="*/ 14 w 64"/>
                <a:gd name="T29" fmla="*/ 2 h 87"/>
                <a:gd name="T30" fmla="*/ 11 w 64"/>
                <a:gd name="T31" fmla="*/ 5 h 87"/>
                <a:gd name="T32" fmla="*/ 8 w 64"/>
                <a:gd name="T33" fmla="*/ 8 h 87"/>
                <a:gd name="T34" fmla="*/ 6 w 64"/>
                <a:gd name="T35" fmla="*/ 11 h 87"/>
                <a:gd name="T36" fmla="*/ 4 w 64"/>
                <a:gd name="T37" fmla="*/ 15 h 87"/>
                <a:gd name="T38" fmla="*/ 2 w 64"/>
                <a:gd name="T39" fmla="*/ 19 h 87"/>
                <a:gd name="T40" fmla="*/ 1 w 64"/>
                <a:gd name="T41" fmla="*/ 24 h 87"/>
                <a:gd name="T42" fmla="*/ 0 w 64"/>
                <a:gd name="T43" fmla="*/ 32 h 87"/>
                <a:gd name="T44" fmla="*/ 2 w 64"/>
                <a:gd name="T45" fmla="*/ 39 h 87"/>
                <a:gd name="T46" fmla="*/ 7 w 64"/>
                <a:gd name="T47" fmla="*/ 43 h 87"/>
                <a:gd name="T48" fmla="*/ 13 w 64"/>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87">
                  <a:moveTo>
                    <a:pt x="25" y="87"/>
                  </a:moveTo>
                  <a:lnTo>
                    <a:pt x="31" y="86"/>
                  </a:lnTo>
                  <a:lnTo>
                    <a:pt x="37" y="83"/>
                  </a:lnTo>
                  <a:lnTo>
                    <a:pt x="44" y="79"/>
                  </a:lnTo>
                  <a:lnTo>
                    <a:pt x="49" y="72"/>
                  </a:lnTo>
                  <a:lnTo>
                    <a:pt x="54" y="66"/>
                  </a:lnTo>
                  <a:lnTo>
                    <a:pt x="58" y="59"/>
                  </a:lnTo>
                  <a:lnTo>
                    <a:pt x="62" y="51"/>
                  </a:lnTo>
                  <a:lnTo>
                    <a:pt x="64" y="41"/>
                  </a:lnTo>
                  <a:lnTo>
                    <a:pt x="64" y="25"/>
                  </a:lnTo>
                  <a:lnTo>
                    <a:pt x="60" y="11"/>
                  </a:lnTo>
                  <a:lnTo>
                    <a:pt x="52" y="3"/>
                  </a:lnTo>
                  <a:lnTo>
                    <a:pt x="39" y="0"/>
                  </a:lnTo>
                  <a:lnTo>
                    <a:pt x="33" y="2"/>
                  </a:lnTo>
                  <a:lnTo>
                    <a:pt x="27"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27" name="Freeform 43"/>
            <p:cNvSpPr>
              <a:spLocks/>
            </p:cNvSpPr>
            <p:nvPr/>
          </p:nvSpPr>
          <p:spPr bwMode="auto">
            <a:xfrm>
              <a:off x="2817" y="3464"/>
              <a:ext cx="93" cy="124"/>
            </a:xfrm>
            <a:custGeom>
              <a:avLst/>
              <a:gdLst>
                <a:gd name="T0" fmla="*/ 36 w 187"/>
                <a:gd name="T1" fmla="*/ 124 h 249"/>
                <a:gd name="T2" fmla="*/ 45 w 187"/>
                <a:gd name="T3" fmla="*/ 122 h 249"/>
                <a:gd name="T4" fmla="*/ 54 w 187"/>
                <a:gd name="T5" fmla="*/ 118 h 249"/>
                <a:gd name="T6" fmla="*/ 63 w 187"/>
                <a:gd name="T7" fmla="*/ 111 h 249"/>
                <a:gd name="T8" fmla="*/ 71 w 187"/>
                <a:gd name="T9" fmla="*/ 103 h 249"/>
                <a:gd name="T10" fmla="*/ 78 w 187"/>
                <a:gd name="T11" fmla="*/ 94 h 249"/>
                <a:gd name="T12" fmla="*/ 84 w 187"/>
                <a:gd name="T13" fmla="*/ 82 h 249"/>
                <a:gd name="T14" fmla="*/ 89 w 187"/>
                <a:gd name="T15" fmla="*/ 70 h 249"/>
                <a:gd name="T16" fmla="*/ 92 w 187"/>
                <a:gd name="T17" fmla="*/ 58 h 249"/>
                <a:gd name="T18" fmla="*/ 93 w 187"/>
                <a:gd name="T19" fmla="*/ 45 h 249"/>
                <a:gd name="T20" fmla="*/ 93 w 187"/>
                <a:gd name="T21" fmla="*/ 34 h 249"/>
                <a:gd name="T22" fmla="*/ 90 w 187"/>
                <a:gd name="T23" fmla="*/ 24 h 249"/>
                <a:gd name="T24" fmla="*/ 87 w 187"/>
                <a:gd name="T25" fmla="*/ 15 h 249"/>
                <a:gd name="T26" fmla="*/ 81 w 187"/>
                <a:gd name="T27" fmla="*/ 8 h 249"/>
                <a:gd name="T28" fmla="*/ 75 w 187"/>
                <a:gd name="T29" fmla="*/ 3 h 249"/>
                <a:gd name="T30" fmla="*/ 67 w 187"/>
                <a:gd name="T31" fmla="*/ 0 h 249"/>
                <a:gd name="T32" fmla="*/ 58 w 187"/>
                <a:gd name="T33" fmla="*/ 0 h 249"/>
                <a:gd name="T34" fmla="*/ 48 w 187"/>
                <a:gd name="T35" fmla="*/ 2 h 249"/>
                <a:gd name="T36" fmla="*/ 39 w 187"/>
                <a:gd name="T37" fmla="*/ 6 h 249"/>
                <a:gd name="T38" fmla="*/ 30 w 187"/>
                <a:gd name="T39" fmla="*/ 13 h 249"/>
                <a:gd name="T40" fmla="*/ 22 w 187"/>
                <a:gd name="T41" fmla="*/ 21 h 249"/>
                <a:gd name="T42" fmla="*/ 15 w 187"/>
                <a:gd name="T43" fmla="*/ 30 h 249"/>
                <a:gd name="T44" fmla="*/ 9 w 187"/>
                <a:gd name="T45" fmla="*/ 42 h 249"/>
                <a:gd name="T46" fmla="*/ 4 w 187"/>
                <a:gd name="T47" fmla="*/ 53 h 249"/>
                <a:gd name="T48" fmla="*/ 1 w 187"/>
                <a:gd name="T49" fmla="*/ 66 h 249"/>
                <a:gd name="T50" fmla="*/ 0 w 187"/>
                <a:gd name="T51" fmla="*/ 79 h 249"/>
                <a:gd name="T52" fmla="*/ 0 w 187"/>
                <a:gd name="T53" fmla="*/ 90 h 249"/>
                <a:gd name="T54" fmla="*/ 3 w 187"/>
                <a:gd name="T55" fmla="*/ 100 h 249"/>
                <a:gd name="T56" fmla="*/ 7 w 187"/>
                <a:gd name="T57" fmla="*/ 109 h 249"/>
                <a:gd name="T58" fmla="*/ 12 w 187"/>
                <a:gd name="T59" fmla="*/ 116 h 249"/>
                <a:gd name="T60" fmla="*/ 19 w 187"/>
                <a:gd name="T61" fmla="*/ 121 h 249"/>
                <a:gd name="T62" fmla="*/ 27 w 187"/>
                <a:gd name="T63" fmla="*/ 123 h 249"/>
                <a:gd name="T64" fmla="*/ 36 w 187"/>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7" h="249">
                  <a:moveTo>
                    <a:pt x="72" y="249"/>
                  </a:moveTo>
                  <a:lnTo>
                    <a:pt x="90" y="245"/>
                  </a:lnTo>
                  <a:lnTo>
                    <a:pt x="109" y="237"/>
                  </a:lnTo>
                  <a:lnTo>
                    <a:pt x="126" y="223"/>
                  </a:lnTo>
                  <a:lnTo>
                    <a:pt x="142" y="207"/>
                  </a:lnTo>
                  <a:lnTo>
                    <a:pt x="156" y="188"/>
                  </a:lnTo>
                  <a:lnTo>
                    <a:pt x="169" y="165"/>
                  </a:lnTo>
                  <a:lnTo>
                    <a:pt x="178" y="141"/>
                  </a:lnTo>
                  <a:lnTo>
                    <a:pt x="184" y="116"/>
                  </a:lnTo>
                  <a:lnTo>
                    <a:pt x="187" y="91"/>
                  </a:lnTo>
                  <a:lnTo>
                    <a:pt x="186" y="68"/>
                  </a:lnTo>
                  <a:lnTo>
                    <a:pt x="181" y="48"/>
                  </a:lnTo>
                  <a:lnTo>
                    <a:pt x="174" y="30"/>
                  </a:lnTo>
                  <a:lnTo>
                    <a:pt x="163" y="16"/>
                  </a:lnTo>
                  <a:lnTo>
                    <a:pt x="150" y="7"/>
                  </a:lnTo>
                  <a:lnTo>
                    <a:pt x="134" y="0"/>
                  </a:lnTo>
                  <a:lnTo>
                    <a:pt x="116" y="0"/>
                  </a:lnTo>
                  <a:lnTo>
                    <a:pt x="97" y="4"/>
                  </a:lnTo>
                  <a:lnTo>
                    <a:pt x="79" y="12"/>
                  </a:lnTo>
                  <a:lnTo>
                    <a:pt x="61" y="26"/>
                  </a:lnTo>
                  <a:lnTo>
                    <a:pt x="45" y="42"/>
                  </a:lnTo>
                  <a:lnTo>
                    <a:pt x="30" y="61"/>
                  </a:lnTo>
                  <a:lnTo>
                    <a:pt x="18" y="84"/>
                  </a:lnTo>
                  <a:lnTo>
                    <a:pt x="9" y="107"/>
                  </a:lnTo>
                  <a:lnTo>
                    <a:pt x="2" y="133"/>
                  </a:lnTo>
                  <a:lnTo>
                    <a:pt x="0" y="158"/>
                  </a:lnTo>
                  <a:lnTo>
                    <a:pt x="1" y="181"/>
                  </a:lnTo>
                  <a:lnTo>
                    <a:pt x="6" y="201"/>
                  </a:lnTo>
                  <a:lnTo>
                    <a:pt x="14" y="218"/>
                  </a:lnTo>
                  <a:lnTo>
                    <a:pt x="25" y="233"/>
                  </a:lnTo>
                  <a:lnTo>
                    <a:pt x="38" y="242"/>
                  </a:lnTo>
                  <a:lnTo>
                    <a:pt x="54" y="247"/>
                  </a:lnTo>
                  <a:lnTo>
                    <a:pt x="72" y="249"/>
                  </a:lnTo>
                  <a:close/>
                </a:path>
              </a:pathLst>
            </a:custGeom>
            <a:solidFill>
              <a:srgbClr val="000000"/>
            </a:solidFill>
            <a:ln w="9525">
              <a:noFill/>
              <a:round/>
              <a:headEnd/>
              <a:tailEnd/>
            </a:ln>
          </p:spPr>
          <p:txBody>
            <a:bodyPr/>
            <a:lstStyle/>
            <a:p>
              <a:endParaRPr lang="de-DE"/>
            </a:p>
          </p:txBody>
        </p:sp>
        <p:sp>
          <p:nvSpPr>
            <p:cNvPr id="142428" name="Freeform 44"/>
            <p:cNvSpPr>
              <a:spLocks/>
            </p:cNvSpPr>
            <p:nvPr/>
          </p:nvSpPr>
          <p:spPr bwMode="auto">
            <a:xfrm>
              <a:off x="2847" y="3504"/>
              <a:ext cx="32" cy="44"/>
            </a:xfrm>
            <a:custGeom>
              <a:avLst/>
              <a:gdLst>
                <a:gd name="T0" fmla="*/ 12 w 65"/>
                <a:gd name="T1" fmla="*/ 44 h 87"/>
                <a:gd name="T2" fmla="*/ 15 w 65"/>
                <a:gd name="T3" fmla="*/ 43 h 87"/>
                <a:gd name="T4" fmla="*/ 19 w 65"/>
                <a:gd name="T5" fmla="*/ 42 h 87"/>
                <a:gd name="T6" fmla="*/ 22 w 65"/>
                <a:gd name="T7" fmla="*/ 40 h 87"/>
                <a:gd name="T8" fmla="*/ 25 w 65"/>
                <a:gd name="T9" fmla="*/ 36 h 87"/>
                <a:gd name="T10" fmla="*/ 27 w 65"/>
                <a:gd name="T11" fmla="*/ 33 h 87"/>
                <a:gd name="T12" fmla="*/ 29 w 65"/>
                <a:gd name="T13" fmla="*/ 30 h 87"/>
                <a:gd name="T14" fmla="*/ 31 w 65"/>
                <a:gd name="T15" fmla="*/ 26 h 87"/>
                <a:gd name="T16" fmla="*/ 32 w 65"/>
                <a:gd name="T17" fmla="*/ 21 h 87"/>
                <a:gd name="T18" fmla="*/ 32 w 65"/>
                <a:gd name="T19" fmla="*/ 13 h 87"/>
                <a:gd name="T20" fmla="*/ 30 w 65"/>
                <a:gd name="T21" fmla="*/ 6 h 87"/>
                <a:gd name="T22" fmla="*/ 26 w 65"/>
                <a:gd name="T23" fmla="*/ 2 h 87"/>
                <a:gd name="T24" fmla="*/ 20 w 65"/>
                <a:gd name="T25" fmla="*/ 0 h 87"/>
                <a:gd name="T26" fmla="*/ 17 w 65"/>
                <a:gd name="T27" fmla="*/ 1 h 87"/>
                <a:gd name="T28" fmla="*/ 14 w 65"/>
                <a:gd name="T29" fmla="*/ 2 h 87"/>
                <a:gd name="T30" fmla="*/ 10 w 65"/>
                <a:gd name="T31" fmla="*/ 5 h 87"/>
                <a:gd name="T32" fmla="*/ 8 w 65"/>
                <a:gd name="T33" fmla="*/ 8 h 87"/>
                <a:gd name="T34" fmla="*/ 5 w 65"/>
                <a:gd name="T35" fmla="*/ 11 h 87"/>
                <a:gd name="T36" fmla="*/ 3 w 65"/>
                <a:gd name="T37" fmla="*/ 15 h 87"/>
                <a:gd name="T38" fmla="*/ 1 w 65"/>
                <a:gd name="T39" fmla="*/ 19 h 87"/>
                <a:gd name="T40" fmla="*/ 0 w 65"/>
                <a:gd name="T41" fmla="*/ 24 h 87"/>
                <a:gd name="T42" fmla="*/ 0 w 65"/>
                <a:gd name="T43" fmla="*/ 32 h 87"/>
                <a:gd name="T44" fmla="*/ 2 w 65"/>
                <a:gd name="T45" fmla="*/ 39 h 87"/>
                <a:gd name="T46" fmla="*/ 6 w 65"/>
                <a:gd name="T47" fmla="*/ 43 h 87"/>
                <a:gd name="T48" fmla="*/ 12 w 65"/>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87">
                  <a:moveTo>
                    <a:pt x="25" y="87"/>
                  </a:moveTo>
                  <a:lnTo>
                    <a:pt x="31" y="86"/>
                  </a:lnTo>
                  <a:lnTo>
                    <a:pt x="38" y="83"/>
                  </a:lnTo>
                  <a:lnTo>
                    <a:pt x="44" y="79"/>
                  </a:lnTo>
                  <a:lnTo>
                    <a:pt x="50" y="72"/>
                  </a:lnTo>
                  <a:lnTo>
                    <a:pt x="55" y="66"/>
                  </a:lnTo>
                  <a:lnTo>
                    <a:pt x="59" y="59"/>
                  </a:lnTo>
                  <a:lnTo>
                    <a:pt x="63" y="51"/>
                  </a:lnTo>
                  <a:lnTo>
                    <a:pt x="65" y="41"/>
                  </a:lnTo>
                  <a:lnTo>
                    <a:pt x="65" y="25"/>
                  </a:lnTo>
                  <a:lnTo>
                    <a:pt x="60" y="11"/>
                  </a:lnTo>
                  <a:lnTo>
                    <a:pt x="53" y="3"/>
                  </a:lnTo>
                  <a:lnTo>
                    <a:pt x="40" y="0"/>
                  </a:lnTo>
                  <a:lnTo>
                    <a:pt x="34" y="2"/>
                  </a:lnTo>
                  <a:lnTo>
                    <a:pt x="28"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29" name="Freeform 45"/>
            <p:cNvSpPr>
              <a:spLocks/>
            </p:cNvSpPr>
            <p:nvPr/>
          </p:nvSpPr>
          <p:spPr bwMode="auto">
            <a:xfrm>
              <a:off x="2706" y="3192"/>
              <a:ext cx="46" cy="36"/>
            </a:xfrm>
            <a:custGeom>
              <a:avLst/>
              <a:gdLst>
                <a:gd name="T0" fmla="*/ 0 w 92"/>
                <a:gd name="T1" fmla="*/ 33 h 70"/>
                <a:gd name="T2" fmla="*/ 4 w 92"/>
                <a:gd name="T3" fmla="*/ 32 h 70"/>
                <a:gd name="T4" fmla="*/ 9 w 92"/>
                <a:gd name="T5" fmla="*/ 32 h 70"/>
                <a:gd name="T6" fmla="*/ 15 w 92"/>
                <a:gd name="T7" fmla="*/ 32 h 70"/>
                <a:gd name="T8" fmla="*/ 22 w 92"/>
                <a:gd name="T9" fmla="*/ 32 h 70"/>
                <a:gd name="T10" fmla="*/ 29 w 92"/>
                <a:gd name="T11" fmla="*/ 32 h 70"/>
                <a:gd name="T12" fmla="*/ 35 w 92"/>
                <a:gd name="T13" fmla="*/ 33 h 70"/>
                <a:gd name="T14" fmla="*/ 41 w 92"/>
                <a:gd name="T15" fmla="*/ 34 h 70"/>
                <a:gd name="T16" fmla="*/ 45 w 92"/>
                <a:gd name="T17" fmla="*/ 36 h 70"/>
                <a:gd name="T18" fmla="*/ 46 w 92"/>
                <a:gd name="T19" fmla="*/ 23 h 70"/>
                <a:gd name="T20" fmla="*/ 42 w 92"/>
                <a:gd name="T21" fmla="*/ 12 h 70"/>
                <a:gd name="T22" fmla="*/ 35 w 92"/>
                <a:gd name="T23" fmla="*/ 4 h 70"/>
                <a:gd name="T24" fmla="*/ 26 w 92"/>
                <a:gd name="T25" fmla="*/ 0 h 70"/>
                <a:gd name="T26" fmla="*/ 16 w 92"/>
                <a:gd name="T27" fmla="*/ 1 h 70"/>
                <a:gd name="T28" fmla="*/ 7 w 92"/>
                <a:gd name="T29" fmla="*/ 6 h 70"/>
                <a:gd name="T30" fmla="*/ 2 w 92"/>
                <a:gd name="T31" fmla="*/ 16 h 70"/>
                <a:gd name="T32" fmla="*/ 0 w 92"/>
                <a:gd name="T33" fmla="*/ 33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0">
                  <a:moveTo>
                    <a:pt x="0" y="65"/>
                  </a:moveTo>
                  <a:lnTo>
                    <a:pt x="7" y="63"/>
                  </a:lnTo>
                  <a:lnTo>
                    <a:pt x="18" y="63"/>
                  </a:lnTo>
                  <a:lnTo>
                    <a:pt x="30" y="62"/>
                  </a:lnTo>
                  <a:lnTo>
                    <a:pt x="43" y="63"/>
                  </a:lnTo>
                  <a:lnTo>
                    <a:pt x="58" y="63"/>
                  </a:lnTo>
                  <a:lnTo>
                    <a:pt x="70" y="65"/>
                  </a:lnTo>
                  <a:lnTo>
                    <a:pt x="82" y="67"/>
                  </a:lnTo>
                  <a:lnTo>
                    <a:pt x="89" y="70"/>
                  </a:lnTo>
                  <a:lnTo>
                    <a:pt x="92" y="44"/>
                  </a:lnTo>
                  <a:lnTo>
                    <a:pt x="84" y="23"/>
                  </a:lnTo>
                  <a:lnTo>
                    <a:pt x="69" y="8"/>
                  </a:lnTo>
                  <a:lnTo>
                    <a:pt x="51" y="0"/>
                  </a:lnTo>
                  <a:lnTo>
                    <a:pt x="31" y="1"/>
                  </a:lnTo>
                  <a:lnTo>
                    <a:pt x="14" y="12"/>
                  </a:lnTo>
                  <a:lnTo>
                    <a:pt x="3" y="32"/>
                  </a:lnTo>
                  <a:lnTo>
                    <a:pt x="0" y="65"/>
                  </a:lnTo>
                  <a:close/>
                </a:path>
              </a:pathLst>
            </a:custGeom>
            <a:solidFill>
              <a:srgbClr val="000000"/>
            </a:solidFill>
            <a:ln w="9525">
              <a:noFill/>
              <a:round/>
              <a:headEnd/>
              <a:tailEnd/>
            </a:ln>
          </p:spPr>
          <p:txBody>
            <a:bodyPr/>
            <a:lstStyle/>
            <a:p>
              <a:endParaRPr lang="de-DE"/>
            </a:p>
          </p:txBody>
        </p:sp>
        <p:sp>
          <p:nvSpPr>
            <p:cNvPr id="142430" name="Freeform 46"/>
            <p:cNvSpPr>
              <a:spLocks/>
            </p:cNvSpPr>
            <p:nvPr/>
          </p:nvSpPr>
          <p:spPr bwMode="auto">
            <a:xfrm>
              <a:off x="2751" y="3139"/>
              <a:ext cx="68" cy="85"/>
            </a:xfrm>
            <a:custGeom>
              <a:avLst/>
              <a:gdLst>
                <a:gd name="T0" fmla="*/ 5 w 135"/>
                <a:gd name="T1" fmla="*/ 0 h 170"/>
                <a:gd name="T2" fmla="*/ 2 w 135"/>
                <a:gd name="T3" fmla="*/ 2 h 170"/>
                <a:gd name="T4" fmla="*/ 0 w 135"/>
                <a:gd name="T5" fmla="*/ 6 h 170"/>
                <a:gd name="T6" fmla="*/ 1 w 135"/>
                <a:gd name="T7" fmla="*/ 10 h 170"/>
                <a:gd name="T8" fmla="*/ 7 w 135"/>
                <a:gd name="T9" fmla="*/ 12 h 170"/>
                <a:gd name="T10" fmla="*/ 24 w 135"/>
                <a:gd name="T11" fmla="*/ 14 h 170"/>
                <a:gd name="T12" fmla="*/ 36 w 135"/>
                <a:gd name="T13" fmla="*/ 20 h 170"/>
                <a:gd name="T14" fmla="*/ 44 w 135"/>
                <a:gd name="T15" fmla="*/ 28 h 170"/>
                <a:gd name="T16" fmla="*/ 51 w 135"/>
                <a:gd name="T17" fmla="*/ 38 h 170"/>
                <a:gd name="T18" fmla="*/ 55 w 135"/>
                <a:gd name="T19" fmla="*/ 49 h 170"/>
                <a:gd name="T20" fmla="*/ 57 w 135"/>
                <a:gd name="T21" fmla="*/ 59 h 170"/>
                <a:gd name="T22" fmla="*/ 58 w 135"/>
                <a:gd name="T23" fmla="*/ 70 h 170"/>
                <a:gd name="T24" fmla="*/ 59 w 135"/>
                <a:gd name="T25" fmla="*/ 80 h 170"/>
                <a:gd name="T26" fmla="*/ 61 w 135"/>
                <a:gd name="T27" fmla="*/ 84 h 170"/>
                <a:gd name="T28" fmla="*/ 63 w 135"/>
                <a:gd name="T29" fmla="*/ 85 h 170"/>
                <a:gd name="T30" fmla="*/ 66 w 135"/>
                <a:gd name="T31" fmla="*/ 84 h 170"/>
                <a:gd name="T32" fmla="*/ 67 w 135"/>
                <a:gd name="T33" fmla="*/ 80 h 170"/>
                <a:gd name="T34" fmla="*/ 68 w 135"/>
                <a:gd name="T35" fmla="*/ 68 h 170"/>
                <a:gd name="T36" fmla="*/ 66 w 135"/>
                <a:gd name="T37" fmla="*/ 55 h 170"/>
                <a:gd name="T38" fmla="*/ 64 w 135"/>
                <a:gd name="T39" fmla="*/ 41 h 170"/>
                <a:gd name="T40" fmla="*/ 58 w 135"/>
                <a:gd name="T41" fmla="*/ 28 h 170"/>
                <a:gd name="T42" fmla="*/ 50 w 135"/>
                <a:gd name="T43" fmla="*/ 16 h 170"/>
                <a:gd name="T44" fmla="*/ 38 w 135"/>
                <a:gd name="T45" fmla="*/ 7 h 170"/>
                <a:gd name="T46" fmla="*/ 23 w 135"/>
                <a:gd name="T47" fmla="*/ 2 h 170"/>
                <a:gd name="T48" fmla="*/ 5 w 135"/>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70">
                  <a:moveTo>
                    <a:pt x="9" y="0"/>
                  </a:moveTo>
                  <a:lnTo>
                    <a:pt x="4" y="4"/>
                  </a:lnTo>
                  <a:lnTo>
                    <a:pt x="0" y="11"/>
                  </a:lnTo>
                  <a:lnTo>
                    <a:pt x="2" y="19"/>
                  </a:lnTo>
                  <a:lnTo>
                    <a:pt x="14" y="23"/>
                  </a:lnTo>
                  <a:lnTo>
                    <a:pt x="47" y="27"/>
                  </a:lnTo>
                  <a:lnTo>
                    <a:pt x="72" y="40"/>
                  </a:lnTo>
                  <a:lnTo>
                    <a:pt x="88" y="56"/>
                  </a:lnTo>
                  <a:lnTo>
                    <a:pt x="101" y="75"/>
                  </a:lnTo>
                  <a:lnTo>
                    <a:pt x="109" y="97"/>
                  </a:lnTo>
                  <a:lnTo>
                    <a:pt x="113" y="118"/>
                  </a:lnTo>
                  <a:lnTo>
                    <a:pt x="115" y="140"/>
                  </a:lnTo>
                  <a:lnTo>
                    <a:pt x="118" y="159"/>
                  </a:lnTo>
                  <a:lnTo>
                    <a:pt x="121" y="167"/>
                  </a:lnTo>
                  <a:lnTo>
                    <a:pt x="126" y="170"/>
                  </a:lnTo>
                  <a:lnTo>
                    <a:pt x="131" y="167"/>
                  </a:lnTo>
                  <a:lnTo>
                    <a:pt x="133" y="159"/>
                  </a:lnTo>
                  <a:lnTo>
                    <a:pt x="135" y="135"/>
                  </a:lnTo>
                  <a:lnTo>
                    <a:pt x="132" y="109"/>
                  </a:lnTo>
                  <a:lnTo>
                    <a:pt x="127" y="82"/>
                  </a:lnTo>
                  <a:lnTo>
                    <a:pt x="115" y="55"/>
                  </a:lnTo>
                  <a:lnTo>
                    <a:pt x="99" y="31"/>
                  </a:lnTo>
                  <a:lnTo>
                    <a:pt x="76" y="14"/>
                  </a:lnTo>
                  <a:lnTo>
                    <a:pt x="46" y="3"/>
                  </a:lnTo>
                  <a:lnTo>
                    <a:pt x="9" y="0"/>
                  </a:lnTo>
                  <a:close/>
                </a:path>
              </a:pathLst>
            </a:custGeom>
            <a:solidFill>
              <a:srgbClr val="000000"/>
            </a:solidFill>
            <a:ln w="9525">
              <a:noFill/>
              <a:round/>
              <a:headEnd/>
              <a:tailEnd/>
            </a:ln>
          </p:spPr>
          <p:txBody>
            <a:bodyPr/>
            <a:lstStyle/>
            <a:p>
              <a:endParaRPr lang="de-DE"/>
            </a:p>
          </p:txBody>
        </p:sp>
        <p:sp>
          <p:nvSpPr>
            <p:cNvPr id="142431" name="Freeform 47"/>
            <p:cNvSpPr>
              <a:spLocks/>
            </p:cNvSpPr>
            <p:nvPr/>
          </p:nvSpPr>
          <p:spPr bwMode="auto">
            <a:xfrm>
              <a:off x="2774" y="3093"/>
              <a:ext cx="83" cy="104"/>
            </a:xfrm>
            <a:custGeom>
              <a:avLst/>
              <a:gdLst>
                <a:gd name="T0" fmla="*/ 5 w 165"/>
                <a:gd name="T1" fmla="*/ 0 h 208"/>
                <a:gd name="T2" fmla="*/ 2 w 165"/>
                <a:gd name="T3" fmla="*/ 2 h 208"/>
                <a:gd name="T4" fmla="*/ 0 w 165"/>
                <a:gd name="T5" fmla="*/ 6 h 208"/>
                <a:gd name="T6" fmla="*/ 1 w 165"/>
                <a:gd name="T7" fmla="*/ 11 h 208"/>
                <a:gd name="T8" fmla="*/ 7 w 165"/>
                <a:gd name="T9" fmla="*/ 13 h 208"/>
                <a:gd name="T10" fmla="*/ 25 w 165"/>
                <a:gd name="T11" fmla="*/ 17 h 208"/>
                <a:gd name="T12" fmla="*/ 39 w 165"/>
                <a:gd name="T13" fmla="*/ 23 h 208"/>
                <a:gd name="T14" fmla="*/ 51 w 165"/>
                <a:gd name="T15" fmla="*/ 34 h 208"/>
                <a:gd name="T16" fmla="*/ 60 w 165"/>
                <a:gd name="T17" fmla="*/ 47 h 208"/>
                <a:gd name="T18" fmla="*/ 66 w 165"/>
                <a:gd name="T19" fmla="*/ 61 h 208"/>
                <a:gd name="T20" fmla="*/ 70 w 165"/>
                <a:gd name="T21" fmla="*/ 75 h 208"/>
                <a:gd name="T22" fmla="*/ 73 w 165"/>
                <a:gd name="T23" fmla="*/ 88 h 208"/>
                <a:gd name="T24" fmla="*/ 75 w 165"/>
                <a:gd name="T25" fmla="*/ 99 h 208"/>
                <a:gd name="T26" fmla="*/ 76 w 165"/>
                <a:gd name="T27" fmla="*/ 103 h 208"/>
                <a:gd name="T28" fmla="*/ 79 w 165"/>
                <a:gd name="T29" fmla="*/ 104 h 208"/>
                <a:gd name="T30" fmla="*/ 82 w 165"/>
                <a:gd name="T31" fmla="*/ 103 h 208"/>
                <a:gd name="T32" fmla="*/ 83 w 165"/>
                <a:gd name="T33" fmla="*/ 99 h 208"/>
                <a:gd name="T34" fmla="*/ 83 w 165"/>
                <a:gd name="T35" fmla="*/ 85 h 208"/>
                <a:gd name="T36" fmla="*/ 81 w 165"/>
                <a:gd name="T37" fmla="*/ 70 h 208"/>
                <a:gd name="T38" fmla="*/ 75 w 165"/>
                <a:gd name="T39" fmla="*/ 53 h 208"/>
                <a:gd name="T40" fmla="*/ 67 w 165"/>
                <a:gd name="T41" fmla="*/ 36 h 208"/>
                <a:gd name="T42" fmla="*/ 56 w 165"/>
                <a:gd name="T43" fmla="*/ 22 h 208"/>
                <a:gd name="T44" fmla="*/ 42 w 165"/>
                <a:gd name="T45" fmla="*/ 10 h 208"/>
                <a:gd name="T46" fmla="*/ 25 w 165"/>
                <a:gd name="T47" fmla="*/ 2 h 208"/>
                <a:gd name="T48" fmla="*/ 5 w 165"/>
                <a:gd name="T49" fmla="*/ 0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208">
                  <a:moveTo>
                    <a:pt x="9" y="0"/>
                  </a:moveTo>
                  <a:lnTo>
                    <a:pt x="3" y="4"/>
                  </a:lnTo>
                  <a:lnTo>
                    <a:pt x="0" y="12"/>
                  </a:lnTo>
                  <a:lnTo>
                    <a:pt x="2" y="22"/>
                  </a:lnTo>
                  <a:lnTo>
                    <a:pt x="14" y="26"/>
                  </a:lnTo>
                  <a:lnTo>
                    <a:pt x="49" y="33"/>
                  </a:lnTo>
                  <a:lnTo>
                    <a:pt x="78" y="46"/>
                  </a:lnTo>
                  <a:lnTo>
                    <a:pt x="101" y="68"/>
                  </a:lnTo>
                  <a:lnTo>
                    <a:pt x="119" y="94"/>
                  </a:lnTo>
                  <a:lnTo>
                    <a:pt x="131" y="122"/>
                  </a:lnTo>
                  <a:lnTo>
                    <a:pt x="140" y="150"/>
                  </a:lnTo>
                  <a:lnTo>
                    <a:pt x="146" y="175"/>
                  </a:lnTo>
                  <a:lnTo>
                    <a:pt x="149" y="197"/>
                  </a:lnTo>
                  <a:lnTo>
                    <a:pt x="152" y="205"/>
                  </a:lnTo>
                  <a:lnTo>
                    <a:pt x="157" y="208"/>
                  </a:lnTo>
                  <a:lnTo>
                    <a:pt x="163" y="205"/>
                  </a:lnTo>
                  <a:lnTo>
                    <a:pt x="165" y="197"/>
                  </a:lnTo>
                  <a:lnTo>
                    <a:pt x="165" y="170"/>
                  </a:lnTo>
                  <a:lnTo>
                    <a:pt x="161" y="139"/>
                  </a:lnTo>
                  <a:lnTo>
                    <a:pt x="150" y="106"/>
                  </a:lnTo>
                  <a:lnTo>
                    <a:pt x="134" y="72"/>
                  </a:lnTo>
                  <a:lnTo>
                    <a:pt x="112" y="44"/>
                  </a:lnTo>
                  <a:lnTo>
                    <a:pt x="84" y="19"/>
                  </a:lnTo>
                  <a:lnTo>
                    <a:pt x="49" y="4"/>
                  </a:lnTo>
                  <a:lnTo>
                    <a:pt x="9" y="0"/>
                  </a:lnTo>
                  <a:close/>
                </a:path>
              </a:pathLst>
            </a:custGeom>
            <a:solidFill>
              <a:srgbClr val="000000"/>
            </a:solidFill>
            <a:ln w="9525">
              <a:noFill/>
              <a:round/>
              <a:headEnd/>
              <a:tailEnd/>
            </a:ln>
          </p:spPr>
          <p:txBody>
            <a:bodyPr/>
            <a:lstStyle/>
            <a:p>
              <a:endParaRPr lang="de-DE"/>
            </a:p>
          </p:txBody>
        </p:sp>
        <p:sp>
          <p:nvSpPr>
            <p:cNvPr id="142432" name="Freeform 48"/>
            <p:cNvSpPr>
              <a:spLocks/>
            </p:cNvSpPr>
            <p:nvPr/>
          </p:nvSpPr>
          <p:spPr bwMode="auto">
            <a:xfrm>
              <a:off x="2624" y="3133"/>
              <a:ext cx="89" cy="76"/>
            </a:xfrm>
            <a:custGeom>
              <a:avLst/>
              <a:gdLst>
                <a:gd name="T0" fmla="*/ 86 w 179"/>
                <a:gd name="T1" fmla="*/ 6 h 151"/>
                <a:gd name="T2" fmla="*/ 88 w 179"/>
                <a:gd name="T3" fmla="*/ 9 h 151"/>
                <a:gd name="T4" fmla="*/ 89 w 179"/>
                <a:gd name="T5" fmla="*/ 13 h 151"/>
                <a:gd name="T6" fmla="*/ 87 w 179"/>
                <a:gd name="T7" fmla="*/ 17 h 151"/>
                <a:gd name="T8" fmla="*/ 80 w 179"/>
                <a:gd name="T9" fmla="*/ 17 h 151"/>
                <a:gd name="T10" fmla="*/ 62 w 179"/>
                <a:gd name="T11" fmla="*/ 14 h 151"/>
                <a:gd name="T12" fmla="*/ 48 w 179"/>
                <a:gd name="T13" fmla="*/ 15 h 151"/>
                <a:gd name="T14" fmla="*/ 36 w 179"/>
                <a:gd name="T15" fmla="*/ 21 h 151"/>
                <a:gd name="T16" fmla="*/ 27 w 179"/>
                <a:gd name="T17" fmla="*/ 29 h 151"/>
                <a:gd name="T18" fmla="*/ 21 w 179"/>
                <a:gd name="T19" fmla="*/ 39 h 151"/>
                <a:gd name="T20" fmla="*/ 16 w 179"/>
                <a:gd name="T21" fmla="*/ 51 h 151"/>
                <a:gd name="T22" fmla="*/ 12 w 179"/>
                <a:gd name="T23" fmla="*/ 62 h 151"/>
                <a:gd name="T24" fmla="*/ 8 w 179"/>
                <a:gd name="T25" fmla="*/ 71 h 151"/>
                <a:gd name="T26" fmla="*/ 6 w 179"/>
                <a:gd name="T27" fmla="*/ 75 h 151"/>
                <a:gd name="T28" fmla="*/ 3 w 179"/>
                <a:gd name="T29" fmla="*/ 76 h 151"/>
                <a:gd name="T30" fmla="*/ 0 w 179"/>
                <a:gd name="T31" fmla="*/ 73 h 151"/>
                <a:gd name="T32" fmla="*/ 0 w 179"/>
                <a:gd name="T33" fmla="*/ 68 h 151"/>
                <a:gd name="T34" fmla="*/ 2 w 179"/>
                <a:gd name="T35" fmla="*/ 55 h 151"/>
                <a:gd name="T36" fmla="*/ 7 w 179"/>
                <a:gd name="T37" fmla="*/ 42 h 151"/>
                <a:gd name="T38" fmla="*/ 13 w 179"/>
                <a:gd name="T39" fmla="*/ 28 h 151"/>
                <a:gd name="T40" fmla="*/ 22 w 179"/>
                <a:gd name="T41" fmla="*/ 16 h 151"/>
                <a:gd name="T42" fmla="*/ 34 w 179"/>
                <a:gd name="T43" fmla="*/ 7 h 151"/>
                <a:gd name="T44" fmla="*/ 48 w 179"/>
                <a:gd name="T45" fmla="*/ 1 h 151"/>
                <a:gd name="T46" fmla="*/ 66 w 179"/>
                <a:gd name="T47" fmla="*/ 0 h 151"/>
                <a:gd name="T48" fmla="*/ 86 w 179"/>
                <a:gd name="T49" fmla="*/ 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51">
                  <a:moveTo>
                    <a:pt x="172" y="11"/>
                  </a:moveTo>
                  <a:lnTo>
                    <a:pt x="177" y="17"/>
                  </a:lnTo>
                  <a:lnTo>
                    <a:pt x="179" y="26"/>
                  </a:lnTo>
                  <a:lnTo>
                    <a:pt x="175" y="34"/>
                  </a:lnTo>
                  <a:lnTo>
                    <a:pt x="161" y="34"/>
                  </a:lnTo>
                  <a:lnTo>
                    <a:pt x="125" y="27"/>
                  </a:lnTo>
                  <a:lnTo>
                    <a:pt x="96" y="30"/>
                  </a:lnTo>
                  <a:lnTo>
                    <a:pt x="73" y="41"/>
                  </a:lnTo>
                  <a:lnTo>
                    <a:pt x="55" y="57"/>
                  </a:lnTo>
                  <a:lnTo>
                    <a:pt x="42" y="78"/>
                  </a:lnTo>
                  <a:lnTo>
                    <a:pt x="32" y="101"/>
                  </a:lnTo>
                  <a:lnTo>
                    <a:pt x="24" y="123"/>
                  </a:lnTo>
                  <a:lnTo>
                    <a:pt x="17" y="142"/>
                  </a:lnTo>
                  <a:lnTo>
                    <a:pt x="12" y="150"/>
                  </a:lnTo>
                  <a:lnTo>
                    <a:pt x="6" y="151"/>
                  </a:lnTo>
                  <a:lnTo>
                    <a:pt x="1" y="146"/>
                  </a:lnTo>
                  <a:lnTo>
                    <a:pt x="0" y="136"/>
                  </a:lnTo>
                  <a:lnTo>
                    <a:pt x="5" y="110"/>
                  </a:lnTo>
                  <a:lnTo>
                    <a:pt x="14" y="83"/>
                  </a:lnTo>
                  <a:lnTo>
                    <a:pt x="27" y="56"/>
                  </a:lnTo>
                  <a:lnTo>
                    <a:pt x="45" y="32"/>
                  </a:lnTo>
                  <a:lnTo>
                    <a:pt x="68" y="14"/>
                  </a:lnTo>
                  <a:lnTo>
                    <a:pt x="97" y="2"/>
                  </a:lnTo>
                  <a:lnTo>
                    <a:pt x="132" y="0"/>
                  </a:lnTo>
                  <a:lnTo>
                    <a:pt x="172" y="11"/>
                  </a:lnTo>
                  <a:close/>
                </a:path>
              </a:pathLst>
            </a:custGeom>
            <a:solidFill>
              <a:srgbClr val="000000"/>
            </a:solidFill>
            <a:ln w="9525">
              <a:noFill/>
              <a:round/>
              <a:headEnd/>
              <a:tailEnd/>
            </a:ln>
          </p:spPr>
          <p:txBody>
            <a:bodyPr/>
            <a:lstStyle/>
            <a:p>
              <a:endParaRPr lang="de-DE"/>
            </a:p>
          </p:txBody>
        </p:sp>
        <p:sp>
          <p:nvSpPr>
            <p:cNvPr id="142433" name="Freeform 49"/>
            <p:cNvSpPr>
              <a:spLocks/>
            </p:cNvSpPr>
            <p:nvPr/>
          </p:nvSpPr>
          <p:spPr bwMode="auto">
            <a:xfrm>
              <a:off x="2585" y="3091"/>
              <a:ext cx="102" cy="91"/>
            </a:xfrm>
            <a:custGeom>
              <a:avLst/>
              <a:gdLst>
                <a:gd name="T0" fmla="*/ 99 w 203"/>
                <a:gd name="T1" fmla="*/ 5 h 182"/>
                <a:gd name="T2" fmla="*/ 101 w 203"/>
                <a:gd name="T3" fmla="*/ 8 h 182"/>
                <a:gd name="T4" fmla="*/ 102 w 203"/>
                <a:gd name="T5" fmla="*/ 13 h 182"/>
                <a:gd name="T6" fmla="*/ 100 w 203"/>
                <a:gd name="T7" fmla="*/ 17 h 182"/>
                <a:gd name="T8" fmla="*/ 92 w 203"/>
                <a:gd name="T9" fmla="*/ 17 h 182"/>
                <a:gd name="T10" fmla="*/ 73 w 203"/>
                <a:gd name="T11" fmla="*/ 15 h 182"/>
                <a:gd name="T12" fmla="*/ 57 w 203"/>
                <a:gd name="T13" fmla="*/ 17 h 182"/>
                <a:gd name="T14" fmla="*/ 44 w 203"/>
                <a:gd name="T15" fmla="*/ 25 h 182"/>
                <a:gd name="T16" fmla="*/ 33 w 203"/>
                <a:gd name="T17" fmla="*/ 36 h 182"/>
                <a:gd name="T18" fmla="*/ 24 w 203"/>
                <a:gd name="T19" fmla="*/ 49 h 182"/>
                <a:gd name="T20" fmla="*/ 18 w 203"/>
                <a:gd name="T21" fmla="*/ 63 h 182"/>
                <a:gd name="T22" fmla="*/ 13 w 203"/>
                <a:gd name="T23" fmla="*/ 76 h 182"/>
                <a:gd name="T24" fmla="*/ 9 w 203"/>
                <a:gd name="T25" fmla="*/ 87 h 182"/>
                <a:gd name="T26" fmla="*/ 6 w 203"/>
                <a:gd name="T27" fmla="*/ 91 h 182"/>
                <a:gd name="T28" fmla="*/ 3 w 203"/>
                <a:gd name="T29" fmla="*/ 91 h 182"/>
                <a:gd name="T30" fmla="*/ 1 w 203"/>
                <a:gd name="T31" fmla="*/ 89 h 182"/>
                <a:gd name="T32" fmla="*/ 0 w 203"/>
                <a:gd name="T33" fmla="*/ 84 h 182"/>
                <a:gd name="T34" fmla="*/ 1 w 203"/>
                <a:gd name="T35" fmla="*/ 77 h 182"/>
                <a:gd name="T36" fmla="*/ 3 w 203"/>
                <a:gd name="T37" fmla="*/ 70 h 182"/>
                <a:gd name="T38" fmla="*/ 5 w 203"/>
                <a:gd name="T39" fmla="*/ 61 h 182"/>
                <a:gd name="T40" fmla="*/ 9 w 203"/>
                <a:gd name="T41" fmla="*/ 53 h 182"/>
                <a:gd name="T42" fmla="*/ 12 w 203"/>
                <a:gd name="T43" fmla="*/ 45 h 182"/>
                <a:gd name="T44" fmla="*/ 16 w 203"/>
                <a:gd name="T45" fmla="*/ 38 h 182"/>
                <a:gd name="T46" fmla="*/ 22 w 203"/>
                <a:gd name="T47" fmla="*/ 29 h 182"/>
                <a:gd name="T48" fmla="*/ 28 w 203"/>
                <a:gd name="T49" fmla="*/ 23 h 182"/>
                <a:gd name="T50" fmla="*/ 34 w 203"/>
                <a:gd name="T51" fmla="*/ 16 h 182"/>
                <a:gd name="T52" fmla="*/ 41 w 203"/>
                <a:gd name="T53" fmla="*/ 10 h 182"/>
                <a:gd name="T54" fmla="*/ 49 w 203"/>
                <a:gd name="T55" fmla="*/ 6 h 182"/>
                <a:gd name="T56" fmla="*/ 58 w 203"/>
                <a:gd name="T57" fmla="*/ 2 h 182"/>
                <a:gd name="T58" fmla="*/ 67 w 203"/>
                <a:gd name="T59" fmla="*/ 0 h 182"/>
                <a:gd name="T60" fmla="*/ 77 w 203"/>
                <a:gd name="T61" fmla="*/ 0 h 182"/>
                <a:gd name="T62" fmla="*/ 87 w 203"/>
                <a:gd name="T63" fmla="*/ 2 h 182"/>
                <a:gd name="T64" fmla="*/ 99 w 203"/>
                <a:gd name="T65" fmla="*/ 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182">
                  <a:moveTo>
                    <a:pt x="197" y="10"/>
                  </a:moveTo>
                  <a:lnTo>
                    <a:pt x="201" y="15"/>
                  </a:lnTo>
                  <a:lnTo>
                    <a:pt x="203" y="26"/>
                  </a:lnTo>
                  <a:lnTo>
                    <a:pt x="199" y="34"/>
                  </a:lnTo>
                  <a:lnTo>
                    <a:pt x="184" y="34"/>
                  </a:lnTo>
                  <a:lnTo>
                    <a:pt x="146" y="29"/>
                  </a:lnTo>
                  <a:lnTo>
                    <a:pt x="113" y="34"/>
                  </a:lnTo>
                  <a:lnTo>
                    <a:pt x="88" y="50"/>
                  </a:lnTo>
                  <a:lnTo>
                    <a:pt x="65" y="72"/>
                  </a:lnTo>
                  <a:lnTo>
                    <a:pt x="48" y="98"/>
                  </a:lnTo>
                  <a:lnTo>
                    <a:pt x="35" y="125"/>
                  </a:lnTo>
                  <a:lnTo>
                    <a:pt x="25" y="151"/>
                  </a:lnTo>
                  <a:lnTo>
                    <a:pt x="17" y="173"/>
                  </a:lnTo>
                  <a:lnTo>
                    <a:pt x="11" y="181"/>
                  </a:lnTo>
                  <a:lnTo>
                    <a:pt x="5" y="182"/>
                  </a:lnTo>
                  <a:lnTo>
                    <a:pt x="1" y="177"/>
                  </a:lnTo>
                  <a:lnTo>
                    <a:pt x="0" y="167"/>
                  </a:lnTo>
                  <a:lnTo>
                    <a:pt x="2" y="154"/>
                  </a:lnTo>
                  <a:lnTo>
                    <a:pt x="5" y="139"/>
                  </a:lnTo>
                  <a:lnTo>
                    <a:pt x="10" y="122"/>
                  </a:lnTo>
                  <a:lnTo>
                    <a:pt x="17" y="106"/>
                  </a:lnTo>
                  <a:lnTo>
                    <a:pt x="23" y="90"/>
                  </a:lnTo>
                  <a:lnTo>
                    <a:pt x="32" y="75"/>
                  </a:lnTo>
                  <a:lnTo>
                    <a:pt x="43" y="58"/>
                  </a:lnTo>
                  <a:lnTo>
                    <a:pt x="55" y="45"/>
                  </a:lnTo>
                  <a:lnTo>
                    <a:pt x="67" y="31"/>
                  </a:lnTo>
                  <a:lnTo>
                    <a:pt x="82" y="20"/>
                  </a:lnTo>
                  <a:lnTo>
                    <a:pt x="98" y="11"/>
                  </a:lnTo>
                  <a:lnTo>
                    <a:pt x="116" y="4"/>
                  </a:lnTo>
                  <a:lnTo>
                    <a:pt x="134" y="0"/>
                  </a:lnTo>
                  <a:lnTo>
                    <a:pt x="153" y="0"/>
                  </a:lnTo>
                  <a:lnTo>
                    <a:pt x="174" y="3"/>
                  </a:lnTo>
                  <a:lnTo>
                    <a:pt x="197" y="10"/>
                  </a:lnTo>
                  <a:close/>
                </a:path>
              </a:pathLst>
            </a:custGeom>
            <a:solidFill>
              <a:srgbClr val="000000"/>
            </a:solidFill>
            <a:ln w="9525">
              <a:noFill/>
              <a:round/>
              <a:headEnd/>
              <a:tailEnd/>
            </a:ln>
          </p:spPr>
          <p:txBody>
            <a:bodyPr/>
            <a:lstStyle/>
            <a:p>
              <a:endParaRPr lang="de-DE"/>
            </a:p>
          </p:txBody>
        </p:sp>
        <p:sp>
          <p:nvSpPr>
            <p:cNvPr id="142434" name="Freeform 50"/>
            <p:cNvSpPr>
              <a:spLocks/>
            </p:cNvSpPr>
            <p:nvPr/>
          </p:nvSpPr>
          <p:spPr bwMode="auto">
            <a:xfrm>
              <a:off x="2660" y="3163"/>
              <a:ext cx="44" cy="63"/>
            </a:xfrm>
            <a:custGeom>
              <a:avLst/>
              <a:gdLst>
                <a:gd name="T0" fmla="*/ 39 w 89"/>
                <a:gd name="T1" fmla="*/ 0 h 126"/>
                <a:gd name="T2" fmla="*/ 43 w 89"/>
                <a:gd name="T3" fmla="*/ 2 h 126"/>
                <a:gd name="T4" fmla="*/ 44 w 89"/>
                <a:gd name="T5" fmla="*/ 4 h 126"/>
                <a:gd name="T6" fmla="*/ 44 w 89"/>
                <a:gd name="T7" fmla="*/ 7 h 126"/>
                <a:gd name="T8" fmla="*/ 43 w 89"/>
                <a:gd name="T9" fmla="*/ 8 h 126"/>
                <a:gd name="T10" fmla="*/ 35 w 89"/>
                <a:gd name="T11" fmla="*/ 9 h 126"/>
                <a:gd name="T12" fmla="*/ 27 w 89"/>
                <a:gd name="T13" fmla="*/ 12 h 126"/>
                <a:gd name="T14" fmla="*/ 21 w 89"/>
                <a:gd name="T15" fmla="*/ 16 h 126"/>
                <a:gd name="T16" fmla="*/ 16 w 89"/>
                <a:gd name="T17" fmla="*/ 21 h 126"/>
                <a:gd name="T18" fmla="*/ 11 w 89"/>
                <a:gd name="T19" fmla="*/ 29 h 126"/>
                <a:gd name="T20" fmla="*/ 9 w 89"/>
                <a:gd name="T21" fmla="*/ 36 h 126"/>
                <a:gd name="T22" fmla="*/ 9 w 89"/>
                <a:gd name="T23" fmla="*/ 46 h 126"/>
                <a:gd name="T24" fmla="*/ 11 w 89"/>
                <a:gd name="T25" fmla="*/ 55 h 126"/>
                <a:gd name="T26" fmla="*/ 11 w 89"/>
                <a:gd name="T27" fmla="*/ 61 h 126"/>
                <a:gd name="T28" fmla="*/ 8 w 89"/>
                <a:gd name="T29" fmla="*/ 63 h 126"/>
                <a:gd name="T30" fmla="*/ 5 w 89"/>
                <a:gd name="T31" fmla="*/ 63 h 126"/>
                <a:gd name="T32" fmla="*/ 2 w 89"/>
                <a:gd name="T33" fmla="*/ 59 h 126"/>
                <a:gd name="T34" fmla="*/ 0 w 89"/>
                <a:gd name="T35" fmla="*/ 49 h 126"/>
                <a:gd name="T36" fmla="*/ 0 w 89"/>
                <a:gd name="T37" fmla="*/ 38 h 126"/>
                <a:gd name="T38" fmla="*/ 1 w 89"/>
                <a:gd name="T39" fmla="*/ 28 h 126"/>
                <a:gd name="T40" fmla="*/ 4 w 89"/>
                <a:gd name="T41" fmla="*/ 19 h 126"/>
                <a:gd name="T42" fmla="*/ 10 w 89"/>
                <a:gd name="T43" fmla="*/ 12 h 126"/>
                <a:gd name="T44" fmla="*/ 17 w 89"/>
                <a:gd name="T45" fmla="*/ 6 h 126"/>
                <a:gd name="T46" fmla="*/ 27 w 89"/>
                <a:gd name="T47" fmla="*/ 2 h 126"/>
                <a:gd name="T48" fmla="*/ 39 w 89"/>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26">
                  <a:moveTo>
                    <a:pt x="78" y="0"/>
                  </a:moveTo>
                  <a:lnTo>
                    <a:pt x="86" y="3"/>
                  </a:lnTo>
                  <a:lnTo>
                    <a:pt x="89" y="8"/>
                  </a:lnTo>
                  <a:lnTo>
                    <a:pt x="89" y="14"/>
                  </a:lnTo>
                  <a:lnTo>
                    <a:pt x="86" y="16"/>
                  </a:lnTo>
                  <a:lnTo>
                    <a:pt x="70" y="18"/>
                  </a:lnTo>
                  <a:lnTo>
                    <a:pt x="55" y="23"/>
                  </a:lnTo>
                  <a:lnTo>
                    <a:pt x="42" y="31"/>
                  </a:lnTo>
                  <a:lnTo>
                    <a:pt x="32" y="42"/>
                  </a:lnTo>
                  <a:lnTo>
                    <a:pt x="23" y="57"/>
                  </a:lnTo>
                  <a:lnTo>
                    <a:pt x="18" y="72"/>
                  </a:lnTo>
                  <a:lnTo>
                    <a:pt x="18" y="91"/>
                  </a:lnTo>
                  <a:lnTo>
                    <a:pt x="22" y="110"/>
                  </a:lnTo>
                  <a:lnTo>
                    <a:pt x="22" y="121"/>
                  </a:lnTo>
                  <a:lnTo>
                    <a:pt x="17" y="126"/>
                  </a:lnTo>
                  <a:lnTo>
                    <a:pt x="10" y="125"/>
                  </a:lnTo>
                  <a:lnTo>
                    <a:pt x="5" y="117"/>
                  </a:lnTo>
                  <a:lnTo>
                    <a:pt x="0" y="97"/>
                  </a:lnTo>
                  <a:lnTo>
                    <a:pt x="0" y="76"/>
                  </a:lnTo>
                  <a:lnTo>
                    <a:pt x="3" y="56"/>
                  </a:lnTo>
                  <a:lnTo>
                    <a:pt x="9" y="38"/>
                  </a:lnTo>
                  <a:lnTo>
                    <a:pt x="21" y="23"/>
                  </a:lnTo>
                  <a:lnTo>
                    <a:pt x="35" y="11"/>
                  </a:lnTo>
                  <a:lnTo>
                    <a:pt x="54" y="3"/>
                  </a:lnTo>
                  <a:lnTo>
                    <a:pt x="78" y="0"/>
                  </a:lnTo>
                  <a:close/>
                </a:path>
              </a:pathLst>
            </a:custGeom>
            <a:solidFill>
              <a:srgbClr val="000000"/>
            </a:solidFill>
            <a:ln w="9525">
              <a:noFill/>
              <a:round/>
              <a:headEnd/>
              <a:tailEnd/>
            </a:ln>
          </p:spPr>
          <p:txBody>
            <a:bodyPr/>
            <a:lstStyle/>
            <a:p>
              <a:endParaRPr lang="de-DE"/>
            </a:p>
          </p:txBody>
        </p:sp>
        <p:sp>
          <p:nvSpPr>
            <p:cNvPr id="142435" name="Freeform 51"/>
            <p:cNvSpPr>
              <a:spLocks/>
            </p:cNvSpPr>
            <p:nvPr/>
          </p:nvSpPr>
          <p:spPr bwMode="auto">
            <a:xfrm>
              <a:off x="2764" y="3173"/>
              <a:ext cx="25" cy="64"/>
            </a:xfrm>
            <a:custGeom>
              <a:avLst/>
              <a:gdLst>
                <a:gd name="T0" fmla="*/ 4 w 51"/>
                <a:gd name="T1" fmla="*/ 0 h 128"/>
                <a:gd name="T2" fmla="*/ 1 w 51"/>
                <a:gd name="T3" fmla="*/ 1 h 128"/>
                <a:gd name="T4" fmla="*/ 0 w 51"/>
                <a:gd name="T5" fmla="*/ 5 h 128"/>
                <a:gd name="T6" fmla="*/ 0 w 51"/>
                <a:gd name="T7" fmla="*/ 8 h 128"/>
                <a:gd name="T8" fmla="*/ 2 w 51"/>
                <a:gd name="T9" fmla="*/ 10 h 128"/>
                <a:gd name="T10" fmla="*/ 4 w 51"/>
                <a:gd name="T11" fmla="*/ 11 h 128"/>
                <a:gd name="T12" fmla="*/ 7 w 51"/>
                <a:gd name="T13" fmla="*/ 15 h 128"/>
                <a:gd name="T14" fmla="*/ 11 w 51"/>
                <a:gd name="T15" fmla="*/ 19 h 128"/>
                <a:gd name="T16" fmla="*/ 13 w 51"/>
                <a:gd name="T17" fmla="*/ 24 h 128"/>
                <a:gd name="T18" fmla="*/ 15 w 51"/>
                <a:gd name="T19" fmla="*/ 30 h 128"/>
                <a:gd name="T20" fmla="*/ 16 w 51"/>
                <a:gd name="T21" fmla="*/ 38 h 128"/>
                <a:gd name="T22" fmla="*/ 16 w 51"/>
                <a:gd name="T23" fmla="*/ 47 h 128"/>
                <a:gd name="T24" fmla="*/ 13 w 51"/>
                <a:gd name="T25" fmla="*/ 57 h 128"/>
                <a:gd name="T26" fmla="*/ 13 w 51"/>
                <a:gd name="T27" fmla="*/ 62 h 128"/>
                <a:gd name="T28" fmla="*/ 16 w 51"/>
                <a:gd name="T29" fmla="*/ 64 h 128"/>
                <a:gd name="T30" fmla="*/ 20 w 51"/>
                <a:gd name="T31" fmla="*/ 64 h 128"/>
                <a:gd name="T32" fmla="*/ 22 w 51"/>
                <a:gd name="T33" fmla="*/ 60 h 128"/>
                <a:gd name="T34" fmla="*/ 25 w 51"/>
                <a:gd name="T35" fmla="*/ 49 h 128"/>
                <a:gd name="T36" fmla="*/ 25 w 51"/>
                <a:gd name="T37" fmla="*/ 39 h 128"/>
                <a:gd name="T38" fmla="*/ 24 w 51"/>
                <a:gd name="T39" fmla="*/ 30 h 128"/>
                <a:gd name="T40" fmla="*/ 22 w 51"/>
                <a:gd name="T41" fmla="*/ 21 h 128"/>
                <a:gd name="T42" fmla="*/ 19 w 51"/>
                <a:gd name="T43" fmla="*/ 13 h 128"/>
                <a:gd name="T44" fmla="*/ 15 w 51"/>
                <a:gd name="T45" fmla="*/ 7 h 128"/>
                <a:gd name="T46" fmla="*/ 10 w 51"/>
                <a:gd name="T47" fmla="*/ 3 h 128"/>
                <a:gd name="T48" fmla="*/ 4 w 51"/>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128">
                  <a:moveTo>
                    <a:pt x="9" y="0"/>
                  </a:moveTo>
                  <a:lnTo>
                    <a:pt x="3" y="2"/>
                  </a:lnTo>
                  <a:lnTo>
                    <a:pt x="0" y="9"/>
                  </a:lnTo>
                  <a:lnTo>
                    <a:pt x="0" y="15"/>
                  </a:lnTo>
                  <a:lnTo>
                    <a:pt x="4" y="20"/>
                  </a:lnTo>
                  <a:lnTo>
                    <a:pt x="9" y="22"/>
                  </a:lnTo>
                  <a:lnTo>
                    <a:pt x="15" y="29"/>
                  </a:lnTo>
                  <a:lnTo>
                    <a:pt x="22" y="37"/>
                  </a:lnTo>
                  <a:lnTo>
                    <a:pt x="27" y="48"/>
                  </a:lnTo>
                  <a:lnTo>
                    <a:pt x="31" y="60"/>
                  </a:lnTo>
                  <a:lnTo>
                    <a:pt x="33" y="75"/>
                  </a:lnTo>
                  <a:lnTo>
                    <a:pt x="32" y="93"/>
                  </a:lnTo>
                  <a:lnTo>
                    <a:pt x="27" y="113"/>
                  </a:lnTo>
                  <a:lnTo>
                    <a:pt x="27" y="124"/>
                  </a:lnTo>
                  <a:lnTo>
                    <a:pt x="33" y="128"/>
                  </a:lnTo>
                  <a:lnTo>
                    <a:pt x="40" y="128"/>
                  </a:lnTo>
                  <a:lnTo>
                    <a:pt x="45" y="119"/>
                  </a:lnTo>
                  <a:lnTo>
                    <a:pt x="50" y="98"/>
                  </a:lnTo>
                  <a:lnTo>
                    <a:pt x="51" y="78"/>
                  </a:lnTo>
                  <a:lnTo>
                    <a:pt x="49" y="59"/>
                  </a:lnTo>
                  <a:lnTo>
                    <a:pt x="45" y="41"/>
                  </a:lnTo>
                  <a:lnTo>
                    <a:pt x="39" y="26"/>
                  </a:lnTo>
                  <a:lnTo>
                    <a:pt x="31" y="14"/>
                  </a:lnTo>
                  <a:lnTo>
                    <a:pt x="21" y="6"/>
                  </a:lnTo>
                  <a:lnTo>
                    <a:pt x="9" y="0"/>
                  </a:lnTo>
                  <a:close/>
                </a:path>
              </a:pathLst>
            </a:custGeom>
            <a:solidFill>
              <a:srgbClr val="000000"/>
            </a:solidFill>
            <a:ln w="9525">
              <a:noFill/>
              <a:round/>
              <a:headEnd/>
              <a:tailEnd/>
            </a:ln>
          </p:spPr>
          <p:txBody>
            <a:bodyPr/>
            <a:lstStyle/>
            <a:p>
              <a:endParaRPr lang="de-DE"/>
            </a:p>
          </p:txBody>
        </p:sp>
        <p:sp>
          <p:nvSpPr>
            <p:cNvPr id="142436" name="Freeform 52"/>
            <p:cNvSpPr>
              <a:spLocks/>
            </p:cNvSpPr>
            <p:nvPr/>
          </p:nvSpPr>
          <p:spPr bwMode="auto">
            <a:xfrm>
              <a:off x="2269" y="3440"/>
              <a:ext cx="104" cy="26"/>
            </a:xfrm>
            <a:custGeom>
              <a:avLst/>
              <a:gdLst>
                <a:gd name="T0" fmla="*/ 102 w 208"/>
                <a:gd name="T1" fmla="*/ 14 h 51"/>
                <a:gd name="T2" fmla="*/ 104 w 208"/>
                <a:gd name="T3" fmla="*/ 16 h 51"/>
                <a:gd name="T4" fmla="*/ 104 w 208"/>
                <a:gd name="T5" fmla="*/ 20 h 51"/>
                <a:gd name="T6" fmla="*/ 102 w 208"/>
                <a:gd name="T7" fmla="*/ 24 h 51"/>
                <a:gd name="T8" fmla="*/ 98 w 208"/>
                <a:gd name="T9" fmla="*/ 26 h 51"/>
                <a:gd name="T10" fmla="*/ 95 w 208"/>
                <a:gd name="T11" fmla="*/ 26 h 51"/>
                <a:gd name="T12" fmla="*/ 90 w 208"/>
                <a:gd name="T13" fmla="*/ 26 h 51"/>
                <a:gd name="T14" fmla="*/ 84 w 208"/>
                <a:gd name="T15" fmla="*/ 25 h 51"/>
                <a:gd name="T16" fmla="*/ 78 w 208"/>
                <a:gd name="T17" fmla="*/ 24 h 51"/>
                <a:gd name="T18" fmla="*/ 71 w 208"/>
                <a:gd name="T19" fmla="*/ 23 h 51"/>
                <a:gd name="T20" fmla="*/ 64 w 208"/>
                <a:gd name="T21" fmla="*/ 22 h 51"/>
                <a:gd name="T22" fmla="*/ 56 w 208"/>
                <a:gd name="T23" fmla="*/ 20 h 51"/>
                <a:gd name="T24" fmla="*/ 48 w 208"/>
                <a:gd name="T25" fmla="*/ 19 h 51"/>
                <a:gd name="T26" fmla="*/ 41 w 208"/>
                <a:gd name="T27" fmla="*/ 18 h 51"/>
                <a:gd name="T28" fmla="*/ 33 w 208"/>
                <a:gd name="T29" fmla="*/ 16 h 51"/>
                <a:gd name="T30" fmla="*/ 27 w 208"/>
                <a:gd name="T31" fmla="*/ 15 h 51"/>
                <a:gd name="T32" fmla="*/ 20 w 208"/>
                <a:gd name="T33" fmla="*/ 14 h 51"/>
                <a:gd name="T34" fmla="*/ 15 w 208"/>
                <a:gd name="T35" fmla="*/ 13 h 51"/>
                <a:gd name="T36" fmla="*/ 10 w 208"/>
                <a:gd name="T37" fmla="*/ 12 h 51"/>
                <a:gd name="T38" fmla="*/ 7 w 208"/>
                <a:gd name="T39" fmla="*/ 12 h 51"/>
                <a:gd name="T40" fmla="*/ 5 w 208"/>
                <a:gd name="T41" fmla="*/ 12 h 51"/>
                <a:gd name="T42" fmla="*/ 1 w 208"/>
                <a:gd name="T43" fmla="*/ 10 h 51"/>
                <a:gd name="T44" fmla="*/ 0 w 208"/>
                <a:gd name="T45" fmla="*/ 5 h 51"/>
                <a:gd name="T46" fmla="*/ 3 w 208"/>
                <a:gd name="T47" fmla="*/ 1 h 51"/>
                <a:gd name="T48" fmla="*/ 10 w 208"/>
                <a:gd name="T49" fmla="*/ 0 h 51"/>
                <a:gd name="T50" fmla="*/ 12 w 208"/>
                <a:gd name="T51" fmla="*/ 1 h 51"/>
                <a:gd name="T52" fmla="*/ 16 w 208"/>
                <a:gd name="T53" fmla="*/ 1 h 51"/>
                <a:gd name="T54" fmla="*/ 21 w 208"/>
                <a:gd name="T55" fmla="*/ 1 h 51"/>
                <a:gd name="T56" fmla="*/ 27 w 208"/>
                <a:gd name="T57" fmla="*/ 2 h 51"/>
                <a:gd name="T58" fmla="*/ 33 w 208"/>
                <a:gd name="T59" fmla="*/ 3 h 51"/>
                <a:gd name="T60" fmla="*/ 41 w 208"/>
                <a:gd name="T61" fmla="*/ 4 h 51"/>
                <a:gd name="T62" fmla="*/ 49 w 208"/>
                <a:gd name="T63" fmla="*/ 5 h 51"/>
                <a:gd name="T64" fmla="*/ 57 w 208"/>
                <a:gd name="T65" fmla="*/ 6 h 51"/>
                <a:gd name="T66" fmla="*/ 65 w 208"/>
                <a:gd name="T67" fmla="*/ 8 h 51"/>
                <a:gd name="T68" fmla="*/ 73 w 208"/>
                <a:gd name="T69" fmla="*/ 8 h 51"/>
                <a:gd name="T70" fmla="*/ 80 w 208"/>
                <a:gd name="T71" fmla="*/ 10 h 51"/>
                <a:gd name="T72" fmla="*/ 87 w 208"/>
                <a:gd name="T73" fmla="*/ 10 h 51"/>
                <a:gd name="T74" fmla="*/ 92 w 208"/>
                <a:gd name="T75" fmla="*/ 12 h 51"/>
                <a:gd name="T76" fmla="*/ 97 w 208"/>
                <a:gd name="T77" fmla="*/ 12 h 51"/>
                <a:gd name="T78" fmla="*/ 101 w 208"/>
                <a:gd name="T79" fmla="*/ 13 h 51"/>
                <a:gd name="T80" fmla="*/ 102 w 208"/>
                <a:gd name="T81" fmla="*/ 1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8" h="51">
                  <a:moveTo>
                    <a:pt x="204" y="27"/>
                  </a:moveTo>
                  <a:lnTo>
                    <a:pt x="208" y="32"/>
                  </a:lnTo>
                  <a:lnTo>
                    <a:pt x="208" y="40"/>
                  </a:lnTo>
                  <a:lnTo>
                    <a:pt x="203" y="47"/>
                  </a:lnTo>
                  <a:lnTo>
                    <a:pt x="195" y="51"/>
                  </a:lnTo>
                  <a:lnTo>
                    <a:pt x="189" y="51"/>
                  </a:lnTo>
                  <a:lnTo>
                    <a:pt x="180" y="51"/>
                  </a:lnTo>
                  <a:lnTo>
                    <a:pt x="168" y="50"/>
                  </a:lnTo>
                  <a:lnTo>
                    <a:pt x="156" y="48"/>
                  </a:lnTo>
                  <a:lnTo>
                    <a:pt x="141" y="46"/>
                  </a:lnTo>
                  <a:lnTo>
                    <a:pt x="127" y="43"/>
                  </a:lnTo>
                  <a:lnTo>
                    <a:pt x="112" y="40"/>
                  </a:lnTo>
                  <a:lnTo>
                    <a:pt x="96" y="38"/>
                  </a:lnTo>
                  <a:lnTo>
                    <a:pt x="81" y="35"/>
                  </a:lnTo>
                  <a:lnTo>
                    <a:pt x="66" y="32"/>
                  </a:lnTo>
                  <a:lnTo>
                    <a:pt x="53" y="29"/>
                  </a:lnTo>
                  <a:lnTo>
                    <a:pt x="40" y="28"/>
                  </a:lnTo>
                  <a:lnTo>
                    <a:pt x="29" y="25"/>
                  </a:lnTo>
                  <a:lnTo>
                    <a:pt x="20" y="24"/>
                  </a:lnTo>
                  <a:lnTo>
                    <a:pt x="13" y="23"/>
                  </a:lnTo>
                  <a:lnTo>
                    <a:pt x="10" y="23"/>
                  </a:lnTo>
                  <a:lnTo>
                    <a:pt x="2" y="19"/>
                  </a:lnTo>
                  <a:lnTo>
                    <a:pt x="0" y="9"/>
                  </a:lnTo>
                  <a:lnTo>
                    <a:pt x="5" y="1"/>
                  </a:lnTo>
                  <a:lnTo>
                    <a:pt x="19" y="0"/>
                  </a:lnTo>
                  <a:lnTo>
                    <a:pt x="23" y="1"/>
                  </a:lnTo>
                  <a:lnTo>
                    <a:pt x="31" y="1"/>
                  </a:lnTo>
                  <a:lnTo>
                    <a:pt x="41" y="2"/>
                  </a:lnTo>
                  <a:lnTo>
                    <a:pt x="53" y="4"/>
                  </a:lnTo>
                  <a:lnTo>
                    <a:pt x="66" y="6"/>
                  </a:lnTo>
                  <a:lnTo>
                    <a:pt x="82" y="8"/>
                  </a:lnTo>
                  <a:lnTo>
                    <a:pt x="98" y="10"/>
                  </a:lnTo>
                  <a:lnTo>
                    <a:pt x="113" y="12"/>
                  </a:lnTo>
                  <a:lnTo>
                    <a:pt x="129" y="15"/>
                  </a:lnTo>
                  <a:lnTo>
                    <a:pt x="145" y="16"/>
                  </a:lnTo>
                  <a:lnTo>
                    <a:pt x="159" y="19"/>
                  </a:lnTo>
                  <a:lnTo>
                    <a:pt x="173" y="20"/>
                  </a:lnTo>
                  <a:lnTo>
                    <a:pt x="184" y="23"/>
                  </a:lnTo>
                  <a:lnTo>
                    <a:pt x="194" y="24"/>
                  </a:lnTo>
                  <a:lnTo>
                    <a:pt x="201" y="25"/>
                  </a:lnTo>
                  <a:lnTo>
                    <a:pt x="204" y="27"/>
                  </a:lnTo>
                  <a:close/>
                </a:path>
              </a:pathLst>
            </a:custGeom>
            <a:solidFill>
              <a:srgbClr val="000000"/>
            </a:solidFill>
            <a:ln w="9525">
              <a:noFill/>
              <a:round/>
              <a:headEnd/>
              <a:tailEnd/>
            </a:ln>
          </p:spPr>
          <p:txBody>
            <a:bodyPr/>
            <a:lstStyle/>
            <a:p>
              <a:endParaRPr lang="de-DE"/>
            </a:p>
          </p:txBody>
        </p:sp>
        <p:sp>
          <p:nvSpPr>
            <p:cNvPr id="142437" name="Freeform 53"/>
            <p:cNvSpPr>
              <a:spLocks/>
            </p:cNvSpPr>
            <p:nvPr/>
          </p:nvSpPr>
          <p:spPr bwMode="auto">
            <a:xfrm>
              <a:off x="2292" y="3482"/>
              <a:ext cx="70" cy="15"/>
            </a:xfrm>
            <a:custGeom>
              <a:avLst/>
              <a:gdLst>
                <a:gd name="T0" fmla="*/ 67 w 140"/>
                <a:gd name="T1" fmla="*/ 4 h 30"/>
                <a:gd name="T2" fmla="*/ 69 w 140"/>
                <a:gd name="T3" fmla="*/ 6 h 30"/>
                <a:gd name="T4" fmla="*/ 70 w 140"/>
                <a:gd name="T5" fmla="*/ 10 h 30"/>
                <a:gd name="T6" fmla="*/ 69 w 140"/>
                <a:gd name="T7" fmla="*/ 14 h 30"/>
                <a:gd name="T8" fmla="*/ 66 w 140"/>
                <a:gd name="T9" fmla="*/ 15 h 30"/>
                <a:gd name="T10" fmla="*/ 59 w 140"/>
                <a:gd name="T11" fmla="*/ 15 h 30"/>
                <a:gd name="T12" fmla="*/ 51 w 140"/>
                <a:gd name="T13" fmla="*/ 15 h 30"/>
                <a:gd name="T14" fmla="*/ 42 w 140"/>
                <a:gd name="T15" fmla="*/ 14 h 30"/>
                <a:gd name="T16" fmla="*/ 32 w 140"/>
                <a:gd name="T17" fmla="*/ 14 h 30"/>
                <a:gd name="T18" fmla="*/ 23 w 140"/>
                <a:gd name="T19" fmla="*/ 13 h 30"/>
                <a:gd name="T20" fmla="*/ 15 w 140"/>
                <a:gd name="T21" fmla="*/ 12 h 30"/>
                <a:gd name="T22" fmla="*/ 10 w 140"/>
                <a:gd name="T23" fmla="*/ 12 h 30"/>
                <a:gd name="T24" fmla="*/ 6 w 140"/>
                <a:gd name="T25" fmla="*/ 12 h 30"/>
                <a:gd name="T26" fmla="*/ 2 w 140"/>
                <a:gd name="T27" fmla="*/ 10 h 30"/>
                <a:gd name="T28" fmla="*/ 0 w 140"/>
                <a:gd name="T29" fmla="*/ 6 h 30"/>
                <a:gd name="T30" fmla="*/ 2 w 140"/>
                <a:gd name="T31" fmla="*/ 2 h 30"/>
                <a:gd name="T32" fmla="*/ 9 w 140"/>
                <a:gd name="T33" fmla="*/ 0 h 30"/>
                <a:gd name="T34" fmla="*/ 14 w 140"/>
                <a:gd name="T35" fmla="*/ 0 h 30"/>
                <a:gd name="T36" fmla="*/ 20 w 140"/>
                <a:gd name="T37" fmla="*/ 1 h 30"/>
                <a:gd name="T38" fmla="*/ 29 w 140"/>
                <a:gd name="T39" fmla="*/ 2 h 30"/>
                <a:gd name="T40" fmla="*/ 39 w 140"/>
                <a:gd name="T41" fmla="*/ 2 h 30"/>
                <a:gd name="T42" fmla="*/ 48 w 140"/>
                <a:gd name="T43" fmla="*/ 2 h 30"/>
                <a:gd name="T44" fmla="*/ 56 w 140"/>
                <a:gd name="T45" fmla="*/ 3 h 30"/>
                <a:gd name="T46" fmla="*/ 63 w 140"/>
                <a:gd name="T47" fmla="*/ 4 h 30"/>
                <a:gd name="T48" fmla="*/ 67 w 140"/>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30">
                  <a:moveTo>
                    <a:pt x="133" y="8"/>
                  </a:moveTo>
                  <a:lnTo>
                    <a:pt x="138" y="12"/>
                  </a:lnTo>
                  <a:lnTo>
                    <a:pt x="140" y="20"/>
                  </a:lnTo>
                  <a:lnTo>
                    <a:pt x="138" y="27"/>
                  </a:lnTo>
                  <a:lnTo>
                    <a:pt x="131" y="30"/>
                  </a:lnTo>
                  <a:lnTo>
                    <a:pt x="118" y="30"/>
                  </a:lnTo>
                  <a:lnTo>
                    <a:pt x="101" y="30"/>
                  </a:lnTo>
                  <a:lnTo>
                    <a:pt x="83" y="28"/>
                  </a:lnTo>
                  <a:lnTo>
                    <a:pt x="64" y="27"/>
                  </a:lnTo>
                  <a:lnTo>
                    <a:pt x="46" y="26"/>
                  </a:lnTo>
                  <a:lnTo>
                    <a:pt x="30" y="24"/>
                  </a:lnTo>
                  <a:lnTo>
                    <a:pt x="19" y="24"/>
                  </a:lnTo>
                  <a:lnTo>
                    <a:pt x="11" y="24"/>
                  </a:lnTo>
                  <a:lnTo>
                    <a:pt x="3" y="20"/>
                  </a:lnTo>
                  <a:lnTo>
                    <a:pt x="0" y="12"/>
                  </a:lnTo>
                  <a:lnTo>
                    <a:pt x="4" y="4"/>
                  </a:lnTo>
                  <a:lnTo>
                    <a:pt x="18" y="0"/>
                  </a:lnTo>
                  <a:lnTo>
                    <a:pt x="27" y="0"/>
                  </a:lnTo>
                  <a:lnTo>
                    <a:pt x="40" y="1"/>
                  </a:lnTo>
                  <a:lnTo>
                    <a:pt x="58" y="3"/>
                  </a:lnTo>
                  <a:lnTo>
                    <a:pt x="77" y="3"/>
                  </a:lnTo>
                  <a:lnTo>
                    <a:pt x="95" y="4"/>
                  </a:lnTo>
                  <a:lnTo>
                    <a:pt x="112" y="5"/>
                  </a:lnTo>
                  <a:lnTo>
                    <a:pt x="125" y="7"/>
                  </a:lnTo>
                  <a:lnTo>
                    <a:pt x="133" y="8"/>
                  </a:lnTo>
                  <a:close/>
                </a:path>
              </a:pathLst>
            </a:custGeom>
            <a:solidFill>
              <a:srgbClr val="000000"/>
            </a:solidFill>
            <a:ln w="9525">
              <a:noFill/>
              <a:round/>
              <a:headEnd/>
              <a:tailEnd/>
            </a:ln>
          </p:spPr>
          <p:txBody>
            <a:bodyPr/>
            <a:lstStyle/>
            <a:p>
              <a:endParaRPr lang="de-DE"/>
            </a:p>
          </p:txBody>
        </p:sp>
        <p:sp>
          <p:nvSpPr>
            <p:cNvPr id="142438" name="Freeform 54"/>
            <p:cNvSpPr>
              <a:spLocks/>
            </p:cNvSpPr>
            <p:nvPr/>
          </p:nvSpPr>
          <p:spPr bwMode="auto">
            <a:xfrm>
              <a:off x="2242" y="3508"/>
              <a:ext cx="125" cy="26"/>
            </a:xfrm>
            <a:custGeom>
              <a:avLst/>
              <a:gdLst>
                <a:gd name="T0" fmla="*/ 121 w 250"/>
                <a:gd name="T1" fmla="*/ 0 h 53"/>
                <a:gd name="T2" fmla="*/ 124 w 250"/>
                <a:gd name="T3" fmla="*/ 3 h 53"/>
                <a:gd name="T4" fmla="*/ 125 w 250"/>
                <a:gd name="T5" fmla="*/ 7 h 53"/>
                <a:gd name="T6" fmla="*/ 122 w 250"/>
                <a:gd name="T7" fmla="*/ 12 h 53"/>
                <a:gd name="T8" fmla="*/ 115 w 250"/>
                <a:gd name="T9" fmla="*/ 14 h 53"/>
                <a:gd name="T10" fmla="*/ 112 w 250"/>
                <a:gd name="T11" fmla="*/ 15 h 53"/>
                <a:gd name="T12" fmla="*/ 106 w 250"/>
                <a:gd name="T13" fmla="*/ 15 h 53"/>
                <a:gd name="T14" fmla="*/ 100 w 250"/>
                <a:gd name="T15" fmla="*/ 15 h 53"/>
                <a:gd name="T16" fmla="*/ 92 w 250"/>
                <a:gd name="T17" fmla="*/ 16 h 53"/>
                <a:gd name="T18" fmla="*/ 83 w 250"/>
                <a:gd name="T19" fmla="*/ 17 h 53"/>
                <a:gd name="T20" fmla="*/ 74 w 250"/>
                <a:gd name="T21" fmla="*/ 18 h 53"/>
                <a:gd name="T22" fmla="*/ 65 w 250"/>
                <a:gd name="T23" fmla="*/ 20 h 53"/>
                <a:gd name="T24" fmla="*/ 56 w 250"/>
                <a:gd name="T25" fmla="*/ 20 h 53"/>
                <a:gd name="T26" fmla="*/ 46 w 250"/>
                <a:gd name="T27" fmla="*/ 21 h 53"/>
                <a:gd name="T28" fmla="*/ 37 w 250"/>
                <a:gd name="T29" fmla="*/ 22 h 53"/>
                <a:gd name="T30" fmla="*/ 28 w 250"/>
                <a:gd name="T31" fmla="*/ 23 h 53"/>
                <a:gd name="T32" fmla="*/ 21 w 250"/>
                <a:gd name="T33" fmla="*/ 24 h 53"/>
                <a:gd name="T34" fmla="*/ 14 w 250"/>
                <a:gd name="T35" fmla="*/ 25 h 53"/>
                <a:gd name="T36" fmla="*/ 9 w 250"/>
                <a:gd name="T37" fmla="*/ 26 h 53"/>
                <a:gd name="T38" fmla="*/ 5 w 250"/>
                <a:gd name="T39" fmla="*/ 26 h 53"/>
                <a:gd name="T40" fmla="*/ 3 w 250"/>
                <a:gd name="T41" fmla="*/ 26 h 53"/>
                <a:gd name="T42" fmla="*/ 1 w 250"/>
                <a:gd name="T43" fmla="*/ 26 h 53"/>
                <a:gd name="T44" fmla="*/ 0 w 250"/>
                <a:gd name="T45" fmla="*/ 24 h 53"/>
                <a:gd name="T46" fmla="*/ 1 w 250"/>
                <a:gd name="T47" fmla="*/ 22 h 53"/>
                <a:gd name="T48" fmla="*/ 3 w 250"/>
                <a:gd name="T49" fmla="*/ 20 h 53"/>
                <a:gd name="T50" fmla="*/ 6 w 250"/>
                <a:gd name="T51" fmla="*/ 17 h 53"/>
                <a:gd name="T52" fmla="*/ 12 w 250"/>
                <a:gd name="T53" fmla="*/ 15 h 53"/>
                <a:gd name="T54" fmla="*/ 20 w 250"/>
                <a:gd name="T55" fmla="*/ 13 h 53"/>
                <a:gd name="T56" fmla="*/ 30 w 250"/>
                <a:gd name="T57" fmla="*/ 11 h 53"/>
                <a:gd name="T58" fmla="*/ 32 w 250"/>
                <a:gd name="T59" fmla="*/ 11 h 53"/>
                <a:gd name="T60" fmla="*/ 36 w 250"/>
                <a:gd name="T61" fmla="*/ 11 h 53"/>
                <a:gd name="T62" fmla="*/ 41 w 250"/>
                <a:gd name="T63" fmla="*/ 10 h 53"/>
                <a:gd name="T64" fmla="*/ 47 w 250"/>
                <a:gd name="T65" fmla="*/ 9 h 53"/>
                <a:gd name="T66" fmla="*/ 54 w 250"/>
                <a:gd name="T67" fmla="*/ 8 h 53"/>
                <a:gd name="T68" fmla="*/ 61 w 250"/>
                <a:gd name="T69" fmla="*/ 7 h 53"/>
                <a:gd name="T70" fmla="*/ 68 w 250"/>
                <a:gd name="T71" fmla="*/ 6 h 53"/>
                <a:gd name="T72" fmla="*/ 77 w 250"/>
                <a:gd name="T73" fmla="*/ 5 h 53"/>
                <a:gd name="T74" fmla="*/ 84 w 250"/>
                <a:gd name="T75" fmla="*/ 4 h 53"/>
                <a:gd name="T76" fmla="*/ 92 w 250"/>
                <a:gd name="T77" fmla="*/ 3 h 53"/>
                <a:gd name="T78" fmla="*/ 99 w 250"/>
                <a:gd name="T79" fmla="*/ 2 h 53"/>
                <a:gd name="T80" fmla="*/ 105 w 250"/>
                <a:gd name="T81" fmla="*/ 1 h 53"/>
                <a:gd name="T82" fmla="*/ 112 w 250"/>
                <a:gd name="T83" fmla="*/ 0 h 53"/>
                <a:gd name="T84" fmla="*/ 116 w 250"/>
                <a:gd name="T85" fmla="*/ 0 h 53"/>
                <a:gd name="T86" fmla="*/ 119 w 250"/>
                <a:gd name="T87" fmla="*/ 0 h 53"/>
                <a:gd name="T88" fmla="*/ 121 w 250"/>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53">
                  <a:moveTo>
                    <a:pt x="242" y="0"/>
                  </a:moveTo>
                  <a:lnTo>
                    <a:pt x="247" y="6"/>
                  </a:lnTo>
                  <a:lnTo>
                    <a:pt x="250" y="15"/>
                  </a:lnTo>
                  <a:lnTo>
                    <a:pt x="244" y="25"/>
                  </a:lnTo>
                  <a:lnTo>
                    <a:pt x="229" y="29"/>
                  </a:lnTo>
                  <a:lnTo>
                    <a:pt x="223" y="30"/>
                  </a:lnTo>
                  <a:lnTo>
                    <a:pt x="211" y="30"/>
                  </a:lnTo>
                  <a:lnTo>
                    <a:pt x="199" y="31"/>
                  </a:lnTo>
                  <a:lnTo>
                    <a:pt x="183" y="33"/>
                  </a:lnTo>
                  <a:lnTo>
                    <a:pt x="166" y="35"/>
                  </a:lnTo>
                  <a:lnTo>
                    <a:pt x="148" y="37"/>
                  </a:lnTo>
                  <a:lnTo>
                    <a:pt x="129" y="40"/>
                  </a:lnTo>
                  <a:lnTo>
                    <a:pt x="111" y="41"/>
                  </a:lnTo>
                  <a:lnTo>
                    <a:pt x="92" y="42"/>
                  </a:lnTo>
                  <a:lnTo>
                    <a:pt x="74" y="45"/>
                  </a:lnTo>
                  <a:lnTo>
                    <a:pt x="56" y="46"/>
                  </a:lnTo>
                  <a:lnTo>
                    <a:pt x="42" y="49"/>
                  </a:lnTo>
                  <a:lnTo>
                    <a:pt x="28" y="50"/>
                  </a:lnTo>
                  <a:lnTo>
                    <a:pt x="17" y="52"/>
                  </a:lnTo>
                  <a:lnTo>
                    <a:pt x="10" y="52"/>
                  </a:lnTo>
                  <a:lnTo>
                    <a:pt x="6" y="53"/>
                  </a:lnTo>
                  <a:lnTo>
                    <a:pt x="2" y="52"/>
                  </a:lnTo>
                  <a:lnTo>
                    <a:pt x="0" y="49"/>
                  </a:lnTo>
                  <a:lnTo>
                    <a:pt x="1" y="45"/>
                  </a:lnTo>
                  <a:lnTo>
                    <a:pt x="6" y="40"/>
                  </a:lnTo>
                  <a:lnTo>
                    <a:pt x="12" y="35"/>
                  </a:lnTo>
                  <a:lnTo>
                    <a:pt x="24" y="30"/>
                  </a:lnTo>
                  <a:lnTo>
                    <a:pt x="39" y="26"/>
                  </a:lnTo>
                  <a:lnTo>
                    <a:pt x="59" y="23"/>
                  </a:lnTo>
                  <a:lnTo>
                    <a:pt x="64" y="23"/>
                  </a:lnTo>
                  <a:lnTo>
                    <a:pt x="72" y="22"/>
                  </a:lnTo>
                  <a:lnTo>
                    <a:pt x="81" y="20"/>
                  </a:lnTo>
                  <a:lnTo>
                    <a:pt x="93" y="19"/>
                  </a:lnTo>
                  <a:lnTo>
                    <a:pt x="107" y="16"/>
                  </a:lnTo>
                  <a:lnTo>
                    <a:pt x="121" y="15"/>
                  </a:lnTo>
                  <a:lnTo>
                    <a:pt x="136" y="12"/>
                  </a:lnTo>
                  <a:lnTo>
                    <a:pt x="153" y="10"/>
                  </a:lnTo>
                  <a:lnTo>
                    <a:pt x="167" y="8"/>
                  </a:lnTo>
                  <a:lnTo>
                    <a:pt x="183" y="6"/>
                  </a:lnTo>
                  <a:lnTo>
                    <a:pt x="198" y="4"/>
                  </a:lnTo>
                  <a:lnTo>
                    <a:pt x="210" y="3"/>
                  </a:lnTo>
                  <a:lnTo>
                    <a:pt x="223" y="1"/>
                  </a:lnTo>
                  <a:lnTo>
                    <a:pt x="232" y="0"/>
                  </a:lnTo>
                  <a:lnTo>
                    <a:pt x="238" y="0"/>
                  </a:lnTo>
                  <a:lnTo>
                    <a:pt x="242" y="0"/>
                  </a:lnTo>
                  <a:close/>
                </a:path>
              </a:pathLst>
            </a:custGeom>
            <a:solidFill>
              <a:srgbClr val="000000"/>
            </a:solidFill>
            <a:ln w="9525">
              <a:noFill/>
              <a:round/>
              <a:headEnd/>
              <a:tailEnd/>
            </a:ln>
          </p:spPr>
          <p:txBody>
            <a:bodyPr/>
            <a:lstStyle/>
            <a:p>
              <a:endParaRPr lang="de-DE"/>
            </a:p>
          </p:txBody>
        </p:sp>
        <p:sp>
          <p:nvSpPr>
            <p:cNvPr id="142439" name="Freeform 55"/>
            <p:cNvSpPr>
              <a:spLocks/>
            </p:cNvSpPr>
            <p:nvPr/>
          </p:nvSpPr>
          <p:spPr bwMode="auto">
            <a:xfrm>
              <a:off x="2129" y="3380"/>
              <a:ext cx="138" cy="115"/>
            </a:xfrm>
            <a:custGeom>
              <a:avLst/>
              <a:gdLst>
                <a:gd name="T0" fmla="*/ 32 w 275"/>
                <a:gd name="T1" fmla="*/ 46 h 228"/>
                <a:gd name="T2" fmla="*/ 10 w 275"/>
                <a:gd name="T3" fmla="*/ 58 h 228"/>
                <a:gd name="T4" fmla="*/ 0 w 275"/>
                <a:gd name="T5" fmla="*/ 82 h 228"/>
                <a:gd name="T6" fmla="*/ 6 w 275"/>
                <a:gd name="T7" fmla="*/ 105 h 228"/>
                <a:gd name="T8" fmla="*/ 20 w 275"/>
                <a:gd name="T9" fmla="*/ 115 h 228"/>
                <a:gd name="T10" fmla="*/ 22 w 275"/>
                <a:gd name="T11" fmla="*/ 109 h 228"/>
                <a:gd name="T12" fmla="*/ 12 w 275"/>
                <a:gd name="T13" fmla="*/ 99 h 228"/>
                <a:gd name="T14" fmla="*/ 10 w 275"/>
                <a:gd name="T15" fmla="*/ 80 h 228"/>
                <a:gd name="T16" fmla="*/ 21 w 275"/>
                <a:gd name="T17" fmla="*/ 64 h 228"/>
                <a:gd name="T18" fmla="*/ 40 w 275"/>
                <a:gd name="T19" fmla="*/ 61 h 228"/>
                <a:gd name="T20" fmla="*/ 54 w 275"/>
                <a:gd name="T21" fmla="*/ 68 h 228"/>
                <a:gd name="T22" fmla="*/ 56 w 275"/>
                <a:gd name="T23" fmla="*/ 63 h 228"/>
                <a:gd name="T24" fmla="*/ 56 w 275"/>
                <a:gd name="T25" fmla="*/ 44 h 228"/>
                <a:gd name="T26" fmla="*/ 66 w 275"/>
                <a:gd name="T27" fmla="*/ 25 h 228"/>
                <a:gd name="T28" fmla="*/ 83 w 275"/>
                <a:gd name="T29" fmla="*/ 20 h 228"/>
                <a:gd name="T30" fmla="*/ 100 w 275"/>
                <a:gd name="T31" fmla="*/ 30 h 228"/>
                <a:gd name="T32" fmla="*/ 107 w 275"/>
                <a:gd name="T33" fmla="*/ 46 h 228"/>
                <a:gd name="T34" fmla="*/ 112 w 275"/>
                <a:gd name="T35" fmla="*/ 42 h 228"/>
                <a:gd name="T36" fmla="*/ 116 w 275"/>
                <a:gd name="T37" fmla="*/ 30 h 228"/>
                <a:gd name="T38" fmla="*/ 122 w 275"/>
                <a:gd name="T39" fmla="*/ 25 h 228"/>
                <a:gd name="T40" fmla="*/ 127 w 275"/>
                <a:gd name="T41" fmla="*/ 31 h 228"/>
                <a:gd name="T42" fmla="*/ 128 w 275"/>
                <a:gd name="T43" fmla="*/ 41 h 228"/>
                <a:gd name="T44" fmla="*/ 126 w 275"/>
                <a:gd name="T45" fmla="*/ 49 h 228"/>
                <a:gd name="T46" fmla="*/ 132 w 275"/>
                <a:gd name="T47" fmla="*/ 48 h 228"/>
                <a:gd name="T48" fmla="*/ 138 w 275"/>
                <a:gd name="T49" fmla="*/ 33 h 228"/>
                <a:gd name="T50" fmla="*/ 135 w 275"/>
                <a:gd name="T51" fmla="*/ 21 h 228"/>
                <a:gd name="T52" fmla="*/ 128 w 275"/>
                <a:gd name="T53" fmla="*/ 14 h 228"/>
                <a:gd name="T54" fmla="*/ 117 w 275"/>
                <a:gd name="T55" fmla="*/ 15 h 228"/>
                <a:gd name="T56" fmla="*/ 106 w 275"/>
                <a:gd name="T57" fmla="*/ 11 h 228"/>
                <a:gd name="T58" fmla="*/ 88 w 275"/>
                <a:gd name="T59" fmla="*/ 0 h 228"/>
                <a:gd name="T60" fmla="*/ 66 w 275"/>
                <a:gd name="T61" fmla="*/ 5 h 228"/>
                <a:gd name="T62" fmla="*/ 50 w 275"/>
                <a:gd name="T63" fmla="*/ 28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28">
                  <a:moveTo>
                    <a:pt x="93" y="96"/>
                  </a:moveTo>
                  <a:lnTo>
                    <a:pt x="64" y="92"/>
                  </a:lnTo>
                  <a:lnTo>
                    <a:pt x="39" y="99"/>
                  </a:lnTo>
                  <a:lnTo>
                    <a:pt x="20" y="115"/>
                  </a:lnTo>
                  <a:lnTo>
                    <a:pt x="7" y="137"/>
                  </a:lnTo>
                  <a:lnTo>
                    <a:pt x="0" y="162"/>
                  </a:lnTo>
                  <a:lnTo>
                    <a:pt x="1" y="188"/>
                  </a:lnTo>
                  <a:lnTo>
                    <a:pt x="11" y="209"/>
                  </a:lnTo>
                  <a:lnTo>
                    <a:pt x="31" y="227"/>
                  </a:lnTo>
                  <a:lnTo>
                    <a:pt x="39" y="228"/>
                  </a:lnTo>
                  <a:lnTo>
                    <a:pt x="44" y="224"/>
                  </a:lnTo>
                  <a:lnTo>
                    <a:pt x="43" y="217"/>
                  </a:lnTo>
                  <a:lnTo>
                    <a:pt x="38" y="212"/>
                  </a:lnTo>
                  <a:lnTo>
                    <a:pt x="23" y="197"/>
                  </a:lnTo>
                  <a:lnTo>
                    <a:pt x="18" y="178"/>
                  </a:lnTo>
                  <a:lnTo>
                    <a:pt x="19" y="159"/>
                  </a:lnTo>
                  <a:lnTo>
                    <a:pt x="28" y="140"/>
                  </a:lnTo>
                  <a:lnTo>
                    <a:pt x="41" y="126"/>
                  </a:lnTo>
                  <a:lnTo>
                    <a:pt x="59" y="118"/>
                  </a:lnTo>
                  <a:lnTo>
                    <a:pt x="80" y="120"/>
                  </a:lnTo>
                  <a:lnTo>
                    <a:pt x="101" y="133"/>
                  </a:lnTo>
                  <a:lnTo>
                    <a:pt x="107" y="135"/>
                  </a:lnTo>
                  <a:lnTo>
                    <a:pt x="111" y="130"/>
                  </a:lnTo>
                  <a:lnTo>
                    <a:pt x="112" y="124"/>
                  </a:lnTo>
                  <a:lnTo>
                    <a:pt x="112" y="115"/>
                  </a:lnTo>
                  <a:lnTo>
                    <a:pt x="112" y="88"/>
                  </a:lnTo>
                  <a:lnTo>
                    <a:pt x="119" y="67"/>
                  </a:lnTo>
                  <a:lnTo>
                    <a:pt x="131" y="50"/>
                  </a:lnTo>
                  <a:lnTo>
                    <a:pt x="148" y="41"/>
                  </a:lnTo>
                  <a:lnTo>
                    <a:pt x="166" y="39"/>
                  </a:lnTo>
                  <a:lnTo>
                    <a:pt x="184" y="45"/>
                  </a:lnTo>
                  <a:lnTo>
                    <a:pt x="199" y="60"/>
                  </a:lnTo>
                  <a:lnTo>
                    <a:pt x="210" y="84"/>
                  </a:lnTo>
                  <a:lnTo>
                    <a:pt x="214" y="91"/>
                  </a:lnTo>
                  <a:lnTo>
                    <a:pt x="219" y="90"/>
                  </a:lnTo>
                  <a:lnTo>
                    <a:pt x="224" y="84"/>
                  </a:lnTo>
                  <a:lnTo>
                    <a:pt x="227" y="76"/>
                  </a:lnTo>
                  <a:lnTo>
                    <a:pt x="232" y="60"/>
                  </a:lnTo>
                  <a:lnTo>
                    <a:pt x="238" y="52"/>
                  </a:lnTo>
                  <a:lnTo>
                    <a:pt x="244" y="50"/>
                  </a:lnTo>
                  <a:lnTo>
                    <a:pt x="250" y="53"/>
                  </a:lnTo>
                  <a:lnTo>
                    <a:pt x="254" y="61"/>
                  </a:lnTo>
                  <a:lnTo>
                    <a:pt x="256" y="71"/>
                  </a:lnTo>
                  <a:lnTo>
                    <a:pt x="255" y="82"/>
                  </a:lnTo>
                  <a:lnTo>
                    <a:pt x="252" y="92"/>
                  </a:lnTo>
                  <a:lnTo>
                    <a:pt x="251" y="98"/>
                  </a:lnTo>
                  <a:lnTo>
                    <a:pt x="255" y="102"/>
                  </a:lnTo>
                  <a:lnTo>
                    <a:pt x="263" y="96"/>
                  </a:lnTo>
                  <a:lnTo>
                    <a:pt x="273" y="76"/>
                  </a:lnTo>
                  <a:lnTo>
                    <a:pt x="275" y="65"/>
                  </a:lnTo>
                  <a:lnTo>
                    <a:pt x="273" y="54"/>
                  </a:lnTo>
                  <a:lnTo>
                    <a:pt x="270" y="42"/>
                  </a:lnTo>
                  <a:lnTo>
                    <a:pt x="263" y="33"/>
                  </a:lnTo>
                  <a:lnTo>
                    <a:pt x="255" y="27"/>
                  </a:lnTo>
                  <a:lnTo>
                    <a:pt x="245" y="24"/>
                  </a:lnTo>
                  <a:lnTo>
                    <a:pt x="234" y="29"/>
                  </a:lnTo>
                  <a:lnTo>
                    <a:pt x="221" y="39"/>
                  </a:lnTo>
                  <a:lnTo>
                    <a:pt x="211" y="22"/>
                  </a:lnTo>
                  <a:lnTo>
                    <a:pt x="196" y="8"/>
                  </a:lnTo>
                  <a:lnTo>
                    <a:pt x="175" y="0"/>
                  </a:lnTo>
                  <a:lnTo>
                    <a:pt x="153" y="0"/>
                  </a:lnTo>
                  <a:lnTo>
                    <a:pt x="131" y="9"/>
                  </a:lnTo>
                  <a:lnTo>
                    <a:pt x="112" y="27"/>
                  </a:lnTo>
                  <a:lnTo>
                    <a:pt x="99" y="56"/>
                  </a:lnTo>
                  <a:lnTo>
                    <a:pt x="93" y="96"/>
                  </a:lnTo>
                  <a:close/>
                </a:path>
              </a:pathLst>
            </a:custGeom>
            <a:solidFill>
              <a:srgbClr val="000000"/>
            </a:solidFill>
            <a:ln w="9525">
              <a:noFill/>
              <a:round/>
              <a:headEnd/>
              <a:tailEnd/>
            </a:ln>
          </p:spPr>
          <p:txBody>
            <a:bodyPr/>
            <a:lstStyle/>
            <a:p>
              <a:endParaRPr lang="de-DE"/>
            </a:p>
          </p:txBody>
        </p:sp>
        <p:sp>
          <p:nvSpPr>
            <p:cNvPr id="142440" name="Freeform 56"/>
            <p:cNvSpPr>
              <a:spLocks/>
            </p:cNvSpPr>
            <p:nvPr/>
          </p:nvSpPr>
          <p:spPr bwMode="auto">
            <a:xfrm>
              <a:off x="2175" y="3458"/>
              <a:ext cx="69" cy="111"/>
            </a:xfrm>
            <a:custGeom>
              <a:avLst/>
              <a:gdLst>
                <a:gd name="T0" fmla="*/ 66 w 138"/>
                <a:gd name="T1" fmla="*/ 98 h 223"/>
                <a:gd name="T2" fmla="*/ 68 w 138"/>
                <a:gd name="T3" fmla="*/ 96 h 223"/>
                <a:gd name="T4" fmla="*/ 69 w 138"/>
                <a:gd name="T5" fmla="*/ 93 h 223"/>
                <a:gd name="T6" fmla="*/ 69 w 138"/>
                <a:gd name="T7" fmla="*/ 91 h 223"/>
                <a:gd name="T8" fmla="*/ 68 w 138"/>
                <a:gd name="T9" fmla="*/ 89 h 223"/>
                <a:gd name="T10" fmla="*/ 65 w 138"/>
                <a:gd name="T11" fmla="*/ 89 h 223"/>
                <a:gd name="T12" fmla="*/ 63 w 138"/>
                <a:gd name="T13" fmla="*/ 88 h 223"/>
                <a:gd name="T14" fmla="*/ 60 w 138"/>
                <a:gd name="T15" fmla="*/ 88 h 223"/>
                <a:gd name="T16" fmla="*/ 58 w 138"/>
                <a:gd name="T17" fmla="*/ 89 h 223"/>
                <a:gd name="T18" fmla="*/ 46 w 138"/>
                <a:gd name="T19" fmla="*/ 94 h 223"/>
                <a:gd name="T20" fmla="*/ 36 w 138"/>
                <a:gd name="T21" fmla="*/ 94 h 223"/>
                <a:gd name="T22" fmla="*/ 27 w 138"/>
                <a:gd name="T23" fmla="*/ 91 h 223"/>
                <a:gd name="T24" fmla="*/ 21 w 138"/>
                <a:gd name="T25" fmla="*/ 84 h 223"/>
                <a:gd name="T26" fmla="*/ 17 w 138"/>
                <a:gd name="T27" fmla="*/ 76 h 223"/>
                <a:gd name="T28" fmla="*/ 16 w 138"/>
                <a:gd name="T29" fmla="*/ 68 h 223"/>
                <a:gd name="T30" fmla="*/ 18 w 138"/>
                <a:gd name="T31" fmla="*/ 59 h 223"/>
                <a:gd name="T32" fmla="*/ 23 w 138"/>
                <a:gd name="T33" fmla="*/ 53 h 223"/>
                <a:gd name="T34" fmla="*/ 27 w 138"/>
                <a:gd name="T35" fmla="*/ 49 h 223"/>
                <a:gd name="T36" fmla="*/ 27 w 138"/>
                <a:gd name="T37" fmla="*/ 46 h 223"/>
                <a:gd name="T38" fmla="*/ 25 w 138"/>
                <a:gd name="T39" fmla="*/ 44 h 223"/>
                <a:gd name="T40" fmla="*/ 22 w 138"/>
                <a:gd name="T41" fmla="*/ 42 h 223"/>
                <a:gd name="T42" fmla="*/ 14 w 138"/>
                <a:gd name="T43" fmla="*/ 32 h 223"/>
                <a:gd name="T44" fmla="*/ 12 w 138"/>
                <a:gd name="T45" fmla="*/ 24 h 223"/>
                <a:gd name="T46" fmla="*/ 14 w 138"/>
                <a:gd name="T47" fmla="*/ 19 h 223"/>
                <a:gd name="T48" fmla="*/ 18 w 138"/>
                <a:gd name="T49" fmla="*/ 15 h 223"/>
                <a:gd name="T50" fmla="*/ 24 w 138"/>
                <a:gd name="T51" fmla="*/ 13 h 223"/>
                <a:gd name="T52" fmla="*/ 30 w 138"/>
                <a:gd name="T53" fmla="*/ 15 h 223"/>
                <a:gd name="T54" fmla="*/ 35 w 138"/>
                <a:gd name="T55" fmla="*/ 18 h 223"/>
                <a:gd name="T56" fmla="*/ 38 w 138"/>
                <a:gd name="T57" fmla="*/ 24 h 223"/>
                <a:gd name="T58" fmla="*/ 41 w 138"/>
                <a:gd name="T59" fmla="*/ 30 h 223"/>
                <a:gd name="T60" fmla="*/ 45 w 138"/>
                <a:gd name="T61" fmla="*/ 32 h 223"/>
                <a:gd name="T62" fmla="*/ 49 w 138"/>
                <a:gd name="T63" fmla="*/ 30 h 223"/>
                <a:gd name="T64" fmla="*/ 50 w 138"/>
                <a:gd name="T65" fmla="*/ 24 h 223"/>
                <a:gd name="T66" fmla="*/ 48 w 138"/>
                <a:gd name="T67" fmla="*/ 19 h 223"/>
                <a:gd name="T68" fmla="*/ 46 w 138"/>
                <a:gd name="T69" fmla="*/ 13 h 223"/>
                <a:gd name="T70" fmla="*/ 42 w 138"/>
                <a:gd name="T71" fmla="*/ 9 h 223"/>
                <a:gd name="T72" fmla="*/ 37 w 138"/>
                <a:gd name="T73" fmla="*/ 4 h 223"/>
                <a:gd name="T74" fmla="*/ 31 w 138"/>
                <a:gd name="T75" fmla="*/ 1 h 223"/>
                <a:gd name="T76" fmla="*/ 24 w 138"/>
                <a:gd name="T77" fmla="*/ 0 h 223"/>
                <a:gd name="T78" fmla="*/ 17 w 138"/>
                <a:gd name="T79" fmla="*/ 2 h 223"/>
                <a:gd name="T80" fmla="*/ 8 w 138"/>
                <a:gd name="T81" fmla="*/ 6 h 223"/>
                <a:gd name="T82" fmla="*/ 5 w 138"/>
                <a:gd name="T83" fmla="*/ 10 h 223"/>
                <a:gd name="T84" fmla="*/ 2 w 138"/>
                <a:gd name="T85" fmla="*/ 14 h 223"/>
                <a:gd name="T86" fmla="*/ 1 w 138"/>
                <a:gd name="T87" fmla="*/ 19 h 223"/>
                <a:gd name="T88" fmla="*/ 1 w 138"/>
                <a:gd name="T89" fmla="*/ 25 h 223"/>
                <a:gd name="T90" fmla="*/ 2 w 138"/>
                <a:gd name="T91" fmla="*/ 31 h 223"/>
                <a:gd name="T92" fmla="*/ 4 w 138"/>
                <a:gd name="T93" fmla="*/ 36 h 223"/>
                <a:gd name="T94" fmla="*/ 8 w 138"/>
                <a:gd name="T95" fmla="*/ 40 h 223"/>
                <a:gd name="T96" fmla="*/ 13 w 138"/>
                <a:gd name="T97" fmla="*/ 44 h 223"/>
                <a:gd name="T98" fmla="*/ 4 w 138"/>
                <a:gd name="T99" fmla="*/ 53 h 223"/>
                <a:gd name="T100" fmla="*/ 0 w 138"/>
                <a:gd name="T101" fmla="*/ 66 h 223"/>
                <a:gd name="T102" fmla="*/ 0 w 138"/>
                <a:gd name="T103" fmla="*/ 81 h 223"/>
                <a:gd name="T104" fmla="*/ 5 w 138"/>
                <a:gd name="T105" fmla="*/ 95 h 223"/>
                <a:gd name="T106" fmla="*/ 14 w 138"/>
                <a:gd name="T107" fmla="*/ 106 h 223"/>
                <a:gd name="T108" fmla="*/ 27 w 138"/>
                <a:gd name="T109" fmla="*/ 111 h 223"/>
                <a:gd name="T110" fmla="*/ 45 w 138"/>
                <a:gd name="T111" fmla="*/ 110 h 223"/>
                <a:gd name="T112" fmla="*/ 66 w 138"/>
                <a:gd name="T113" fmla="*/ 98 h 2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 h="223">
                  <a:moveTo>
                    <a:pt x="132" y="197"/>
                  </a:moveTo>
                  <a:lnTo>
                    <a:pt x="136" y="193"/>
                  </a:lnTo>
                  <a:lnTo>
                    <a:pt x="138" y="187"/>
                  </a:lnTo>
                  <a:lnTo>
                    <a:pt x="137" y="183"/>
                  </a:lnTo>
                  <a:lnTo>
                    <a:pt x="135" y="179"/>
                  </a:lnTo>
                  <a:lnTo>
                    <a:pt x="130" y="178"/>
                  </a:lnTo>
                  <a:lnTo>
                    <a:pt x="126" y="177"/>
                  </a:lnTo>
                  <a:lnTo>
                    <a:pt x="120" y="177"/>
                  </a:lnTo>
                  <a:lnTo>
                    <a:pt x="115" y="179"/>
                  </a:lnTo>
                  <a:lnTo>
                    <a:pt x="91" y="189"/>
                  </a:lnTo>
                  <a:lnTo>
                    <a:pt x="71" y="189"/>
                  </a:lnTo>
                  <a:lnTo>
                    <a:pt x="54" y="182"/>
                  </a:lnTo>
                  <a:lnTo>
                    <a:pt x="42" y="168"/>
                  </a:lnTo>
                  <a:lnTo>
                    <a:pt x="34" y="153"/>
                  </a:lnTo>
                  <a:lnTo>
                    <a:pt x="31" y="136"/>
                  </a:lnTo>
                  <a:lnTo>
                    <a:pt x="36" y="119"/>
                  </a:lnTo>
                  <a:lnTo>
                    <a:pt x="46" y="106"/>
                  </a:lnTo>
                  <a:lnTo>
                    <a:pt x="54" y="98"/>
                  </a:lnTo>
                  <a:lnTo>
                    <a:pt x="54" y="92"/>
                  </a:lnTo>
                  <a:lnTo>
                    <a:pt x="49" y="88"/>
                  </a:lnTo>
                  <a:lnTo>
                    <a:pt x="44" y="84"/>
                  </a:lnTo>
                  <a:lnTo>
                    <a:pt x="28" y="65"/>
                  </a:lnTo>
                  <a:lnTo>
                    <a:pt x="24" y="49"/>
                  </a:lnTo>
                  <a:lnTo>
                    <a:pt x="27" y="38"/>
                  </a:lnTo>
                  <a:lnTo>
                    <a:pt x="35" y="30"/>
                  </a:lnTo>
                  <a:lnTo>
                    <a:pt x="47" y="27"/>
                  </a:lnTo>
                  <a:lnTo>
                    <a:pt x="60" y="30"/>
                  </a:lnTo>
                  <a:lnTo>
                    <a:pt x="70" y="37"/>
                  </a:lnTo>
                  <a:lnTo>
                    <a:pt x="75" y="49"/>
                  </a:lnTo>
                  <a:lnTo>
                    <a:pt x="81" y="60"/>
                  </a:lnTo>
                  <a:lnTo>
                    <a:pt x="90" y="64"/>
                  </a:lnTo>
                  <a:lnTo>
                    <a:pt x="97" y="60"/>
                  </a:lnTo>
                  <a:lnTo>
                    <a:pt x="99" y="49"/>
                  </a:lnTo>
                  <a:lnTo>
                    <a:pt x="96" y="38"/>
                  </a:lnTo>
                  <a:lnTo>
                    <a:pt x="91" y="27"/>
                  </a:lnTo>
                  <a:lnTo>
                    <a:pt x="83" y="18"/>
                  </a:lnTo>
                  <a:lnTo>
                    <a:pt x="74" y="8"/>
                  </a:lnTo>
                  <a:lnTo>
                    <a:pt x="62" y="3"/>
                  </a:lnTo>
                  <a:lnTo>
                    <a:pt x="48" y="0"/>
                  </a:lnTo>
                  <a:lnTo>
                    <a:pt x="33" y="4"/>
                  </a:lnTo>
                  <a:lnTo>
                    <a:pt x="15" y="13"/>
                  </a:lnTo>
                  <a:lnTo>
                    <a:pt x="9" y="20"/>
                  </a:lnTo>
                  <a:lnTo>
                    <a:pt x="4" y="28"/>
                  </a:lnTo>
                  <a:lnTo>
                    <a:pt x="2" y="39"/>
                  </a:lnTo>
                  <a:lnTo>
                    <a:pt x="1" y="50"/>
                  </a:lnTo>
                  <a:lnTo>
                    <a:pt x="3" y="62"/>
                  </a:lnTo>
                  <a:lnTo>
                    <a:pt x="8" y="72"/>
                  </a:lnTo>
                  <a:lnTo>
                    <a:pt x="15" y="81"/>
                  </a:lnTo>
                  <a:lnTo>
                    <a:pt x="26" y="88"/>
                  </a:lnTo>
                  <a:lnTo>
                    <a:pt x="8" y="107"/>
                  </a:lnTo>
                  <a:lnTo>
                    <a:pt x="0" y="133"/>
                  </a:lnTo>
                  <a:lnTo>
                    <a:pt x="0" y="162"/>
                  </a:lnTo>
                  <a:lnTo>
                    <a:pt x="10" y="190"/>
                  </a:lnTo>
                  <a:lnTo>
                    <a:pt x="28" y="212"/>
                  </a:lnTo>
                  <a:lnTo>
                    <a:pt x="54" y="223"/>
                  </a:lnTo>
                  <a:lnTo>
                    <a:pt x="89" y="220"/>
                  </a:lnTo>
                  <a:lnTo>
                    <a:pt x="132" y="197"/>
                  </a:lnTo>
                  <a:close/>
                </a:path>
              </a:pathLst>
            </a:custGeom>
            <a:solidFill>
              <a:srgbClr val="000000"/>
            </a:solidFill>
            <a:ln w="9525">
              <a:noFill/>
              <a:round/>
              <a:headEnd/>
              <a:tailEnd/>
            </a:ln>
          </p:spPr>
          <p:txBody>
            <a:bodyPr/>
            <a:lstStyle/>
            <a:p>
              <a:endParaRPr lang="de-DE"/>
            </a:p>
          </p:txBody>
        </p:sp>
        <p:sp>
          <p:nvSpPr>
            <p:cNvPr id="142441" name="Freeform 57"/>
            <p:cNvSpPr>
              <a:spLocks/>
            </p:cNvSpPr>
            <p:nvPr/>
          </p:nvSpPr>
          <p:spPr bwMode="auto">
            <a:xfrm>
              <a:off x="2407" y="3249"/>
              <a:ext cx="611" cy="274"/>
            </a:xfrm>
            <a:custGeom>
              <a:avLst/>
              <a:gdLst>
                <a:gd name="T0" fmla="*/ 400 w 1223"/>
                <a:gd name="T1" fmla="*/ 34 h 546"/>
                <a:gd name="T2" fmla="*/ 427 w 1223"/>
                <a:gd name="T3" fmla="*/ 84 h 546"/>
                <a:gd name="T4" fmla="*/ 447 w 1223"/>
                <a:gd name="T5" fmla="*/ 118 h 546"/>
                <a:gd name="T6" fmla="*/ 464 w 1223"/>
                <a:gd name="T7" fmla="*/ 123 h 546"/>
                <a:gd name="T8" fmla="*/ 500 w 1223"/>
                <a:gd name="T9" fmla="*/ 129 h 546"/>
                <a:gd name="T10" fmla="*/ 542 w 1223"/>
                <a:gd name="T11" fmla="*/ 138 h 546"/>
                <a:gd name="T12" fmla="*/ 581 w 1223"/>
                <a:gd name="T13" fmla="*/ 149 h 546"/>
                <a:gd name="T14" fmla="*/ 605 w 1223"/>
                <a:gd name="T15" fmla="*/ 164 h 546"/>
                <a:gd name="T16" fmla="*/ 611 w 1223"/>
                <a:gd name="T17" fmla="*/ 190 h 546"/>
                <a:gd name="T18" fmla="*/ 606 w 1223"/>
                <a:gd name="T19" fmla="*/ 207 h 546"/>
                <a:gd name="T20" fmla="*/ 596 w 1223"/>
                <a:gd name="T21" fmla="*/ 216 h 546"/>
                <a:gd name="T22" fmla="*/ 597 w 1223"/>
                <a:gd name="T23" fmla="*/ 251 h 546"/>
                <a:gd name="T24" fmla="*/ 573 w 1223"/>
                <a:gd name="T25" fmla="*/ 274 h 546"/>
                <a:gd name="T26" fmla="*/ 544 w 1223"/>
                <a:gd name="T27" fmla="*/ 267 h 546"/>
                <a:gd name="T28" fmla="*/ 530 w 1223"/>
                <a:gd name="T29" fmla="*/ 267 h 546"/>
                <a:gd name="T30" fmla="*/ 518 w 1223"/>
                <a:gd name="T31" fmla="*/ 266 h 546"/>
                <a:gd name="T32" fmla="*/ 515 w 1223"/>
                <a:gd name="T33" fmla="*/ 252 h 546"/>
                <a:gd name="T34" fmla="*/ 513 w 1223"/>
                <a:gd name="T35" fmla="*/ 228 h 546"/>
                <a:gd name="T36" fmla="*/ 499 w 1223"/>
                <a:gd name="T37" fmla="*/ 207 h 546"/>
                <a:gd name="T38" fmla="*/ 482 w 1223"/>
                <a:gd name="T39" fmla="*/ 200 h 546"/>
                <a:gd name="T40" fmla="*/ 462 w 1223"/>
                <a:gd name="T41" fmla="*/ 202 h 546"/>
                <a:gd name="T42" fmla="*/ 442 w 1223"/>
                <a:gd name="T43" fmla="*/ 213 h 546"/>
                <a:gd name="T44" fmla="*/ 423 w 1223"/>
                <a:gd name="T45" fmla="*/ 232 h 546"/>
                <a:gd name="T46" fmla="*/ 408 w 1223"/>
                <a:gd name="T47" fmla="*/ 257 h 546"/>
                <a:gd name="T48" fmla="*/ 394 w 1223"/>
                <a:gd name="T49" fmla="*/ 268 h 546"/>
                <a:gd name="T50" fmla="*/ 363 w 1223"/>
                <a:gd name="T51" fmla="*/ 268 h 546"/>
                <a:gd name="T52" fmla="*/ 322 w 1223"/>
                <a:gd name="T53" fmla="*/ 268 h 546"/>
                <a:gd name="T54" fmla="*/ 280 w 1223"/>
                <a:gd name="T55" fmla="*/ 266 h 546"/>
                <a:gd name="T56" fmla="*/ 250 w 1223"/>
                <a:gd name="T57" fmla="*/ 266 h 546"/>
                <a:gd name="T58" fmla="*/ 241 w 1223"/>
                <a:gd name="T59" fmla="*/ 259 h 546"/>
                <a:gd name="T60" fmla="*/ 239 w 1223"/>
                <a:gd name="T61" fmla="*/ 238 h 546"/>
                <a:gd name="T62" fmla="*/ 230 w 1223"/>
                <a:gd name="T63" fmla="*/ 219 h 546"/>
                <a:gd name="T64" fmla="*/ 219 w 1223"/>
                <a:gd name="T65" fmla="*/ 209 h 546"/>
                <a:gd name="T66" fmla="*/ 206 w 1223"/>
                <a:gd name="T67" fmla="*/ 203 h 546"/>
                <a:gd name="T68" fmla="*/ 189 w 1223"/>
                <a:gd name="T69" fmla="*/ 204 h 546"/>
                <a:gd name="T70" fmla="*/ 169 w 1223"/>
                <a:gd name="T71" fmla="*/ 215 h 546"/>
                <a:gd name="T72" fmla="*/ 147 w 1223"/>
                <a:gd name="T73" fmla="*/ 238 h 546"/>
                <a:gd name="T74" fmla="*/ 126 w 1223"/>
                <a:gd name="T75" fmla="*/ 265 h 546"/>
                <a:gd name="T76" fmla="*/ 90 w 1223"/>
                <a:gd name="T77" fmla="*/ 264 h 546"/>
                <a:gd name="T78" fmla="*/ 57 w 1223"/>
                <a:gd name="T79" fmla="*/ 262 h 546"/>
                <a:gd name="T80" fmla="*/ 45 w 1223"/>
                <a:gd name="T81" fmla="*/ 269 h 546"/>
                <a:gd name="T82" fmla="*/ 20 w 1223"/>
                <a:gd name="T83" fmla="*/ 274 h 546"/>
                <a:gd name="T84" fmla="*/ 1 w 1223"/>
                <a:gd name="T85" fmla="*/ 267 h 546"/>
                <a:gd name="T86" fmla="*/ 2 w 1223"/>
                <a:gd name="T87" fmla="*/ 228 h 546"/>
                <a:gd name="T88" fmla="*/ 9 w 1223"/>
                <a:gd name="T89" fmla="*/ 217 h 546"/>
                <a:gd name="T90" fmla="*/ 20 w 1223"/>
                <a:gd name="T91" fmla="*/ 216 h 546"/>
                <a:gd name="T92" fmla="*/ 30 w 1223"/>
                <a:gd name="T93" fmla="*/ 217 h 546"/>
                <a:gd name="T94" fmla="*/ 53 w 1223"/>
                <a:gd name="T95" fmla="*/ 165 h 546"/>
                <a:gd name="T96" fmla="*/ 84 w 1223"/>
                <a:gd name="T97" fmla="*/ 131 h 546"/>
                <a:gd name="T98" fmla="*/ 122 w 1223"/>
                <a:gd name="T99" fmla="*/ 121 h 546"/>
                <a:gd name="T100" fmla="*/ 155 w 1223"/>
                <a:gd name="T101" fmla="*/ 120 h 546"/>
                <a:gd name="T102" fmla="*/ 179 w 1223"/>
                <a:gd name="T103" fmla="*/ 109 h 546"/>
                <a:gd name="T104" fmla="*/ 197 w 1223"/>
                <a:gd name="T105" fmla="*/ 82 h 546"/>
                <a:gd name="T106" fmla="*/ 213 w 1223"/>
                <a:gd name="T107" fmla="*/ 47 h 546"/>
                <a:gd name="T108" fmla="*/ 230 w 1223"/>
                <a:gd name="T109" fmla="*/ 20 h 546"/>
                <a:gd name="T110" fmla="*/ 247 w 1223"/>
                <a:gd name="T111" fmla="*/ 10 h 546"/>
                <a:gd name="T112" fmla="*/ 274 w 1223"/>
                <a:gd name="T113" fmla="*/ 3 h 546"/>
                <a:gd name="T114" fmla="*/ 308 w 1223"/>
                <a:gd name="T115" fmla="*/ 0 h 546"/>
                <a:gd name="T116" fmla="*/ 343 w 1223"/>
                <a:gd name="T117" fmla="*/ 3 h 546"/>
                <a:gd name="T118" fmla="*/ 376 w 1223"/>
                <a:gd name="T119" fmla="*/ 12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3" h="546">
                  <a:moveTo>
                    <a:pt x="773" y="34"/>
                  </a:moveTo>
                  <a:lnTo>
                    <a:pt x="784" y="46"/>
                  </a:lnTo>
                  <a:lnTo>
                    <a:pt x="800" y="68"/>
                  </a:lnTo>
                  <a:lnTo>
                    <a:pt x="818" y="99"/>
                  </a:lnTo>
                  <a:lnTo>
                    <a:pt x="837" y="132"/>
                  </a:lnTo>
                  <a:lnTo>
                    <a:pt x="855" y="167"/>
                  </a:lnTo>
                  <a:lnTo>
                    <a:pt x="872" y="197"/>
                  </a:lnTo>
                  <a:lnTo>
                    <a:pt x="885" y="221"/>
                  </a:lnTo>
                  <a:lnTo>
                    <a:pt x="894" y="235"/>
                  </a:lnTo>
                  <a:lnTo>
                    <a:pt x="901" y="238"/>
                  </a:lnTo>
                  <a:lnTo>
                    <a:pt x="912" y="242"/>
                  </a:lnTo>
                  <a:lnTo>
                    <a:pt x="929" y="246"/>
                  </a:lnTo>
                  <a:lnTo>
                    <a:pt x="949" y="248"/>
                  </a:lnTo>
                  <a:lnTo>
                    <a:pt x="974" y="254"/>
                  </a:lnTo>
                  <a:lnTo>
                    <a:pt x="1000" y="258"/>
                  </a:lnTo>
                  <a:lnTo>
                    <a:pt x="1028" y="262"/>
                  </a:lnTo>
                  <a:lnTo>
                    <a:pt x="1056" y="267"/>
                  </a:lnTo>
                  <a:lnTo>
                    <a:pt x="1084" y="274"/>
                  </a:lnTo>
                  <a:lnTo>
                    <a:pt x="1113" y="281"/>
                  </a:lnTo>
                  <a:lnTo>
                    <a:pt x="1138" y="288"/>
                  </a:lnTo>
                  <a:lnTo>
                    <a:pt x="1162" y="296"/>
                  </a:lnTo>
                  <a:lnTo>
                    <a:pt x="1182" y="305"/>
                  </a:lnTo>
                  <a:lnTo>
                    <a:pt x="1199" y="315"/>
                  </a:lnTo>
                  <a:lnTo>
                    <a:pt x="1210" y="326"/>
                  </a:lnTo>
                  <a:lnTo>
                    <a:pt x="1217" y="338"/>
                  </a:lnTo>
                  <a:lnTo>
                    <a:pt x="1222" y="360"/>
                  </a:lnTo>
                  <a:lnTo>
                    <a:pt x="1223" y="379"/>
                  </a:lnTo>
                  <a:lnTo>
                    <a:pt x="1221" y="392"/>
                  </a:lnTo>
                  <a:lnTo>
                    <a:pt x="1217" y="405"/>
                  </a:lnTo>
                  <a:lnTo>
                    <a:pt x="1212" y="413"/>
                  </a:lnTo>
                  <a:lnTo>
                    <a:pt x="1205" y="420"/>
                  </a:lnTo>
                  <a:lnTo>
                    <a:pt x="1198" y="425"/>
                  </a:lnTo>
                  <a:lnTo>
                    <a:pt x="1192" y="430"/>
                  </a:lnTo>
                  <a:lnTo>
                    <a:pt x="1198" y="452"/>
                  </a:lnTo>
                  <a:lnTo>
                    <a:pt x="1199" y="475"/>
                  </a:lnTo>
                  <a:lnTo>
                    <a:pt x="1194" y="500"/>
                  </a:lnTo>
                  <a:lnTo>
                    <a:pt x="1183" y="522"/>
                  </a:lnTo>
                  <a:lnTo>
                    <a:pt x="1168" y="538"/>
                  </a:lnTo>
                  <a:lnTo>
                    <a:pt x="1147" y="546"/>
                  </a:lnTo>
                  <a:lnTo>
                    <a:pt x="1124" y="546"/>
                  </a:lnTo>
                  <a:lnTo>
                    <a:pt x="1096" y="532"/>
                  </a:lnTo>
                  <a:lnTo>
                    <a:pt x="1088" y="532"/>
                  </a:lnTo>
                  <a:lnTo>
                    <a:pt x="1079" y="534"/>
                  </a:lnTo>
                  <a:lnTo>
                    <a:pt x="1070" y="532"/>
                  </a:lnTo>
                  <a:lnTo>
                    <a:pt x="1061" y="532"/>
                  </a:lnTo>
                  <a:lnTo>
                    <a:pt x="1051" y="531"/>
                  </a:lnTo>
                  <a:lnTo>
                    <a:pt x="1043" y="531"/>
                  </a:lnTo>
                  <a:lnTo>
                    <a:pt x="1036" y="530"/>
                  </a:lnTo>
                  <a:lnTo>
                    <a:pt x="1032" y="530"/>
                  </a:lnTo>
                  <a:lnTo>
                    <a:pt x="1030" y="517"/>
                  </a:lnTo>
                  <a:lnTo>
                    <a:pt x="1030" y="503"/>
                  </a:lnTo>
                  <a:lnTo>
                    <a:pt x="1030" y="486"/>
                  </a:lnTo>
                  <a:lnTo>
                    <a:pt x="1029" y="470"/>
                  </a:lnTo>
                  <a:lnTo>
                    <a:pt x="1026" y="454"/>
                  </a:lnTo>
                  <a:lnTo>
                    <a:pt x="1020" y="439"/>
                  </a:lnTo>
                  <a:lnTo>
                    <a:pt x="1011" y="425"/>
                  </a:lnTo>
                  <a:lnTo>
                    <a:pt x="999" y="413"/>
                  </a:lnTo>
                  <a:lnTo>
                    <a:pt x="988" y="406"/>
                  </a:lnTo>
                  <a:lnTo>
                    <a:pt x="976" y="402"/>
                  </a:lnTo>
                  <a:lnTo>
                    <a:pt x="964" y="399"/>
                  </a:lnTo>
                  <a:lnTo>
                    <a:pt x="951" y="399"/>
                  </a:lnTo>
                  <a:lnTo>
                    <a:pt x="938" y="401"/>
                  </a:lnTo>
                  <a:lnTo>
                    <a:pt x="925" y="403"/>
                  </a:lnTo>
                  <a:lnTo>
                    <a:pt x="911" y="409"/>
                  </a:lnTo>
                  <a:lnTo>
                    <a:pt x="898" y="416"/>
                  </a:lnTo>
                  <a:lnTo>
                    <a:pt x="884" y="425"/>
                  </a:lnTo>
                  <a:lnTo>
                    <a:pt x="872" y="435"/>
                  </a:lnTo>
                  <a:lnTo>
                    <a:pt x="860" y="447"/>
                  </a:lnTo>
                  <a:lnTo>
                    <a:pt x="847" y="462"/>
                  </a:lnTo>
                  <a:lnTo>
                    <a:pt x="836" y="477"/>
                  </a:lnTo>
                  <a:lnTo>
                    <a:pt x="826" y="493"/>
                  </a:lnTo>
                  <a:lnTo>
                    <a:pt x="817" y="512"/>
                  </a:lnTo>
                  <a:lnTo>
                    <a:pt x="808" y="532"/>
                  </a:lnTo>
                  <a:lnTo>
                    <a:pt x="801" y="534"/>
                  </a:lnTo>
                  <a:lnTo>
                    <a:pt x="789" y="534"/>
                  </a:lnTo>
                  <a:lnTo>
                    <a:pt x="772" y="535"/>
                  </a:lnTo>
                  <a:lnTo>
                    <a:pt x="750" y="535"/>
                  </a:lnTo>
                  <a:lnTo>
                    <a:pt x="727" y="535"/>
                  </a:lnTo>
                  <a:lnTo>
                    <a:pt x="700" y="535"/>
                  </a:lnTo>
                  <a:lnTo>
                    <a:pt x="673" y="534"/>
                  </a:lnTo>
                  <a:lnTo>
                    <a:pt x="644" y="534"/>
                  </a:lnTo>
                  <a:lnTo>
                    <a:pt x="616" y="532"/>
                  </a:lnTo>
                  <a:lnTo>
                    <a:pt x="587" y="532"/>
                  </a:lnTo>
                  <a:lnTo>
                    <a:pt x="560" y="531"/>
                  </a:lnTo>
                  <a:lnTo>
                    <a:pt x="537" y="531"/>
                  </a:lnTo>
                  <a:lnTo>
                    <a:pt x="517" y="531"/>
                  </a:lnTo>
                  <a:lnTo>
                    <a:pt x="500" y="530"/>
                  </a:lnTo>
                  <a:lnTo>
                    <a:pt x="487" y="530"/>
                  </a:lnTo>
                  <a:lnTo>
                    <a:pt x="481" y="530"/>
                  </a:lnTo>
                  <a:lnTo>
                    <a:pt x="483" y="517"/>
                  </a:lnTo>
                  <a:lnTo>
                    <a:pt x="484" y="504"/>
                  </a:lnTo>
                  <a:lnTo>
                    <a:pt x="482" y="490"/>
                  </a:lnTo>
                  <a:lnTo>
                    <a:pt x="479" y="475"/>
                  </a:lnTo>
                  <a:lnTo>
                    <a:pt x="474" y="462"/>
                  </a:lnTo>
                  <a:lnTo>
                    <a:pt x="468" y="448"/>
                  </a:lnTo>
                  <a:lnTo>
                    <a:pt x="461" y="437"/>
                  </a:lnTo>
                  <a:lnTo>
                    <a:pt x="454" y="428"/>
                  </a:lnTo>
                  <a:lnTo>
                    <a:pt x="447" y="422"/>
                  </a:lnTo>
                  <a:lnTo>
                    <a:pt x="439" y="417"/>
                  </a:lnTo>
                  <a:lnTo>
                    <a:pt x="431" y="411"/>
                  </a:lnTo>
                  <a:lnTo>
                    <a:pt x="422" y="407"/>
                  </a:lnTo>
                  <a:lnTo>
                    <a:pt x="412" y="405"/>
                  </a:lnTo>
                  <a:lnTo>
                    <a:pt x="402" y="403"/>
                  </a:lnTo>
                  <a:lnTo>
                    <a:pt x="389" y="403"/>
                  </a:lnTo>
                  <a:lnTo>
                    <a:pt x="378" y="406"/>
                  </a:lnTo>
                  <a:lnTo>
                    <a:pt x="366" y="410"/>
                  </a:lnTo>
                  <a:lnTo>
                    <a:pt x="352" y="417"/>
                  </a:lnTo>
                  <a:lnTo>
                    <a:pt x="339" y="428"/>
                  </a:lnTo>
                  <a:lnTo>
                    <a:pt x="324" y="440"/>
                  </a:lnTo>
                  <a:lnTo>
                    <a:pt x="310" y="456"/>
                  </a:lnTo>
                  <a:lnTo>
                    <a:pt x="295" y="475"/>
                  </a:lnTo>
                  <a:lnTo>
                    <a:pt x="279" y="500"/>
                  </a:lnTo>
                  <a:lnTo>
                    <a:pt x="264" y="527"/>
                  </a:lnTo>
                  <a:lnTo>
                    <a:pt x="252" y="528"/>
                  </a:lnTo>
                  <a:lnTo>
                    <a:pt x="232" y="528"/>
                  </a:lnTo>
                  <a:lnTo>
                    <a:pt x="207" y="528"/>
                  </a:lnTo>
                  <a:lnTo>
                    <a:pt x="180" y="527"/>
                  </a:lnTo>
                  <a:lnTo>
                    <a:pt x="153" y="526"/>
                  </a:lnTo>
                  <a:lnTo>
                    <a:pt x="131" y="524"/>
                  </a:lnTo>
                  <a:lnTo>
                    <a:pt x="114" y="523"/>
                  </a:lnTo>
                  <a:lnTo>
                    <a:pt x="107" y="523"/>
                  </a:lnTo>
                  <a:lnTo>
                    <a:pt x="103" y="531"/>
                  </a:lnTo>
                  <a:lnTo>
                    <a:pt x="91" y="536"/>
                  </a:lnTo>
                  <a:lnTo>
                    <a:pt x="76" y="542"/>
                  </a:lnTo>
                  <a:lnTo>
                    <a:pt x="58" y="545"/>
                  </a:lnTo>
                  <a:lnTo>
                    <a:pt x="40" y="546"/>
                  </a:lnTo>
                  <a:lnTo>
                    <a:pt x="23" y="545"/>
                  </a:lnTo>
                  <a:lnTo>
                    <a:pt x="9" y="541"/>
                  </a:lnTo>
                  <a:lnTo>
                    <a:pt x="3" y="532"/>
                  </a:lnTo>
                  <a:lnTo>
                    <a:pt x="0" y="515"/>
                  </a:lnTo>
                  <a:lnTo>
                    <a:pt x="2" y="485"/>
                  </a:lnTo>
                  <a:lnTo>
                    <a:pt x="5" y="455"/>
                  </a:lnTo>
                  <a:lnTo>
                    <a:pt x="11" y="437"/>
                  </a:lnTo>
                  <a:lnTo>
                    <a:pt x="14" y="435"/>
                  </a:lnTo>
                  <a:lnTo>
                    <a:pt x="19" y="432"/>
                  </a:lnTo>
                  <a:lnTo>
                    <a:pt x="25" y="430"/>
                  </a:lnTo>
                  <a:lnTo>
                    <a:pt x="32" y="430"/>
                  </a:lnTo>
                  <a:lnTo>
                    <a:pt x="40" y="430"/>
                  </a:lnTo>
                  <a:lnTo>
                    <a:pt x="46" y="432"/>
                  </a:lnTo>
                  <a:lnTo>
                    <a:pt x="54" y="432"/>
                  </a:lnTo>
                  <a:lnTo>
                    <a:pt x="60" y="433"/>
                  </a:lnTo>
                  <a:lnTo>
                    <a:pt x="75" y="395"/>
                  </a:lnTo>
                  <a:lnTo>
                    <a:pt x="90" y="360"/>
                  </a:lnTo>
                  <a:lnTo>
                    <a:pt x="107" y="329"/>
                  </a:lnTo>
                  <a:lnTo>
                    <a:pt x="126" y="301"/>
                  </a:lnTo>
                  <a:lnTo>
                    <a:pt x="147" y="278"/>
                  </a:lnTo>
                  <a:lnTo>
                    <a:pt x="169" y="261"/>
                  </a:lnTo>
                  <a:lnTo>
                    <a:pt x="193" y="248"/>
                  </a:lnTo>
                  <a:lnTo>
                    <a:pt x="219" y="243"/>
                  </a:lnTo>
                  <a:lnTo>
                    <a:pt x="244" y="242"/>
                  </a:lnTo>
                  <a:lnTo>
                    <a:pt x="268" y="242"/>
                  </a:lnTo>
                  <a:lnTo>
                    <a:pt x="291" y="242"/>
                  </a:lnTo>
                  <a:lnTo>
                    <a:pt x="311" y="239"/>
                  </a:lnTo>
                  <a:lnTo>
                    <a:pt x="329" y="236"/>
                  </a:lnTo>
                  <a:lnTo>
                    <a:pt x="344" y="229"/>
                  </a:lnTo>
                  <a:lnTo>
                    <a:pt x="359" y="218"/>
                  </a:lnTo>
                  <a:lnTo>
                    <a:pt x="371" y="204"/>
                  </a:lnTo>
                  <a:lnTo>
                    <a:pt x="383" y="185"/>
                  </a:lnTo>
                  <a:lnTo>
                    <a:pt x="394" y="163"/>
                  </a:lnTo>
                  <a:lnTo>
                    <a:pt x="405" y="140"/>
                  </a:lnTo>
                  <a:lnTo>
                    <a:pt x="415" y="117"/>
                  </a:lnTo>
                  <a:lnTo>
                    <a:pt x="427" y="93"/>
                  </a:lnTo>
                  <a:lnTo>
                    <a:pt x="437" y="73"/>
                  </a:lnTo>
                  <a:lnTo>
                    <a:pt x="448" y="54"/>
                  </a:lnTo>
                  <a:lnTo>
                    <a:pt x="460" y="39"/>
                  </a:lnTo>
                  <a:lnTo>
                    <a:pt x="469" y="32"/>
                  </a:lnTo>
                  <a:lnTo>
                    <a:pt x="481" y="26"/>
                  </a:lnTo>
                  <a:lnTo>
                    <a:pt x="494" y="19"/>
                  </a:lnTo>
                  <a:lnTo>
                    <a:pt x="511" y="13"/>
                  </a:lnTo>
                  <a:lnTo>
                    <a:pt x="529" y="9"/>
                  </a:lnTo>
                  <a:lnTo>
                    <a:pt x="549" y="5"/>
                  </a:lnTo>
                  <a:lnTo>
                    <a:pt x="571" y="2"/>
                  </a:lnTo>
                  <a:lnTo>
                    <a:pt x="593" y="0"/>
                  </a:lnTo>
                  <a:lnTo>
                    <a:pt x="616" y="0"/>
                  </a:lnTo>
                  <a:lnTo>
                    <a:pt x="639" y="0"/>
                  </a:lnTo>
                  <a:lnTo>
                    <a:pt x="663" y="1"/>
                  </a:lnTo>
                  <a:lnTo>
                    <a:pt x="686" y="5"/>
                  </a:lnTo>
                  <a:lnTo>
                    <a:pt x="710" y="9"/>
                  </a:lnTo>
                  <a:lnTo>
                    <a:pt x="732" y="16"/>
                  </a:lnTo>
                  <a:lnTo>
                    <a:pt x="753" y="24"/>
                  </a:lnTo>
                  <a:lnTo>
                    <a:pt x="773" y="34"/>
                  </a:lnTo>
                  <a:close/>
                </a:path>
              </a:pathLst>
            </a:custGeom>
            <a:solidFill>
              <a:srgbClr val="000000"/>
            </a:solidFill>
            <a:ln w="9525">
              <a:noFill/>
              <a:round/>
              <a:headEnd/>
              <a:tailEnd/>
            </a:ln>
          </p:spPr>
          <p:txBody>
            <a:bodyPr/>
            <a:lstStyle/>
            <a:p>
              <a:endParaRPr lang="de-DE"/>
            </a:p>
          </p:txBody>
        </p:sp>
        <p:sp>
          <p:nvSpPr>
            <p:cNvPr id="142442" name="Freeform 58"/>
            <p:cNvSpPr>
              <a:spLocks/>
            </p:cNvSpPr>
            <p:nvPr/>
          </p:nvSpPr>
          <p:spPr bwMode="auto">
            <a:xfrm>
              <a:off x="2992" y="3417"/>
              <a:ext cx="15" cy="38"/>
            </a:xfrm>
            <a:custGeom>
              <a:avLst/>
              <a:gdLst>
                <a:gd name="T0" fmla="*/ 5 w 30"/>
                <a:gd name="T1" fmla="*/ 38 h 75"/>
                <a:gd name="T2" fmla="*/ 8 w 30"/>
                <a:gd name="T3" fmla="*/ 37 h 75"/>
                <a:gd name="T4" fmla="*/ 11 w 30"/>
                <a:gd name="T5" fmla="*/ 34 h 75"/>
                <a:gd name="T6" fmla="*/ 13 w 30"/>
                <a:gd name="T7" fmla="*/ 28 h 75"/>
                <a:gd name="T8" fmla="*/ 15 w 30"/>
                <a:gd name="T9" fmla="*/ 21 h 75"/>
                <a:gd name="T10" fmla="*/ 15 w 30"/>
                <a:gd name="T11" fmla="*/ 14 h 75"/>
                <a:gd name="T12" fmla="*/ 14 w 30"/>
                <a:gd name="T13" fmla="*/ 8 h 75"/>
                <a:gd name="T14" fmla="*/ 13 w 30"/>
                <a:gd name="T15" fmla="*/ 3 h 75"/>
                <a:gd name="T16" fmla="*/ 10 w 30"/>
                <a:gd name="T17" fmla="*/ 0 h 75"/>
                <a:gd name="T18" fmla="*/ 8 w 30"/>
                <a:gd name="T19" fmla="*/ 1 h 75"/>
                <a:gd name="T20" fmla="*/ 5 w 30"/>
                <a:gd name="T21" fmla="*/ 5 h 75"/>
                <a:gd name="T22" fmla="*/ 2 w 30"/>
                <a:gd name="T23" fmla="*/ 10 h 75"/>
                <a:gd name="T24" fmla="*/ 1 w 30"/>
                <a:gd name="T25" fmla="*/ 17 h 75"/>
                <a:gd name="T26" fmla="*/ 0 w 30"/>
                <a:gd name="T27" fmla="*/ 24 h 75"/>
                <a:gd name="T28" fmla="*/ 1 w 30"/>
                <a:gd name="T29" fmla="*/ 30 h 75"/>
                <a:gd name="T30" fmla="*/ 2 w 30"/>
                <a:gd name="T31" fmla="*/ 35 h 75"/>
                <a:gd name="T32" fmla="*/ 5 w 30"/>
                <a:gd name="T33" fmla="*/ 3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5">
                  <a:moveTo>
                    <a:pt x="10" y="75"/>
                  </a:moveTo>
                  <a:lnTo>
                    <a:pt x="16" y="74"/>
                  </a:lnTo>
                  <a:lnTo>
                    <a:pt x="21" y="67"/>
                  </a:lnTo>
                  <a:lnTo>
                    <a:pt x="26" y="56"/>
                  </a:lnTo>
                  <a:lnTo>
                    <a:pt x="29" y="42"/>
                  </a:lnTo>
                  <a:lnTo>
                    <a:pt x="30" y="28"/>
                  </a:lnTo>
                  <a:lnTo>
                    <a:pt x="28" y="15"/>
                  </a:lnTo>
                  <a:lnTo>
                    <a:pt x="25" y="6"/>
                  </a:lnTo>
                  <a:lnTo>
                    <a:pt x="20" y="0"/>
                  </a:lnTo>
                  <a:lnTo>
                    <a:pt x="15" y="2"/>
                  </a:lnTo>
                  <a:lnTo>
                    <a:pt x="9" y="9"/>
                  </a:lnTo>
                  <a:lnTo>
                    <a:pt x="4" y="19"/>
                  </a:lnTo>
                  <a:lnTo>
                    <a:pt x="1" y="33"/>
                  </a:lnTo>
                  <a:lnTo>
                    <a:pt x="0" y="48"/>
                  </a:lnTo>
                  <a:lnTo>
                    <a:pt x="1" y="60"/>
                  </a:lnTo>
                  <a:lnTo>
                    <a:pt x="4" y="70"/>
                  </a:lnTo>
                  <a:lnTo>
                    <a:pt x="10" y="75"/>
                  </a:lnTo>
                  <a:close/>
                </a:path>
              </a:pathLst>
            </a:custGeom>
            <a:solidFill>
              <a:srgbClr val="FFFFFF"/>
            </a:solidFill>
            <a:ln w="9525">
              <a:noFill/>
              <a:round/>
              <a:headEnd/>
              <a:tailEnd/>
            </a:ln>
          </p:spPr>
          <p:txBody>
            <a:bodyPr/>
            <a:lstStyle/>
            <a:p>
              <a:endParaRPr lang="de-DE"/>
            </a:p>
          </p:txBody>
        </p:sp>
        <p:sp>
          <p:nvSpPr>
            <p:cNvPr id="142443" name="Freeform 59"/>
            <p:cNvSpPr>
              <a:spLocks/>
            </p:cNvSpPr>
            <p:nvPr/>
          </p:nvSpPr>
          <p:spPr bwMode="auto">
            <a:xfrm>
              <a:off x="2420" y="3476"/>
              <a:ext cx="27" cy="34"/>
            </a:xfrm>
            <a:custGeom>
              <a:avLst/>
              <a:gdLst>
                <a:gd name="T0" fmla="*/ 1 w 54"/>
                <a:gd name="T1" fmla="*/ 7 h 68"/>
                <a:gd name="T2" fmla="*/ 2 w 54"/>
                <a:gd name="T3" fmla="*/ 3 h 68"/>
                <a:gd name="T4" fmla="*/ 4 w 54"/>
                <a:gd name="T5" fmla="*/ 1 h 68"/>
                <a:gd name="T6" fmla="*/ 7 w 54"/>
                <a:gd name="T7" fmla="*/ 0 h 68"/>
                <a:gd name="T8" fmla="*/ 10 w 54"/>
                <a:gd name="T9" fmla="*/ 0 h 68"/>
                <a:gd name="T10" fmla="*/ 14 w 54"/>
                <a:gd name="T11" fmla="*/ 1 h 68"/>
                <a:gd name="T12" fmla="*/ 19 w 54"/>
                <a:gd name="T13" fmla="*/ 2 h 68"/>
                <a:gd name="T14" fmla="*/ 23 w 54"/>
                <a:gd name="T15" fmla="*/ 3 h 68"/>
                <a:gd name="T16" fmla="*/ 27 w 54"/>
                <a:gd name="T17" fmla="*/ 2 h 68"/>
                <a:gd name="T18" fmla="*/ 27 w 54"/>
                <a:gd name="T19" fmla="*/ 8 h 68"/>
                <a:gd name="T20" fmla="*/ 27 w 54"/>
                <a:gd name="T21" fmla="*/ 14 h 68"/>
                <a:gd name="T22" fmla="*/ 27 w 54"/>
                <a:gd name="T23" fmla="*/ 20 h 68"/>
                <a:gd name="T24" fmla="*/ 27 w 54"/>
                <a:gd name="T25" fmla="*/ 27 h 68"/>
                <a:gd name="T26" fmla="*/ 24 w 54"/>
                <a:gd name="T27" fmla="*/ 30 h 68"/>
                <a:gd name="T28" fmla="*/ 22 w 54"/>
                <a:gd name="T29" fmla="*/ 33 h 68"/>
                <a:gd name="T30" fmla="*/ 18 w 54"/>
                <a:gd name="T31" fmla="*/ 33 h 68"/>
                <a:gd name="T32" fmla="*/ 14 w 54"/>
                <a:gd name="T33" fmla="*/ 34 h 68"/>
                <a:gd name="T34" fmla="*/ 11 w 54"/>
                <a:gd name="T35" fmla="*/ 34 h 68"/>
                <a:gd name="T36" fmla="*/ 8 w 54"/>
                <a:gd name="T37" fmla="*/ 34 h 68"/>
                <a:gd name="T38" fmla="*/ 5 w 54"/>
                <a:gd name="T39" fmla="*/ 33 h 68"/>
                <a:gd name="T40" fmla="*/ 3 w 54"/>
                <a:gd name="T41" fmla="*/ 32 h 68"/>
                <a:gd name="T42" fmla="*/ 1 w 54"/>
                <a:gd name="T43" fmla="*/ 28 h 68"/>
                <a:gd name="T44" fmla="*/ 0 w 54"/>
                <a:gd name="T45" fmla="*/ 21 h 68"/>
                <a:gd name="T46" fmla="*/ 1 w 54"/>
                <a:gd name="T47" fmla="*/ 14 h 68"/>
                <a:gd name="T48" fmla="*/ 1 w 54"/>
                <a:gd name="T49" fmla="*/ 7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68">
                  <a:moveTo>
                    <a:pt x="2" y="13"/>
                  </a:moveTo>
                  <a:lnTo>
                    <a:pt x="3" y="5"/>
                  </a:lnTo>
                  <a:lnTo>
                    <a:pt x="8" y="1"/>
                  </a:lnTo>
                  <a:lnTo>
                    <a:pt x="14" y="0"/>
                  </a:lnTo>
                  <a:lnTo>
                    <a:pt x="20" y="0"/>
                  </a:lnTo>
                  <a:lnTo>
                    <a:pt x="28" y="2"/>
                  </a:lnTo>
                  <a:lnTo>
                    <a:pt x="37" y="4"/>
                  </a:lnTo>
                  <a:lnTo>
                    <a:pt x="45" y="5"/>
                  </a:lnTo>
                  <a:lnTo>
                    <a:pt x="53" y="4"/>
                  </a:lnTo>
                  <a:lnTo>
                    <a:pt x="53" y="16"/>
                  </a:lnTo>
                  <a:lnTo>
                    <a:pt x="54" y="28"/>
                  </a:lnTo>
                  <a:lnTo>
                    <a:pt x="54" y="40"/>
                  </a:lnTo>
                  <a:lnTo>
                    <a:pt x="53" y="54"/>
                  </a:lnTo>
                  <a:lnTo>
                    <a:pt x="48" y="59"/>
                  </a:lnTo>
                  <a:lnTo>
                    <a:pt x="43" y="65"/>
                  </a:lnTo>
                  <a:lnTo>
                    <a:pt x="36" y="66"/>
                  </a:lnTo>
                  <a:lnTo>
                    <a:pt x="28" y="68"/>
                  </a:lnTo>
                  <a:lnTo>
                    <a:pt x="21" y="68"/>
                  </a:lnTo>
                  <a:lnTo>
                    <a:pt x="15" y="68"/>
                  </a:lnTo>
                  <a:lnTo>
                    <a:pt x="9" y="65"/>
                  </a:lnTo>
                  <a:lnTo>
                    <a:pt x="5" y="63"/>
                  </a:lnTo>
                  <a:lnTo>
                    <a:pt x="1" y="55"/>
                  </a:lnTo>
                  <a:lnTo>
                    <a:pt x="0" y="42"/>
                  </a:lnTo>
                  <a:lnTo>
                    <a:pt x="1" y="27"/>
                  </a:lnTo>
                  <a:lnTo>
                    <a:pt x="2" y="13"/>
                  </a:lnTo>
                  <a:close/>
                </a:path>
              </a:pathLst>
            </a:custGeom>
            <a:solidFill>
              <a:srgbClr val="FFFFFF"/>
            </a:solidFill>
            <a:ln w="9525">
              <a:noFill/>
              <a:round/>
              <a:headEnd/>
              <a:tailEnd/>
            </a:ln>
          </p:spPr>
          <p:txBody>
            <a:bodyPr/>
            <a:lstStyle/>
            <a:p>
              <a:endParaRPr lang="de-DE"/>
            </a:p>
          </p:txBody>
        </p:sp>
        <p:sp>
          <p:nvSpPr>
            <p:cNvPr id="142444" name="Freeform 60"/>
            <p:cNvSpPr>
              <a:spLocks/>
            </p:cNvSpPr>
            <p:nvPr/>
          </p:nvSpPr>
          <p:spPr bwMode="auto">
            <a:xfrm>
              <a:off x="2961" y="3478"/>
              <a:ext cx="37" cy="31"/>
            </a:xfrm>
            <a:custGeom>
              <a:avLst/>
              <a:gdLst>
                <a:gd name="T0" fmla="*/ 37 w 74"/>
                <a:gd name="T1" fmla="*/ 0 h 61"/>
                <a:gd name="T2" fmla="*/ 37 w 74"/>
                <a:gd name="T3" fmla="*/ 8 h 61"/>
                <a:gd name="T4" fmla="*/ 35 w 74"/>
                <a:gd name="T5" fmla="*/ 14 h 61"/>
                <a:gd name="T6" fmla="*/ 32 w 74"/>
                <a:gd name="T7" fmla="*/ 20 h 61"/>
                <a:gd name="T8" fmla="*/ 29 w 74"/>
                <a:gd name="T9" fmla="*/ 25 h 61"/>
                <a:gd name="T10" fmla="*/ 24 w 74"/>
                <a:gd name="T11" fmla="*/ 29 h 61"/>
                <a:gd name="T12" fmla="*/ 19 w 74"/>
                <a:gd name="T13" fmla="*/ 30 h 61"/>
                <a:gd name="T14" fmla="*/ 13 w 74"/>
                <a:gd name="T15" fmla="*/ 31 h 61"/>
                <a:gd name="T16" fmla="*/ 6 w 74"/>
                <a:gd name="T17" fmla="*/ 29 h 61"/>
                <a:gd name="T18" fmla="*/ 1 w 74"/>
                <a:gd name="T19" fmla="*/ 25 h 61"/>
                <a:gd name="T20" fmla="*/ 0 w 74"/>
                <a:gd name="T21" fmla="*/ 18 h 61"/>
                <a:gd name="T22" fmla="*/ 3 w 74"/>
                <a:gd name="T23" fmla="*/ 10 h 61"/>
                <a:gd name="T24" fmla="*/ 7 w 74"/>
                <a:gd name="T25" fmla="*/ 6 h 61"/>
                <a:gd name="T26" fmla="*/ 9 w 74"/>
                <a:gd name="T27" fmla="*/ 6 h 61"/>
                <a:gd name="T28" fmla="*/ 11 w 74"/>
                <a:gd name="T29" fmla="*/ 6 h 61"/>
                <a:gd name="T30" fmla="*/ 13 w 74"/>
                <a:gd name="T31" fmla="*/ 6 h 61"/>
                <a:gd name="T32" fmla="*/ 15 w 74"/>
                <a:gd name="T33" fmla="*/ 7 h 61"/>
                <a:gd name="T34" fmla="*/ 18 w 74"/>
                <a:gd name="T35" fmla="*/ 7 h 61"/>
                <a:gd name="T36" fmla="*/ 22 w 74"/>
                <a:gd name="T37" fmla="*/ 6 h 61"/>
                <a:gd name="T38" fmla="*/ 28 w 74"/>
                <a:gd name="T39" fmla="*/ 4 h 61"/>
                <a:gd name="T40" fmla="*/ 37 w 74"/>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1">
                  <a:moveTo>
                    <a:pt x="74" y="0"/>
                  </a:moveTo>
                  <a:lnTo>
                    <a:pt x="73" y="15"/>
                  </a:lnTo>
                  <a:lnTo>
                    <a:pt x="70" y="28"/>
                  </a:lnTo>
                  <a:lnTo>
                    <a:pt x="64" y="40"/>
                  </a:lnTo>
                  <a:lnTo>
                    <a:pt x="57" y="49"/>
                  </a:lnTo>
                  <a:lnTo>
                    <a:pt x="47" y="57"/>
                  </a:lnTo>
                  <a:lnTo>
                    <a:pt x="37" y="59"/>
                  </a:lnTo>
                  <a:lnTo>
                    <a:pt x="25" y="61"/>
                  </a:lnTo>
                  <a:lnTo>
                    <a:pt x="12" y="58"/>
                  </a:lnTo>
                  <a:lnTo>
                    <a:pt x="2" y="49"/>
                  </a:lnTo>
                  <a:lnTo>
                    <a:pt x="0" y="35"/>
                  </a:lnTo>
                  <a:lnTo>
                    <a:pt x="5" y="20"/>
                  </a:lnTo>
                  <a:lnTo>
                    <a:pt x="14" y="12"/>
                  </a:lnTo>
                  <a:lnTo>
                    <a:pt x="18" y="11"/>
                  </a:lnTo>
                  <a:lnTo>
                    <a:pt x="21" y="11"/>
                  </a:lnTo>
                  <a:lnTo>
                    <a:pt x="25" y="12"/>
                  </a:lnTo>
                  <a:lnTo>
                    <a:pt x="29" y="13"/>
                  </a:lnTo>
                  <a:lnTo>
                    <a:pt x="35" y="13"/>
                  </a:lnTo>
                  <a:lnTo>
                    <a:pt x="44" y="12"/>
                  </a:lnTo>
                  <a:lnTo>
                    <a:pt x="56" y="8"/>
                  </a:lnTo>
                  <a:lnTo>
                    <a:pt x="74" y="0"/>
                  </a:lnTo>
                  <a:close/>
                </a:path>
              </a:pathLst>
            </a:custGeom>
            <a:solidFill>
              <a:srgbClr val="FFFFFF"/>
            </a:solidFill>
            <a:ln w="9525">
              <a:noFill/>
              <a:round/>
              <a:headEnd/>
              <a:tailEnd/>
            </a:ln>
          </p:spPr>
          <p:txBody>
            <a:bodyPr/>
            <a:lstStyle/>
            <a:p>
              <a:endParaRPr lang="de-DE"/>
            </a:p>
          </p:txBody>
        </p:sp>
        <p:sp>
          <p:nvSpPr>
            <p:cNvPr id="142445" name="Freeform 61"/>
            <p:cNvSpPr>
              <a:spLocks/>
            </p:cNvSpPr>
            <p:nvPr/>
          </p:nvSpPr>
          <p:spPr bwMode="auto">
            <a:xfrm>
              <a:off x="2617" y="3374"/>
              <a:ext cx="226" cy="127"/>
            </a:xfrm>
            <a:custGeom>
              <a:avLst/>
              <a:gdLst>
                <a:gd name="T0" fmla="*/ 210 w 452"/>
                <a:gd name="T1" fmla="*/ 6 h 254"/>
                <a:gd name="T2" fmla="*/ 202 w 452"/>
                <a:gd name="T3" fmla="*/ 6 h 254"/>
                <a:gd name="T4" fmla="*/ 190 w 452"/>
                <a:gd name="T5" fmla="*/ 6 h 254"/>
                <a:gd name="T6" fmla="*/ 176 w 452"/>
                <a:gd name="T7" fmla="*/ 6 h 254"/>
                <a:gd name="T8" fmla="*/ 161 w 452"/>
                <a:gd name="T9" fmla="*/ 6 h 254"/>
                <a:gd name="T10" fmla="*/ 146 w 452"/>
                <a:gd name="T11" fmla="*/ 6 h 254"/>
                <a:gd name="T12" fmla="*/ 133 w 452"/>
                <a:gd name="T13" fmla="*/ 6 h 254"/>
                <a:gd name="T14" fmla="*/ 124 w 452"/>
                <a:gd name="T15" fmla="*/ 4 h 254"/>
                <a:gd name="T16" fmla="*/ 118 w 452"/>
                <a:gd name="T17" fmla="*/ 1 h 254"/>
                <a:gd name="T18" fmla="*/ 107 w 452"/>
                <a:gd name="T19" fmla="*/ 1 h 254"/>
                <a:gd name="T20" fmla="*/ 92 w 452"/>
                <a:gd name="T21" fmla="*/ 0 h 254"/>
                <a:gd name="T22" fmla="*/ 74 w 452"/>
                <a:gd name="T23" fmla="*/ 1 h 254"/>
                <a:gd name="T24" fmla="*/ 55 w 452"/>
                <a:gd name="T25" fmla="*/ 1 h 254"/>
                <a:gd name="T26" fmla="*/ 38 w 452"/>
                <a:gd name="T27" fmla="*/ 2 h 254"/>
                <a:gd name="T28" fmla="*/ 24 w 452"/>
                <a:gd name="T29" fmla="*/ 2 h 254"/>
                <a:gd name="T30" fmla="*/ 14 w 452"/>
                <a:gd name="T31" fmla="*/ 2 h 254"/>
                <a:gd name="T32" fmla="*/ 5 w 452"/>
                <a:gd name="T33" fmla="*/ 10 h 254"/>
                <a:gd name="T34" fmla="*/ 0 w 452"/>
                <a:gd name="T35" fmla="*/ 54 h 254"/>
                <a:gd name="T36" fmla="*/ 8 w 452"/>
                <a:gd name="T37" fmla="*/ 68 h 254"/>
                <a:gd name="T38" fmla="*/ 18 w 452"/>
                <a:gd name="T39" fmla="*/ 76 h 254"/>
                <a:gd name="T40" fmla="*/ 28 w 452"/>
                <a:gd name="T41" fmla="*/ 89 h 254"/>
                <a:gd name="T42" fmla="*/ 36 w 452"/>
                <a:gd name="T43" fmla="*/ 110 h 254"/>
                <a:gd name="T44" fmla="*/ 42 w 452"/>
                <a:gd name="T45" fmla="*/ 125 h 254"/>
                <a:gd name="T46" fmla="*/ 57 w 452"/>
                <a:gd name="T47" fmla="*/ 125 h 254"/>
                <a:gd name="T48" fmla="*/ 79 w 452"/>
                <a:gd name="T49" fmla="*/ 124 h 254"/>
                <a:gd name="T50" fmla="*/ 97 w 452"/>
                <a:gd name="T51" fmla="*/ 122 h 254"/>
                <a:gd name="T52" fmla="*/ 108 w 452"/>
                <a:gd name="T53" fmla="*/ 122 h 254"/>
                <a:gd name="T54" fmla="*/ 125 w 452"/>
                <a:gd name="T55" fmla="*/ 125 h 254"/>
                <a:gd name="T56" fmla="*/ 145 w 452"/>
                <a:gd name="T57" fmla="*/ 127 h 254"/>
                <a:gd name="T58" fmla="*/ 159 w 452"/>
                <a:gd name="T59" fmla="*/ 127 h 254"/>
                <a:gd name="T60" fmla="*/ 169 w 452"/>
                <a:gd name="T61" fmla="*/ 111 h 254"/>
                <a:gd name="T62" fmla="*/ 185 w 452"/>
                <a:gd name="T63" fmla="*/ 90 h 254"/>
                <a:gd name="T64" fmla="*/ 201 w 452"/>
                <a:gd name="T65" fmla="*/ 76 h 254"/>
                <a:gd name="T66" fmla="*/ 216 w 452"/>
                <a:gd name="T67" fmla="*/ 68 h 254"/>
                <a:gd name="T68" fmla="*/ 225 w 452"/>
                <a:gd name="T69" fmla="*/ 63 h 254"/>
                <a:gd name="T70" fmla="*/ 226 w 452"/>
                <a:gd name="T71" fmla="*/ 47 h 254"/>
                <a:gd name="T72" fmla="*/ 223 w 452"/>
                <a:gd name="T73" fmla="*/ 27 h 254"/>
                <a:gd name="T74" fmla="*/ 217 w 452"/>
                <a:gd name="T75" fmla="*/ 10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2" h="254">
                  <a:moveTo>
                    <a:pt x="425" y="13"/>
                  </a:moveTo>
                  <a:lnTo>
                    <a:pt x="420" y="12"/>
                  </a:lnTo>
                  <a:lnTo>
                    <a:pt x="413" y="11"/>
                  </a:lnTo>
                  <a:lnTo>
                    <a:pt x="404" y="11"/>
                  </a:lnTo>
                  <a:lnTo>
                    <a:pt x="392" y="11"/>
                  </a:lnTo>
                  <a:lnTo>
                    <a:pt x="380" y="11"/>
                  </a:lnTo>
                  <a:lnTo>
                    <a:pt x="365" y="11"/>
                  </a:lnTo>
                  <a:lnTo>
                    <a:pt x="351" y="11"/>
                  </a:lnTo>
                  <a:lnTo>
                    <a:pt x="336" y="11"/>
                  </a:lnTo>
                  <a:lnTo>
                    <a:pt x="321" y="12"/>
                  </a:lnTo>
                  <a:lnTo>
                    <a:pt x="306" y="12"/>
                  </a:lnTo>
                  <a:lnTo>
                    <a:pt x="292" y="12"/>
                  </a:lnTo>
                  <a:lnTo>
                    <a:pt x="279" y="11"/>
                  </a:lnTo>
                  <a:lnTo>
                    <a:pt x="266" y="11"/>
                  </a:lnTo>
                  <a:lnTo>
                    <a:pt x="256" y="9"/>
                  </a:lnTo>
                  <a:lnTo>
                    <a:pt x="247" y="8"/>
                  </a:lnTo>
                  <a:lnTo>
                    <a:pt x="242" y="5"/>
                  </a:lnTo>
                  <a:lnTo>
                    <a:pt x="235" y="2"/>
                  </a:lnTo>
                  <a:lnTo>
                    <a:pt x="225" y="1"/>
                  </a:lnTo>
                  <a:lnTo>
                    <a:pt x="213" y="1"/>
                  </a:lnTo>
                  <a:lnTo>
                    <a:pt x="199" y="0"/>
                  </a:lnTo>
                  <a:lnTo>
                    <a:pt x="183" y="0"/>
                  </a:lnTo>
                  <a:lnTo>
                    <a:pt x="165" y="0"/>
                  </a:lnTo>
                  <a:lnTo>
                    <a:pt x="147" y="1"/>
                  </a:lnTo>
                  <a:lnTo>
                    <a:pt x="129" y="1"/>
                  </a:lnTo>
                  <a:lnTo>
                    <a:pt x="110" y="2"/>
                  </a:lnTo>
                  <a:lnTo>
                    <a:pt x="93" y="2"/>
                  </a:lnTo>
                  <a:lnTo>
                    <a:pt x="76" y="4"/>
                  </a:lnTo>
                  <a:lnTo>
                    <a:pt x="61" y="4"/>
                  </a:lnTo>
                  <a:lnTo>
                    <a:pt x="47" y="4"/>
                  </a:lnTo>
                  <a:lnTo>
                    <a:pt x="36" y="4"/>
                  </a:lnTo>
                  <a:lnTo>
                    <a:pt x="27" y="4"/>
                  </a:lnTo>
                  <a:lnTo>
                    <a:pt x="21" y="2"/>
                  </a:lnTo>
                  <a:lnTo>
                    <a:pt x="9" y="19"/>
                  </a:lnTo>
                  <a:lnTo>
                    <a:pt x="1" y="62"/>
                  </a:lnTo>
                  <a:lnTo>
                    <a:pt x="0" y="107"/>
                  </a:lnTo>
                  <a:lnTo>
                    <a:pt x="8" y="132"/>
                  </a:lnTo>
                  <a:lnTo>
                    <a:pt x="16" y="136"/>
                  </a:lnTo>
                  <a:lnTo>
                    <a:pt x="26" y="142"/>
                  </a:lnTo>
                  <a:lnTo>
                    <a:pt x="36" y="151"/>
                  </a:lnTo>
                  <a:lnTo>
                    <a:pt x="46" y="163"/>
                  </a:lnTo>
                  <a:lnTo>
                    <a:pt x="56" y="178"/>
                  </a:lnTo>
                  <a:lnTo>
                    <a:pt x="65" y="197"/>
                  </a:lnTo>
                  <a:lnTo>
                    <a:pt x="72" y="219"/>
                  </a:lnTo>
                  <a:lnTo>
                    <a:pt x="77" y="246"/>
                  </a:lnTo>
                  <a:lnTo>
                    <a:pt x="83" y="250"/>
                  </a:lnTo>
                  <a:lnTo>
                    <a:pt x="95" y="251"/>
                  </a:lnTo>
                  <a:lnTo>
                    <a:pt x="113" y="250"/>
                  </a:lnTo>
                  <a:lnTo>
                    <a:pt x="135" y="248"/>
                  </a:lnTo>
                  <a:lnTo>
                    <a:pt x="157" y="247"/>
                  </a:lnTo>
                  <a:lnTo>
                    <a:pt x="178" y="244"/>
                  </a:lnTo>
                  <a:lnTo>
                    <a:pt x="194" y="243"/>
                  </a:lnTo>
                  <a:lnTo>
                    <a:pt x="206" y="243"/>
                  </a:lnTo>
                  <a:lnTo>
                    <a:pt x="216" y="244"/>
                  </a:lnTo>
                  <a:lnTo>
                    <a:pt x="231" y="247"/>
                  </a:lnTo>
                  <a:lnTo>
                    <a:pt x="249" y="250"/>
                  </a:lnTo>
                  <a:lnTo>
                    <a:pt x="270" y="253"/>
                  </a:lnTo>
                  <a:lnTo>
                    <a:pt x="289" y="254"/>
                  </a:lnTo>
                  <a:lnTo>
                    <a:pt x="306" y="254"/>
                  </a:lnTo>
                  <a:lnTo>
                    <a:pt x="318" y="253"/>
                  </a:lnTo>
                  <a:lnTo>
                    <a:pt x="324" y="250"/>
                  </a:lnTo>
                  <a:lnTo>
                    <a:pt x="337" y="221"/>
                  </a:lnTo>
                  <a:lnTo>
                    <a:pt x="353" y="198"/>
                  </a:lnTo>
                  <a:lnTo>
                    <a:pt x="369" y="179"/>
                  </a:lnTo>
                  <a:lnTo>
                    <a:pt x="386" y="163"/>
                  </a:lnTo>
                  <a:lnTo>
                    <a:pt x="401" y="151"/>
                  </a:lnTo>
                  <a:lnTo>
                    <a:pt x="416" y="142"/>
                  </a:lnTo>
                  <a:lnTo>
                    <a:pt x="431" y="136"/>
                  </a:lnTo>
                  <a:lnTo>
                    <a:pt x="442" y="132"/>
                  </a:lnTo>
                  <a:lnTo>
                    <a:pt x="449" y="125"/>
                  </a:lnTo>
                  <a:lnTo>
                    <a:pt x="451" y="113"/>
                  </a:lnTo>
                  <a:lnTo>
                    <a:pt x="452" y="94"/>
                  </a:lnTo>
                  <a:lnTo>
                    <a:pt x="450" y="73"/>
                  </a:lnTo>
                  <a:lnTo>
                    <a:pt x="445" y="53"/>
                  </a:lnTo>
                  <a:lnTo>
                    <a:pt x="440" y="35"/>
                  </a:lnTo>
                  <a:lnTo>
                    <a:pt x="433" y="20"/>
                  </a:lnTo>
                  <a:lnTo>
                    <a:pt x="425" y="13"/>
                  </a:lnTo>
                  <a:close/>
                </a:path>
              </a:pathLst>
            </a:custGeom>
            <a:solidFill>
              <a:srgbClr val="FFFFFF"/>
            </a:solidFill>
            <a:ln w="9525">
              <a:noFill/>
              <a:round/>
              <a:headEnd/>
              <a:tailEnd/>
            </a:ln>
          </p:spPr>
          <p:txBody>
            <a:bodyPr/>
            <a:lstStyle/>
            <a:p>
              <a:endParaRPr lang="de-DE"/>
            </a:p>
          </p:txBody>
        </p:sp>
        <p:sp>
          <p:nvSpPr>
            <p:cNvPr id="142446" name="Freeform 62"/>
            <p:cNvSpPr>
              <a:spLocks/>
            </p:cNvSpPr>
            <p:nvPr/>
          </p:nvSpPr>
          <p:spPr bwMode="auto">
            <a:xfrm>
              <a:off x="2737" y="3285"/>
              <a:ext cx="85" cy="78"/>
            </a:xfrm>
            <a:custGeom>
              <a:avLst/>
              <a:gdLst>
                <a:gd name="T0" fmla="*/ 85 w 171"/>
                <a:gd name="T1" fmla="*/ 77 h 155"/>
                <a:gd name="T2" fmla="*/ 83 w 171"/>
                <a:gd name="T3" fmla="*/ 78 h 155"/>
                <a:gd name="T4" fmla="*/ 79 w 171"/>
                <a:gd name="T5" fmla="*/ 78 h 155"/>
                <a:gd name="T6" fmla="*/ 74 w 171"/>
                <a:gd name="T7" fmla="*/ 77 h 155"/>
                <a:gd name="T8" fmla="*/ 67 w 171"/>
                <a:gd name="T9" fmla="*/ 76 h 155"/>
                <a:gd name="T10" fmla="*/ 60 w 171"/>
                <a:gd name="T11" fmla="*/ 75 h 155"/>
                <a:gd name="T12" fmla="*/ 54 w 171"/>
                <a:gd name="T13" fmla="*/ 73 h 155"/>
                <a:gd name="T14" fmla="*/ 48 w 171"/>
                <a:gd name="T15" fmla="*/ 73 h 155"/>
                <a:gd name="T16" fmla="*/ 45 w 171"/>
                <a:gd name="T17" fmla="*/ 73 h 155"/>
                <a:gd name="T18" fmla="*/ 41 w 171"/>
                <a:gd name="T19" fmla="*/ 73 h 155"/>
                <a:gd name="T20" fmla="*/ 36 w 171"/>
                <a:gd name="T21" fmla="*/ 73 h 155"/>
                <a:gd name="T22" fmla="*/ 29 w 171"/>
                <a:gd name="T23" fmla="*/ 72 h 155"/>
                <a:gd name="T24" fmla="*/ 22 w 171"/>
                <a:gd name="T25" fmla="*/ 71 h 155"/>
                <a:gd name="T26" fmla="*/ 15 w 171"/>
                <a:gd name="T27" fmla="*/ 70 h 155"/>
                <a:gd name="T28" fmla="*/ 9 w 171"/>
                <a:gd name="T29" fmla="*/ 69 h 155"/>
                <a:gd name="T30" fmla="*/ 5 w 171"/>
                <a:gd name="T31" fmla="*/ 67 h 155"/>
                <a:gd name="T32" fmla="*/ 3 w 171"/>
                <a:gd name="T33" fmla="*/ 66 h 155"/>
                <a:gd name="T34" fmla="*/ 1 w 171"/>
                <a:gd name="T35" fmla="*/ 54 h 155"/>
                <a:gd name="T36" fmla="*/ 0 w 171"/>
                <a:gd name="T37" fmla="*/ 33 h 155"/>
                <a:gd name="T38" fmla="*/ 0 w 171"/>
                <a:gd name="T39" fmla="*/ 13 h 155"/>
                <a:gd name="T40" fmla="*/ 2 w 171"/>
                <a:gd name="T41" fmla="*/ 2 h 155"/>
                <a:gd name="T42" fmla="*/ 4 w 171"/>
                <a:gd name="T43" fmla="*/ 1 h 155"/>
                <a:gd name="T44" fmla="*/ 10 w 171"/>
                <a:gd name="T45" fmla="*/ 1 h 155"/>
                <a:gd name="T46" fmla="*/ 17 w 171"/>
                <a:gd name="T47" fmla="*/ 0 h 155"/>
                <a:gd name="T48" fmla="*/ 25 w 171"/>
                <a:gd name="T49" fmla="*/ 0 h 155"/>
                <a:gd name="T50" fmla="*/ 33 w 171"/>
                <a:gd name="T51" fmla="*/ 1 h 155"/>
                <a:gd name="T52" fmla="*/ 40 w 171"/>
                <a:gd name="T53" fmla="*/ 1 h 155"/>
                <a:gd name="T54" fmla="*/ 46 w 171"/>
                <a:gd name="T55" fmla="*/ 2 h 155"/>
                <a:gd name="T56" fmla="*/ 49 w 171"/>
                <a:gd name="T57" fmla="*/ 3 h 155"/>
                <a:gd name="T58" fmla="*/ 52 w 171"/>
                <a:gd name="T59" fmla="*/ 6 h 155"/>
                <a:gd name="T60" fmla="*/ 57 w 171"/>
                <a:gd name="T61" fmla="*/ 14 h 155"/>
                <a:gd name="T62" fmla="*/ 63 w 171"/>
                <a:gd name="T63" fmla="*/ 25 h 155"/>
                <a:gd name="T64" fmla="*/ 70 w 171"/>
                <a:gd name="T65" fmla="*/ 38 h 155"/>
                <a:gd name="T66" fmla="*/ 76 w 171"/>
                <a:gd name="T67" fmla="*/ 51 h 155"/>
                <a:gd name="T68" fmla="*/ 82 w 171"/>
                <a:gd name="T69" fmla="*/ 63 h 155"/>
                <a:gd name="T70" fmla="*/ 85 w 171"/>
                <a:gd name="T71" fmla="*/ 72 h 155"/>
                <a:gd name="T72" fmla="*/ 85 w 171"/>
                <a:gd name="T73" fmla="*/ 77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55">
                  <a:moveTo>
                    <a:pt x="171" y="153"/>
                  </a:moveTo>
                  <a:lnTo>
                    <a:pt x="167" y="155"/>
                  </a:lnTo>
                  <a:lnTo>
                    <a:pt x="159" y="155"/>
                  </a:lnTo>
                  <a:lnTo>
                    <a:pt x="148" y="153"/>
                  </a:lnTo>
                  <a:lnTo>
                    <a:pt x="134" y="151"/>
                  </a:lnTo>
                  <a:lnTo>
                    <a:pt x="121" y="149"/>
                  </a:lnTo>
                  <a:lnTo>
                    <a:pt x="108" y="146"/>
                  </a:lnTo>
                  <a:lnTo>
                    <a:pt x="97" y="145"/>
                  </a:lnTo>
                  <a:lnTo>
                    <a:pt x="90" y="145"/>
                  </a:lnTo>
                  <a:lnTo>
                    <a:pt x="82" y="145"/>
                  </a:lnTo>
                  <a:lnTo>
                    <a:pt x="72" y="145"/>
                  </a:lnTo>
                  <a:lnTo>
                    <a:pt x="59" y="144"/>
                  </a:lnTo>
                  <a:lnTo>
                    <a:pt x="45" y="142"/>
                  </a:lnTo>
                  <a:lnTo>
                    <a:pt x="31" y="140"/>
                  </a:lnTo>
                  <a:lnTo>
                    <a:pt x="19" y="137"/>
                  </a:lnTo>
                  <a:lnTo>
                    <a:pt x="10" y="134"/>
                  </a:lnTo>
                  <a:lnTo>
                    <a:pt x="6" y="132"/>
                  </a:lnTo>
                  <a:lnTo>
                    <a:pt x="3" y="108"/>
                  </a:lnTo>
                  <a:lnTo>
                    <a:pt x="0" y="66"/>
                  </a:lnTo>
                  <a:lnTo>
                    <a:pt x="0" y="26"/>
                  </a:lnTo>
                  <a:lnTo>
                    <a:pt x="4" y="4"/>
                  </a:lnTo>
                  <a:lnTo>
                    <a:pt x="9" y="1"/>
                  </a:lnTo>
                  <a:lnTo>
                    <a:pt x="21" y="1"/>
                  </a:lnTo>
                  <a:lnTo>
                    <a:pt x="34" y="0"/>
                  </a:lnTo>
                  <a:lnTo>
                    <a:pt x="51" y="0"/>
                  </a:lnTo>
                  <a:lnTo>
                    <a:pt x="67" y="1"/>
                  </a:lnTo>
                  <a:lnTo>
                    <a:pt x="81" y="2"/>
                  </a:lnTo>
                  <a:lnTo>
                    <a:pt x="93" y="4"/>
                  </a:lnTo>
                  <a:lnTo>
                    <a:pt x="98" y="5"/>
                  </a:lnTo>
                  <a:lnTo>
                    <a:pt x="104" y="12"/>
                  </a:lnTo>
                  <a:lnTo>
                    <a:pt x="114" y="28"/>
                  </a:lnTo>
                  <a:lnTo>
                    <a:pt x="127" y="50"/>
                  </a:lnTo>
                  <a:lnTo>
                    <a:pt x="141" y="76"/>
                  </a:lnTo>
                  <a:lnTo>
                    <a:pt x="153" y="102"/>
                  </a:lnTo>
                  <a:lnTo>
                    <a:pt x="165" y="126"/>
                  </a:lnTo>
                  <a:lnTo>
                    <a:pt x="170" y="144"/>
                  </a:lnTo>
                  <a:lnTo>
                    <a:pt x="171" y="153"/>
                  </a:lnTo>
                  <a:close/>
                </a:path>
              </a:pathLst>
            </a:custGeom>
            <a:solidFill>
              <a:srgbClr val="FFFFFF"/>
            </a:solidFill>
            <a:ln w="9525">
              <a:noFill/>
              <a:round/>
              <a:headEnd/>
              <a:tailEnd/>
            </a:ln>
          </p:spPr>
          <p:txBody>
            <a:bodyPr/>
            <a:lstStyle/>
            <a:p>
              <a:endParaRPr lang="de-DE"/>
            </a:p>
          </p:txBody>
        </p:sp>
        <p:sp>
          <p:nvSpPr>
            <p:cNvPr id="142447" name="Freeform 63"/>
            <p:cNvSpPr>
              <a:spLocks/>
            </p:cNvSpPr>
            <p:nvPr/>
          </p:nvSpPr>
          <p:spPr bwMode="auto">
            <a:xfrm>
              <a:off x="2624" y="3291"/>
              <a:ext cx="89" cy="64"/>
            </a:xfrm>
            <a:custGeom>
              <a:avLst/>
              <a:gdLst>
                <a:gd name="T0" fmla="*/ 85 w 179"/>
                <a:gd name="T1" fmla="*/ 1 h 129"/>
                <a:gd name="T2" fmla="*/ 87 w 179"/>
                <a:gd name="T3" fmla="*/ 10 h 129"/>
                <a:gd name="T4" fmla="*/ 88 w 179"/>
                <a:gd name="T5" fmla="*/ 29 h 129"/>
                <a:gd name="T6" fmla="*/ 88 w 179"/>
                <a:gd name="T7" fmla="*/ 47 h 129"/>
                <a:gd name="T8" fmla="*/ 89 w 179"/>
                <a:gd name="T9" fmla="*/ 59 h 129"/>
                <a:gd name="T10" fmla="*/ 89 w 179"/>
                <a:gd name="T11" fmla="*/ 60 h 129"/>
                <a:gd name="T12" fmla="*/ 86 w 179"/>
                <a:gd name="T13" fmla="*/ 61 h 129"/>
                <a:gd name="T14" fmla="*/ 82 w 179"/>
                <a:gd name="T15" fmla="*/ 62 h 129"/>
                <a:gd name="T16" fmla="*/ 76 w 179"/>
                <a:gd name="T17" fmla="*/ 63 h 129"/>
                <a:gd name="T18" fmla="*/ 70 w 179"/>
                <a:gd name="T19" fmla="*/ 63 h 129"/>
                <a:gd name="T20" fmla="*/ 62 w 179"/>
                <a:gd name="T21" fmla="*/ 64 h 129"/>
                <a:gd name="T22" fmla="*/ 54 w 179"/>
                <a:gd name="T23" fmla="*/ 64 h 129"/>
                <a:gd name="T24" fmla="*/ 46 w 179"/>
                <a:gd name="T25" fmla="*/ 64 h 129"/>
                <a:gd name="T26" fmla="*/ 38 w 179"/>
                <a:gd name="T27" fmla="*/ 64 h 129"/>
                <a:gd name="T28" fmla="*/ 29 w 179"/>
                <a:gd name="T29" fmla="*/ 64 h 129"/>
                <a:gd name="T30" fmla="*/ 22 w 179"/>
                <a:gd name="T31" fmla="*/ 63 h 129"/>
                <a:gd name="T32" fmla="*/ 15 w 179"/>
                <a:gd name="T33" fmla="*/ 63 h 129"/>
                <a:gd name="T34" fmla="*/ 9 w 179"/>
                <a:gd name="T35" fmla="*/ 62 h 129"/>
                <a:gd name="T36" fmla="*/ 4 w 179"/>
                <a:gd name="T37" fmla="*/ 61 h 129"/>
                <a:gd name="T38" fmla="*/ 1 w 179"/>
                <a:gd name="T39" fmla="*/ 60 h 129"/>
                <a:gd name="T40" fmla="*/ 0 w 179"/>
                <a:gd name="T41" fmla="*/ 59 h 129"/>
                <a:gd name="T42" fmla="*/ 0 w 179"/>
                <a:gd name="T43" fmla="*/ 55 h 129"/>
                <a:gd name="T44" fmla="*/ 3 w 179"/>
                <a:gd name="T45" fmla="*/ 47 h 129"/>
                <a:gd name="T46" fmla="*/ 7 w 179"/>
                <a:gd name="T47" fmla="*/ 38 h 129"/>
                <a:gd name="T48" fmla="*/ 13 w 179"/>
                <a:gd name="T49" fmla="*/ 27 h 129"/>
                <a:gd name="T50" fmla="*/ 18 w 179"/>
                <a:gd name="T51" fmla="*/ 18 h 129"/>
                <a:gd name="T52" fmla="*/ 25 w 179"/>
                <a:gd name="T53" fmla="*/ 10 h 129"/>
                <a:gd name="T54" fmla="*/ 31 w 179"/>
                <a:gd name="T55" fmla="*/ 4 h 129"/>
                <a:gd name="T56" fmla="*/ 37 w 179"/>
                <a:gd name="T57" fmla="*/ 2 h 129"/>
                <a:gd name="T58" fmla="*/ 43 w 179"/>
                <a:gd name="T59" fmla="*/ 2 h 129"/>
                <a:gd name="T60" fmla="*/ 50 w 179"/>
                <a:gd name="T61" fmla="*/ 1 h 129"/>
                <a:gd name="T62" fmla="*/ 57 w 179"/>
                <a:gd name="T63" fmla="*/ 0 h 129"/>
                <a:gd name="T64" fmla="*/ 65 w 179"/>
                <a:gd name="T65" fmla="*/ 0 h 129"/>
                <a:gd name="T66" fmla="*/ 71 w 179"/>
                <a:gd name="T67" fmla="*/ 0 h 129"/>
                <a:gd name="T68" fmla="*/ 78 w 179"/>
                <a:gd name="T69" fmla="*/ 0 h 129"/>
                <a:gd name="T70" fmla="*/ 82 w 179"/>
                <a:gd name="T71" fmla="*/ 0 h 129"/>
                <a:gd name="T72" fmla="*/ 85 w 179"/>
                <a:gd name="T73" fmla="*/ 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9" h="129">
                  <a:moveTo>
                    <a:pt x="170" y="2"/>
                  </a:moveTo>
                  <a:lnTo>
                    <a:pt x="175" y="21"/>
                  </a:lnTo>
                  <a:lnTo>
                    <a:pt x="177" y="58"/>
                  </a:lnTo>
                  <a:lnTo>
                    <a:pt x="177" y="95"/>
                  </a:lnTo>
                  <a:lnTo>
                    <a:pt x="179" y="118"/>
                  </a:lnTo>
                  <a:lnTo>
                    <a:pt x="178" y="121"/>
                  </a:lnTo>
                  <a:lnTo>
                    <a:pt x="172" y="123"/>
                  </a:lnTo>
                  <a:lnTo>
                    <a:pt x="165" y="125"/>
                  </a:lnTo>
                  <a:lnTo>
                    <a:pt x="153" y="126"/>
                  </a:lnTo>
                  <a:lnTo>
                    <a:pt x="140" y="127"/>
                  </a:lnTo>
                  <a:lnTo>
                    <a:pt x="125" y="129"/>
                  </a:lnTo>
                  <a:lnTo>
                    <a:pt x="109" y="129"/>
                  </a:lnTo>
                  <a:lnTo>
                    <a:pt x="93" y="129"/>
                  </a:lnTo>
                  <a:lnTo>
                    <a:pt x="76" y="129"/>
                  </a:lnTo>
                  <a:lnTo>
                    <a:pt x="59" y="129"/>
                  </a:lnTo>
                  <a:lnTo>
                    <a:pt x="44" y="127"/>
                  </a:lnTo>
                  <a:lnTo>
                    <a:pt x="31" y="126"/>
                  </a:lnTo>
                  <a:lnTo>
                    <a:pt x="18" y="125"/>
                  </a:lnTo>
                  <a:lnTo>
                    <a:pt x="9" y="123"/>
                  </a:lnTo>
                  <a:lnTo>
                    <a:pt x="3" y="121"/>
                  </a:lnTo>
                  <a:lnTo>
                    <a:pt x="0" y="118"/>
                  </a:lnTo>
                  <a:lnTo>
                    <a:pt x="1" y="110"/>
                  </a:lnTo>
                  <a:lnTo>
                    <a:pt x="7" y="95"/>
                  </a:lnTo>
                  <a:lnTo>
                    <a:pt x="15" y="76"/>
                  </a:lnTo>
                  <a:lnTo>
                    <a:pt x="26" y="55"/>
                  </a:lnTo>
                  <a:lnTo>
                    <a:pt x="37" y="36"/>
                  </a:lnTo>
                  <a:lnTo>
                    <a:pt x="51" y="20"/>
                  </a:lnTo>
                  <a:lnTo>
                    <a:pt x="63" y="8"/>
                  </a:lnTo>
                  <a:lnTo>
                    <a:pt x="75" y="4"/>
                  </a:lnTo>
                  <a:lnTo>
                    <a:pt x="87" y="4"/>
                  </a:lnTo>
                  <a:lnTo>
                    <a:pt x="100" y="2"/>
                  </a:lnTo>
                  <a:lnTo>
                    <a:pt x="115" y="1"/>
                  </a:lnTo>
                  <a:lnTo>
                    <a:pt x="130" y="0"/>
                  </a:lnTo>
                  <a:lnTo>
                    <a:pt x="143" y="0"/>
                  </a:lnTo>
                  <a:lnTo>
                    <a:pt x="156" y="0"/>
                  </a:lnTo>
                  <a:lnTo>
                    <a:pt x="165" y="0"/>
                  </a:lnTo>
                  <a:lnTo>
                    <a:pt x="170" y="2"/>
                  </a:lnTo>
                  <a:close/>
                </a:path>
              </a:pathLst>
            </a:custGeom>
            <a:solidFill>
              <a:srgbClr val="FFFFFF"/>
            </a:solidFill>
            <a:ln w="9525">
              <a:noFill/>
              <a:round/>
              <a:headEnd/>
              <a:tailEnd/>
            </a:ln>
          </p:spPr>
          <p:txBody>
            <a:bodyPr/>
            <a:lstStyle/>
            <a:p>
              <a:endParaRPr lang="de-DE"/>
            </a:p>
          </p:txBody>
        </p:sp>
        <p:sp>
          <p:nvSpPr>
            <p:cNvPr id="142448" name="Freeform 64"/>
            <p:cNvSpPr>
              <a:spLocks/>
            </p:cNvSpPr>
            <p:nvPr/>
          </p:nvSpPr>
          <p:spPr bwMode="auto">
            <a:xfrm>
              <a:off x="2686" y="3388"/>
              <a:ext cx="78" cy="93"/>
            </a:xfrm>
            <a:custGeom>
              <a:avLst/>
              <a:gdLst>
                <a:gd name="T0" fmla="*/ 45 w 155"/>
                <a:gd name="T1" fmla="*/ 93 h 186"/>
                <a:gd name="T2" fmla="*/ 43 w 155"/>
                <a:gd name="T3" fmla="*/ 90 h 186"/>
                <a:gd name="T4" fmla="*/ 40 w 155"/>
                <a:gd name="T5" fmla="*/ 87 h 186"/>
                <a:gd name="T6" fmla="*/ 35 w 155"/>
                <a:gd name="T7" fmla="*/ 85 h 186"/>
                <a:gd name="T8" fmla="*/ 31 w 155"/>
                <a:gd name="T9" fmla="*/ 83 h 186"/>
                <a:gd name="T10" fmla="*/ 26 w 155"/>
                <a:gd name="T11" fmla="*/ 82 h 186"/>
                <a:gd name="T12" fmla="*/ 21 w 155"/>
                <a:gd name="T13" fmla="*/ 80 h 186"/>
                <a:gd name="T14" fmla="*/ 18 w 155"/>
                <a:gd name="T15" fmla="*/ 80 h 186"/>
                <a:gd name="T16" fmla="*/ 15 w 155"/>
                <a:gd name="T17" fmla="*/ 80 h 186"/>
                <a:gd name="T18" fmla="*/ 10 w 155"/>
                <a:gd name="T19" fmla="*/ 77 h 186"/>
                <a:gd name="T20" fmla="*/ 7 w 155"/>
                <a:gd name="T21" fmla="*/ 70 h 186"/>
                <a:gd name="T22" fmla="*/ 5 w 155"/>
                <a:gd name="T23" fmla="*/ 60 h 186"/>
                <a:gd name="T24" fmla="*/ 8 w 155"/>
                <a:gd name="T25" fmla="*/ 52 h 186"/>
                <a:gd name="T26" fmla="*/ 10 w 155"/>
                <a:gd name="T27" fmla="*/ 46 h 186"/>
                <a:gd name="T28" fmla="*/ 11 w 155"/>
                <a:gd name="T29" fmla="*/ 40 h 186"/>
                <a:gd name="T30" fmla="*/ 8 w 155"/>
                <a:gd name="T31" fmla="*/ 32 h 186"/>
                <a:gd name="T32" fmla="*/ 0 w 155"/>
                <a:gd name="T33" fmla="*/ 23 h 186"/>
                <a:gd name="T34" fmla="*/ 1 w 155"/>
                <a:gd name="T35" fmla="*/ 20 h 186"/>
                <a:gd name="T36" fmla="*/ 5 w 155"/>
                <a:gd name="T37" fmla="*/ 14 h 186"/>
                <a:gd name="T38" fmla="*/ 10 w 155"/>
                <a:gd name="T39" fmla="*/ 10 h 186"/>
                <a:gd name="T40" fmla="*/ 13 w 155"/>
                <a:gd name="T41" fmla="*/ 8 h 186"/>
                <a:gd name="T42" fmla="*/ 17 w 155"/>
                <a:gd name="T43" fmla="*/ 12 h 186"/>
                <a:gd name="T44" fmla="*/ 21 w 155"/>
                <a:gd name="T45" fmla="*/ 13 h 186"/>
                <a:gd name="T46" fmla="*/ 25 w 155"/>
                <a:gd name="T47" fmla="*/ 14 h 186"/>
                <a:gd name="T48" fmla="*/ 29 w 155"/>
                <a:gd name="T49" fmla="*/ 12 h 186"/>
                <a:gd name="T50" fmla="*/ 32 w 155"/>
                <a:gd name="T51" fmla="*/ 11 h 186"/>
                <a:gd name="T52" fmla="*/ 35 w 155"/>
                <a:gd name="T53" fmla="*/ 9 h 186"/>
                <a:gd name="T54" fmla="*/ 36 w 155"/>
                <a:gd name="T55" fmla="*/ 6 h 186"/>
                <a:gd name="T56" fmla="*/ 37 w 155"/>
                <a:gd name="T57" fmla="*/ 4 h 186"/>
                <a:gd name="T58" fmla="*/ 38 w 155"/>
                <a:gd name="T59" fmla="*/ 1 h 186"/>
                <a:gd name="T60" fmla="*/ 40 w 155"/>
                <a:gd name="T61" fmla="*/ 0 h 186"/>
                <a:gd name="T62" fmla="*/ 42 w 155"/>
                <a:gd name="T63" fmla="*/ 1 h 186"/>
                <a:gd name="T64" fmla="*/ 44 w 155"/>
                <a:gd name="T65" fmla="*/ 4 h 186"/>
                <a:gd name="T66" fmla="*/ 44 w 155"/>
                <a:gd name="T67" fmla="*/ 6 h 186"/>
                <a:gd name="T68" fmla="*/ 46 w 155"/>
                <a:gd name="T69" fmla="*/ 9 h 186"/>
                <a:gd name="T70" fmla="*/ 48 w 155"/>
                <a:gd name="T71" fmla="*/ 11 h 186"/>
                <a:gd name="T72" fmla="*/ 51 w 155"/>
                <a:gd name="T73" fmla="*/ 13 h 186"/>
                <a:gd name="T74" fmla="*/ 54 w 155"/>
                <a:gd name="T75" fmla="*/ 14 h 186"/>
                <a:gd name="T76" fmla="*/ 58 w 155"/>
                <a:gd name="T77" fmla="*/ 14 h 186"/>
                <a:gd name="T78" fmla="*/ 63 w 155"/>
                <a:gd name="T79" fmla="*/ 13 h 186"/>
                <a:gd name="T80" fmla="*/ 67 w 155"/>
                <a:gd name="T81" fmla="*/ 10 h 186"/>
                <a:gd name="T82" fmla="*/ 70 w 155"/>
                <a:gd name="T83" fmla="*/ 11 h 186"/>
                <a:gd name="T84" fmla="*/ 74 w 155"/>
                <a:gd name="T85" fmla="*/ 16 h 186"/>
                <a:gd name="T86" fmla="*/ 77 w 155"/>
                <a:gd name="T87" fmla="*/ 22 h 186"/>
                <a:gd name="T88" fmla="*/ 78 w 155"/>
                <a:gd name="T89" fmla="*/ 26 h 186"/>
                <a:gd name="T90" fmla="*/ 73 w 155"/>
                <a:gd name="T91" fmla="*/ 34 h 186"/>
                <a:gd name="T92" fmla="*/ 71 w 155"/>
                <a:gd name="T93" fmla="*/ 41 h 186"/>
                <a:gd name="T94" fmla="*/ 72 w 155"/>
                <a:gd name="T95" fmla="*/ 48 h 186"/>
                <a:gd name="T96" fmla="*/ 74 w 155"/>
                <a:gd name="T97" fmla="*/ 53 h 186"/>
                <a:gd name="T98" fmla="*/ 76 w 155"/>
                <a:gd name="T99" fmla="*/ 59 h 186"/>
                <a:gd name="T100" fmla="*/ 76 w 155"/>
                <a:gd name="T101" fmla="*/ 68 h 186"/>
                <a:gd name="T102" fmla="*/ 73 w 155"/>
                <a:gd name="T103" fmla="*/ 77 h 186"/>
                <a:gd name="T104" fmla="*/ 65 w 155"/>
                <a:gd name="T105" fmla="*/ 81 h 186"/>
                <a:gd name="T106" fmla="*/ 62 w 155"/>
                <a:gd name="T107" fmla="*/ 81 h 186"/>
                <a:gd name="T108" fmla="*/ 58 w 155"/>
                <a:gd name="T109" fmla="*/ 82 h 186"/>
                <a:gd name="T110" fmla="*/ 55 w 155"/>
                <a:gd name="T111" fmla="*/ 82 h 186"/>
                <a:gd name="T112" fmla="*/ 53 w 155"/>
                <a:gd name="T113" fmla="*/ 84 h 186"/>
                <a:gd name="T114" fmla="*/ 50 w 155"/>
                <a:gd name="T115" fmla="*/ 86 h 186"/>
                <a:gd name="T116" fmla="*/ 48 w 155"/>
                <a:gd name="T117" fmla="*/ 88 h 186"/>
                <a:gd name="T118" fmla="*/ 46 w 155"/>
                <a:gd name="T119" fmla="*/ 90 h 186"/>
                <a:gd name="T120" fmla="*/ 45 w 155"/>
                <a:gd name="T121" fmla="*/ 93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86">
                  <a:moveTo>
                    <a:pt x="90" y="186"/>
                  </a:moveTo>
                  <a:lnTo>
                    <a:pt x="86" y="179"/>
                  </a:lnTo>
                  <a:lnTo>
                    <a:pt x="79" y="174"/>
                  </a:lnTo>
                  <a:lnTo>
                    <a:pt x="70" y="170"/>
                  </a:lnTo>
                  <a:lnTo>
                    <a:pt x="61" y="166"/>
                  </a:lnTo>
                  <a:lnTo>
                    <a:pt x="51" y="163"/>
                  </a:lnTo>
                  <a:lnTo>
                    <a:pt x="42" y="160"/>
                  </a:lnTo>
                  <a:lnTo>
                    <a:pt x="35" y="159"/>
                  </a:lnTo>
                  <a:lnTo>
                    <a:pt x="29" y="159"/>
                  </a:lnTo>
                  <a:lnTo>
                    <a:pt x="19" y="153"/>
                  </a:lnTo>
                  <a:lnTo>
                    <a:pt x="13" y="139"/>
                  </a:lnTo>
                  <a:lnTo>
                    <a:pt x="10" y="120"/>
                  </a:lnTo>
                  <a:lnTo>
                    <a:pt x="16" y="103"/>
                  </a:lnTo>
                  <a:lnTo>
                    <a:pt x="20" y="92"/>
                  </a:lnTo>
                  <a:lnTo>
                    <a:pt x="22" y="80"/>
                  </a:lnTo>
                  <a:lnTo>
                    <a:pt x="16" y="64"/>
                  </a:lnTo>
                  <a:lnTo>
                    <a:pt x="0" y="46"/>
                  </a:lnTo>
                  <a:lnTo>
                    <a:pt x="1" y="39"/>
                  </a:lnTo>
                  <a:lnTo>
                    <a:pt x="10" y="28"/>
                  </a:lnTo>
                  <a:lnTo>
                    <a:pt x="20" y="19"/>
                  </a:lnTo>
                  <a:lnTo>
                    <a:pt x="26" y="16"/>
                  </a:lnTo>
                  <a:lnTo>
                    <a:pt x="34" y="23"/>
                  </a:lnTo>
                  <a:lnTo>
                    <a:pt x="42" y="26"/>
                  </a:lnTo>
                  <a:lnTo>
                    <a:pt x="50" y="27"/>
                  </a:lnTo>
                  <a:lnTo>
                    <a:pt x="58" y="24"/>
                  </a:lnTo>
                  <a:lnTo>
                    <a:pt x="63" y="22"/>
                  </a:lnTo>
                  <a:lnTo>
                    <a:pt x="69" y="18"/>
                  </a:lnTo>
                  <a:lnTo>
                    <a:pt x="72" y="12"/>
                  </a:lnTo>
                  <a:lnTo>
                    <a:pt x="73" y="8"/>
                  </a:lnTo>
                  <a:lnTo>
                    <a:pt x="75" y="1"/>
                  </a:lnTo>
                  <a:lnTo>
                    <a:pt x="80" y="0"/>
                  </a:lnTo>
                  <a:lnTo>
                    <a:pt x="84" y="1"/>
                  </a:lnTo>
                  <a:lnTo>
                    <a:pt x="87" y="8"/>
                  </a:lnTo>
                  <a:lnTo>
                    <a:pt x="88" y="12"/>
                  </a:lnTo>
                  <a:lnTo>
                    <a:pt x="91" y="18"/>
                  </a:lnTo>
                  <a:lnTo>
                    <a:pt x="96" y="22"/>
                  </a:lnTo>
                  <a:lnTo>
                    <a:pt x="101" y="26"/>
                  </a:lnTo>
                  <a:lnTo>
                    <a:pt x="108" y="28"/>
                  </a:lnTo>
                  <a:lnTo>
                    <a:pt x="116" y="28"/>
                  </a:lnTo>
                  <a:lnTo>
                    <a:pt x="125" y="26"/>
                  </a:lnTo>
                  <a:lnTo>
                    <a:pt x="134" y="19"/>
                  </a:lnTo>
                  <a:lnTo>
                    <a:pt x="140" y="22"/>
                  </a:lnTo>
                  <a:lnTo>
                    <a:pt x="147" y="31"/>
                  </a:lnTo>
                  <a:lnTo>
                    <a:pt x="154" y="43"/>
                  </a:lnTo>
                  <a:lnTo>
                    <a:pt x="155" y="52"/>
                  </a:lnTo>
                  <a:lnTo>
                    <a:pt x="145" y="67"/>
                  </a:lnTo>
                  <a:lnTo>
                    <a:pt x="142" y="81"/>
                  </a:lnTo>
                  <a:lnTo>
                    <a:pt x="143" y="95"/>
                  </a:lnTo>
                  <a:lnTo>
                    <a:pt x="147" y="105"/>
                  </a:lnTo>
                  <a:lnTo>
                    <a:pt x="152" y="117"/>
                  </a:lnTo>
                  <a:lnTo>
                    <a:pt x="152" y="136"/>
                  </a:lnTo>
                  <a:lnTo>
                    <a:pt x="145" y="153"/>
                  </a:lnTo>
                  <a:lnTo>
                    <a:pt x="129" y="162"/>
                  </a:lnTo>
                  <a:lnTo>
                    <a:pt x="123" y="162"/>
                  </a:lnTo>
                  <a:lnTo>
                    <a:pt x="116" y="163"/>
                  </a:lnTo>
                  <a:lnTo>
                    <a:pt x="110" y="164"/>
                  </a:lnTo>
                  <a:lnTo>
                    <a:pt x="105" y="167"/>
                  </a:lnTo>
                  <a:lnTo>
                    <a:pt x="99" y="171"/>
                  </a:lnTo>
                  <a:lnTo>
                    <a:pt x="96" y="175"/>
                  </a:lnTo>
                  <a:lnTo>
                    <a:pt x="92" y="179"/>
                  </a:lnTo>
                  <a:lnTo>
                    <a:pt x="90" y="186"/>
                  </a:lnTo>
                  <a:close/>
                </a:path>
              </a:pathLst>
            </a:custGeom>
            <a:solidFill>
              <a:srgbClr val="000000"/>
            </a:solidFill>
            <a:ln w="9525">
              <a:noFill/>
              <a:round/>
              <a:headEnd/>
              <a:tailEnd/>
            </a:ln>
          </p:spPr>
          <p:txBody>
            <a:bodyPr/>
            <a:lstStyle/>
            <a:p>
              <a:endParaRPr lang="de-DE"/>
            </a:p>
          </p:txBody>
        </p:sp>
        <p:sp>
          <p:nvSpPr>
            <p:cNvPr id="142449" name="Freeform 65"/>
            <p:cNvSpPr>
              <a:spLocks/>
            </p:cNvSpPr>
            <p:nvPr/>
          </p:nvSpPr>
          <p:spPr bwMode="auto">
            <a:xfrm>
              <a:off x="2698" y="3401"/>
              <a:ext cx="55" cy="65"/>
            </a:xfrm>
            <a:custGeom>
              <a:avLst/>
              <a:gdLst>
                <a:gd name="T0" fmla="*/ 32 w 109"/>
                <a:gd name="T1" fmla="*/ 65 h 130"/>
                <a:gd name="T2" fmla="*/ 30 w 109"/>
                <a:gd name="T3" fmla="*/ 63 h 130"/>
                <a:gd name="T4" fmla="*/ 28 w 109"/>
                <a:gd name="T5" fmla="*/ 61 h 130"/>
                <a:gd name="T6" fmla="*/ 25 w 109"/>
                <a:gd name="T7" fmla="*/ 60 h 130"/>
                <a:gd name="T8" fmla="*/ 22 w 109"/>
                <a:gd name="T9" fmla="*/ 59 h 130"/>
                <a:gd name="T10" fmla="*/ 18 w 109"/>
                <a:gd name="T11" fmla="*/ 57 h 130"/>
                <a:gd name="T12" fmla="*/ 15 w 109"/>
                <a:gd name="T13" fmla="*/ 57 h 130"/>
                <a:gd name="T14" fmla="*/ 13 w 109"/>
                <a:gd name="T15" fmla="*/ 56 h 130"/>
                <a:gd name="T16" fmla="*/ 11 w 109"/>
                <a:gd name="T17" fmla="*/ 56 h 130"/>
                <a:gd name="T18" fmla="*/ 7 w 109"/>
                <a:gd name="T19" fmla="*/ 54 h 130"/>
                <a:gd name="T20" fmla="*/ 5 w 109"/>
                <a:gd name="T21" fmla="*/ 48 h 130"/>
                <a:gd name="T22" fmla="*/ 4 w 109"/>
                <a:gd name="T23" fmla="*/ 42 h 130"/>
                <a:gd name="T24" fmla="*/ 6 w 109"/>
                <a:gd name="T25" fmla="*/ 37 h 130"/>
                <a:gd name="T26" fmla="*/ 8 w 109"/>
                <a:gd name="T27" fmla="*/ 33 h 130"/>
                <a:gd name="T28" fmla="*/ 8 w 109"/>
                <a:gd name="T29" fmla="*/ 29 h 130"/>
                <a:gd name="T30" fmla="*/ 6 w 109"/>
                <a:gd name="T31" fmla="*/ 23 h 130"/>
                <a:gd name="T32" fmla="*/ 0 w 109"/>
                <a:gd name="T33" fmla="*/ 17 h 130"/>
                <a:gd name="T34" fmla="*/ 1 w 109"/>
                <a:gd name="T35" fmla="*/ 14 h 130"/>
                <a:gd name="T36" fmla="*/ 4 w 109"/>
                <a:gd name="T37" fmla="*/ 10 h 130"/>
                <a:gd name="T38" fmla="*/ 8 w 109"/>
                <a:gd name="T39" fmla="*/ 7 h 130"/>
                <a:gd name="T40" fmla="*/ 10 w 109"/>
                <a:gd name="T41" fmla="*/ 6 h 130"/>
                <a:gd name="T42" fmla="*/ 15 w 109"/>
                <a:gd name="T43" fmla="*/ 10 h 130"/>
                <a:gd name="T44" fmla="*/ 20 w 109"/>
                <a:gd name="T45" fmla="*/ 9 h 130"/>
                <a:gd name="T46" fmla="*/ 24 w 109"/>
                <a:gd name="T47" fmla="*/ 7 h 130"/>
                <a:gd name="T48" fmla="*/ 26 w 109"/>
                <a:gd name="T49" fmla="*/ 4 h 130"/>
                <a:gd name="T50" fmla="*/ 27 w 109"/>
                <a:gd name="T51" fmla="*/ 1 h 130"/>
                <a:gd name="T52" fmla="*/ 28 w 109"/>
                <a:gd name="T53" fmla="*/ 0 h 130"/>
                <a:gd name="T54" fmla="*/ 29 w 109"/>
                <a:gd name="T55" fmla="*/ 1 h 130"/>
                <a:gd name="T56" fmla="*/ 31 w 109"/>
                <a:gd name="T57" fmla="*/ 4 h 130"/>
                <a:gd name="T58" fmla="*/ 31 w 109"/>
                <a:gd name="T59" fmla="*/ 5 h 130"/>
                <a:gd name="T60" fmla="*/ 32 w 109"/>
                <a:gd name="T61" fmla="*/ 7 h 130"/>
                <a:gd name="T62" fmla="*/ 34 w 109"/>
                <a:gd name="T63" fmla="*/ 8 h 130"/>
                <a:gd name="T64" fmla="*/ 36 w 109"/>
                <a:gd name="T65" fmla="*/ 10 h 130"/>
                <a:gd name="T66" fmla="*/ 38 w 109"/>
                <a:gd name="T67" fmla="*/ 10 h 130"/>
                <a:gd name="T68" fmla="*/ 41 w 109"/>
                <a:gd name="T69" fmla="*/ 10 h 130"/>
                <a:gd name="T70" fmla="*/ 44 w 109"/>
                <a:gd name="T71" fmla="*/ 9 h 130"/>
                <a:gd name="T72" fmla="*/ 47 w 109"/>
                <a:gd name="T73" fmla="*/ 7 h 130"/>
                <a:gd name="T74" fmla="*/ 49 w 109"/>
                <a:gd name="T75" fmla="*/ 8 h 130"/>
                <a:gd name="T76" fmla="*/ 52 w 109"/>
                <a:gd name="T77" fmla="*/ 12 h 130"/>
                <a:gd name="T78" fmla="*/ 55 w 109"/>
                <a:gd name="T79" fmla="*/ 16 h 130"/>
                <a:gd name="T80" fmla="*/ 55 w 109"/>
                <a:gd name="T81" fmla="*/ 18 h 130"/>
                <a:gd name="T82" fmla="*/ 51 w 109"/>
                <a:gd name="T83" fmla="*/ 24 h 130"/>
                <a:gd name="T84" fmla="*/ 50 w 109"/>
                <a:gd name="T85" fmla="*/ 29 h 130"/>
                <a:gd name="T86" fmla="*/ 50 w 109"/>
                <a:gd name="T87" fmla="*/ 34 h 130"/>
                <a:gd name="T88" fmla="*/ 52 w 109"/>
                <a:gd name="T89" fmla="*/ 37 h 130"/>
                <a:gd name="T90" fmla="*/ 54 w 109"/>
                <a:gd name="T91" fmla="*/ 42 h 130"/>
                <a:gd name="T92" fmla="*/ 54 w 109"/>
                <a:gd name="T93" fmla="*/ 48 h 130"/>
                <a:gd name="T94" fmla="*/ 51 w 109"/>
                <a:gd name="T95" fmla="*/ 54 h 130"/>
                <a:gd name="T96" fmla="*/ 46 w 109"/>
                <a:gd name="T97" fmla="*/ 57 h 130"/>
                <a:gd name="T98" fmla="*/ 41 w 109"/>
                <a:gd name="T99" fmla="*/ 58 h 130"/>
                <a:gd name="T100" fmla="*/ 37 w 109"/>
                <a:gd name="T101" fmla="*/ 59 h 130"/>
                <a:gd name="T102" fmla="*/ 33 w 109"/>
                <a:gd name="T103" fmla="*/ 61 h 130"/>
                <a:gd name="T104" fmla="*/ 32 w 109"/>
                <a:gd name="T105" fmla="*/ 65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9" h="130">
                  <a:moveTo>
                    <a:pt x="63" y="130"/>
                  </a:moveTo>
                  <a:lnTo>
                    <a:pt x="59" y="126"/>
                  </a:lnTo>
                  <a:lnTo>
                    <a:pt x="55" y="122"/>
                  </a:lnTo>
                  <a:lnTo>
                    <a:pt x="49" y="119"/>
                  </a:lnTo>
                  <a:lnTo>
                    <a:pt x="43" y="117"/>
                  </a:lnTo>
                  <a:lnTo>
                    <a:pt x="36" y="114"/>
                  </a:lnTo>
                  <a:lnTo>
                    <a:pt x="29" y="113"/>
                  </a:lnTo>
                  <a:lnTo>
                    <a:pt x="25" y="111"/>
                  </a:lnTo>
                  <a:lnTo>
                    <a:pt x="21" y="111"/>
                  </a:lnTo>
                  <a:lnTo>
                    <a:pt x="13" y="107"/>
                  </a:lnTo>
                  <a:lnTo>
                    <a:pt x="9" y="96"/>
                  </a:lnTo>
                  <a:lnTo>
                    <a:pt x="8" y="84"/>
                  </a:lnTo>
                  <a:lnTo>
                    <a:pt x="11" y="73"/>
                  </a:lnTo>
                  <a:lnTo>
                    <a:pt x="15" y="65"/>
                  </a:lnTo>
                  <a:lnTo>
                    <a:pt x="16" y="57"/>
                  </a:lnTo>
                  <a:lnTo>
                    <a:pt x="11" y="46"/>
                  </a:lnTo>
                  <a:lnTo>
                    <a:pt x="0" y="34"/>
                  </a:lnTo>
                  <a:lnTo>
                    <a:pt x="1" y="28"/>
                  </a:lnTo>
                  <a:lnTo>
                    <a:pt x="7" y="20"/>
                  </a:lnTo>
                  <a:lnTo>
                    <a:pt x="15" y="13"/>
                  </a:lnTo>
                  <a:lnTo>
                    <a:pt x="19" y="12"/>
                  </a:lnTo>
                  <a:lnTo>
                    <a:pt x="30" y="19"/>
                  </a:lnTo>
                  <a:lnTo>
                    <a:pt x="40" y="17"/>
                  </a:lnTo>
                  <a:lnTo>
                    <a:pt x="48" y="13"/>
                  </a:lnTo>
                  <a:lnTo>
                    <a:pt x="52" y="7"/>
                  </a:lnTo>
                  <a:lnTo>
                    <a:pt x="53" y="2"/>
                  </a:lnTo>
                  <a:lnTo>
                    <a:pt x="56" y="0"/>
                  </a:lnTo>
                  <a:lnTo>
                    <a:pt x="58" y="2"/>
                  </a:lnTo>
                  <a:lnTo>
                    <a:pt x="61" y="7"/>
                  </a:lnTo>
                  <a:lnTo>
                    <a:pt x="62" y="9"/>
                  </a:lnTo>
                  <a:lnTo>
                    <a:pt x="64" y="13"/>
                  </a:lnTo>
                  <a:lnTo>
                    <a:pt x="67" y="16"/>
                  </a:lnTo>
                  <a:lnTo>
                    <a:pt x="71" y="19"/>
                  </a:lnTo>
                  <a:lnTo>
                    <a:pt x="76" y="20"/>
                  </a:lnTo>
                  <a:lnTo>
                    <a:pt x="82" y="20"/>
                  </a:lnTo>
                  <a:lnTo>
                    <a:pt x="88" y="17"/>
                  </a:lnTo>
                  <a:lnTo>
                    <a:pt x="94" y="13"/>
                  </a:lnTo>
                  <a:lnTo>
                    <a:pt x="98" y="16"/>
                  </a:lnTo>
                  <a:lnTo>
                    <a:pt x="103" y="23"/>
                  </a:lnTo>
                  <a:lnTo>
                    <a:pt x="109" y="31"/>
                  </a:lnTo>
                  <a:lnTo>
                    <a:pt x="109" y="36"/>
                  </a:lnTo>
                  <a:lnTo>
                    <a:pt x="102" y="47"/>
                  </a:lnTo>
                  <a:lnTo>
                    <a:pt x="99" y="58"/>
                  </a:lnTo>
                  <a:lnTo>
                    <a:pt x="100" y="68"/>
                  </a:lnTo>
                  <a:lnTo>
                    <a:pt x="103" y="74"/>
                  </a:lnTo>
                  <a:lnTo>
                    <a:pt x="107" y="83"/>
                  </a:lnTo>
                  <a:lnTo>
                    <a:pt x="107" y="96"/>
                  </a:lnTo>
                  <a:lnTo>
                    <a:pt x="102" y="108"/>
                  </a:lnTo>
                  <a:lnTo>
                    <a:pt x="91" y="114"/>
                  </a:lnTo>
                  <a:lnTo>
                    <a:pt x="81" y="115"/>
                  </a:lnTo>
                  <a:lnTo>
                    <a:pt x="73" y="118"/>
                  </a:lnTo>
                  <a:lnTo>
                    <a:pt x="66" y="122"/>
                  </a:lnTo>
                  <a:lnTo>
                    <a:pt x="63" y="130"/>
                  </a:lnTo>
                  <a:close/>
                </a:path>
              </a:pathLst>
            </a:custGeom>
            <a:solidFill>
              <a:srgbClr val="FFFFFF"/>
            </a:solidFill>
            <a:ln w="9525">
              <a:noFill/>
              <a:round/>
              <a:headEnd/>
              <a:tailEnd/>
            </a:ln>
          </p:spPr>
          <p:txBody>
            <a:bodyPr/>
            <a:lstStyle/>
            <a:p>
              <a:endParaRPr lang="de-DE"/>
            </a:p>
          </p:txBody>
        </p:sp>
      </p:grpSp>
      <p:pic>
        <p:nvPicPr>
          <p:cNvPr id="142352" name="Picture 66"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92314" y="3789363"/>
            <a:ext cx="371475" cy="1143000"/>
          </a:xfrm>
          <a:prstGeom prst="rect">
            <a:avLst/>
          </a:prstGeom>
          <a:noFill/>
          <a:ln w="9525">
            <a:noFill/>
            <a:miter lim="800000"/>
            <a:headEnd/>
            <a:tailEnd/>
          </a:ln>
        </p:spPr>
      </p:pic>
      <p:cxnSp>
        <p:nvCxnSpPr>
          <p:cNvPr id="142353" name="AutoShape 67"/>
          <p:cNvCxnSpPr>
            <a:cxnSpLocks noChangeShapeType="1"/>
            <a:endCxn id="142404" idx="3"/>
          </p:cNvCxnSpPr>
          <p:nvPr/>
        </p:nvCxnSpPr>
        <p:spPr bwMode="auto">
          <a:xfrm flipV="1">
            <a:off x="2363788" y="4133851"/>
            <a:ext cx="1250950" cy="227013"/>
          </a:xfrm>
          <a:prstGeom prst="straightConnector1">
            <a:avLst/>
          </a:prstGeom>
          <a:noFill/>
          <a:ln w="9525">
            <a:solidFill>
              <a:schemeClr val="tx1"/>
            </a:solidFill>
            <a:round/>
            <a:headEnd type="triangle" w="med" len="med"/>
            <a:tailEnd type="triangle" w="med" len="med"/>
          </a:ln>
        </p:spPr>
      </p:cxnSp>
      <p:sp>
        <p:nvSpPr>
          <p:cNvPr id="142354" name="Text Box 68"/>
          <p:cNvSpPr txBox="1">
            <a:spLocks noChangeArrowheads="1"/>
          </p:cNvSpPr>
          <p:nvPr/>
        </p:nvSpPr>
        <p:spPr bwMode="auto">
          <a:xfrm>
            <a:off x="2351088" y="5734050"/>
            <a:ext cx="34480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Direct Mode with Repeater/Gateway</a:t>
            </a:r>
          </a:p>
        </p:txBody>
      </p:sp>
      <p:sp>
        <p:nvSpPr>
          <p:cNvPr id="142355" name="Cloud"/>
          <p:cNvSpPr>
            <a:spLocks noChangeAspect="1" noEditPoints="1" noChangeArrowheads="1"/>
          </p:cNvSpPr>
          <p:nvPr/>
        </p:nvSpPr>
        <p:spPr bwMode="auto">
          <a:xfrm>
            <a:off x="4943475" y="3860800"/>
            <a:ext cx="1441450" cy="1111250"/>
          </a:xfrm>
          <a:custGeom>
            <a:avLst/>
            <a:gdLst>
              <a:gd name="T0" fmla="*/ 298367 w 21600"/>
              <a:gd name="T1" fmla="*/ 28585106 h 21600"/>
              <a:gd name="T2" fmla="*/ 48096715 w 21600"/>
              <a:gd name="T3" fmla="*/ 57109350 h 21600"/>
              <a:gd name="T4" fmla="*/ 96113283 w 21600"/>
              <a:gd name="T5" fmla="*/ 28585106 h 21600"/>
              <a:gd name="T6" fmla="*/ 48096715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network</a:t>
            </a:r>
          </a:p>
        </p:txBody>
      </p:sp>
      <p:cxnSp>
        <p:nvCxnSpPr>
          <p:cNvPr id="142356" name="AutoShape 70"/>
          <p:cNvCxnSpPr>
            <a:cxnSpLocks noChangeShapeType="1"/>
            <a:stCxn id="142404" idx="4"/>
            <a:endCxn id="142355" idx="0"/>
          </p:cNvCxnSpPr>
          <p:nvPr/>
        </p:nvCxnSpPr>
        <p:spPr bwMode="auto">
          <a:xfrm>
            <a:off x="3603626" y="4133851"/>
            <a:ext cx="1344613" cy="282575"/>
          </a:xfrm>
          <a:prstGeom prst="straightConnector1">
            <a:avLst/>
          </a:prstGeom>
          <a:noFill/>
          <a:ln w="9525">
            <a:solidFill>
              <a:schemeClr val="tx1"/>
            </a:solidFill>
            <a:round/>
            <a:headEnd type="triangle" w="med" len="med"/>
            <a:tailEnd type="triangle" w="med" len="med"/>
          </a:ln>
        </p:spPr>
      </p:cxnSp>
      <p:grpSp>
        <p:nvGrpSpPr>
          <p:cNvPr id="142357" name="Group 71"/>
          <p:cNvGrpSpPr>
            <a:grpSpLocks/>
          </p:cNvGrpSpPr>
          <p:nvPr/>
        </p:nvGrpSpPr>
        <p:grpSpPr bwMode="auto">
          <a:xfrm flipH="1">
            <a:off x="3143250" y="3933825"/>
            <a:ext cx="1411288" cy="749300"/>
            <a:chOff x="2129" y="3091"/>
            <a:chExt cx="889" cy="497"/>
          </a:xfrm>
        </p:grpSpPr>
        <p:sp>
          <p:nvSpPr>
            <p:cNvPr id="142400" name="Freeform 72"/>
            <p:cNvSpPr>
              <a:spLocks/>
            </p:cNvSpPr>
            <p:nvPr/>
          </p:nvSpPr>
          <p:spPr bwMode="auto">
            <a:xfrm>
              <a:off x="2547" y="3464"/>
              <a:ext cx="92" cy="124"/>
            </a:xfrm>
            <a:custGeom>
              <a:avLst/>
              <a:gdLst>
                <a:gd name="T0" fmla="*/ 35 w 185"/>
                <a:gd name="T1" fmla="*/ 124 h 249"/>
                <a:gd name="T2" fmla="*/ 44 w 185"/>
                <a:gd name="T3" fmla="*/ 122 h 249"/>
                <a:gd name="T4" fmla="*/ 53 w 185"/>
                <a:gd name="T5" fmla="*/ 118 h 249"/>
                <a:gd name="T6" fmla="*/ 62 w 185"/>
                <a:gd name="T7" fmla="*/ 111 h 249"/>
                <a:gd name="T8" fmla="*/ 70 w 185"/>
                <a:gd name="T9" fmla="*/ 103 h 249"/>
                <a:gd name="T10" fmla="*/ 77 w 185"/>
                <a:gd name="T11" fmla="*/ 94 h 249"/>
                <a:gd name="T12" fmla="*/ 83 w 185"/>
                <a:gd name="T13" fmla="*/ 82 h 249"/>
                <a:gd name="T14" fmla="*/ 88 w 185"/>
                <a:gd name="T15" fmla="*/ 70 h 249"/>
                <a:gd name="T16" fmla="*/ 91 w 185"/>
                <a:gd name="T17" fmla="*/ 58 h 249"/>
                <a:gd name="T18" fmla="*/ 92 w 185"/>
                <a:gd name="T19" fmla="*/ 45 h 249"/>
                <a:gd name="T20" fmla="*/ 92 w 185"/>
                <a:gd name="T21" fmla="*/ 34 h 249"/>
                <a:gd name="T22" fmla="*/ 89 w 185"/>
                <a:gd name="T23" fmla="*/ 24 h 249"/>
                <a:gd name="T24" fmla="*/ 86 w 185"/>
                <a:gd name="T25" fmla="*/ 15 h 249"/>
                <a:gd name="T26" fmla="*/ 80 w 185"/>
                <a:gd name="T27" fmla="*/ 8 h 249"/>
                <a:gd name="T28" fmla="*/ 74 w 185"/>
                <a:gd name="T29" fmla="*/ 3 h 249"/>
                <a:gd name="T30" fmla="*/ 66 w 185"/>
                <a:gd name="T31" fmla="*/ 0 h 249"/>
                <a:gd name="T32" fmla="*/ 57 w 185"/>
                <a:gd name="T33" fmla="*/ 0 h 249"/>
                <a:gd name="T34" fmla="*/ 48 w 185"/>
                <a:gd name="T35" fmla="*/ 2 h 249"/>
                <a:gd name="T36" fmla="*/ 38 w 185"/>
                <a:gd name="T37" fmla="*/ 6 h 249"/>
                <a:gd name="T38" fmla="*/ 30 w 185"/>
                <a:gd name="T39" fmla="*/ 13 h 249"/>
                <a:gd name="T40" fmla="*/ 22 w 185"/>
                <a:gd name="T41" fmla="*/ 21 h 249"/>
                <a:gd name="T42" fmla="*/ 15 w 185"/>
                <a:gd name="T43" fmla="*/ 30 h 249"/>
                <a:gd name="T44" fmla="*/ 9 w 185"/>
                <a:gd name="T45" fmla="*/ 42 h 249"/>
                <a:gd name="T46" fmla="*/ 4 w 185"/>
                <a:gd name="T47" fmla="*/ 53 h 249"/>
                <a:gd name="T48" fmla="*/ 1 w 185"/>
                <a:gd name="T49" fmla="*/ 66 h 249"/>
                <a:gd name="T50" fmla="*/ 0 w 185"/>
                <a:gd name="T51" fmla="*/ 79 h 249"/>
                <a:gd name="T52" fmla="*/ 1 w 185"/>
                <a:gd name="T53" fmla="*/ 90 h 249"/>
                <a:gd name="T54" fmla="*/ 3 w 185"/>
                <a:gd name="T55" fmla="*/ 100 h 249"/>
                <a:gd name="T56" fmla="*/ 7 w 185"/>
                <a:gd name="T57" fmla="*/ 109 h 249"/>
                <a:gd name="T58" fmla="*/ 12 w 185"/>
                <a:gd name="T59" fmla="*/ 116 h 249"/>
                <a:gd name="T60" fmla="*/ 19 w 185"/>
                <a:gd name="T61" fmla="*/ 121 h 249"/>
                <a:gd name="T62" fmla="*/ 26 w 185"/>
                <a:gd name="T63" fmla="*/ 123 h 249"/>
                <a:gd name="T64" fmla="*/ 35 w 185"/>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5" h="249">
                  <a:moveTo>
                    <a:pt x="71" y="249"/>
                  </a:moveTo>
                  <a:lnTo>
                    <a:pt x="89" y="245"/>
                  </a:lnTo>
                  <a:lnTo>
                    <a:pt x="107" y="237"/>
                  </a:lnTo>
                  <a:lnTo>
                    <a:pt x="124" y="223"/>
                  </a:lnTo>
                  <a:lnTo>
                    <a:pt x="141" y="207"/>
                  </a:lnTo>
                  <a:lnTo>
                    <a:pt x="154" y="188"/>
                  </a:lnTo>
                  <a:lnTo>
                    <a:pt x="167" y="165"/>
                  </a:lnTo>
                  <a:lnTo>
                    <a:pt x="176" y="141"/>
                  </a:lnTo>
                  <a:lnTo>
                    <a:pt x="183" y="116"/>
                  </a:lnTo>
                  <a:lnTo>
                    <a:pt x="185" y="91"/>
                  </a:lnTo>
                  <a:lnTo>
                    <a:pt x="184" y="68"/>
                  </a:lnTo>
                  <a:lnTo>
                    <a:pt x="179" y="48"/>
                  </a:lnTo>
                  <a:lnTo>
                    <a:pt x="172" y="30"/>
                  </a:lnTo>
                  <a:lnTo>
                    <a:pt x="161" y="16"/>
                  </a:lnTo>
                  <a:lnTo>
                    <a:pt x="148" y="7"/>
                  </a:lnTo>
                  <a:lnTo>
                    <a:pt x="132" y="0"/>
                  </a:lnTo>
                  <a:lnTo>
                    <a:pt x="114" y="0"/>
                  </a:lnTo>
                  <a:lnTo>
                    <a:pt x="96" y="4"/>
                  </a:lnTo>
                  <a:lnTo>
                    <a:pt x="77" y="12"/>
                  </a:lnTo>
                  <a:lnTo>
                    <a:pt x="60" y="26"/>
                  </a:lnTo>
                  <a:lnTo>
                    <a:pt x="44" y="42"/>
                  </a:lnTo>
                  <a:lnTo>
                    <a:pt x="30" y="61"/>
                  </a:lnTo>
                  <a:lnTo>
                    <a:pt x="18" y="84"/>
                  </a:lnTo>
                  <a:lnTo>
                    <a:pt x="8" y="107"/>
                  </a:lnTo>
                  <a:lnTo>
                    <a:pt x="3" y="133"/>
                  </a:lnTo>
                  <a:lnTo>
                    <a:pt x="0" y="158"/>
                  </a:lnTo>
                  <a:lnTo>
                    <a:pt x="2" y="181"/>
                  </a:lnTo>
                  <a:lnTo>
                    <a:pt x="6" y="201"/>
                  </a:lnTo>
                  <a:lnTo>
                    <a:pt x="14" y="218"/>
                  </a:lnTo>
                  <a:lnTo>
                    <a:pt x="24" y="233"/>
                  </a:lnTo>
                  <a:lnTo>
                    <a:pt x="38" y="242"/>
                  </a:lnTo>
                  <a:lnTo>
                    <a:pt x="53" y="247"/>
                  </a:lnTo>
                  <a:lnTo>
                    <a:pt x="71" y="249"/>
                  </a:lnTo>
                  <a:close/>
                </a:path>
              </a:pathLst>
            </a:custGeom>
            <a:solidFill>
              <a:srgbClr val="000000"/>
            </a:solidFill>
            <a:ln w="9525">
              <a:noFill/>
              <a:round/>
              <a:headEnd/>
              <a:tailEnd/>
            </a:ln>
          </p:spPr>
          <p:txBody>
            <a:bodyPr/>
            <a:lstStyle/>
            <a:p>
              <a:endParaRPr lang="de-DE"/>
            </a:p>
          </p:txBody>
        </p:sp>
        <p:sp>
          <p:nvSpPr>
            <p:cNvPr id="142401" name="Freeform 73"/>
            <p:cNvSpPr>
              <a:spLocks/>
            </p:cNvSpPr>
            <p:nvPr/>
          </p:nvSpPr>
          <p:spPr bwMode="auto">
            <a:xfrm>
              <a:off x="2577" y="3504"/>
              <a:ext cx="32" cy="44"/>
            </a:xfrm>
            <a:custGeom>
              <a:avLst/>
              <a:gdLst>
                <a:gd name="T0" fmla="*/ 13 w 64"/>
                <a:gd name="T1" fmla="*/ 44 h 87"/>
                <a:gd name="T2" fmla="*/ 16 w 64"/>
                <a:gd name="T3" fmla="*/ 43 h 87"/>
                <a:gd name="T4" fmla="*/ 19 w 64"/>
                <a:gd name="T5" fmla="*/ 42 h 87"/>
                <a:gd name="T6" fmla="*/ 22 w 64"/>
                <a:gd name="T7" fmla="*/ 40 h 87"/>
                <a:gd name="T8" fmla="*/ 25 w 64"/>
                <a:gd name="T9" fmla="*/ 36 h 87"/>
                <a:gd name="T10" fmla="*/ 27 w 64"/>
                <a:gd name="T11" fmla="*/ 33 h 87"/>
                <a:gd name="T12" fmla="*/ 29 w 64"/>
                <a:gd name="T13" fmla="*/ 30 h 87"/>
                <a:gd name="T14" fmla="*/ 31 w 64"/>
                <a:gd name="T15" fmla="*/ 26 h 87"/>
                <a:gd name="T16" fmla="*/ 32 w 64"/>
                <a:gd name="T17" fmla="*/ 21 h 87"/>
                <a:gd name="T18" fmla="*/ 32 w 64"/>
                <a:gd name="T19" fmla="*/ 13 h 87"/>
                <a:gd name="T20" fmla="*/ 30 w 64"/>
                <a:gd name="T21" fmla="*/ 6 h 87"/>
                <a:gd name="T22" fmla="*/ 26 w 64"/>
                <a:gd name="T23" fmla="*/ 2 h 87"/>
                <a:gd name="T24" fmla="*/ 20 w 64"/>
                <a:gd name="T25" fmla="*/ 0 h 87"/>
                <a:gd name="T26" fmla="*/ 17 w 64"/>
                <a:gd name="T27" fmla="*/ 1 h 87"/>
                <a:gd name="T28" fmla="*/ 14 w 64"/>
                <a:gd name="T29" fmla="*/ 2 h 87"/>
                <a:gd name="T30" fmla="*/ 11 w 64"/>
                <a:gd name="T31" fmla="*/ 5 h 87"/>
                <a:gd name="T32" fmla="*/ 8 w 64"/>
                <a:gd name="T33" fmla="*/ 8 h 87"/>
                <a:gd name="T34" fmla="*/ 6 w 64"/>
                <a:gd name="T35" fmla="*/ 11 h 87"/>
                <a:gd name="T36" fmla="*/ 4 w 64"/>
                <a:gd name="T37" fmla="*/ 15 h 87"/>
                <a:gd name="T38" fmla="*/ 2 w 64"/>
                <a:gd name="T39" fmla="*/ 19 h 87"/>
                <a:gd name="T40" fmla="*/ 1 w 64"/>
                <a:gd name="T41" fmla="*/ 24 h 87"/>
                <a:gd name="T42" fmla="*/ 0 w 64"/>
                <a:gd name="T43" fmla="*/ 32 h 87"/>
                <a:gd name="T44" fmla="*/ 2 w 64"/>
                <a:gd name="T45" fmla="*/ 39 h 87"/>
                <a:gd name="T46" fmla="*/ 7 w 64"/>
                <a:gd name="T47" fmla="*/ 43 h 87"/>
                <a:gd name="T48" fmla="*/ 13 w 64"/>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87">
                  <a:moveTo>
                    <a:pt x="25" y="87"/>
                  </a:moveTo>
                  <a:lnTo>
                    <a:pt x="31" y="86"/>
                  </a:lnTo>
                  <a:lnTo>
                    <a:pt x="37" y="83"/>
                  </a:lnTo>
                  <a:lnTo>
                    <a:pt x="44" y="79"/>
                  </a:lnTo>
                  <a:lnTo>
                    <a:pt x="49" y="72"/>
                  </a:lnTo>
                  <a:lnTo>
                    <a:pt x="54" y="66"/>
                  </a:lnTo>
                  <a:lnTo>
                    <a:pt x="58" y="59"/>
                  </a:lnTo>
                  <a:lnTo>
                    <a:pt x="62" y="51"/>
                  </a:lnTo>
                  <a:lnTo>
                    <a:pt x="64" y="41"/>
                  </a:lnTo>
                  <a:lnTo>
                    <a:pt x="64" y="25"/>
                  </a:lnTo>
                  <a:lnTo>
                    <a:pt x="60" y="11"/>
                  </a:lnTo>
                  <a:lnTo>
                    <a:pt x="52" y="3"/>
                  </a:lnTo>
                  <a:lnTo>
                    <a:pt x="39" y="0"/>
                  </a:lnTo>
                  <a:lnTo>
                    <a:pt x="33" y="2"/>
                  </a:lnTo>
                  <a:lnTo>
                    <a:pt x="27"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02" name="Freeform 74"/>
            <p:cNvSpPr>
              <a:spLocks/>
            </p:cNvSpPr>
            <p:nvPr/>
          </p:nvSpPr>
          <p:spPr bwMode="auto">
            <a:xfrm>
              <a:off x="2817" y="3464"/>
              <a:ext cx="93" cy="124"/>
            </a:xfrm>
            <a:custGeom>
              <a:avLst/>
              <a:gdLst>
                <a:gd name="T0" fmla="*/ 36 w 187"/>
                <a:gd name="T1" fmla="*/ 124 h 249"/>
                <a:gd name="T2" fmla="*/ 45 w 187"/>
                <a:gd name="T3" fmla="*/ 122 h 249"/>
                <a:gd name="T4" fmla="*/ 54 w 187"/>
                <a:gd name="T5" fmla="*/ 118 h 249"/>
                <a:gd name="T6" fmla="*/ 63 w 187"/>
                <a:gd name="T7" fmla="*/ 111 h 249"/>
                <a:gd name="T8" fmla="*/ 71 w 187"/>
                <a:gd name="T9" fmla="*/ 103 h 249"/>
                <a:gd name="T10" fmla="*/ 78 w 187"/>
                <a:gd name="T11" fmla="*/ 94 h 249"/>
                <a:gd name="T12" fmla="*/ 84 w 187"/>
                <a:gd name="T13" fmla="*/ 82 h 249"/>
                <a:gd name="T14" fmla="*/ 89 w 187"/>
                <a:gd name="T15" fmla="*/ 70 h 249"/>
                <a:gd name="T16" fmla="*/ 92 w 187"/>
                <a:gd name="T17" fmla="*/ 58 h 249"/>
                <a:gd name="T18" fmla="*/ 93 w 187"/>
                <a:gd name="T19" fmla="*/ 45 h 249"/>
                <a:gd name="T20" fmla="*/ 93 w 187"/>
                <a:gd name="T21" fmla="*/ 34 h 249"/>
                <a:gd name="T22" fmla="*/ 90 w 187"/>
                <a:gd name="T23" fmla="*/ 24 h 249"/>
                <a:gd name="T24" fmla="*/ 87 w 187"/>
                <a:gd name="T25" fmla="*/ 15 h 249"/>
                <a:gd name="T26" fmla="*/ 81 w 187"/>
                <a:gd name="T27" fmla="*/ 8 h 249"/>
                <a:gd name="T28" fmla="*/ 75 w 187"/>
                <a:gd name="T29" fmla="*/ 3 h 249"/>
                <a:gd name="T30" fmla="*/ 67 w 187"/>
                <a:gd name="T31" fmla="*/ 0 h 249"/>
                <a:gd name="T32" fmla="*/ 58 w 187"/>
                <a:gd name="T33" fmla="*/ 0 h 249"/>
                <a:gd name="T34" fmla="*/ 48 w 187"/>
                <a:gd name="T35" fmla="*/ 2 h 249"/>
                <a:gd name="T36" fmla="*/ 39 w 187"/>
                <a:gd name="T37" fmla="*/ 6 h 249"/>
                <a:gd name="T38" fmla="*/ 30 w 187"/>
                <a:gd name="T39" fmla="*/ 13 h 249"/>
                <a:gd name="T40" fmla="*/ 22 w 187"/>
                <a:gd name="T41" fmla="*/ 21 h 249"/>
                <a:gd name="T42" fmla="*/ 15 w 187"/>
                <a:gd name="T43" fmla="*/ 30 h 249"/>
                <a:gd name="T44" fmla="*/ 9 w 187"/>
                <a:gd name="T45" fmla="*/ 42 h 249"/>
                <a:gd name="T46" fmla="*/ 4 w 187"/>
                <a:gd name="T47" fmla="*/ 53 h 249"/>
                <a:gd name="T48" fmla="*/ 1 w 187"/>
                <a:gd name="T49" fmla="*/ 66 h 249"/>
                <a:gd name="T50" fmla="*/ 0 w 187"/>
                <a:gd name="T51" fmla="*/ 79 h 249"/>
                <a:gd name="T52" fmla="*/ 0 w 187"/>
                <a:gd name="T53" fmla="*/ 90 h 249"/>
                <a:gd name="T54" fmla="*/ 3 w 187"/>
                <a:gd name="T55" fmla="*/ 100 h 249"/>
                <a:gd name="T56" fmla="*/ 7 w 187"/>
                <a:gd name="T57" fmla="*/ 109 h 249"/>
                <a:gd name="T58" fmla="*/ 12 w 187"/>
                <a:gd name="T59" fmla="*/ 116 h 249"/>
                <a:gd name="T60" fmla="*/ 19 w 187"/>
                <a:gd name="T61" fmla="*/ 121 h 249"/>
                <a:gd name="T62" fmla="*/ 27 w 187"/>
                <a:gd name="T63" fmla="*/ 123 h 249"/>
                <a:gd name="T64" fmla="*/ 36 w 187"/>
                <a:gd name="T65" fmla="*/ 124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7" h="249">
                  <a:moveTo>
                    <a:pt x="72" y="249"/>
                  </a:moveTo>
                  <a:lnTo>
                    <a:pt x="90" y="245"/>
                  </a:lnTo>
                  <a:lnTo>
                    <a:pt x="109" y="237"/>
                  </a:lnTo>
                  <a:lnTo>
                    <a:pt x="126" y="223"/>
                  </a:lnTo>
                  <a:lnTo>
                    <a:pt x="142" y="207"/>
                  </a:lnTo>
                  <a:lnTo>
                    <a:pt x="156" y="188"/>
                  </a:lnTo>
                  <a:lnTo>
                    <a:pt x="169" y="165"/>
                  </a:lnTo>
                  <a:lnTo>
                    <a:pt x="178" y="141"/>
                  </a:lnTo>
                  <a:lnTo>
                    <a:pt x="184" y="116"/>
                  </a:lnTo>
                  <a:lnTo>
                    <a:pt x="187" y="91"/>
                  </a:lnTo>
                  <a:lnTo>
                    <a:pt x="186" y="68"/>
                  </a:lnTo>
                  <a:lnTo>
                    <a:pt x="181" y="48"/>
                  </a:lnTo>
                  <a:lnTo>
                    <a:pt x="174" y="30"/>
                  </a:lnTo>
                  <a:lnTo>
                    <a:pt x="163" y="16"/>
                  </a:lnTo>
                  <a:lnTo>
                    <a:pt x="150" y="7"/>
                  </a:lnTo>
                  <a:lnTo>
                    <a:pt x="134" y="0"/>
                  </a:lnTo>
                  <a:lnTo>
                    <a:pt x="116" y="0"/>
                  </a:lnTo>
                  <a:lnTo>
                    <a:pt x="97" y="4"/>
                  </a:lnTo>
                  <a:lnTo>
                    <a:pt x="79" y="12"/>
                  </a:lnTo>
                  <a:lnTo>
                    <a:pt x="61" y="26"/>
                  </a:lnTo>
                  <a:lnTo>
                    <a:pt x="45" y="42"/>
                  </a:lnTo>
                  <a:lnTo>
                    <a:pt x="30" y="61"/>
                  </a:lnTo>
                  <a:lnTo>
                    <a:pt x="18" y="84"/>
                  </a:lnTo>
                  <a:lnTo>
                    <a:pt x="9" y="107"/>
                  </a:lnTo>
                  <a:lnTo>
                    <a:pt x="2" y="133"/>
                  </a:lnTo>
                  <a:lnTo>
                    <a:pt x="0" y="158"/>
                  </a:lnTo>
                  <a:lnTo>
                    <a:pt x="1" y="181"/>
                  </a:lnTo>
                  <a:lnTo>
                    <a:pt x="6" y="201"/>
                  </a:lnTo>
                  <a:lnTo>
                    <a:pt x="14" y="218"/>
                  </a:lnTo>
                  <a:lnTo>
                    <a:pt x="25" y="233"/>
                  </a:lnTo>
                  <a:lnTo>
                    <a:pt x="38" y="242"/>
                  </a:lnTo>
                  <a:lnTo>
                    <a:pt x="54" y="247"/>
                  </a:lnTo>
                  <a:lnTo>
                    <a:pt x="72" y="249"/>
                  </a:lnTo>
                  <a:close/>
                </a:path>
              </a:pathLst>
            </a:custGeom>
            <a:solidFill>
              <a:srgbClr val="000000"/>
            </a:solidFill>
            <a:ln w="9525">
              <a:noFill/>
              <a:round/>
              <a:headEnd/>
              <a:tailEnd/>
            </a:ln>
          </p:spPr>
          <p:txBody>
            <a:bodyPr/>
            <a:lstStyle/>
            <a:p>
              <a:endParaRPr lang="de-DE"/>
            </a:p>
          </p:txBody>
        </p:sp>
        <p:sp>
          <p:nvSpPr>
            <p:cNvPr id="142403" name="Freeform 75"/>
            <p:cNvSpPr>
              <a:spLocks/>
            </p:cNvSpPr>
            <p:nvPr/>
          </p:nvSpPr>
          <p:spPr bwMode="auto">
            <a:xfrm>
              <a:off x="2847" y="3504"/>
              <a:ext cx="32" cy="44"/>
            </a:xfrm>
            <a:custGeom>
              <a:avLst/>
              <a:gdLst>
                <a:gd name="T0" fmla="*/ 12 w 65"/>
                <a:gd name="T1" fmla="*/ 44 h 87"/>
                <a:gd name="T2" fmla="*/ 15 w 65"/>
                <a:gd name="T3" fmla="*/ 43 h 87"/>
                <a:gd name="T4" fmla="*/ 19 w 65"/>
                <a:gd name="T5" fmla="*/ 42 h 87"/>
                <a:gd name="T6" fmla="*/ 22 w 65"/>
                <a:gd name="T7" fmla="*/ 40 h 87"/>
                <a:gd name="T8" fmla="*/ 25 w 65"/>
                <a:gd name="T9" fmla="*/ 36 h 87"/>
                <a:gd name="T10" fmla="*/ 27 w 65"/>
                <a:gd name="T11" fmla="*/ 33 h 87"/>
                <a:gd name="T12" fmla="*/ 29 w 65"/>
                <a:gd name="T13" fmla="*/ 30 h 87"/>
                <a:gd name="T14" fmla="*/ 31 w 65"/>
                <a:gd name="T15" fmla="*/ 26 h 87"/>
                <a:gd name="T16" fmla="*/ 32 w 65"/>
                <a:gd name="T17" fmla="*/ 21 h 87"/>
                <a:gd name="T18" fmla="*/ 32 w 65"/>
                <a:gd name="T19" fmla="*/ 13 h 87"/>
                <a:gd name="T20" fmla="*/ 30 w 65"/>
                <a:gd name="T21" fmla="*/ 6 h 87"/>
                <a:gd name="T22" fmla="*/ 26 w 65"/>
                <a:gd name="T23" fmla="*/ 2 h 87"/>
                <a:gd name="T24" fmla="*/ 20 w 65"/>
                <a:gd name="T25" fmla="*/ 0 h 87"/>
                <a:gd name="T26" fmla="*/ 17 w 65"/>
                <a:gd name="T27" fmla="*/ 1 h 87"/>
                <a:gd name="T28" fmla="*/ 14 w 65"/>
                <a:gd name="T29" fmla="*/ 2 h 87"/>
                <a:gd name="T30" fmla="*/ 10 w 65"/>
                <a:gd name="T31" fmla="*/ 5 h 87"/>
                <a:gd name="T32" fmla="*/ 8 w 65"/>
                <a:gd name="T33" fmla="*/ 8 h 87"/>
                <a:gd name="T34" fmla="*/ 5 w 65"/>
                <a:gd name="T35" fmla="*/ 11 h 87"/>
                <a:gd name="T36" fmla="*/ 3 w 65"/>
                <a:gd name="T37" fmla="*/ 15 h 87"/>
                <a:gd name="T38" fmla="*/ 1 w 65"/>
                <a:gd name="T39" fmla="*/ 19 h 87"/>
                <a:gd name="T40" fmla="*/ 0 w 65"/>
                <a:gd name="T41" fmla="*/ 24 h 87"/>
                <a:gd name="T42" fmla="*/ 0 w 65"/>
                <a:gd name="T43" fmla="*/ 32 h 87"/>
                <a:gd name="T44" fmla="*/ 2 w 65"/>
                <a:gd name="T45" fmla="*/ 39 h 87"/>
                <a:gd name="T46" fmla="*/ 6 w 65"/>
                <a:gd name="T47" fmla="*/ 43 h 87"/>
                <a:gd name="T48" fmla="*/ 12 w 65"/>
                <a:gd name="T49" fmla="*/ 44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87">
                  <a:moveTo>
                    <a:pt x="25" y="87"/>
                  </a:moveTo>
                  <a:lnTo>
                    <a:pt x="31" y="86"/>
                  </a:lnTo>
                  <a:lnTo>
                    <a:pt x="38" y="83"/>
                  </a:lnTo>
                  <a:lnTo>
                    <a:pt x="44" y="79"/>
                  </a:lnTo>
                  <a:lnTo>
                    <a:pt x="50" y="72"/>
                  </a:lnTo>
                  <a:lnTo>
                    <a:pt x="55" y="66"/>
                  </a:lnTo>
                  <a:lnTo>
                    <a:pt x="59" y="59"/>
                  </a:lnTo>
                  <a:lnTo>
                    <a:pt x="63" y="51"/>
                  </a:lnTo>
                  <a:lnTo>
                    <a:pt x="65" y="41"/>
                  </a:lnTo>
                  <a:lnTo>
                    <a:pt x="65" y="25"/>
                  </a:lnTo>
                  <a:lnTo>
                    <a:pt x="60" y="11"/>
                  </a:lnTo>
                  <a:lnTo>
                    <a:pt x="53" y="3"/>
                  </a:lnTo>
                  <a:lnTo>
                    <a:pt x="40" y="0"/>
                  </a:lnTo>
                  <a:lnTo>
                    <a:pt x="34" y="2"/>
                  </a:lnTo>
                  <a:lnTo>
                    <a:pt x="28"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404" name="Freeform 76"/>
            <p:cNvSpPr>
              <a:spLocks/>
            </p:cNvSpPr>
            <p:nvPr/>
          </p:nvSpPr>
          <p:spPr bwMode="auto">
            <a:xfrm>
              <a:off x="2706" y="3192"/>
              <a:ext cx="46" cy="36"/>
            </a:xfrm>
            <a:custGeom>
              <a:avLst/>
              <a:gdLst>
                <a:gd name="T0" fmla="*/ 0 w 92"/>
                <a:gd name="T1" fmla="*/ 33 h 70"/>
                <a:gd name="T2" fmla="*/ 4 w 92"/>
                <a:gd name="T3" fmla="*/ 32 h 70"/>
                <a:gd name="T4" fmla="*/ 9 w 92"/>
                <a:gd name="T5" fmla="*/ 32 h 70"/>
                <a:gd name="T6" fmla="*/ 15 w 92"/>
                <a:gd name="T7" fmla="*/ 32 h 70"/>
                <a:gd name="T8" fmla="*/ 22 w 92"/>
                <a:gd name="T9" fmla="*/ 32 h 70"/>
                <a:gd name="T10" fmla="*/ 29 w 92"/>
                <a:gd name="T11" fmla="*/ 32 h 70"/>
                <a:gd name="T12" fmla="*/ 35 w 92"/>
                <a:gd name="T13" fmla="*/ 33 h 70"/>
                <a:gd name="T14" fmla="*/ 41 w 92"/>
                <a:gd name="T15" fmla="*/ 34 h 70"/>
                <a:gd name="T16" fmla="*/ 45 w 92"/>
                <a:gd name="T17" fmla="*/ 36 h 70"/>
                <a:gd name="T18" fmla="*/ 46 w 92"/>
                <a:gd name="T19" fmla="*/ 23 h 70"/>
                <a:gd name="T20" fmla="*/ 42 w 92"/>
                <a:gd name="T21" fmla="*/ 12 h 70"/>
                <a:gd name="T22" fmla="*/ 35 w 92"/>
                <a:gd name="T23" fmla="*/ 4 h 70"/>
                <a:gd name="T24" fmla="*/ 26 w 92"/>
                <a:gd name="T25" fmla="*/ 0 h 70"/>
                <a:gd name="T26" fmla="*/ 16 w 92"/>
                <a:gd name="T27" fmla="*/ 1 h 70"/>
                <a:gd name="T28" fmla="*/ 7 w 92"/>
                <a:gd name="T29" fmla="*/ 6 h 70"/>
                <a:gd name="T30" fmla="*/ 2 w 92"/>
                <a:gd name="T31" fmla="*/ 16 h 70"/>
                <a:gd name="T32" fmla="*/ 0 w 92"/>
                <a:gd name="T33" fmla="*/ 33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0">
                  <a:moveTo>
                    <a:pt x="0" y="65"/>
                  </a:moveTo>
                  <a:lnTo>
                    <a:pt x="7" y="63"/>
                  </a:lnTo>
                  <a:lnTo>
                    <a:pt x="18" y="63"/>
                  </a:lnTo>
                  <a:lnTo>
                    <a:pt x="30" y="62"/>
                  </a:lnTo>
                  <a:lnTo>
                    <a:pt x="43" y="63"/>
                  </a:lnTo>
                  <a:lnTo>
                    <a:pt x="58" y="63"/>
                  </a:lnTo>
                  <a:lnTo>
                    <a:pt x="70" y="65"/>
                  </a:lnTo>
                  <a:lnTo>
                    <a:pt x="82" y="67"/>
                  </a:lnTo>
                  <a:lnTo>
                    <a:pt x="89" y="70"/>
                  </a:lnTo>
                  <a:lnTo>
                    <a:pt x="92" y="44"/>
                  </a:lnTo>
                  <a:lnTo>
                    <a:pt x="84" y="23"/>
                  </a:lnTo>
                  <a:lnTo>
                    <a:pt x="69" y="8"/>
                  </a:lnTo>
                  <a:lnTo>
                    <a:pt x="51" y="0"/>
                  </a:lnTo>
                  <a:lnTo>
                    <a:pt x="31" y="1"/>
                  </a:lnTo>
                  <a:lnTo>
                    <a:pt x="14" y="12"/>
                  </a:lnTo>
                  <a:lnTo>
                    <a:pt x="3" y="32"/>
                  </a:lnTo>
                  <a:lnTo>
                    <a:pt x="0" y="65"/>
                  </a:lnTo>
                  <a:close/>
                </a:path>
              </a:pathLst>
            </a:custGeom>
            <a:solidFill>
              <a:srgbClr val="000000"/>
            </a:solidFill>
            <a:ln w="9525">
              <a:noFill/>
              <a:round/>
              <a:headEnd/>
              <a:tailEnd/>
            </a:ln>
          </p:spPr>
          <p:txBody>
            <a:bodyPr/>
            <a:lstStyle/>
            <a:p>
              <a:endParaRPr lang="de-DE"/>
            </a:p>
          </p:txBody>
        </p:sp>
        <p:sp>
          <p:nvSpPr>
            <p:cNvPr id="142405" name="Freeform 77"/>
            <p:cNvSpPr>
              <a:spLocks/>
            </p:cNvSpPr>
            <p:nvPr/>
          </p:nvSpPr>
          <p:spPr bwMode="auto">
            <a:xfrm>
              <a:off x="2751" y="3139"/>
              <a:ext cx="68" cy="85"/>
            </a:xfrm>
            <a:custGeom>
              <a:avLst/>
              <a:gdLst>
                <a:gd name="T0" fmla="*/ 5 w 135"/>
                <a:gd name="T1" fmla="*/ 0 h 170"/>
                <a:gd name="T2" fmla="*/ 2 w 135"/>
                <a:gd name="T3" fmla="*/ 2 h 170"/>
                <a:gd name="T4" fmla="*/ 0 w 135"/>
                <a:gd name="T5" fmla="*/ 6 h 170"/>
                <a:gd name="T6" fmla="*/ 1 w 135"/>
                <a:gd name="T7" fmla="*/ 10 h 170"/>
                <a:gd name="T8" fmla="*/ 7 w 135"/>
                <a:gd name="T9" fmla="*/ 12 h 170"/>
                <a:gd name="T10" fmla="*/ 24 w 135"/>
                <a:gd name="T11" fmla="*/ 14 h 170"/>
                <a:gd name="T12" fmla="*/ 36 w 135"/>
                <a:gd name="T13" fmla="*/ 20 h 170"/>
                <a:gd name="T14" fmla="*/ 44 w 135"/>
                <a:gd name="T15" fmla="*/ 28 h 170"/>
                <a:gd name="T16" fmla="*/ 51 w 135"/>
                <a:gd name="T17" fmla="*/ 38 h 170"/>
                <a:gd name="T18" fmla="*/ 55 w 135"/>
                <a:gd name="T19" fmla="*/ 49 h 170"/>
                <a:gd name="T20" fmla="*/ 57 w 135"/>
                <a:gd name="T21" fmla="*/ 59 h 170"/>
                <a:gd name="T22" fmla="*/ 58 w 135"/>
                <a:gd name="T23" fmla="*/ 70 h 170"/>
                <a:gd name="T24" fmla="*/ 59 w 135"/>
                <a:gd name="T25" fmla="*/ 80 h 170"/>
                <a:gd name="T26" fmla="*/ 61 w 135"/>
                <a:gd name="T27" fmla="*/ 84 h 170"/>
                <a:gd name="T28" fmla="*/ 63 w 135"/>
                <a:gd name="T29" fmla="*/ 85 h 170"/>
                <a:gd name="T30" fmla="*/ 66 w 135"/>
                <a:gd name="T31" fmla="*/ 84 h 170"/>
                <a:gd name="T32" fmla="*/ 67 w 135"/>
                <a:gd name="T33" fmla="*/ 80 h 170"/>
                <a:gd name="T34" fmla="*/ 68 w 135"/>
                <a:gd name="T35" fmla="*/ 68 h 170"/>
                <a:gd name="T36" fmla="*/ 66 w 135"/>
                <a:gd name="T37" fmla="*/ 55 h 170"/>
                <a:gd name="T38" fmla="*/ 64 w 135"/>
                <a:gd name="T39" fmla="*/ 41 h 170"/>
                <a:gd name="T40" fmla="*/ 58 w 135"/>
                <a:gd name="T41" fmla="*/ 28 h 170"/>
                <a:gd name="T42" fmla="*/ 50 w 135"/>
                <a:gd name="T43" fmla="*/ 16 h 170"/>
                <a:gd name="T44" fmla="*/ 38 w 135"/>
                <a:gd name="T45" fmla="*/ 7 h 170"/>
                <a:gd name="T46" fmla="*/ 23 w 135"/>
                <a:gd name="T47" fmla="*/ 2 h 170"/>
                <a:gd name="T48" fmla="*/ 5 w 135"/>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70">
                  <a:moveTo>
                    <a:pt x="9" y="0"/>
                  </a:moveTo>
                  <a:lnTo>
                    <a:pt x="4" y="4"/>
                  </a:lnTo>
                  <a:lnTo>
                    <a:pt x="0" y="11"/>
                  </a:lnTo>
                  <a:lnTo>
                    <a:pt x="2" y="19"/>
                  </a:lnTo>
                  <a:lnTo>
                    <a:pt x="14" y="23"/>
                  </a:lnTo>
                  <a:lnTo>
                    <a:pt x="47" y="27"/>
                  </a:lnTo>
                  <a:lnTo>
                    <a:pt x="72" y="40"/>
                  </a:lnTo>
                  <a:lnTo>
                    <a:pt x="88" y="56"/>
                  </a:lnTo>
                  <a:lnTo>
                    <a:pt x="101" y="75"/>
                  </a:lnTo>
                  <a:lnTo>
                    <a:pt x="109" y="97"/>
                  </a:lnTo>
                  <a:lnTo>
                    <a:pt x="113" y="118"/>
                  </a:lnTo>
                  <a:lnTo>
                    <a:pt x="115" y="140"/>
                  </a:lnTo>
                  <a:lnTo>
                    <a:pt x="118" y="159"/>
                  </a:lnTo>
                  <a:lnTo>
                    <a:pt x="121" y="167"/>
                  </a:lnTo>
                  <a:lnTo>
                    <a:pt x="126" y="170"/>
                  </a:lnTo>
                  <a:lnTo>
                    <a:pt x="131" y="167"/>
                  </a:lnTo>
                  <a:lnTo>
                    <a:pt x="133" y="159"/>
                  </a:lnTo>
                  <a:lnTo>
                    <a:pt x="135" y="135"/>
                  </a:lnTo>
                  <a:lnTo>
                    <a:pt x="132" y="109"/>
                  </a:lnTo>
                  <a:lnTo>
                    <a:pt x="127" y="82"/>
                  </a:lnTo>
                  <a:lnTo>
                    <a:pt x="115" y="55"/>
                  </a:lnTo>
                  <a:lnTo>
                    <a:pt x="99" y="31"/>
                  </a:lnTo>
                  <a:lnTo>
                    <a:pt x="76" y="14"/>
                  </a:lnTo>
                  <a:lnTo>
                    <a:pt x="46" y="3"/>
                  </a:lnTo>
                  <a:lnTo>
                    <a:pt x="9" y="0"/>
                  </a:lnTo>
                  <a:close/>
                </a:path>
              </a:pathLst>
            </a:custGeom>
            <a:solidFill>
              <a:srgbClr val="000000"/>
            </a:solidFill>
            <a:ln w="9525">
              <a:noFill/>
              <a:round/>
              <a:headEnd/>
              <a:tailEnd/>
            </a:ln>
          </p:spPr>
          <p:txBody>
            <a:bodyPr/>
            <a:lstStyle/>
            <a:p>
              <a:endParaRPr lang="de-DE"/>
            </a:p>
          </p:txBody>
        </p:sp>
        <p:sp>
          <p:nvSpPr>
            <p:cNvPr id="142406" name="Freeform 78"/>
            <p:cNvSpPr>
              <a:spLocks/>
            </p:cNvSpPr>
            <p:nvPr/>
          </p:nvSpPr>
          <p:spPr bwMode="auto">
            <a:xfrm>
              <a:off x="2774" y="3093"/>
              <a:ext cx="83" cy="104"/>
            </a:xfrm>
            <a:custGeom>
              <a:avLst/>
              <a:gdLst>
                <a:gd name="T0" fmla="*/ 5 w 165"/>
                <a:gd name="T1" fmla="*/ 0 h 208"/>
                <a:gd name="T2" fmla="*/ 2 w 165"/>
                <a:gd name="T3" fmla="*/ 2 h 208"/>
                <a:gd name="T4" fmla="*/ 0 w 165"/>
                <a:gd name="T5" fmla="*/ 6 h 208"/>
                <a:gd name="T6" fmla="*/ 1 w 165"/>
                <a:gd name="T7" fmla="*/ 11 h 208"/>
                <a:gd name="T8" fmla="*/ 7 w 165"/>
                <a:gd name="T9" fmla="*/ 13 h 208"/>
                <a:gd name="T10" fmla="*/ 25 w 165"/>
                <a:gd name="T11" fmla="*/ 17 h 208"/>
                <a:gd name="T12" fmla="*/ 39 w 165"/>
                <a:gd name="T13" fmla="*/ 23 h 208"/>
                <a:gd name="T14" fmla="*/ 51 w 165"/>
                <a:gd name="T15" fmla="*/ 34 h 208"/>
                <a:gd name="T16" fmla="*/ 60 w 165"/>
                <a:gd name="T17" fmla="*/ 47 h 208"/>
                <a:gd name="T18" fmla="*/ 66 w 165"/>
                <a:gd name="T19" fmla="*/ 61 h 208"/>
                <a:gd name="T20" fmla="*/ 70 w 165"/>
                <a:gd name="T21" fmla="*/ 75 h 208"/>
                <a:gd name="T22" fmla="*/ 73 w 165"/>
                <a:gd name="T23" fmla="*/ 88 h 208"/>
                <a:gd name="T24" fmla="*/ 75 w 165"/>
                <a:gd name="T25" fmla="*/ 99 h 208"/>
                <a:gd name="T26" fmla="*/ 76 w 165"/>
                <a:gd name="T27" fmla="*/ 103 h 208"/>
                <a:gd name="T28" fmla="*/ 79 w 165"/>
                <a:gd name="T29" fmla="*/ 104 h 208"/>
                <a:gd name="T30" fmla="*/ 82 w 165"/>
                <a:gd name="T31" fmla="*/ 103 h 208"/>
                <a:gd name="T32" fmla="*/ 83 w 165"/>
                <a:gd name="T33" fmla="*/ 99 h 208"/>
                <a:gd name="T34" fmla="*/ 83 w 165"/>
                <a:gd name="T35" fmla="*/ 85 h 208"/>
                <a:gd name="T36" fmla="*/ 81 w 165"/>
                <a:gd name="T37" fmla="*/ 70 h 208"/>
                <a:gd name="T38" fmla="*/ 75 w 165"/>
                <a:gd name="T39" fmla="*/ 53 h 208"/>
                <a:gd name="T40" fmla="*/ 67 w 165"/>
                <a:gd name="T41" fmla="*/ 36 h 208"/>
                <a:gd name="T42" fmla="*/ 56 w 165"/>
                <a:gd name="T43" fmla="*/ 22 h 208"/>
                <a:gd name="T44" fmla="*/ 42 w 165"/>
                <a:gd name="T45" fmla="*/ 10 h 208"/>
                <a:gd name="T46" fmla="*/ 25 w 165"/>
                <a:gd name="T47" fmla="*/ 2 h 208"/>
                <a:gd name="T48" fmla="*/ 5 w 165"/>
                <a:gd name="T49" fmla="*/ 0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208">
                  <a:moveTo>
                    <a:pt x="9" y="0"/>
                  </a:moveTo>
                  <a:lnTo>
                    <a:pt x="3" y="4"/>
                  </a:lnTo>
                  <a:lnTo>
                    <a:pt x="0" y="12"/>
                  </a:lnTo>
                  <a:lnTo>
                    <a:pt x="2" y="22"/>
                  </a:lnTo>
                  <a:lnTo>
                    <a:pt x="14" y="26"/>
                  </a:lnTo>
                  <a:lnTo>
                    <a:pt x="49" y="33"/>
                  </a:lnTo>
                  <a:lnTo>
                    <a:pt x="78" y="46"/>
                  </a:lnTo>
                  <a:lnTo>
                    <a:pt x="101" y="68"/>
                  </a:lnTo>
                  <a:lnTo>
                    <a:pt x="119" y="94"/>
                  </a:lnTo>
                  <a:lnTo>
                    <a:pt x="131" y="122"/>
                  </a:lnTo>
                  <a:lnTo>
                    <a:pt x="140" y="150"/>
                  </a:lnTo>
                  <a:lnTo>
                    <a:pt x="146" y="175"/>
                  </a:lnTo>
                  <a:lnTo>
                    <a:pt x="149" y="197"/>
                  </a:lnTo>
                  <a:lnTo>
                    <a:pt x="152" y="205"/>
                  </a:lnTo>
                  <a:lnTo>
                    <a:pt x="157" y="208"/>
                  </a:lnTo>
                  <a:lnTo>
                    <a:pt x="163" y="205"/>
                  </a:lnTo>
                  <a:lnTo>
                    <a:pt x="165" y="197"/>
                  </a:lnTo>
                  <a:lnTo>
                    <a:pt x="165" y="170"/>
                  </a:lnTo>
                  <a:lnTo>
                    <a:pt x="161" y="139"/>
                  </a:lnTo>
                  <a:lnTo>
                    <a:pt x="150" y="106"/>
                  </a:lnTo>
                  <a:lnTo>
                    <a:pt x="134" y="72"/>
                  </a:lnTo>
                  <a:lnTo>
                    <a:pt x="112" y="44"/>
                  </a:lnTo>
                  <a:lnTo>
                    <a:pt x="84" y="19"/>
                  </a:lnTo>
                  <a:lnTo>
                    <a:pt x="49" y="4"/>
                  </a:lnTo>
                  <a:lnTo>
                    <a:pt x="9" y="0"/>
                  </a:lnTo>
                  <a:close/>
                </a:path>
              </a:pathLst>
            </a:custGeom>
            <a:solidFill>
              <a:srgbClr val="000000"/>
            </a:solidFill>
            <a:ln w="9525">
              <a:noFill/>
              <a:round/>
              <a:headEnd/>
              <a:tailEnd/>
            </a:ln>
          </p:spPr>
          <p:txBody>
            <a:bodyPr/>
            <a:lstStyle/>
            <a:p>
              <a:endParaRPr lang="de-DE"/>
            </a:p>
          </p:txBody>
        </p:sp>
        <p:sp>
          <p:nvSpPr>
            <p:cNvPr id="142407" name="Freeform 79"/>
            <p:cNvSpPr>
              <a:spLocks/>
            </p:cNvSpPr>
            <p:nvPr/>
          </p:nvSpPr>
          <p:spPr bwMode="auto">
            <a:xfrm>
              <a:off x="2624" y="3133"/>
              <a:ext cx="89" cy="76"/>
            </a:xfrm>
            <a:custGeom>
              <a:avLst/>
              <a:gdLst>
                <a:gd name="T0" fmla="*/ 86 w 179"/>
                <a:gd name="T1" fmla="*/ 6 h 151"/>
                <a:gd name="T2" fmla="*/ 88 w 179"/>
                <a:gd name="T3" fmla="*/ 9 h 151"/>
                <a:gd name="T4" fmla="*/ 89 w 179"/>
                <a:gd name="T5" fmla="*/ 13 h 151"/>
                <a:gd name="T6" fmla="*/ 87 w 179"/>
                <a:gd name="T7" fmla="*/ 17 h 151"/>
                <a:gd name="T8" fmla="*/ 80 w 179"/>
                <a:gd name="T9" fmla="*/ 17 h 151"/>
                <a:gd name="T10" fmla="*/ 62 w 179"/>
                <a:gd name="T11" fmla="*/ 14 h 151"/>
                <a:gd name="T12" fmla="*/ 48 w 179"/>
                <a:gd name="T13" fmla="*/ 15 h 151"/>
                <a:gd name="T14" fmla="*/ 36 w 179"/>
                <a:gd name="T15" fmla="*/ 21 h 151"/>
                <a:gd name="T16" fmla="*/ 27 w 179"/>
                <a:gd name="T17" fmla="*/ 29 h 151"/>
                <a:gd name="T18" fmla="*/ 21 w 179"/>
                <a:gd name="T19" fmla="*/ 39 h 151"/>
                <a:gd name="T20" fmla="*/ 16 w 179"/>
                <a:gd name="T21" fmla="*/ 51 h 151"/>
                <a:gd name="T22" fmla="*/ 12 w 179"/>
                <a:gd name="T23" fmla="*/ 62 h 151"/>
                <a:gd name="T24" fmla="*/ 8 w 179"/>
                <a:gd name="T25" fmla="*/ 71 h 151"/>
                <a:gd name="T26" fmla="*/ 6 w 179"/>
                <a:gd name="T27" fmla="*/ 75 h 151"/>
                <a:gd name="T28" fmla="*/ 3 w 179"/>
                <a:gd name="T29" fmla="*/ 76 h 151"/>
                <a:gd name="T30" fmla="*/ 0 w 179"/>
                <a:gd name="T31" fmla="*/ 73 h 151"/>
                <a:gd name="T32" fmla="*/ 0 w 179"/>
                <a:gd name="T33" fmla="*/ 68 h 151"/>
                <a:gd name="T34" fmla="*/ 2 w 179"/>
                <a:gd name="T35" fmla="*/ 55 h 151"/>
                <a:gd name="T36" fmla="*/ 7 w 179"/>
                <a:gd name="T37" fmla="*/ 42 h 151"/>
                <a:gd name="T38" fmla="*/ 13 w 179"/>
                <a:gd name="T39" fmla="*/ 28 h 151"/>
                <a:gd name="T40" fmla="*/ 22 w 179"/>
                <a:gd name="T41" fmla="*/ 16 h 151"/>
                <a:gd name="T42" fmla="*/ 34 w 179"/>
                <a:gd name="T43" fmla="*/ 7 h 151"/>
                <a:gd name="T44" fmla="*/ 48 w 179"/>
                <a:gd name="T45" fmla="*/ 1 h 151"/>
                <a:gd name="T46" fmla="*/ 66 w 179"/>
                <a:gd name="T47" fmla="*/ 0 h 151"/>
                <a:gd name="T48" fmla="*/ 86 w 179"/>
                <a:gd name="T49" fmla="*/ 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51">
                  <a:moveTo>
                    <a:pt x="172" y="11"/>
                  </a:moveTo>
                  <a:lnTo>
                    <a:pt x="177" y="17"/>
                  </a:lnTo>
                  <a:lnTo>
                    <a:pt x="179" y="26"/>
                  </a:lnTo>
                  <a:lnTo>
                    <a:pt x="175" y="34"/>
                  </a:lnTo>
                  <a:lnTo>
                    <a:pt x="161" y="34"/>
                  </a:lnTo>
                  <a:lnTo>
                    <a:pt x="125" y="27"/>
                  </a:lnTo>
                  <a:lnTo>
                    <a:pt x="96" y="30"/>
                  </a:lnTo>
                  <a:lnTo>
                    <a:pt x="73" y="41"/>
                  </a:lnTo>
                  <a:lnTo>
                    <a:pt x="55" y="57"/>
                  </a:lnTo>
                  <a:lnTo>
                    <a:pt x="42" y="78"/>
                  </a:lnTo>
                  <a:lnTo>
                    <a:pt x="32" y="101"/>
                  </a:lnTo>
                  <a:lnTo>
                    <a:pt x="24" y="123"/>
                  </a:lnTo>
                  <a:lnTo>
                    <a:pt x="17" y="142"/>
                  </a:lnTo>
                  <a:lnTo>
                    <a:pt x="12" y="150"/>
                  </a:lnTo>
                  <a:lnTo>
                    <a:pt x="6" y="151"/>
                  </a:lnTo>
                  <a:lnTo>
                    <a:pt x="1" y="146"/>
                  </a:lnTo>
                  <a:lnTo>
                    <a:pt x="0" y="136"/>
                  </a:lnTo>
                  <a:lnTo>
                    <a:pt x="5" y="110"/>
                  </a:lnTo>
                  <a:lnTo>
                    <a:pt x="14" y="83"/>
                  </a:lnTo>
                  <a:lnTo>
                    <a:pt x="27" y="56"/>
                  </a:lnTo>
                  <a:lnTo>
                    <a:pt x="45" y="32"/>
                  </a:lnTo>
                  <a:lnTo>
                    <a:pt x="68" y="14"/>
                  </a:lnTo>
                  <a:lnTo>
                    <a:pt x="97" y="2"/>
                  </a:lnTo>
                  <a:lnTo>
                    <a:pt x="132" y="0"/>
                  </a:lnTo>
                  <a:lnTo>
                    <a:pt x="172" y="11"/>
                  </a:lnTo>
                  <a:close/>
                </a:path>
              </a:pathLst>
            </a:custGeom>
            <a:solidFill>
              <a:srgbClr val="000000"/>
            </a:solidFill>
            <a:ln w="9525">
              <a:noFill/>
              <a:round/>
              <a:headEnd/>
              <a:tailEnd/>
            </a:ln>
          </p:spPr>
          <p:txBody>
            <a:bodyPr/>
            <a:lstStyle/>
            <a:p>
              <a:endParaRPr lang="de-DE"/>
            </a:p>
          </p:txBody>
        </p:sp>
        <p:sp>
          <p:nvSpPr>
            <p:cNvPr id="142408" name="Freeform 80"/>
            <p:cNvSpPr>
              <a:spLocks/>
            </p:cNvSpPr>
            <p:nvPr/>
          </p:nvSpPr>
          <p:spPr bwMode="auto">
            <a:xfrm>
              <a:off x="2585" y="3091"/>
              <a:ext cx="102" cy="91"/>
            </a:xfrm>
            <a:custGeom>
              <a:avLst/>
              <a:gdLst>
                <a:gd name="T0" fmla="*/ 99 w 203"/>
                <a:gd name="T1" fmla="*/ 5 h 182"/>
                <a:gd name="T2" fmla="*/ 101 w 203"/>
                <a:gd name="T3" fmla="*/ 8 h 182"/>
                <a:gd name="T4" fmla="*/ 102 w 203"/>
                <a:gd name="T5" fmla="*/ 13 h 182"/>
                <a:gd name="T6" fmla="*/ 100 w 203"/>
                <a:gd name="T7" fmla="*/ 17 h 182"/>
                <a:gd name="T8" fmla="*/ 92 w 203"/>
                <a:gd name="T9" fmla="*/ 17 h 182"/>
                <a:gd name="T10" fmla="*/ 73 w 203"/>
                <a:gd name="T11" fmla="*/ 15 h 182"/>
                <a:gd name="T12" fmla="*/ 57 w 203"/>
                <a:gd name="T13" fmla="*/ 17 h 182"/>
                <a:gd name="T14" fmla="*/ 44 w 203"/>
                <a:gd name="T15" fmla="*/ 25 h 182"/>
                <a:gd name="T16" fmla="*/ 33 w 203"/>
                <a:gd name="T17" fmla="*/ 36 h 182"/>
                <a:gd name="T18" fmla="*/ 24 w 203"/>
                <a:gd name="T19" fmla="*/ 49 h 182"/>
                <a:gd name="T20" fmla="*/ 18 w 203"/>
                <a:gd name="T21" fmla="*/ 63 h 182"/>
                <a:gd name="T22" fmla="*/ 13 w 203"/>
                <a:gd name="T23" fmla="*/ 76 h 182"/>
                <a:gd name="T24" fmla="*/ 9 w 203"/>
                <a:gd name="T25" fmla="*/ 87 h 182"/>
                <a:gd name="T26" fmla="*/ 6 w 203"/>
                <a:gd name="T27" fmla="*/ 91 h 182"/>
                <a:gd name="T28" fmla="*/ 3 w 203"/>
                <a:gd name="T29" fmla="*/ 91 h 182"/>
                <a:gd name="T30" fmla="*/ 1 w 203"/>
                <a:gd name="T31" fmla="*/ 89 h 182"/>
                <a:gd name="T32" fmla="*/ 0 w 203"/>
                <a:gd name="T33" fmla="*/ 84 h 182"/>
                <a:gd name="T34" fmla="*/ 1 w 203"/>
                <a:gd name="T35" fmla="*/ 77 h 182"/>
                <a:gd name="T36" fmla="*/ 3 w 203"/>
                <a:gd name="T37" fmla="*/ 70 h 182"/>
                <a:gd name="T38" fmla="*/ 5 w 203"/>
                <a:gd name="T39" fmla="*/ 61 h 182"/>
                <a:gd name="T40" fmla="*/ 9 w 203"/>
                <a:gd name="T41" fmla="*/ 53 h 182"/>
                <a:gd name="T42" fmla="*/ 12 w 203"/>
                <a:gd name="T43" fmla="*/ 45 h 182"/>
                <a:gd name="T44" fmla="*/ 16 w 203"/>
                <a:gd name="T45" fmla="*/ 38 h 182"/>
                <a:gd name="T46" fmla="*/ 22 w 203"/>
                <a:gd name="T47" fmla="*/ 29 h 182"/>
                <a:gd name="T48" fmla="*/ 28 w 203"/>
                <a:gd name="T49" fmla="*/ 23 h 182"/>
                <a:gd name="T50" fmla="*/ 34 w 203"/>
                <a:gd name="T51" fmla="*/ 16 h 182"/>
                <a:gd name="T52" fmla="*/ 41 w 203"/>
                <a:gd name="T53" fmla="*/ 10 h 182"/>
                <a:gd name="T54" fmla="*/ 49 w 203"/>
                <a:gd name="T55" fmla="*/ 6 h 182"/>
                <a:gd name="T56" fmla="*/ 58 w 203"/>
                <a:gd name="T57" fmla="*/ 2 h 182"/>
                <a:gd name="T58" fmla="*/ 67 w 203"/>
                <a:gd name="T59" fmla="*/ 0 h 182"/>
                <a:gd name="T60" fmla="*/ 77 w 203"/>
                <a:gd name="T61" fmla="*/ 0 h 182"/>
                <a:gd name="T62" fmla="*/ 87 w 203"/>
                <a:gd name="T63" fmla="*/ 2 h 182"/>
                <a:gd name="T64" fmla="*/ 99 w 203"/>
                <a:gd name="T65" fmla="*/ 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182">
                  <a:moveTo>
                    <a:pt x="197" y="10"/>
                  </a:moveTo>
                  <a:lnTo>
                    <a:pt x="201" y="15"/>
                  </a:lnTo>
                  <a:lnTo>
                    <a:pt x="203" y="26"/>
                  </a:lnTo>
                  <a:lnTo>
                    <a:pt x="199" y="34"/>
                  </a:lnTo>
                  <a:lnTo>
                    <a:pt x="184" y="34"/>
                  </a:lnTo>
                  <a:lnTo>
                    <a:pt x="146" y="29"/>
                  </a:lnTo>
                  <a:lnTo>
                    <a:pt x="113" y="34"/>
                  </a:lnTo>
                  <a:lnTo>
                    <a:pt x="88" y="50"/>
                  </a:lnTo>
                  <a:lnTo>
                    <a:pt x="65" y="72"/>
                  </a:lnTo>
                  <a:lnTo>
                    <a:pt x="48" y="98"/>
                  </a:lnTo>
                  <a:lnTo>
                    <a:pt x="35" y="125"/>
                  </a:lnTo>
                  <a:lnTo>
                    <a:pt x="25" y="151"/>
                  </a:lnTo>
                  <a:lnTo>
                    <a:pt x="17" y="173"/>
                  </a:lnTo>
                  <a:lnTo>
                    <a:pt x="11" y="181"/>
                  </a:lnTo>
                  <a:lnTo>
                    <a:pt x="5" y="182"/>
                  </a:lnTo>
                  <a:lnTo>
                    <a:pt x="1" y="177"/>
                  </a:lnTo>
                  <a:lnTo>
                    <a:pt x="0" y="167"/>
                  </a:lnTo>
                  <a:lnTo>
                    <a:pt x="2" y="154"/>
                  </a:lnTo>
                  <a:lnTo>
                    <a:pt x="5" y="139"/>
                  </a:lnTo>
                  <a:lnTo>
                    <a:pt x="10" y="122"/>
                  </a:lnTo>
                  <a:lnTo>
                    <a:pt x="17" y="106"/>
                  </a:lnTo>
                  <a:lnTo>
                    <a:pt x="23" y="90"/>
                  </a:lnTo>
                  <a:lnTo>
                    <a:pt x="32" y="75"/>
                  </a:lnTo>
                  <a:lnTo>
                    <a:pt x="43" y="58"/>
                  </a:lnTo>
                  <a:lnTo>
                    <a:pt x="55" y="45"/>
                  </a:lnTo>
                  <a:lnTo>
                    <a:pt x="67" y="31"/>
                  </a:lnTo>
                  <a:lnTo>
                    <a:pt x="82" y="20"/>
                  </a:lnTo>
                  <a:lnTo>
                    <a:pt x="98" y="11"/>
                  </a:lnTo>
                  <a:lnTo>
                    <a:pt x="116" y="4"/>
                  </a:lnTo>
                  <a:lnTo>
                    <a:pt x="134" y="0"/>
                  </a:lnTo>
                  <a:lnTo>
                    <a:pt x="153" y="0"/>
                  </a:lnTo>
                  <a:lnTo>
                    <a:pt x="174" y="3"/>
                  </a:lnTo>
                  <a:lnTo>
                    <a:pt x="197" y="10"/>
                  </a:lnTo>
                  <a:close/>
                </a:path>
              </a:pathLst>
            </a:custGeom>
            <a:solidFill>
              <a:srgbClr val="000000"/>
            </a:solidFill>
            <a:ln w="9525">
              <a:noFill/>
              <a:round/>
              <a:headEnd/>
              <a:tailEnd/>
            </a:ln>
          </p:spPr>
          <p:txBody>
            <a:bodyPr/>
            <a:lstStyle/>
            <a:p>
              <a:endParaRPr lang="de-DE"/>
            </a:p>
          </p:txBody>
        </p:sp>
        <p:sp>
          <p:nvSpPr>
            <p:cNvPr id="142409" name="Freeform 81"/>
            <p:cNvSpPr>
              <a:spLocks/>
            </p:cNvSpPr>
            <p:nvPr/>
          </p:nvSpPr>
          <p:spPr bwMode="auto">
            <a:xfrm>
              <a:off x="2660" y="3163"/>
              <a:ext cx="44" cy="63"/>
            </a:xfrm>
            <a:custGeom>
              <a:avLst/>
              <a:gdLst>
                <a:gd name="T0" fmla="*/ 39 w 89"/>
                <a:gd name="T1" fmla="*/ 0 h 126"/>
                <a:gd name="T2" fmla="*/ 43 w 89"/>
                <a:gd name="T3" fmla="*/ 2 h 126"/>
                <a:gd name="T4" fmla="*/ 44 w 89"/>
                <a:gd name="T5" fmla="*/ 4 h 126"/>
                <a:gd name="T6" fmla="*/ 44 w 89"/>
                <a:gd name="T7" fmla="*/ 7 h 126"/>
                <a:gd name="T8" fmla="*/ 43 w 89"/>
                <a:gd name="T9" fmla="*/ 8 h 126"/>
                <a:gd name="T10" fmla="*/ 35 w 89"/>
                <a:gd name="T11" fmla="*/ 9 h 126"/>
                <a:gd name="T12" fmla="*/ 27 w 89"/>
                <a:gd name="T13" fmla="*/ 12 h 126"/>
                <a:gd name="T14" fmla="*/ 21 w 89"/>
                <a:gd name="T15" fmla="*/ 16 h 126"/>
                <a:gd name="T16" fmla="*/ 16 w 89"/>
                <a:gd name="T17" fmla="*/ 21 h 126"/>
                <a:gd name="T18" fmla="*/ 11 w 89"/>
                <a:gd name="T19" fmla="*/ 29 h 126"/>
                <a:gd name="T20" fmla="*/ 9 w 89"/>
                <a:gd name="T21" fmla="*/ 36 h 126"/>
                <a:gd name="T22" fmla="*/ 9 w 89"/>
                <a:gd name="T23" fmla="*/ 46 h 126"/>
                <a:gd name="T24" fmla="*/ 11 w 89"/>
                <a:gd name="T25" fmla="*/ 55 h 126"/>
                <a:gd name="T26" fmla="*/ 11 w 89"/>
                <a:gd name="T27" fmla="*/ 61 h 126"/>
                <a:gd name="T28" fmla="*/ 8 w 89"/>
                <a:gd name="T29" fmla="*/ 63 h 126"/>
                <a:gd name="T30" fmla="*/ 5 w 89"/>
                <a:gd name="T31" fmla="*/ 63 h 126"/>
                <a:gd name="T32" fmla="*/ 2 w 89"/>
                <a:gd name="T33" fmla="*/ 59 h 126"/>
                <a:gd name="T34" fmla="*/ 0 w 89"/>
                <a:gd name="T35" fmla="*/ 49 h 126"/>
                <a:gd name="T36" fmla="*/ 0 w 89"/>
                <a:gd name="T37" fmla="*/ 38 h 126"/>
                <a:gd name="T38" fmla="*/ 1 w 89"/>
                <a:gd name="T39" fmla="*/ 28 h 126"/>
                <a:gd name="T40" fmla="*/ 4 w 89"/>
                <a:gd name="T41" fmla="*/ 19 h 126"/>
                <a:gd name="T42" fmla="*/ 10 w 89"/>
                <a:gd name="T43" fmla="*/ 12 h 126"/>
                <a:gd name="T44" fmla="*/ 17 w 89"/>
                <a:gd name="T45" fmla="*/ 6 h 126"/>
                <a:gd name="T46" fmla="*/ 27 w 89"/>
                <a:gd name="T47" fmla="*/ 2 h 126"/>
                <a:gd name="T48" fmla="*/ 39 w 89"/>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26">
                  <a:moveTo>
                    <a:pt x="78" y="0"/>
                  </a:moveTo>
                  <a:lnTo>
                    <a:pt x="86" y="3"/>
                  </a:lnTo>
                  <a:lnTo>
                    <a:pt x="89" y="8"/>
                  </a:lnTo>
                  <a:lnTo>
                    <a:pt x="89" y="14"/>
                  </a:lnTo>
                  <a:lnTo>
                    <a:pt x="86" y="16"/>
                  </a:lnTo>
                  <a:lnTo>
                    <a:pt x="70" y="18"/>
                  </a:lnTo>
                  <a:lnTo>
                    <a:pt x="55" y="23"/>
                  </a:lnTo>
                  <a:lnTo>
                    <a:pt x="42" y="31"/>
                  </a:lnTo>
                  <a:lnTo>
                    <a:pt x="32" y="42"/>
                  </a:lnTo>
                  <a:lnTo>
                    <a:pt x="23" y="57"/>
                  </a:lnTo>
                  <a:lnTo>
                    <a:pt x="18" y="72"/>
                  </a:lnTo>
                  <a:lnTo>
                    <a:pt x="18" y="91"/>
                  </a:lnTo>
                  <a:lnTo>
                    <a:pt x="22" y="110"/>
                  </a:lnTo>
                  <a:lnTo>
                    <a:pt x="22" y="121"/>
                  </a:lnTo>
                  <a:lnTo>
                    <a:pt x="17" y="126"/>
                  </a:lnTo>
                  <a:lnTo>
                    <a:pt x="10" y="125"/>
                  </a:lnTo>
                  <a:lnTo>
                    <a:pt x="5" y="117"/>
                  </a:lnTo>
                  <a:lnTo>
                    <a:pt x="0" y="97"/>
                  </a:lnTo>
                  <a:lnTo>
                    <a:pt x="0" y="76"/>
                  </a:lnTo>
                  <a:lnTo>
                    <a:pt x="3" y="56"/>
                  </a:lnTo>
                  <a:lnTo>
                    <a:pt x="9" y="38"/>
                  </a:lnTo>
                  <a:lnTo>
                    <a:pt x="21" y="23"/>
                  </a:lnTo>
                  <a:lnTo>
                    <a:pt x="35" y="11"/>
                  </a:lnTo>
                  <a:lnTo>
                    <a:pt x="54" y="3"/>
                  </a:lnTo>
                  <a:lnTo>
                    <a:pt x="78" y="0"/>
                  </a:lnTo>
                  <a:close/>
                </a:path>
              </a:pathLst>
            </a:custGeom>
            <a:solidFill>
              <a:srgbClr val="000000"/>
            </a:solidFill>
            <a:ln w="9525">
              <a:noFill/>
              <a:round/>
              <a:headEnd/>
              <a:tailEnd/>
            </a:ln>
          </p:spPr>
          <p:txBody>
            <a:bodyPr/>
            <a:lstStyle/>
            <a:p>
              <a:endParaRPr lang="de-DE"/>
            </a:p>
          </p:txBody>
        </p:sp>
        <p:sp>
          <p:nvSpPr>
            <p:cNvPr id="142410" name="Freeform 82"/>
            <p:cNvSpPr>
              <a:spLocks/>
            </p:cNvSpPr>
            <p:nvPr/>
          </p:nvSpPr>
          <p:spPr bwMode="auto">
            <a:xfrm>
              <a:off x="2764" y="3173"/>
              <a:ext cx="25" cy="64"/>
            </a:xfrm>
            <a:custGeom>
              <a:avLst/>
              <a:gdLst>
                <a:gd name="T0" fmla="*/ 4 w 51"/>
                <a:gd name="T1" fmla="*/ 0 h 128"/>
                <a:gd name="T2" fmla="*/ 1 w 51"/>
                <a:gd name="T3" fmla="*/ 1 h 128"/>
                <a:gd name="T4" fmla="*/ 0 w 51"/>
                <a:gd name="T5" fmla="*/ 5 h 128"/>
                <a:gd name="T6" fmla="*/ 0 w 51"/>
                <a:gd name="T7" fmla="*/ 8 h 128"/>
                <a:gd name="T8" fmla="*/ 2 w 51"/>
                <a:gd name="T9" fmla="*/ 10 h 128"/>
                <a:gd name="T10" fmla="*/ 4 w 51"/>
                <a:gd name="T11" fmla="*/ 11 h 128"/>
                <a:gd name="T12" fmla="*/ 7 w 51"/>
                <a:gd name="T13" fmla="*/ 15 h 128"/>
                <a:gd name="T14" fmla="*/ 11 w 51"/>
                <a:gd name="T15" fmla="*/ 19 h 128"/>
                <a:gd name="T16" fmla="*/ 13 w 51"/>
                <a:gd name="T17" fmla="*/ 24 h 128"/>
                <a:gd name="T18" fmla="*/ 15 w 51"/>
                <a:gd name="T19" fmla="*/ 30 h 128"/>
                <a:gd name="T20" fmla="*/ 16 w 51"/>
                <a:gd name="T21" fmla="*/ 38 h 128"/>
                <a:gd name="T22" fmla="*/ 16 w 51"/>
                <a:gd name="T23" fmla="*/ 47 h 128"/>
                <a:gd name="T24" fmla="*/ 13 w 51"/>
                <a:gd name="T25" fmla="*/ 57 h 128"/>
                <a:gd name="T26" fmla="*/ 13 w 51"/>
                <a:gd name="T27" fmla="*/ 62 h 128"/>
                <a:gd name="T28" fmla="*/ 16 w 51"/>
                <a:gd name="T29" fmla="*/ 64 h 128"/>
                <a:gd name="T30" fmla="*/ 20 w 51"/>
                <a:gd name="T31" fmla="*/ 64 h 128"/>
                <a:gd name="T32" fmla="*/ 22 w 51"/>
                <a:gd name="T33" fmla="*/ 60 h 128"/>
                <a:gd name="T34" fmla="*/ 25 w 51"/>
                <a:gd name="T35" fmla="*/ 49 h 128"/>
                <a:gd name="T36" fmla="*/ 25 w 51"/>
                <a:gd name="T37" fmla="*/ 39 h 128"/>
                <a:gd name="T38" fmla="*/ 24 w 51"/>
                <a:gd name="T39" fmla="*/ 30 h 128"/>
                <a:gd name="T40" fmla="*/ 22 w 51"/>
                <a:gd name="T41" fmla="*/ 21 h 128"/>
                <a:gd name="T42" fmla="*/ 19 w 51"/>
                <a:gd name="T43" fmla="*/ 13 h 128"/>
                <a:gd name="T44" fmla="*/ 15 w 51"/>
                <a:gd name="T45" fmla="*/ 7 h 128"/>
                <a:gd name="T46" fmla="*/ 10 w 51"/>
                <a:gd name="T47" fmla="*/ 3 h 128"/>
                <a:gd name="T48" fmla="*/ 4 w 51"/>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128">
                  <a:moveTo>
                    <a:pt x="9" y="0"/>
                  </a:moveTo>
                  <a:lnTo>
                    <a:pt x="3" y="2"/>
                  </a:lnTo>
                  <a:lnTo>
                    <a:pt x="0" y="9"/>
                  </a:lnTo>
                  <a:lnTo>
                    <a:pt x="0" y="15"/>
                  </a:lnTo>
                  <a:lnTo>
                    <a:pt x="4" y="20"/>
                  </a:lnTo>
                  <a:lnTo>
                    <a:pt x="9" y="22"/>
                  </a:lnTo>
                  <a:lnTo>
                    <a:pt x="15" y="29"/>
                  </a:lnTo>
                  <a:lnTo>
                    <a:pt x="22" y="37"/>
                  </a:lnTo>
                  <a:lnTo>
                    <a:pt x="27" y="48"/>
                  </a:lnTo>
                  <a:lnTo>
                    <a:pt x="31" y="60"/>
                  </a:lnTo>
                  <a:lnTo>
                    <a:pt x="33" y="75"/>
                  </a:lnTo>
                  <a:lnTo>
                    <a:pt x="32" y="93"/>
                  </a:lnTo>
                  <a:lnTo>
                    <a:pt x="27" y="113"/>
                  </a:lnTo>
                  <a:lnTo>
                    <a:pt x="27" y="124"/>
                  </a:lnTo>
                  <a:lnTo>
                    <a:pt x="33" y="128"/>
                  </a:lnTo>
                  <a:lnTo>
                    <a:pt x="40" y="128"/>
                  </a:lnTo>
                  <a:lnTo>
                    <a:pt x="45" y="119"/>
                  </a:lnTo>
                  <a:lnTo>
                    <a:pt x="50" y="98"/>
                  </a:lnTo>
                  <a:lnTo>
                    <a:pt x="51" y="78"/>
                  </a:lnTo>
                  <a:lnTo>
                    <a:pt x="49" y="59"/>
                  </a:lnTo>
                  <a:lnTo>
                    <a:pt x="45" y="41"/>
                  </a:lnTo>
                  <a:lnTo>
                    <a:pt x="39" y="26"/>
                  </a:lnTo>
                  <a:lnTo>
                    <a:pt x="31" y="14"/>
                  </a:lnTo>
                  <a:lnTo>
                    <a:pt x="21" y="6"/>
                  </a:lnTo>
                  <a:lnTo>
                    <a:pt x="9" y="0"/>
                  </a:lnTo>
                  <a:close/>
                </a:path>
              </a:pathLst>
            </a:custGeom>
            <a:solidFill>
              <a:srgbClr val="000000"/>
            </a:solidFill>
            <a:ln w="9525">
              <a:noFill/>
              <a:round/>
              <a:headEnd/>
              <a:tailEnd/>
            </a:ln>
          </p:spPr>
          <p:txBody>
            <a:bodyPr/>
            <a:lstStyle/>
            <a:p>
              <a:endParaRPr lang="de-DE"/>
            </a:p>
          </p:txBody>
        </p:sp>
        <p:sp>
          <p:nvSpPr>
            <p:cNvPr id="142411" name="Freeform 83"/>
            <p:cNvSpPr>
              <a:spLocks/>
            </p:cNvSpPr>
            <p:nvPr/>
          </p:nvSpPr>
          <p:spPr bwMode="auto">
            <a:xfrm>
              <a:off x="2269" y="3440"/>
              <a:ext cx="104" cy="26"/>
            </a:xfrm>
            <a:custGeom>
              <a:avLst/>
              <a:gdLst>
                <a:gd name="T0" fmla="*/ 102 w 208"/>
                <a:gd name="T1" fmla="*/ 14 h 51"/>
                <a:gd name="T2" fmla="*/ 104 w 208"/>
                <a:gd name="T3" fmla="*/ 16 h 51"/>
                <a:gd name="T4" fmla="*/ 104 w 208"/>
                <a:gd name="T5" fmla="*/ 20 h 51"/>
                <a:gd name="T6" fmla="*/ 102 w 208"/>
                <a:gd name="T7" fmla="*/ 24 h 51"/>
                <a:gd name="T8" fmla="*/ 98 w 208"/>
                <a:gd name="T9" fmla="*/ 26 h 51"/>
                <a:gd name="T10" fmla="*/ 95 w 208"/>
                <a:gd name="T11" fmla="*/ 26 h 51"/>
                <a:gd name="T12" fmla="*/ 90 w 208"/>
                <a:gd name="T13" fmla="*/ 26 h 51"/>
                <a:gd name="T14" fmla="*/ 84 w 208"/>
                <a:gd name="T15" fmla="*/ 25 h 51"/>
                <a:gd name="T16" fmla="*/ 78 w 208"/>
                <a:gd name="T17" fmla="*/ 24 h 51"/>
                <a:gd name="T18" fmla="*/ 71 w 208"/>
                <a:gd name="T19" fmla="*/ 23 h 51"/>
                <a:gd name="T20" fmla="*/ 64 w 208"/>
                <a:gd name="T21" fmla="*/ 22 h 51"/>
                <a:gd name="T22" fmla="*/ 56 w 208"/>
                <a:gd name="T23" fmla="*/ 20 h 51"/>
                <a:gd name="T24" fmla="*/ 48 w 208"/>
                <a:gd name="T25" fmla="*/ 19 h 51"/>
                <a:gd name="T26" fmla="*/ 41 w 208"/>
                <a:gd name="T27" fmla="*/ 18 h 51"/>
                <a:gd name="T28" fmla="*/ 33 w 208"/>
                <a:gd name="T29" fmla="*/ 16 h 51"/>
                <a:gd name="T30" fmla="*/ 27 w 208"/>
                <a:gd name="T31" fmla="*/ 15 h 51"/>
                <a:gd name="T32" fmla="*/ 20 w 208"/>
                <a:gd name="T33" fmla="*/ 14 h 51"/>
                <a:gd name="T34" fmla="*/ 15 w 208"/>
                <a:gd name="T35" fmla="*/ 13 h 51"/>
                <a:gd name="T36" fmla="*/ 10 w 208"/>
                <a:gd name="T37" fmla="*/ 12 h 51"/>
                <a:gd name="T38" fmla="*/ 7 w 208"/>
                <a:gd name="T39" fmla="*/ 12 h 51"/>
                <a:gd name="T40" fmla="*/ 5 w 208"/>
                <a:gd name="T41" fmla="*/ 12 h 51"/>
                <a:gd name="T42" fmla="*/ 1 w 208"/>
                <a:gd name="T43" fmla="*/ 10 h 51"/>
                <a:gd name="T44" fmla="*/ 0 w 208"/>
                <a:gd name="T45" fmla="*/ 5 h 51"/>
                <a:gd name="T46" fmla="*/ 3 w 208"/>
                <a:gd name="T47" fmla="*/ 1 h 51"/>
                <a:gd name="T48" fmla="*/ 10 w 208"/>
                <a:gd name="T49" fmla="*/ 0 h 51"/>
                <a:gd name="T50" fmla="*/ 12 w 208"/>
                <a:gd name="T51" fmla="*/ 1 h 51"/>
                <a:gd name="T52" fmla="*/ 16 w 208"/>
                <a:gd name="T53" fmla="*/ 1 h 51"/>
                <a:gd name="T54" fmla="*/ 21 w 208"/>
                <a:gd name="T55" fmla="*/ 1 h 51"/>
                <a:gd name="T56" fmla="*/ 27 w 208"/>
                <a:gd name="T57" fmla="*/ 2 h 51"/>
                <a:gd name="T58" fmla="*/ 33 w 208"/>
                <a:gd name="T59" fmla="*/ 3 h 51"/>
                <a:gd name="T60" fmla="*/ 41 w 208"/>
                <a:gd name="T61" fmla="*/ 4 h 51"/>
                <a:gd name="T62" fmla="*/ 49 w 208"/>
                <a:gd name="T63" fmla="*/ 5 h 51"/>
                <a:gd name="T64" fmla="*/ 57 w 208"/>
                <a:gd name="T65" fmla="*/ 6 h 51"/>
                <a:gd name="T66" fmla="*/ 65 w 208"/>
                <a:gd name="T67" fmla="*/ 8 h 51"/>
                <a:gd name="T68" fmla="*/ 73 w 208"/>
                <a:gd name="T69" fmla="*/ 8 h 51"/>
                <a:gd name="T70" fmla="*/ 80 w 208"/>
                <a:gd name="T71" fmla="*/ 10 h 51"/>
                <a:gd name="T72" fmla="*/ 87 w 208"/>
                <a:gd name="T73" fmla="*/ 10 h 51"/>
                <a:gd name="T74" fmla="*/ 92 w 208"/>
                <a:gd name="T75" fmla="*/ 12 h 51"/>
                <a:gd name="T76" fmla="*/ 97 w 208"/>
                <a:gd name="T77" fmla="*/ 12 h 51"/>
                <a:gd name="T78" fmla="*/ 101 w 208"/>
                <a:gd name="T79" fmla="*/ 13 h 51"/>
                <a:gd name="T80" fmla="*/ 102 w 208"/>
                <a:gd name="T81" fmla="*/ 1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8" h="51">
                  <a:moveTo>
                    <a:pt x="204" y="27"/>
                  </a:moveTo>
                  <a:lnTo>
                    <a:pt x="208" y="32"/>
                  </a:lnTo>
                  <a:lnTo>
                    <a:pt x="208" y="40"/>
                  </a:lnTo>
                  <a:lnTo>
                    <a:pt x="203" y="47"/>
                  </a:lnTo>
                  <a:lnTo>
                    <a:pt x="195" y="51"/>
                  </a:lnTo>
                  <a:lnTo>
                    <a:pt x="189" y="51"/>
                  </a:lnTo>
                  <a:lnTo>
                    <a:pt x="180" y="51"/>
                  </a:lnTo>
                  <a:lnTo>
                    <a:pt x="168" y="50"/>
                  </a:lnTo>
                  <a:lnTo>
                    <a:pt x="156" y="48"/>
                  </a:lnTo>
                  <a:lnTo>
                    <a:pt x="141" y="46"/>
                  </a:lnTo>
                  <a:lnTo>
                    <a:pt x="127" y="43"/>
                  </a:lnTo>
                  <a:lnTo>
                    <a:pt x="112" y="40"/>
                  </a:lnTo>
                  <a:lnTo>
                    <a:pt x="96" y="38"/>
                  </a:lnTo>
                  <a:lnTo>
                    <a:pt x="81" y="35"/>
                  </a:lnTo>
                  <a:lnTo>
                    <a:pt x="66" y="32"/>
                  </a:lnTo>
                  <a:lnTo>
                    <a:pt x="53" y="29"/>
                  </a:lnTo>
                  <a:lnTo>
                    <a:pt x="40" y="28"/>
                  </a:lnTo>
                  <a:lnTo>
                    <a:pt x="29" y="25"/>
                  </a:lnTo>
                  <a:lnTo>
                    <a:pt x="20" y="24"/>
                  </a:lnTo>
                  <a:lnTo>
                    <a:pt x="13" y="23"/>
                  </a:lnTo>
                  <a:lnTo>
                    <a:pt x="10" y="23"/>
                  </a:lnTo>
                  <a:lnTo>
                    <a:pt x="2" y="19"/>
                  </a:lnTo>
                  <a:lnTo>
                    <a:pt x="0" y="9"/>
                  </a:lnTo>
                  <a:lnTo>
                    <a:pt x="5" y="1"/>
                  </a:lnTo>
                  <a:lnTo>
                    <a:pt x="19" y="0"/>
                  </a:lnTo>
                  <a:lnTo>
                    <a:pt x="23" y="1"/>
                  </a:lnTo>
                  <a:lnTo>
                    <a:pt x="31" y="1"/>
                  </a:lnTo>
                  <a:lnTo>
                    <a:pt x="41" y="2"/>
                  </a:lnTo>
                  <a:lnTo>
                    <a:pt x="53" y="4"/>
                  </a:lnTo>
                  <a:lnTo>
                    <a:pt x="66" y="6"/>
                  </a:lnTo>
                  <a:lnTo>
                    <a:pt x="82" y="8"/>
                  </a:lnTo>
                  <a:lnTo>
                    <a:pt x="98" y="10"/>
                  </a:lnTo>
                  <a:lnTo>
                    <a:pt x="113" y="12"/>
                  </a:lnTo>
                  <a:lnTo>
                    <a:pt x="129" y="15"/>
                  </a:lnTo>
                  <a:lnTo>
                    <a:pt x="145" y="16"/>
                  </a:lnTo>
                  <a:lnTo>
                    <a:pt x="159" y="19"/>
                  </a:lnTo>
                  <a:lnTo>
                    <a:pt x="173" y="20"/>
                  </a:lnTo>
                  <a:lnTo>
                    <a:pt x="184" y="23"/>
                  </a:lnTo>
                  <a:lnTo>
                    <a:pt x="194" y="24"/>
                  </a:lnTo>
                  <a:lnTo>
                    <a:pt x="201" y="25"/>
                  </a:lnTo>
                  <a:lnTo>
                    <a:pt x="204" y="27"/>
                  </a:lnTo>
                  <a:close/>
                </a:path>
              </a:pathLst>
            </a:custGeom>
            <a:solidFill>
              <a:srgbClr val="000000"/>
            </a:solidFill>
            <a:ln w="9525">
              <a:noFill/>
              <a:round/>
              <a:headEnd/>
              <a:tailEnd/>
            </a:ln>
          </p:spPr>
          <p:txBody>
            <a:bodyPr/>
            <a:lstStyle/>
            <a:p>
              <a:endParaRPr lang="de-DE"/>
            </a:p>
          </p:txBody>
        </p:sp>
        <p:sp>
          <p:nvSpPr>
            <p:cNvPr id="142412" name="Freeform 84"/>
            <p:cNvSpPr>
              <a:spLocks/>
            </p:cNvSpPr>
            <p:nvPr/>
          </p:nvSpPr>
          <p:spPr bwMode="auto">
            <a:xfrm>
              <a:off x="2292" y="3482"/>
              <a:ext cx="70" cy="15"/>
            </a:xfrm>
            <a:custGeom>
              <a:avLst/>
              <a:gdLst>
                <a:gd name="T0" fmla="*/ 67 w 140"/>
                <a:gd name="T1" fmla="*/ 4 h 30"/>
                <a:gd name="T2" fmla="*/ 69 w 140"/>
                <a:gd name="T3" fmla="*/ 6 h 30"/>
                <a:gd name="T4" fmla="*/ 70 w 140"/>
                <a:gd name="T5" fmla="*/ 10 h 30"/>
                <a:gd name="T6" fmla="*/ 69 w 140"/>
                <a:gd name="T7" fmla="*/ 14 h 30"/>
                <a:gd name="T8" fmla="*/ 66 w 140"/>
                <a:gd name="T9" fmla="*/ 15 h 30"/>
                <a:gd name="T10" fmla="*/ 59 w 140"/>
                <a:gd name="T11" fmla="*/ 15 h 30"/>
                <a:gd name="T12" fmla="*/ 51 w 140"/>
                <a:gd name="T13" fmla="*/ 15 h 30"/>
                <a:gd name="T14" fmla="*/ 42 w 140"/>
                <a:gd name="T15" fmla="*/ 14 h 30"/>
                <a:gd name="T16" fmla="*/ 32 w 140"/>
                <a:gd name="T17" fmla="*/ 14 h 30"/>
                <a:gd name="T18" fmla="*/ 23 w 140"/>
                <a:gd name="T19" fmla="*/ 13 h 30"/>
                <a:gd name="T20" fmla="*/ 15 w 140"/>
                <a:gd name="T21" fmla="*/ 12 h 30"/>
                <a:gd name="T22" fmla="*/ 10 w 140"/>
                <a:gd name="T23" fmla="*/ 12 h 30"/>
                <a:gd name="T24" fmla="*/ 6 w 140"/>
                <a:gd name="T25" fmla="*/ 12 h 30"/>
                <a:gd name="T26" fmla="*/ 2 w 140"/>
                <a:gd name="T27" fmla="*/ 10 h 30"/>
                <a:gd name="T28" fmla="*/ 0 w 140"/>
                <a:gd name="T29" fmla="*/ 6 h 30"/>
                <a:gd name="T30" fmla="*/ 2 w 140"/>
                <a:gd name="T31" fmla="*/ 2 h 30"/>
                <a:gd name="T32" fmla="*/ 9 w 140"/>
                <a:gd name="T33" fmla="*/ 0 h 30"/>
                <a:gd name="T34" fmla="*/ 14 w 140"/>
                <a:gd name="T35" fmla="*/ 0 h 30"/>
                <a:gd name="T36" fmla="*/ 20 w 140"/>
                <a:gd name="T37" fmla="*/ 1 h 30"/>
                <a:gd name="T38" fmla="*/ 29 w 140"/>
                <a:gd name="T39" fmla="*/ 2 h 30"/>
                <a:gd name="T40" fmla="*/ 39 w 140"/>
                <a:gd name="T41" fmla="*/ 2 h 30"/>
                <a:gd name="T42" fmla="*/ 48 w 140"/>
                <a:gd name="T43" fmla="*/ 2 h 30"/>
                <a:gd name="T44" fmla="*/ 56 w 140"/>
                <a:gd name="T45" fmla="*/ 3 h 30"/>
                <a:gd name="T46" fmla="*/ 63 w 140"/>
                <a:gd name="T47" fmla="*/ 4 h 30"/>
                <a:gd name="T48" fmla="*/ 67 w 140"/>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30">
                  <a:moveTo>
                    <a:pt x="133" y="8"/>
                  </a:moveTo>
                  <a:lnTo>
                    <a:pt x="138" y="12"/>
                  </a:lnTo>
                  <a:lnTo>
                    <a:pt x="140" y="20"/>
                  </a:lnTo>
                  <a:lnTo>
                    <a:pt x="138" y="27"/>
                  </a:lnTo>
                  <a:lnTo>
                    <a:pt x="131" y="30"/>
                  </a:lnTo>
                  <a:lnTo>
                    <a:pt x="118" y="30"/>
                  </a:lnTo>
                  <a:lnTo>
                    <a:pt x="101" y="30"/>
                  </a:lnTo>
                  <a:lnTo>
                    <a:pt x="83" y="28"/>
                  </a:lnTo>
                  <a:lnTo>
                    <a:pt x="64" y="27"/>
                  </a:lnTo>
                  <a:lnTo>
                    <a:pt x="46" y="26"/>
                  </a:lnTo>
                  <a:lnTo>
                    <a:pt x="30" y="24"/>
                  </a:lnTo>
                  <a:lnTo>
                    <a:pt x="19" y="24"/>
                  </a:lnTo>
                  <a:lnTo>
                    <a:pt x="11" y="24"/>
                  </a:lnTo>
                  <a:lnTo>
                    <a:pt x="3" y="20"/>
                  </a:lnTo>
                  <a:lnTo>
                    <a:pt x="0" y="12"/>
                  </a:lnTo>
                  <a:lnTo>
                    <a:pt x="4" y="4"/>
                  </a:lnTo>
                  <a:lnTo>
                    <a:pt x="18" y="0"/>
                  </a:lnTo>
                  <a:lnTo>
                    <a:pt x="27" y="0"/>
                  </a:lnTo>
                  <a:lnTo>
                    <a:pt x="40" y="1"/>
                  </a:lnTo>
                  <a:lnTo>
                    <a:pt x="58" y="3"/>
                  </a:lnTo>
                  <a:lnTo>
                    <a:pt x="77" y="3"/>
                  </a:lnTo>
                  <a:lnTo>
                    <a:pt x="95" y="4"/>
                  </a:lnTo>
                  <a:lnTo>
                    <a:pt x="112" y="5"/>
                  </a:lnTo>
                  <a:lnTo>
                    <a:pt x="125" y="7"/>
                  </a:lnTo>
                  <a:lnTo>
                    <a:pt x="133" y="8"/>
                  </a:lnTo>
                  <a:close/>
                </a:path>
              </a:pathLst>
            </a:custGeom>
            <a:solidFill>
              <a:srgbClr val="000000"/>
            </a:solidFill>
            <a:ln w="9525">
              <a:noFill/>
              <a:round/>
              <a:headEnd/>
              <a:tailEnd/>
            </a:ln>
          </p:spPr>
          <p:txBody>
            <a:bodyPr/>
            <a:lstStyle/>
            <a:p>
              <a:endParaRPr lang="de-DE"/>
            </a:p>
          </p:txBody>
        </p:sp>
        <p:sp>
          <p:nvSpPr>
            <p:cNvPr id="142413" name="Freeform 85"/>
            <p:cNvSpPr>
              <a:spLocks/>
            </p:cNvSpPr>
            <p:nvPr/>
          </p:nvSpPr>
          <p:spPr bwMode="auto">
            <a:xfrm>
              <a:off x="2242" y="3508"/>
              <a:ext cx="125" cy="26"/>
            </a:xfrm>
            <a:custGeom>
              <a:avLst/>
              <a:gdLst>
                <a:gd name="T0" fmla="*/ 121 w 250"/>
                <a:gd name="T1" fmla="*/ 0 h 53"/>
                <a:gd name="T2" fmla="*/ 124 w 250"/>
                <a:gd name="T3" fmla="*/ 3 h 53"/>
                <a:gd name="T4" fmla="*/ 125 w 250"/>
                <a:gd name="T5" fmla="*/ 7 h 53"/>
                <a:gd name="T6" fmla="*/ 122 w 250"/>
                <a:gd name="T7" fmla="*/ 12 h 53"/>
                <a:gd name="T8" fmla="*/ 115 w 250"/>
                <a:gd name="T9" fmla="*/ 14 h 53"/>
                <a:gd name="T10" fmla="*/ 112 w 250"/>
                <a:gd name="T11" fmla="*/ 15 h 53"/>
                <a:gd name="T12" fmla="*/ 106 w 250"/>
                <a:gd name="T13" fmla="*/ 15 h 53"/>
                <a:gd name="T14" fmla="*/ 100 w 250"/>
                <a:gd name="T15" fmla="*/ 15 h 53"/>
                <a:gd name="T16" fmla="*/ 92 w 250"/>
                <a:gd name="T17" fmla="*/ 16 h 53"/>
                <a:gd name="T18" fmla="*/ 83 w 250"/>
                <a:gd name="T19" fmla="*/ 17 h 53"/>
                <a:gd name="T20" fmla="*/ 74 w 250"/>
                <a:gd name="T21" fmla="*/ 18 h 53"/>
                <a:gd name="T22" fmla="*/ 65 w 250"/>
                <a:gd name="T23" fmla="*/ 20 h 53"/>
                <a:gd name="T24" fmla="*/ 56 w 250"/>
                <a:gd name="T25" fmla="*/ 20 h 53"/>
                <a:gd name="T26" fmla="*/ 46 w 250"/>
                <a:gd name="T27" fmla="*/ 21 h 53"/>
                <a:gd name="T28" fmla="*/ 37 w 250"/>
                <a:gd name="T29" fmla="*/ 22 h 53"/>
                <a:gd name="T30" fmla="*/ 28 w 250"/>
                <a:gd name="T31" fmla="*/ 23 h 53"/>
                <a:gd name="T32" fmla="*/ 21 w 250"/>
                <a:gd name="T33" fmla="*/ 24 h 53"/>
                <a:gd name="T34" fmla="*/ 14 w 250"/>
                <a:gd name="T35" fmla="*/ 25 h 53"/>
                <a:gd name="T36" fmla="*/ 9 w 250"/>
                <a:gd name="T37" fmla="*/ 26 h 53"/>
                <a:gd name="T38" fmla="*/ 5 w 250"/>
                <a:gd name="T39" fmla="*/ 26 h 53"/>
                <a:gd name="T40" fmla="*/ 3 w 250"/>
                <a:gd name="T41" fmla="*/ 26 h 53"/>
                <a:gd name="T42" fmla="*/ 1 w 250"/>
                <a:gd name="T43" fmla="*/ 26 h 53"/>
                <a:gd name="T44" fmla="*/ 0 w 250"/>
                <a:gd name="T45" fmla="*/ 24 h 53"/>
                <a:gd name="T46" fmla="*/ 1 w 250"/>
                <a:gd name="T47" fmla="*/ 22 h 53"/>
                <a:gd name="T48" fmla="*/ 3 w 250"/>
                <a:gd name="T49" fmla="*/ 20 h 53"/>
                <a:gd name="T50" fmla="*/ 6 w 250"/>
                <a:gd name="T51" fmla="*/ 17 h 53"/>
                <a:gd name="T52" fmla="*/ 12 w 250"/>
                <a:gd name="T53" fmla="*/ 15 h 53"/>
                <a:gd name="T54" fmla="*/ 20 w 250"/>
                <a:gd name="T55" fmla="*/ 13 h 53"/>
                <a:gd name="T56" fmla="*/ 30 w 250"/>
                <a:gd name="T57" fmla="*/ 11 h 53"/>
                <a:gd name="T58" fmla="*/ 32 w 250"/>
                <a:gd name="T59" fmla="*/ 11 h 53"/>
                <a:gd name="T60" fmla="*/ 36 w 250"/>
                <a:gd name="T61" fmla="*/ 11 h 53"/>
                <a:gd name="T62" fmla="*/ 41 w 250"/>
                <a:gd name="T63" fmla="*/ 10 h 53"/>
                <a:gd name="T64" fmla="*/ 47 w 250"/>
                <a:gd name="T65" fmla="*/ 9 h 53"/>
                <a:gd name="T66" fmla="*/ 54 w 250"/>
                <a:gd name="T67" fmla="*/ 8 h 53"/>
                <a:gd name="T68" fmla="*/ 61 w 250"/>
                <a:gd name="T69" fmla="*/ 7 h 53"/>
                <a:gd name="T70" fmla="*/ 68 w 250"/>
                <a:gd name="T71" fmla="*/ 6 h 53"/>
                <a:gd name="T72" fmla="*/ 77 w 250"/>
                <a:gd name="T73" fmla="*/ 5 h 53"/>
                <a:gd name="T74" fmla="*/ 84 w 250"/>
                <a:gd name="T75" fmla="*/ 4 h 53"/>
                <a:gd name="T76" fmla="*/ 92 w 250"/>
                <a:gd name="T77" fmla="*/ 3 h 53"/>
                <a:gd name="T78" fmla="*/ 99 w 250"/>
                <a:gd name="T79" fmla="*/ 2 h 53"/>
                <a:gd name="T80" fmla="*/ 105 w 250"/>
                <a:gd name="T81" fmla="*/ 1 h 53"/>
                <a:gd name="T82" fmla="*/ 112 w 250"/>
                <a:gd name="T83" fmla="*/ 0 h 53"/>
                <a:gd name="T84" fmla="*/ 116 w 250"/>
                <a:gd name="T85" fmla="*/ 0 h 53"/>
                <a:gd name="T86" fmla="*/ 119 w 250"/>
                <a:gd name="T87" fmla="*/ 0 h 53"/>
                <a:gd name="T88" fmla="*/ 121 w 250"/>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53">
                  <a:moveTo>
                    <a:pt x="242" y="0"/>
                  </a:moveTo>
                  <a:lnTo>
                    <a:pt x="247" y="6"/>
                  </a:lnTo>
                  <a:lnTo>
                    <a:pt x="250" y="15"/>
                  </a:lnTo>
                  <a:lnTo>
                    <a:pt x="244" y="25"/>
                  </a:lnTo>
                  <a:lnTo>
                    <a:pt x="229" y="29"/>
                  </a:lnTo>
                  <a:lnTo>
                    <a:pt x="223" y="30"/>
                  </a:lnTo>
                  <a:lnTo>
                    <a:pt x="211" y="30"/>
                  </a:lnTo>
                  <a:lnTo>
                    <a:pt x="199" y="31"/>
                  </a:lnTo>
                  <a:lnTo>
                    <a:pt x="183" y="33"/>
                  </a:lnTo>
                  <a:lnTo>
                    <a:pt x="166" y="35"/>
                  </a:lnTo>
                  <a:lnTo>
                    <a:pt x="148" y="37"/>
                  </a:lnTo>
                  <a:lnTo>
                    <a:pt x="129" y="40"/>
                  </a:lnTo>
                  <a:lnTo>
                    <a:pt x="111" y="41"/>
                  </a:lnTo>
                  <a:lnTo>
                    <a:pt x="92" y="42"/>
                  </a:lnTo>
                  <a:lnTo>
                    <a:pt x="74" y="45"/>
                  </a:lnTo>
                  <a:lnTo>
                    <a:pt x="56" y="46"/>
                  </a:lnTo>
                  <a:lnTo>
                    <a:pt x="42" y="49"/>
                  </a:lnTo>
                  <a:lnTo>
                    <a:pt x="28" y="50"/>
                  </a:lnTo>
                  <a:lnTo>
                    <a:pt x="17" y="52"/>
                  </a:lnTo>
                  <a:lnTo>
                    <a:pt x="10" y="52"/>
                  </a:lnTo>
                  <a:lnTo>
                    <a:pt x="6" y="53"/>
                  </a:lnTo>
                  <a:lnTo>
                    <a:pt x="2" y="52"/>
                  </a:lnTo>
                  <a:lnTo>
                    <a:pt x="0" y="49"/>
                  </a:lnTo>
                  <a:lnTo>
                    <a:pt x="1" y="45"/>
                  </a:lnTo>
                  <a:lnTo>
                    <a:pt x="6" y="40"/>
                  </a:lnTo>
                  <a:lnTo>
                    <a:pt x="12" y="35"/>
                  </a:lnTo>
                  <a:lnTo>
                    <a:pt x="24" y="30"/>
                  </a:lnTo>
                  <a:lnTo>
                    <a:pt x="39" y="26"/>
                  </a:lnTo>
                  <a:lnTo>
                    <a:pt x="59" y="23"/>
                  </a:lnTo>
                  <a:lnTo>
                    <a:pt x="64" y="23"/>
                  </a:lnTo>
                  <a:lnTo>
                    <a:pt x="72" y="22"/>
                  </a:lnTo>
                  <a:lnTo>
                    <a:pt x="81" y="20"/>
                  </a:lnTo>
                  <a:lnTo>
                    <a:pt x="93" y="19"/>
                  </a:lnTo>
                  <a:lnTo>
                    <a:pt x="107" y="16"/>
                  </a:lnTo>
                  <a:lnTo>
                    <a:pt x="121" y="15"/>
                  </a:lnTo>
                  <a:lnTo>
                    <a:pt x="136" y="12"/>
                  </a:lnTo>
                  <a:lnTo>
                    <a:pt x="153" y="10"/>
                  </a:lnTo>
                  <a:lnTo>
                    <a:pt x="167" y="8"/>
                  </a:lnTo>
                  <a:lnTo>
                    <a:pt x="183" y="6"/>
                  </a:lnTo>
                  <a:lnTo>
                    <a:pt x="198" y="4"/>
                  </a:lnTo>
                  <a:lnTo>
                    <a:pt x="210" y="3"/>
                  </a:lnTo>
                  <a:lnTo>
                    <a:pt x="223" y="1"/>
                  </a:lnTo>
                  <a:lnTo>
                    <a:pt x="232" y="0"/>
                  </a:lnTo>
                  <a:lnTo>
                    <a:pt x="238" y="0"/>
                  </a:lnTo>
                  <a:lnTo>
                    <a:pt x="242" y="0"/>
                  </a:lnTo>
                  <a:close/>
                </a:path>
              </a:pathLst>
            </a:custGeom>
            <a:solidFill>
              <a:srgbClr val="000000"/>
            </a:solidFill>
            <a:ln w="9525">
              <a:noFill/>
              <a:round/>
              <a:headEnd/>
              <a:tailEnd/>
            </a:ln>
          </p:spPr>
          <p:txBody>
            <a:bodyPr/>
            <a:lstStyle/>
            <a:p>
              <a:endParaRPr lang="de-DE"/>
            </a:p>
          </p:txBody>
        </p:sp>
        <p:sp>
          <p:nvSpPr>
            <p:cNvPr id="142414" name="Freeform 86"/>
            <p:cNvSpPr>
              <a:spLocks/>
            </p:cNvSpPr>
            <p:nvPr/>
          </p:nvSpPr>
          <p:spPr bwMode="auto">
            <a:xfrm>
              <a:off x="2129" y="3380"/>
              <a:ext cx="138" cy="115"/>
            </a:xfrm>
            <a:custGeom>
              <a:avLst/>
              <a:gdLst>
                <a:gd name="T0" fmla="*/ 32 w 275"/>
                <a:gd name="T1" fmla="*/ 46 h 228"/>
                <a:gd name="T2" fmla="*/ 10 w 275"/>
                <a:gd name="T3" fmla="*/ 58 h 228"/>
                <a:gd name="T4" fmla="*/ 0 w 275"/>
                <a:gd name="T5" fmla="*/ 82 h 228"/>
                <a:gd name="T6" fmla="*/ 6 w 275"/>
                <a:gd name="T7" fmla="*/ 105 h 228"/>
                <a:gd name="T8" fmla="*/ 20 w 275"/>
                <a:gd name="T9" fmla="*/ 115 h 228"/>
                <a:gd name="T10" fmla="*/ 22 w 275"/>
                <a:gd name="T11" fmla="*/ 109 h 228"/>
                <a:gd name="T12" fmla="*/ 12 w 275"/>
                <a:gd name="T13" fmla="*/ 99 h 228"/>
                <a:gd name="T14" fmla="*/ 10 w 275"/>
                <a:gd name="T15" fmla="*/ 80 h 228"/>
                <a:gd name="T16" fmla="*/ 21 w 275"/>
                <a:gd name="T17" fmla="*/ 64 h 228"/>
                <a:gd name="T18" fmla="*/ 40 w 275"/>
                <a:gd name="T19" fmla="*/ 61 h 228"/>
                <a:gd name="T20" fmla="*/ 54 w 275"/>
                <a:gd name="T21" fmla="*/ 68 h 228"/>
                <a:gd name="T22" fmla="*/ 56 w 275"/>
                <a:gd name="T23" fmla="*/ 63 h 228"/>
                <a:gd name="T24" fmla="*/ 56 w 275"/>
                <a:gd name="T25" fmla="*/ 44 h 228"/>
                <a:gd name="T26" fmla="*/ 66 w 275"/>
                <a:gd name="T27" fmla="*/ 25 h 228"/>
                <a:gd name="T28" fmla="*/ 83 w 275"/>
                <a:gd name="T29" fmla="*/ 20 h 228"/>
                <a:gd name="T30" fmla="*/ 100 w 275"/>
                <a:gd name="T31" fmla="*/ 30 h 228"/>
                <a:gd name="T32" fmla="*/ 107 w 275"/>
                <a:gd name="T33" fmla="*/ 46 h 228"/>
                <a:gd name="T34" fmla="*/ 112 w 275"/>
                <a:gd name="T35" fmla="*/ 42 h 228"/>
                <a:gd name="T36" fmla="*/ 116 w 275"/>
                <a:gd name="T37" fmla="*/ 30 h 228"/>
                <a:gd name="T38" fmla="*/ 122 w 275"/>
                <a:gd name="T39" fmla="*/ 25 h 228"/>
                <a:gd name="T40" fmla="*/ 127 w 275"/>
                <a:gd name="T41" fmla="*/ 31 h 228"/>
                <a:gd name="T42" fmla="*/ 128 w 275"/>
                <a:gd name="T43" fmla="*/ 41 h 228"/>
                <a:gd name="T44" fmla="*/ 126 w 275"/>
                <a:gd name="T45" fmla="*/ 49 h 228"/>
                <a:gd name="T46" fmla="*/ 132 w 275"/>
                <a:gd name="T47" fmla="*/ 48 h 228"/>
                <a:gd name="T48" fmla="*/ 138 w 275"/>
                <a:gd name="T49" fmla="*/ 33 h 228"/>
                <a:gd name="T50" fmla="*/ 135 w 275"/>
                <a:gd name="T51" fmla="*/ 21 h 228"/>
                <a:gd name="T52" fmla="*/ 128 w 275"/>
                <a:gd name="T53" fmla="*/ 14 h 228"/>
                <a:gd name="T54" fmla="*/ 117 w 275"/>
                <a:gd name="T55" fmla="*/ 15 h 228"/>
                <a:gd name="T56" fmla="*/ 106 w 275"/>
                <a:gd name="T57" fmla="*/ 11 h 228"/>
                <a:gd name="T58" fmla="*/ 88 w 275"/>
                <a:gd name="T59" fmla="*/ 0 h 228"/>
                <a:gd name="T60" fmla="*/ 66 w 275"/>
                <a:gd name="T61" fmla="*/ 5 h 228"/>
                <a:gd name="T62" fmla="*/ 50 w 275"/>
                <a:gd name="T63" fmla="*/ 28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28">
                  <a:moveTo>
                    <a:pt x="93" y="96"/>
                  </a:moveTo>
                  <a:lnTo>
                    <a:pt x="64" y="92"/>
                  </a:lnTo>
                  <a:lnTo>
                    <a:pt x="39" y="99"/>
                  </a:lnTo>
                  <a:lnTo>
                    <a:pt x="20" y="115"/>
                  </a:lnTo>
                  <a:lnTo>
                    <a:pt x="7" y="137"/>
                  </a:lnTo>
                  <a:lnTo>
                    <a:pt x="0" y="162"/>
                  </a:lnTo>
                  <a:lnTo>
                    <a:pt x="1" y="188"/>
                  </a:lnTo>
                  <a:lnTo>
                    <a:pt x="11" y="209"/>
                  </a:lnTo>
                  <a:lnTo>
                    <a:pt x="31" y="227"/>
                  </a:lnTo>
                  <a:lnTo>
                    <a:pt x="39" y="228"/>
                  </a:lnTo>
                  <a:lnTo>
                    <a:pt x="44" y="224"/>
                  </a:lnTo>
                  <a:lnTo>
                    <a:pt x="43" y="217"/>
                  </a:lnTo>
                  <a:lnTo>
                    <a:pt x="38" y="212"/>
                  </a:lnTo>
                  <a:lnTo>
                    <a:pt x="23" y="197"/>
                  </a:lnTo>
                  <a:lnTo>
                    <a:pt x="18" y="178"/>
                  </a:lnTo>
                  <a:lnTo>
                    <a:pt x="19" y="159"/>
                  </a:lnTo>
                  <a:lnTo>
                    <a:pt x="28" y="140"/>
                  </a:lnTo>
                  <a:lnTo>
                    <a:pt x="41" y="126"/>
                  </a:lnTo>
                  <a:lnTo>
                    <a:pt x="59" y="118"/>
                  </a:lnTo>
                  <a:lnTo>
                    <a:pt x="80" y="120"/>
                  </a:lnTo>
                  <a:lnTo>
                    <a:pt x="101" y="133"/>
                  </a:lnTo>
                  <a:lnTo>
                    <a:pt x="107" y="135"/>
                  </a:lnTo>
                  <a:lnTo>
                    <a:pt x="111" y="130"/>
                  </a:lnTo>
                  <a:lnTo>
                    <a:pt x="112" y="124"/>
                  </a:lnTo>
                  <a:lnTo>
                    <a:pt x="112" y="115"/>
                  </a:lnTo>
                  <a:lnTo>
                    <a:pt x="112" y="88"/>
                  </a:lnTo>
                  <a:lnTo>
                    <a:pt x="119" y="67"/>
                  </a:lnTo>
                  <a:lnTo>
                    <a:pt x="131" y="50"/>
                  </a:lnTo>
                  <a:lnTo>
                    <a:pt x="148" y="41"/>
                  </a:lnTo>
                  <a:lnTo>
                    <a:pt x="166" y="39"/>
                  </a:lnTo>
                  <a:lnTo>
                    <a:pt x="184" y="45"/>
                  </a:lnTo>
                  <a:lnTo>
                    <a:pt x="199" y="60"/>
                  </a:lnTo>
                  <a:lnTo>
                    <a:pt x="210" y="84"/>
                  </a:lnTo>
                  <a:lnTo>
                    <a:pt x="214" y="91"/>
                  </a:lnTo>
                  <a:lnTo>
                    <a:pt x="219" y="90"/>
                  </a:lnTo>
                  <a:lnTo>
                    <a:pt x="224" y="84"/>
                  </a:lnTo>
                  <a:lnTo>
                    <a:pt x="227" y="76"/>
                  </a:lnTo>
                  <a:lnTo>
                    <a:pt x="232" y="60"/>
                  </a:lnTo>
                  <a:lnTo>
                    <a:pt x="238" y="52"/>
                  </a:lnTo>
                  <a:lnTo>
                    <a:pt x="244" y="50"/>
                  </a:lnTo>
                  <a:lnTo>
                    <a:pt x="250" y="53"/>
                  </a:lnTo>
                  <a:lnTo>
                    <a:pt x="254" y="61"/>
                  </a:lnTo>
                  <a:lnTo>
                    <a:pt x="256" y="71"/>
                  </a:lnTo>
                  <a:lnTo>
                    <a:pt x="255" y="82"/>
                  </a:lnTo>
                  <a:lnTo>
                    <a:pt x="252" y="92"/>
                  </a:lnTo>
                  <a:lnTo>
                    <a:pt x="251" y="98"/>
                  </a:lnTo>
                  <a:lnTo>
                    <a:pt x="255" y="102"/>
                  </a:lnTo>
                  <a:lnTo>
                    <a:pt x="263" y="96"/>
                  </a:lnTo>
                  <a:lnTo>
                    <a:pt x="273" y="76"/>
                  </a:lnTo>
                  <a:lnTo>
                    <a:pt x="275" y="65"/>
                  </a:lnTo>
                  <a:lnTo>
                    <a:pt x="273" y="54"/>
                  </a:lnTo>
                  <a:lnTo>
                    <a:pt x="270" y="42"/>
                  </a:lnTo>
                  <a:lnTo>
                    <a:pt x="263" y="33"/>
                  </a:lnTo>
                  <a:lnTo>
                    <a:pt x="255" y="27"/>
                  </a:lnTo>
                  <a:lnTo>
                    <a:pt x="245" y="24"/>
                  </a:lnTo>
                  <a:lnTo>
                    <a:pt x="234" y="29"/>
                  </a:lnTo>
                  <a:lnTo>
                    <a:pt x="221" y="39"/>
                  </a:lnTo>
                  <a:lnTo>
                    <a:pt x="211" y="22"/>
                  </a:lnTo>
                  <a:lnTo>
                    <a:pt x="196" y="8"/>
                  </a:lnTo>
                  <a:lnTo>
                    <a:pt x="175" y="0"/>
                  </a:lnTo>
                  <a:lnTo>
                    <a:pt x="153" y="0"/>
                  </a:lnTo>
                  <a:lnTo>
                    <a:pt x="131" y="9"/>
                  </a:lnTo>
                  <a:lnTo>
                    <a:pt x="112" y="27"/>
                  </a:lnTo>
                  <a:lnTo>
                    <a:pt x="99" y="56"/>
                  </a:lnTo>
                  <a:lnTo>
                    <a:pt x="93" y="96"/>
                  </a:lnTo>
                  <a:close/>
                </a:path>
              </a:pathLst>
            </a:custGeom>
            <a:solidFill>
              <a:srgbClr val="000000"/>
            </a:solidFill>
            <a:ln w="9525">
              <a:noFill/>
              <a:round/>
              <a:headEnd/>
              <a:tailEnd/>
            </a:ln>
          </p:spPr>
          <p:txBody>
            <a:bodyPr/>
            <a:lstStyle/>
            <a:p>
              <a:endParaRPr lang="de-DE"/>
            </a:p>
          </p:txBody>
        </p:sp>
        <p:sp>
          <p:nvSpPr>
            <p:cNvPr id="142415" name="Freeform 87"/>
            <p:cNvSpPr>
              <a:spLocks/>
            </p:cNvSpPr>
            <p:nvPr/>
          </p:nvSpPr>
          <p:spPr bwMode="auto">
            <a:xfrm>
              <a:off x="2175" y="3458"/>
              <a:ext cx="69" cy="111"/>
            </a:xfrm>
            <a:custGeom>
              <a:avLst/>
              <a:gdLst>
                <a:gd name="T0" fmla="*/ 66 w 138"/>
                <a:gd name="T1" fmla="*/ 98 h 223"/>
                <a:gd name="T2" fmla="*/ 68 w 138"/>
                <a:gd name="T3" fmla="*/ 96 h 223"/>
                <a:gd name="T4" fmla="*/ 69 w 138"/>
                <a:gd name="T5" fmla="*/ 93 h 223"/>
                <a:gd name="T6" fmla="*/ 69 w 138"/>
                <a:gd name="T7" fmla="*/ 91 h 223"/>
                <a:gd name="T8" fmla="*/ 68 w 138"/>
                <a:gd name="T9" fmla="*/ 89 h 223"/>
                <a:gd name="T10" fmla="*/ 65 w 138"/>
                <a:gd name="T11" fmla="*/ 89 h 223"/>
                <a:gd name="T12" fmla="*/ 63 w 138"/>
                <a:gd name="T13" fmla="*/ 88 h 223"/>
                <a:gd name="T14" fmla="*/ 60 w 138"/>
                <a:gd name="T15" fmla="*/ 88 h 223"/>
                <a:gd name="T16" fmla="*/ 58 w 138"/>
                <a:gd name="T17" fmla="*/ 89 h 223"/>
                <a:gd name="T18" fmla="*/ 46 w 138"/>
                <a:gd name="T19" fmla="*/ 94 h 223"/>
                <a:gd name="T20" fmla="*/ 36 w 138"/>
                <a:gd name="T21" fmla="*/ 94 h 223"/>
                <a:gd name="T22" fmla="*/ 27 w 138"/>
                <a:gd name="T23" fmla="*/ 91 h 223"/>
                <a:gd name="T24" fmla="*/ 21 w 138"/>
                <a:gd name="T25" fmla="*/ 84 h 223"/>
                <a:gd name="T26" fmla="*/ 17 w 138"/>
                <a:gd name="T27" fmla="*/ 76 h 223"/>
                <a:gd name="T28" fmla="*/ 16 w 138"/>
                <a:gd name="T29" fmla="*/ 68 h 223"/>
                <a:gd name="T30" fmla="*/ 18 w 138"/>
                <a:gd name="T31" fmla="*/ 59 h 223"/>
                <a:gd name="T32" fmla="*/ 23 w 138"/>
                <a:gd name="T33" fmla="*/ 53 h 223"/>
                <a:gd name="T34" fmla="*/ 27 w 138"/>
                <a:gd name="T35" fmla="*/ 49 h 223"/>
                <a:gd name="T36" fmla="*/ 27 w 138"/>
                <a:gd name="T37" fmla="*/ 46 h 223"/>
                <a:gd name="T38" fmla="*/ 25 w 138"/>
                <a:gd name="T39" fmla="*/ 44 h 223"/>
                <a:gd name="T40" fmla="*/ 22 w 138"/>
                <a:gd name="T41" fmla="*/ 42 h 223"/>
                <a:gd name="T42" fmla="*/ 14 w 138"/>
                <a:gd name="T43" fmla="*/ 32 h 223"/>
                <a:gd name="T44" fmla="*/ 12 w 138"/>
                <a:gd name="T45" fmla="*/ 24 h 223"/>
                <a:gd name="T46" fmla="*/ 14 w 138"/>
                <a:gd name="T47" fmla="*/ 19 h 223"/>
                <a:gd name="T48" fmla="*/ 18 w 138"/>
                <a:gd name="T49" fmla="*/ 15 h 223"/>
                <a:gd name="T50" fmla="*/ 24 w 138"/>
                <a:gd name="T51" fmla="*/ 13 h 223"/>
                <a:gd name="T52" fmla="*/ 30 w 138"/>
                <a:gd name="T53" fmla="*/ 15 h 223"/>
                <a:gd name="T54" fmla="*/ 35 w 138"/>
                <a:gd name="T55" fmla="*/ 18 h 223"/>
                <a:gd name="T56" fmla="*/ 38 w 138"/>
                <a:gd name="T57" fmla="*/ 24 h 223"/>
                <a:gd name="T58" fmla="*/ 41 w 138"/>
                <a:gd name="T59" fmla="*/ 30 h 223"/>
                <a:gd name="T60" fmla="*/ 45 w 138"/>
                <a:gd name="T61" fmla="*/ 32 h 223"/>
                <a:gd name="T62" fmla="*/ 49 w 138"/>
                <a:gd name="T63" fmla="*/ 30 h 223"/>
                <a:gd name="T64" fmla="*/ 50 w 138"/>
                <a:gd name="T65" fmla="*/ 24 h 223"/>
                <a:gd name="T66" fmla="*/ 48 w 138"/>
                <a:gd name="T67" fmla="*/ 19 h 223"/>
                <a:gd name="T68" fmla="*/ 46 w 138"/>
                <a:gd name="T69" fmla="*/ 13 h 223"/>
                <a:gd name="T70" fmla="*/ 42 w 138"/>
                <a:gd name="T71" fmla="*/ 9 h 223"/>
                <a:gd name="T72" fmla="*/ 37 w 138"/>
                <a:gd name="T73" fmla="*/ 4 h 223"/>
                <a:gd name="T74" fmla="*/ 31 w 138"/>
                <a:gd name="T75" fmla="*/ 1 h 223"/>
                <a:gd name="T76" fmla="*/ 24 w 138"/>
                <a:gd name="T77" fmla="*/ 0 h 223"/>
                <a:gd name="T78" fmla="*/ 17 w 138"/>
                <a:gd name="T79" fmla="*/ 2 h 223"/>
                <a:gd name="T80" fmla="*/ 8 w 138"/>
                <a:gd name="T81" fmla="*/ 6 h 223"/>
                <a:gd name="T82" fmla="*/ 5 w 138"/>
                <a:gd name="T83" fmla="*/ 10 h 223"/>
                <a:gd name="T84" fmla="*/ 2 w 138"/>
                <a:gd name="T85" fmla="*/ 14 h 223"/>
                <a:gd name="T86" fmla="*/ 1 w 138"/>
                <a:gd name="T87" fmla="*/ 19 h 223"/>
                <a:gd name="T88" fmla="*/ 1 w 138"/>
                <a:gd name="T89" fmla="*/ 25 h 223"/>
                <a:gd name="T90" fmla="*/ 2 w 138"/>
                <a:gd name="T91" fmla="*/ 31 h 223"/>
                <a:gd name="T92" fmla="*/ 4 w 138"/>
                <a:gd name="T93" fmla="*/ 36 h 223"/>
                <a:gd name="T94" fmla="*/ 8 w 138"/>
                <a:gd name="T95" fmla="*/ 40 h 223"/>
                <a:gd name="T96" fmla="*/ 13 w 138"/>
                <a:gd name="T97" fmla="*/ 44 h 223"/>
                <a:gd name="T98" fmla="*/ 4 w 138"/>
                <a:gd name="T99" fmla="*/ 53 h 223"/>
                <a:gd name="T100" fmla="*/ 0 w 138"/>
                <a:gd name="T101" fmla="*/ 66 h 223"/>
                <a:gd name="T102" fmla="*/ 0 w 138"/>
                <a:gd name="T103" fmla="*/ 81 h 223"/>
                <a:gd name="T104" fmla="*/ 5 w 138"/>
                <a:gd name="T105" fmla="*/ 95 h 223"/>
                <a:gd name="T106" fmla="*/ 14 w 138"/>
                <a:gd name="T107" fmla="*/ 106 h 223"/>
                <a:gd name="T108" fmla="*/ 27 w 138"/>
                <a:gd name="T109" fmla="*/ 111 h 223"/>
                <a:gd name="T110" fmla="*/ 45 w 138"/>
                <a:gd name="T111" fmla="*/ 110 h 223"/>
                <a:gd name="T112" fmla="*/ 66 w 138"/>
                <a:gd name="T113" fmla="*/ 98 h 2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 h="223">
                  <a:moveTo>
                    <a:pt x="132" y="197"/>
                  </a:moveTo>
                  <a:lnTo>
                    <a:pt x="136" y="193"/>
                  </a:lnTo>
                  <a:lnTo>
                    <a:pt x="138" y="187"/>
                  </a:lnTo>
                  <a:lnTo>
                    <a:pt x="137" y="183"/>
                  </a:lnTo>
                  <a:lnTo>
                    <a:pt x="135" y="179"/>
                  </a:lnTo>
                  <a:lnTo>
                    <a:pt x="130" y="178"/>
                  </a:lnTo>
                  <a:lnTo>
                    <a:pt x="126" y="177"/>
                  </a:lnTo>
                  <a:lnTo>
                    <a:pt x="120" y="177"/>
                  </a:lnTo>
                  <a:lnTo>
                    <a:pt x="115" y="179"/>
                  </a:lnTo>
                  <a:lnTo>
                    <a:pt x="91" y="189"/>
                  </a:lnTo>
                  <a:lnTo>
                    <a:pt x="71" y="189"/>
                  </a:lnTo>
                  <a:lnTo>
                    <a:pt x="54" y="182"/>
                  </a:lnTo>
                  <a:lnTo>
                    <a:pt x="42" y="168"/>
                  </a:lnTo>
                  <a:lnTo>
                    <a:pt x="34" y="153"/>
                  </a:lnTo>
                  <a:lnTo>
                    <a:pt x="31" y="136"/>
                  </a:lnTo>
                  <a:lnTo>
                    <a:pt x="36" y="119"/>
                  </a:lnTo>
                  <a:lnTo>
                    <a:pt x="46" y="106"/>
                  </a:lnTo>
                  <a:lnTo>
                    <a:pt x="54" y="98"/>
                  </a:lnTo>
                  <a:lnTo>
                    <a:pt x="54" y="92"/>
                  </a:lnTo>
                  <a:lnTo>
                    <a:pt x="49" y="88"/>
                  </a:lnTo>
                  <a:lnTo>
                    <a:pt x="44" y="84"/>
                  </a:lnTo>
                  <a:lnTo>
                    <a:pt x="28" y="65"/>
                  </a:lnTo>
                  <a:lnTo>
                    <a:pt x="24" y="49"/>
                  </a:lnTo>
                  <a:lnTo>
                    <a:pt x="27" y="38"/>
                  </a:lnTo>
                  <a:lnTo>
                    <a:pt x="35" y="30"/>
                  </a:lnTo>
                  <a:lnTo>
                    <a:pt x="47" y="27"/>
                  </a:lnTo>
                  <a:lnTo>
                    <a:pt x="60" y="30"/>
                  </a:lnTo>
                  <a:lnTo>
                    <a:pt x="70" y="37"/>
                  </a:lnTo>
                  <a:lnTo>
                    <a:pt x="75" y="49"/>
                  </a:lnTo>
                  <a:lnTo>
                    <a:pt x="81" y="60"/>
                  </a:lnTo>
                  <a:lnTo>
                    <a:pt x="90" y="64"/>
                  </a:lnTo>
                  <a:lnTo>
                    <a:pt x="97" y="60"/>
                  </a:lnTo>
                  <a:lnTo>
                    <a:pt x="99" y="49"/>
                  </a:lnTo>
                  <a:lnTo>
                    <a:pt x="96" y="38"/>
                  </a:lnTo>
                  <a:lnTo>
                    <a:pt x="91" y="27"/>
                  </a:lnTo>
                  <a:lnTo>
                    <a:pt x="83" y="18"/>
                  </a:lnTo>
                  <a:lnTo>
                    <a:pt x="74" y="8"/>
                  </a:lnTo>
                  <a:lnTo>
                    <a:pt x="62" y="3"/>
                  </a:lnTo>
                  <a:lnTo>
                    <a:pt x="48" y="0"/>
                  </a:lnTo>
                  <a:lnTo>
                    <a:pt x="33" y="4"/>
                  </a:lnTo>
                  <a:lnTo>
                    <a:pt x="15" y="13"/>
                  </a:lnTo>
                  <a:lnTo>
                    <a:pt x="9" y="20"/>
                  </a:lnTo>
                  <a:lnTo>
                    <a:pt x="4" y="28"/>
                  </a:lnTo>
                  <a:lnTo>
                    <a:pt x="2" y="39"/>
                  </a:lnTo>
                  <a:lnTo>
                    <a:pt x="1" y="50"/>
                  </a:lnTo>
                  <a:lnTo>
                    <a:pt x="3" y="62"/>
                  </a:lnTo>
                  <a:lnTo>
                    <a:pt x="8" y="72"/>
                  </a:lnTo>
                  <a:lnTo>
                    <a:pt x="15" y="81"/>
                  </a:lnTo>
                  <a:lnTo>
                    <a:pt x="26" y="88"/>
                  </a:lnTo>
                  <a:lnTo>
                    <a:pt x="8" y="107"/>
                  </a:lnTo>
                  <a:lnTo>
                    <a:pt x="0" y="133"/>
                  </a:lnTo>
                  <a:lnTo>
                    <a:pt x="0" y="162"/>
                  </a:lnTo>
                  <a:lnTo>
                    <a:pt x="10" y="190"/>
                  </a:lnTo>
                  <a:lnTo>
                    <a:pt x="28" y="212"/>
                  </a:lnTo>
                  <a:lnTo>
                    <a:pt x="54" y="223"/>
                  </a:lnTo>
                  <a:lnTo>
                    <a:pt x="89" y="220"/>
                  </a:lnTo>
                  <a:lnTo>
                    <a:pt x="132" y="197"/>
                  </a:lnTo>
                  <a:close/>
                </a:path>
              </a:pathLst>
            </a:custGeom>
            <a:solidFill>
              <a:srgbClr val="000000"/>
            </a:solidFill>
            <a:ln w="9525">
              <a:noFill/>
              <a:round/>
              <a:headEnd/>
              <a:tailEnd/>
            </a:ln>
          </p:spPr>
          <p:txBody>
            <a:bodyPr/>
            <a:lstStyle/>
            <a:p>
              <a:endParaRPr lang="de-DE"/>
            </a:p>
          </p:txBody>
        </p:sp>
        <p:sp>
          <p:nvSpPr>
            <p:cNvPr id="142416" name="Freeform 88"/>
            <p:cNvSpPr>
              <a:spLocks/>
            </p:cNvSpPr>
            <p:nvPr/>
          </p:nvSpPr>
          <p:spPr bwMode="auto">
            <a:xfrm>
              <a:off x="2407" y="3249"/>
              <a:ext cx="611" cy="274"/>
            </a:xfrm>
            <a:custGeom>
              <a:avLst/>
              <a:gdLst>
                <a:gd name="T0" fmla="*/ 400 w 1223"/>
                <a:gd name="T1" fmla="*/ 34 h 546"/>
                <a:gd name="T2" fmla="*/ 427 w 1223"/>
                <a:gd name="T3" fmla="*/ 84 h 546"/>
                <a:gd name="T4" fmla="*/ 447 w 1223"/>
                <a:gd name="T5" fmla="*/ 118 h 546"/>
                <a:gd name="T6" fmla="*/ 464 w 1223"/>
                <a:gd name="T7" fmla="*/ 123 h 546"/>
                <a:gd name="T8" fmla="*/ 500 w 1223"/>
                <a:gd name="T9" fmla="*/ 129 h 546"/>
                <a:gd name="T10" fmla="*/ 542 w 1223"/>
                <a:gd name="T11" fmla="*/ 138 h 546"/>
                <a:gd name="T12" fmla="*/ 581 w 1223"/>
                <a:gd name="T13" fmla="*/ 149 h 546"/>
                <a:gd name="T14" fmla="*/ 605 w 1223"/>
                <a:gd name="T15" fmla="*/ 164 h 546"/>
                <a:gd name="T16" fmla="*/ 611 w 1223"/>
                <a:gd name="T17" fmla="*/ 190 h 546"/>
                <a:gd name="T18" fmla="*/ 606 w 1223"/>
                <a:gd name="T19" fmla="*/ 207 h 546"/>
                <a:gd name="T20" fmla="*/ 596 w 1223"/>
                <a:gd name="T21" fmla="*/ 216 h 546"/>
                <a:gd name="T22" fmla="*/ 597 w 1223"/>
                <a:gd name="T23" fmla="*/ 251 h 546"/>
                <a:gd name="T24" fmla="*/ 573 w 1223"/>
                <a:gd name="T25" fmla="*/ 274 h 546"/>
                <a:gd name="T26" fmla="*/ 544 w 1223"/>
                <a:gd name="T27" fmla="*/ 267 h 546"/>
                <a:gd name="T28" fmla="*/ 530 w 1223"/>
                <a:gd name="T29" fmla="*/ 267 h 546"/>
                <a:gd name="T30" fmla="*/ 518 w 1223"/>
                <a:gd name="T31" fmla="*/ 266 h 546"/>
                <a:gd name="T32" fmla="*/ 515 w 1223"/>
                <a:gd name="T33" fmla="*/ 252 h 546"/>
                <a:gd name="T34" fmla="*/ 513 w 1223"/>
                <a:gd name="T35" fmla="*/ 228 h 546"/>
                <a:gd name="T36" fmla="*/ 499 w 1223"/>
                <a:gd name="T37" fmla="*/ 207 h 546"/>
                <a:gd name="T38" fmla="*/ 482 w 1223"/>
                <a:gd name="T39" fmla="*/ 200 h 546"/>
                <a:gd name="T40" fmla="*/ 462 w 1223"/>
                <a:gd name="T41" fmla="*/ 202 h 546"/>
                <a:gd name="T42" fmla="*/ 442 w 1223"/>
                <a:gd name="T43" fmla="*/ 213 h 546"/>
                <a:gd name="T44" fmla="*/ 423 w 1223"/>
                <a:gd name="T45" fmla="*/ 232 h 546"/>
                <a:gd name="T46" fmla="*/ 408 w 1223"/>
                <a:gd name="T47" fmla="*/ 257 h 546"/>
                <a:gd name="T48" fmla="*/ 394 w 1223"/>
                <a:gd name="T49" fmla="*/ 268 h 546"/>
                <a:gd name="T50" fmla="*/ 363 w 1223"/>
                <a:gd name="T51" fmla="*/ 268 h 546"/>
                <a:gd name="T52" fmla="*/ 322 w 1223"/>
                <a:gd name="T53" fmla="*/ 268 h 546"/>
                <a:gd name="T54" fmla="*/ 280 w 1223"/>
                <a:gd name="T55" fmla="*/ 266 h 546"/>
                <a:gd name="T56" fmla="*/ 250 w 1223"/>
                <a:gd name="T57" fmla="*/ 266 h 546"/>
                <a:gd name="T58" fmla="*/ 241 w 1223"/>
                <a:gd name="T59" fmla="*/ 259 h 546"/>
                <a:gd name="T60" fmla="*/ 239 w 1223"/>
                <a:gd name="T61" fmla="*/ 238 h 546"/>
                <a:gd name="T62" fmla="*/ 230 w 1223"/>
                <a:gd name="T63" fmla="*/ 219 h 546"/>
                <a:gd name="T64" fmla="*/ 219 w 1223"/>
                <a:gd name="T65" fmla="*/ 209 h 546"/>
                <a:gd name="T66" fmla="*/ 206 w 1223"/>
                <a:gd name="T67" fmla="*/ 203 h 546"/>
                <a:gd name="T68" fmla="*/ 189 w 1223"/>
                <a:gd name="T69" fmla="*/ 204 h 546"/>
                <a:gd name="T70" fmla="*/ 169 w 1223"/>
                <a:gd name="T71" fmla="*/ 215 h 546"/>
                <a:gd name="T72" fmla="*/ 147 w 1223"/>
                <a:gd name="T73" fmla="*/ 238 h 546"/>
                <a:gd name="T74" fmla="*/ 126 w 1223"/>
                <a:gd name="T75" fmla="*/ 265 h 546"/>
                <a:gd name="T76" fmla="*/ 90 w 1223"/>
                <a:gd name="T77" fmla="*/ 264 h 546"/>
                <a:gd name="T78" fmla="*/ 57 w 1223"/>
                <a:gd name="T79" fmla="*/ 262 h 546"/>
                <a:gd name="T80" fmla="*/ 45 w 1223"/>
                <a:gd name="T81" fmla="*/ 269 h 546"/>
                <a:gd name="T82" fmla="*/ 20 w 1223"/>
                <a:gd name="T83" fmla="*/ 274 h 546"/>
                <a:gd name="T84" fmla="*/ 1 w 1223"/>
                <a:gd name="T85" fmla="*/ 267 h 546"/>
                <a:gd name="T86" fmla="*/ 2 w 1223"/>
                <a:gd name="T87" fmla="*/ 228 h 546"/>
                <a:gd name="T88" fmla="*/ 9 w 1223"/>
                <a:gd name="T89" fmla="*/ 217 h 546"/>
                <a:gd name="T90" fmla="*/ 20 w 1223"/>
                <a:gd name="T91" fmla="*/ 216 h 546"/>
                <a:gd name="T92" fmla="*/ 30 w 1223"/>
                <a:gd name="T93" fmla="*/ 217 h 546"/>
                <a:gd name="T94" fmla="*/ 53 w 1223"/>
                <a:gd name="T95" fmla="*/ 165 h 546"/>
                <a:gd name="T96" fmla="*/ 84 w 1223"/>
                <a:gd name="T97" fmla="*/ 131 h 546"/>
                <a:gd name="T98" fmla="*/ 122 w 1223"/>
                <a:gd name="T99" fmla="*/ 121 h 546"/>
                <a:gd name="T100" fmla="*/ 155 w 1223"/>
                <a:gd name="T101" fmla="*/ 120 h 546"/>
                <a:gd name="T102" fmla="*/ 179 w 1223"/>
                <a:gd name="T103" fmla="*/ 109 h 546"/>
                <a:gd name="T104" fmla="*/ 197 w 1223"/>
                <a:gd name="T105" fmla="*/ 82 h 546"/>
                <a:gd name="T106" fmla="*/ 213 w 1223"/>
                <a:gd name="T107" fmla="*/ 47 h 546"/>
                <a:gd name="T108" fmla="*/ 230 w 1223"/>
                <a:gd name="T109" fmla="*/ 20 h 546"/>
                <a:gd name="T110" fmla="*/ 247 w 1223"/>
                <a:gd name="T111" fmla="*/ 10 h 546"/>
                <a:gd name="T112" fmla="*/ 274 w 1223"/>
                <a:gd name="T113" fmla="*/ 3 h 546"/>
                <a:gd name="T114" fmla="*/ 308 w 1223"/>
                <a:gd name="T115" fmla="*/ 0 h 546"/>
                <a:gd name="T116" fmla="*/ 343 w 1223"/>
                <a:gd name="T117" fmla="*/ 3 h 546"/>
                <a:gd name="T118" fmla="*/ 376 w 1223"/>
                <a:gd name="T119" fmla="*/ 12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3" h="546">
                  <a:moveTo>
                    <a:pt x="773" y="34"/>
                  </a:moveTo>
                  <a:lnTo>
                    <a:pt x="784" y="46"/>
                  </a:lnTo>
                  <a:lnTo>
                    <a:pt x="800" y="68"/>
                  </a:lnTo>
                  <a:lnTo>
                    <a:pt x="818" y="99"/>
                  </a:lnTo>
                  <a:lnTo>
                    <a:pt x="837" y="132"/>
                  </a:lnTo>
                  <a:lnTo>
                    <a:pt x="855" y="167"/>
                  </a:lnTo>
                  <a:lnTo>
                    <a:pt x="872" y="197"/>
                  </a:lnTo>
                  <a:lnTo>
                    <a:pt x="885" y="221"/>
                  </a:lnTo>
                  <a:lnTo>
                    <a:pt x="894" y="235"/>
                  </a:lnTo>
                  <a:lnTo>
                    <a:pt x="901" y="238"/>
                  </a:lnTo>
                  <a:lnTo>
                    <a:pt x="912" y="242"/>
                  </a:lnTo>
                  <a:lnTo>
                    <a:pt x="929" y="246"/>
                  </a:lnTo>
                  <a:lnTo>
                    <a:pt x="949" y="248"/>
                  </a:lnTo>
                  <a:lnTo>
                    <a:pt x="974" y="254"/>
                  </a:lnTo>
                  <a:lnTo>
                    <a:pt x="1000" y="258"/>
                  </a:lnTo>
                  <a:lnTo>
                    <a:pt x="1028" y="262"/>
                  </a:lnTo>
                  <a:lnTo>
                    <a:pt x="1056" y="267"/>
                  </a:lnTo>
                  <a:lnTo>
                    <a:pt x="1084" y="274"/>
                  </a:lnTo>
                  <a:lnTo>
                    <a:pt x="1113" y="281"/>
                  </a:lnTo>
                  <a:lnTo>
                    <a:pt x="1138" y="288"/>
                  </a:lnTo>
                  <a:lnTo>
                    <a:pt x="1162" y="296"/>
                  </a:lnTo>
                  <a:lnTo>
                    <a:pt x="1182" y="305"/>
                  </a:lnTo>
                  <a:lnTo>
                    <a:pt x="1199" y="315"/>
                  </a:lnTo>
                  <a:lnTo>
                    <a:pt x="1210" y="326"/>
                  </a:lnTo>
                  <a:lnTo>
                    <a:pt x="1217" y="338"/>
                  </a:lnTo>
                  <a:lnTo>
                    <a:pt x="1222" y="360"/>
                  </a:lnTo>
                  <a:lnTo>
                    <a:pt x="1223" y="379"/>
                  </a:lnTo>
                  <a:lnTo>
                    <a:pt x="1221" y="392"/>
                  </a:lnTo>
                  <a:lnTo>
                    <a:pt x="1217" y="405"/>
                  </a:lnTo>
                  <a:lnTo>
                    <a:pt x="1212" y="413"/>
                  </a:lnTo>
                  <a:lnTo>
                    <a:pt x="1205" y="420"/>
                  </a:lnTo>
                  <a:lnTo>
                    <a:pt x="1198" y="425"/>
                  </a:lnTo>
                  <a:lnTo>
                    <a:pt x="1192" y="430"/>
                  </a:lnTo>
                  <a:lnTo>
                    <a:pt x="1198" y="452"/>
                  </a:lnTo>
                  <a:lnTo>
                    <a:pt x="1199" y="475"/>
                  </a:lnTo>
                  <a:lnTo>
                    <a:pt x="1194" y="500"/>
                  </a:lnTo>
                  <a:lnTo>
                    <a:pt x="1183" y="522"/>
                  </a:lnTo>
                  <a:lnTo>
                    <a:pt x="1168" y="538"/>
                  </a:lnTo>
                  <a:lnTo>
                    <a:pt x="1147" y="546"/>
                  </a:lnTo>
                  <a:lnTo>
                    <a:pt x="1124" y="546"/>
                  </a:lnTo>
                  <a:lnTo>
                    <a:pt x="1096" y="532"/>
                  </a:lnTo>
                  <a:lnTo>
                    <a:pt x="1088" y="532"/>
                  </a:lnTo>
                  <a:lnTo>
                    <a:pt x="1079" y="534"/>
                  </a:lnTo>
                  <a:lnTo>
                    <a:pt x="1070" y="532"/>
                  </a:lnTo>
                  <a:lnTo>
                    <a:pt x="1061" y="532"/>
                  </a:lnTo>
                  <a:lnTo>
                    <a:pt x="1051" y="531"/>
                  </a:lnTo>
                  <a:lnTo>
                    <a:pt x="1043" y="531"/>
                  </a:lnTo>
                  <a:lnTo>
                    <a:pt x="1036" y="530"/>
                  </a:lnTo>
                  <a:lnTo>
                    <a:pt x="1032" y="530"/>
                  </a:lnTo>
                  <a:lnTo>
                    <a:pt x="1030" y="517"/>
                  </a:lnTo>
                  <a:lnTo>
                    <a:pt x="1030" y="503"/>
                  </a:lnTo>
                  <a:lnTo>
                    <a:pt x="1030" y="486"/>
                  </a:lnTo>
                  <a:lnTo>
                    <a:pt x="1029" y="470"/>
                  </a:lnTo>
                  <a:lnTo>
                    <a:pt x="1026" y="454"/>
                  </a:lnTo>
                  <a:lnTo>
                    <a:pt x="1020" y="439"/>
                  </a:lnTo>
                  <a:lnTo>
                    <a:pt x="1011" y="425"/>
                  </a:lnTo>
                  <a:lnTo>
                    <a:pt x="999" y="413"/>
                  </a:lnTo>
                  <a:lnTo>
                    <a:pt x="988" y="406"/>
                  </a:lnTo>
                  <a:lnTo>
                    <a:pt x="976" y="402"/>
                  </a:lnTo>
                  <a:lnTo>
                    <a:pt x="964" y="399"/>
                  </a:lnTo>
                  <a:lnTo>
                    <a:pt x="951" y="399"/>
                  </a:lnTo>
                  <a:lnTo>
                    <a:pt x="938" y="401"/>
                  </a:lnTo>
                  <a:lnTo>
                    <a:pt x="925" y="403"/>
                  </a:lnTo>
                  <a:lnTo>
                    <a:pt x="911" y="409"/>
                  </a:lnTo>
                  <a:lnTo>
                    <a:pt x="898" y="416"/>
                  </a:lnTo>
                  <a:lnTo>
                    <a:pt x="884" y="425"/>
                  </a:lnTo>
                  <a:lnTo>
                    <a:pt x="872" y="435"/>
                  </a:lnTo>
                  <a:lnTo>
                    <a:pt x="860" y="447"/>
                  </a:lnTo>
                  <a:lnTo>
                    <a:pt x="847" y="462"/>
                  </a:lnTo>
                  <a:lnTo>
                    <a:pt x="836" y="477"/>
                  </a:lnTo>
                  <a:lnTo>
                    <a:pt x="826" y="493"/>
                  </a:lnTo>
                  <a:lnTo>
                    <a:pt x="817" y="512"/>
                  </a:lnTo>
                  <a:lnTo>
                    <a:pt x="808" y="532"/>
                  </a:lnTo>
                  <a:lnTo>
                    <a:pt x="801" y="534"/>
                  </a:lnTo>
                  <a:lnTo>
                    <a:pt x="789" y="534"/>
                  </a:lnTo>
                  <a:lnTo>
                    <a:pt x="772" y="535"/>
                  </a:lnTo>
                  <a:lnTo>
                    <a:pt x="750" y="535"/>
                  </a:lnTo>
                  <a:lnTo>
                    <a:pt x="727" y="535"/>
                  </a:lnTo>
                  <a:lnTo>
                    <a:pt x="700" y="535"/>
                  </a:lnTo>
                  <a:lnTo>
                    <a:pt x="673" y="534"/>
                  </a:lnTo>
                  <a:lnTo>
                    <a:pt x="644" y="534"/>
                  </a:lnTo>
                  <a:lnTo>
                    <a:pt x="616" y="532"/>
                  </a:lnTo>
                  <a:lnTo>
                    <a:pt x="587" y="532"/>
                  </a:lnTo>
                  <a:lnTo>
                    <a:pt x="560" y="531"/>
                  </a:lnTo>
                  <a:lnTo>
                    <a:pt x="537" y="531"/>
                  </a:lnTo>
                  <a:lnTo>
                    <a:pt x="517" y="531"/>
                  </a:lnTo>
                  <a:lnTo>
                    <a:pt x="500" y="530"/>
                  </a:lnTo>
                  <a:lnTo>
                    <a:pt x="487" y="530"/>
                  </a:lnTo>
                  <a:lnTo>
                    <a:pt x="481" y="530"/>
                  </a:lnTo>
                  <a:lnTo>
                    <a:pt x="483" y="517"/>
                  </a:lnTo>
                  <a:lnTo>
                    <a:pt x="484" y="504"/>
                  </a:lnTo>
                  <a:lnTo>
                    <a:pt x="482" y="490"/>
                  </a:lnTo>
                  <a:lnTo>
                    <a:pt x="479" y="475"/>
                  </a:lnTo>
                  <a:lnTo>
                    <a:pt x="474" y="462"/>
                  </a:lnTo>
                  <a:lnTo>
                    <a:pt x="468" y="448"/>
                  </a:lnTo>
                  <a:lnTo>
                    <a:pt x="461" y="437"/>
                  </a:lnTo>
                  <a:lnTo>
                    <a:pt x="454" y="428"/>
                  </a:lnTo>
                  <a:lnTo>
                    <a:pt x="447" y="422"/>
                  </a:lnTo>
                  <a:lnTo>
                    <a:pt x="439" y="417"/>
                  </a:lnTo>
                  <a:lnTo>
                    <a:pt x="431" y="411"/>
                  </a:lnTo>
                  <a:lnTo>
                    <a:pt x="422" y="407"/>
                  </a:lnTo>
                  <a:lnTo>
                    <a:pt x="412" y="405"/>
                  </a:lnTo>
                  <a:lnTo>
                    <a:pt x="402" y="403"/>
                  </a:lnTo>
                  <a:lnTo>
                    <a:pt x="389" y="403"/>
                  </a:lnTo>
                  <a:lnTo>
                    <a:pt x="378" y="406"/>
                  </a:lnTo>
                  <a:lnTo>
                    <a:pt x="366" y="410"/>
                  </a:lnTo>
                  <a:lnTo>
                    <a:pt x="352" y="417"/>
                  </a:lnTo>
                  <a:lnTo>
                    <a:pt x="339" y="428"/>
                  </a:lnTo>
                  <a:lnTo>
                    <a:pt x="324" y="440"/>
                  </a:lnTo>
                  <a:lnTo>
                    <a:pt x="310" y="456"/>
                  </a:lnTo>
                  <a:lnTo>
                    <a:pt x="295" y="475"/>
                  </a:lnTo>
                  <a:lnTo>
                    <a:pt x="279" y="500"/>
                  </a:lnTo>
                  <a:lnTo>
                    <a:pt x="264" y="527"/>
                  </a:lnTo>
                  <a:lnTo>
                    <a:pt x="252" y="528"/>
                  </a:lnTo>
                  <a:lnTo>
                    <a:pt x="232" y="528"/>
                  </a:lnTo>
                  <a:lnTo>
                    <a:pt x="207" y="528"/>
                  </a:lnTo>
                  <a:lnTo>
                    <a:pt x="180" y="527"/>
                  </a:lnTo>
                  <a:lnTo>
                    <a:pt x="153" y="526"/>
                  </a:lnTo>
                  <a:lnTo>
                    <a:pt x="131" y="524"/>
                  </a:lnTo>
                  <a:lnTo>
                    <a:pt x="114" y="523"/>
                  </a:lnTo>
                  <a:lnTo>
                    <a:pt x="107" y="523"/>
                  </a:lnTo>
                  <a:lnTo>
                    <a:pt x="103" y="531"/>
                  </a:lnTo>
                  <a:lnTo>
                    <a:pt x="91" y="536"/>
                  </a:lnTo>
                  <a:lnTo>
                    <a:pt x="76" y="542"/>
                  </a:lnTo>
                  <a:lnTo>
                    <a:pt x="58" y="545"/>
                  </a:lnTo>
                  <a:lnTo>
                    <a:pt x="40" y="546"/>
                  </a:lnTo>
                  <a:lnTo>
                    <a:pt x="23" y="545"/>
                  </a:lnTo>
                  <a:lnTo>
                    <a:pt x="9" y="541"/>
                  </a:lnTo>
                  <a:lnTo>
                    <a:pt x="3" y="532"/>
                  </a:lnTo>
                  <a:lnTo>
                    <a:pt x="0" y="515"/>
                  </a:lnTo>
                  <a:lnTo>
                    <a:pt x="2" y="485"/>
                  </a:lnTo>
                  <a:lnTo>
                    <a:pt x="5" y="455"/>
                  </a:lnTo>
                  <a:lnTo>
                    <a:pt x="11" y="437"/>
                  </a:lnTo>
                  <a:lnTo>
                    <a:pt x="14" y="435"/>
                  </a:lnTo>
                  <a:lnTo>
                    <a:pt x="19" y="432"/>
                  </a:lnTo>
                  <a:lnTo>
                    <a:pt x="25" y="430"/>
                  </a:lnTo>
                  <a:lnTo>
                    <a:pt x="32" y="430"/>
                  </a:lnTo>
                  <a:lnTo>
                    <a:pt x="40" y="430"/>
                  </a:lnTo>
                  <a:lnTo>
                    <a:pt x="46" y="432"/>
                  </a:lnTo>
                  <a:lnTo>
                    <a:pt x="54" y="432"/>
                  </a:lnTo>
                  <a:lnTo>
                    <a:pt x="60" y="433"/>
                  </a:lnTo>
                  <a:lnTo>
                    <a:pt x="75" y="395"/>
                  </a:lnTo>
                  <a:lnTo>
                    <a:pt x="90" y="360"/>
                  </a:lnTo>
                  <a:lnTo>
                    <a:pt x="107" y="329"/>
                  </a:lnTo>
                  <a:lnTo>
                    <a:pt x="126" y="301"/>
                  </a:lnTo>
                  <a:lnTo>
                    <a:pt x="147" y="278"/>
                  </a:lnTo>
                  <a:lnTo>
                    <a:pt x="169" y="261"/>
                  </a:lnTo>
                  <a:lnTo>
                    <a:pt x="193" y="248"/>
                  </a:lnTo>
                  <a:lnTo>
                    <a:pt x="219" y="243"/>
                  </a:lnTo>
                  <a:lnTo>
                    <a:pt x="244" y="242"/>
                  </a:lnTo>
                  <a:lnTo>
                    <a:pt x="268" y="242"/>
                  </a:lnTo>
                  <a:lnTo>
                    <a:pt x="291" y="242"/>
                  </a:lnTo>
                  <a:lnTo>
                    <a:pt x="311" y="239"/>
                  </a:lnTo>
                  <a:lnTo>
                    <a:pt x="329" y="236"/>
                  </a:lnTo>
                  <a:lnTo>
                    <a:pt x="344" y="229"/>
                  </a:lnTo>
                  <a:lnTo>
                    <a:pt x="359" y="218"/>
                  </a:lnTo>
                  <a:lnTo>
                    <a:pt x="371" y="204"/>
                  </a:lnTo>
                  <a:lnTo>
                    <a:pt x="383" y="185"/>
                  </a:lnTo>
                  <a:lnTo>
                    <a:pt x="394" y="163"/>
                  </a:lnTo>
                  <a:lnTo>
                    <a:pt x="405" y="140"/>
                  </a:lnTo>
                  <a:lnTo>
                    <a:pt x="415" y="117"/>
                  </a:lnTo>
                  <a:lnTo>
                    <a:pt x="427" y="93"/>
                  </a:lnTo>
                  <a:lnTo>
                    <a:pt x="437" y="73"/>
                  </a:lnTo>
                  <a:lnTo>
                    <a:pt x="448" y="54"/>
                  </a:lnTo>
                  <a:lnTo>
                    <a:pt x="460" y="39"/>
                  </a:lnTo>
                  <a:lnTo>
                    <a:pt x="469" y="32"/>
                  </a:lnTo>
                  <a:lnTo>
                    <a:pt x="481" y="26"/>
                  </a:lnTo>
                  <a:lnTo>
                    <a:pt x="494" y="19"/>
                  </a:lnTo>
                  <a:lnTo>
                    <a:pt x="511" y="13"/>
                  </a:lnTo>
                  <a:lnTo>
                    <a:pt x="529" y="9"/>
                  </a:lnTo>
                  <a:lnTo>
                    <a:pt x="549" y="5"/>
                  </a:lnTo>
                  <a:lnTo>
                    <a:pt x="571" y="2"/>
                  </a:lnTo>
                  <a:lnTo>
                    <a:pt x="593" y="0"/>
                  </a:lnTo>
                  <a:lnTo>
                    <a:pt x="616" y="0"/>
                  </a:lnTo>
                  <a:lnTo>
                    <a:pt x="639" y="0"/>
                  </a:lnTo>
                  <a:lnTo>
                    <a:pt x="663" y="1"/>
                  </a:lnTo>
                  <a:lnTo>
                    <a:pt x="686" y="5"/>
                  </a:lnTo>
                  <a:lnTo>
                    <a:pt x="710" y="9"/>
                  </a:lnTo>
                  <a:lnTo>
                    <a:pt x="732" y="16"/>
                  </a:lnTo>
                  <a:lnTo>
                    <a:pt x="753" y="24"/>
                  </a:lnTo>
                  <a:lnTo>
                    <a:pt x="773" y="34"/>
                  </a:lnTo>
                  <a:close/>
                </a:path>
              </a:pathLst>
            </a:custGeom>
            <a:solidFill>
              <a:srgbClr val="000000"/>
            </a:solidFill>
            <a:ln w="9525">
              <a:noFill/>
              <a:round/>
              <a:headEnd/>
              <a:tailEnd/>
            </a:ln>
          </p:spPr>
          <p:txBody>
            <a:bodyPr/>
            <a:lstStyle/>
            <a:p>
              <a:endParaRPr lang="de-DE"/>
            </a:p>
          </p:txBody>
        </p:sp>
        <p:sp>
          <p:nvSpPr>
            <p:cNvPr id="142417" name="Freeform 89"/>
            <p:cNvSpPr>
              <a:spLocks/>
            </p:cNvSpPr>
            <p:nvPr/>
          </p:nvSpPr>
          <p:spPr bwMode="auto">
            <a:xfrm>
              <a:off x="2992" y="3417"/>
              <a:ext cx="15" cy="38"/>
            </a:xfrm>
            <a:custGeom>
              <a:avLst/>
              <a:gdLst>
                <a:gd name="T0" fmla="*/ 5 w 30"/>
                <a:gd name="T1" fmla="*/ 38 h 75"/>
                <a:gd name="T2" fmla="*/ 8 w 30"/>
                <a:gd name="T3" fmla="*/ 37 h 75"/>
                <a:gd name="T4" fmla="*/ 11 w 30"/>
                <a:gd name="T5" fmla="*/ 34 h 75"/>
                <a:gd name="T6" fmla="*/ 13 w 30"/>
                <a:gd name="T7" fmla="*/ 28 h 75"/>
                <a:gd name="T8" fmla="*/ 15 w 30"/>
                <a:gd name="T9" fmla="*/ 21 h 75"/>
                <a:gd name="T10" fmla="*/ 15 w 30"/>
                <a:gd name="T11" fmla="*/ 14 h 75"/>
                <a:gd name="T12" fmla="*/ 14 w 30"/>
                <a:gd name="T13" fmla="*/ 8 h 75"/>
                <a:gd name="T14" fmla="*/ 13 w 30"/>
                <a:gd name="T15" fmla="*/ 3 h 75"/>
                <a:gd name="T16" fmla="*/ 10 w 30"/>
                <a:gd name="T17" fmla="*/ 0 h 75"/>
                <a:gd name="T18" fmla="*/ 8 w 30"/>
                <a:gd name="T19" fmla="*/ 1 h 75"/>
                <a:gd name="T20" fmla="*/ 5 w 30"/>
                <a:gd name="T21" fmla="*/ 5 h 75"/>
                <a:gd name="T22" fmla="*/ 2 w 30"/>
                <a:gd name="T23" fmla="*/ 10 h 75"/>
                <a:gd name="T24" fmla="*/ 1 w 30"/>
                <a:gd name="T25" fmla="*/ 17 h 75"/>
                <a:gd name="T26" fmla="*/ 0 w 30"/>
                <a:gd name="T27" fmla="*/ 24 h 75"/>
                <a:gd name="T28" fmla="*/ 1 w 30"/>
                <a:gd name="T29" fmla="*/ 30 h 75"/>
                <a:gd name="T30" fmla="*/ 2 w 30"/>
                <a:gd name="T31" fmla="*/ 35 h 75"/>
                <a:gd name="T32" fmla="*/ 5 w 30"/>
                <a:gd name="T33" fmla="*/ 38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5">
                  <a:moveTo>
                    <a:pt x="10" y="75"/>
                  </a:moveTo>
                  <a:lnTo>
                    <a:pt x="16" y="74"/>
                  </a:lnTo>
                  <a:lnTo>
                    <a:pt x="21" y="67"/>
                  </a:lnTo>
                  <a:lnTo>
                    <a:pt x="26" y="56"/>
                  </a:lnTo>
                  <a:lnTo>
                    <a:pt x="29" y="42"/>
                  </a:lnTo>
                  <a:lnTo>
                    <a:pt x="30" y="28"/>
                  </a:lnTo>
                  <a:lnTo>
                    <a:pt x="28" y="15"/>
                  </a:lnTo>
                  <a:lnTo>
                    <a:pt x="25" y="6"/>
                  </a:lnTo>
                  <a:lnTo>
                    <a:pt x="20" y="0"/>
                  </a:lnTo>
                  <a:lnTo>
                    <a:pt x="15" y="2"/>
                  </a:lnTo>
                  <a:lnTo>
                    <a:pt x="9" y="9"/>
                  </a:lnTo>
                  <a:lnTo>
                    <a:pt x="4" y="19"/>
                  </a:lnTo>
                  <a:lnTo>
                    <a:pt x="1" y="33"/>
                  </a:lnTo>
                  <a:lnTo>
                    <a:pt x="0" y="48"/>
                  </a:lnTo>
                  <a:lnTo>
                    <a:pt x="1" y="60"/>
                  </a:lnTo>
                  <a:lnTo>
                    <a:pt x="4" y="70"/>
                  </a:lnTo>
                  <a:lnTo>
                    <a:pt x="10" y="75"/>
                  </a:lnTo>
                  <a:close/>
                </a:path>
              </a:pathLst>
            </a:custGeom>
            <a:solidFill>
              <a:srgbClr val="FFFFFF"/>
            </a:solidFill>
            <a:ln w="9525">
              <a:noFill/>
              <a:round/>
              <a:headEnd/>
              <a:tailEnd/>
            </a:ln>
          </p:spPr>
          <p:txBody>
            <a:bodyPr/>
            <a:lstStyle/>
            <a:p>
              <a:endParaRPr lang="de-DE"/>
            </a:p>
          </p:txBody>
        </p:sp>
        <p:sp>
          <p:nvSpPr>
            <p:cNvPr id="142418" name="Freeform 90"/>
            <p:cNvSpPr>
              <a:spLocks/>
            </p:cNvSpPr>
            <p:nvPr/>
          </p:nvSpPr>
          <p:spPr bwMode="auto">
            <a:xfrm>
              <a:off x="2420" y="3476"/>
              <a:ext cx="27" cy="34"/>
            </a:xfrm>
            <a:custGeom>
              <a:avLst/>
              <a:gdLst>
                <a:gd name="T0" fmla="*/ 1 w 54"/>
                <a:gd name="T1" fmla="*/ 7 h 68"/>
                <a:gd name="T2" fmla="*/ 2 w 54"/>
                <a:gd name="T3" fmla="*/ 3 h 68"/>
                <a:gd name="T4" fmla="*/ 4 w 54"/>
                <a:gd name="T5" fmla="*/ 1 h 68"/>
                <a:gd name="T6" fmla="*/ 7 w 54"/>
                <a:gd name="T7" fmla="*/ 0 h 68"/>
                <a:gd name="T8" fmla="*/ 10 w 54"/>
                <a:gd name="T9" fmla="*/ 0 h 68"/>
                <a:gd name="T10" fmla="*/ 14 w 54"/>
                <a:gd name="T11" fmla="*/ 1 h 68"/>
                <a:gd name="T12" fmla="*/ 19 w 54"/>
                <a:gd name="T13" fmla="*/ 2 h 68"/>
                <a:gd name="T14" fmla="*/ 23 w 54"/>
                <a:gd name="T15" fmla="*/ 3 h 68"/>
                <a:gd name="T16" fmla="*/ 27 w 54"/>
                <a:gd name="T17" fmla="*/ 2 h 68"/>
                <a:gd name="T18" fmla="*/ 27 w 54"/>
                <a:gd name="T19" fmla="*/ 8 h 68"/>
                <a:gd name="T20" fmla="*/ 27 w 54"/>
                <a:gd name="T21" fmla="*/ 14 h 68"/>
                <a:gd name="T22" fmla="*/ 27 w 54"/>
                <a:gd name="T23" fmla="*/ 20 h 68"/>
                <a:gd name="T24" fmla="*/ 27 w 54"/>
                <a:gd name="T25" fmla="*/ 27 h 68"/>
                <a:gd name="T26" fmla="*/ 24 w 54"/>
                <a:gd name="T27" fmla="*/ 30 h 68"/>
                <a:gd name="T28" fmla="*/ 22 w 54"/>
                <a:gd name="T29" fmla="*/ 33 h 68"/>
                <a:gd name="T30" fmla="*/ 18 w 54"/>
                <a:gd name="T31" fmla="*/ 33 h 68"/>
                <a:gd name="T32" fmla="*/ 14 w 54"/>
                <a:gd name="T33" fmla="*/ 34 h 68"/>
                <a:gd name="T34" fmla="*/ 11 w 54"/>
                <a:gd name="T35" fmla="*/ 34 h 68"/>
                <a:gd name="T36" fmla="*/ 8 w 54"/>
                <a:gd name="T37" fmla="*/ 34 h 68"/>
                <a:gd name="T38" fmla="*/ 5 w 54"/>
                <a:gd name="T39" fmla="*/ 33 h 68"/>
                <a:gd name="T40" fmla="*/ 3 w 54"/>
                <a:gd name="T41" fmla="*/ 32 h 68"/>
                <a:gd name="T42" fmla="*/ 1 w 54"/>
                <a:gd name="T43" fmla="*/ 28 h 68"/>
                <a:gd name="T44" fmla="*/ 0 w 54"/>
                <a:gd name="T45" fmla="*/ 21 h 68"/>
                <a:gd name="T46" fmla="*/ 1 w 54"/>
                <a:gd name="T47" fmla="*/ 14 h 68"/>
                <a:gd name="T48" fmla="*/ 1 w 54"/>
                <a:gd name="T49" fmla="*/ 7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68">
                  <a:moveTo>
                    <a:pt x="2" y="13"/>
                  </a:moveTo>
                  <a:lnTo>
                    <a:pt x="3" y="5"/>
                  </a:lnTo>
                  <a:lnTo>
                    <a:pt x="8" y="1"/>
                  </a:lnTo>
                  <a:lnTo>
                    <a:pt x="14" y="0"/>
                  </a:lnTo>
                  <a:lnTo>
                    <a:pt x="20" y="0"/>
                  </a:lnTo>
                  <a:lnTo>
                    <a:pt x="28" y="2"/>
                  </a:lnTo>
                  <a:lnTo>
                    <a:pt x="37" y="4"/>
                  </a:lnTo>
                  <a:lnTo>
                    <a:pt x="45" y="5"/>
                  </a:lnTo>
                  <a:lnTo>
                    <a:pt x="53" y="4"/>
                  </a:lnTo>
                  <a:lnTo>
                    <a:pt x="53" y="16"/>
                  </a:lnTo>
                  <a:lnTo>
                    <a:pt x="54" y="28"/>
                  </a:lnTo>
                  <a:lnTo>
                    <a:pt x="54" y="40"/>
                  </a:lnTo>
                  <a:lnTo>
                    <a:pt x="53" y="54"/>
                  </a:lnTo>
                  <a:lnTo>
                    <a:pt x="48" y="59"/>
                  </a:lnTo>
                  <a:lnTo>
                    <a:pt x="43" y="65"/>
                  </a:lnTo>
                  <a:lnTo>
                    <a:pt x="36" y="66"/>
                  </a:lnTo>
                  <a:lnTo>
                    <a:pt x="28" y="68"/>
                  </a:lnTo>
                  <a:lnTo>
                    <a:pt x="21" y="68"/>
                  </a:lnTo>
                  <a:lnTo>
                    <a:pt x="15" y="68"/>
                  </a:lnTo>
                  <a:lnTo>
                    <a:pt x="9" y="65"/>
                  </a:lnTo>
                  <a:lnTo>
                    <a:pt x="5" y="63"/>
                  </a:lnTo>
                  <a:lnTo>
                    <a:pt x="1" y="55"/>
                  </a:lnTo>
                  <a:lnTo>
                    <a:pt x="0" y="42"/>
                  </a:lnTo>
                  <a:lnTo>
                    <a:pt x="1" y="27"/>
                  </a:lnTo>
                  <a:lnTo>
                    <a:pt x="2" y="13"/>
                  </a:lnTo>
                  <a:close/>
                </a:path>
              </a:pathLst>
            </a:custGeom>
            <a:solidFill>
              <a:srgbClr val="FFFFFF"/>
            </a:solidFill>
            <a:ln w="9525">
              <a:noFill/>
              <a:round/>
              <a:headEnd/>
              <a:tailEnd/>
            </a:ln>
          </p:spPr>
          <p:txBody>
            <a:bodyPr/>
            <a:lstStyle/>
            <a:p>
              <a:endParaRPr lang="de-DE"/>
            </a:p>
          </p:txBody>
        </p:sp>
        <p:sp>
          <p:nvSpPr>
            <p:cNvPr id="142419" name="Freeform 91"/>
            <p:cNvSpPr>
              <a:spLocks/>
            </p:cNvSpPr>
            <p:nvPr/>
          </p:nvSpPr>
          <p:spPr bwMode="auto">
            <a:xfrm>
              <a:off x="2961" y="3478"/>
              <a:ext cx="37" cy="31"/>
            </a:xfrm>
            <a:custGeom>
              <a:avLst/>
              <a:gdLst>
                <a:gd name="T0" fmla="*/ 37 w 74"/>
                <a:gd name="T1" fmla="*/ 0 h 61"/>
                <a:gd name="T2" fmla="*/ 37 w 74"/>
                <a:gd name="T3" fmla="*/ 8 h 61"/>
                <a:gd name="T4" fmla="*/ 35 w 74"/>
                <a:gd name="T5" fmla="*/ 14 h 61"/>
                <a:gd name="T6" fmla="*/ 32 w 74"/>
                <a:gd name="T7" fmla="*/ 20 h 61"/>
                <a:gd name="T8" fmla="*/ 29 w 74"/>
                <a:gd name="T9" fmla="*/ 25 h 61"/>
                <a:gd name="T10" fmla="*/ 24 w 74"/>
                <a:gd name="T11" fmla="*/ 29 h 61"/>
                <a:gd name="T12" fmla="*/ 19 w 74"/>
                <a:gd name="T13" fmla="*/ 30 h 61"/>
                <a:gd name="T14" fmla="*/ 13 w 74"/>
                <a:gd name="T15" fmla="*/ 31 h 61"/>
                <a:gd name="T16" fmla="*/ 6 w 74"/>
                <a:gd name="T17" fmla="*/ 29 h 61"/>
                <a:gd name="T18" fmla="*/ 1 w 74"/>
                <a:gd name="T19" fmla="*/ 25 h 61"/>
                <a:gd name="T20" fmla="*/ 0 w 74"/>
                <a:gd name="T21" fmla="*/ 18 h 61"/>
                <a:gd name="T22" fmla="*/ 3 w 74"/>
                <a:gd name="T23" fmla="*/ 10 h 61"/>
                <a:gd name="T24" fmla="*/ 7 w 74"/>
                <a:gd name="T25" fmla="*/ 6 h 61"/>
                <a:gd name="T26" fmla="*/ 9 w 74"/>
                <a:gd name="T27" fmla="*/ 6 h 61"/>
                <a:gd name="T28" fmla="*/ 11 w 74"/>
                <a:gd name="T29" fmla="*/ 6 h 61"/>
                <a:gd name="T30" fmla="*/ 13 w 74"/>
                <a:gd name="T31" fmla="*/ 6 h 61"/>
                <a:gd name="T32" fmla="*/ 15 w 74"/>
                <a:gd name="T33" fmla="*/ 7 h 61"/>
                <a:gd name="T34" fmla="*/ 18 w 74"/>
                <a:gd name="T35" fmla="*/ 7 h 61"/>
                <a:gd name="T36" fmla="*/ 22 w 74"/>
                <a:gd name="T37" fmla="*/ 6 h 61"/>
                <a:gd name="T38" fmla="*/ 28 w 74"/>
                <a:gd name="T39" fmla="*/ 4 h 61"/>
                <a:gd name="T40" fmla="*/ 37 w 74"/>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1">
                  <a:moveTo>
                    <a:pt x="74" y="0"/>
                  </a:moveTo>
                  <a:lnTo>
                    <a:pt x="73" y="15"/>
                  </a:lnTo>
                  <a:lnTo>
                    <a:pt x="70" y="28"/>
                  </a:lnTo>
                  <a:lnTo>
                    <a:pt x="64" y="40"/>
                  </a:lnTo>
                  <a:lnTo>
                    <a:pt x="57" y="49"/>
                  </a:lnTo>
                  <a:lnTo>
                    <a:pt x="47" y="57"/>
                  </a:lnTo>
                  <a:lnTo>
                    <a:pt x="37" y="59"/>
                  </a:lnTo>
                  <a:lnTo>
                    <a:pt x="25" y="61"/>
                  </a:lnTo>
                  <a:lnTo>
                    <a:pt x="12" y="58"/>
                  </a:lnTo>
                  <a:lnTo>
                    <a:pt x="2" y="49"/>
                  </a:lnTo>
                  <a:lnTo>
                    <a:pt x="0" y="35"/>
                  </a:lnTo>
                  <a:lnTo>
                    <a:pt x="5" y="20"/>
                  </a:lnTo>
                  <a:lnTo>
                    <a:pt x="14" y="12"/>
                  </a:lnTo>
                  <a:lnTo>
                    <a:pt x="18" y="11"/>
                  </a:lnTo>
                  <a:lnTo>
                    <a:pt x="21" y="11"/>
                  </a:lnTo>
                  <a:lnTo>
                    <a:pt x="25" y="12"/>
                  </a:lnTo>
                  <a:lnTo>
                    <a:pt x="29" y="13"/>
                  </a:lnTo>
                  <a:lnTo>
                    <a:pt x="35" y="13"/>
                  </a:lnTo>
                  <a:lnTo>
                    <a:pt x="44" y="12"/>
                  </a:lnTo>
                  <a:lnTo>
                    <a:pt x="56" y="8"/>
                  </a:lnTo>
                  <a:lnTo>
                    <a:pt x="74" y="0"/>
                  </a:lnTo>
                  <a:close/>
                </a:path>
              </a:pathLst>
            </a:custGeom>
            <a:solidFill>
              <a:srgbClr val="FFFFFF"/>
            </a:solidFill>
            <a:ln w="9525">
              <a:noFill/>
              <a:round/>
              <a:headEnd/>
              <a:tailEnd/>
            </a:ln>
          </p:spPr>
          <p:txBody>
            <a:bodyPr/>
            <a:lstStyle/>
            <a:p>
              <a:endParaRPr lang="de-DE"/>
            </a:p>
          </p:txBody>
        </p:sp>
        <p:sp>
          <p:nvSpPr>
            <p:cNvPr id="142420" name="Freeform 92"/>
            <p:cNvSpPr>
              <a:spLocks/>
            </p:cNvSpPr>
            <p:nvPr/>
          </p:nvSpPr>
          <p:spPr bwMode="auto">
            <a:xfrm>
              <a:off x="2617" y="3374"/>
              <a:ext cx="226" cy="127"/>
            </a:xfrm>
            <a:custGeom>
              <a:avLst/>
              <a:gdLst>
                <a:gd name="T0" fmla="*/ 210 w 452"/>
                <a:gd name="T1" fmla="*/ 6 h 254"/>
                <a:gd name="T2" fmla="*/ 202 w 452"/>
                <a:gd name="T3" fmla="*/ 6 h 254"/>
                <a:gd name="T4" fmla="*/ 190 w 452"/>
                <a:gd name="T5" fmla="*/ 6 h 254"/>
                <a:gd name="T6" fmla="*/ 176 w 452"/>
                <a:gd name="T7" fmla="*/ 6 h 254"/>
                <a:gd name="T8" fmla="*/ 161 w 452"/>
                <a:gd name="T9" fmla="*/ 6 h 254"/>
                <a:gd name="T10" fmla="*/ 146 w 452"/>
                <a:gd name="T11" fmla="*/ 6 h 254"/>
                <a:gd name="T12" fmla="*/ 133 w 452"/>
                <a:gd name="T13" fmla="*/ 6 h 254"/>
                <a:gd name="T14" fmla="*/ 124 w 452"/>
                <a:gd name="T15" fmla="*/ 4 h 254"/>
                <a:gd name="T16" fmla="*/ 118 w 452"/>
                <a:gd name="T17" fmla="*/ 1 h 254"/>
                <a:gd name="T18" fmla="*/ 107 w 452"/>
                <a:gd name="T19" fmla="*/ 1 h 254"/>
                <a:gd name="T20" fmla="*/ 92 w 452"/>
                <a:gd name="T21" fmla="*/ 0 h 254"/>
                <a:gd name="T22" fmla="*/ 74 w 452"/>
                <a:gd name="T23" fmla="*/ 1 h 254"/>
                <a:gd name="T24" fmla="*/ 55 w 452"/>
                <a:gd name="T25" fmla="*/ 1 h 254"/>
                <a:gd name="T26" fmla="*/ 38 w 452"/>
                <a:gd name="T27" fmla="*/ 2 h 254"/>
                <a:gd name="T28" fmla="*/ 24 w 452"/>
                <a:gd name="T29" fmla="*/ 2 h 254"/>
                <a:gd name="T30" fmla="*/ 14 w 452"/>
                <a:gd name="T31" fmla="*/ 2 h 254"/>
                <a:gd name="T32" fmla="*/ 5 w 452"/>
                <a:gd name="T33" fmla="*/ 10 h 254"/>
                <a:gd name="T34" fmla="*/ 0 w 452"/>
                <a:gd name="T35" fmla="*/ 54 h 254"/>
                <a:gd name="T36" fmla="*/ 8 w 452"/>
                <a:gd name="T37" fmla="*/ 68 h 254"/>
                <a:gd name="T38" fmla="*/ 18 w 452"/>
                <a:gd name="T39" fmla="*/ 76 h 254"/>
                <a:gd name="T40" fmla="*/ 28 w 452"/>
                <a:gd name="T41" fmla="*/ 89 h 254"/>
                <a:gd name="T42" fmla="*/ 36 w 452"/>
                <a:gd name="T43" fmla="*/ 110 h 254"/>
                <a:gd name="T44" fmla="*/ 42 w 452"/>
                <a:gd name="T45" fmla="*/ 125 h 254"/>
                <a:gd name="T46" fmla="*/ 57 w 452"/>
                <a:gd name="T47" fmla="*/ 125 h 254"/>
                <a:gd name="T48" fmla="*/ 79 w 452"/>
                <a:gd name="T49" fmla="*/ 124 h 254"/>
                <a:gd name="T50" fmla="*/ 97 w 452"/>
                <a:gd name="T51" fmla="*/ 122 h 254"/>
                <a:gd name="T52" fmla="*/ 108 w 452"/>
                <a:gd name="T53" fmla="*/ 122 h 254"/>
                <a:gd name="T54" fmla="*/ 125 w 452"/>
                <a:gd name="T55" fmla="*/ 125 h 254"/>
                <a:gd name="T56" fmla="*/ 145 w 452"/>
                <a:gd name="T57" fmla="*/ 127 h 254"/>
                <a:gd name="T58" fmla="*/ 159 w 452"/>
                <a:gd name="T59" fmla="*/ 127 h 254"/>
                <a:gd name="T60" fmla="*/ 169 w 452"/>
                <a:gd name="T61" fmla="*/ 111 h 254"/>
                <a:gd name="T62" fmla="*/ 185 w 452"/>
                <a:gd name="T63" fmla="*/ 90 h 254"/>
                <a:gd name="T64" fmla="*/ 201 w 452"/>
                <a:gd name="T65" fmla="*/ 76 h 254"/>
                <a:gd name="T66" fmla="*/ 216 w 452"/>
                <a:gd name="T67" fmla="*/ 68 h 254"/>
                <a:gd name="T68" fmla="*/ 225 w 452"/>
                <a:gd name="T69" fmla="*/ 63 h 254"/>
                <a:gd name="T70" fmla="*/ 226 w 452"/>
                <a:gd name="T71" fmla="*/ 47 h 254"/>
                <a:gd name="T72" fmla="*/ 223 w 452"/>
                <a:gd name="T73" fmla="*/ 27 h 254"/>
                <a:gd name="T74" fmla="*/ 217 w 452"/>
                <a:gd name="T75" fmla="*/ 10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2" h="254">
                  <a:moveTo>
                    <a:pt x="425" y="13"/>
                  </a:moveTo>
                  <a:lnTo>
                    <a:pt x="420" y="12"/>
                  </a:lnTo>
                  <a:lnTo>
                    <a:pt x="413" y="11"/>
                  </a:lnTo>
                  <a:lnTo>
                    <a:pt x="404" y="11"/>
                  </a:lnTo>
                  <a:lnTo>
                    <a:pt x="392" y="11"/>
                  </a:lnTo>
                  <a:lnTo>
                    <a:pt x="380" y="11"/>
                  </a:lnTo>
                  <a:lnTo>
                    <a:pt x="365" y="11"/>
                  </a:lnTo>
                  <a:lnTo>
                    <a:pt x="351" y="11"/>
                  </a:lnTo>
                  <a:lnTo>
                    <a:pt x="336" y="11"/>
                  </a:lnTo>
                  <a:lnTo>
                    <a:pt x="321" y="12"/>
                  </a:lnTo>
                  <a:lnTo>
                    <a:pt x="306" y="12"/>
                  </a:lnTo>
                  <a:lnTo>
                    <a:pt x="292" y="12"/>
                  </a:lnTo>
                  <a:lnTo>
                    <a:pt x="279" y="11"/>
                  </a:lnTo>
                  <a:lnTo>
                    <a:pt x="266" y="11"/>
                  </a:lnTo>
                  <a:lnTo>
                    <a:pt x="256" y="9"/>
                  </a:lnTo>
                  <a:lnTo>
                    <a:pt x="247" y="8"/>
                  </a:lnTo>
                  <a:lnTo>
                    <a:pt x="242" y="5"/>
                  </a:lnTo>
                  <a:lnTo>
                    <a:pt x="235" y="2"/>
                  </a:lnTo>
                  <a:lnTo>
                    <a:pt x="225" y="1"/>
                  </a:lnTo>
                  <a:lnTo>
                    <a:pt x="213" y="1"/>
                  </a:lnTo>
                  <a:lnTo>
                    <a:pt x="199" y="0"/>
                  </a:lnTo>
                  <a:lnTo>
                    <a:pt x="183" y="0"/>
                  </a:lnTo>
                  <a:lnTo>
                    <a:pt x="165" y="0"/>
                  </a:lnTo>
                  <a:lnTo>
                    <a:pt x="147" y="1"/>
                  </a:lnTo>
                  <a:lnTo>
                    <a:pt x="129" y="1"/>
                  </a:lnTo>
                  <a:lnTo>
                    <a:pt x="110" y="2"/>
                  </a:lnTo>
                  <a:lnTo>
                    <a:pt x="93" y="2"/>
                  </a:lnTo>
                  <a:lnTo>
                    <a:pt x="76" y="4"/>
                  </a:lnTo>
                  <a:lnTo>
                    <a:pt x="61" y="4"/>
                  </a:lnTo>
                  <a:lnTo>
                    <a:pt x="47" y="4"/>
                  </a:lnTo>
                  <a:lnTo>
                    <a:pt x="36" y="4"/>
                  </a:lnTo>
                  <a:lnTo>
                    <a:pt x="27" y="4"/>
                  </a:lnTo>
                  <a:lnTo>
                    <a:pt x="21" y="2"/>
                  </a:lnTo>
                  <a:lnTo>
                    <a:pt x="9" y="19"/>
                  </a:lnTo>
                  <a:lnTo>
                    <a:pt x="1" y="62"/>
                  </a:lnTo>
                  <a:lnTo>
                    <a:pt x="0" y="107"/>
                  </a:lnTo>
                  <a:lnTo>
                    <a:pt x="8" y="132"/>
                  </a:lnTo>
                  <a:lnTo>
                    <a:pt x="16" y="136"/>
                  </a:lnTo>
                  <a:lnTo>
                    <a:pt x="26" y="142"/>
                  </a:lnTo>
                  <a:lnTo>
                    <a:pt x="36" y="151"/>
                  </a:lnTo>
                  <a:lnTo>
                    <a:pt x="46" y="163"/>
                  </a:lnTo>
                  <a:lnTo>
                    <a:pt x="56" y="178"/>
                  </a:lnTo>
                  <a:lnTo>
                    <a:pt x="65" y="197"/>
                  </a:lnTo>
                  <a:lnTo>
                    <a:pt x="72" y="219"/>
                  </a:lnTo>
                  <a:lnTo>
                    <a:pt x="77" y="246"/>
                  </a:lnTo>
                  <a:lnTo>
                    <a:pt x="83" y="250"/>
                  </a:lnTo>
                  <a:lnTo>
                    <a:pt x="95" y="251"/>
                  </a:lnTo>
                  <a:lnTo>
                    <a:pt x="113" y="250"/>
                  </a:lnTo>
                  <a:lnTo>
                    <a:pt x="135" y="248"/>
                  </a:lnTo>
                  <a:lnTo>
                    <a:pt x="157" y="247"/>
                  </a:lnTo>
                  <a:lnTo>
                    <a:pt x="178" y="244"/>
                  </a:lnTo>
                  <a:lnTo>
                    <a:pt x="194" y="243"/>
                  </a:lnTo>
                  <a:lnTo>
                    <a:pt x="206" y="243"/>
                  </a:lnTo>
                  <a:lnTo>
                    <a:pt x="216" y="244"/>
                  </a:lnTo>
                  <a:lnTo>
                    <a:pt x="231" y="247"/>
                  </a:lnTo>
                  <a:lnTo>
                    <a:pt x="249" y="250"/>
                  </a:lnTo>
                  <a:lnTo>
                    <a:pt x="270" y="253"/>
                  </a:lnTo>
                  <a:lnTo>
                    <a:pt x="289" y="254"/>
                  </a:lnTo>
                  <a:lnTo>
                    <a:pt x="306" y="254"/>
                  </a:lnTo>
                  <a:lnTo>
                    <a:pt x="318" y="253"/>
                  </a:lnTo>
                  <a:lnTo>
                    <a:pt x="324" y="250"/>
                  </a:lnTo>
                  <a:lnTo>
                    <a:pt x="337" y="221"/>
                  </a:lnTo>
                  <a:lnTo>
                    <a:pt x="353" y="198"/>
                  </a:lnTo>
                  <a:lnTo>
                    <a:pt x="369" y="179"/>
                  </a:lnTo>
                  <a:lnTo>
                    <a:pt x="386" y="163"/>
                  </a:lnTo>
                  <a:lnTo>
                    <a:pt x="401" y="151"/>
                  </a:lnTo>
                  <a:lnTo>
                    <a:pt x="416" y="142"/>
                  </a:lnTo>
                  <a:lnTo>
                    <a:pt x="431" y="136"/>
                  </a:lnTo>
                  <a:lnTo>
                    <a:pt x="442" y="132"/>
                  </a:lnTo>
                  <a:lnTo>
                    <a:pt x="449" y="125"/>
                  </a:lnTo>
                  <a:lnTo>
                    <a:pt x="451" y="113"/>
                  </a:lnTo>
                  <a:lnTo>
                    <a:pt x="452" y="94"/>
                  </a:lnTo>
                  <a:lnTo>
                    <a:pt x="450" y="73"/>
                  </a:lnTo>
                  <a:lnTo>
                    <a:pt x="445" y="53"/>
                  </a:lnTo>
                  <a:lnTo>
                    <a:pt x="440" y="35"/>
                  </a:lnTo>
                  <a:lnTo>
                    <a:pt x="433" y="20"/>
                  </a:lnTo>
                  <a:lnTo>
                    <a:pt x="425" y="13"/>
                  </a:lnTo>
                  <a:close/>
                </a:path>
              </a:pathLst>
            </a:custGeom>
            <a:solidFill>
              <a:srgbClr val="FFFFFF"/>
            </a:solidFill>
            <a:ln w="9525">
              <a:noFill/>
              <a:round/>
              <a:headEnd/>
              <a:tailEnd/>
            </a:ln>
          </p:spPr>
          <p:txBody>
            <a:bodyPr/>
            <a:lstStyle/>
            <a:p>
              <a:endParaRPr lang="de-DE"/>
            </a:p>
          </p:txBody>
        </p:sp>
        <p:sp>
          <p:nvSpPr>
            <p:cNvPr id="142421" name="Freeform 93"/>
            <p:cNvSpPr>
              <a:spLocks/>
            </p:cNvSpPr>
            <p:nvPr/>
          </p:nvSpPr>
          <p:spPr bwMode="auto">
            <a:xfrm>
              <a:off x="2737" y="3285"/>
              <a:ext cx="85" cy="78"/>
            </a:xfrm>
            <a:custGeom>
              <a:avLst/>
              <a:gdLst>
                <a:gd name="T0" fmla="*/ 85 w 171"/>
                <a:gd name="T1" fmla="*/ 77 h 155"/>
                <a:gd name="T2" fmla="*/ 83 w 171"/>
                <a:gd name="T3" fmla="*/ 78 h 155"/>
                <a:gd name="T4" fmla="*/ 79 w 171"/>
                <a:gd name="T5" fmla="*/ 78 h 155"/>
                <a:gd name="T6" fmla="*/ 74 w 171"/>
                <a:gd name="T7" fmla="*/ 77 h 155"/>
                <a:gd name="T8" fmla="*/ 67 w 171"/>
                <a:gd name="T9" fmla="*/ 76 h 155"/>
                <a:gd name="T10" fmla="*/ 60 w 171"/>
                <a:gd name="T11" fmla="*/ 75 h 155"/>
                <a:gd name="T12" fmla="*/ 54 w 171"/>
                <a:gd name="T13" fmla="*/ 73 h 155"/>
                <a:gd name="T14" fmla="*/ 48 w 171"/>
                <a:gd name="T15" fmla="*/ 73 h 155"/>
                <a:gd name="T16" fmla="*/ 45 w 171"/>
                <a:gd name="T17" fmla="*/ 73 h 155"/>
                <a:gd name="T18" fmla="*/ 41 w 171"/>
                <a:gd name="T19" fmla="*/ 73 h 155"/>
                <a:gd name="T20" fmla="*/ 36 w 171"/>
                <a:gd name="T21" fmla="*/ 73 h 155"/>
                <a:gd name="T22" fmla="*/ 29 w 171"/>
                <a:gd name="T23" fmla="*/ 72 h 155"/>
                <a:gd name="T24" fmla="*/ 22 w 171"/>
                <a:gd name="T25" fmla="*/ 71 h 155"/>
                <a:gd name="T26" fmla="*/ 15 w 171"/>
                <a:gd name="T27" fmla="*/ 70 h 155"/>
                <a:gd name="T28" fmla="*/ 9 w 171"/>
                <a:gd name="T29" fmla="*/ 69 h 155"/>
                <a:gd name="T30" fmla="*/ 5 w 171"/>
                <a:gd name="T31" fmla="*/ 67 h 155"/>
                <a:gd name="T32" fmla="*/ 3 w 171"/>
                <a:gd name="T33" fmla="*/ 66 h 155"/>
                <a:gd name="T34" fmla="*/ 1 w 171"/>
                <a:gd name="T35" fmla="*/ 54 h 155"/>
                <a:gd name="T36" fmla="*/ 0 w 171"/>
                <a:gd name="T37" fmla="*/ 33 h 155"/>
                <a:gd name="T38" fmla="*/ 0 w 171"/>
                <a:gd name="T39" fmla="*/ 13 h 155"/>
                <a:gd name="T40" fmla="*/ 2 w 171"/>
                <a:gd name="T41" fmla="*/ 2 h 155"/>
                <a:gd name="T42" fmla="*/ 4 w 171"/>
                <a:gd name="T43" fmla="*/ 1 h 155"/>
                <a:gd name="T44" fmla="*/ 10 w 171"/>
                <a:gd name="T45" fmla="*/ 1 h 155"/>
                <a:gd name="T46" fmla="*/ 17 w 171"/>
                <a:gd name="T47" fmla="*/ 0 h 155"/>
                <a:gd name="T48" fmla="*/ 25 w 171"/>
                <a:gd name="T49" fmla="*/ 0 h 155"/>
                <a:gd name="T50" fmla="*/ 33 w 171"/>
                <a:gd name="T51" fmla="*/ 1 h 155"/>
                <a:gd name="T52" fmla="*/ 40 w 171"/>
                <a:gd name="T53" fmla="*/ 1 h 155"/>
                <a:gd name="T54" fmla="*/ 46 w 171"/>
                <a:gd name="T55" fmla="*/ 2 h 155"/>
                <a:gd name="T56" fmla="*/ 49 w 171"/>
                <a:gd name="T57" fmla="*/ 3 h 155"/>
                <a:gd name="T58" fmla="*/ 52 w 171"/>
                <a:gd name="T59" fmla="*/ 6 h 155"/>
                <a:gd name="T60" fmla="*/ 57 w 171"/>
                <a:gd name="T61" fmla="*/ 14 h 155"/>
                <a:gd name="T62" fmla="*/ 63 w 171"/>
                <a:gd name="T63" fmla="*/ 25 h 155"/>
                <a:gd name="T64" fmla="*/ 70 w 171"/>
                <a:gd name="T65" fmla="*/ 38 h 155"/>
                <a:gd name="T66" fmla="*/ 76 w 171"/>
                <a:gd name="T67" fmla="*/ 51 h 155"/>
                <a:gd name="T68" fmla="*/ 82 w 171"/>
                <a:gd name="T69" fmla="*/ 63 h 155"/>
                <a:gd name="T70" fmla="*/ 85 w 171"/>
                <a:gd name="T71" fmla="*/ 72 h 155"/>
                <a:gd name="T72" fmla="*/ 85 w 171"/>
                <a:gd name="T73" fmla="*/ 77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55">
                  <a:moveTo>
                    <a:pt x="171" y="153"/>
                  </a:moveTo>
                  <a:lnTo>
                    <a:pt x="167" y="155"/>
                  </a:lnTo>
                  <a:lnTo>
                    <a:pt x="159" y="155"/>
                  </a:lnTo>
                  <a:lnTo>
                    <a:pt x="148" y="153"/>
                  </a:lnTo>
                  <a:lnTo>
                    <a:pt x="134" y="151"/>
                  </a:lnTo>
                  <a:lnTo>
                    <a:pt x="121" y="149"/>
                  </a:lnTo>
                  <a:lnTo>
                    <a:pt x="108" y="146"/>
                  </a:lnTo>
                  <a:lnTo>
                    <a:pt x="97" y="145"/>
                  </a:lnTo>
                  <a:lnTo>
                    <a:pt x="90" y="145"/>
                  </a:lnTo>
                  <a:lnTo>
                    <a:pt x="82" y="145"/>
                  </a:lnTo>
                  <a:lnTo>
                    <a:pt x="72" y="145"/>
                  </a:lnTo>
                  <a:lnTo>
                    <a:pt x="59" y="144"/>
                  </a:lnTo>
                  <a:lnTo>
                    <a:pt x="45" y="142"/>
                  </a:lnTo>
                  <a:lnTo>
                    <a:pt x="31" y="140"/>
                  </a:lnTo>
                  <a:lnTo>
                    <a:pt x="19" y="137"/>
                  </a:lnTo>
                  <a:lnTo>
                    <a:pt x="10" y="134"/>
                  </a:lnTo>
                  <a:lnTo>
                    <a:pt x="6" y="132"/>
                  </a:lnTo>
                  <a:lnTo>
                    <a:pt x="3" y="108"/>
                  </a:lnTo>
                  <a:lnTo>
                    <a:pt x="0" y="66"/>
                  </a:lnTo>
                  <a:lnTo>
                    <a:pt x="0" y="26"/>
                  </a:lnTo>
                  <a:lnTo>
                    <a:pt x="4" y="4"/>
                  </a:lnTo>
                  <a:lnTo>
                    <a:pt x="9" y="1"/>
                  </a:lnTo>
                  <a:lnTo>
                    <a:pt x="21" y="1"/>
                  </a:lnTo>
                  <a:lnTo>
                    <a:pt x="34" y="0"/>
                  </a:lnTo>
                  <a:lnTo>
                    <a:pt x="51" y="0"/>
                  </a:lnTo>
                  <a:lnTo>
                    <a:pt x="67" y="1"/>
                  </a:lnTo>
                  <a:lnTo>
                    <a:pt x="81" y="2"/>
                  </a:lnTo>
                  <a:lnTo>
                    <a:pt x="93" y="4"/>
                  </a:lnTo>
                  <a:lnTo>
                    <a:pt x="98" y="5"/>
                  </a:lnTo>
                  <a:lnTo>
                    <a:pt x="104" y="12"/>
                  </a:lnTo>
                  <a:lnTo>
                    <a:pt x="114" y="28"/>
                  </a:lnTo>
                  <a:lnTo>
                    <a:pt x="127" y="50"/>
                  </a:lnTo>
                  <a:lnTo>
                    <a:pt x="141" y="76"/>
                  </a:lnTo>
                  <a:lnTo>
                    <a:pt x="153" y="102"/>
                  </a:lnTo>
                  <a:lnTo>
                    <a:pt x="165" y="126"/>
                  </a:lnTo>
                  <a:lnTo>
                    <a:pt x="170" y="144"/>
                  </a:lnTo>
                  <a:lnTo>
                    <a:pt x="171" y="153"/>
                  </a:lnTo>
                  <a:close/>
                </a:path>
              </a:pathLst>
            </a:custGeom>
            <a:solidFill>
              <a:srgbClr val="FFFFFF"/>
            </a:solidFill>
            <a:ln w="9525">
              <a:noFill/>
              <a:round/>
              <a:headEnd/>
              <a:tailEnd/>
            </a:ln>
          </p:spPr>
          <p:txBody>
            <a:bodyPr/>
            <a:lstStyle/>
            <a:p>
              <a:endParaRPr lang="de-DE"/>
            </a:p>
          </p:txBody>
        </p:sp>
        <p:sp>
          <p:nvSpPr>
            <p:cNvPr id="142422" name="Freeform 94"/>
            <p:cNvSpPr>
              <a:spLocks/>
            </p:cNvSpPr>
            <p:nvPr/>
          </p:nvSpPr>
          <p:spPr bwMode="auto">
            <a:xfrm>
              <a:off x="2624" y="3291"/>
              <a:ext cx="89" cy="64"/>
            </a:xfrm>
            <a:custGeom>
              <a:avLst/>
              <a:gdLst>
                <a:gd name="T0" fmla="*/ 85 w 179"/>
                <a:gd name="T1" fmla="*/ 1 h 129"/>
                <a:gd name="T2" fmla="*/ 87 w 179"/>
                <a:gd name="T3" fmla="*/ 10 h 129"/>
                <a:gd name="T4" fmla="*/ 88 w 179"/>
                <a:gd name="T5" fmla="*/ 29 h 129"/>
                <a:gd name="T6" fmla="*/ 88 w 179"/>
                <a:gd name="T7" fmla="*/ 47 h 129"/>
                <a:gd name="T8" fmla="*/ 89 w 179"/>
                <a:gd name="T9" fmla="*/ 59 h 129"/>
                <a:gd name="T10" fmla="*/ 89 w 179"/>
                <a:gd name="T11" fmla="*/ 60 h 129"/>
                <a:gd name="T12" fmla="*/ 86 w 179"/>
                <a:gd name="T13" fmla="*/ 61 h 129"/>
                <a:gd name="T14" fmla="*/ 82 w 179"/>
                <a:gd name="T15" fmla="*/ 62 h 129"/>
                <a:gd name="T16" fmla="*/ 76 w 179"/>
                <a:gd name="T17" fmla="*/ 63 h 129"/>
                <a:gd name="T18" fmla="*/ 70 w 179"/>
                <a:gd name="T19" fmla="*/ 63 h 129"/>
                <a:gd name="T20" fmla="*/ 62 w 179"/>
                <a:gd name="T21" fmla="*/ 64 h 129"/>
                <a:gd name="T22" fmla="*/ 54 w 179"/>
                <a:gd name="T23" fmla="*/ 64 h 129"/>
                <a:gd name="T24" fmla="*/ 46 w 179"/>
                <a:gd name="T25" fmla="*/ 64 h 129"/>
                <a:gd name="T26" fmla="*/ 38 w 179"/>
                <a:gd name="T27" fmla="*/ 64 h 129"/>
                <a:gd name="T28" fmla="*/ 29 w 179"/>
                <a:gd name="T29" fmla="*/ 64 h 129"/>
                <a:gd name="T30" fmla="*/ 22 w 179"/>
                <a:gd name="T31" fmla="*/ 63 h 129"/>
                <a:gd name="T32" fmla="*/ 15 w 179"/>
                <a:gd name="T33" fmla="*/ 63 h 129"/>
                <a:gd name="T34" fmla="*/ 9 w 179"/>
                <a:gd name="T35" fmla="*/ 62 h 129"/>
                <a:gd name="T36" fmla="*/ 4 w 179"/>
                <a:gd name="T37" fmla="*/ 61 h 129"/>
                <a:gd name="T38" fmla="*/ 1 w 179"/>
                <a:gd name="T39" fmla="*/ 60 h 129"/>
                <a:gd name="T40" fmla="*/ 0 w 179"/>
                <a:gd name="T41" fmla="*/ 59 h 129"/>
                <a:gd name="T42" fmla="*/ 0 w 179"/>
                <a:gd name="T43" fmla="*/ 55 h 129"/>
                <a:gd name="T44" fmla="*/ 3 w 179"/>
                <a:gd name="T45" fmla="*/ 47 h 129"/>
                <a:gd name="T46" fmla="*/ 7 w 179"/>
                <a:gd name="T47" fmla="*/ 38 h 129"/>
                <a:gd name="T48" fmla="*/ 13 w 179"/>
                <a:gd name="T49" fmla="*/ 27 h 129"/>
                <a:gd name="T50" fmla="*/ 18 w 179"/>
                <a:gd name="T51" fmla="*/ 18 h 129"/>
                <a:gd name="T52" fmla="*/ 25 w 179"/>
                <a:gd name="T53" fmla="*/ 10 h 129"/>
                <a:gd name="T54" fmla="*/ 31 w 179"/>
                <a:gd name="T55" fmla="*/ 4 h 129"/>
                <a:gd name="T56" fmla="*/ 37 w 179"/>
                <a:gd name="T57" fmla="*/ 2 h 129"/>
                <a:gd name="T58" fmla="*/ 43 w 179"/>
                <a:gd name="T59" fmla="*/ 2 h 129"/>
                <a:gd name="T60" fmla="*/ 50 w 179"/>
                <a:gd name="T61" fmla="*/ 1 h 129"/>
                <a:gd name="T62" fmla="*/ 57 w 179"/>
                <a:gd name="T63" fmla="*/ 0 h 129"/>
                <a:gd name="T64" fmla="*/ 65 w 179"/>
                <a:gd name="T65" fmla="*/ 0 h 129"/>
                <a:gd name="T66" fmla="*/ 71 w 179"/>
                <a:gd name="T67" fmla="*/ 0 h 129"/>
                <a:gd name="T68" fmla="*/ 78 w 179"/>
                <a:gd name="T69" fmla="*/ 0 h 129"/>
                <a:gd name="T70" fmla="*/ 82 w 179"/>
                <a:gd name="T71" fmla="*/ 0 h 129"/>
                <a:gd name="T72" fmla="*/ 85 w 179"/>
                <a:gd name="T73" fmla="*/ 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9" h="129">
                  <a:moveTo>
                    <a:pt x="170" y="2"/>
                  </a:moveTo>
                  <a:lnTo>
                    <a:pt x="175" y="21"/>
                  </a:lnTo>
                  <a:lnTo>
                    <a:pt x="177" y="58"/>
                  </a:lnTo>
                  <a:lnTo>
                    <a:pt x="177" y="95"/>
                  </a:lnTo>
                  <a:lnTo>
                    <a:pt x="179" y="118"/>
                  </a:lnTo>
                  <a:lnTo>
                    <a:pt x="178" y="121"/>
                  </a:lnTo>
                  <a:lnTo>
                    <a:pt x="172" y="123"/>
                  </a:lnTo>
                  <a:lnTo>
                    <a:pt x="165" y="125"/>
                  </a:lnTo>
                  <a:lnTo>
                    <a:pt x="153" y="126"/>
                  </a:lnTo>
                  <a:lnTo>
                    <a:pt x="140" y="127"/>
                  </a:lnTo>
                  <a:lnTo>
                    <a:pt x="125" y="129"/>
                  </a:lnTo>
                  <a:lnTo>
                    <a:pt x="109" y="129"/>
                  </a:lnTo>
                  <a:lnTo>
                    <a:pt x="93" y="129"/>
                  </a:lnTo>
                  <a:lnTo>
                    <a:pt x="76" y="129"/>
                  </a:lnTo>
                  <a:lnTo>
                    <a:pt x="59" y="129"/>
                  </a:lnTo>
                  <a:lnTo>
                    <a:pt x="44" y="127"/>
                  </a:lnTo>
                  <a:lnTo>
                    <a:pt x="31" y="126"/>
                  </a:lnTo>
                  <a:lnTo>
                    <a:pt x="18" y="125"/>
                  </a:lnTo>
                  <a:lnTo>
                    <a:pt x="9" y="123"/>
                  </a:lnTo>
                  <a:lnTo>
                    <a:pt x="3" y="121"/>
                  </a:lnTo>
                  <a:lnTo>
                    <a:pt x="0" y="118"/>
                  </a:lnTo>
                  <a:lnTo>
                    <a:pt x="1" y="110"/>
                  </a:lnTo>
                  <a:lnTo>
                    <a:pt x="7" y="95"/>
                  </a:lnTo>
                  <a:lnTo>
                    <a:pt x="15" y="76"/>
                  </a:lnTo>
                  <a:lnTo>
                    <a:pt x="26" y="55"/>
                  </a:lnTo>
                  <a:lnTo>
                    <a:pt x="37" y="36"/>
                  </a:lnTo>
                  <a:lnTo>
                    <a:pt x="51" y="20"/>
                  </a:lnTo>
                  <a:lnTo>
                    <a:pt x="63" y="8"/>
                  </a:lnTo>
                  <a:lnTo>
                    <a:pt x="75" y="4"/>
                  </a:lnTo>
                  <a:lnTo>
                    <a:pt x="87" y="4"/>
                  </a:lnTo>
                  <a:lnTo>
                    <a:pt x="100" y="2"/>
                  </a:lnTo>
                  <a:lnTo>
                    <a:pt x="115" y="1"/>
                  </a:lnTo>
                  <a:lnTo>
                    <a:pt x="130" y="0"/>
                  </a:lnTo>
                  <a:lnTo>
                    <a:pt x="143" y="0"/>
                  </a:lnTo>
                  <a:lnTo>
                    <a:pt x="156" y="0"/>
                  </a:lnTo>
                  <a:lnTo>
                    <a:pt x="165" y="0"/>
                  </a:lnTo>
                  <a:lnTo>
                    <a:pt x="170" y="2"/>
                  </a:lnTo>
                  <a:close/>
                </a:path>
              </a:pathLst>
            </a:custGeom>
            <a:solidFill>
              <a:srgbClr val="FFFFFF"/>
            </a:solidFill>
            <a:ln w="9525">
              <a:noFill/>
              <a:round/>
              <a:headEnd/>
              <a:tailEnd/>
            </a:ln>
          </p:spPr>
          <p:txBody>
            <a:bodyPr/>
            <a:lstStyle/>
            <a:p>
              <a:endParaRPr lang="de-DE"/>
            </a:p>
          </p:txBody>
        </p:sp>
        <p:sp>
          <p:nvSpPr>
            <p:cNvPr id="142423" name="Freeform 95"/>
            <p:cNvSpPr>
              <a:spLocks/>
            </p:cNvSpPr>
            <p:nvPr/>
          </p:nvSpPr>
          <p:spPr bwMode="auto">
            <a:xfrm>
              <a:off x="2686" y="3388"/>
              <a:ext cx="78" cy="93"/>
            </a:xfrm>
            <a:custGeom>
              <a:avLst/>
              <a:gdLst>
                <a:gd name="T0" fmla="*/ 45 w 155"/>
                <a:gd name="T1" fmla="*/ 93 h 186"/>
                <a:gd name="T2" fmla="*/ 43 w 155"/>
                <a:gd name="T3" fmla="*/ 90 h 186"/>
                <a:gd name="T4" fmla="*/ 40 w 155"/>
                <a:gd name="T5" fmla="*/ 87 h 186"/>
                <a:gd name="T6" fmla="*/ 35 w 155"/>
                <a:gd name="T7" fmla="*/ 85 h 186"/>
                <a:gd name="T8" fmla="*/ 31 w 155"/>
                <a:gd name="T9" fmla="*/ 83 h 186"/>
                <a:gd name="T10" fmla="*/ 26 w 155"/>
                <a:gd name="T11" fmla="*/ 82 h 186"/>
                <a:gd name="T12" fmla="*/ 21 w 155"/>
                <a:gd name="T13" fmla="*/ 80 h 186"/>
                <a:gd name="T14" fmla="*/ 18 w 155"/>
                <a:gd name="T15" fmla="*/ 80 h 186"/>
                <a:gd name="T16" fmla="*/ 15 w 155"/>
                <a:gd name="T17" fmla="*/ 80 h 186"/>
                <a:gd name="T18" fmla="*/ 10 w 155"/>
                <a:gd name="T19" fmla="*/ 77 h 186"/>
                <a:gd name="T20" fmla="*/ 7 w 155"/>
                <a:gd name="T21" fmla="*/ 70 h 186"/>
                <a:gd name="T22" fmla="*/ 5 w 155"/>
                <a:gd name="T23" fmla="*/ 60 h 186"/>
                <a:gd name="T24" fmla="*/ 8 w 155"/>
                <a:gd name="T25" fmla="*/ 52 h 186"/>
                <a:gd name="T26" fmla="*/ 10 w 155"/>
                <a:gd name="T27" fmla="*/ 46 h 186"/>
                <a:gd name="T28" fmla="*/ 11 w 155"/>
                <a:gd name="T29" fmla="*/ 40 h 186"/>
                <a:gd name="T30" fmla="*/ 8 w 155"/>
                <a:gd name="T31" fmla="*/ 32 h 186"/>
                <a:gd name="T32" fmla="*/ 0 w 155"/>
                <a:gd name="T33" fmla="*/ 23 h 186"/>
                <a:gd name="T34" fmla="*/ 1 w 155"/>
                <a:gd name="T35" fmla="*/ 20 h 186"/>
                <a:gd name="T36" fmla="*/ 5 w 155"/>
                <a:gd name="T37" fmla="*/ 14 h 186"/>
                <a:gd name="T38" fmla="*/ 10 w 155"/>
                <a:gd name="T39" fmla="*/ 10 h 186"/>
                <a:gd name="T40" fmla="*/ 13 w 155"/>
                <a:gd name="T41" fmla="*/ 8 h 186"/>
                <a:gd name="T42" fmla="*/ 17 w 155"/>
                <a:gd name="T43" fmla="*/ 12 h 186"/>
                <a:gd name="T44" fmla="*/ 21 w 155"/>
                <a:gd name="T45" fmla="*/ 13 h 186"/>
                <a:gd name="T46" fmla="*/ 25 w 155"/>
                <a:gd name="T47" fmla="*/ 14 h 186"/>
                <a:gd name="T48" fmla="*/ 29 w 155"/>
                <a:gd name="T49" fmla="*/ 12 h 186"/>
                <a:gd name="T50" fmla="*/ 32 w 155"/>
                <a:gd name="T51" fmla="*/ 11 h 186"/>
                <a:gd name="T52" fmla="*/ 35 w 155"/>
                <a:gd name="T53" fmla="*/ 9 h 186"/>
                <a:gd name="T54" fmla="*/ 36 w 155"/>
                <a:gd name="T55" fmla="*/ 6 h 186"/>
                <a:gd name="T56" fmla="*/ 37 w 155"/>
                <a:gd name="T57" fmla="*/ 4 h 186"/>
                <a:gd name="T58" fmla="*/ 38 w 155"/>
                <a:gd name="T59" fmla="*/ 1 h 186"/>
                <a:gd name="T60" fmla="*/ 40 w 155"/>
                <a:gd name="T61" fmla="*/ 0 h 186"/>
                <a:gd name="T62" fmla="*/ 42 w 155"/>
                <a:gd name="T63" fmla="*/ 1 h 186"/>
                <a:gd name="T64" fmla="*/ 44 w 155"/>
                <a:gd name="T65" fmla="*/ 4 h 186"/>
                <a:gd name="T66" fmla="*/ 44 w 155"/>
                <a:gd name="T67" fmla="*/ 6 h 186"/>
                <a:gd name="T68" fmla="*/ 46 w 155"/>
                <a:gd name="T69" fmla="*/ 9 h 186"/>
                <a:gd name="T70" fmla="*/ 48 w 155"/>
                <a:gd name="T71" fmla="*/ 11 h 186"/>
                <a:gd name="T72" fmla="*/ 51 w 155"/>
                <a:gd name="T73" fmla="*/ 13 h 186"/>
                <a:gd name="T74" fmla="*/ 54 w 155"/>
                <a:gd name="T75" fmla="*/ 14 h 186"/>
                <a:gd name="T76" fmla="*/ 58 w 155"/>
                <a:gd name="T77" fmla="*/ 14 h 186"/>
                <a:gd name="T78" fmla="*/ 63 w 155"/>
                <a:gd name="T79" fmla="*/ 13 h 186"/>
                <a:gd name="T80" fmla="*/ 67 w 155"/>
                <a:gd name="T81" fmla="*/ 10 h 186"/>
                <a:gd name="T82" fmla="*/ 70 w 155"/>
                <a:gd name="T83" fmla="*/ 11 h 186"/>
                <a:gd name="T84" fmla="*/ 74 w 155"/>
                <a:gd name="T85" fmla="*/ 16 h 186"/>
                <a:gd name="T86" fmla="*/ 77 w 155"/>
                <a:gd name="T87" fmla="*/ 22 h 186"/>
                <a:gd name="T88" fmla="*/ 78 w 155"/>
                <a:gd name="T89" fmla="*/ 26 h 186"/>
                <a:gd name="T90" fmla="*/ 73 w 155"/>
                <a:gd name="T91" fmla="*/ 34 h 186"/>
                <a:gd name="T92" fmla="*/ 71 w 155"/>
                <a:gd name="T93" fmla="*/ 41 h 186"/>
                <a:gd name="T94" fmla="*/ 72 w 155"/>
                <a:gd name="T95" fmla="*/ 48 h 186"/>
                <a:gd name="T96" fmla="*/ 74 w 155"/>
                <a:gd name="T97" fmla="*/ 53 h 186"/>
                <a:gd name="T98" fmla="*/ 76 w 155"/>
                <a:gd name="T99" fmla="*/ 59 h 186"/>
                <a:gd name="T100" fmla="*/ 76 w 155"/>
                <a:gd name="T101" fmla="*/ 68 h 186"/>
                <a:gd name="T102" fmla="*/ 73 w 155"/>
                <a:gd name="T103" fmla="*/ 77 h 186"/>
                <a:gd name="T104" fmla="*/ 65 w 155"/>
                <a:gd name="T105" fmla="*/ 81 h 186"/>
                <a:gd name="T106" fmla="*/ 62 w 155"/>
                <a:gd name="T107" fmla="*/ 81 h 186"/>
                <a:gd name="T108" fmla="*/ 58 w 155"/>
                <a:gd name="T109" fmla="*/ 82 h 186"/>
                <a:gd name="T110" fmla="*/ 55 w 155"/>
                <a:gd name="T111" fmla="*/ 82 h 186"/>
                <a:gd name="T112" fmla="*/ 53 w 155"/>
                <a:gd name="T113" fmla="*/ 84 h 186"/>
                <a:gd name="T114" fmla="*/ 50 w 155"/>
                <a:gd name="T115" fmla="*/ 86 h 186"/>
                <a:gd name="T116" fmla="*/ 48 w 155"/>
                <a:gd name="T117" fmla="*/ 88 h 186"/>
                <a:gd name="T118" fmla="*/ 46 w 155"/>
                <a:gd name="T119" fmla="*/ 90 h 186"/>
                <a:gd name="T120" fmla="*/ 45 w 155"/>
                <a:gd name="T121" fmla="*/ 93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86">
                  <a:moveTo>
                    <a:pt x="90" y="186"/>
                  </a:moveTo>
                  <a:lnTo>
                    <a:pt x="86" y="179"/>
                  </a:lnTo>
                  <a:lnTo>
                    <a:pt x="79" y="174"/>
                  </a:lnTo>
                  <a:lnTo>
                    <a:pt x="70" y="170"/>
                  </a:lnTo>
                  <a:lnTo>
                    <a:pt x="61" y="166"/>
                  </a:lnTo>
                  <a:lnTo>
                    <a:pt x="51" y="163"/>
                  </a:lnTo>
                  <a:lnTo>
                    <a:pt x="42" y="160"/>
                  </a:lnTo>
                  <a:lnTo>
                    <a:pt x="35" y="159"/>
                  </a:lnTo>
                  <a:lnTo>
                    <a:pt x="29" y="159"/>
                  </a:lnTo>
                  <a:lnTo>
                    <a:pt x="19" y="153"/>
                  </a:lnTo>
                  <a:lnTo>
                    <a:pt x="13" y="139"/>
                  </a:lnTo>
                  <a:lnTo>
                    <a:pt x="10" y="120"/>
                  </a:lnTo>
                  <a:lnTo>
                    <a:pt x="16" y="103"/>
                  </a:lnTo>
                  <a:lnTo>
                    <a:pt x="20" y="92"/>
                  </a:lnTo>
                  <a:lnTo>
                    <a:pt x="22" y="80"/>
                  </a:lnTo>
                  <a:lnTo>
                    <a:pt x="16" y="64"/>
                  </a:lnTo>
                  <a:lnTo>
                    <a:pt x="0" y="46"/>
                  </a:lnTo>
                  <a:lnTo>
                    <a:pt x="1" y="39"/>
                  </a:lnTo>
                  <a:lnTo>
                    <a:pt x="10" y="28"/>
                  </a:lnTo>
                  <a:lnTo>
                    <a:pt x="20" y="19"/>
                  </a:lnTo>
                  <a:lnTo>
                    <a:pt x="26" y="16"/>
                  </a:lnTo>
                  <a:lnTo>
                    <a:pt x="34" y="23"/>
                  </a:lnTo>
                  <a:lnTo>
                    <a:pt x="42" y="26"/>
                  </a:lnTo>
                  <a:lnTo>
                    <a:pt x="50" y="27"/>
                  </a:lnTo>
                  <a:lnTo>
                    <a:pt x="58" y="24"/>
                  </a:lnTo>
                  <a:lnTo>
                    <a:pt x="63" y="22"/>
                  </a:lnTo>
                  <a:lnTo>
                    <a:pt x="69" y="18"/>
                  </a:lnTo>
                  <a:lnTo>
                    <a:pt x="72" y="12"/>
                  </a:lnTo>
                  <a:lnTo>
                    <a:pt x="73" y="8"/>
                  </a:lnTo>
                  <a:lnTo>
                    <a:pt x="75" y="1"/>
                  </a:lnTo>
                  <a:lnTo>
                    <a:pt x="80" y="0"/>
                  </a:lnTo>
                  <a:lnTo>
                    <a:pt x="84" y="1"/>
                  </a:lnTo>
                  <a:lnTo>
                    <a:pt x="87" y="8"/>
                  </a:lnTo>
                  <a:lnTo>
                    <a:pt x="88" y="12"/>
                  </a:lnTo>
                  <a:lnTo>
                    <a:pt x="91" y="18"/>
                  </a:lnTo>
                  <a:lnTo>
                    <a:pt x="96" y="22"/>
                  </a:lnTo>
                  <a:lnTo>
                    <a:pt x="101" y="26"/>
                  </a:lnTo>
                  <a:lnTo>
                    <a:pt x="108" y="28"/>
                  </a:lnTo>
                  <a:lnTo>
                    <a:pt x="116" y="28"/>
                  </a:lnTo>
                  <a:lnTo>
                    <a:pt x="125" y="26"/>
                  </a:lnTo>
                  <a:lnTo>
                    <a:pt x="134" y="19"/>
                  </a:lnTo>
                  <a:lnTo>
                    <a:pt x="140" y="22"/>
                  </a:lnTo>
                  <a:lnTo>
                    <a:pt x="147" y="31"/>
                  </a:lnTo>
                  <a:lnTo>
                    <a:pt x="154" y="43"/>
                  </a:lnTo>
                  <a:lnTo>
                    <a:pt x="155" y="52"/>
                  </a:lnTo>
                  <a:lnTo>
                    <a:pt x="145" y="67"/>
                  </a:lnTo>
                  <a:lnTo>
                    <a:pt x="142" y="81"/>
                  </a:lnTo>
                  <a:lnTo>
                    <a:pt x="143" y="95"/>
                  </a:lnTo>
                  <a:lnTo>
                    <a:pt x="147" y="105"/>
                  </a:lnTo>
                  <a:lnTo>
                    <a:pt x="152" y="117"/>
                  </a:lnTo>
                  <a:lnTo>
                    <a:pt x="152" y="136"/>
                  </a:lnTo>
                  <a:lnTo>
                    <a:pt x="145" y="153"/>
                  </a:lnTo>
                  <a:lnTo>
                    <a:pt x="129" y="162"/>
                  </a:lnTo>
                  <a:lnTo>
                    <a:pt x="123" y="162"/>
                  </a:lnTo>
                  <a:lnTo>
                    <a:pt x="116" y="163"/>
                  </a:lnTo>
                  <a:lnTo>
                    <a:pt x="110" y="164"/>
                  </a:lnTo>
                  <a:lnTo>
                    <a:pt x="105" y="167"/>
                  </a:lnTo>
                  <a:lnTo>
                    <a:pt x="99" y="171"/>
                  </a:lnTo>
                  <a:lnTo>
                    <a:pt x="96" y="175"/>
                  </a:lnTo>
                  <a:lnTo>
                    <a:pt x="92" y="179"/>
                  </a:lnTo>
                  <a:lnTo>
                    <a:pt x="90" y="186"/>
                  </a:lnTo>
                  <a:close/>
                </a:path>
              </a:pathLst>
            </a:custGeom>
            <a:solidFill>
              <a:srgbClr val="000000"/>
            </a:solidFill>
            <a:ln w="9525">
              <a:noFill/>
              <a:round/>
              <a:headEnd/>
              <a:tailEnd/>
            </a:ln>
          </p:spPr>
          <p:txBody>
            <a:bodyPr/>
            <a:lstStyle/>
            <a:p>
              <a:endParaRPr lang="de-DE"/>
            </a:p>
          </p:txBody>
        </p:sp>
        <p:sp>
          <p:nvSpPr>
            <p:cNvPr id="142424" name="Freeform 96"/>
            <p:cNvSpPr>
              <a:spLocks/>
            </p:cNvSpPr>
            <p:nvPr/>
          </p:nvSpPr>
          <p:spPr bwMode="auto">
            <a:xfrm>
              <a:off x="2698" y="3401"/>
              <a:ext cx="55" cy="65"/>
            </a:xfrm>
            <a:custGeom>
              <a:avLst/>
              <a:gdLst>
                <a:gd name="T0" fmla="*/ 32 w 109"/>
                <a:gd name="T1" fmla="*/ 65 h 130"/>
                <a:gd name="T2" fmla="*/ 30 w 109"/>
                <a:gd name="T3" fmla="*/ 63 h 130"/>
                <a:gd name="T4" fmla="*/ 28 w 109"/>
                <a:gd name="T5" fmla="*/ 61 h 130"/>
                <a:gd name="T6" fmla="*/ 25 w 109"/>
                <a:gd name="T7" fmla="*/ 60 h 130"/>
                <a:gd name="T8" fmla="*/ 22 w 109"/>
                <a:gd name="T9" fmla="*/ 59 h 130"/>
                <a:gd name="T10" fmla="*/ 18 w 109"/>
                <a:gd name="T11" fmla="*/ 57 h 130"/>
                <a:gd name="T12" fmla="*/ 15 w 109"/>
                <a:gd name="T13" fmla="*/ 57 h 130"/>
                <a:gd name="T14" fmla="*/ 13 w 109"/>
                <a:gd name="T15" fmla="*/ 56 h 130"/>
                <a:gd name="T16" fmla="*/ 11 w 109"/>
                <a:gd name="T17" fmla="*/ 56 h 130"/>
                <a:gd name="T18" fmla="*/ 7 w 109"/>
                <a:gd name="T19" fmla="*/ 54 h 130"/>
                <a:gd name="T20" fmla="*/ 5 w 109"/>
                <a:gd name="T21" fmla="*/ 48 h 130"/>
                <a:gd name="T22" fmla="*/ 4 w 109"/>
                <a:gd name="T23" fmla="*/ 42 h 130"/>
                <a:gd name="T24" fmla="*/ 6 w 109"/>
                <a:gd name="T25" fmla="*/ 37 h 130"/>
                <a:gd name="T26" fmla="*/ 8 w 109"/>
                <a:gd name="T27" fmla="*/ 33 h 130"/>
                <a:gd name="T28" fmla="*/ 8 w 109"/>
                <a:gd name="T29" fmla="*/ 29 h 130"/>
                <a:gd name="T30" fmla="*/ 6 w 109"/>
                <a:gd name="T31" fmla="*/ 23 h 130"/>
                <a:gd name="T32" fmla="*/ 0 w 109"/>
                <a:gd name="T33" fmla="*/ 17 h 130"/>
                <a:gd name="T34" fmla="*/ 1 w 109"/>
                <a:gd name="T35" fmla="*/ 14 h 130"/>
                <a:gd name="T36" fmla="*/ 4 w 109"/>
                <a:gd name="T37" fmla="*/ 10 h 130"/>
                <a:gd name="T38" fmla="*/ 8 w 109"/>
                <a:gd name="T39" fmla="*/ 7 h 130"/>
                <a:gd name="T40" fmla="*/ 10 w 109"/>
                <a:gd name="T41" fmla="*/ 6 h 130"/>
                <a:gd name="T42" fmla="*/ 15 w 109"/>
                <a:gd name="T43" fmla="*/ 10 h 130"/>
                <a:gd name="T44" fmla="*/ 20 w 109"/>
                <a:gd name="T45" fmla="*/ 9 h 130"/>
                <a:gd name="T46" fmla="*/ 24 w 109"/>
                <a:gd name="T47" fmla="*/ 7 h 130"/>
                <a:gd name="T48" fmla="*/ 26 w 109"/>
                <a:gd name="T49" fmla="*/ 4 h 130"/>
                <a:gd name="T50" fmla="*/ 27 w 109"/>
                <a:gd name="T51" fmla="*/ 1 h 130"/>
                <a:gd name="T52" fmla="*/ 28 w 109"/>
                <a:gd name="T53" fmla="*/ 0 h 130"/>
                <a:gd name="T54" fmla="*/ 29 w 109"/>
                <a:gd name="T55" fmla="*/ 1 h 130"/>
                <a:gd name="T56" fmla="*/ 31 w 109"/>
                <a:gd name="T57" fmla="*/ 4 h 130"/>
                <a:gd name="T58" fmla="*/ 31 w 109"/>
                <a:gd name="T59" fmla="*/ 5 h 130"/>
                <a:gd name="T60" fmla="*/ 32 w 109"/>
                <a:gd name="T61" fmla="*/ 7 h 130"/>
                <a:gd name="T62" fmla="*/ 34 w 109"/>
                <a:gd name="T63" fmla="*/ 8 h 130"/>
                <a:gd name="T64" fmla="*/ 36 w 109"/>
                <a:gd name="T65" fmla="*/ 10 h 130"/>
                <a:gd name="T66" fmla="*/ 38 w 109"/>
                <a:gd name="T67" fmla="*/ 10 h 130"/>
                <a:gd name="T68" fmla="*/ 41 w 109"/>
                <a:gd name="T69" fmla="*/ 10 h 130"/>
                <a:gd name="T70" fmla="*/ 44 w 109"/>
                <a:gd name="T71" fmla="*/ 9 h 130"/>
                <a:gd name="T72" fmla="*/ 47 w 109"/>
                <a:gd name="T73" fmla="*/ 7 h 130"/>
                <a:gd name="T74" fmla="*/ 49 w 109"/>
                <a:gd name="T75" fmla="*/ 8 h 130"/>
                <a:gd name="T76" fmla="*/ 52 w 109"/>
                <a:gd name="T77" fmla="*/ 12 h 130"/>
                <a:gd name="T78" fmla="*/ 55 w 109"/>
                <a:gd name="T79" fmla="*/ 16 h 130"/>
                <a:gd name="T80" fmla="*/ 55 w 109"/>
                <a:gd name="T81" fmla="*/ 18 h 130"/>
                <a:gd name="T82" fmla="*/ 51 w 109"/>
                <a:gd name="T83" fmla="*/ 24 h 130"/>
                <a:gd name="T84" fmla="*/ 50 w 109"/>
                <a:gd name="T85" fmla="*/ 29 h 130"/>
                <a:gd name="T86" fmla="*/ 50 w 109"/>
                <a:gd name="T87" fmla="*/ 34 h 130"/>
                <a:gd name="T88" fmla="*/ 52 w 109"/>
                <a:gd name="T89" fmla="*/ 37 h 130"/>
                <a:gd name="T90" fmla="*/ 54 w 109"/>
                <a:gd name="T91" fmla="*/ 42 h 130"/>
                <a:gd name="T92" fmla="*/ 54 w 109"/>
                <a:gd name="T93" fmla="*/ 48 h 130"/>
                <a:gd name="T94" fmla="*/ 51 w 109"/>
                <a:gd name="T95" fmla="*/ 54 h 130"/>
                <a:gd name="T96" fmla="*/ 46 w 109"/>
                <a:gd name="T97" fmla="*/ 57 h 130"/>
                <a:gd name="T98" fmla="*/ 41 w 109"/>
                <a:gd name="T99" fmla="*/ 58 h 130"/>
                <a:gd name="T100" fmla="*/ 37 w 109"/>
                <a:gd name="T101" fmla="*/ 59 h 130"/>
                <a:gd name="T102" fmla="*/ 33 w 109"/>
                <a:gd name="T103" fmla="*/ 61 h 130"/>
                <a:gd name="T104" fmla="*/ 32 w 109"/>
                <a:gd name="T105" fmla="*/ 65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9" h="130">
                  <a:moveTo>
                    <a:pt x="63" y="130"/>
                  </a:moveTo>
                  <a:lnTo>
                    <a:pt x="59" y="126"/>
                  </a:lnTo>
                  <a:lnTo>
                    <a:pt x="55" y="122"/>
                  </a:lnTo>
                  <a:lnTo>
                    <a:pt x="49" y="119"/>
                  </a:lnTo>
                  <a:lnTo>
                    <a:pt x="43" y="117"/>
                  </a:lnTo>
                  <a:lnTo>
                    <a:pt x="36" y="114"/>
                  </a:lnTo>
                  <a:lnTo>
                    <a:pt x="29" y="113"/>
                  </a:lnTo>
                  <a:lnTo>
                    <a:pt x="25" y="111"/>
                  </a:lnTo>
                  <a:lnTo>
                    <a:pt x="21" y="111"/>
                  </a:lnTo>
                  <a:lnTo>
                    <a:pt x="13" y="107"/>
                  </a:lnTo>
                  <a:lnTo>
                    <a:pt x="9" y="96"/>
                  </a:lnTo>
                  <a:lnTo>
                    <a:pt x="8" y="84"/>
                  </a:lnTo>
                  <a:lnTo>
                    <a:pt x="11" y="73"/>
                  </a:lnTo>
                  <a:lnTo>
                    <a:pt x="15" y="65"/>
                  </a:lnTo>
                  <a:lnTo>
                    <a:pt x="16" y="57"/>
                  </a:lnTo>
                  <a:lnTo>
                    <a:pt x="11" y="46"/>
                  </a:lnTo>
                  <a:lnTo>
                    <a:pt x="0" y="34"/>
                  </a:lnTo>
                  <a:lnTo>
                    <a:pt x="1" y="28"/>
                  </a:lnTo>
                  <a:lnTo>
                    <a:pt x="7" y="20"/>
                  </a:lnTo>
                  <a:lnTo>
                    <a:pt x="15" y="13"/>
                  </a:lnTo>
                  <a:lnTo>
                    <a:pt x="19" y="12"/>
                  </a:lnTo>
                  <a:lnTo>
                    <a:pt x="30" y="19"/>
                  </a:lnTo>
                  <a:lnTo>
                    <a:pt x="40" y="17"/>
                  </a:lnTo>
                  <a:lnTo>
                    <a:pt x="48" y="13"/>
                  </a:lnTo>
                  <a:lnTo>
                    <a:pt x="52" y="7"/>
                  </a:lnTo>
                  <a:lnTo>
                    <a:pt x="53" y="2"/>
                  </a:lnTo>
                  <a:lnTo>
                    <a:pt x="56" y="0"/>
                  </a:lnTo>
                  <a:lnTo>
                    <a:pt x="58" y="2"/>
                  </a:lnTo>
                  <a:lnTo>
                    <a:pt x="61" y="7"/>
                  </a:lnTo>
                  <a:lnTo>
                    <a:pt x="62" y="9"/>
                  </a:lnTo>
                  <a:lnTo>
                    <a:pt x="64" y="13"/>
                  </a:lnTo>
                  <a:lnTo>
                    <a:pt x="67" y="16"/>
                  </a:lnTo>
                  <a:lnTo>
                    <a:pt x="71" y="19"/>
                  </a:lnTo>
                  <a:lnTo>
                    <a:pt x="76" y="20"/>
                  </a:lnTo>
                  <a:lnTo>
                    <a:pt x="82" y="20"/>
                  </a:lnTo>
                  <a:lnTo>
                    <a:pt x="88" y="17"/>
                  </a:lnTo>
                  <a:lnTo>
                    <a:pt x="94" y="13"/>
                  </a:lnTo>
                  <a:lnTo>
                    <a:pt x="98" y="16"/>
                  </a:lnTo>
                  <a:lnTo>
                    <a:pt x="103" y="23"/>
                  </a:lnTo>
                  <a:lnTo>
                    <a:pt x="109" y="31"/>
                  </a:lnTo>
                  <a:lnTo>
                    <a:pt x="109" y="36"/>
                  </a:lnTo>
                  <a:lnTo>
                    <a:pt x="102" y="47"/>
                  </a:lnTo>
                  <a:lnTo>
                    <a:pt x="99" y="58"/>
                  </a:lnTo>
                  <a:lnTo>
                    <a:pt x="100" y="68"/>
                  </a:lnTo>
                  <a:lnTo>
                    <a:pt x="103" y="74"/>
                  </a:lnTo>
                  <a:lnTo>
                    <a:pt x="107" y="83"/>
                  </a:lnTo>
                  <a:lnTo>
                    <a:pt x="107" y="96"/>
                  </a:lnTo>
                  <a:lnTo>
                    <a:pt x="102" y="108"/>
                  </a:lnTo>
                  <a:lnTo>
                    <a:pt x="91" y="114"/>
                  </a:lnTo>
                  <a:lnTo>
                    <a:pt x="81" y="115"/>
                  </a:lnTo>
                  <a:lnTo>
                    <a:pt x="73" y="118"/>
                  </a:lnTo>
                  <a:lnTo>
                    <a:pt x="66" y="122"/>
                  </a:lnTo>
                  <a:lnTo>
                    <a:pt x="63" y="130"/>
                  </a:lnTo>
                  <a:close/>
                </a:path>
              </a:pathLst>
            </a:custGeom>
            <a:solidFill>
              <a:srgbClr val="FFFFFF"/>
            </a:solidFill>
            <a:ln w="9525">
              <a:noFill/>
              <a:round/>
              <a:headEnd/>
              <a:tailEnd/>
            </a:ln>
          </p:spPr>
          <p:txBody>
            <a:bodyPr/>
            <a:lstStyle/>
            <a:p>
              <a:endParaRPr lang="de-DE"/>
            </a:p>
          </p:txBody>
        </p:sp>
      </p:grpSp>
      <p:pic>
        <p:nvPicPr>
          <p:cNvPr id="142358" name="Picture 97"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5551" y="4581525"/>
            <a:ext cx="371475" cy="1143000"/>
          </a:xfrm>
          <a:prstGeom prst="rect">
            <a:avLst/>
          </a:prstGeom>
          <a:noFill/>
          <a:ln w="9525">
            <a:noFill/>
            <a:miter lim="800000"/>
            <a:headEnd/>
            <a:tailEnd/>
          </a:ln>
        </p:spPr>
      </p:pic>
      <p:pic>
        <p:nvPicPr>
          <p:cNvPr id="142359" name="Picture 98"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11676" y="4581525"/>
            <a:ext cx="371475" cy="1143000"/>
          </a:xfrm>
          <a:prstGeom prst="rect">
            <a:avLst/>
          </a:prstGeom>
          <a:noFill/>
          <a:ln w="9525">
            <a:noFill/>
            <a:miter lim="800000"/>
            <a:headEnd/>
            <a:tailEnd/>
          </a:ln>
        </p:spPr>
      </p:pic>
      <p:cxnSp>
        <p:nvCxnSpPr>
          <p:cNvPr id="142360" name="AutoShape 99"/>
          <p:cNvCxnSpPr>
            <a:cxnSpLocks noChangeShapeType="1"/>
            <a:endCxn id="142416" idx="57"/>
          </p:cNvCxnSpPr>
          <p:nvPr/>
        </p:nvCxnSpPr>
        <p:spPr bwMode="auto">
          <a:xfrm flipV="1">
            <a:off x="2867026" y="4171951"/>
            <a:ext cx="758825" cy="981075"/>
          </a:xfrm>
          <a:prstGeom prst="straightConnector1">
            <a:avLst/>
          </a:prstGeom>
          <a:noFill/>
          <a:ln w="9525">
            <a:solidFill>
              <a:schemeClr val="tx1"/>
            </a:solidFill>
            <a:round/>
            <a:headEnd type="triangle" w="med" len="med"/>
            <a:tailEnd type="triangle" w="med" len="med"/>
          </a:ln>
        </p:spPr>
      </p:cxnSp>
      <p:cxnSp>
        <p:nvCxnSpPr>
          <p:cNvPr id="142361" name="AutoShape 100"/>
          <p:cNvCxnSpPr>
            <a:cxnSpLocks noChangeShapeType="1"/>
            <a:stCxn id="142410" idx="16"/>
          </p:cNvCxnSpPr>
          <p:nvPr/>
        </p:nvCxnSpPr>
        <p:spPr bwMode="auto">
          <a:xfrm>
            <a:off x="3511551" y="4146551"/>
            <a:ext cx="1000125" cy="1006475"/>
          </a:xfrm>
          <a:prstGeom prst="straightConnector1">
            <a:avLst/>
          </a:prstGeom>
          <a:noFill/>
          <a:ln w="9525">
            <a:solidFill>
              <a:schemeClr val="tx1"/>
            </a:solidFill>
            <a:round/>
            <a:headEnd type="triangle" w="med" len="med"/>
            <a:tailEnd type="triangle" w="med" len="med"/>
          </a:ln>
        </p:spPr>
      </p:cxnSp>
      <p:pic>
        <p:nvPicPr>
          <p:cNvPr id="142362" name="Picture 101"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27801" y="3644900"/>
            <a:ext cx="371475" cy="1143000"/>
          </a:xfrm>
          <a:prstGeom prst="rect">
            <a:avLst/>
          </a:prstGeom>
          <a:noFill/>
          <a:ln w="9525">
            <a:noFill/>
            <a:miter lim="800000"/>
            <a:headEnd/>
            <a:tailEnd/>
          </a:ln>
        </p:spPr>
      </p:pic>
      <p:cxnSp>
        <p:nvCxnSpPr>
          <p:cNvPr id="142363" name="AutoShape 102"/>
          <p:cNvCxnSpPr>
            <a:cxnSpLocks noChangeShapeType="1"/>
            <a:endCxn id="142371" idx="3"/>
          </p:cNvCxnSpPr>
          <p:nvPr/>
        </p:nvCxnSpPr>
        <p:spPr bwMode="auto">
          <a:xfrm flipV="1">
            <a:off x="6899275" y="4062414"/>
            <a:ext cx="998538" cy="153987"/>
          </a:xfrm>
          <a:prstGeom prst="straightConnector1">
            <a:avLst/>
          </a:prstGeom>
          <a:noFill/>
          <a:ln w="9525">
            <a:solidFill>
              <a:schemeClr val="tx1"/>
            </a:solidFill>
            <a:round/>
            <a:headEnd type="triangle" w="med" len="med"/>
            <a:tailEnd type="triangle" w="med" len="med"/>
          </a:ln>
        </p:spPr>
      </p:cxnSp>
      <p:sp>
        <p:nvSpPr>
          <p:cNvPr id="142364" name="Text Box 103"/>
          <p:cNvSpPr txBox="1">
            <a:spLocks noChangeArrowheads="1"/>
          </p:cNvSpPr>
          <p:nvPr/>
        </p:nvSpPr>
        <p:spPr bwMode="auto">
          <a:xfrm>
            <a:off x="6634163" y="5662613"/>
            <a:ext cx="278130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Managed Repeater/Gateway</a:t>
            </a:r>
          </a:p>
        </p:txBody>
      </p:sp>
      <p:sp>
        <p:nvSpPr>
          <p:cNvPr id="142365" name="Cloud"/>
          <p:cNvSpPr>
            <a:spLocks noChangeAspect="1" noEditPoints="1" noChangeArrowheads="1"/>
          </p:cNvSpPr>
          <p:nvPr/>
        </p:nvSpPr>
        <p:spPr bwMode="auto">
          <a:xfrm>
            <a:off x="9226550" y="3789363"/>
            <a:ext cx="1441450" cy="1111250"/>
          </a:xfrm>
          <a:custGeom>
            <a:avLst/>
            <a:gdLst>
              <a:gd name="T0" fmla="*/ 298367 w 21600"/>
              <a:gd name="T1" fmla="*/ 28585106 h 21600"/>
              <a:gd name="T2" fmla="*/ 48096715 w 21600"/>
              <a:gd name="T3" fmla="*/ 57109350 h 21600"/>
              <a:gd name="T4" fmla="*/ 96113283 w 21600"/>
              <a:gd name="T5" fmla="*/ 28585106 h 21600"/>
              <a:gd name="T6" fmla="*/ 48096715 w 21600"/>
              <a:gd name="T7" fmla="*/ 326877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p:spPr>
        <p:txBody>
          <a:bodyPr anchor="ctr" anchorCtr="1"/>
          <a:lstStyle/>
          <a:p>
            <a:pPr eaLnBrk="0" hangingPunct="0"/>
            <a:r>
              <a:rPr lang="en-US" sz="1600">
                <a:latin typeface="Arial" pitchFamily="34" charset="0"/>
              </a:rPr>
              <a:t>network</a:t>
            </a:r>
          </a:p>
        </p:txBody>
      </p:sp>
      <p:cxnSp>
        <p:nvCxnSpPr>
          <p:cNvPr id="142366" name="AutoShape 105"/>
          <p:cNvCxnSpPr>
            <a:cxnSpLocks noChangeShapeType="1"/>
            <a:stCxn id="142371" idx="4"/>
            <a:endCxn id="142365" idx="0"/>
          </p:cNvCxnSpPr>
          <p:nvPr/>
        </p:nvCxnSpPr>
        <p:spPr bwMode="auto">
          <a:xfrm>
            <a:off x="7886701" y="4062414"/>
            <a:ext cx="1344613" cy="282575"/>
          </a:xfrm>
          <a:prstGeom prst="straightConnector1">
            <a:avLst/>
          </a:prstGeom>
          <a:noFill/>
          <a:ln w="9525">
            <a:solidFill>
              <a:schemeClr val="tx1"/>
            </a:solidFill>
            <a:round/>
            <a:headEnd type="triangle" w="med" len="med"/>
            <a:tailEnd type="triangle" w="med" len="med"/>
          </a:ln>
        </p:spPr>
      </p:cxnSp>
      <p:sp>
        <p:nvSpPr>
          <p:cNvPr id="142367" name="Freeform 106"/>
          <p:cNvSpPr>
            <a:spLocks/>
          </p:cNvSpPr>
          <p:nvPr/>
        </p:nvSpPr>
        <p:spPr bwMode="auto">
          <a:xfrm flipH="1">
            <a:off x="8027988" y="4424364"/>
            <a:ext cx="146050" cy="187325"/>
          </a:xfrm>
          <a:custGeom>
            <a:avLst/>
            <a:gdLst>
              <a:gd name="T0" fmla="*/ 56052 w 185"/>
              <a:gd name="T1" fmla="*/ 187325 h 249"/>
              <a:gd name="T2" fmla="*/ 70262 w 185"/>
              <a:gd name="T3" fmla="*/ 184316 h 249"/>
              <a:gd name="T4" fmla="*/ 84472 w 185"/>
              <a:gd name="T5" fmla="*/ 178297 h 249"/>
              <a:gd name="T6" fmla="*/ 97893 w 185"/>
              <a:gd name="T7" fmla="*/ 167765 h 249"/>
              <a:gd name="T8" fmla="*/ 111314 w 185"/>
              <a:gd name="T9" fmla="*/ 155728 h 249"/>
              <a:gd name="T10" fmla="*/ 121577 w 185"/>
              <a:gd name="T11" fmla="*/ 141434 h 249"/>
              <a:gd name="T12" fmla="*/ 131840 w 185"/>
              <a:gd name="T13" fmla="*/ 124131 h 249"/>
              <a:gd name="T14" fmla="*/ 138945 w 185"/>
              <a:gd name="T15" fmla="*/ 106076 h 249"/>
              <a:gd name="T16" fmla="*/ 144471 w 185"/>
              <a:gd name="T17" fmla="*/ 87268 h 249"/>
              <a:gd name="T18" fmla="*/ 146050 w 185"/>
              <a:gd name="T19" fmla="*/ 68460 h 249"/>
              <a:gd name="T20" fmla="*/ 145261 w 185"/>
              <a:gd name="T21" fmla="*/ 51157 h 249"/>
              <a:gd name="T22" fmla="*/ 141313 w 185"/>
              <a:gd name="T23" fmla="*/ 36111 h 249"/>
              <a:gd name="T24" fmla="*/ 135787 w 185"/>
              <a:gd name="T25" fmla="*/ 22569 h 249"/>
              <a:gd name="T26" fmla="*/ 127103 w 185"/>
              <a:gd name="T27" fmla="*/ 12037 h 249"/>
              <a:gd name="T28" fmla="*/ 116840 w 185"/>
              <a:gd name="T29" fmla="*/ 5266 h 249"/>
              <a:gd name="T30" fmla="*/ 104209 w 185"/>
              <a:gd name="T31" fmla="*/ 0 h 249"/>
              <a:gd name="T32" fmla="*/ 89998 w 185"/>
              <a:gd name="T33" fmla="*/ 0 h 249"/>
              <a:gd name="T34" fmla="*/ 75788 w 185"/>
              <a:gd name="T35" fmla="*/ 3009 h 249"/>
              <a:gd name="T36" fmla="*/ 60788 w 185"/>
              <a:gd name="T37" fmla="*/ 9028 h 249"/>
              <a:gd name="T38" fmla="*/ 47368 w 185"/>
              <a:gd name="T39" fmla="*/ 19560 h 249"/>
              <a:gd name="T40" fmla="*/ 34736 w 185"/>
              <a:gd name="T41" fmla="*/ 31597 h 249"/>
              <a:gd name="T42" fmla="*/ 23684 w 185"/>
              <a:gd name="T43" fmla="*/ 45891 h 249"/>
              <a:gd name="T44" fmla="*/ 14210 w 185"/>
              <a:gd name="T45" fmla="*/ 63194 h 249"/>
              <a:gd name="T46" fmla="*/ 6316 w 185"/>
              <a:gd name="T47" fmla="*/ 80497 h 249"/>
              <a:gd name="T48" fmla="*/ 2368 w 185"/>
              <a:gd name="T49" fmla="*/ 100057 h 249"/>
              <a:gd name="T50" fmla="*/ 0 w 185"/>
              <a:gd name="T51" fmla="*/ 118865 h 249"/>
              <a:gd name="T52" fmla="*/ 1579 w 185"/>
              <a:gd name="T53" fmla="*/ 136168 h 249"/>
              <a:gd name="T54" fmla="*/ 4737 w 185"/>
              <a:gd name="T55" fmla="*/ 151214 h 249"/>
              <a:gd name="T56" fmla="*/ 11052 w 185"/>
              <a:gd name="T57" fmla="*/ 164003 h 249"/>
              <a:gd name="T58" fmla="*/ 18947 w 185"/>
              <a:gd name="T59" fmla="*/ 175288 h 249"/>
              <a:gd name="T60" fmla="*/ 29999 w 185"/>
              <a:gd name="T61" fmla="*/ 182059 h 249"/>
              <a:gd name="T62" fmla="*/ 41841 w 185"/>
              <a:gd name="T63" fmla="*/ 185820 h 249"/>
              <a:gd name="T64" fmla="*/ 56052 w 185"/>
              <a:gd name="T65" fmla="*/ 187325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5" h="249">
                <a:moveTo>
                  <a:pt x="71" y="249"/>
                </a:moveTo>
                <a:lnTo>
                  <a:pt x="89" y="245"/>
                </a:lnTo>
                <a:lnTo>
                  <a:pt x="107" y="237"/>
                </a:lnTo>
                <a:lnTo>
                  <a:pt x="124" y="223"/>
                </a:lnTo>
                <a:lnTo>
                  <a:pt x="141" y="207"/>
                </a:lnTo>
                <a:lnTo>
                  <a:pt x="154" y="188"/>
                </a:lnTo>
                <a:lnTo>
                  <a:pt x="167" y="165"/>
                </a:lnTo>
                <a:lnTo>
                  <a:pt x="176" y="141"/>
                </a:lnTo>
                <a:lnTo>
                  <a:pt x="183" y="116"/>
                </a:lnTo>
                <a:lnTo>
                  <a:pt x="185" y="91"/>
                </a:lnTo>
                <a:lnTo>
                  <a:pt x="184" y="68"/>
                </a:lnTo>
                <a:lnTo>
                  <a:pt x="179" y="48"/>
                </a:lnTo>
                <a:lnTo>
                  <a:pt x="172" y="30"/>
                </a:lnTo>
                <a:lnTo>
                  <a:pt x="161" y="16"/>
                </a:lnTo>
                <a:lnTo>
                  <a:pt x="148" y="7"/>
                </a:lnTo>
                <a:lnTo>
                  <a:pt x="132" y="0"/>
                </a:lnTo>
                <a:lnTo>
                  <a:pt x="114" y="0"/>
                </a:lnTo>
                <a:lnTo>
                  <a:pt x="96" y="4"/>
                </a:lnTo>
                <a:lnTo>
                  <a:pt x="77" y="12"/>
                </a:lnTo>
                <a:lnTo>
                  <a:pt x="60" y="26"/>
                </a:lnTo>
                <a:lnTo>
                  <a:pt x="44" y="42"/>
                </a:lnTo>
                <a:lnTo>
                  <a:pt x="30" y="61"/>
                </a:lnTo>
                <a:lnTo>
                  <a:pt x="18" y="84"/>
                </a:lnTo>
                <a:lnTo>
                  <a:pt x="8" y="107"/>
                </a:lnTo>
                <a:lnTo>
                  <a:pt x="3" y="133"/>
                </a:lnTo>
                <a:lnTo>
                  <a:pt x="0" y="158"/>
                </a:lnTo>
                <a:lnTo>
                  <a:pt x="2" y="181"/>
                </a:lnTo>
                <a:lnTo>
                  <a:pt x="6" y="201"/>
                </a:lnTo>
                <a:lnTo>
                  <a:pt x="14" y="218"/>
                </a:lnTo>
                <a:lnTo>
                  <a:pt x="24" y="233"/>
                </a:lnTo>
                <a:lnTo>
                  <a:pt x="38" y="242"/>
                </a:lnTo>
                <a:lnTo>
                  <a:pt x="53" y="247"/>
                </a:lnTo>
                <a:lnTo>
                  <a:pt x="71" y="249"/>
                </a:lnTo>
                <a:close/>
              </a:path>
            </a:pathLst>
          </a:custGeom>
          <a:solidFill>
            <a:srgbClr val="000000"/>
          </a:solidFill>
          <a:ln w="9525">
            <a:noFill/>
            <a:round/>
            <a:headEnd/>
            <a:tailEnd/>
          </a:ln>
        </p:spPr>
        <p:txBody>
          <a:bodyPr/>
          <a:lstStyle/>
          <a:p>
            <a:endParaRPr lang="de-DE"/>
          </a:p>
        </p:txBody>
      </p:sp>
      <p:sp>
        <p:nvSpPr>
          <p:cNvPr id="142368" name="Freeform 107"/>
          <p:cNvSpPr>
            <a:spLocks/>
          </p:cNvSpPr>
          <p:nvPr/>
        </p:nvSpPr>
        <p:spPr bwMode="auto">
          <a:xfrm flipH="1">
            <a:off x="8075613" y="4484689"/>
            <a:ext cx="50800" cy="66675"/>
          </a:xfrm>
          <a:custGeom>
            <a:avLst/>
            <a:gdLst>
              <a:gd name="T0" fmla="*/ 19844 w 64"/>
              <a:gd name="T1" fmla="*/ 66675 h 87"/>
              <a:gd name="T2" fmla="*/ 24606 w 64"/>
              <a:gd name="T3" fmla="*/ 65909 h 87"/>
              <a:gd name="T4" fmla="*/ 29369 w 64"/>
              <a:gd name="T5" fmla="*/ 63609 h 87"/>
              <a:gd name="T6" fmla="*/ 34925 w 64"/>
              <a:gd name="T7" fmla="*/ 60544 h 87"/>
              <a:gd name="T8" fmla="*/ 38894 w 64"/>
              <a:gd name="T9" fmla="*/ 55179 h 87"/>
              <a:gd name="T10" fmla="*/ 42863 w 64"/>
              <a:gd name="T11" fmla="*/ 50581 h 87"/>
              <a:gd name="T12" fmla="*/ 46038 w 64"/>
              <a:gd name="T13" fmla="*/ 45216 h 87"/>
              <a:gd name="T14" fmla="*/ 49213 w 64"/>
              <a:gd name="T15" fmla="*/ 39085 h 87"/>
              <a:gd name="T16" fmla="*/ 50800 w 64"/>
              <a:gd name="T17" fmla="*/ 31422 h 87"/>
              <a:gd name="T18" fmla="*/ 50800 w 64"/>
              <a:gd name="T19" fmla="*/ 19159 h 87"/>
              <a:gd name="T20" fmla="*/ 47625 w 64"/>
              <a:gd name="T21" fmla="*/ 8430 h 87"/>
              <a:gd name="T22" fmla="*/ 41275 w 64"/>
              <a:gd name="T23" fmla="*/ 2299 h 87"/>
              <a:gd name="T24" fmla="*/ 30956 w 64"/>
              <a:gd name="T25" fmla="*/ 0 h 87"/>
              <a:gd name="T26" fmla="*/ 26194 w 64"/>
              <a:gd name="T27" fmla="*/ 1533 h 87"/>
              <a:gd name="T28" fmla="*/ 21431 w 64"/>
              <a:gd name="T29" fmla="*/ 3066 h 87"/>
              <a:gd name="T30" fmla="*/ 16669 w 64"/>
              <a:gd name="T31" fmla="*/ 7664 h 87"/>
              <a:gd name="T32" fmla="*/ 12700 w 64"/>
              <a:gd name="T33" fmla="*/ 11496 h 87"/>
              <a:gd name="T34" fmla="*/ 8731 w 64"/>
              <a:gd name="T35" fmla="*/ 16860 h 87"/>
              <a:gd name="T36" fmla="*/ 5556 w 64"/>
              <a:gd name="T37" fmla="*/ 22991 h 87"/>
              <a:gd name="T38" fmla="*/ 2381 w 64"/>
              <a:gd name="T39" fmla="*/ 29122 h 87"/>
              <a:gd name="T40" fmla="*/ 794 w 64"/>
              <a:gd name="T41" fmla="*/ 36786 h 87"/>
              <a:gd name="T42" fmla="*/ 0 w 64"/>
              <a:gd name="T43" fmla="*/ 49048 h 87"/>
              <a:gd name="T44" fmla="*/ 3175 w 64"/>
              <a:gd name="T45" fmla="*/ 59778 h 87"/>
              <a:gd name="T46" fmla="*/ 10319 w 64"/>
              <a:gd name="T47" fmla="*/ 65909 h 87"/>
              <a:gd name="T48" fmla="*/ 19844 w 64"/>
              <a:gd name="T49" fmla="*/ 66675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87">
                <a:moveTo>
                  <a:pt x="25" y="87"/>
                </a:moveTo>
                <a:lnTo>
                  <a:pt x="31" y="86"/>
                </a:lnTo>
                <a:lnTo>
                  <a:pt x="37" y="83"/>
                </a:lnTo>
                <a:lnTo>
                  <a:pt x="44" y="79"/>
                </a:lnTo>
                <a:lnTo>
                  <a:pt x="49" y="72"/>
                </a:lnTo>
                <a:lnTo>
                  <a:pt x="54" y="66"/>
                </a:lnTo>
                <a:lnTo>
                  <a:pt x="58" y="59"/>
                </a:lnTo>
                <a:lnTo>
                  <a:pt x="62" y="51"/>
                </a:lnTo>
                <a:lnTo>
                  <a:pt x="64" y="41"/>
                </a:lnTo>
                <a:lnTo>
                  <a:pt x="64" y="25"/>
                </a:lnTo>
                <a:lnTo>
                  <a:pt x="60" y="11"/>
                </a:lnTo>
                <a:lnTo>
                  <a:pt x="52" y="3"/>
                </a:lnTo>
                <a:lnTo>
                  <a:pt x="39" y="0"/>
                </a:lnTo>
                <a:lnTo>
                  <a:pt x="33" y="2"/>
                </a:lnTo>
                <a:lnTo>
                  <a:pt x="27"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369" name="Freeform 108"/>
          <p:cNvSpPr>
            <a:spLocks/>
          </p:cNvSpPr>
          <p:nvPr/>
        </p:nvSpPr>
        <p:spPr bwMode="auto">
          <a:xfrm flipH="1">
            <a:off x="7597775" y="4424364"/>
            <a:ext cx="147638" cy="187325"/>
          </a:xfrm>
          <a:custGeom>
            <a:avLst/>
            <a:gdLst>
              <a:gd name="T0" fmla="*/ 56845 w 187"/>
              <a:gd name="T1" fmla="*/ 187325 h 249"/>
              <a:gd name="T2" fmla="*/ 71056 w 187"/>
              <a:gd name="T3" fmla="*/ 184316 h 249"/>
              <a:gd name="T4" fmla="*/ 86056 w 187"/>
              <a:gd name="T5" fmla="*/ 178297 h 249"/>
              <a:gd name="T6" fmla="*/ 99478 w 187"/>
              <a:gd name="T7" fmla="*/ 167765 h 249"/>
              <a:gd name="T8" fmla="*/ 112110 w 187"/>
              <a:gd name="T9" fmla="*/ 155728 h 249"/>
              <a:gd name="T10" fmla="*/ 123163 w 187"/>
              <a:gd name="T11" fmla="*/ 141434 h 249"/>
              <a:gd name="T12" fmla="*/ 133427 w 187"/>
              <a:gd name="T13" fmla="*/ 124131 h 249"/>
              <a:gd name="T14" fmla="*/ 140532 w 187"/>
              <a:gd name="T15" fmla="*/ 106076 h 249"/>
              <a:gd name="T16" fmla="*/ 145269 w 187"/>
              <a:gd name="T17" fmla="*/ 87268 h 249"/>
              <a:gd name="T18" fmla="*/ 147638 w 187"/>
              <a:gd name="T19" fmla="*/ 68460 h 249"/>
              <a:gd name="T20" fmla="*/ 146848 w 187"/>
              <a:gd name="T21" fmla="*/ 51157 h 249"/>
              <a:gd name="T22" fmla="*/ 142901 w 187"/>
              <a:gd name="T23" fmla="*/ 36111 h 249"/>
              <a:gd name="T24" fmla="*/ 137374 w 187"/>
              <a:gd name="T25" fmla="*/ 22569 h 249"/>
              <a:gd name="T26" fmla="*/ 128690 w 187"/>
              <a:gd name="T27" fmla="*/ 12037 h 249"/>
              <a:gd name="T28" fmla="*/ 118426 w 187"/>
              <a:gd name="T29" fmla="*/ 5266 h 249"/>
              <a:gd name="T30" fmla="*/ 105794 w 187"/>
              <a:gd name="T31" fmla="*/ 0 h 249"/>
              <a:gd name="T32" fmla="*/ 91583 w 187"/>
              <a:gd name="T33" fmla="*/ 0 h 249"/>
              <a:gd name="T34" fmla="*/ 76582 w 187"/>
              <a:gd name="T35" fmla="*/ 3009 h 249"/>
              <a:gd name="T36" fmla="*/ 62371 w 187"/>
              <a:gd name="T37" fmla="*/ 9028 h 249"/>
              <a:gd name="T38" fmla="*/ 48160 w 187"/>
              <a:gd name="T39" fmla="*/ 19560 h 249"/>
              <a:gd name="T40" fmla="*/ 35528 w 187"/>
              <a:gd name="T41" fmla="*/ 31597 h 249"/>
              <a:gd name="T42" fmla="*/ 23685 w 187"/>
              <a:gd name="T43" fmla="*/ 45891 h 249"/>
              <a:gd name="T44" fmla="*/ 14211 w 187"/>
              <a:gd name="T45" fmla="*/ 63194 h 249"/>
              <a:gd name="T46" fmla="*/ 7106 w 187"/>
              <a:gd name="T47" fmla="*/ 80497 h 249"/>
              <a:gd name="T48" fmla="*/ 1579 w 187"/>
              <a:gd name="T49" fmla="*/ 100057 h 249"/>
              <a:gd name="T50" fmla="*/ 0 w 187"/>
              <a:gd name="T51" fmla="*/ 118865 h 249"/>
              <a:gd name="T52" fmla="*/ 790 w 187"/>
              <a:gd name="T53" fmla="*/ 136168 h 249"/>
              <a:gd name="T54" fmla="*/ 4737 w 187"/>
              <a:gd name="T55" fmla="*/ 151214 h 249"/>
              <a:gd name="T56" fmla="*/ 11053 w 187"/>
              <a:gd name="T57" fmla="*/ 164003 h 249"/>
              <a:gd name="T58" fmla="*/ 19738 w 187"/>
              <a:gd name="T59" fmla="*/ 175288 h 249"/>
              <a:gd name="T60" fmla="*/ 30001 w 187"/>
              <a:gd name="T61" fmla="*/ 182059 h 249"/>
              <a:gd name="T62" fmla="*/ 42633 w 187"/>
              <a:gd name="T63" fmla="*/ 185820 h 249"/>
              <a:gd name="T64" fmla="*/ 56845 w 187"/>
              <a:gd name="T65" fmla="*/ 187325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7" h="249">
                <a:moveTo>
                  <a:pt x="72" y="249"/>
                </a:moveTo>
                <a:lnTo>
                  <a:pt x="90" y="245"/>
                </a:lnTo>
                <a:lnTo>
                  <a:pt x="109" y="237"/>
                </a:lnTo>
                <a:lnTo>
                  <a:pt x="126" y="223"/>
                </a:lnTo>
                <a:lnTo>
                  <a:pt x="142" y="207"/>
                </a:lnTo>
                <a:lnTo>
                  <a:pt x="156" y="188"/>
                </a:lnTo>
                <a:lnTo>
                  <a:pt x="169" y="165"/>
                </a:lnTo>
                <a:lnTo>
                  <a:pt x="178" y="141"/>
                </a:lnTo>
                <a:lnTo>
                  <a:pt x="184" y="116"/>
                </a:lnTo>
                <a:lnTo>
                  <a:pt x="187" y="91"/>
                </a:lnTo>
                <a:lnTo>
                  <a:pt x="186" y="68"/>
                </a:lnTo>
                <a:lnTo>
                  <a:pt x="181" y="48"/>
                </a:lnTo>
                <a:lnTo>
                  <a:pt x="174" y="30"/>
                </a:lnTo>
                <a:lnTo>
                  <a:pt x="163" y="16"/>
                </a:lnTo>
                <a:lnTo>
                  <a:pt x="150" y="7"/>
                </a:lnTo>
                <a:lnTo>
                  <a:pt x="134" y="0"/>
                </a:lnTo>
                <a:lnTo>
                  <a:pt x="116" y="0"/>
                </a:lnTo>
                <a:lnTo>
                  <a:pt x="97" y="4"/>
                </a:lnTo>
                <a:lnTo>
                  <a:pt x="79" y="12"/>
                </a:lnTo>
                <a:lnTo>
                  <a:pt x="61" y="26"/>
                </a:lnTo>
                <a:lnTo>
                  <a:pt x="45" y="42"/>
                </a:lnTo>
                <a:lnTo>
                  <a:pt x="30" y="61"/>
                </a:lnTo>
                <a:lnTo>
                  <a:pt x="18" y="84"/>
                </a:lnTo>
                <a:lnTo>
                  <a:pt x="9" y="107"/>
                </a:lnTo>
                <a:lnTo>
                  <a:pt x="2" y="133"/>
                </a:lnTo>
                <a:lnTo>
                  <a:pt x="0" y="158"/>
                </a:lnTo>
                <a:lnTo>
                  <a:pt x="1" y="181"/>
                </a:lnTo>
                <a:lnTo>
                  <a:pt x="6" y="201"/>
                </a:lnTo>
                <a:lnTo>
                  <a:pt x="14" y="218"/>
                </a:lnTo>
                <a:lnTo>
                  <a:pt x="25" y="233"/>
                </a:lnTo>
                <a:lnTo>
                  <a:pt x="38" y="242"/>
                </a:lnTo>
                <a:lnTo>
                  <a:pt x="54" y="247"/>
                </a:lnTo>
                <a:lnTo>
                  <a:pt x="72" y="249"/>
                </a:lnTo>
                <a:close/>
              </a:path>
            </a:pathLst>
          </a:custGeom>
          <a:solidFill>
            <a:srgbClr val="000000"/>
          </a:solidFill>
          <a:ln w="9525">
            <a:noFill/>
            <a:round/>
            <a:headEnd/>
            <a:tailEnd/>
          </a:ln>
        </p:spPr>
        <p:txBody>
          <a:bodyPr/>
          <a:lstStyle/>
          <a:p>
            <a:endParaRPr lang="de-DE"/>
          </a:p>
        </p:txBody>
      </p:sp>
      <p:sp>
        <p:nvSpPr>
          <p:cNvPr id="142370" name="Freeform 109"/>
          <p:cNvSpPr>
            <a:spLocks/>
          </p:cNvSpPr>
          <p:nvPr/>
        </p:nvSpPr>
        <p:spPr bwMode="auto">
          <a:xfrm flipH="1">
            <a:off x="7646988" y="4484689"/>
            <a:ext cx="50800" cy="66675"/>
          </a:xfrm>
          <a:custGeom>
            <a:avLst/>
            <a:gdLst>
              <a:gd name="T0" fmla="*/ 19538 w 65"/>
              <a:gd name="T1" fmla="*/ 66675 h 87"/>
              <a:gd name="T2" fmla="*/ 24228 w 65"/>
              <a:gd name="T3" fmla="*/ 65909 h 87"/>
              <a:gd name="T4" fmla="*/ 29698 w 65"/>
              <a:gd name="T5" fmla="*/ 63609 h 87"/>
              <a:gd name="T6" fmla="*/ 34388 w 65"/>
              <a:gd name="T7" fmla="*/ 60544 h 87"/>
              <a:gd name="T8" fmla="*/ 39077 w 65"/>
              <a:gd name="T9" fmla="*/ 55179 h 87"/>
              <a:gd name="T10" fmla="*/ 42985 w 65"/>
              <a:gd name="T11" fmla="*/ 50581 h 87"/>
              <a:gd name="T12" fmla="*/ 46111 w 65"/>
              <a:gd name="T13" fmla="*/ 45216 h 87"/>
              <a:gd name="T14" fmla="*/ 49237 w 65"/>
              <a:gd name="T15" fmla="*/ 39085 h 87"/>
              <a:gd name="T16" fmla="*/ 50800 w 65"/>
              <a:gd name="T17" fmla="*/ 31422 h 87"/>
              <a:gd name="T18" fmla="*/ 50800 w 65"/>
              <a:gd name="T19" fmla="*/ 19159 h 87"/>
              <a:gd name="T20" fmla="*/ 46892 w 65"/>
              <a:gd name="T21" fmla="*/ 8430 h 87"/>
              <a:gd name="T22" fmla="*/ 41422 w 65"/>
              <a:gd name="T23" fmla="*/ 2299 h 87"/>
              <a:gd name="T24" fmla="*/ 31262 w 65"/>
              <a:gd name="T25" fmla="*/ 0 h 87"/>
              <a:gd name="T26" fmla="*/ 26572 w 65"/>
              <a:gd name="T27" fmla="*/ 1533 h 87"/>
              <a:gd name="T28" fmla="*/ 21883 w 65"/>
              <a:gd name="T29" fmla="*/ 3066 h 87"/>
              <a:gd name="T30" fmla="*/ 16412 w 65"/>
              <a:gd name="T31" fmla="*/ 7664 h 87"/>
              <a:gd name="T32" fmla="*/ 12505 w 65"/>
              <a:gd name="T33" fmla="*/ 11496 h 87"/>
              <a:gd name="T34" fmla="*/ 8597 w 65"/>
              <a:gd name="T35" fmla="*/ 16860 h 87"/>
              <a:gd name="T36" fmla="*/ 5471 w 65"/>
              <a:gd name="T37" fmla="*/ 22991 h 87"/>
              <a:gd name="T38" fmla="*/ 2345 w 65"/>
              <a:gd name="T39" fmla="*/ 29122 h 87"/>
              <a:gd name="T40" fmla="*/ 782 w 65"/>
              <a:gd name="T41" fmla="*/ 36786 h 87"/>
              <a:gd name="T42" fmla="*/ 0 w 65"/>
              <a:gd name="T43" fmla="*/ 49048 h 87"/>
              <a:gd name="T44" fmla="*/ 3126 w 65"/>
              <a:gd name="T45" fmla="*/ 59778 h 87"/>
              <a:gd name="T46" fmla="*/ 10160 w 65"/>
              <a:gd name="T47" fmla="*/ 65909 h 87"/>
              <a:gd name="T48" fmla="*/ 19538 w 65"/>
              <a:gd name="T49" fmla="*/ 66675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87">
                <a:moveTo>
                  <a:pt x="25" y="87"/>
                </a:moveTo>
                <a:lnTo>
                  <a:pt x="31" y="86"/>
                </a:lnTo>
                <a:lnTo>
                  <a:pt x="38" y="83"/>
                </a:lnTo>
                <a:lnTo>
                  <a:pt x="44" y="79"/>
                </a:lnTo>
                <a:lnTo>
                  <a:pt x="50" y="72"/>
                </a:lnTo>
                <a:lnTo>
                  <a:pt x="55" y="66"/>
                </a:lnTo>
                <a:lnTo>
                  <a:pt x="59" y="59"/>
                </a:lnTo>
                <a:lnTo>
                  <a:pt x="63" y="51"/>
                </a:lnTo>
                <a:lnTo>
                  <a:pt x="65" y="41"/>
                </a:lnTo>
                <a:lnTo>
                  <a:pt x="65" y="25"/>
                </a:lnTo>
                <a:lnTo>
                  <a:pt x="60" y="11"/>
                </a:lnTo>
                <a:lnTo>
                  <a:pt x="53" y="3"/>
                </a:lnTo>
                <a:lnTo>
                  <a:pt x="40" y="0"/>
                </a:lnTo>
                <a:lnTo>
                  <a:pt x="34" y="2"/>
                </a:lnTo>
                <a:lnTo>
                  <a:pt x="28"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w="9525">
            <a:noFill/>
            <a:round/>
            <a:headEnd/>
            <a:tailEnd/>
          </a:ln>
        </p:spPr>
        <p:txBody>
          <a:bodyPr/>
          <a:lstStyle/>
          <a:p>
            <a:endParaRPr lang="de-DE"/>
          </a:p>
        </p:txBody>
      </p:sp>
      <p:sp>
        <p:nvSpPr>
          <p:cNvPr id="142371" name="Freeform 110"/>
          <p:cNvSpPr>
            <a:spLocks/>
          </p:cNvSpPr>
          <p:nvPr/>
        </p:nvSpPr>
        <p:spPr bwMode="auto">
          <a:xfrm flipH="1">
            <a:off x="7848601" y="4014789"/>
            <a:ext cx="73025" cy="53975"/>
          </a:xfrm>
          <a:custGeom>
            <a:avLst/>
            <a:gdLst>
              <a:gd name="T0" fmla="*/ 0 w 92"/>
              <a:gd name="T1" fmla="*/ 50120 h 70"/>
              <a:gd name="T2" fmla="*/ 5556 w 92"/>
              <a:gd name="T3" fmla="*/ 48578 h 70"/>
              <a:gd name="T4" fmla="*/ 14288 w 92"/>
              <a:gd name="T5" fmla="*/ 48578 h 70"/>
              <a:gd name="T6" fmla="*/ 23813 w 92"/>
              <a:gd name="T7" fmla="*/ 47806 h 70"/>
              <a:gd name="T8" fmla="*/ 34131 w 92"/>
              <a:gd name="T9" fmla="*/ 48578 h 70"/>
              <a:gd name="T10" fmla="*/ 46038 w 92"/>
              <a:gd name="T11" fmla="*/ 48578 h 70"/>
              <a:gd name="T12" fmla="*/ 55563 w 92"/>
              <a:gd name="T13" fmla="*/ 50120 h 70"/>
              <a:gd name="T14" fmla="*/ 65088 w 92"/>
              <a:gd name="T15" fmla="*/ 51662 h 70"/>
              <a:gd name="T16" fmla="*/ 70644 w 92"/>
              <a:gd name="T17" fmla="*/ 53975 h 70"/>
              <a:gd name="T18" fmla="*/ 73025 w 92"/>
              <a:gd name="T19" fmla="*/ 33927 h 70"/>
              <a:gd name="T20" fmla="*/ 66675 w 92"/>
              <a:gd name="T21" fmla="*/ 17735 h 70"/>
              <a:gd name="T22" fmla="*/ 54769 w 92"/>
              <a:gd name="T23" fmla="*/ 6169 h 70"/>
              <a:gd name="T24" fmla="*/ 40481 w 92"/>
              <a:gd name="T25" fmla="*/ 0 h 70"/>
              <a:gd name="T26" fmla="*/ 24606 w 92"/>
              <a:gd name="T27" fmla="*/ 771 h 70"/>
              <a:gd name="T28" fmla="*/ 11113 w 92"/>
              <a:gd name="T29" fmla="*/ 9253 h 70"/>
              <a:gd name="T30" fmla="*/ 2381 w 92"/>
              <a:gd name="T31" fmla="*/ 24674 h 70"/>
              <a:gd name="T32" fmla="*/ 0 w 92"/>
              <a:gd name="T33" fmla="*/ 5012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0">
                <a:moveTo>
                  <a:pt x="0" y="65"/>
                </a:moveTo>
                <a:lnTo>
                  <a:pt x="7" y="63"/>
                </a:lnTo>
                <a:lnTo>
                  <a:pt x="18" y="63"/>
                </a:lnTo>
                <a:lnTo>
                  <a:pt x="30" y="62"/>
                </a:lnTo>
                <a:lnTo>
                  <a:pt x="43" y="63"/>
                </a:lnTo>
                <a:lnTo>
                  <a:pt x="58" y="63"/>
                </a:lnTo>
                <a:lnTo>
                  <a:pt x="70" y="65"/>
                </a:lnTo>
                <a:lnTo>
                  <a:pt x="82" y="67"/>
                </a:lnTo>
                <a:lnTo>
                  <a:pt x="89" y="70"/>
                </a:lnTo>
                <a:lnTo>
                  <a:pt x="92" y="44"/>
                </a:lnTo>
                <a:lnTo>
                  <a:pt x="84" y="23"/>
                </a:lnTo>
                <a:lnTo>
                  <a:pt x="69" y="8"/>
                </a:lnTo>
                <a:lnTo>
                  <a:pt x="51" y="0"/>
                </a:lnTo>
                <a:lnTo>
                  <a:pt x="31" y="1"/>
                </a:lnTo>
                <a:lnTo>
                  <a:pt x="14" y="12"/>
                </a:lnTo>
                <a:lnTo>
                  <a:pt x="3" y="32"/>
                </a:lnTo>
                <a:lnTo>
                  <a:pt x="0" y="65"/>
                </a:lnTo>
                <a:close/>
              </a:path>
            </a:pathLst>
          </a:custGeom>
          <a:solidFill>
            <a:srgbClr val="000000"/>
          </a:solidFill>
          <a:ln w="9525">
            <a:noFill/>
            <a:round/>
            <a:headEnd/>
            <a:tailEnd/>
          </a:ln>
        </p:spPr>
        <p:txBody>
          <a:bodyPr/>
          <a:lstStyle/>
          <a:p>
            <a:endParaRPr lang="de-DE"/>
          </a:p>
        </p:txBody>
      </p:sp>
      <p:sp>
        <p:nvSpPr>
          <p:cNvPr id="142372" name="Freeform 111"/>
          <p:cNvSpPr>
            <a:spLocks/>
          </p:cNvSpPr>
          <p:nvPr/>
        </p:nvSpPr>
        <p:spPr bwMode="auto">
          <a:xfrm flipH="1">
            <a:off x="7742238" y="3935413"/>
            <a:ext cx="107950" cy="127000"/>
          </a:xfrm>
          <a:custGeom>
            <a:avLst/>
            <a:gdLst>
              <a:gd name="T0" fmla="*/ 7197 w 135"/>
              <a:gd name="T1" fmla="*/ 0 h 170"/>
              <a:gd name="T2" fmla="*/ 3199 w 135"/>
              <a:gd name="T3" fmla="*/ 2988 h 170"/>
              <a:gd name="T4" fmla="*/ 0 w 135"/>
              <a:gd name="T5" fmla="*/ 8218 h 170"/>
              <a:gd name="T6" fmla="*/ 1599 w 135"/>
              <a:gd name="T7" fmla="*/ 14194 h 170"/>
              <a:gd name="T8" fmla="*/ 11195 w 135"/>
              <a:gd name="T9" fmla="*/ 17182 h 170"/>
              <a:gd name="T10" fmla="*/ 37583 w 135"/>
              <a:gd name="T11" fmla="*/ 20171 h 170"/>
              <a:gd name="T12" fmla="*/ 57573 w 135"/>
              <a:gd name="T13" fmla="*/ 29882 h 170"/>
              <a:gd name="T14" fmla="*/ 70367 w 135"/>
              <a:gd name="T15" fmla="*/ 41835 h 170"/>
              <a:gd name="T16" fmla="*/ 80763 w 135"/>
              <a:gd name="T17" fmla="*/ 56029 h 170"/>
              <a:gd name="T18" fmla="*/ 87160 w 135"/>
              <a:gd name="T19" fmla="*/ 72465 h 170"/>
              <a:gd name="T20" fmla="*/ 90358 w 135"/>
              <a:gd name="T21" fmla="*/ 88153 h 170"/>
              <a:gd name="T22" fmla="*/ 91957 w 135"/>
              <a:gd name="T23" fmla="*/ 104588 h 170"/>
              <a:gd name="T24" fmla="*/ 94356 w 135"/>
              <a:gd name="T25" fmla="*/ 118782 h 170"/>
              <a:gd name="T26" fmla="*/ 96755 w 135"/>
              <a:gd name="T27" fmla="*/ 124759 h 170"/>
              <a:gd name="T28" fmla="*/ 100753 w 135"/>
              <a:gd name="T29" fmla="*/ 127000 h 170"/>
              <a:gd name="T30" fmla="*/ 104751 w 135"/>
              <a:gd name="T31" fmla="*/ 124759 h 170"/>
              <a:gd name="T32" fmla="*/ 106351 w 135"/>
              <a:gd name="T33" fmla="*/ 118782 h 170"/>
              <a:gd name="T34" fmla="*/ 107950 w 135"/>
              <a:gd name="T35" fmla="*/ 100853 h 170"/>
              <a:gd name="T36" fmla="*/ 105551 w 135"/>
              <a:gd name="T37" fmla="*/ 81429 h 170"/>
              <a:gd name="T38" fmla="*/ 101553 w 135"/>
              <a:gd name="T39" fmla="*/ 61259 h 170"/>
              <a:gd name="T40" fmla="*/ 91957 w 135"/>
              <a:gd name="T41" fmla="*/ 41088 h 170"/>
              <a:gd name="T42" fmla="*/ 79163 w 135"/>
              <a:gd name="T43" fmla="*/ 23159 h 170"/>
              <a:gd name="T44" fmla="*/ 60772 w 135"/>
              <a:gd name="T45" fmla="*/ 10459 h 170"/>
              <a:gd name="T46" fmla="*/ 36783 w 135"/>
              <a:gd name="T47" fmla="*/ 2241 h 170"/>
              <a:gd name="T48" fmla="*/ 7197 w 135"/>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70">
                <a:moveTo>
                  <a:pt x="9" y="0"/>
                </a:moveTo>
                <a:lnTo>
                  <a:pt x="4" y="4"/>
                </a:lnTo>
                <a:lnTo>
                  <a:pt x="0" y="11"/>
                </a:lnTo>
                <a:lnTo>
                  <a:pt x="2" y="19"/>
                </a:lnTo>
                <a:lnTo>
                  <a:pt x="14" y="23"/>
                </a:lnTo>
                <a:lnTo>
                  <a:pt x="47" y="27"/>
                </a:lnTo>
                <a:lnTo>
                  <a:pt x="72" y="40"/>
                </a:lnTo>
                <a:lnTo>
                  <a:pt x="88" y="56"/>
                </a:lnTo>
                <a:lnTo>
                  <a:pt x="101" y="75"/>
                </a:lnTo>
                <a:lnTo>
                  <a:pt x="109" y="97"/>
                </a:lnTo>
                <a:lnTo>
                  <a:pt x="113" y="118"/>
                </a:lnTo>
                <a:lnTo>
                  <a:pt x="115" y="140"/>
                </a:lnTo>
                <a:lnTo>
                  <a:pt x="118" y="159"/>
                </a:lnTo>
                <a:lnTo>
                  <a:pt x="121" y="167"/>
                </a:lnTo>
                <a:lnTo>
                  <a:pt x="126" y="170"/>
                </a:lnTo>
                <a:lnTo>
                  <a:pt x="131" y="167"/>
                </a:lnTo>
                <a:lnTo>
                  <a:pt x="133" y="159"/>
                </a:lnTo>
                <a:lnTo>
                  <a:pt x="135" y="135"/>
                </a:lnTo>
                <a:lnTo>
                  <a:pt x="132" y="109"/>
                </a:lnTo>
                <a:lnTo>
                  <a:pt x="127" y="82"/>
                </a:lnTo>
                <a:lnTo>
                  <a:pt x="115" y="55"/>
                </a:lnTo>
                <a:lnTo>
                  <a:pt x="99" y="31"/>
                </a:lnTo>
                <a:lnTo>
                  <a:pt x="76" y="14"/>
                </a:lnTo>
                <a:lnTo>
                  <a:pt x="46" y="3"/>
                </a:lnTo>
                <a:lnTo>
                  <a:pt x="9" y="0"/>
                </a:lnTo>
                <a:close/>
              </a:path>
            </a:pathLst>
          </a:custGeom>
          <a:solidFill>
            <a:srgbClr val="000000"/>
          </a:solidFill>
          <a:ln w="9525">
            <a:noFill/>
            <a:round/>
            <a:headEnd/>
            <a:tailEnd/>
          </a:ln>
        </p:spPr>
        <p:txBody>
          <a:bodyPr/>
          <a:lstStyle/>
          <a:p>
            <a:endParaRPr lang="de-DE"/>
          </a:p>
        </p:txBody>
      </p:sp>
      <p:sp>
        <p:nvSpPr>
          <p:cNvPr id="142373" name="Freeform 112"/>
          <p:cNvSpPr>
            <a:spLocks/>
          </p:cNvSpPr>
          <p:nvPr/>
        </p:nvSpPr>
        <p:spPr bwMode="auto">
          <a:xfrm flipH="1">
            <a:off x="7681913" y="3865563"/>
            <a:ext cx="131762" cy="157162"/>
          </a:xfrm>
          <a:custGeom>
            <a:avLst/>
            <a:gdLst>
              <a:gd name="T0" fmla="*/ 7187 w 165"/>
              <a:gd name="T1" fmla="*/ 0 h 208"/>
              <a:gd name="T2" fmla="*/ 2396 w 165"/>
              <a:gd name="T3" fmla="*/ 3022 h 208"/>
              <a:gd name="T4" fmla="*/ 0 w 165"/>
              <a:gd name="T5" fmla="*/ 9067 h 208"/>
              <a:gd name="T6" fmla="*/ 1597 w 165"/>
              <a:gd name="T7" fmla="*/ 16623 h 208"/>
              <a:gd name="T8" fmla="*/ 11180 w 165"/>
              <a:gd name="T9" fmla="*/ 19645 h 208"/>
              <a:gd name="T10" fmla="*/ 39129 w 165"/>
              <a:gd name="T11" fmla="*/ 24934 h 208"/>
              <a:gd name="T12" fmla="*/ 62287 w 165"/>
              <a:gd name="T13" fmla="*/ 34757 h 208"/>
              <a:gd name="T14" fmla="*/ 80654 w 165"/>
              <a:gd name="T15" fmla="*/ 51380 h 208"/>
              <a:gd name="T16" fmla="*/ 95028 w 165"/>
              <a:gd name="T17" fmla="*/ 71025 h 208"/>
              <a:gd name="T18" fmla="*/ 104611 w 165"/>
              <a:gd name="T19" fmla="*/ 92182 h 208"/>
              <a:gd name="T20" fmla="*/ 111798 w 165"/>
              <a:gd name="T21" fmla="*/ 113338 h 208"/>
              <a:gd name="T22" fmla="*/ 116589 w 165"/>
              <a:gd name="T23" fmla="*/ 132228 h 208"/>
              <a:gd name="T24" fmla="*/ 118985 w 165"/>
              <a:gd name="T25" fmla="*/ 148851 h 208"/>
              <a:gd name="T26" fmla="*/ 121381 w 165"/>
              <a:gd name="T27" fmla="*/ 154895 h 208"/>
              <a:gd name="T28" fmla="*/ 125374 w 165"/>
              <a:gd name="T29" fmla="*/ 157162 h 208"/>
              <a:gd name="T30" fmla="*/ 130165 w 165"/>
              <a:gd name="T31" fmla="*/ 154895 h 208"/>
              <a:gd name="T32" fmla="*/ 131762 w 165"/>
              <a:gd name="T33" fmla="*/ 148851 h 208"/>
              <a:gd name="T34" fmla="*/ 131762 w 165"/>
              <a:gd name="T35" fmla="*/ 128450 h 208"/>
              <a:gd name="T36" fmla="*/ 128568 w 165"/>
              <a:gd name="T37" fmla="*/ 105027 h 208"/>
              <a:gd name="T38" fmla="*/ 119784 w 165"/>
              <a:gd name="T39" fmla="*/ 80092 h 208"/>
              <a:gd name="T40" fmla="*/ 107007 w 165"/>
              <a:gd name="T41" fmla="*/ 54402 h 208"/>
              <a:gd name="T42" fmla="*/ 89438 w 165"/>
              <a:gd name="T43" fmla="*/ 33246 h 208"/>
              <a:gd name="T44" fmla="*/ 67079 w 165"/>
              <a:gd name="T45" fmla="*/ 14356 h 208"/>
              <a:gd name="T46" fmla="*/ 39129 w 165"/>
              <a:gd name="T47" fmla="*/ 3022 h 208"/>
              <a:gd name="T48" fmla="*/ 7187 w 165"/>
              <a:gd name="T49" fmla="*/ 0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5" h="208">
                <a:moveTo>
                  <a:pt x="9" y="0"/>
                </a:moveTo>
                <a:lnTo>
                  <a:pt x="3" y="4"/>
                </a:lnTo>
                <a:lnTo>
                  <a:pt x="0" y="12"/>
                </a:lnTo>
                <a:lnTo>
                  <a:pt x="2" y="22"/>
                </a:lnTo>
                <a:lnTo>
                  <a:pt x="14" y="26"/>
                </a:lnTo>
                <a:lnTo>
                  <a:pt x="49" y="33"/>
                </a:lnTo>
                <a:lnTo>
                  <a:pt x="78" y="46"/>
                </a:lnTo>
                <a:lnTo>
                  <a:pt x="101" y="68"/>
                </a:lnTo>
                <a:lnTo>
                  <a:pt x="119" y="94"/>
                </a:lnTo>
                <a:lnTo>
                  <a:pt x="131" y="122"/>
                </a:lnTo>
                <a:lnTo>
                  <a:pt x="140" y="150"/>
                </a:lnTo>
                <a:lnTo>
                  <a:pt x="146" y="175"/>
                </a:lnTo>
                <a:lnTo>
                  <a:pt x="149" y="197"/>
                </a:lnTo>
                <a:lnTo>
                  <a:pt x="152" y="205"/>
                </a:lnTo>
                <a:lnTo>
                  <a:pt x="157" y="208"/>
                </a:lnTo>
                <a:lnTo>
                  <a:pt x="163" y="205"/>
                </a:lnTo>
                <a:lnTo>
                  <a:pt x="165" y="197"/>
                </a:lnTo>
                <a:lnTo>
                  <a:pt x="165" y="170"/>
                </a:lnTo>
                <a:lnTo>
                  <a:pt x="161" y="139"/>
                </a:lnTo>
                <a:lnTo>
                  <a:pt x="150" y="106"/>
                </a:lnTo>
                <a:lnTo>
                  <a:pt x="134" y="72"/>
                </a:lnTo>
                <a:lnTo>
                  <a:pt x="112" y="44"/>
                </a:lnTo>
                <a:lnTo>
                  <a:pt x="84" y="19"/>
                </a:lnTo>
                <a:lnTo>
                  <a:pt x="49" y="4"/>
                </a:lnTo>
                <a:lnTo>
                  <a:pt x="9" y="0"/>
                </a:lnTo>
                <a:close/>
              </a:path>
            </a:pathLst>
          </a:custGeom>
          <a:solidFill>
            <a:srgbClr val="000000"/>
          </a:solidFill>
          <a:ln w="9525">
            <a:noFill/>
            <a:round/>
            <a:headEnd/>
            <a:tailEnd/>
          </a:ln>
        </p:spPr>
        <p:txBody>
          <a:bodyPr/>
          <a:lstStyle/>
          <a:p>
            <a:endParaRPr lang="de-DE"/>
          </a:p>
        </p:txBody>
      </p:sp>
      <p:sp>
        <p:nvSpPr>
          <p:cNvPr id="142374" name="Freeform 113"/>
          <p:cNvSpPr>
            <a:spLocks/>
          </p:cNvSpPr>
          <p:nvPr/>
        </p:nvSpPr>
        <p:spPr bwMode="auto">
          <a:xfrm flipH="1">
            <a:off x="7910514" y="3925888"/>
            <a:ext cx="141287" cy="114300"/>
          </a:xfrm>
          <a:custGeom>
            <a:avLst/>
            <a:gdLst>
              <a:gd name="T0" fmla="*/ 135762 w 179"/>
              <a:gd name="T1" fmla="*/ 8326 h 151"/>
              <a:gd name="T2" fmla="*/ 139708 w 179"/>
              <a:gd name="T3" fmla="*/ 12868 h 151"/>
              <a:gd name="T4" fmla="*/ 141287 w 179"/>
              <a:gd name="T5" fmla="*/ 19681 h 151"/>
              <a:gd name="T6" fmla="*/ 138130 w 179"/>
              <a:gd name="T7" fmla="*/ 25736 h 151"/>
              <a:gd name="T8" fmla="*/ 127079 w 179"/>
              <a:gd name="T9" fmla="*/ 25736 h 151"/>
              <a:gd name="T10" fmla="*/ 98664 w 179"/>
              <a:gd name="T11" fmla="*/ 20438 h 151"/>
              <a:gd name="T12" fmla="*/ 75774 w 179"/>
              <a:gd name="T13" fmla="*/ 22709 h 151"/>
              <a:gd name="T14" fmla="*/ 57620 w 179"/>
              <a:gd name="T15" fmla="*/ 31035 h 151"/>
              <a:gd name="T16" fmla="*/ 43412 w 179"/>
              <a:gd name="T17" fmla="*/ 43146 h 151"/>
              <a:gd name="T18" fmla="*/ 33151 w 179"/>
              <a:gd name="T19" fmla="*/ 59042 h 151"/>
              <a:gd name="T20" fmla="*/ 25258 w 179"/>
              <a:gd name="T21" fmla="*/ 76452 h 151"/>
              <a:gd name="T22" fmla="*/ 18944 w 179"/>
              <a:gd name="T23" fmla="*/ 93105 h 151"/>
              <a:gd name="T24" fmla="*/ 13418 w 179"/>
              <a:gd name="T25" fmla="*/ 107487 h 151"/>
              <a:gd name="T26" fmla="*/ 9472 w 179"/>
              <a:gd name="T27" fmla="*/ 113543 h 151"/>
              <a:gd name="T28" fmla="*/ 4736 w 179"/>
              <a:gd name="T29" fmla="*/ 114300 h 151"/>
              <a:gd name="T30" fmla="*/ 789 w 179"/>
              <a:gd name="T31" fmla="*/ 110515 h 151"/>
              <a:gd name="T32" fmla="*/ 0 w 179"/>
              <a:gd name="T33" fmla="*/ 102946 h 151"/>
              <a:gd name="T34" fmla="*/ 3947 w 179"/>
              <a:gd name="T35" fmla="*/ 83265 h 151"/>
              <a:gd name="T36" fmla="*/ 11050 w 179"/>
              <a:gd name="T37" fmla="*/ 62827 h 151"/>
              <a:gd name="T38" fmla="*/ 21311 w 179"/>
              <a:gd name="T39" fmla="*/ 42389 h 151"/>
              <a:gd name="T40" fmla="*/ 35519 w 179"/>
              <a:gd name="T41" fmla="*/ 24223 h 151"/>
              <a:gd name="T42" fmla="*/ 53673 w 179"/>
              <a:gd name="T43" fmla="*/ 10597 h 151"/>
              <a:gd name="T44" fmla="*/ 76563 w 179"/>
              <a:gd name="T45" fmla="*/ 1514 h 151"/>
              <a:gd name="T46" fmla="*/ 104189 w 179"/>
              <a:gd name="T47" fmla="*/ 0 h 151"/>
              <a:gd name="T48" fmla="*/ 135762 w 179"/>
              <a:gd name="T49" fmla="*/ 832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51">
                <a:moveTo>
                  <a:pt x="172" y="11"/>
                </a:moveTo>
                <a:lnTo>
                  <a:pt x="177" y="17"/>
                </a:lnTo>
                <a:lnTo>
                  <a:pt x="179" y="26"/>
                </a:lnTo>
                <a:lnTo>
                  <a:pt x="175" y="34"/>
                </a:lnTo>
                <a:lnTo>
                  <a:pt x="161" y="34"/>
                </a:lnTo>
                <a:lnTo>
                  <a:pt x="125" y="27"/>
                </a:lnTo>
                <a:lnTo>
                  <a:pt x="96" y="30"/>
                </a:lnTo>
                <a:lnTo>
                  <a:pt x="73" y="41"/>
                </a:lnTo>
                <a:lnTo>
                  <a:pt x="55" y="57"/>
                </a:lnTo>
                <a:lnTo>
                  <a:pt x="42" y="78"/>
                </a:lnTo>
                <a:lnTo>
                  <a:pt x="32" y="101"/>
                </a:lnTo>
                <a:lnTo>
                  <a:pt x="24" y="123"/>
                </a:lnTo>
                <a:lnTo>
                  <a:pt x="17" y="142"/>
                </a:lnTo>
                <a:lnTo>
                  <a:pt x="12" y="150"/>
                </a:lnTo>
                <a:lnTo>
                  <a:pt x="6" y="151"/>
                </a:lnTo>
                <a:lnTo>
                  <a:pt x="1" y="146"/>
                </a:lnTo>
                <a:lnTo>
                  <a:pt x="0" y="136"/>
                </a:lnTo>
                <a:lnTo>
                  <a:pt x="5" y="110"/>
                </a:lnTo>
                <a:lnTo>
                  <a:pt x="14" y="83"/>
                </a:lnTo>
                <a:lnTo>
                  <a:pt x="27" y="56"/>
                </a:lnTo>
                <a:lnTo>
                  <a:pt x="45" y="32"/>
                </a:lnTo>
                <a:lnTo>
                  <a:pt x="68" y="14"/>
                </a:lnTo>
                <a:lnTo>
                  <a:pt x="97" y="2"/>
                </a:lnTo>
                <a:lnTo>
                  <a:pt x="132" y="0"/>
                </a:lnTo>
                <a:lnTo>
                  <a:pt x="172" y="11"/>
                </a:lnTo>
                <a:close/>
              </a:path>
            </a:pathLst>
          </a:custGeom>
          <a:solidFill>
            <a:srgbClr val="000000"/>
          </a:solidFill>
          <a:ln w="9525">
            <a:noFill/>
            <a:round/>
            <a:headEnd/>
            <a:tailEnd/>
          </a:ln>
        </p:spPr>
        <p:txBody>
          <a:bodyPr/>
          <a:lstStyle/>
          <a:p>
            <a:endParaRPr lang="de-DE"/>
          </a:p>
        </p:txBody>
      </p:sp>
      <p:sp>
        <p:nvSpPr>
          <p:cNvPr id="142375" name="Freeform 114"/>
          <p:cNvSpPr>
            <a:spLocks/>
          </p:cNvSpPr>
          <p:nvPr/>
        </p:nvSpPr>
        <p:spPr bwMode="auto">
          <a:xfrm flipH="1">
            <a:off x="7951789" y="3862389"/>
            <a:ext cx="161925" cy="136525"/>
          </a:xfrm>
          <a:custGeom>
            <a:avLst/>
            <a:gdLst>
              <a:gd name="T0" fmla="*/ 157139 w 203"/>
              <a:gd name="T1" fmla="*/ 7501 h 182"/>
              <a:gd name="T2" fmla="*/ 160330 w 203"/>
              <a:gd name="T3" fmla="*/ 11252 h 182"/>
              <a:gd name="T4" fmla="*/ 161925 w 203"/>
              <a:gd name="T5" fmla="*/ 19504 h 182"/>
              <a:gd name="T6" fmla="*/ 158734 w 203"/>
              <a:gd name="T7" fmla="*/ 25505 h 182"/>
              <a:gd name="T8" fmla="*/ 146769 w 203"/>
              <a:gd name="T9" fmla="*/ 25505 h 182"/>
              <a:gd name="T10" fmla="*/ 116458 w 203"/>
              <a:gd name="T11" fmla="*/ 21754 h 182"/>
              <a:gd name="T12" fmla="*/ 90136 w 203"/>
              <a:gd name="T13" fmla="*/ 25505 h 182"/>
              <a:gd name="T14" fmla="*/ 70194 w 203"/>
              <a:gd name="T15" fmla="*/ 37507 h 182"/>
              <a:gd name="T16" fmla="*/ 51848 w 203"/>
              <a:gd name="T17" fmla="*/ 54010 h 182"/>
              <a:gd name="T18" fmla="*/ 38288 w 203"/>
              <a:gd name="T19" fmla="*/ 73513 h 182"/>
              <a:gd name="T20" fmla="*/ 27918 w 203"/>
              <a:gd name="T21" fmla="*/ 93767 h 182"/>
              <a:gd name="T22" fmla="*/ 19942 w 203"/>
              <a:gd name="T23" fmla="*/ 113271 h 182"/>
              <a:gd name="T24" fmla="*/ 13560 w 203"/>
              <a:gd name="T25" fmla="*/ 129774 h 182"/>
              <a:gd name="T26" fmla="*/ 8774 w 203"/>
              <a:gd name="T27" fmla="*/ 135775 h 182"/>
              <a:gd name="T28" fmla="*/ 3988 w 203"/>
              <a:gd name="T29" fmla="*/ 136525 h 182"/>
              <a:gd name="T30" fmla="*/ 798 w 203"/>
              <a:gd name="T31" fmla="*/ 132774 h 182"/>
              <a:gd name="T32" fmla="*/ 0 w 203"/>
              <a:gd name="T33" fmla="*/ 125273 h 182"/>
              <a:gd name="T34" fmla="*/ 1595 w 203"/>
              <a:gd name="T35" fmla="*/ 115521 h 182"/>
              <a:gd name="T36" fmla="*/ 3988 w 203"/>
              <a:gd name="T37" fmla="*/ 104269 h 182"/>
              <a:gd name="T38" fmla="*/ 7977 w 203"/>
              <a:gd name="T39" fmla="*/ 91517 h 182"/>
              <a:gd name="T40" fmla="*/ 13560 w 203"/>
              <a:gd name="T41" fmla="*/ 79515 h 182"/>
              <a:gd name="T42" fmla="*/ 18346 w 203"/>
              <a:gd name="T43" fmla="*/ 67512 h 182"/>
              <a:gd name="T44" fmla="*/ 25525 w 203"/>
              <a:gd name="T45" fmla="*/ 56260 h 182"/>
              <a:gd name="T46" fmla="*/ 34299 w 203"/>
              <a:gd name="T47" fmla="*/ 43508 h 182"/>
              <a:gd name="T48" fmla="*/ 43871 w 203"/>
              <a:gd name="T49" fmla="*/ 33756 h 182"/>
              <a:gd name="T50" fmla="*/ 53443 w 203"/>
              <a:gd name="T51" fmla="*/ 23254 h 182"/>
              <a:gd name="T52" fmla="*/ 65408 w 203"/>
              <a:gd name="T53" fmla="*/ 15003 h 182"/>
              <a:gd name="T54" fmla="*/ 78171 w 203"/>
              <a:gd name="T55" fmla="*/ 8252 h 182"/>
              <a:gd name="T56" fmla="*/ 92529 w 203"/>
              <a:gd name="T57" fmla="*/ 3001 h 182"/>
              <a:gd name="T58" fmla="*/ 106886 w 203"/>
              <a:gd name="T59" fmla="*/ 0 h 182"/>
              <a:gd name="T60" fmla="*/ 122042 w 203"/>
              <a:gd name="T61" fmla="*/ 0 h 182"/>
              <a:gd name="T62" fmla="*/ 138793 w 203"/>
              <a:gd name="T63" fmla="*/ 2250 h 182"/>
              <a:gd name="T64" fmla="*/ 157139 w 203"/>
              <a:gd name="T65" fmla="*/ 7501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182">
                <a:moveTo>
                  <a:pt x="197" y="10"/>
                </a:moveTo>
                <a:lnTo>
                  <a:pt x="201" y="15"/>
                </a:lnTo>
                <a:lnTo>
                  <a:pt x="203" y="26"/>
                </a:lnTo>
                <a:lnTo>
                  <a:pt x="199" y="34"/>
                </a:lnTo>
                <a:lnTo>
                  <a:pt x="184" y="34"/>
                </a:lnTo>
                <a:lnTo>
                  <a:pt x="146" y="29"/>
                </a:lnTo>
                <a:lnTo>
                  <a:pt x="113" y="34"/>
                </a:lnTo>
                <a:lnTo>
                  <a:pt x="88" y="50"/>
                </a:lnTo>
                <a:lnTo>
                  <a:pt x="65" y="72"/>
                </a:lnTo>
                <a:lnTo>
                  <a:pt x="48" y="98"/>
                </a:lnTo>
                <a:lnTo>
                  <a:pt x="35" y="125"/>
                </a:lnTo>
                <a:lnTo>
                  <a:pt x="25" y="151"/>
                </a:lnTo>
                <a:lnTo>
                  <a:pt x="17" y="173"/>
                </a:lnTo>
                <a:lnTo>
                  <a:pt x="11" y="181"/>
                </a:lnTo>
                <a:lnTo>
                  <a:pt x="5" y="182"/>
                </a:lnTo>
                <a:lnTo>
                  <a:pt x="1" y="177"/>
                </a:lnTo>
                <a:lnTo>
                  <a:pt x="0" y="167"/>
                </a:lnTo>
                <a:lnTo>
                  <a:pt x="2" y="154"/>
                </a:lnTo>
                <a:lnTo>
                  <a:pt x="5" y="139"/>
                </a:lnTo>
                <a:lnTo>
                  <a:pt x="10" y="122"/>
                </a:lnTo>
                <a:lnTo>
                  <a:pt x="17" y="106"/>
                </a:lnTo>
                <a:lnTo>
                  <a:pt x="23" y="90"/>
                </a:lnTo>
                <a:lnTo>
                  <a:pt x="32" y="75"/>
                </a:lnTo>
                <a:lnTo>
                  <a:pt x="43" y="58"/>
                </a:lnTo>
                <a:lnTo>
                  <a:pt x="55" y="45"/>
                </a:lnTo>
                <a:lnTo>
                  <a:pt x="67" y="31"/>
                </a:lnTo>
                <a:lnTo>
                  <a:pt x="82" y="20"/>
                </a:lnTo>
                <a:lnTo>
                  <a:pt x="98" y="11"/>
                </a:lnTo>
                <a:lnTo>
                  <a:pt x="116" y="4"/>
                </a:lnTo>
                <a:lnTo>
                  <a:pt x="134" y="0"/>
                </a:lnTo>
                <a:lnTo>
                  <a:pt x="153" y="0"/>
                </a:lnTo>
                <a:lnTo>
                  <a:pt x="174" y="3"/>
                </a:lnTo>
                <a:lnTo>
                  <a:pt x="197" y="10"/>
                </a:lnTo>
                <a:close/>
              </a:path>
            </a:pathLst>
          </a:custGeom>
          <a:solidFill>
            <a:srgbClr val="000000"/>
          </a:solidFill>
          <a:ln w="9525">
            <a:noFill/>
            <a:round/>
            <a:headEnd/>
            <a:tailEnd/>
          </a:ln>
        </p:spPr>
        <p:txBody>
          <a:bodyPr/>
          <a:lstStyle/>
          <a:p>
            <a:endParaRPr lang="de-DE"/>
          </a:p>
        </p:txBody>
      </p:sp>
      <p:sp>
        <p:nvSpPr>
          <p:cNvPr id="142376" name="Freeform 115"/>
          <p:cNvSpPr>
            <a:spLocks/>
          </p:cNvSpPr>
          <p:nvPr/>
        </p:nvSpPr>
        <p:spPr bwMode="auto">
          <a:xfrm flipH="1">
            <a:off x="7924800" y="3970338"/>
            <a:ext cx="69850" cy="95250"/>
          </a:xfrm>
          <a:custGeom>
            <a:avLst/>
            <a:gdLst>
              <a:gd name="T0" fmla="*/ 61217 w 89"/>
              <a:gd name="T1" fmla="*/ 0 h 126"/>
              <a:gd name="T2" fmla="*/ 67496 w 89"/>
              <a:gd name="T3" fmla="*/ 2268 h 126"/>
              <a:gd name="T4" fmla="*/ 69850 w 89"/>
              <a:gd name="T5" fmla="*/ 6048 h 126"/>
              <a:gd name="T6" fmla="*/ 69850 w 89"/>
              <a:gd name="T7" fmla="*/ 10583 h 126"/>
              <a:gd name="T8" fmla="*/ 67496 w 89"/>
              <a:gd name="T9" fmla="*/ 12095 h 126"/>
              <a:gd name="T10" fmla="*/ 54938 w 89"/>
              <a:gd name="T11" fmla="*/ 13607 h 126"/>
              <a:gd name="T12" fmla="*/ 43166 w 89"/>
              <a:gd name="T13" fmla="*/ 17387 h 126"/>
              <a:gd name="T14" fmla="*/ 32963 w 89"/>
              <a:gd name="T15" fmla="*/ 23435 h 126"/>
              <a:gd name="T16" fmla="*/ 25115 w 89"/>
              <a:gd name="T17" fmla="*/ 31750 h 126"/>
              <a:gd name="T18" fmla="*/ 18051 w 89"/>
              <a:gd name="T19" fmla="*/ 43089 h 126"/>
              <a:gd name="T20" fmla="*/ 14127 w 89"/>
              <a:gd name="T21" fmla="*/ 54429 h 126"/>
              <a:gd name="T22" fmla="*/ 14127 w 89"/>
              <a:gd name="T23" fmla="*/ 68792 h 126"/>
              <a:gd name="T24" fmla="*/ 17266 w 89"/>
              <a:gd name="T25" fmla="*/ 83155 h 126"/>
              <a:gd name="T26" fmla="*/ 17266 w 89"/>
              <a:gd name="T27" fmla="*/ 91470 h 126"/>
              <a:gd name="T28" fmla="*/ 13342 w 89"/>
              <a:gd name="T29" fmla="*/ 95250 h 126"/>
              <a:gd name="T30" fmla="*/ 7848 w 89"/>
              <a:gd name="T31" fmla="*/ 94494 h 126"/>
              <a:gd name="T32" fmla="*/ 3924 w 89"/>
              <a:gd name="T33" fmla="*/ 88446 h 126"/>
              <a:gd name="T34" fmla="*/ 0 w 89"/>
              <a:gd name="T35" fmla="*/ 73327 h 126"/>
              <a:gd name="T36" fmla="*/ 0 w 89"/>
              <a:gd name="T37" fmla="*/ 57452 h 126"/>
              <a:gd name="T38" fmla="*/ 2354 w 89"/>
              <a:gd name="T39" fmla="*/ 42333 h 126"/>
              <a:gd name="T40" fmla="*/ 7063 w 89"/>
              <a:gd name="T41" fmla="*/ 28726 h 126"/>
              <a:gd name="T42" fmla="*/ 16481 w 89"/>
              <a:gd name="T43" fmla="*/ 17387 h 126"/>
              <a:gd name="T44" fmla="*/ 27469 w 89"/>
              <a:gd name="T45" fmla="*/ 8315 h 126"/>
              <a:gd name="T46" fmla="*/ 42381 w 89"/>
              <a:gd name="T47" fmla="*/ 2268 h 126"/>
              <a:gd name="T48" fmla="*/ 61217 w 89"/>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26">
                <a:moveTo>
                  <a:pt x="78" y="0"/>
                </a:moveTo>
                <a:lnTo>
                  <a:pt x="86" y="3"/>
                </a:lnTo>
                <a:lnTo>
                  <a:pt x="89" y="8"/>
                </a:lnTo>
                <a:lnTo>
                  <a:pt x="89" y="14"/>
                </a:lnTo>
                <a:lnTo>
                  <a:pt x="86" y="16"/>
                </a:lnTo>
                <a:lnTo>
                  <a:pt x="70" y="18"/>
                </a:lnTo>
                <a:lnTo>
                  <a:pt x="55" y="23"/>
                </a:lnTo>
                <a:lnTo>
                  <a:pt x="42" y="31"/>
                </a:lnTo>
                <a:lnTo>
                  <a:pt x="32" y="42"/>
                </a:lnTo>
                <a:lnTo>
                  <a:pt x="23" y="57"/>
                </a:lnTo>
                <a:lnTo>
                  <a:pt x="18" y="72"/>
                </a:lnTo>
                <a:lnTo>
                  <a:pt x="18" y="91"/>
                </a:lnTo>
                <a:lnTo>
                  <a:pt x="22" y="110"/>
                </a:lnTo>
                <a:lnTo>
                  <a:pt x="22" y="121"/>
                </a:lnTo>
                <a:lnTo>
                  <a:pt x="17" y="126"/>
                </a:lnTo>
                <a:lnTo>
                  <a:pt x="10" y="125"/>
                </a:lnTo>
                <a:lnTo>
                  <a:pt x="5" y="117"/>
                </a:lnTo>
                <a:lnTo>
                  <a:pt x="0" y="97"/>
                </a:lnTo>
                <a:lnTo>
                  <a:pt x="0" y="76"/>
                </a:lnTo>
                <a:lnTo>
                  <a:pt x="3" y="56"/>
                </a:lnTo>
                <a:lnTo>
                  <a:pt x="9" y="38"/>
                </a:lnTo>
                <a:lnTo>
                  <a:pt x="21" y="23"/>
                </a:lnTo>
                <a:lnTo>
                  <a:pt x="35" y="11"/>
                </a:lnTo>
                <a:lnTo>
                  <a:pt x="54" y="3"/>
                </a:lnTo>
                <a:lnTo>
                  <a:pt x="78" y="0"/>
                </a:lnTo>
                <a:close/>
              </a:path>
            </a:pathLst>
          </a:custGeom>
          <a:solidFill>
            <a:srgbClr val="000000"/>
          </a:solidFill>
          <a:ln w="9525">
            <a:noFill/>
            <a:round/>
            <a:headEnd/>
            <a:tailEnd/>
          </a:ln>
        </p:spPr>
        <p:txBody>
          <a:bodyPr/>
          <a:lstStyle/>
          <a:p>
            <a:endParaRPr lang="de-DE"/>
          </a:p>
        </p:txBody>
      </p:sp>
      <p:sp>
        <p:nvSpPr>
          <p:cNvPr id="142377" name="Freeform 116"/>
          <p:cNvSpPr>
            <a:spLocks/>
          </p:cNvSpPr>
          <p:nvPr/>
        </p:nvSpPr>
        <p:spPr bwMode="auto">
          <a:xfrm flipH="1">
            <a:off x="7789864" y="3986214"/>
            <a:ext cx="39687" cy="96837"/>
          </a:xfrm>
          <a:custGeom>
            <a:avLst/>
            <a:gdLst>
              <a:gd name="T0" fmla="*/ 7004 w 51"/>
              <a:gd name="T1" fmla="*/ 0 h 128"/>
              <a:gd name="T2" fmla="*/ 2335 w 51"/>
              <a:gd name="T3" fmla="*/ 1513 h 128"/>
              <a:gd name="T4" fmla="*/ 0 w 51"/>
              <a:gd name="T5" fmla="*/ 6809 h 128"/>
              <a:gd name="T6" fmla="*/ 0 w 51"/>
              <a:gd name="T7" fmla="*/ 11348 h 128"/>
              <a:gd name="T8" fmla="*/ 3113 w 51"/>
              <a:gd name="T9" fmla="*/ 15131 h 128"/>
              <a:gd name="T10" fmla="*/ 7004 w 51"/>
              <a:gd name="T11" fmla="*/ 16644 h 128"/>
              <a:gd name="T12" fmla="*/ 11673 w 51"/>
              <a:gd name="T13" fmla="*/ 21940 h 128"/>
              <a:gd name="T14" fmla="*/ 17120 w 51"/>
              <a:gd name="T15" fmla="*/ 27992 h 128"/>
              <a:gd name="T16" fmla="*/ 21011 w 51"/>
              <a:gd name="T17" fmla="*/ 36314 h 128"/>
              <a:gd name="T18" fmla="*/ 24123 w 51"/>
              <a:gd name="T19" fmla="*/ 45392 h 128"/>
              <a:gd name="T20" fmla="*/ 25680 w 51"/>
              <a:gd name="T21" fmla="*/ 56740 h 128"/>
              <a:gd name="T22" fmla="*/ 24902 w 51"/>
              <a:gd name="T23" fmla="*/ 70358 h 128"/>
              <a:gd name="T24" fmla="*/ 21011 w 51"/>
              <a:gd name="T25" fmla="*/ 85489 h 128"/>
              <a:gd name="T26" fmla="*/ 21011 w 51"/>
              <a:gd name="T27" fmla="*/ 93811 h 128"/>
              <a:gd name="T28" fmla="*/ 25680 w 51"/>
              <a:gd name="T29" fmla="*/ 96837 h 128"/>
              <a:gd name="T30" fmla="*/ 31127 w 51"/>
              <a:gd name="T31" fmla="*/ 96837 h 128"/>
              <a:gd name="T32" fmla="*/ 35018 w 51"/>
              <a:gd name="T33" fmla="*/ 90028 h 128"/>
              <a:gd name="T34" fmla="*/ 38909 w 51"/>
              <a:gd name="T35" fmla="*/ 74141 h 128"/>
              <a:gd name="T36" fmla="*/ 39687 w 51"/>
              <a:gd name="T37" fmla="*/ 59010 h 128"/>
              <a:gd name="T38" fmla="*/ 38131 w 51"/>
              <a:gd name="T39" fmla="*/ 44636 h 128"/>
              <a:gd name="T40" fmla="*/ 35018 w 51"/>
              <a:gd name="T41" fmla="*/ 31018 h 128"/>
              <a:gd name="T42" fmla="*/ 30349 w 51"/>
              <a:gd name="T43" fmla="*/ 19670 h 128"/>
              <a:gd name="T44" fmla="*/ 24123 w 51"/>
              <a:gd name="T45" fmla="*/ 10592 h 128"/>
              <a:gd name="T46" fmla="*/ 16342 w 51"/>
              <a:gd name="T47" fmla="*/ 4539 h 128"/>
              <a:gd name="T48" fmla="*/ 7004 w 51"/>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128">
                <a:moveTo>
                  <a:pt x="9" y="0"/>
                </a:moveTo>
                <a:lnTo>
                  <a:pt x="3" y="2"/>
                </a:lnTo>
                <a:lnTo>
                  <a:pt x="0" y="9"/>
                </a:lnTo>
                <a:lnTo>
                  <a:pt x="0" y="15"/>
                </a:lnTo>
                <a:lnTo>
                  <a:pt x="4" y="20"/>
                </a:lnTo>
                <a:lnTo>
                  <a:pt x="9" y="22"/>
                </a:lnTo>
                <a:lnTo>
                  <a:pt x="15" y="29"/>
                </a:lnTo>
                <a:lnTo>
                  <a:pt x="22" y="37"/>
                </a:lnTo>
                <a:lnTo>
                  <a:pt x="27" y="48"/>
                </a:lnTo>
                <a:lnTo>
                  <a:pt x="31" y="60"/>
                </a:lnTo>
                <a:lnTo>
                  <a:pt x="33" y="75"/>
                </a:lnTo>
                <a:lnTo>
                  <a:pt x="32" y="93"/>
                </a:lnTo>
                <a:lnTo>
                  <a:pt x="27" y="113"/>
                </a:lnTo>
                <a:lnTo>
                  <a:pt x="27" y="124"/>
                </a:lnTo>
                <a:lnTo>
                  <a:pt x="33" y="128"/>
                </a:lnTo>
                <a:lnTo>
                  <a:pt x="40" y="128"/>
                </a:lnTo>
                <a:lnTo>
                  <a:pt x="45" y="119"/>
                </a:lnTo>
                <a:lnTo>
                  <a:pt x="50" y="98"/>
                </a:lnTo>
                <a:lnTo>
                  <a:pt x="51" y="78"/>
                </a:lnTo>
                <a:lnTo>
                  <a:pt x="49" y="59"/>
                </a:lnTo>
                <a:lnTo>
                  <a:pt x="45" y="41"/>
                </a:lnTo>
                <a:lnTo>
                  <a:pt x="39" y="26"/>
                </a:lnTo>
                <a:lnTo>
                  <a:pt x="31" y="14"/>
                </a:lnTo>
                <a:lnTo>
                  <a:pt x="21" y="6"/>
                </a:lnTo>
                <a:lnTo>
                  <a:pt x="9" y="0"/>
                </a:lnTo>
                <a:close/>
              </a:path>
            </a:pathLst>
          </a:custGeom>
          <a:solidFill>
            <a:srgbClr val="000000"/>
          </a:solidFill>
          <a:ln w="9525">
            <a:noFill/>
            <a:round/>
            <a:headEnd/>
            <a:tailEnd/>
          </a:ln>
        </p:spPr>
        <p:txBody>
          <a:bodyPr/>
          <a:lstStyle/>
          <a:p>
            <a:endParaRPr lang="de-DE"/>
          </a:p>
        </p:txBody>
      </p:sp>
      <p:sp>
        <p:nvSpPr>
          <p:cNvPr id="142378" name="Freeform 117"/>
          <p:cNvSpPr>
            <a:spLocks/>
          </p:cNvSpPr>
          <p:nvPr/>
        </p:nvSpPr>
        <p:spPr bwMode="auto">
          <a:xfrm flipH="1">
            <a:off x="8450263" y="4387850"/>
            <a:ext cx="165100" cy="39688"/>
          </a:xfrm>
          <a:custGeom>
            <a:avLst/>
            <a:gdLst>
              <a:gd name="T0" fmla="*/ 161925 w 208"/>
              <a:gd name="T1" fmla="*/ 21011 h 51"/>
              <a:gd name="T2" fmla="*/ 165100 w 208"/>
              <a:gd name="T3" fmla="*/ 24902 h 51"/>
              <a:gd name="T4" fmla="*/ 165100 w 208"/>
              <a:gd name="T5" fmla="*/ 31128 h 51"/>
              <a:gd name="T6" fmla="*/ 161131 w 208"/>
              <a:gd name="T7" fmla="*/ 36575 h 51"/>
              <a:gd name="T8" fmla="*/ 154781 w 208"/>
              <a:gd name="T9" fmla="*/ 39688 h 51"/>
              <a:gd name="T10" fmla="*/ 150019 w 208"/>
              <a:gd name="T11" fmla="*/ 39688 h 51"/>
              <a:gd name="T12" fmla="*/ 142875 w 208"/>
              <a:gd name="T13" fmla="*/ 39688 h 51"/>
              <a:gd name="T14" fmla="*/ 133350 w 208"/>
              <a:gd name="T15" fmla="*/ 38910 h 51"/>
              <a:gd name="T16" fmla="*/ 123825 w 208"/>
              <a:gd name="T17" fmla="*/ 37353 h 51"/>
              <a:gd name="T18" fmla="*/ 111919 w 208"/>
              <a:gd name="T19" fmla="*/ 35797 h 51"/>
              <a:gd name="T20" fmla="*/ 100806 w 208"/>
              <a:gd name="T21" fmla="*/ 33462 h 51"/>
              <a:gd name="T22" fmla="*/ 88900 w 208"/>
              <a:gd name="T23" fmla="*/ 31128 h 51"/>
              <a:gd name="T24" fmla="*/ 76200 w 208"/>
              <a:gd name="T25" fmla="*/ 29571 h 51"/>
              <a:gd name="T26" fmla="*/ 64294 w 208"/>
              <a:gd name="T27" fmla="*/ 27237 h 51"/>
              <a:gd name="T28" fmla="*/ 52388 w 208"/>
              <a:gd name="T29" fmla="*/ 24902 h 51"/>
              <a:gd name="T30" fmla="*/ 42069 w 208"/>
              <a:gd name="T31" fmla="*/ 22568 h 51"/>
              <a:gd name="T32" fmla="*/ 31750 w 208"/>
              <a:gd name="T33" fmla="*/ 21789 h 51"/>
              <a:gd name="T34" fmla="*/ 23019 w 208"/>
              <a:gd name="T35" fmla="*/ 19455 h 51"/>
              <a:gd name="T36" fmla="*/ 15875 w 208"/>
              <a:gd name="T37" fmla="*/ 18677 h 51"/>
              <a:gd name="T38" fmla="*/ 10319 w 208"/>
              <a:gd name="T39" fmla="*/ 17899 h 51"/>
              <a:gd name="T40" fmla="*/ 7938 w 208"/>
              <a:gd name="T41" fmla="*/ 17899 h 51"/>
              <a:gd name="T42" fmla="*/ 1588 w 208"/>
              <a:gd name="T43" fmla="*/ 14786 h 51"/>
              <a:gd name="T44" fmla="*/ 0 w 208"/>
              <a:gd name="T45" fmla="*/ 7004 h 51"/>
              <a:gd name="T46" fmla="*/ 3969 w 208"/>
              <a:gd name="T47" fmla="*/ 778 h 51"/>
              <a:gd name="T48" fmla="*/ 15081 w 208"/>
              <a:gd name="T49" fmla="*/ 0 h 51"/>
              <a:gd name="T50" fmla="*/ 18256 w 208"/>
              <a:gd name="T51" fmla="*/ 778 h 51"/>
              <a:gd name="T52" fmla="*/ 24606 w 208"/>
              <a:gd name="T53" fmla="*/ 778 h 51"/>
              <a:gd name="T54" fmla="*/ 32544 w 208"/>
              <a:gd name="T55" fmla="*/ 1556 h 51"/>
              <a:gd name="T56" fmla="*/ 42069 w 208"/>
              <a:gd name="T57" fmla="*/ 3113 h 51"/>
              <a:gd name="T58" fmla="*/ 52388 w 208"/>
              <a:gd name="T59" fmla="*/ 4669 h 51"/>
              <a:gd name="T60" fmla="*/ 65088 w 208"/>
              <a:gd name="T61" fmla="*/ 6226 h 51"/>
              <a:gd name="T62" fmla="*/ 77788 w 208"/>
              <a:gd name="T63" fmla="*/ 7782 h 51"/>
              <a:gd name="T64" fmla="*/ 89694 w 208"/>
              <a:gd name="T65" fmla="*/ 9338 h 51"/>
              <a:gd name="T66" fmla="*/ 102394 w 208"/>
              <a:gd name="T67" fmla="*/ 11673 h 51"/>
              <a:gd name="T68" fmla="*/ 115094 w 208"/>
              <a:gd name="T69" fmla="*/ 12451 h 51"/>
              <a:gd name="T70" fmla="*/ 126206 w 208"/>
              <a:gd name="T71" fmla="*/ 14786 h 51"/>
              <a:gd name="T72" fmla="*/ 137319 w 208"/>
              <a:gd name="T73" fmla="*/ 15564 h 51"/>
              <a:gd name="T74" fmla="*/ 146050 w 208"/>
              <a:gd name="T75" fmla="*/ 17899 h 51"/>
              <a:gd name="T76" fmla="*/ 153988 w 208"/>
              <a:gd name="T77" fmla="*/ 18677 h 51"/>
              <a:gd name="T78" fmla="*/ 159544 w 208"/>
              <a:gd name="T79" fmla="*/ 19455 h 51"/>
              <a:gd name="T80" fmla="*/ 161925 w 208"/>
              <a:gd name="T81" fmla="*/ 21011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8" h="51">
                <a:moveTo>
                  <a:pt x="204" y="27"/>
                </a:moveTo>
                <a:lnTo>
                  <a:pt x="208" y="32"/>
                </a:lnTo>
                <a:lnTo>
                  <a:pt x="208" y="40"/>
                </a:lnTo>
                <a:lnTo>
                  <a:pt x="203" y="47"/>
                </a:lnTo>
                <a:lnTo>
                  <a:pt x="195" y="51"/>
                </a:lnTo>
                <a:lnTo>
                  <a:pt x="189" y="51"/>
                </a:lnTo>
                <a:lnTo>
                  <a:pt x="180" y="51"/>
                </a:lnTo>
                <a:lnTo>
                  <a:pt x="168" y="50"/>
                </a:lnTo>
                <a:lnTo>
                  <a:pt x="156" y="48"/>
                </a:lnTo>
                <a:lnTo>
                  <a:pt x="141" y="46"/>
                </a:lnTo>
                <a:lnTo>
                  <a:pt x="127" y="43"/>
                </a:lnTo>
                <a:lnTo>
                  <a:pt x="112" y="40"/>
                </a:lnTo>
                <a:lnTo>
                  <a:pt x="96" y="38"/>
                </a:lnTo>
                <a:lnTo>
                  <a:pt x="81" y="35"/>
                </a:lnTo>
                <a:lnTo>
                  <a:pt x="66" y="32"/>
                </a:lnTo>
                <a:lnTo>
                  <a:pt x="53" y="29"/>
                </a:lnTo>
                <a:lnTo>
                  <a:pt x="40" y="28"/>
                </a:lnTo>
                <a:lnTo>
                  <a:pt x="29" y="25"/>
                </a:lnTo>
                <a:lnTo>
                  <a:pt x="20" y="24"/>
                </a:lnTo>
                <a:lnTo>
                  <a:pt x="13" y="23"/>
                </a:lnTo>
                <a:lnTo>
                  <a:pt x="10" y="23"/>
                </a:lnTo>
                <a:lnTo>
                  <a:pt x="2" y="19"/>
                </a:lnTo>
                <a:lnTo>
                  <a:pt x="0" y="9"/>
                </a:lnTo>
                <a:lnTo>
                  <a:pt x="5" y="1"/>
                </a:lnTo>
                <a:lnTo>
                  <a:pt x="19" y="0"/>
                </a:lnTo>
                <a:lnTo>
                  <a:pt x="23" y="1"/>
                </a:lnTo>
                <a:lnTo>
                  <a:pt x="31" y="1"/>
                </a:lnTo>
                <a:lnTo>
                  <a:pt x="41" y="2"/>
                </a:lnTo>
                <a:lnTo>
                  <a:pt x="53" y="4"/>
                </a:lnTo>
                <a:lnTo>
                  <a:pt x="66" y="6"/>
                </a:lnTo>
                <a:lnTo>
                  <a:pt x="82" y="8"/>
                </a:lnTo>
                <a:lnTo>
                  <a:pt x="98" y="10"/>
                </a:lnTo>
                <a:lnTo>
                  <a:pt x="113" y="12"/>
                </a:lnTo>
                <a:lnTo>
                  <a:pt x="129" y="15"/>
                </a:lnTo>
                <a:lnTo>
                  <a:pt x="145" y="16"/>
                </a:lnTo>
                <a:lnTo>
                  <a:pt x="159" y="19"/>
                </a:lnTo>
                <a:lnTo>
                  <a:pt x="173" y="20"/>
                </a:lnTo>
                <a:lnTo>
                  <a:pt x="184" y="23"/>
                </a:lnTo>
                <a:lnTo>
                  <a:pt x="194" y="24"/>
                </a:lnTo>
                <a:lnTo>
                  <a:pt x="201" y="25"/>
                </a:lnTo>
                <a:lnTo>
                  <a:pt x="204" y="27"/>
                </a:lnTo>
                <a:close/>
              </a:path>
            </a:pathLst>
          </a:custGeom>
          <a:solidFill>
            <a:srgbClr val="000000"/>
          </a:solidFill>
          <a:ln w="9525">
            <a:noFill/>
            <a:round/>
            <a:headEnd/>
            <a:tailEnd/>
          </a:ln>
        </p:spPr>
        <p:txBody>
          <a:bodyPr/>
          <a:lstStyle/>
          <a:p>
            <a:endParaRPr lang="de-DE"/>
          </a:p>
        </p:txBody>
      </p:sp>
      <p:sp>
        <p:nvSpPr>
          <p:cNvPr id="142379" name="Freeform 118"/>
          <p:cNvSpPr>
            <a:spLocks/>
          </p:cNvSpPr>
          <p:nvPr/>
        </p:nvSpPr>
        <p:spPr bwMode="auto">
          <a:xfrm flipH="1">
            <a:off x="8467726" y="4451351"/>
            <a:ext cx="111125" cy="23813"/>
          </a:xfrm>
          <a:custGeom>
            <a:avLst/>
            <a:gdLst>
              <a:gd name="T0" fmla="*/ 105569 w 140"/>
              <a:gd name="T1" fmla="*/ 6350 h 30"/>
              <a:gd name="T2" fmla="*/ 109538 w 140"/>
              <a:gd name="T3" fmla="*/ 9525 h 30"/>
              <a:gd name="T4" fmla="*/ 111125 w 140"/>
              <a:gd name="T5" fmla="*/ 15875 h 30"/>
              <a:gd name="T6" fmla="*/ 109538 w 140"/>
              <a:gd name="T7" fmla="*/ 21432 h 30"/>
              <a:gd name="T8" fmla="*/ 103981 w 140"/>
              <a:gd name="T9" fmla="*/ 23813 h 30"/>
              <a:gd name="T10" fmla="*/ 93663 w 140"/>
              <a:gd name="T11" fmla="*/ 23813 h 30"/>
              <a:gd name="T12" fmla="*/ 80169 w 140"/>
              <a:gd name="T13" fmla="*/ 23813 h 30"/>
              <a:gd name="T14" fmla="*/ 65881 w 140"/>
              <a:gd name="T15" fmla="*/ 22225 h 30"/>
              <a:gd name="T16" fmla="*/ 50800 w 140"/>
              <a:gd name="T17" fmla="*/ 21432 h 30"/>
              <a:gd name="T18" fmla="*/ 36513 w 140"/>
              <a:gd name="T19" fmla="*/ 20638 h 30"/>
              <a:gd name="T20" fmla="*/ 23813 w 140"/>
              <a:gd name="T21" fmla="*/ 19050 h 30"/>
              <a:gd name="T22" fmla="*/ 15081 w 140"/>
              <a:gd name="T23" fmla="*/ 19050 h 30"/>
              <a:gd name="T24" fmla="*/ 8731 w 140"/>
              <a:gd name="T25" fmla="*/ 19050 h 30"/>
              <a:gd name="T26" fmla="*/ 2381 w 140"/>
              <a:gd name="T27" fmla="*/ 15875 h 30"/>
              <a:gd name="T28" fmla="*/ 0 w 140"/>
              <a:gd name="T29" fmla="*/ 9525 h 30"/>
              <a:gd name="T30" fmla="*/ 3175 w 140"/>
              <a:gd name="T31" fmla="*/ 3175 h 30"/>
              <a:gd name="T32" fmla="*/ 14288 w 140"/>
              <a:gd name="T33" fmla="*/ 0 h 30"/>
              <a:gd name="T34" fmla="*/ 21431 w 140"/>
              <a:gd name="T35" fmla="*/ 0 h 30"/>
              <a:gd name="T36" fmla="*/ 31750 w 140"/>
              <a:gd name="T37" fmla="*/ 794 h 30"/>
              <a:gd name="T38" fmla="*/ 46038 w 140"/>
              <a:gd name="T39" fmla="*/ 2381 h 30"/>
              <a:gd name="T40" fmla="*/ 61119 w 140"/>
              <a:gd name="T41" fmla="*/ 2381 h 30"/>
              <a:gd name="T42" fmla="*/ 75406 w 140"/>
              <a:gd name="T43" fmla="*/ 3175 h 30"/>
              <a:gd name="T44" fmla="*/ 88900 w 140"/>
              <a:gd name="T45" fmla="*/ 3969 h 30"/>
              <a:gd name="T46" fmla="*/ 99219 w 140"/>
              <a:gd name="T47" fmla="*/ 5556 h 30"/>
              <a:gd name="T48" fmla="*/ 105569 w 140"/>
              <a:gd name="T49" fmla="*/ 635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30">
                <a:moveTo>
                  <a:pt x="133" y="8"/>
                </a:moveTo>
                <a:lnTo>
                  <a:pt x="138" y="12"/>
                </a:lnTo>
                <a:lnTo>
                  <a:pt x="140" y="20"/>
                </a:lnTo>
                <a:lnTo>
                  <a:pt x="138" y="27"/>
                </a:lnTo>
                <a:lnTo>
                  <a:pt x="131" y="30"/>
                </a:lnTo>
                <a:lnTo>
                  <a:pt x="118" y="30"/>
                </a:lnTo>
                <a:lnTo>
                  <a:pt x="101" y="30"/>
                </a:lnTo>
                <a:lnTo>
                  <a:pt x="83" y="28"/>
                </a:lnTo>
                <a:lnTo>
                  <a:pt x="64" y="27"/>
                </a:lnTo>
                <a:lnTo>
                  <a:pt x="46" y="26"/>
                </a:lnTo>
                <a:lnTo>
                  <a:pt x="30" y="24"/>
                </a:lnTo>
                <a:lnTo>
                  <a:pt x="19" y="24"/>
                </a:lnTo>
                <a:lnTo>
                  <a:pt x="11" y="24"/>
                </a:lnTo>
                <a:lnTo>
                  <a:pt x="3" y="20"/>
                </a:lnTo>
                <a:lnTo>
                  <a:pt x="0" y="12"/>
                </a:lnTo>
                <a:lnTo>
                  <a:pt x="4" y="4"/>
                </a:lnTo>
                <a:lnTo>
                  <a:pt x="18" y="0"/>
                </a:lnTo>
                <a:lnTo>
                  <a:pt x="27" y="0"/>
                </a:lnTo>
                <a:lnTo>
                  <a:pt x="40" y="1"/>
                </a:lnTo>
                <a:lnTo>
                  <a:pt x="58" y="3"/>
                </a:lnTo>
                <a:lnTo>
                  <a:pt x="77" y="3"/>
                </a:lnTo>
                <a:lnTo>
                  <a:pt x="95" y="4"/>
                </a:lnTo>
                <a:lnTo>
                  <a:pt x="112" y="5"/>
                </a:lnTo>
                <a:lnTo>
                  <a:pt x="125" y="7"/>
                </a:lnTo>
                <a:lnTo>
                  <a:pt x="133" y="8"/>
                </a:lnTo>
                <a:close/>
              </a:path>
            </a:pathLst>
          </a:custGeom>
          <a:solidFill>
            <a:srgbClr val="000000"/>
          </a:solidFill>
          <a:ln w="9525">
            <a:noFill/>
            <a:round/>
            <a:headEnd/>
            <a:tailEnd/>
          </a:ln>
        </p:spPr>
        <p:txBody>
          <a:bodyPr/>
          <a:lstStyle/>
          <a:p>
            <a:endParaRPr lang="de-DE"/>
          </a:p>
        </p:txBody>
      </p:sp>
      <p:sp>
        <p:nvSpPr>
          <p:cNvPr id="142380" name="Freeform 119"/>
          <p:cNvSpPr>
            <a:spLocks/>
          </p:cNvSpPr>
          <p:nvPr/>
        </p:nvSpPr>
        <p:spPr bwMode="auto">
          <a:xfrm flipH="1">
            <a:off x="8459789" y="4491039"/>
            <a:ext cx="198437" cy="39687"/>
          </a:xfrm>
          <a:custGeom>
            <a:avLst/>
            <a:gdLst>
              <a:gd name="T0" fmla="*/ 192087 w 250"/>
              <a:gd name="T1" fmla="*/ 0 h 53"/>
              <a:gd name="T2" fmla="*/ 196056 w 250"/>
              <a:gd name="T3" fmla="*/ 4493 h 53"/>
              <a:gd name="T4" fmla="*/ 198437 w 250"/>
              <a:gd name="T5" fmla="*/ 11232 h 53"/>
              <a:gd name="T6" fmla="*/ 193675 w 250"/>
              <a:gd name="T7" fmla="*/ 18720 h 53"/>
              <a:gd name="T8" fmla="*/ 181768 w 250"/>
              <a:gd name="T9" fmla="*/ 21716 h 53"/>
              <a:gd name="T10" fmla="*/ 177006 w 250"/>
              <a:gd name="T11" fmla="*/ 22464 h 53"/>
              <a:gd name="T12" fmla="*/ 167481 w 250"/>
              <a:gd name="T13" fmla="*/ 22464 h 53"/>
              <a:gd name="T14" fmla="*/ 157956 w 250"/>
              <a:gd name="T15" fmla="*/ 23213 h 53"/>
              <a:gd name="T16" fmla="*/ 145256 w 250"/>
              <a:gd name="T17" fmla="*/ 24711 h 53"/>
              <a:gd name="T18" fmla="*/ 131762 w 250"/>
              <a:gd name="T19" fmla="*/ 26208 h 53"/>
              <a:gd name="T20" fmla="*/ 117475 w 250"/>
              <a:gd name="T21" fmla="*/ 27706 h 53"/>
              <a:gd name="T22" fmla="*/ 102393 w 250"/>
              <a:gd name="T23" fmla="*/ 29952 h 53"/>
              <a:gd name="T24" fmla="*/ 88106 w 250"/>
              <a:gd name="T25" fmla="*/ 30701 h 53"/>
              <a:gd name="T26" fmla="*/ 73025 w 250"/>
              <a:gd name="T27" fmla="*/ 31450 h 53"/>
              <a:gd name="T28" fmla="*/ 58737 w 250"/>
              <a:gd name="T29" fmla="*/ 33697 h 53"/>
              <a:gd name="T30" fmla="*/ 44450 w 250"/>
              <a:gd name="T31" fmla="*/ 34445 h 53"/>
              <a:gd name="T32" fmla="*/ 33337 w 250"/>
              <a:gd name="T33" fmla="*/ 36692 h 53"/>
              <a:gd name="T34" fmla="*/ 22225 w 250"/>
              <a:gd name="T35" fmla="*/ 37441 h 53"/>
              <a:gd name="T36" fmla="*/ 13494 w 250"/>
              <a:gd name="T37" fmla="*/ 38938 h 53"/>
              <a:gd name="T38" fmla="*/ 7937 w 250"/>
              <a:gd name="T39" fmla="*/ 38938 h 53"/>
              <a:gd name="T40" fmla="*/ 4762 w 250"/>
              <a:gd name="T41" fmla="*/ 39687 h 53"/>
              <a:gd name="T42" fmla="*/ 1587 w 250"/>
              <a:gd name="T43" fmla="*/ 38938 h 53"/>
              <a:gd name="T44" fmla="*/ 0 w 250"/>
              <a:gd name="T45" fmla="*/ 36692 h 53"/>
              <a:gd name="T46" fmla="*/ 794 w 250"/>
              <a:gd name="T47" fmla="*/ 33697 h 53"/>
              <a:gd name="T48" fmla="*/ 4762 w 250"/>
              <a:gd name="T49" fmla="*/ 29952 h 53"/>
              <a:gd name="T50" fmla="*/ 9525 w 250"/>
              <a:gd name="T51" fmla="*/ 26208 h 53"/>
              <a:gd name="T52" fmla="*/ 19050 w 250"/>
              <a:gd name="T53" fmla="*/ 22464 h 53"/>
              <a:gd name="T54" fmla="*/ 30956 w 250"/>
              <a:gd name="T55" fmla="*/ 19469 h 53"/>
              <a:gd name="T56" fmla="*/ 46831 w 250"/>
              <a:gd name="T57" fmla="*/ 17223 h 53"/>
              <a:gd name="T58" fmla="*/ 50800 w 250"/>
              <a:gd name="T59" fmla="*/ 17223 h 53"/>
              <a:gd name="T60" fmla="*/ 57150 w 250"/>
              <a:gd name="T61" fmla="*/ 16474 h 53"/>
              <a:gd name="T62" fmla="*/ 64294 w 250"/>
              <a:gd name="T63" fmla="*/ 14976 h 53"/>
              <a:gd name="T64" fmla="*/ 73819 w 250"/>
              <a:gd name="T65" fmla="*/ 14227 h 53"/>
              <a:gd name="T66" fmla="*/ 84931 w 250"/>
              <a:gd name="T67" fmla="*/ 11981 h 53"/>
              <a:gd name="T68" fmla="*/ 96044 w 250"/>
              <a:gd name="T69" fmla="*/ 11232 h 53"/>
              <a:gd name="T70" fmla="*/ 107950 w 250"/>
              <a:gd name="T71" fmla="*/ 8986 h 53"/>
              <a:gd name="T72" fmla="*/ 121443 w 250"/>
              <a:gd name="T73" fmla="*/ 7488 h 53"/>
              <a:gd name="T74" fmla="*/ 132556 w 250"/>
              <a:gd name="T75" fmla="*/ 5990 h 53"/>
              <a:gd name="T76" fmla="*/ 145256 w 250"/>
              <a:gd name="T77" fmla="*/ 4493 h 53"/>
              <a:gd name="T78" fmla="*/ 157162 w 250"/>
              <a:gd name="T79" fmla="*/ 2995 h 53"/>
              <a:gd name="T80" fmla="*/ 166687 w 250"/>
              <a:gd name="T81" fmla="*/ 2246 h 53"/>
              <a:gd name="T82" fmla="*/ 177006 w 250"/>
              <a:gd name="T83" fmla="*/ 749 h 53"/>
              <a:gd name="T84" fmla="*/ 184150 w 250"/>
              <a:gd name="T85" fmla="*/ 0 h 53"/>
              <a:gd name="T86" fmla="*/ 188912 w 250"/>
              <a:gd name="T87" fmla="*/ 0 h 53"/>
              <a:gd name="T88" fmla="*/ 192087 w 250"/>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53">
                <a:moveTo>
                  <a:pt x="242" y="0"/>
                </a:moveTo>
                <a:lnTo>
                  <a:pt x="247" y="6"/>
                </a:lnTo>
                <a:lnTo>
                  <a:pt x="250" y="15"/>
                </a:lnTo>
                <a:lnTo>
                  <a:pt x="244" y="25"/>
                </a:lnTo>
                <a:lnTo>
                  <a:pt x="229" y="29"/>
                </a:lnTo>
                <a:lnTo>
                  <a:pt x="223" y="30"/>
                </a:lnTo>
                <a:lnTo>
                  <a:pt x="211" y="30"/>
                </a:lnTo>
                <a:lnTo>
                  <a:pt x="199" y="31"/>
                </a:lnTo>
                <a:lnTo>
                  <a:pt x="183" y="33"/>
                </a:lnTo>
                <a:lnTo>
                  <a:pt x="166" y="35"/>
                </a:lnTo>
                <a:lnTo>
                  <a:pt x="148" y="37"/>
                </a:lnTo>
                <a:lnTo>
                  <a:pt x="129" y="40"/>
                </a:lnTo>
                <a:lnTo>
                  <a:pt x="111" y="41"/>
                </a:lnTo>
                <a:lnTo>
                  <a:pt x="92" y="42"/>
                </a:lnTo>
                <a:lnTo>
                  <a:pt x="74" y="45"/>
                </a:lnTo>
                <a:lnTo>
                  <a:pt x="56" y="46"/>
                </a:lnTo>
                <a:lnTo>
                  <a:pt x="42" y="49"/>
                </a:lnTo>
                <a:lnTo>
                  <a:pt x="28" y="50"/>
                </a:lnTo>
                <a:lnTo>
                  <a:pt x="17" y="52"/>
                </a:lnTo>
                <a:lnTo>
                  <a:pt x="10" y="52"/>
                </a:lnTo>
                <a:lnTo>
                  <a:pt x="6" y="53"/>
                </a:lnTo>
                <a:lnTo>
                  <a:pt x="2" y="52"/>
                </a:lnTo>
                <a:lnTo>
                  <a:pt x="0" y="49"/>
                </a:lnTo>
                <a:lnTo>
                  <a:pt x="1" y="45"/>
                </a:lnTo>
                <a:lnTo>
                  <a:pt x="6" y="40"/>
                </a:lnTo>
                <a:lnTo>
                  <a:pt x="12" y="35"/>
                </a:lnTo>
                <a:lnTo>
                  <a:pt x="24" y="30"/>
                </a:lnTo>
                <a:lnTo>
                  <a:pt x="39" y="26"/>
                </a:lnTo>
                <a:lnTo>
                  <a:pt x="59" y="23"/>
                </a:lnTo>
                <a:lnTo>
                  <a:pt x="64" y="23"/>
                </a:lnTo>
                <a:lnTo>
                  <a:pt x="72" y="22"/>
                </a:lnTo>
                <a:lnTo>
                  <a:pt x="81" y="20"/>
                </a:lnTo>
                <a:lnTo>
                  <a:pt x="93" y="19"/>
                </a:lnTo>
                <a:lnTo>
                  <a:pt x="107" y="16"/>
                </a:lnTo>
                <a:lnTo>
                  <a:pt x="121" y="15"/>
                </a:lnTo>
                <a:lnTo>
                  <a:pt x="136" y="12"/>
                </a:lnTo>
                <a:lnTo>
                  <a:pt x="153" y="10"/>
                </a:lnTo>
                <a:lnTo>
                  <a:pt x="167" y="8"/>
                </a:lnTo>
                <a:lnTo>
                  <a:pt x="183" y="6"/>
                </a:lnTo>
                <a:lnTo>
                  <a:pt x="198" y="4"/>
                </a:lnTo>
                <a:lnTo>
                  <a:pt x="210" y="3"/>
                </a:lnTo>
                <a:lnTo>
                  <a:pt x="223" y="1"/>
                </a:lnTo>
                <a:lnTo>
                  <a:pt x="232" y="0"/>
                </a:lnTo>
                <a:lnTo>
                  <a:pt x="238" y="0"/>
                </a:lnTo>
                <a:lnTo>
                  <a:pt x="242" y="0"/>
                </a:lnTo>
                <a:close/>
              </a:path>
            </a:pathLst>
          </a:custGeom>
          <a:solidFill>
            <a:srgbClr val="000000"/>
          </a:solidFill>
          <a:ln w="9525">
            <a:noFill/>
            <a:round/>
            <a:headEnd/>
            <a:tailEnd/>
          </a:ln>
        </p:spPr>
        <p:txBody>
          <a:bodyPr/>
          <a:lstStyle/>
          <a:p>
            <a:endParaRPr lang="de-DE"/>
          </a:p>
        </p:txBody>
      </p:sp>
      <p:sp>
        <p:nvSpPr>
          <p:cNvPr id="142381" name="Freeform 120"/>
          <p:cNvSpPr>
            <a:spLocks/>
          </p:cNvSpPr>
          <p:nvPr/>
        </p:nvSpPr>
        <p:spPr bwMode="auto">
          <a:xfrm flipH="1">
            <a:off x="8618539" y="4297364"/>
            <a:ext cx="219075" cy="174625"/>
          </a:xfrm>
          <a:custGeom>
            <a:avLst/>
            <a:gdLst>
              <a:gd name="T0" fmla="*/ 50985 w 275"/>
              <a:gd name="T1" fmla="*/ 70463 h 228"/>
              <a:gd name="T2" fmla="*/ 15933 w 275"/>
              <a:gd name="T3" fmla="*/ 88078 h 228"/>
              <a:gd name="T4" fmla="*/ 0 w 275"/>
              <a:gd name="T5" fmla="*/ 124076 h 228"/>
              <a:gd name="T6" fmla="*/ 8763 w 275"/>
              <a:gd name="T7" fmla="*/ 160073 h 228"/>
              <a:gd name="T8" fmla="*/ 31069 w 275"/>
              <a:gd name="T9" fmla="*/ 174625 h 228"/>
              <a:gd name="T10" fmla="*/ 34255 w 275"/>
              <a:gd name="T11" fmla="*/ 166200 h 228"/>
              <a:gd name="T12" fmla="*/ 18323 w 275"/>
              <a:gd name="T13" fmla="*/ 150882 h 228"/>
              <a:gd name="T14" fmla="*/ 15136 w 275"/>
              <a:gd name="T15" fmla="*/ 121778 h 228"/>
              <a:gd name="T16" fmla="*/ 32662 w 275"/>
              <a:gd name="T17" fmla="*/ 96503 h 228"/>
              <a:gd name="T18" fmla="*/ 63731 w 275"/>
              <a:gd name="T19" fmla="*/ 91908 h 228"/>
              <a:gd name="T20" fmla="*/ 85240 w 275"/>
              <a:gd name="T21" fmla="*/ 103396 h 228"/>
              <a:gd name="T22" fmla="*/ 89223 w 275"/>
              <a:gd name="T23" fmla="*/ 94971 h 228"/>
              <a:gd name="T24" fmla="*/ 89223 w 275"/>
              <a:gd name="T25" fmla="*/ 67399 h 228"/>
              <a:gd name="T26" fmla="*/ 104359 w 275"/>
              <a:gd name="T27" fmla="*/ 38295 h 228"/>
              <a:gd name="T28" fmla="*/ 132242 w 275"/>
              <a:gd name="T29" fmla="*/ 29870 h 228"/>
              <a:gd name="T30" fmla="*/ 158531 w 275"/>
              <a:gd name="T31" fmla="*/ 45954 h 228"/>
              <a:gd name="T32" fmla="*/ 170480 w 275"/>
              <a:gd name="T33" fmla="*/ 69697 h 228"/>
              <a:gd name="T34" fmla="*/ 178447 w 275"/>
              <a:gd name="T35" fmla="*/ 64336 h 228"/>
              <a:gd name="T36" fmla="*/ 184820 w 275"/>
              <a:gd name="T37" fmla="*/ 45954 h 228"/>
              <a:gd name="T38" fmla="*/ 194379 w 275"/>
              <a:gd name="T39" fmla="*/ 38295 h 228"/>
              <a:gd name="T40" fmla="*/ 202346 w 275"/>
              <a:gd name="T41" fmla="*/ 46720 h 228"/>
              <a:gd name="T42" fmla="*/ 203142 w 275"/>
              <a:gd name="T43" fmla="*/ 62804 h 228"/>
              <a:gd name="T44" fmla="*/ 199956 w 275"/>
              <a:gd name="T45" fmla="*/ 75058 h 228"/>
              <a:gd name="T46" fmla="*/ 209515 w 275"/>
              <a:gd name="T47" fmla="*/ 73526 h 228"/>
              <a:gd name="T48" fmla="*/ 219075 w 275"/>
              <a:gd name="T49" fmla="*/ 49783 h 228"/>
              <a:gd name="T50" fmla="*/ 215092 w 275"/>
              <a:gd name="T51" fmla="*/ 32168 h 228"/>
              <a:gd name="T52" fmla="*/ 203142 w 275"/>
              <a:gd name="T53" fmla="*/ 20679 h 228"/>
              <a:gd name="T54" fmla="*/ 186413 w 275"/>
              <a:gd name="T55" fmla="*/ 22211 h 228"/>
              <a:gd name="T56" fmla="*/ 168090 w 275"/>
              <a:gd name="T57" fmla="*/ 16850 h 228"/>
              <a:gd name="T58" fmla="*/ 139411 w 275"/>
              <a:gd name="T59" fmla="*/ 0 h 228"/>
              <a:gd name="T60" fmla="*/ 104359 w 275"/>
              <a:gd name="T61" fmla="*/ 6893 h 228"/>
              <a:gd name="T62" fmla="*/ 78867 w 275"/>
              <a:gd name="T63" fmla="*/ 42890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228">
                <a:moveTo>
                  <a:pt x="93" y="96"/>
                </a:moveTo>
                <a:lnTo>
                  <a:pt x="64" y="92"/>
                </a:lnTo>
                <a:lnTo>
                  <a:pt x="39" y="99"/>
                </a:lnTo>
                <a:lnTo>
                  <a:pt x="20" y="115"/>
                </a:lnTo>
                <a:lnTo>
                  <a:pt x="7" y="137"/>
                </a:lnTo>
                <a:lnTo>
                  <a:pt x="0" y="162"/>
                </a:lnTo>
                <a:lnTo>
                  <a:pt x="1" y="188"/>
                </a:lnTo>
                <a:lnTo>
                  <a:pt x="11" y="209"/>
                </a:lnTo>
                <a:lnTo>
                  <a:pt x="31" y="227"/>
                </a:lnTo>
                <a:lnTo>
                  <a:pt x="39" y="228"/>
                </a:lnTo>
                <a:lnTo>
                  <a:pt x="44" y="224"/>
                </a:lnTo>
                <a:lnTo>
                  <a:pt x="43" y="217"/>
                </a:lnTo>
                <a:lnTo>
                  <a:pt x="38" y="212"/>
                </a:lnTo>
                <a:lnTo>
                  <a:pt x="23" y="197"/>
                </a:lnTo>
                <a:lnTo>
                  <a:pt x="18" y="178"/>
                </a:lnTo>
                <a:lnTo>
                  <a:pt x="19" y="159"/>
                </a:lnTo>
                <a:lnTo>
                  <a:pt x="28" y="140"/>
                </a:lnTo>
                <a:lnTo>
                  <a:pt x="41" y="126"/>
                </a:lnTo>
                <a:lnTo>
                  <a:pt x="59" y="118"/>
                </a:lnTo>
                <a:lnTo>
                  <a:pt x="80" y="120"/>
                </a:lnTo>
                <a:lnTo>
                  <a:pt x="101" y="133"/>
                </a:lnTo>
                <a:lnTo>
                  <a:pt x="107" y="135"/>
                </a:lnTo>
                <a:lnTo>
                  <a:pt x="111" y="130"/>
                </a:lnTo>
                <a:lnTo>
                  <a:pt x="112" y="124"/>
                </a:lnTo>
                <a:lnTo>
                  <a:pt x="112" y="115"/>
                </a:lnTo>
                <a:lnTo>
                  <a:pt x="112" y="88"/>
                </a:lnTo>
                <a:lnTo>
                  <a:pt x="119" y="67"/>
                </a:lnTo>
                <a:lnTo>
                  <a:pt x="131" y="50"/>
                </a:lnTo>
                <a:lnTo>
                  <a:pt x="148" y="41"/>
                </a:lnTo>
                <a:lnTo>
                  <a:pt x="166" y="39"/>
                </a:lnTo>
                <a:lnTo>
                  <a:pt x="184" y="45"/>
                </a:lnTo>
                <a:lnTo>
                  <a:pt x="199" y="60"/>
                </a:lnTo>
                <a:lnTo>
                  <a:pt x="210" y="84"/>
                </a:lnTo>
                <a:lnTo>
                  <a:pt x="214" y="91"/>
                </a:lnTo>
                <a:lnTo>
                  <a:pt x="219" y="90"/>
                </a:lnTo>
                <a:lnTo>
                  <a:pt x="224" y="84"/>
                </a:lnTo>
                <a:lnTo>
                  <a:pt x="227" y="76"/>
                </a:lnTo>
                <a:lnTo>
                  <a:pt x="232" y="60"/>
                </a:lnTo>
                <a:lnTo>
                  <a:pt x="238" y="52"/>
                </a:lnTo>
                <a:lnTo>
                  <a:pt x="244" y="50"/>
                </a:lnTo>
                <a:lnTo>
                  <a:pt x="250" y="53"/>
                </a:lnTo>
                <a:lnTo>
                  <a:pt x="254" y="61"/>
                </a:lnTo>
                <a:lnTo>
                  <a:pt x="256" y="71"/>
                </a:lnTo>
                <a:lnTo>
                  <a:pt x="255" y="82"/>
                </a:lnTo>
                <a:lnTo>
                  <a:pt x="252" y="92"/>
                </a:lnTo>
                <a:lnTo>
                  <a:pt x="251" y="98"/>
                </a:lnTo>
                <a:lnTo>
                  <a:pt x="255" y="102"/>
                </a:lnTo>
                <a:lnTo>
                  <a:pt x="263" y="96"/>
                </a:lnTo>
                <a:lnTo>
                  <a:pt x="273" y="76"/>
                </a:lnTo>
                <a:lnTo>
                  <a:pt x="275" y="65"/>
                </a:lnTo>
                <a:lnTo>
                  <a:pt x="273" y="54"/>
                </a:lnTo>
                <a:lnTo>
                  <a:pt x="270" y="42"/>
                </a:lnTo>
                <a:lnTo>
                  <a:pt x="263" y="33"/>
                </a:lnTo>
                <a:lnTo>
                  <a:pt x="255" y="27"/>
                </a:lnTo>
                <a:lnTo>
                  <a:pt x="245" y="24"/>
                </a:lnTo>
                <a:lnTo>
                  <a:pt x="234" y="29"/>
                </a:lnTo>
                <a:lnTo>
                  <a:pt x="221" y="39"/>
                </a:lnTo>
                <a:lnTo>
                  <a:pt x="211" y="22"/>
                </a:lnTo>
                <a:lnTo>
                  <a:pt x="196" y="8"/>
                </a:lnTo>
                <a:lnTo>
                  <a:pt x="175" y="0"/>
                </a:lnTo>
                <a:lnTo>
                  <a:pt x="153" y="0"/>
                </a:lnTo>
                <a:lnTo>
                  <a:pt x="131" y="9"/>
                </a:lnTo>
                <a:lnTo>
                  <a:pt x="112" y="27"/>
                </a:lnTo>
                <a:lnTo>
                  <a:pt x="99" y="56"/>
                </a:lnTo>
                <a:lnTo>
                  <a:pt x="93" y="96"/>
                </a:lnTo>
                <a:close/>
              </a:path>
            </a:pathLst>
          </a:custGeom>
          <a:solidFill>
            <a:srgbClr val="000000"/>
          </a:solidFill>
          <a:ln w="9525">
            <a:noFill/>
            <a:round/>
            <a:headEnd/>
            <a:tailEnd/>
          </a:ln>
        </p:spPr>
        <p:txBody>
          <a:bodyPr/>
          <a:lstStyle/>
          <a:p>
            <a:endParaRPr lang="de-DE"/>
          </a:p>
        </p:txBody>
      </p:sp>
      <p:sp>
        <p:nvSpPr>
          <p:cNvPr id="142382" name="Freeform 121"/>
          <p:cNvSpPr>
            <a:spLocks/>
          </p:cNvSpPr>
          <p:nvPr/>
        </p:nvSpPr>
        <p:spPr bwMode="auto">
          <a:xfrm flipH="1">
            <a:off x="8655050" y="4416425"/>
            <a:ext cx="109538" cy="166688"/>
          </a:xfrm>
          <a:custGeom>
            <a:avLst/>
            <a:gdLst>
              <a:gd name="T0" fmla="*/ 104775 w 138"/>
              <a:gd name="T1" fmla="*/ 147254 h 223"/>
              <a:gd name="T2" fmla="*/ 107950 w 138"/>
              <a:gd name="T3" fmla="*/ 144264 h 223"/>
              <a:gd name="T4" fmla="*/ 109538 w 138"/>
              <a:gd name="T5" fmla="*/ 139779 h 223"/>
              <a:gd name="T6" fmla="*/ 108744 w 138"/>
              <a:gd name="T7" fmla="*/ 136789 h 223"/>
              <a:gd name="T8" fmla="*/ 107157 w 138"/>
              <a:gd name="T9" fmla="*/ 133799 h 223"/>
              <a:gd name="T10" fmla="*/ 103188 w 138"/>
              <a:gd name="T11" fmla="*/ 133051 h 223"/>
              <a:gd name="T12" fmla="*/ 100013 w 138"/>
              <a:gd name="T13" fmla="*/ 132304 h 223"/>
              <a:gd name="T14" fmla="*/ 95250 w 138"/>
              <a:gd name="T15" fmla="*/ 132304 h 223"/>
              <a:gd name="T16" fmla="*/ 91282 w 138"/>
              <a:gd name="T17" fmla="*/ 133799 h 223"/>
              <a:gd name="T18" fmla="*/ 72232 w 138"/>
              <a:gd name="T19" fmla="*/ 141274 h 223"/>
              <a:gd name="T20" fmla="*/ 56357 w 138"/>
              <a:gd name="T21" fmla="*/ 141274 h 223"/>
              <a:gd name="T22" fmla="*/ 42863 w 138"/>
              <a:gd name="T23" fmla="*/ 136041 h 223"/>
              <a:gd name="T24" fmla="*/ 33338 w 138"/>
              <a:gd name="T25" fmla="*/ 125577 h 223"/>
              <a:gd name="T26" fmla="*/ 26988 w 138"/>
              <a:gd name="T27" fmla="*/ 114364 h 223"/>
              <a:gd name="T28" fmla="*/ 24606 w 138"/>
              <a:gd name="T29" fmla="*/ 101657 h 223"/>
              <a:gd name="T30" fmla="*/ 28575 w 138"/>
              <a:gd name="T31" fmla="*/ 88950 h 223"/>
              <a:gd name="T32" fmla="*/ 36513 w 138"/>
              <a:gd name="T33" fmla="*/ 79233 h 223"/>
              <a:gd name="T34" fmla="*/ 42863 w 138"/>
              <a:gd name="T35" fmla="*/ 73253 h 223"/>
              <a:gd name="T36" fmla="*/ 42863 w 138"/>
              <a:gd name="T37" fmla="*/ 68768 h 223"/>
              <a:gd name="T38" fmla="*/ 38894 w 138"/>
              <a:gd name="T39" fmla="*/ 65778 h 223"/>
              <a:gd name="T40" fmla="*/ 34925 w 138"/>
              <a:gd name="T41" fmla="*/ 62788 h 223"/>
              <a:gd name="T42" fmla="*/ 22225 w 138"/>
              <a:gd name="T43" fmla="*/ 48586 h 223"/>
              <a:gd name="T44" fmla="*/ 19050 w 138"/>
              <a:gd name="T45" fmla="*/ 36627 h 223"/>
              <a:gd name="T46" fmla="*/ 21431 w 138"/>
              <a:gd name="T47" fmla="*/ 28404 h 223"/>
              <a:gd name="T48" fmla="*/ 27781 w 138"/>
              <a:gd name="T49" fmla="*/ 22424 h 223"/>
              <a:gd name="T50" fmla="*/ 37306 w 138"/>
              <a:gd name="T51" fmla="*/ 20182 h 223"/>
              <a:gd name="T52" fmla="*/ 47625 w 138"/>
              <a:gd name="T53" fmla="*/ 22424 h 223"/>
              <a:gd name="T54" fmla="*/ 55563 w 138"/>
              <a:gd name="T55" fmla="*/ 27657 h 223"/>
              <a:gd name="T56" fmla="*/ 59532 w 138"/>
              <a:gd name="T57" fmla="*/ 36627 h 223"/>
              <a:gd name="T58" fmla="*/ 64294 w 138"/>
              <a:gd name="T59" fmla="*/ 44849 h 223"/>
              <a:gd name="T60" fmla="*/ 71438 w 138"/>
              <a:gd name="T61" fmla="*/ 47839 h 223"/>
              <a:gd name="T62" fmla="*/ 76994 w 138"/>
              <a:gd name="T63" fmla="*/ 44849 h 223"/>
              <a:gd name="T64" fmla="*/ 78582 w 138"/>
              <a:gd name="T65" fmla="*/ 36627 h 223"/>
              <a:gd name="T66" fmla="*/ 76200 w 138"/>
              <a:gd name="T67" fmla="*/ 28404 h 223"/>
              <a:gd name="T68" fmla="*/ 72232 w 138"/>
              <a:gd name="T69" fmla="*/ 20182 h 223"/>
              <a:gd name="T70" fmla="*/ 65882 w 138"/>
              <a:gd name="T71" fmla="*/ 13455 h 223"/>
              <a:gd name="T72" fmla="*/ 58738 w 138"/>
              <a:gd name="T73" fmla="*/ 5980 h 223"/>
              <a:gd name="T74" fmla="*/ 49213 w 138"/>
              <a:gd name="T75" fmla="*/ 2242 h 223"/>
              <a:gd name="T76" fmla="*/ 38100 w 138"/>
              <a:gd name="T77" fmla="*/ 0 h 223"/>
              <a:gd name="T78" fmla="*/ 26194 w 138"/>
              <a:gd name="T79" fmla="*/ 2990 h 223"/>
              <a:gd name="T80" fmla="*/ 11906 w 138"/>
              <a:gd name="T81" fmla="*/ 9717 h 223"/>
              <a:gd name="T82" fmla="*/ 7144 w 138"/>
              <a:gd name="T83" fmla="*/ 14950 h 223"/>
              <a:gd name="T84" fmla="*/ 3175 w 138"/>
              <a:gd name="T85" fmla="*/ 20929 h 223"/>
              <a:gd name="T86" fmla="*/ 1588 w 138"/>
              <a:gd name="T87" fmla="*/ 29152 h 223"/>
              <a:gd name="T88" fmla="*/ 794 w 138"/>
              <a:gd name="T89" fmla="*/ 37374 h 223"/>
              <a:gd name="T90" fmla="*/ 2381 w 138"/>
              <a:gd name="T91" fmla="*/ 46344 h 223"/>
              <a:gd name="T92" fmla="*/ 6350 w 138"/>
              <a:gd name="T93" fmla="*/ 53819 h 223"/>
              <a:gd name="T94" fmla="*/ 11906 w 138"/>
              <a:gd name="T95" fmla="*/ 60546 h 223"/>
              <a:gd name="T96" fmla="*/ 20638 w 138"/>
              <a:gd name="T97" fmla="*/ 65778 h 223"/>
              <a:gd name="T98" fmla="*/ 6350 w 138"/>
              <a:gd name="T99" fmla="*/ 79980 h 223"/>
              <a:gd name="T100" fmla="*/ 0 w 138"/>
              <a:gd name="T101" fmla="*/ 99415 h 223"/>
              <a:gd name="T102" fmla="*/ 0 w 138"/>
              <a:gd name="T103" fmla="*/ 121092 h 223"/>
              <a:gd name="T104" fmla="*/ 7938 w 138"/>
              <a:gd name="T105" fmla="*/ 142021 h 223"/>
              <a:gd name="T106" fmla="*/ 22225 w 138"/>
              <a:gd name="T107" fmla="*/ 158466 h 223"/>
              <a:gd name="T108" fmla="*/ 42863 w 138"/>
              <a:gd name="T109" fmla="*/ 166688 h 223"/>
              <a:gd name="T110" fmla="*/ 70644 w 138"/>
              <a:gd name="T111" fmla="*/ 164446 h 223"/>
              <a:gd name="T112" fmla="*/ 104775 w 138"/>
              <a:gd name="T113" fmla="*/ 147254 h 2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 h="223">
                <a:moveTo>
                  <a:pt x="132" y="197"/>
                </a:moveTo>
                <a:lnTo>
                  <a:pt x="136" y="193"/>
                </a:lnTo>
                <a:lnTo>
                  <a:pt x="138" y="187"/>
                </a:lnTo>
                <a:lnTo>
                  <a:pt x="137" y="183"/>
                </a:lnTo>
                <a:lnTo>
                  <a:pt x="135" y="179"/>
                </a:lnTo>
                <a:lnTo>
                  <a:pt x="130" y="178"/>
                </a:lnTo>
                <a:lnTo>
                  <a:pt x="126" y="177"/>
                </a:lnTo>
                <a:lnTo>
                  <a:pt x="120" y="177"/>
                </a:lnTo>
                <a:lnTo>
                  <a:pt x="115" y="179"/>
                </a:lnTo>
                <a:lnTo>
                  <a:pt x="91" y="189"/>
                </a:lnTo>
                <a:lnTo>
                  <a:pt x="71" y="189"/>
                </a:lnTo>
                <a:lnTo>
                  <a:pt x="54" y="182"/>
                </a:lnTo>
                <a:lnTo>
                  <a:pt x="42" y="168"/>
                </a:lnTo>
                <a:lnTo>
                  <a:pt x="34" y="153"/>
                </a:lnTo>
                <a:lnTo>
                  <a:pt x="31" y="136"/>
                </a:lnTo>
                <a:lnTo>
                  <a:pt x="36" y="119"/>
                </a:lnTo>
                <a:lnTo>
                  <a:pt x="46" y="106"/>
                </a:lnTo>
                <a:lnTo>
                  <a:pt x="54" y="98"/>
                </a:lnTo>
                <a:lnTo>
                  <a:pt x="54" y="92"/>
                </a:lnTo>
                <a:lnTo>
                  <a:pt x="49" y="88"/>
                </a:lnTo>
                <a:lnTo>
                  <a:pt x="44" y="84"/>
                </a:lnTo>
                <a:lnTo>
                  <a:pt x="28" y="65"/>
                </a:lnTo>
                <a:lnTo>
                  <a:pt x="24" y="49"/>
                </a:lnTo>
                <a:lnTo>
                  <a:pt x="27" y="38"/>
                </a:lnTo>
                <a:lnTo>
                  <a:pt x="35" y="30"/>
                </a:lnTo>
                <a:lnTo>
                  <a:pt x="47" y="27"/>
                </a:lnTo>
                <a:lnTo>
                  <a:pt x="60" y="30"/>
                </a:lnTo>
                <a:lnTo>
                  <a:pt x="70" y="37"/>
                </a:lnTo>
                <a:lnTo>
                  <a:pt x="75" y="49"/>
                </a:lnTo>
                <a:lnTo>
                  <a:pt x="81" y="60"/>
                </a:lnTo>
                <a:lnTo>
                  <a:pt x="90" y="64"/>
                </a:lnTo>
                <a:lnTo>
                  <a:pt x="97" y="60"/>
                </a:lnTo>
                <a:lnTo>
                  <a:pt x="99" y="49"/>
                </a:lnTo>
                <a:lnTo>
                  <a:pt x="96" y="38"/>
                </a:lnTo>
                <a:lnTo>
                  <a:pt x="91" y="27"/>
                </a:lnTo>
                <a:lnTo>
                  <a:pt x="83" y="18"/>
                </a:lnTo>
                <a:lnTo>
                  <a:pt x="74" y="8"/>
                </a:lnTo>
                <a:lnTo>
                  <a:pt x="62" y="3"/>
                </a:lnTo>
                <a:lnTo>
                  <a:pt x="48" y="0"/>
                </a:lnTo>
                <a:lnTo>
                  <a:pt x="33" y="4"/>
                </a:lnTo>
                <a:lnTo>
                  <a:pt x="15" y="13"/>
                </a:lnTo>
                <a:lnTo>
                  <a:pt x="9" y="20"/>
                </a:lnTo>
                <a:lnTo>
                  <a:pt x="4" y="28"/>
                </a:lnTo>
                <a:lnTo>
                  <a:pt x="2" y="39"/>
                </a:lnTo>
                <a:lnTo>
                  <a:pt x="1" y="50"/>
                </a:lnTo>
                <a:lnTo>
                  <a:pt x="3" y="62"/>
                </a:lnTo>
                <a:lnTo>
                  <a:pt x="8" y="72"/>
                </a:lnTo>
                <a:lnTo>
                  <a:pt x="15" y="81"/>
                </a:lnTo>
                <a:lnTo>
                  <a:pt x="26" y="88"/>
                </a:lnTo>
                <a:lnTo>
                  <a:pt x="8" y="107"/>
                </a:lnTo>
                <a:lnTo>
                  <a:pt x="0" y="133"/>
                </a:lnTo>
                <a:lnTo>
                  <a:pt x="0" y="162"/>
                </a:lnTo>
                <a:lnTo>
                  <a:pt x="10" y="190"/>
                </a:lnTo>
                <a:lnTo>
                  <a:pt x="28" y="212"/>
                </a:lnTo>
                <a:lnTo>
                  <a:pt x="54" y="223"/>
                </a:lnTo>
                <a:lnTo>
                  <a:pt x="89" y="220"/>
                </a:lnTo>
                <a:lnTo>
                  <a:pt x="132" y="197"/>
                </a:lnTo>
                <a:close/>
              </a:path>
            </a:pathLst>
          </a:custGeom>
          <a:solidFill>
            <a:srgbClr val="000000"/>
          </a:solidFill>
          <a:ln w="9525">
            <a:noFill/>
            <a:round/>
            <a:headEnd/>
            <a:tailEnd/>
          </a:ln>
        </p:spPr>
        <p:txBody>
          <a:bodyPr/>
          <a:lstStyle/>
          <a:p>
            <a:endParaRPr lang="de-DE"/>
          </a:p>
        </p:txBody>
      </p:sp>
      <p:sp>
        <p:nvSpPr>
          <p:cNvPr id="142383" name="Freeform 122"/>
          <p:cNvSpPr>
            <a:spLocks/>
          </p:cNvSpPr>
          <p:nvPr/>
        </p:nvSpPr>
        <p:spPr bwMode="auto">
          <a:xfrm flipH="1">
            <a:off x="7426326" y="4100513"/>
            <a:ext cx="969963" cy="412750"/>
          </a:xfrm>
          <a:custGeom>
            <a:avLst/>
            <a:gdLst>
              <a:gd name="T0" fmla="*/ 634481 w 1223"/>
              <a:gd name="T1" fmla="*/ 51405 h 546"/>
              <a:gd name="T2" fmla="*/ 678102 w 1223"/>
              <a:gd name="T3" fmla="*/ 126244 h 546"/>
              <a:gd name="T4" fmla="*/ 709033 w 1223"/>
              <a:gd name="T5" fmla="*/ 177649 h 546"/>
              <a:gd name="T6" fmla="*/ 736791 w 1223"/>
              <a:gd name="T7" fmla="*/ 185964 h 546"/>
              <a:gd name="T8" fmla="*/ 793101 w 1223"/>
              <a:gd name="T9" fmla="*/ 195036 h 546"/>
              <a:gd name="T10" fmla="*/ 859722 w 1223"/>
              <a:gd name="T11" fmla="*/ 207131 h 546"/>
              <a:gd name="T12" fmla="*/ 921584 w 1223"/>
              <a:gd name="T13" fmla="*/ 223762 h 546"/>
              <a:gd name="T14" fmla="*/ 959653 w 1223"/>
              <a:gd name="T15" fmla="*/ 246440 h 546"/>
              <a:gd name="T16" fmla="*/ 969963 w 1223"/>
              <a:gd name="T17" fmla="*/ 286506 h 546"/>
              <a:gd name="T18" fmla="*/ 961239 w 1223"/>
              <a:gd name="T19" fmla="*/ 312208 h 546"/>
              <a:gd name="T20" fmla="*/ 945377 w 1223"/>
              <a:gd name="T21" fmla="*/ 325060 h 546"/>
              <a:gd name="T22" fmla="*/ 946963 w 1223"/>
              <a:gd name="T23" fmla="*/ 377976 h 546"/>
              <a:gd name="T24" fmla="*/ 909687 w 1223"/>
              <a:gd name="T25" fmla="*/ 412750 h 546"/>
              <a:gd name="T26" fmla="*/ 862894 w 1223"/>
              <a:gd name="T27" fmla="*/ 402167 h 546"/>
              <a:gd name="T28" fmla="*/ 841481 w 1223"/>
              <a:gd name="T29" fmla="*/ 402167 h 546"/>
              <a:gd name="T30" fmla="*/ 821653 w 1223"/>
              <a:gd name="T31" fmla="*/ 400655 h 546"/>
              <a:gd name="T32" fmla="*/ 816894 w 1223"/>
              <a:gd name="T33" fmla="*/ 380244 h 546"/>
              <a:gd name="T34" fmla="*/ 813722 w 1223"/>
              <a:gd name="T35" fmla="*/ 343202 h 546"/>
              <a:gd name="T36" fmla="*/ 792308 w 1223"/>
              <a:gd name="T37" fmla="*/ 312208 h 546"/>
              <a:gd name="T38" fmla="*/ 764550 w 1223"/>
              <a:gd name="T39" fmla="*/ 301625 h 546"/>
              <a:gd name="T40" fmla="*/ 733619 w 1223"/>
              <a:gd name="T41" fmla="*/ 304649 h 546"/>
              <a:gd name="T42" fmla="*/ 701102 w 1223"/>
              <a:gd name="T43" fmla="*/ 321280 h 546"/>
              <a:gd name="T44" fmla="*/ 671757 w 1223"/>
              <a:gd name="T45" fmla="*/ 349250 h 546"/>
              <a:gd name="T46" fmla="*/ 647964 w 1223"/>
              <a:gd name="T47" fmla="*/ 387048 h 546"/>
              <a:gd name="T48" fmla="*/ 625757 w 1223"/>
              <a:gd name="T49" fmla="*/ 403679 h 546"/>
              <a:gd name="T50" fmla="*/ 576585 w 1223"/>
              <a:gd name="T51" fmla="*/ 404435 h 546"/>
              <a:gd name="T52" fmla="*/ 510757 w 1223"/>
              <a:gd name="T53" fmla="*/ 403679 h 546"/>
              <a:gd name="T54" fmla="*/ 444137 w 1223"/>
              <a:gd name="T55" fmla="*/ 401411 h 546"/>
              <a:gd name="T56" fmla="*/ 396551 w 1223"/>
              <a:gd name="T57" fmla="*/ 400655 h 546"/>
              <a:gd name="T58" fmla="*/ 383068 w 1223"/>
              <a:gd name="T59" fmla="*/ 390827 h 546"/>
              <a:gd name="T60" fmla="*/ 379896 w 1223"/>
              <a:gd name="T61" fmla="*/ 359077 h 546"/>
              <a:gd name="T62" fmla="*/ 365620 w 1223"/>
              <a:gd name="T63" fmla="*/ 330351 h 546"/>
              <a:gd name="T64" fmla="*/ 348172 w 1223"/>
              <a:gd name="T65" fmla="*/ 315232 h 546"/>
              <a:gd name="T66" fmla="*/ 326758 w 1223"/>
              <a:gd name="T67" fmla="*/ 306161 h 546"/>
              <a:gd name="T68" fmla="*/ 299792 w 1223"/>
              <a:gd name="T69" fmla="*/ 306917 h 546"/>
              <a:gd name="T70" fmla="*/ 268861 w 1223"/>
              <a:gd name="T71" fmla="*/ 323548 h 546"/>
              <a:gd name="T72" fmla="*/ 233965 w 1223"/>
              <a:gd name="T73" fmla="*/ 359077 h 546"/>
              <a:gd name="T74" fmla="*/ 199862 w 1223"/>
              <a:gd name="T75" fmla="*/ 399143 h 546"/>
              <a:gd name="T76" fmla="*/ 142758 w 1223"/>
              <a:gd name="T77" fmla="*/ 398387 h 546"/>
              <a:gd name="T78" fmla="*/ 90414 w 1223"/>
              <a:gd name="T79" fmla="*/ 395363 h 546"/>
              <a:gd name="T80" fmla="*/ 72172 w 1223"/>
              <a:gd name="T81" fmla="*/ 405190 h 546"/>
              <a:gd name="T82" fmla="*/ 31724 w 1223"/>
              <a:gd name="T83" fmla="*/ 412750 h 546"/>
              <a:gd name="T84" fmla="*/ 2379 w 1223"/>
              <a:gd name="T85" fmla="*/ 402167 h 546"/>
              <a:gd name="T86" fmla="*/ 3966 w 1223"/>
              <a:gd name="T87" fmla="*/ 343958 h 546"/>
              <a:gd name="T88" fmla="*/ 15069 w 1223"/>
              <a:gd name="T89" fmla="*/ 326571 h 546"/>
              <a:gd name="T90" fmla="*/ 31724 w 1223"/>
              <a:gd name="T91" fmla="*/ 325060 h 546"/>
              <a:gd name="T92" fmla="*/ 47586 w 1223"/>
              <a:gd name="T93" fmla="*/ 327327 h 546"/>
              <a:gd name="T94" fmla="*/ 84862 w 1223"/>
              <a:gd name="T95" fmla="*/ 248708 h 546"/>
              <a:gd name="T96" fmla="*/ 134034 w 1223"/>
              <a:gd name="T97" fmla="*/ 197304 h 546"/>
              <a:gd name="T98" fmla="*/ 193517 w 1223"/>
              <a:gd name="T99" fmla="*/ 182940 h 546"/>
              <a:gd name="T100" fmla="*/ 246655 w 1223"/>
              <a:gd name="T101" fmla="*/ 180673 h 546"/>
              <a:gd name="T102" fmla="*/ 284723 w 1223"/>
              <a:gd name="T103" fmla="*/ 164798 h 546"/>
              <a:gd name="T104" fmla="*/ 312482 w 1223"/>
              <a:gd name="T105" fmla="*/ 123220 h 546"/>
              <a:gd name="T106" fmla="*/ 338654 w 1223"/>
              <a:gd name="T107" fmla="*/ 70304 h 546"/>
              <a:gd name="T108" fmla="*/ 364827 w 1223"/>
              <a:gd name="T109" fmla="*/ 29482 h 546"/>
              <a:gd name="T110" fmla="*/ 391792 w 1223"/>
              <a:gd name="T111" fmla="*/ 14363 h 546"/>
              <a:gd name="T112" fmla="*/ 435413 w 1223"/>
              <a:gd name="T113" fmla="*/ 3780 h 546"/>
              <a:gd name="T114" fmla="*/ 488550 w 1223"/>
              <a:gd name="T115" fmla="*/ 0 h 546"/>
              <a:gd name="T116" fmla="*/ 544068 w 1223"/>
              <a:gd name="T117" fmla="*/ 3780 h 546"/>
              <a:gd name="T118" fmla="*/ 597205 w 1223"/>
              <a:gd name="T119" fmla="*/ 18143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3" h="546">
                <a:moveTo>
                  <a:pt x="773" y="34"/>
                </a:moveTo>
                <a:lnTo>
                  <a:pt x="784" y="46"/>
                </a:lnTo>
                <a:lnTo>
                  <a:pt x="800" y="68"/>
                </a:lnTo>
                <a:lnTo>
                  <a:pt x="818" y="99"/>
                </a:lnTo>
                <a:lnTo>
                  <a:pt x="837" y="132"/>
                </a:lnTo>
                <a:lnTo>
                  <a:pt x="855" y="167"/>
                </a:lnTo>
                <a:lnTo>
                  <a:pt x="872" y="197"/>
                </a:lnTo>
                <a:lnTo>
                  <a:pt x="885" y="221"/>
                </a:lnTo>
                <a:lnTo>
                  <a:pt x="894" y="235"/>
                </a:lnTo>
                <a:lnTo>
                  <a:pt x="901" y="238"/>
                </a:lnTo>
                <a:lnTo>
                  <a:pt x="912" y="242"/>
                </a:lnTo>
                <a:lnTo>
                  <a:pt x="929" y="246"/>
                </a:lnTo>
                <a:lnTo>
                  <a:pt x="949" y="248"/>
                </a:lnTo>
                <a:lnTo>
                  <a:pt x="974" y="254"/>
                </a:lnTo>
                <a:lnTo>
                  <a:pt x="1000" y="258"/>
                </a:lnTo>
                <a:lnTo>
                  <a:pt x="1028" y="262"/>
                </a:lnTo>
                <a:lnTo>
                  <a:pt x="1056" y="267"/>
                </a:lnTo>
                <a:lnTo>
                  <a:pt x="1084" y="274"/>
                </a:lnTo>
                <a:lnTo>
                  <a:pt x="1113" y="281"/>
                </a:lnTo>
                <a:lnTo>
                  <a:pt x="1138" y="288"/>
                </a:lnTo>
                <a:lnTo>
                  <a:pt x="1162" y="296"/>
                </a:lnTo>
                <a:lnTo>
                  <a:pt x="1182" y="305"/>
                </a:lnTo>
                <a:lnTo>
                  <a:pt x="1199" y="315"/>
                </a:lnTo>
                <a:lnTo>
                  <a:pt x="1210" y="326"/>
                </a:lnTo>
                <a:lnTo>
                  <a:pt x="1217" y="338"/>
                </a:lnTo>
                <a:lnTo>
                  <a:pt x="1222" y="360"/>
                </a:lnTo>
                <a:lnTo>
                  <a:pt x="1223" y="379"/>
                </a:lnTo>
                <a:lnTo>
                  <a:pt x="1221" y="392"/>
                </a:lnTo>
                <a:lnTo>
                  <a:pt x="1217" y="405"/>
                </a:lnTo>
                <a:lnTo>
                  <a:pt x="1212" y="413"/>
                </a:lnTo>
                <a:lnTo>
                  <a:pt x="1205" y="420"/>
                </a:lnTo>
                <a:lnTo>
                  <a:pt x="1198" y="425"/>
                </a:lnTo>
                <a:lnTo>
                  <a:pt x="1192" y="430"/>
                </a:lnTo>
                <a:lnTo>
                  <a:pt x="1198" y="452"/>
                </a:lnTo>
                <a:lnTo>
                  <a:pt x="1199" y="475"/>
                </a:lnTo>
                <a:lnTo>
                  <a:pt x="1194" y="500"/>
                </a:lnTo>
                <a:lnTo>
                  <a:pt x="1183" y="522"/>
                </a:lnTo>
                <a:lnTo>
                  <a:pt x="1168" y="538"/>
                </a:lnTo>
                <a:lnTo>
                  <a:pt x="1147" y="546"/>
                </a:lnTo>
                <a:lnTo>
                  <a:pt x="1124" y="546"/>
                </a:lnTo>
                <a:lnTo>
                  <a:pt x="1096" y="532"/>
                </a:lnTo>
                <a:lnTo>
                  <a:pt x="1088" y="532"/>
                </a:lnTo>
                <a:lnTo>
                  <a:pt x="1079" y="534"/>
                </a:lnTo>
                <a:lnTo>
                  <a:pt x="1070" y="532"/>
                </a:lnTo>
                <a:lnTo>
                  <a:pt x="1061" y="532"/>
                </a:lnTo>
                <a:lnTo>
                  <a:pt x="1051" y="531"/>
                </a:lnTo>
                <a:lnTo>
                  <a:pt x="1043" y="531"/>
                </a:lnTo>
                <a:lnTo>
                  <a:pt x="1036" y="530"/>
                </a:lnTo>
                <a:lnTo>
                  <a:pt x="1032" y="530"/>
                </a:lnTo>
                <a:lnTo>
                  <a:pt x="1030" y="517"/>
                </a:lnTo>
                <a:lnTo>
                  <a:pt x="1030" y="503"/>
                </a:lnTo>
                <a:lnTo>
                  <a:pt x="1030" y="486"/>
                </a:lnTo>
                <a:lnTo>
                  <a:pt x="1029" y="470"/>
                </a:lnTo>
                <a:lnTo>
                  <a:pt x="1026" y="454"/>
                </a:lnTo>
                <a:lnTo>
                  <a:pt x="1020" y="439"/>
                </a:lnTo>
                <a:lnTo>
                  <a:pt x="1011" y="425"/>
                </a:lnTo>
                <a:lnTo>
                  <a:pt x="999" y="413"/>
                </a:lnTo>
                <a:lnTo>
                  <a:pt x="988" y="406"/>
                </a:lnTo>
                <a:lnTo>
                  <a:pt x="976" y="402"/>
                </a:lnTo>
                <a:lnTo>
                  <a:pt x="964" y="399"/>
                </a:lnTo>
                <a:lnTo>
                  <a:pt x="951" y="399"/>
                </a:lnTo>
                <a:lnTo>
                  <a:pt x="938" y="401"/>
                </a:lnTo>
                <a:lnTo>
                  <a:pt x="925" y="403"/>
                </a:lnTo>
                <a:lnTo>
                  <a:pt x="911" y="409"/>
                </a:lnTo>
                <a:lnTo>
                  <a:pt x="898" y="416"/>
                </a:lnTo>
                <a:lnTo>
                  <a:pt x="884" y="425"/>
                </a:lnTo>
                <a:lnTo>
                  <a:pt x="872" y="435"/>
                </a:lnTo>
                <a:lnTo>
                  <a:pt x="860" y="447"/>
                </a:lnTo>
                <a:lnTo>
                  <a:pt x="847" y="462"/>
                </a:lnTo>
                <a:lnTo>
                  <a:pt x="836" y="477"/>
                </a:lnTo>
                <a:lnTo>
                  <a:pt x="826" y="493"/>
                </a:lnTo>
                <a:lnTo>
                  <a:pt x="817" y="512"/>
                </a:lnTo>
                <a:lnTo>
                  <a:pt x="808" y="532"/>
                </a:lnTo>
                <a:lnTo>
                  <a:pt x="801" y="534"/>
                </a:lnTo>
                <a:lnTo>
                  <a:pt x="789" y="534"/>
                </a:lnTo>
                <a:lnTo>
                  <a:pt x="772" y="535"/>
                </a:lnTo>
                <a:lnTo>
                  <a:pt x="750" y="535"/>
                </a:lnTo>
                <a:lnTo>
                  <a:pt x="727" y="535"/>
                </a:lnTo>
                <a:lnTo>
                  <a:pt x="700" y="535"/>
                </a:lnTo>
                <a:lnTo>
                  <a:pt x="673" y="534"/>
                </a:lnTo>
                <a:lnTo>
                  <a:pt x="644" y="534"/>
                </a:lnTo>
                <a:lnTo>
                  <a:pt x="616" y="532"/>
                </a:lnTo>
                <a:lnTo>
                  <a:pt x="587" y="532"/>
                </a:lnTo>
                <a:lnTo>
                  <a:pt x="560" y="531"/>
                </a:lnTo>
                <a:lnTo>
                  <a:pt x="537" y="531"/>
                </a:lnTo>
                <a:lnTo>
                  <a:pt x="517" y="531"/>
                </a:lnTo>
                <a:lnTo>
                  <a:pt x="500" y="530"/>
                </a:lnTo>
                <a:lnTo>
                  <a:pt x="487" y="530"/>
                </a:lnTo>
                <a:lnTo>
                  <a:pt x="481" y="530"/>
                </a:lnTo>
                <a:lnTo>
                  <a:pt x="483" y="517"/>
                </a:lnTo>
                <a:lnTo>
                  <a:pt x="484" y="504"/>
                </a:lnTo>
                <a:lnTo>
                  <a:pt x="482" y="490"/>
                </a:lnTo>
                <a:lnTo>
                  <a:pt x="479" y="475"/>
                </a:lnTo>
                <a:lnTo>
                  <a:pt x="474" y="462"/>
                </a:lnTo>
                <a:lnTo>
                  <a:pt x="468" y="448"/>
                </a:lnTo>
                <a:lnTo>
                  <a:pt x="461" y="437"/>
                </a:lnTo>
                <a:lnTo>
                  <a:pt x="454" y="428"/>
                </a:lnTo>
                <a:lnTo>
                  <a:pt x="447" y="422"/>
                </a:lnTo>
                <a:lnTo>
                  <a:pt x="439" y="417"/>
                </a:lnTo>
                <a:lnTo>
                  <a:pt x="431" y="411"/>
                </a:lnTo>
                <a:lnTo>
                  <a:pt x="422" y="407"/>
                </a:lnTo>
                <a:lnTo>
                  <a:pt x="412" y="405"/>
                </a:lnTo>
                <a:lnTo>
                  <a:pt x="402" y="403"/>
                </a:lnTo>
                <a:lnTo>
                  <a:pt x="389" y="403"/>
                </a:lnTo>
                <a:lnTo>
                  <a:pt x="378" y="406"/>
                </a:lnTo>
                <a:lnTo>
                  <a:pt x="366" y="410"/>
                </a:lnTo>
                <a:lnTo>
                  <a:pt x="352" y="417"/>
                </a:lnTo>
                <a:lnTo>
                  <a:pt x="339" y="428"/>
                </a:lnTo>
                <a:lnTo>
                  <a:pt x="324" y="440"/>
                </a:lnTo>
                <a:lnTo>
                  <a:pt x="310" y="456"/>
                </a:lnTo>
                <a:lnTo>
                  <a:pt x="295" y="475"/>
                </a:lnTo>
                <a:lnTo>
                  <a:pt x="279" y="500"/>
                </a:lnTo>
                <a:lnTo>
                  <a:pt x="264" y="527"/>
                </a:lnTo>
                <a:lnTo>
                  <a:pt x="252" y="528"/>
                </a:lnTo>
                <a:lnTo>
                  <a:pt x="232" y="528"/>
                </a:lnTo>
                <a:lnTo>
                  <a:pt x="207" y="528"/>
                </a:lnTo>
                <a:lnTo>
                  <a:pt x="180" y="527"/>
                </a:lnTo>
                <a:lnTo>
                  <a:pt x="153" y="526"/>
                </a:lnTo>
                <a:lnTo>
                  <a:pt x="131" y="524"/>
                </a:lnTo>
                <a:lnTo>
                  <a:pt x="114" y="523"/>
                </a:lnTo>
                <a:lnTo>
                  <a:pt x="107" y="523"/>
                </a:lnTo>
                <a:lnTo>
                  <a:pt x="103" y="531"/>
                </a:lnTo>
                <a:lnTo>
                  <a:pt x="91" y="536"/>
                </a:lnTo>
                <a:lnTo>
                  <a:pt x="76" y="542"/>
                </a:lnTo>
                <a:lnTo>
                  <a:pt x="58" y="545"/>
                </a:lnTo>
                <a:lnTo>
                  <a:pt x="40" y="546"/>
                </a:lnTo>
                <a:lnTo>
                  <a:pt x="23" y="545"/>
                </a:lnTo>
                <a:lnTo>
                  <a:pt x="9" y="541"/>
                </a:lnTo>
                <a:lnTo>
                  <a:pt x="3" y="532"/>
                </a:lnTo>
                <a:lnTo>
                  <a:pt x="0" y="515"/>
                </a:lnTo>
                <a:lnTo>
                  <a:pt x="2" y="485"/>
                </a:lnTo>
                <a:lnTo>
                  <a:pt x="5" y="455"/>
                </a:lnTo>
                <a:lnTo>
                  <a:pt x="11" y="437"/>
                </a:lnTo>
                <a:lnTo>
                  <a:pt x="14" y="435"/>
                </a:lnTo>
                <a:lnTo>
                  <a:pt x="19" y="432"/>
                </a:lnTo>
                <a:lnTo>
                  <a:pt x="25" y="430"/>
                </a:lnTo>
                <a:lnTo>
                  <a:pt x="32" y="430"/>
                </a:lnTo>
                <a:lnTo>
                  <a:pt x="40" y="430"/>
                </a:lnTo>
                <a:lnTo>
                  <a:pt x="46" y="432"/>
                </a:lnTo>
                <a:lnTo>
                  <a:pt x="54" y="432"/>
                </a:lnTo>
                <a:lnTo>
                  <a:pt x="60" y="433"/>
                </a:lnTo>
                <a:lnTo>
                  <a:pt x="75" y="395"/>
                </a:lnTo>
                <a:lnTo>
                  <a:pt x="90" y="360"/>
                </a:lnTo>
                <a:lnTo>
                  <a:pt x="107" y="329"/>
                </a:lnTo>
                <a:lnTo>
                  <a:pt x="126" y="301"/>
                </a:lnTo>
                <a:lnTo>
                  <a:pt x="147" y="278"/>
                </a:lnTo>
                <a:lnTo>
                  <a:pt x="169" y="261"/>
                </a:lnTo>
                <a:lnTo>
                  <a:pt x="193" y="248"/>
                </a:lnTo>
                <a:lnTo>
                  <a:pt x="219" y="243"/>
                </a:lnTo>
                <a:lnTo>
                  <a:pt x="244" y="242"/>
                </a:lnTo>
                <a:lnTo>
                  <a:pt x="268" y="242"/>
                </a:lnTo>
                <a:lnTo>
                  <a:pt x="291" y="242"/>
                </a:lnTo>
                <a:lnTo>
                  <a:pt x="311" y="239"/>
                </a:lnTo>
                <a:lnTo>
                  <a:pt x="329" y="236"/>
                </a:lnTo>
                <a:lnTo>
                  <a:pt x="344" y="229"/>
                </a:lnTo>
                <a:lnTo>
                  <a:pt x="359" y="218"/>
                </a:lnTo>
                <a:lnTo>
                  <a:pt x="371" y="204"/>
                </a:lnTo>
                <a:lnTo>
                  <a:pt x="383" y="185"/>
                </a:lnTo>
                <a:lnTo>
                  <a:pt x="394" y="163"/>
                </a:lnTo>
                <a:lnTo>
                  <a:pt x="405" y="140"/>
                </a:lnTo>
                <a:lnTo>
                  <a:pt x="415" y="117"/>
                </a:lnTo>
                <a:lnTo>
                  <a:pt x="427" y="93"/>
                </a:lnTo>
                <a:lnTo>
                  <a:pt x="437" y="73"/>
                </a:lnTo>
                <a:lnTo>
                  <a:pt x="448" y="54"/>
                </a:lnTo>
                <a:lnTo>
                  <a:pt x="460" y="39"/>
                </a:lnTo>
                <a:lnTo>
                  <a:pt x="469" y="32"/>
                </a:lnTo>
                <a:lnTo>
                  <a:pt x="481" y="26"/>
                </a:lnTo>
                <a:lnTo>
                  <a:pt x="494" y="19"/>
                </a:lnTo>
                <a:lnTo>
                  <a:pt x="511" y="13"/>
                </a:lnTo>
                <a:lnTo>
                  <a:pt x="529" y="9"/>
                </a:lnTo>
                <a:lnTo>
                  <a:pt x="549" y="5"/>
                </a:lnTo>
                <a:lnTo>
                  <a:pt x="571" y="2"/>
                </a:lnTo>
                <a:lnTo>
                  <a:pt x="593" y="0"/>
                </a:lnTo>
                <a:lnTo>
                  <a:pt x="616" y="0"/>
                </a:lnTo>
                <a:lnTo>
                  <a:pt x="639" y="0"/>
                </a:lnTo>
                <a:lnTo>
                  <a:pt x="663" y="1"/>
                </a:lnTo>
                <a:lnTo>
                  <a:pt x="686" y="5"/>
                </a:lnTo>
                <a:lnTo>
                  <a:pt x="710" y="9"/>
                </a:lnTo>
                <a:lnTo>
                  <a:pt x="732" y="16"/>
                </a:lnTo>
                <a:lnTo>
                  <a:pt x="753" y="24"/>
                </a:lnTo>
                <a:lnTo>
                  <a:pt x="773" y="34"/>
                </a:lnTo>
                <a:close/>
              </a:path>
            </a:pathLst>
          </a:custGeom>
          <a:solidFill>
            <a:srgbClr val="FF0000"/>
          </a:solidFill>
          <a:ln w="9525">
            <a:noFill/>
            <a:round/>
            <a:headEnd/>
            <a:tailEnd/>
          </a:ln>
        </p:spPr>
        <p:txBody>
          <a:bodyPr/>
          <a:lstStyle/>
          <a:p>
            <a:endParaRPr lang="de-DE"/>
          </a:p>
        </p:txBody>
      </p:sp>
      <p:sp>
        <p:nvSpPr>
          <p:cNvPr id="142384" name="Freeform 123"/>
          <p:cNvSpPr>
            <a:spLocks/>
          </p:cNvSpPr>
          <p:nvPr/>
        </p:nvSpPr>
        <p:spPr bwMode="auto">
          <a:xfrm flipH="1">
            <a:off x="7443788" y="4354513"/>
            <a:ext cx="23812" cy="57150"/>
          </a:xfrm>
          <a:custGeom>
            <a:avLst/>
            <a:gdLst>
              <a:gd name="T0" fmla="*/ 7937 w 30"/>
              <a:gd name="T1" fmla="*/ 57150 h 75"/>
              <a:gd name="T2" fmla="*/ 12700 w 30"/>
              <a:gd name="T3" fmla="*/ 56388 h 75"/>
              <a:gd name="T4" fmla="*/ 16668 w 30"/>
              <a:gd name="T5" fmla="*/ 51054 h 75"/>
              <a:gd name="T6" fmla="*/ 20637 w 30"/>
              <a:gd name="T7" fmla="*/ 42672 h 75"/>
              <a:gd name="T8" fmla="*/ 23018 w 30"/>
              <a:gd name="T9" fmla="*/ 32004 h 75"/>
              <a:gd name="T10" fmla="*/ 23812 w 30"/>
              <a:gd name="T11" fmla="*/ 21336 h 75"/>
              <a:gd name="T12" fmla="*/ 22225 w 30"/>
              <a:gd name="T13" fmla="*/ 11430 h 75"/>
              <a:gd name="T14" fmla="*/ 19843 w 30"/>
              <a:gd name="T15" fmla="*/ 4572 h 75"/>
              <a:gd name="T16" fmla="*/ 15875 w 30"/>
              <a:gd name="T17" fmla="*/ 0 h 75"/>
              <a:gd name="T18" fmla="*/ 11906 w 30"/>
              <a:gd name="T19" fmla="*/ 1524 h 75"/>
              <a:gd name="T20" fmla="*/ 7144 w 30"/>
              <a:gd name="T21" fmla="*/ 6858 h 75"/>
              <a:gd name="T22" fmla="*/ 3175 w 30"/>
              <a:gd name="T23" fmla="*/ 14478 h 75"/>
              <a:gd name="T24" fmla="*/ 794 w 30"/>
              <a:gd name="T25" fmla="*/ 25146 h 75"/>
              <a:gd name="T26" fmla="*/ 0 w 30"/>
              <a:gd name="T27" fmla="*/ 36576 h 75"/>
              <a:gd name="T28" fmla="*/ 794 w 30"/>
              <a:gd name="T29" fmla="*/ 45720 h 75"/>
              <a:gd name="T30" fmla="*/ 3175 w 30"/>
              <a:gd name="T31" fmla="*/ 53340 h 75"/>
              <a:gd name="T32" fmla="*/ 7937 w 30"/>
              <a:gd name="T33" fmla="*/ 5715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5">
                <a:moveTo>
                  <a:pt x="10" y="75"/>
                </a:moveTo>
                <a:lnTo>
                  <a:pt x="16" y="74"/>
                </a:lnTo>
                <a:lnTo>
                  <a:pt x="21" y="67"/>
                </a:lnTo>
                <a:lnTo>
                  <a:pt x="26" y="56"/>
                </a:lnTo>
                <a:lnTo>
                  <a:pt x="29" y="42"/>
                </a:lnTo>
                <a:lnTo>
                  <a:pt x="30" y="28"/>
                </a:lnTo>
                <a:lnTo>
                  <a:pt x="28" y="15"/>
                </a:lnTo>
                <a:lnTo>
                  <a:pt x="25" y="6"/>
                </a:lnTo>
                <a:lnTo>
                  <a:pt x="20" y="0"/>
                </a:lnTo>
                <a:lnTo>
                  <a:pt x="15" y="2"/>
                </a:lnTo>
                <a:lnTo>
                  <a:pt x="9" y="9"/>
                </a:lnTo>
                <a:lnTo>
                  <a:pt x="4" y="19"/>
                </a:lnTo>
                <a:lnTo>
                  <a:pt x="1" y="33"/>
                </a:lnTo>
                <a:lnTo>
                  <a:pt x="0" y="48"/>
                </a:lnTo>
                <a:lnTo>
                  <a:pt x="1" y="60"/>
                </a:lnTo>
                <a:lnTo>
                  <a:pt x="4" y="70"/>
                </a:lnTo>
                <a:lnTo>
                  <a:pt x="10" y="75"/>
                </a:lnTo>
                <a:close/>
              </a:path>
            </a:pathLst>
          </a:custGeom>
          <a:solidFill>
            <a:srgbClr val="FFFFFF"/>
          </a:solidFill>
          <a:ln w="9525">
            <a:noFill/>
            <a:round/>
            <a:headEnd/>
            <a:tailEnd/>
          </a:ln>
        </p:spPr>
        <p:txBody>
          <a:bodyPr/>
          <a:lstStyle/>
          <a:p>
            <a:endParaRPr lang="de-DE"/>
          </a:p>
        </p:txBody>
      </p:sp>
      <p:sp>
        <p:nvSpPr>
          <p:cNvPr id="142385" name="Freeform 124"/>
          <p:cNvSpPr>
            <a:spLocks/>
          </p:cNvSpPr>
          <p:nvPr/>
        </p:nvSpPr>
        <p:spPr bwMode="auto">
          <a:xfrm flipH="1">
            <a:off x="8332788" y="4443413"/>
            <a:ext cx="42862" cy="50800"/>
          </a:xfrm>
          <a:custGeom>
            <a:avLst/>
            <a:gdLst>
              <a:gd name="T0" fmla="*/ 1587 w 54"/>
              <a:gd name="T1" fmla="*/ 9712 h 68"/>
              <a:gd name="T2" fmla="*/ 2381 w 54"/>
              <a:gd name="T3" fmla="*/ 3735 h 68"/>
              <a:gd name="T4" fmla="*/ 6350 w 54"/>
              <a:gd name="T5" fmla="*/ 747 h 68"/>
              <a:gd name="T6" fmla="*/ 11112 w 54"/>
              <a:gd name="T7" fmla="*/ 0 h 68"/>
              <a:gd name="T8" fmla="*/ 15875 w 54"/>
              <a:gd name="T9" fmla="*/ 0 h 68"/>
              <a:gd name="T10" fmla="*/ 22225 w 54"/>
              <a:gd name="T11" fmla="*/ 1494 h 68"/>
              <a:gd name="T12" fmla="*/ 29368 w 54"/>
              <a:gd name="T13" fmla="*/ 2988 h 68"/>
              <a:gd name="T14" fmla="*/ 35718 w 54"/>
              <a:gd name="T15" fmla="*/ 3735 h 68"/>
              <a:gd name="T16" fmla="*/ 42068 w 54"/>
              <a:gd name="T17" fmla="*/ 2988 h 68"/>
              <a:gd name="T18" fmla="*/ 42068 w 54"/>
              <a:gd name="T19" fmla="*/ 11953 h 68"/>
              <a:gd name="T20" fmla="*/ 42862 w 54"/>
              <a:gd name="T21" fmla="*/ 20918 h 68"/>
              <a:gd name="T22" fmla="*/ 42862 w 54"/>
              <a:gd name="T23" fmla="*/ 29882 h 68"/>
              <a:gd name="T24" fmla="*/ 42068 w 54"/>
              <a:gd name="T25" fmla="*/ 40341 h 68"/>
              <a:gd name="T26" fmla="*/ 38100 w 54"/>
              <a:gd name="T27" fmla="*/ 44076 h 68"/>
              <a:gd name="T28" fmla="*/ 34131 w 54"/>
              <a:gd name="T29" fmla="*/ 48559 h 68"/>
              <a:gd name="T30" fmla="*/ 28575 w 54"/>
              <a:gd name="T31" fmla="*/ 49306 h 68"/>
              <a:gd name="T32" fmla="*/ 22225 w 54"/>
              <a:gd name="T33" fmla="*/ 50800 h 68"/>
              <a:gd name="T34" fmla="*/ 16669 w 54"/>
              <a:gd name="T35" fmla="*/ 50800 h 68"/>
              <a:gd name="T36" fmla="*/ 11906 w 54"/>
              <a:gd name="T37" fmla="*/ 50800 h 68"/>
              <a:gd name="T38" fmla="*/ 7144 w 54"/>
              <a:gd name="T39" fmla="*/ 48559 h 68"/>
              <a:gd name="T40" fmla="*/ 3969 w 54"/>
              <a:gd name="T41" fmla="*/ 47065 h 68"/>
              <a:gd name="T42" fmla="*/ 794 w 54"/>
              <a:gd name="T43" fmla="*/ 41088 h 68"/>
              <a:gd name="T44" fmla="*/ 0 w 54"/>
              <a:gd name="T45" fmla="*/ 31376 h 68"/>
              <a:gd name="T46" fmla="*/ 794 w 54"/>
              <a:gd name="T47" fmla="*/ 20171 h 68"/>
              <a:gd name="T48" fmla="*/ 1587 w 54"/>
              <a:gd name="T49" fmla="*/ 9712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68">
                <a:moveTo>
                  <a:pt x="2" y="13"/>
                </a:moveTo>
                <a:lnTo>
                  <a:pt x="3" y="5"/>
                </a:lnTo>
                <a:lnTo>
                  <a:pt x="8" y="1"/>
                </a:lnTo>
                <a:lnTo>
                  <a:pt x="14" y="0"/>
                </a:lnTo>
                <a:lnTo>
                  <a:pt x="20" y="0"/>
                </a:lnTo>
                <a:lnTo>
                  <a:pt x="28" y="2"/>
                </a:lnTo>
                <a:lnTo>
                  <a:pt x="37" y="4"/>
                </a:lnTo>
                <a:lnTo>
                  <a:pt x="45" y="5"/>
                </a:lnTo>
                <a:lnTo>
                  <a:pt x="53" y="4"/>
                </a:lnTo>
                <a:lnTo>
                  <a:pt x="53" y="16"/>
                </a:lnTo>
                <a:lnTo>
                  <a:pt x="54" y="28"/>
                </a:lnTo>
                <a:lnTo>
                  <a:pt x="54" y="40"/>
                </a:lnTo>
                <a:lnTo>
                  <a:pt x="53" y="54"/>
                </a:lnTo>
                <a:lnTo>
                  <a:pt x="48" y="59"/>
                </a:lnTo>
                <a:lnTo>
                  <a:pt x="43" y="65"/>
                </a:lnTo>
                <a:lnTo>
                  <a:pt x="36" y="66"/>
                </a:lnTo>
                <a:lnTo>
                  <a:pt x="28" y="68"/>
                </a:lnTo>
                <a:lnTo>
                  <a:pt x="21" y="68"/>
                </a:lnTo>
                <a:lnTo>
                  <a:pt x="15" y="68"/>
                </a:lnTo>
                <a:lnTo>
                  <a:pt x="9" y="65"/>
                </a:lnTo>
                <a:lnTo>
                  <a:pt x="5" y="63"/>
                </a:lnTo>
                <a:lnTo>
                  <a:pt x="1" y="55"/>
                </a:lnTo>
                <a:lnTo>
                  <a:pt x="0" y="42"/>
                </a:lnTo>
                <a:lnTo>
                  <a:pt x="1" y="27"/>
                </a:lnTo>
                <a:lnTo>
                  <a:pt x="2" y="13"/>
                </a:lnTo>
                <a:close/>
              </a:path>
            </a:pathLst>
          </a:custGeom>
          <a:solidFill>
            <a:srgbClr val="FFFFFF"/>
          </a:solidFill>
          <a:ln w="9525">
            <a:noFill/>
            <a:round/>
            <a:headEnd/>
            <a:tailEnd/>
          </a:ln>
        </p:spPr>
        <p:txBody>
          <a:bodyPr/>
          <a:lstStyle/>
          <a:p>
            <a:endParaRPr lang="de-DE"/>
          </a:p>
        </p:txBody>
      </p:sp>
      <p:sp>
        <p:nvSpPr>
          <p:cNvPr id="142386" name="Freeform 125"/>
          <p:cNvSpPr>
            <a:spLocks/>
          </p:cNvSpPr>
          <p:nvPr/>
        </p:nvSpPr>
        <p:spPr bwMode="auto">
          <a:xfrm flipH="1">
            <a:off x="7458075" y="4446589"/>
            <a:ext cx="58738" cy="46037"/>
          </a:xfrm>
          <a:custGeom>
            <a:avLst/>
            <a:gdLst>
              <a:gd name="T0" fmla="*/ 58738 w 74"/>
              <a:gd name="T1" fmla="*/ 0 h 61"/>
              <a:gd name="T2" fmla="*/ 57944 w 74"/>
              <a:gd name="T3" fmla="*/ 11321 h 61"/>
              <a:gd name="T4" fmla="*/ 55563 w 74"/>
              <a:gd name="T5" fmla="*/ 21132 h 61"/>
              <a:gd name="T6" fmla="*/ 50800 w 74"/>
              <a:gd name="T7" fmla="*/ 30188 h 61"/>
              <a:gd name="T8" fmla="*/ 45244 w 74"/>
              <a:gd name="T9" fmla="*/ 36981 h 61"/>
              <a:gd name="T10" fmla="*/ 37307 w 74"/>
              <a:gd name="T11" fmla="*/ 43018 h 61"/>
              <a:gd name="T12" fmla="*/ 29369 w 74"/>
              <a:gd name="T13" fmla="*/ 44528 h 61"/>
              <a:gd name="T14" fmla="*/ 19844 w 74"/>
              <a:gd name="T15" fmla="*/ 46037 h 61"/>
              <a:gd name="T16" fmla="*/ 9525 w 74"/>
              <a:gd name="T17" fmla="*/ 43773 h 61"/>
              <a:gd name="T18" fmla="*/ 1588 w 74"/>
              <a:gd name="T19" fmla="*/ 36981 h 61"/>
              <a:gd name="T20" fmla="*/ 0 w 74"/>
              <a:gd name="T21" fmla="*/ 26415 h 61"/>
              <a:gd name="T22" fmla="*/ 3969 w 74"/>
              <a:gd name="T23" fmla="*/ 15094 h 61"/>
              <a:gd name="T24" fmla="*/ 11113 w 74"/>
              <a:gd name="T25" fmla="*/ 9056 h 61"/>
              <a:gd name="T26" fmla="*/ 14288 w 74"/>
              <a:gd name="T27" fmla="*/ 8302 h 61"/>
              <a:gd name="T28" fmla="*/ 16669 w 74"/>
              <a:gd name="T29" fmla="*/ 8302 h 61"/>
              <a:gd name="T30" fmla="*/ 19844 w 74"/>
              <a:gd name="T31" fmla="*/ 9056 h 61"/>
              <a:gd name="T32" fmla="*/ 23019 w 74"/>
              <a:gd name="T33" fmla="*/ 9811 h 61"/>
              <a:gd name="T34" fmla="*/ 27781 w 74"/>
              <a:gd name="T35" fmla="*/ 9811 h 61"/>
              <a:gd name="T36" fmla="*/ 34925 w 74"/>
              <a:gd name="T37" fmla="*/ 9056 h 61"/>
              <a:gd name="T38" fmla="*/ 44450 w 74"/>
              <a:gd name="T39" fmla="*/ 6038 h 61"/>
              <a:gd name="T40" fmla="*/ 58738 w 74"/>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61">
                <a:moveTo>
                  <a:pt x="74" y="0"/>
                </a:moveTo>
                <a:lnTo>
                  <a:pt x="73" y="15"/>
                </a:lnTo>
                <a:lnTo>
                  <a:pt x="70" y="28"/>
                </a:lnTo>
                <a:lnTo>
                  <a:pt x="64" y="40"/>
                </a:lnTo>
                <a:lnTo>
                  <a:pt x="57" y="49"/>
                </a:lnTo>
                <a:lnTo>
                  <a:pt x="47" y="57"/>
                </a:lnTo>
                <a:lnTo>
                  <a:pt x="37" y="59"/>
                </a:lnTo>
                <a:lnTo>
                  <a:pt x="25" y="61"/>
                </a:lnTo>
                <a:lnTo>
                  <a:pt x="12" y="58"/>
                </a:lnTo>
                <a:lnTo>
                  <a:pt x="2" y="49"/>
                </a:lnTo>
                <a:lnTo>
                  <a:pt x="0" y="35"/>
                </a:lnTo>
                <a:lnTo>
                  <a:pt x="5" y="20"/>
                </a:lnTo>
                <a:lnTo>
                  <a:pt x="14" y="12"/>
                </a:lnTo>
                <a:lnTo>
                  <a:pt x="18" y="11"/>
                </a:lnTo>
                <a:lnTo>
                  <a:pt x="21" y="11"/>
                </a:lnTo>
                <a:lnTo>
                  <a:pt x="25" y="12"/>
                </a:lnTo>
                <a:lnTo>
                  <a:pt x="29" y="13"/>
                </a:lnTo>
                <a:lnTo>
                  <a:pt x="35" y="13"/>
                </a:lnTo>
                <a:lnTo>
                  <a:pt x="44" y="12"/>
                </a:lnTo>
                <a:lnTo>
                  <a:pt x="56" y="8"/>
                </a:lnTo>
                <a:lnTo>
                  <a:pt x="74" y="0"/>
                </a:lnTo>
                <a:close/>
              </a:path>
            </a:pathLst>
          </a:custGeom>
          <a:solidFill>
            <a:srgbClr val="FFFFFF"/>
          </a:solidFill>
          <a:ln w="9525">
            <a:noFill/>
            <a:round/>
            <a:headEnd/>
            <a:tailEnd/>
          </a:ln>
        </p:spPr>
        <p:txBody>
          <a:bodyPr/>
          <a:lstStyle/>
          <a:p>
            <a:endParaRPr lang="de-DE"/>
          </a:p>
        </p:txBody>
      </p:sp>
      <p:sp>
        <p:nvSpPr>
          <p:cNvPr id="142387" name="Freeform 126"/>
          <p:cNvSpPr>
            <a:spLocks/>
          </p:cNvSpPr>
          <p:nvPr/>
        </p:nvSpPr>
        <p:spPr bwMode="auto">
          <a:xfrm flipH="1">
            <a:off x="7704139" y="4289425"/>
            <a:ext cx="358775" cy="190500"/>
          </a:xfrm>
          <a:custGeom>
            <a:avLst/>
            <a:gdLst>
              <a:gd name="T0" fmla="*/ 333375 w 452"/>
              <a:gd name="T1" fmla="*/ 9000 h 254"/>
              <a:gd name="T2" fmla="*/ 320675 w 452"/>
              <a:gd name="T3" fmla="*/ 8250 h 254"/>
              <a:gd name="T4" fmla="*/ 301625 w 452"/>
              <a:gd name="T5" fmla="*/ 8250 h 254"/>
              <a:gd name="T6" fmla="*/ 278606 w 452"/>
              <a:gd name="T7" fmla="*/ 8250 h 254"/>
              <a:gd name="T8" fmla="*/ 254794 w 452"/>
              <a:gd name="T9" fmla="*/ 9000 h 254"/>
              <a:gd name="T10" fmla="*/ 231775 w 452"/>
              <a:gd name="T11" fmla="*/ 9000 h 254"/>
              <a:gd name="T12" fmla="*/ 211138 w 452"/>
              <a:gd name="T13" fmla="*/ 8250 h 254"/>
              <a:gd name="T14" fmla="*/ 196056 w 452"/>
              <a:gd name="T15" fmla="*/ 6000 h 254"/>
              <a:gd name="T16" fmla="*/ 186531 w 452"/>
              <a:gd name="T17" fmla="*/ 1500 h 254"/>
              <a:gd name="T18" fmla="*/ 169069 w 452"/>
              <a:gd name="T19" fmla="*/ 750 h 254"/>
              <a:gd name="T20" fmla="*/ 145256 w 452"/>
              <a:gd name="T21" fmla="*/ 0 h 254"/>
              <a:gd name="T22" fmla="*/ 116681 w 452"/>
              <a:gd name="T23" fmla="*/ 750 h 254"/>
              <a:gd name="T24" fmla="*/ 87313 w 452"/>
              <a:gd name="T25" fmla="*/ 1500 h 254"/>
              <a:gd name="T26" fmla="*/ 60325 w 452"/>
              <a:gd name="T27" fmla="*/ 3000 h 254"/>
              <a:gd name="T28" fmla="*/ 37306 w 452"/>
              <a:gd name="T29" fmla="*/ 3000 h 254"/>
              <a:gd name="T30" fmla="*/ 21431 w 452"/>
              <a:gd name="T31" fmla="*/ 3000 h 254"/>
              <a:gd name="T32" fmla="*/ 7144 w 452"/>
              <a:gd name="T33" fmla="*/ 14250 h 254"/>
              <a:gd name="T34" fmla="*/ 0 w 452"/>
              <a:gd name="T35" fmla="*/ 80250 h 254"/>
              <a:gd name="T36" fmla="*/ 12700 w 452"/>
              <a:gd name="T37" fmla="*/ 102000 h 254"/>
              <a:gd name="T38" fmla="*/ 28575 w 452"/>
              <a:gd name="T39" fmla="*/ 113250 h 254"/>
              <a:gd name="T40" fmla="*/ 44450 w 452"/>
              <a:gd name="T41" fmla="*/ 133500 h 254"/>
              <a:gd name="T42" fmla="*/ 57150 w 452"/>
              <a:gd name="T43" fmla="*/ 164250 h 254"/>
              <a:gd name="T44" fmla="*/ 65881 w 452"/>
              <a:gd name="T45" fmla="*/ 187500 h 254"/>
              <a:gd name="T46" fmla="*/ 89694 w 452"/>
              <a:gd name="T47" fmla="*/ 187500 h 254"/>
              <a:gd name="T48" fmla="*/ 124619 w 452"/>
              <a:gd name="T49" fmla="*/ 185250 h 254"/>
              <a:gd name="T50" fmla="*/ 153988 w 452"/>
              <a:gd name="T51" fmla="*/ 182250 h 254"/>
              <a:gd name="T52" fmla="*/ 171450 w 452"/>
              <a:gd name="T53" fmla="*/ 183000 h 254"/>
              <a:gd name="T54" fmla="*/ 197644 w 452"/>
              <a:gd name="T55" fmla="*/ 187500 h 254"/>
              <a:gd name="T56" fmla="*/ 229394 w 452"/>
              <a:gd name="T57" fmla="*/ 190500 h 254"/>
              <a:gd name="T58" fmla="*/ 252413 w 452"/>
              <a:gd name="T59" fmla="*/ 189750 h 254"/>
              <a:gd name="T60" fmla="*/ 267494 w 452"/>
              <a:gd name="T61" fmla="*/ 165750 h 254"/>
              <a:gd name="T62" fmla="*/ 292894 w 452"/>
              <a:gd name="T63" fmla="*/ 134250 h 254"/>
              <a:gd name="T64" fmla="*/ 318294 w 452"/>
              <a:gd name="T65" fmla="*/ 113250 h 254"/>
              <a:gd name="T66" fmla="*/ 342106 w 452"/>
              <a:gd name="T67" fmla="*/ 102000 h 254"/>
              <a:gd name="T68" fmla="*/ 356394 w 452"/>
              <a:gd name="T69" fmla="*/ 93750 h 254"/>
              <a:gd name="T70" fmla="*/ 358775 w 452"/>
              <a:gd name="T71" fmla="*/ 70500 h 254"/>
              <a:gd name="T72" fmla="*/ 353219 w 452"/>
              <a:gd name="T73" fmla="*/ 39750 h 254"/>
              <a:gd name="T74" fmla="*/ 343694 w 452"/>
              <a:gd name="T75" fmla="*/ 15000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2" h="254">
                <a:moveTo>
                  <a:pt x="425" y="13"/>
                </a:moveTo>
                <a:lnTo>
                  <a:pt x="420" y="12"/>
                </a:lnTo>
                <a:lnTo>
                  <a:pt x="413" y="11"/>
                </a:lnTo>
                <a:lnTo>
                  <a:pt x="404" y="11"/>
                </a:lnTo>
                <a:lnTo>
                  <a:pt x="392" y="11"/>
                </a:lnTo>
                <a:lnTo>
                  <a:pt x="380" y="11"/>
                </a:lnTo>
                <a:lnTo>
                  <a:pt x="365" y="11"/>
                </a:lnTo>
                <a:lnTo>
                  <a:pt x="351" y="11"/>
                </a:lnTo>
                <a:lnTo>
                  <a:pt x="336" y="11"/>
                </a:lnTo>
                <a:lnTo>
                  <a:pt x="321" y="12"/>
                </a:lnTo>
                <a:lnTo>
                  <a:pt x="306" y="12"/>
                </a:lnTo>
                <a:lnTo>
                  <a:pt x="292" y="12"/>
                </a:lnTo>
                <a:lnTo>
                  <a:pt x="279" y="11"/>
                </a:lnTo>
                <a:lnTo>
                  <a:pt x="266" y="11"/>
                </a:lnTo>
                <a:lnTo>
                  <a:pt x="256" y="9"/>
                </a:lnTo>
                <a:lnTo>
                  <a:pt x="247" y="8"/>
                </a:lnTo>
                <a:lnTo>
                  <a:pt x="242" y="5"/>
                </a:lnTo>
                <a:lnTo>
                  <a:pt x="235" y="2"/>
                </a:lnTo>
                <a:lnTo>
                  <a:pt x="225" y="1"/>
                </a:lnTo>
                <a:lnTo>
                  <a:pt x="213" y="1"/>
                </a:lnTo>
                <a:lnTo>
                  <a:pt x="199" y="0"/>
                </a:lnTo>
                <a:lnTo>
                  <a:pt x="183" y="0"/>
                </a:lnTo>
                <a:lnTo>
                  <a:pt x="165" y="0"/>
                </a:lnTo>
                <a:lnTo>
                  <a:pt x="147" y="1"/>
                </a:lnTo>
                <a:lnTo>
                  <a:pt x="129" y="1"/>
                </a:lnTo>
                <a:lnTo>
                  <a:pt x="110" y="2"/>
                </a:lnTo>
                <a:lnTo>
                  <a:pt x="93" y="2"/>
                </a:lnTo>
                <a:lnTo>
                  <a:pt x="76" y="4"/>
                </a:lnTo>
                <a:lnTo>
                  <a:pt x="61" y="4"/>
                </a:lnTo>
                <a:lnTo>
                  <a:pt x="47" y="4"/>
                </a:lnTo>
                <a:lnTo>
                  <a:pt x="36" y="4"/>
                </a:lnTo>
                <a:lnTo>
                  <a:pt x="27" y="4"/>
                </a:lnTo>
                <a:lnTo>
                  <a:pt x="21" y="2"/>
                </a:lnTo>
                <a:lnTo>
                  <a:pt x="9" y="19"/>
                </a:lnTo>
                <a:lnTo>
                  <a:pt x="1" y="62"/>
                </a:lnTo>
                <a:lnTo>
                  <a:pt x="0" y="107"/>
                </a:lnTo>
                <a:lnTo>
                  <a:pt x="8" y="132"/>
                </a:lnTo>
                <a:lnTo>
                  <a:pt x="16" y="136"/>
                </a:lnTo>
                <a:lnTo>
                  <a:pt x="26" y="142"/>
                </a:lnTo>
                <a:lnTo>
                  <a:pt x="36" y="151"/>
                </a:lnTo>
                <a:lnTo>
                  <a:pt x="46" y="163"/>
                </a:lnTo>
                <a:lnTo>
                  <a:pt x="56" y="178"/>
                </a:lnTo>
                <a:lnTo>
                  <a:pt x="65" y="197"/>
                </a:lnTo>
                <a:lnTo>
                  <a:pt x="72" y="219"/>
                </a:lnTo>
                <a:lnTo>
                  <a:pt x="77" y="246"/>
                </a:lnTo>
                <a:lnTo>
                  <a:pt x="83" y="250"/>
                </a:lnTo>
                <a:lnTo>
                  <a:pt x="95" y="251"/>
                </a:lnTo>
                <a:lnTo>
                  <a:pt x="113" y="250"/>
                </a:lnTo>
                <a:lnTo>
                  <a:pt x="135" y="248"/>
                </a:lnTo>
                <a:lnTo>
                  <a:pt x="157" y="247"/>
                </a:lnTo>
                <a:lnTo>
                  <a:pt x="178" y="244"/>
                </a:lnTo>
                <a:lnTo>
                  <a:pt x="194" y="243"/>
                </a:lnTo>
                <a:lnTo>
                  <a:pt x="206" y="243"/>
                </a:lnTo>
                <a:lnTo>
                  <a:pt x="216" y="244"/>
                </a:lnTo>
                <a:lnTo>
                  <a:pt x="231" y="247"/>
                </a:lnTo>
                <a:lnTo>
                  <a:pt x="249" y="250"/>
                </a:lnTo>
                <a:lnTo>
                  <a:pt x="270" y="253"/>
                </a:lnTo>
                <a:lnTo>
                  <a:pt x="289" y="254"/>
                </a:lnTo>
                <a:lnTo>
                  <a:pt x="306" y="254"/>
                </a:lnTo>
                <a:lnTo>
                  <a:pt x="318" y="253"/>
                </a:lnTo>
                <a:lnTo>
                  <a:pt x="324" y="250"/>
                </a:lnTo>
                <a:lnTo>
                  <a:pt x="337" y="221"/>
                </a:lnTo>
                <a:lnTo>
                  <a:pt x="353" y="198"/>
                </a:lnTo>
                <a:lnTo>
                  <a:pt x="369" y="179"/>
                </a:lnTo>
                <a:lnTo>
                  <a:pt x="386" y="163"/>
                </a:lnTo>
                <a:lnTo>
                  <a:pt x="401" y="151"/>
                </a:lnTo>
                <a:lnTo>
                  <a:pt x="416" y="142"/>
                </a:lnTo>
                <a:lnTo>
                  <a:pt x="431" y="136"/>
                </a:lnTo>
                <a:lnTo>
                  <a:pt x="442" y="132"/>
                </a:lnTo>
                <a:lnTo>
                  <a:pt x="449" y="125"/>
                </a:lnTo>
                <a:lnTo>
                  <a:pt x="451" y="113"/>
                </a:lnTo>
                <a:lnTo>
                  <a:pt x="452" y="94"/>
                </a:lnTo>
                <a:lnTo>
                  <a:pt x="450" y="73"/>
                </a:lnTo>
                <a:lnTo>
                  <a:pt x="445" y="53"/>
                </a:lnTo>
                <a:lnTo>
                  <a:pt x="440" y="35"/>
                </a:lnTo>
                <a:lnTo>
                  <a:pt x="433" y="20"/>
                </a:lnTo>
                <a:lnTo>
                  <a:pt x="425" y="13"/>
                </a:lnTo>
                <a:close/>
              </a:path>
            </a:pathLst>
          </a:custGeom>
          <a:solidFill>
            <a:srgbClr val="FFFFFF"/>
          </a:solidFill>
          <a:ln w="9525">
            <a:noFill/>
            <a:round/>
            <a:headEnd/>
            <a:tailEnd/>
          </a:ln>
        </p:spPr>
        <p:txBody>
          <a:bodyPr/>
          <a:lstStyle/>
          <a:p>
            <a:endParaRPr lang="de-DE"/>
          </a:p>
        </p:txBody>
      </p:sp>
      <p:sp>
        <p:nvSpPr>
          <p:cNvPr id="142388" name="Freeform 127"/>
          <p:cNvSpPr>
            <a:spLocks/>
          </p:cNvSpPr>
          <p:nvPr/>
        </p:nvSpPr>
        <p:spPr bwMode="auto">
          <a:xfrm flipH="1">
            <a:off x="7737475" y="4154489"/>
            <a:ext cx="134938" cy="117475"/>
          </a:xfrm>
          <a:custGeom>
            <a:avLst/>
            <a:gdLst>
              <a:gd name="T0" fmla="*/ 134938 w 171"/>
              <a:gd name="T1" fmla="*/ 115959 h 155"/>
              <a:gd name="T2" fmla="*/ 131782 w 171"/>
              <a:gd name="T3" fmla="*/ 117475 h 155"/>
              <a:gd name="T4" fmla="*/ 125469 w 171"/>
              <a:gd name="T5" fmla="*/ 117475 h 155"/>
              <a:gd name="T6" fmla="*/ 116788 w 171"/>
              <a:gd name="T7" fmla="*/ 115959 h 155"/>
              <a:gd name="T8" fmla="*/ 105741 w 171"/>
              <a:gd name="T9" fmla="*/ 114443 h 155"/>
              <a:gd name="T10" fmla="*/ 95482 w 171"/>
              <a:gd name="T11" fmla="*/ 112928 h 155"/>
              <a:gd name="T12" fmla="*/ 85224 w 171"/>
              <a:gd name="T13" fmla="*/ 110654 h 155"/>
              <a:gd name="T14" fmla="*/ 76544 w 171"/>
              <a:gd name="T15" fmla="*/ 109896 h 155"/>
              <a:gd name="T16" fmla="*/ 71020 w 171"/>
              <a:gd name="T17" fmla="*/ 109896 h 155"/>
              <a:gd name="T18" fmla="*/ 64707 w 171"/>
              <a:gd name="T19" fmla="*/ 109896 h 155"/>
              <a:gd name="T20" fmla="*/ 56816 w 171"/>
              <a:gd name="T21" fmla="*/ 109896 h 155"/>
              <a:gd name="T22" fmla="*/ 46558 w 171"/>
              <a:gd name="T23" fmla="*/ 109138 h 155"/>
              <a:gd name="T24" fmla="*/ 35510 w 171"/>
              <a:gd name="T25" fmla="*/ 107622 h 155"/>
              <a:gd name="T26" fmla="*/ 24462 w 171"/>
              <a:gd name="T27" fmla="*/ 106106 h 155"/>
              <a:gd name="T28" fmla="*/ 14993 w 171"/>
              <a:gd name="T29" fmla="*/ 103833 h 155"/>
              <a:gd name="T30" fmla="*/ 7891 w 171"/>
              <a:gd name="T31" fmla="*/ 101559 h 155"/>
              <a:gd name="T32" fmla="*/ 4735 w 171"/>
              <a:gd name="T33" fmla="*/ 100043 h 155"/>
              <a:gd name="T34" fmla="*/ 2367 w 171"/>
              <a:gd name="T35" fmla="*/ 81854 h 155"/>
              <a:gd name="T36" fmla="*/ 0 w 171"/>
              <a:gd name="T37" fmla="*/ 50022 h 155"/>
              <a:gd name="T38" fmla="*/ 0 w 171"/>
              <a:gd name="T39" fmla="*/ 19705 h 155"/>
              <a:gd name="T40" fmla="*/ 3156 w 171"/>
              <a:gd name="T41" fmla="*/ 3032 h 155"/>
              <a:gd name="T42" fmla="*/ 7102 w 171"/>
              <a:gd name="T43" fmla="*/ 758 h 155"/>
              <a:gd name="T44" fmla="*/ 16571 w 171"/>
              <a:gd name="T45" fmla="*/ 758 h 155"/>
              <a:gd name="T46" fmla="*/ 26830 w 171"/>
              <a:gd name="T47" fmla="*/ 0 h 155"/>
              <a:gd name="T48" fmla="*/ 40245 w 171"/>
              <a:gd name="T49" fmla="*/ 0 h 155"/>
              <a:gd name="T50" fmla="*/ 52870 w 171"/>
              <a:gd name="T51" fmla="*/ 758 h 155"/>
              <a:gd name="T52" fmla="*/ 63918 w 171"/>
              <a:gd name="T53" fmla="*/ 1516 h 155"/>
              <a:gd name="T54" fmla="*/ 73387 w 171"/>
              <a:gd name="T55" fmla="*/ 3032 h 155"/>
              <a:gd name="T56" fmla="*/ 77333 w 171"/>
              <a:gd name="T57" fmla="*/ 3790 h 155"/>
              <a:gd name="T58" fmla="*/ 82068 w 171"/>
              <a:gd name="T59" fmla="*/ 9095 h 155"/>
              <a:gd name="T60" fmla="*/ 89959 w 171"/>
              <a:gd name="T61" fmla="*/ 21221 h 155"/>
              <a:gd name="T62" fmla="*/ 100217 w 171"/>
              <a:gd name="T63" fmla="*/ 37895 h 155"/>
              <a:gd name="T64" fmla="*/ 111265 w 171"/>
              <a:gd name="T65" fmla="*/ 57601 h 155"/>
              <a:gd name="T66" fmla="*/ 120734 w 171"/>
              <a:gd name="T67" fmla="*/ 77306 h 155"/>
              <a:gd name="T68" fmla="*/ 130203 w 171"/>
              <a:gd name="T69" fmla="*/ 95496 h 155"/>
              <a:gd name="T70" fmla="*/ 134149 w 171"/>
              <a:gd name="T71" fmla="*/ 109138 h 155"/>
              <a:gd name="T72" fmla="*/ 134938 w 171"/>
              <a:gd name="T73" fmla="*/ 115959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1" h="155">
                <a:moveTo>
                  <a:pt x="171" y="153"/>
                </a:moveTo>
                <a:lnTo>
                  <a:pt x="167" y="155"/>
                </a:lnTo>
                <a:lnTo>
                  <a:pt x="159" y="155"/>
                </a:lnTo>
                <a:lnTo>
                  <a:pt x="148" y="153"/>
                </a:lnTo>
                <a:lnTo>
                  <a:pt x="134" y="151"/>
                </a:lnTo>
                <a:lnTo>
                  <a:pt x="121" y="149"/>
                </a:lnTo>
                <a:lnTo>
                  <a:pt x="108" y="146"/>
                </a:lnTo>
                <a:lnTo>
                  <a:pt x="97" y="145"/>
                </a:lnTo>
                <a:lnTo>
                  <a:pt x="90" y="145"/>
                </a:lnTo>
                <a:lnTo>
                  <a:pt x="82" y="145"/>
                </a:lnTo>
                <a:lnTo>
                  <a:pt x="72" y="145"/>
                </a:lnTo>
                <a:lnTo>
                  <a:pt x="59" y="144"/>
                </a:lnTo>
                <a:lnTo>
                  <a:pt x="45" y="142"/>
                </a:lnTo>
                <a:lnTo>
                  <a:pt x="31" y="140"/>
                </a:lnTo>
                <a:lnTo>
                  <a:pt x="19" y="137"/>
                </a:lnTo>
                <a:lnTo>
                  <a:pt x="10" y="134"/>
                </a:lnTo>
                <a:lnTo>
                  <a:pt x="6" y="132"/>
                </a:lnTo>
                <a:lnTo>
                  <a:pt x="3" y="108"/>
                </a:lnTo>
                <a:lnTo>
                  <a:pt x="0" y="66"/>
                </a:lnTo>
                <a:lnTo>
                  <a:pt x="0" y="26"/>
                </a:lnTo>
                <a:lnTo>
                  <a:pt x="4" y="4"/>
                </a:lnTo>
                <a:lnTo>
                  <a:pt x="9" y="1"/>
                </a:lnTo>
                <a:lnTo>
                  <a:pt x="21" y="1"/>
                </a:lnTo>
                <a:lnTo>
                  <a:pt x="34" y="0"/>
                </a:lnTo>
                <a:lnTo>
                  <a:pt x="51" y="0"/>
                </a:lnTo>
                <a:lnTo>
                  <a:pt x="67" y="1"/>
                </a:lnTo>
                <a:lnTo>
                  <a:pt x="81" y="2"/>
                </a:lnTo>
                <a:lnTo>
                  <a:pt x="93" y="4"/>
                </a:lnTo>
                <a:lnTo>
                  <a:pt x="98" y="5"/>
                </a:lnTo>
                <a:lnTo>
                  <a:pt x="104" y="12"/>
                </a:lnTo>
                <a:lnTo>
                  <a:pt x="114" y="28"/>
                </a:lnTo>
                <a:lnTo>
                  <a:pt x="127" y="50"/>
                </a:lnTo>
                <a:lnTo>
                  <a:pt x="141" y="76"/>
                </a:lnTo>
                <a:lnTo>
                  <a:pt x="153" y="102"/>
                </a:lnTo>
                <a:lnTo>
                  <a:pt x="165" y="126"/>
                </a:lnTo>
                <a:lnTo>
                  <a:pt x="170" y="144"/>
                </a:lnTo>
                <a:lnTo>
                  <a:pt x="171" y="153"/>
                </a:lnTo>
                <a:close/>
              </a:path>
            </a:pathLst>
          </a:custGeom>
          <a:solidFill>
            <a:srgbClr val="FFFFFF"/>
          </a:solidFill>
          <a:ln w="9525">
            <a:noFill/>
            <a:round/>
            <a:headEnd/>
            <a:tailEnd/>
          </a:ln>
        </p:spPr>
        <p:txBody>
          <a:bodyPr/>
          <a:lstStyle/>
          <a:p>
            <a:endParaRPr lang="de-DE"/>
          </a:p>
        </p:txBody>
      </p:sp>
      <p:sp>
        <p:nvSpPr>
          <p:cNvPr id="142389" name="Freeform 128"/>
          <p:cNvSpPr>
            <a:spLocks/>
          </p:cNvSpPr>
          <p:nvPr/>
        </p:nvSpPr>
        <p:spPr bwMode="auto">
          <a:xfrm flipH="1">
            <a:off x="7910514" y="4164014"/>
            <a:ext cx="141287" cy="96837"/>
          </a:xfrm>
          <a:custGeom>
            <a:avLst/>
            <a:gdLst>
              <a:gd name="T0" fmla="*/ 134183 w 179"/>
              <a:gd name="T1" fmla="*/ 1501 h 129"/>
              <a:gd name="T2" fmla="*/ 138130 w 179"/>
              <a:gd name="T3" fmla="*/ 15764 h 129"/>
              <a:gd name="T4" fmla="*/ 139708 w 179"/>
              <a:gd name="T5" fmla="*/ 43539 h 129"/>
              <a:gd name="T6" fmla="*/ 139708 w 179"/>
              <a:gd name="T7" fmla="*/ 71314 h 129"/>
              <a:gd name="T8" fmla="*/ 141287 w 179"/>
              <a:gd name="T9" fmla="*/ 88580 h 129"/>
              <a:gd name="T10" fmla="*/ 140498 w 179"/>
              <a:gd name="T11" fmla="*/ 90832 h 129"/>
              <a:gd name="T12" fmla="*/ 135762 w 179"/>
              <a:gd name="T13" fmla="*/ 92333 h 129"/>
              <a:gd name="T14" fmla="*/ 130237 w 179"/>
              <a:gd name="T15" fmla="*/ 93834 h 129"/>
              <a:gd name="T16" fmla="*/ 120765 w 179"/>
              <a:gd name="T17" fmla="*/ 94585 h 129"/>
              <a:gd name="T18" fmla="*/ 110504 w 179"/>
              <a:gd name="T19" fmla="*/ 95336 h 129"/>
              <a:gd name="T20" fmla="*/ 98664 w 179"/>
              <a:gd name="T21" fmla="*/ 96837 h 129"/>
              <a:gd name="T22" fmla="*/ 86035 w 179"/>
              <a:gd name="T23" fmla="*/ 96837 h 129"/>
              <a:gd name="T24" fmla="*/ 73406 w 179"/>
              <a:gd name="T25" fmla="*/ 96837 h 129"/>
              <a:gd name="T26" fmla="*/ 59988 w 179"/>
              <a:gd name="T27" fmla="*/ 96837 h 129"/>
              <a:gd name="T28" fmla="*/ 46569 w 179"/>
              <a:gd name="T29" fmla="*/ 96837 h 129"/>
              <a:gd name="T30" fmla="*/ 34730 w 179"/>
              <a:gd name="T31" fmla="*/ 95336 h 129"/>
              <a:gd name="T32" fmla="*/ 24469 w 179"/>
              <a:gd name="T33" fmla="*/ 94585 h 129"/>
              <a:gd name="T34" fmla="*/ 14208 w 179"/>
              <a:gd name="T35" fmla="*/ 93834 h 129"/>
              <a:gd name="T36" fmla="*/ 7104 w 179"/>
              <a:gd name="T37" fmla="*/ 92333 h 129"/>
              <a:gd name="T38" fmla="*/ 2368 w 179"/>
              <a:gd name="T39" fmla="*/ 90832 h 129"/>
              <a:gd name="T40" fmla="*/ 0 w 179"/>
              <a:gd name="T41" fmla="*/ 88580 h 129"/>
              <a:gd name="T42" fmla="*/ 789 w 179"/>
              <a:gd name="T43" fmla="*/ 82574 h 129"/>
              <a:gd name="T44" fmla="*/ 5525 w 179"/>
              <a:gd name="T45" fmla="*/ 71314 h 129"/>
              <a:gd name="T46" fmla="*/ 11840 w 179"/>
              <a:gd name="T47" fmla="*/ 57051 h 129"/>
              <a:gd name="T48" fmla="*/ 20522 w 179"/>
              <a:gd name="T49" fmla="*/ 41287 h 129"/>
              <a:gd name="T50" fmla="*/ 29205 w 179"/>
              <a:gd name="T51" fmla="*/ 27024 h 129"/>
              <a:gd name="T52" fmla="*/ 40255 w 179"/>
              <a:gd name="T53" fmla="*/ 15013 h 129"/>
              <a:gd name="T54" fmla="*/ 49727 w 179"/>
              <a:gd name="T55" fmla="*/ 6005 h 129"/>
              <a:gd name="T56" fmla="*/ 59198 w 179"/>
              <a:gd name="T57" fmla="*/ 3003 h 129"/>
              <a:gd name="T58" fmla="*/ 68670 w 179"/>
              <a:gd name="T59" fmla="*/ 3003 h 129"/>
              <a:gd name="T60" fmla="*/ 78931 w 179"/>
              <a:gd name="T61" fmla="*/ 1501 h 129"/>
              <a:gd name="T62" fmla="*/ 90771 w 179"/>
              <a:gd name="T63" fmla="*/ 751 h 129"/>
              <a:gd name="T64" fmla="*/ 102611 w 179"/>
              <a:gd name="T65" fmla="*/ 0 h 129"/>
              <a:gd name="T66" fmla="*/ 112872 w 179"/>
              <a:gd name="T67" fmla="*/ 0 h 129"/>
              <a:gd name="T68" fmla="*/ 123133 w 179"/>
              <a:gd name="T69" fmla="*/ 0 h 129"/>
              <a:gd name="T70" fmla="*/ 130237 w 179"/>
              <a:gd name="T71" fmla="*/ 0 h 129"/>
              <a:gd name="T72" fmla="*/ 134183 w 179"/>
              <a:gd name="T73" fmla="*/ 1501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9" h="129">
                <a:moveTo>
                  <a:pt x="170" y="2"/>
                </a:moveTo>
                <a:lnTo>
                  <a:pt x="175" y="21"/>
                </a:lnTo>
                <a:lnTo>
                  <a:pt x="177" y="58"/>
                </a:lnTo>
                <a:lnTo>
                  <a:pt x="177" y="95"/>
                </a:lnTo>
                <a:lnTo>
                  <a:pt x="179" y="118"/>
                </a:lnTo>
                <a:lnTo>
                  <a:pt x="178" y="121"/>
                </a:lnTo>
                <a:lnTo>
                  <a:pt x="172" y="123"/>
                </a:lnTo>
                <a:lnTo>
                  <a:pt x="165" y="125"/>
                </a:lnTo>
                <a:lnTo>
                  <a:pt x="153" y="126"/>
                </a:lnTo>
                <a:lnTo>
                  <a:pt x="140" y="127"/>
                </a:lnTo>
                <a:lnTo>
                  <a:pt x="125" y="129"/>
                </a:lnTo>
                <a:lnTo>
                  <a:pt x="109" y="129"/>
                </a:lnTo>
                <a:lnTo>
                  <a:pt x="93" y="129"/>
                </a:lnTo>
                <a:lnTo>
                  <a:pt x="76" y="129"/>
                </a:lnTo>
                <a:lnTo>
                  <a:pt x="59" y="129"/>
                </a:lnTo>
                <a:lnTo>
                  <a:pt x="44" y="127"/>
                </a:lnTo>
                <a:lnTo>
                  <a:pt x="31" y="126"/>
                </a:lnTo>
                <a:lnTo>
                  <a:pt x="18" y="125"/>
                </a:lnTo>
                <a:lnTo>
                  <a:pt x="9" y="123"/>
                </a:lnTo>
                <a:lnTo>
                  <a:pt x="3" y="121"/>
                </a:lnTo>
                <a:lnTo>
                  <a:pt x="0" y="118"/>
                </a:lnTo>
                <a:lnTo>
                  <a:pt x="1" y="110"/>
                </a:lnTo>
                <a:lnTo>
                  <a:pt x="7" y="95"/>
                </a:lnTo>
                <a:lnTo>
                  <a:pt x="15" y="76"/>
                </a:lnTo>
                <a:lnTo>
                  <a:pt x="26" y="55"/>
                </a:lnTo>
                <a:lnTo>
                  <a:pt x="37" y="36"/>
                </a:lnTo>
                <a:lnTo>
                  <a:pt x="51" y="20"/>
                </a:lnTo>
                <a:lnTo>
                  <a:pt x="63" y="8"/>
                </a:lnTo>
                <a:lnTo>
                  <a:pt x="75" y="4"/>
                </a:lnTo>
                <a:lnTo>
                  <a:pt x="87" y="4"/>
                </a:lnTo>
                <a:lnTo>
                  <a:pt x="100" y="2"/>
                </a:lnTo>
                <a:lnTo>
                  <a:pt x="115" y="1"/>
                </a:lnTo>
                <a:lnTo>
                  <a:pt x="130" y="0"/>
                </a:lnTo>
                <a:lnTo>
                  <a:pt x="143" y="0"/>
                </a:lnTo>
                <a:lnTo>
                  <a:pt x="156" y="0"/>
                </a:lnTo>
                <a:lnTo>
                  <a:pt x="165" y="0"/>
                </a:lnTo>
                <a:lnTo>
                  <a:pt x="170" y="2"/>
                </a:lnTo>
                <a:close/>
              </a:path>
            </a:pathLst>
          </a:custGeom>
          <a:solidFill>
            <a:srgbClr val="FFFFFF"/>
          </a:solidFill>
          <a:ln w="9525">
            <a:noFill/>
            <a:round/>
            <a:headEnd/>
            <a:tailEnd/>
          </a:ln>
        </p:spPr>
        <p:txBody>
          <a:bodyPr/>
          <a:lstStyle/>
          <a:p>
            <a:endParaRPr lang="de-DE"/>
          </a:p>
        </p:txBody>
      </p:sp>
      <p:sp>
        <p:nvSpPr>
          <p:cNvPr id="142390" name="Freeform 129"/>
          <p:cNvSpPr>
            <a:spLocks/>
          </p:cNvSpPr>
          <p:nvPr/>
        </p:nvSpPr>
        <p:spPr bwMode="auto">
          <a:xfrm flipH="1">
            <a:off x="7829551" y="4310063"/>
            <a:ext cx="123825" cy="139700"/>
          </a:xfrm>
          <a:custGeom>
            <a:avLst/>
            <a:gdLst>
              <a:gd name="T0" fmla="*/ 71898 w 155"/>
              <a:gd name="T1" fmla="*/ 139700 h 186"/>
              <a:gd name="T2" fmla="*/ 68703 w 155"/>
              <a:gd name="T3" fmla="*/ 134442 h 186"/>
              <a:gd name="T4" fmla="*/ 63111 w 155"/>
              <a:gd name="T5" fmla="*/ 130687 h 186"/>
              <a:gd name="T6" fmla="*/ 55921 w 155"/>
              <a:gd name="T7" fmla="*/ 127683 h 186"/>
              <a:gd name="T8" fmla="*/ 48731 w 155"/>
              <a:gd name="T9" fmla="*/ 124678 h 186"/>
              <a:gd name="T10" fmla="*/ 40742 w 155"/>
              <a:gd name="T11" fmla="*/ 122425 h 186"/>
              <a:gd name="T12" fmla="*/ 33553 w 155"/>
              <a:gd name="T13" fmla="*/ 120172 h 186"/>
              <a:gd name="T14" fmla="*/ 27960 w 155"/>
              <a:gd name="T15" fmla="*/ 119421 h 186"/>
              <a:gd name="T16" fmla="*/ 23167 w 155"/>
              <a:gd name="T17" fmla="*/ 119421 h 186"/>
              <a:gd name="T18" fmla="*/ 15179 w 155"/>
              <a:gd name="T19" fmla="*/ 114915 h 186"/>
              <a:gd name="T20" fmla="*/ 10385 w 155"/>
              <a:gd name="T21" fmla="*/ 104399 h 186"/>
              <a:gd name="T22" fmla="*/ 7989 w 155"/>
              <a:gd name="T23" fmla="*/ 90129 h 186"/>
              <a:gd name="T24" fmla="*/ 12782 w 155"/>
              <a:gd name="T25" fmla="*/ 77361 h 186"/>
              <a:gd name="T26" fmla="*/ 15977 w 155"/>
              <a:gd name="T27" fmla="*/ 69099 h 186"/>
              <a:gd name="T28" fmla="*/ 17575 w 155"/>
              <a:gd name="T29" fmla="*/ 60086 h 186"/>
              <a:gd name="T30" fmla="*/ 12782 w 155"/>
              <a:gd name="T31" fmla="*/ 48069 h 186"/>
              <a:gd name="T32" fmla="*/ 0 w 155"/>
              <a:gd name="T33" fmla="*/ 34549 h 186"/>
              <a:gd name="T34" fmla="*/ 799 w 155"/>
              <a:gd name="T35" fmla="*/ 29292 h 186"/>
              <a:gd name="T36" fmla="*/ 7989 w 155"/>
              <a:gd name="T37" fmla="*/ 21030 h 186"/>
              <a:gd name="T38" fmla="*/ 15977 w 155"/>
              <a:gd name="T39" fmla="*/ 14270 h 186"/>
              <a:gd name="T40" fmla="*/ 20771 w 155"/>
              <a:gd name="T41" fmla="*/ 12017 h 186"/>
              <a:gd name="T42" fmla="*/ 27162 w 155"/>
              <a:gd name="T43" fmla="*/ 17275 h 186"/>
              <a:gd name="T44" fmla="*/ 33553 w 155"/>
              <a:gd name="T45" fmla="*/ 19528 h 186"/>
              <a:gd name="T46" fmla="*/ 39944 w 155"/>
              <a:gd name="T47" fmla="*/ 20279 h 186"/>
              <a:gd name="T48" fmla="*/ 46335 w 155"/>
              <a:gd name="T49" fmla="*/ 18026 h 186"/>
              <a:gd name="T50" fmla="*/ 50329 w 155"/>
              <a:gd name="T51" fmla="*/ 16524 h 186"/>
              <a:gd name="T52" fmla="*/ 55122 w 155"/>
              <a:gd name="T53" fmla="*/ 13519 h 186"/>
              <a:gd name="T54" fmla="*/ 57519 w 155"/>
              <a:gd name="T55" fmla="*/ 9013 h 186"/>
              <a:gd name="T56" fmla="*/ 58318 w 155"/>
              <a:gd name="T57" fmla="*/ 6009 h 186"/>
              <a:gd name="T58" fmla="*/ 59915 w 155"/>
              <a:gd name="T59" fmla="*/ 751 h 186"/>
              <a:gd name="T60" fmla="*/ 63910 w 155"/>
              <a:gd name="T61" fmla="*/ 0 h 186"/>
              <a:gd name="T62" fmla="*/ 67105 w 155"/>
              <a:gd name="T63" fmla="*/ 751 h 186"/>
              <a:gd name="T64" fmla="*/ 69502 w 155"/>
              <a:gd name="T65" fmla="*/ 6009 h 186"/>
              <a:gd name="T66" fmla="*/ 70301 w 155"/>
              <a:gd name="T67" fmla="*/ 9013 h 186"/>
              <a:gd name="T68" fmla="*/ 72697 w 155"/>
              <a:gd name="T69" fmla="*/ 13519 h 186"/>
              <a:gd name="T70" fmla="*/ 76692 w 155"/>
              <a:gd name="T71" fmla="*/ 16524 h 186"/>
              <a:gd name="T72" fmla="*/ 80686 w 155"/>
              <a:gd name="T73" fmla="*/ 19528 h 186"/>
              <a:gd name="T74" fmla="*/ 86278 w 155"/>
              <a:gd name="T75" fmla="*/ 21030 h 186"/>
              <a:gd name="T76" fmla="*/ 92669 w 155"/>
              <a:gd name="T77" fmla="*/ 21030 h 186"/>
              <a:gd name="T78" fmla="*/ 99859 w 155"/>
              <a:gd name="T79" fmla="*/ 19528 h 186"/>
              <a:gd name="T80" fmla="*/ 107049 w 155"/>
              <a:gd name="T81" fmla="*/ 14270 h 186"/>
              <a:gd name="T82" fmla="*/ 111842 w 155"/>
              <a:gd name="T83" fmla="*/ 16524 h 186"/>
              <a:gd name="T84" fmla="*/ 117434 w 155"/>
              <a:gd name="T85" fmla="*/ 23283 h 186"/>
              <a:gd name="T86" fmla="*/ 123026 w 155"/>
              <a:gd name="T87" fmla="*/ 32296 h 186"/>
              <a:gd name="T88" fmla="*/ 123825 w 155"/>
              <a:gd name="T89" fmla="*/ 39056 h 186"/>
              <a:gd name="T90" fmla="*/ 115836 w 155"/>
              <a:gd name="T91" fmla="*/ 50322 h 186"/>
              <a:gd name="T92" fmla="*/ 113440 w 155"/>
              <a:gd name="T93" fmla="*/ 60837 h 186"/>
              <a:gd name="T94" fmla="*/ 114239 w 155"/>
              <a:gd name="T95" fmla="*/ 71352 h 186"/>
              <a:gd name="T96" fmla="*/ 117434 w 155"/>
              <a:gd name="T97" fmla="*/ 78863 h 186"/>
              <a:gd name="T98" fmla="*/ 121428 w 155"/>
              <a:gd name="T99" fmla="*/ 87876 h 186"/>
              <a:gd name="T100" fmla="*/ 121428 w 155"/>
              <a:gd name="T101" fmla="*/ 102146 h 186"/>
              <a:gd name="T102" fmla="*/ 115836 w 155"/>
              <a:gd name="T103" fmla="*/ 114915 h 186"/>
              <a:gd name="T104" fmla="*/ 103054 w 155"/>
              <a:gd name="T105" fmla="*/ 121674 h 186"/>
              <a:gd name="T106" fmla="*/ 98261 w 155"/>
              <a:gd name="T107" fmla="*/ 121674 h 186"/>
              <a:gd name="T108" fmla="*/ 92669 w 155"/>
              <a:gd name="T109" fmla="*/ 122425 h 186"/>
              <a:gd name="T110" fmla="*/ 87876 w 155"/>
              <a:gd name="T111" fmla="*/ 123176 h 186"/>
              <a:gd name="T112" fmla="*/ 83881 w 155"/>
              <a:gd name="T113" fmla="*/ 125430 h 186"/>
              <a:gd name="T114" fmla="*/ 79088 w 155"/>
              <a:gd name="T115" fmla="*/ 128434 h 186"/>
              <a:gd name="T116" fmla="*/ 76692 w 155"/>
              <a:gd name="T117" fmla="*/ 131438 h 186"/>
              <a:gd name="T118" fmla="*/ 73496 w 155"/>
              <a:gd name="T119" fmla="*/ 134442 h 186"/>
              <a:gd name="T120" fmla="*/ 71898 w 155"/>
              <a:gd name="T121" fmla="*/ 139700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 h="186">
                <a:moveTo>
                  <a:pt x="90" y="186"/>
                </a:moveTo>
                <a:lnTo>
                  <a:pt x="86" y="179"/>
                </a:lnTo>
                <a:lnTo>
                  <a:pt x="79" y="174"/>
                </a:lnTo>
                <a:lnTo>
                  <a:pt x="70" y="170"/>
                </a:lnTo>
                <a:lnTo>
                  <a:pt x="61" y="166"/>
                </a:lnTo>
                <a:lnTo>
                  <a:pt x="51" y="163"/>
                </a:lnTo>
                <a:lnTo>
                  <a:pt x="42" y="160"/>
                </a:lnTo>
                <a:lnTo>
                  <a:pt x="35" y="159"/>
                </a:lnTo>
                <a:lnTo>
                  <a:pt x="29" y="159"/>
                </a:lnTo>
                <a:lnTo>
                  <a:pt x="19" y="153"/>
                </a:lnTo>
                <a:lnTo>
                  <a:pt x="13" y="139"/>
                </a:lnTo>
                <a:lnTo>
                  <a:pt x="10" y="120"/>
                </a:lnTo>
                <a:lnTo>
                  <a:pt x="16" y="103"/>
                </a:lnTo>
                <a:lnTo>
                  <a:pt x="20" y="92"/>
                </a:lnTo>
                <a:lnTo>
                  <a:pt x="22" y="80"/>
                </a:lnTo>
                <a:lnTo>
                  <a:pt x="16" y="64"/>
                </a:lnTo>
                <a:lnTo>
                  <a:pt x="0" y="46"/>
                </a:lnTo>
                <a:lnTo>
                  <a:pt x="1" y="39"/>
                </a:lnTo>
                <a:lnTo>
                  <a:pt x="10" y="28"/>
                </a:lnTo>
                <a:lnTo>
                  <a:pt x="20" y="19"/>
                </a:lnTo>
                <a:lnTo>
                  <a:pt x="26" y="16"/>
                </a:lnTo>
                <a:lnTo>
                  <a:pt x="34" y="23"/>
                </a:lnTo>
                <a:lnTo>
                  <a:pt x="42" y="26"/>
                </a:lnTo>
                <a:lnTo>
                  <a:pt x="50" y="27"/>
                </a:lnTo>
                <a:lnTo>
                  <a:pt x="58" y="24"/>
                </a:lnTo>
                <a:lnTo>
                  <a:pt x="63" y="22"/>
                </a:lnTo>
                <a:lnTo>
                  <a:pt x="69" y="18"/>
                </a:lnTo>
                <a:lnTo>
                  <a:pt x="72" y="12"/>
                </a:lnTo>
                <a:lnTo>
                  <a:pt x="73" y="8"/>
                </a:lnTo>
                <a:lnTo>
                  <a:pt x="75" y="1"/>
                </a:lnTo>
                <a:lnTo>
                  <a:pt x="80" y="0"/>
                </a:lnTo>
                <a:lnTo>
                  <a:pt x="84" y="1"/>
                </a:lnTo>
                <a:lnTo>
                  <a:pt x="87" y="8"/>
                </a:lnTo>
                <a:lnTo>
                  <a:pt x="88" y="12"/>
                </a:lnTo>
                <a:lnTo>
                  <a:pt x="91" y="18"/>
                </a:lnTo>
                <a:lnTo>
                  <a:pt x="96" y="22"/>
                </a:lnTo>
                <a:lnTo>
                  <a:pt x="101" y="26"/>
                </a:lnTo>
                <a:lnTo>
                  <a:pt x="108" y="28"/>
                </a:lnTo>
                <a:lnTo>
                  <a:pt x="116" y="28"/>
                </a:lnTo>
                <a:lnTo>
                  <a:pt x="125" y="26"/>
                </a:lnTo>
                <a:lnTo>
                  <a:pt x="134" y="19"/>
                </a:lnTo>
                <a:lnTo>
                  <a:pt x="140" y="22"/>
                </a:lnTo>
                <a:lnTo>
                  <a:pt x="147" y="31"/>
                </a:lnTo>
                <a:lnTo>
                  <a:pt x="154" y="43"/>
                </a:lnTo>
                <a:lnTo>
                  <a:pt x="155" y="52"/>
                </a:lnTo>
                <a:lnTo>
                  <a:pt x="145" y="67"/>
                </a:lnTo>
                <a:lnTo>
                  <a:pt x="142" y="81"/>
                </a:lnTo>
                <a:lnTo>
                  <a:pt x="143" y="95"/>
                </a:lnTo>
                <a:lnTo>
                  <a:pt x="147" y="105"/>
                </a:lnTo>
                <a:lnTo>
                  <a:pt x="152" y="117"/>
                </a:lnTo>
                <a:lnTo>
                  <a:pt x="152" y="136"/>
                </a:lnTo>
                <a:lnTo>
                  <a:pt x="145" y="153"/>
                </a:lnTo>
                <a:lnTo>
                  <a:pt x="129" y="162"/>
                </a:lnTo>
                <a:lnTo>
                  <a:pt x="123" y="162"/>
                </a:lnTo>
                <a:lnTo>
                  <a:pt x="116" y="163"/>
                </a:lnTo>
                <a:lnTo>
                  <a:pt x="110" y="164"/>
                </a:lnTo>
                <a:lnTo>
                  <a:pt x="105" y="167"/>
                </a:lnTo>
                <a:lnTo>
                  <a:pt x="99" y="171"/>
                </a:lnTo>
                <a:lnTo>
                  <a:pt x="96" y="175"/>
                </a:lnTo>
                <a:lnTo>
                  <a:pt x="92" y="179"/>
                </a:lnTo>
                <a:lnTo>
                  <a:pt x="90" y="186"/>
                </a:lnTo>
                <a:close/>
              </a:path>
            </a:pathLst>
          </a:custGeom>
          <a:solidFill>
            <a:srgbClr val="000000"/>
          </a:solidFill>
          <a:ln w="9525">
            <a:noFill/>
            <a:round/>
            <a:headEnd/>
            <a:tailEnd/>
          </a:ln>
        </p:spPr>
        <p:txBody>
          <a:bodyPr/>
          <a:lstStyle/>
          <a:p>
            <a:endParaRPr lang="de-DE"/>
          </a:p>
        </p:txBody>
      </p:sp>
      <p:sp>
        <p:nvSpPr>
          <p:cNvPr id="142391" name="Freeform 130"/>
          <p:cNvSpPr>
            <a:spLocks/>
          </p:cNvSpPr>
          <p:nvPr/>
        </p:nvSpPr>
        <p:spPr bwMode="auto">
          <a:xfrm flipH="1">
            <a:off x="7847013" y="4329114"/>
            <a:ext cx="87312" cy="98425"/>
          </a:xfrm>
          <a:custGeom>
            <a:avLst/>
            <a:gdLst>
              <a:gd name="T0" fmla="*/ 50465 w 109"/>
              <a:gd name="T1" fmla="*/ 98425 h 130"/>
              <a:gd name="T2" fmla="*/ 47261 w 109"/>
              <a:gd name="T3" fmla="*/ 95397 h 130"/>
              <a:gd name="T4" fmla="*/ 44057 w 109"/>
              <a:gd name="T5" fmla="*/ 92368 h 130"/>
              <a:gd name="T6" fmla="*/ 39250 w 109"/>
              <a:gd name="T7" fmla="*/ 90097 h 130"/>
              <a:gd name="T8" fmla="*/ 34444 w 109"/>
              <a:gd name="T9" fmla="*/ 88583 h 130"/>
              <a:gd name="T10" fmla="*/ 28837 w 109"/>
              <a:gd name="T11" fmla="*/ 86311 h 130"/>
              <a:gd name="T12" fmla="*/ 23230 w 109"/>
              <a:gd name="T13" fmla="*/ 85554 h 130"/>
              <a:gd name="T14" fmla="*/ 20026 w 109"/>
              <a:gd name="T15" fmla="*/ 84040 h 130"/>
              <a:gd name="T16" fmla="*/ 16822 w 109"/>
              <a:gd name="T17" fmla="*/ 84040 h 130"/>
              <a:gd name="T18" fmla="*/ 10413 w 109"/>
              <a:gd name="T19" fmla="*/ 81011 h 130"/>
              <a:gd name="T20" fmla="*/ 7209 w 109"/>
              <a:gd name="T21" fmla="*/ 72683 h 130"/>
              <a:gd name="T22" fmla="*/ 6408 w 109"/>
              <a:gd name="T23" fmla="*/ 63598 h 130"/>
              <a:gd name="T24" fmla="*/ 8811 w 109"/>
              <a:gd name="T25" fmla="*/ 55269 h 130"/>
              <a:gd name="T26" fmla="*/ 12015 w 109"/>
              <a:gd name="T27" fmla="*/ 49213 h 130"/>
              <a:gd name="T28" fmla="*/ 12816 w 109"/>
              <a:gd name="T29" fmla="*/ 43156 h 130"/>
              <a:gd name="T30" fmla="*/ 8811 w 109"/>
              <a:gd name="T31" fmla="*/ 34827 h 130"/>
              <a:gd name="T32" fmla="*/ 0 w 109"/>
              <a:gd name="T33" fmla="*/ 25742 h 130"/>
              <a:gd name="T34" fmla="*/ 801 w 109"/>
              <a:gd name="T35" fmla="*/ 21199 h 130"/>
              <a:gd name="T36" fmla="*/ 5607 w 109"/>
              <a:gd name="T37" fmla="*/ 15142 h 130"/>
              <a:gd name="T38" fmla="*/ 12015 w 109"/>
              <a:gd name="T39" fmla="*/ 9843 h 130"/>
              <a:gd name="T40" fmla="*/ 15220 w 109"/>
              <a:gd name="T41" fmla="*/ 9085 h 130"/>
              <a:gd name="T42" fmla="*/ 24031 w 109"/>
              <a:gd name="T43" fmla="*/ 14385 h 130"/>
              <a:gd name="T44" fmla="*/ 32041 w 109"/>
              <a:gd name="T45" fmla="*/ 12871 h 130"/>
              <a:gd name="T46" fmla="*/ 38449 w 109"/>
              <a:gd name="T47" fmla="*/ 9843 h 130"/>
              <a:gd name="T48" fmla="*/ 41653 w 109"/>
              <a:gd name="T49" fmla="*/ 5300 h 130"/>
              <a:gd name="T50" fmla="*/ 42454 w 109"/>
              <a:gd name="T51" fmla="*/ 1514 h 130"/>
              <a:gd name="T52" fmla="*/ 44858 w 109"/>
              <a:gd name="T53" fmla="*/ 0 h 130"/>
              <a:gd name="T54" fmla="*/ 46460 w 109"/>
              <a:gd name="T55" fmla="*/ 1514 h 130"/>
              <a:gd name="T56" fmla="*/ 48863 w 109"/>
              <a:gd name="T57" fmla="*/ 5300 h 130"/>
              <a:gd name="T58" fmla="*/ 49664 w 109"/>
              <a:gd name="T59" fmla="*/ 6814 h 130"/>
              <a:gd name="T60" fmla="*/ 51266 w 109"/>
              <a:gd name="T61" fmla="*/ 9843 h 130"/>
              <a:gd name="T62" fmla="*/ 53669 w 109"/>
              <a:gd name="T63" fmla="*/ 12114 h 130"/>
              <a:gd name="T64" fmla="*/ 56873 w 109"/>
              <a:gd name="T65" fmla="*/ 14385 h 130"/>
              <a:gd name="T66" fmla="*/ 60878 w 109"/>
              <a:gd name="T67" fmla="*/ 15142 h 130"/>
              <a:gd name="T68" fmla="*/ 65684 w 109"/>
              <a:gd name="T69" fmla="*/ 15142 h 130"/>
              <a:gd name="T70" fmla="*/ 70490 w 109"/>
              <a:gd name="T71" fmla="*/ 12871 h 130"/>
              <a:gd name="T72" fmla="*/ 75297 w 109"/>
              <a:gd name="T73" fmla="*/ 9843 h 130"/>
              <a:gd name="T74" fmla="*/ 78501 w 109"/>
              <a:gd name="T75" fmla="*/ 12114 h 130"/>
              <a:gd name="T76" fmla="*/ 82506 w 109"/>
              <a:gd name="T77" fmla="*/ 17414 h 130"/>
              <a:gd name="T78" fmla="*/ 87312 w 109"/>
              <a:gd name="T79" fmla="*/ 23471 h 130"/>
              <a:gd name="T80" fmla="*/ 87312 w 109"/>
              <a:gd name="T81" fmla="*/ 27256 h 130"/>
              <a:gd name="T82" fmla="*/ 81705 w 109"/>
              <a:gd name="T83" fmla="*/ 35584 h 130"/>
              <a:gd name="T84" fmla="*/ 79302 w 109"/>
              <a:gd name="T85" fmla="*/ 43913 h 130"/>
              <a:gd name="T86" fmla="*/ 80103 w 109"/>
              <a:gd name="T87" fmla="*/ 51484 h 130"/>
              <a:gd name="T88" fmla="*/ 82506 w 109"/>
              <a:gd name="T89" fmla="*/ 56027 h 130"/>
              <a:gd name="T90" fmla="*/ 85710 w 109"/>
              <a:gd name="T91" fmla="*/ 62841 h 130"/>
              <a:gd name="T92" fmla="*/ 85710 w 109"/>
              <a:gd name="T93" fmla="*/ 72683 h 130"/>
              <a:gd name="T94" fmla="*/ 81705 w 109"/>
              <a:gd name="T95" fmla="*/ 81768 h 130"/>
              <a:gd name="T96" fmla="*/ 72894 w 109"/>
              <a:gd name="T97" fmla="*/ 86311 h 130"/>
              <a:gd name="T98" fmla="*/ 64883 w 109"/>
              <a:gd name="T99" fmla="*/ 87068 h 130"/>
              <a:gd name="T100" fmla="*/ 58475 w 109"/>
              <a:gd name="T101" fmla="*/ 89340 h 130"/>
              <a:gd name="T102" fmla="*/ 52868 w 109"/>
              <a:gd name="T103" fmla="*/ 92368 h 130"/>
              <a:gd name="T104" fmla="*/ 50465 w 109"/>
              <a:gd name="T105" fmla="*/ 98425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9" h="130">
                <a:moveTo>
                  <a:pt x="63" y="130"/>
                </a:moveTo>
                <a:lnTo>
                  <a:pt x="59" y="126"/>
                </a:lnTo>
                <a:lnTo>
                  <a:pt x="55" y="122"/>
                </a:lnTo>
                <a:lnTo>
                  <a:pt x="49" y="119"/>
                </a:lnTo>
                <a:lnTo>
                  <a:pt x="43" y="117"/>
                </a:lnTo>
                <a:lnTo>
                  <a:pt x="36" y="114"/>
                </a:lnTo>
                <a:lnTo>
                  <a:pt x="29" y="113"/>
                </a:lnTo>
                <a:lnTo>
                  <a:pt x="25" y="111"/>
                </a:lnTo>
                <a:lnTo>
                  <a:pt x="21" y="111"/>
                </a:lnTo>
                <a:lnTo>
                  <a:pt x="13" y="107"/>
                </a:lnTo>
                <a:lnTo>
                  <a:pt x="9" y="96"/>
                </a:lnTo>
                <a:lnTo>
                  <a:pt x="8" y="84"/>
                </a:lnTo>
                <a:lnTo>
                  <a:pt x="11" y="73"/>
                </a:lnTo>
                <a:lnTo>
                  <a:pt x="15" y="65"/>
                </a:lnTo>
                <a:lnTo>
                  <a:pt x="16" y="57"/>
                </a:lnTo>
                <a:lnTo>
                  <a:pt x="11" y="46"/>
                </a:lnTo>
                <a:lnTo>
                  <a:pt x="0" y="34"/>
                </a:lnTo>
                <a:lnTo>
                  <a:pt x="1" y="28"/>
                </a:lnTo>
                <a:lnTo>
                  <a:pt x="7" y="20"/>
                </a:lnTo>
                <a:lnTo>
                  <a:pt x="15" y="13"/>
                </a:lnTo>
                <a:lnTo>
                  <a:pt x="19" y="12"/>
                </a:lnTo>
                <a:lnTo>
                  <a:pt x="30" y="19"/>
                </a:lnTo>
                <a:lnTo>
                  <a:pt x="40" y="17"/>
                </a:lnTo>
                <a:lnTo>
                  <a:pt x="48" y="13"/>
                </a:lnTo>
                <a:lnTo>
                  <a:pt x="52" y="7"/>
                </a:lnTo>
                <a:lnTo>
                  <a:pt x="53" y="2"/>
                </a:lnTo>
                <a:lnTo>
                  <a:pt x="56" y="0"/>
                </a:lnTo>
                <a:lnTo>
                  <a:pt x="58" y="2"/>
                </a:lnTo>
                <a:lnTo>
                  <a:pt x="61" y="7"/>
                </a:lnTo>
                <a:lnTo>
                  <a:pt x="62" y="9"/>
                </a:lnTo>
                <a:lnTo>
                  <a:pt x="64" y="13"/>
                </a:lnTo>
                <a:lnTo>
                  <a:pt x="67" y="16"/>
                </a:lnTo>
                <a:lnTo>
                  <a:pt x="71" y="19"/>
                </a:lnTo>
                <a:lnTo>
                  <a:pt x="76" y="20"/>
                </a:lnTo>
                <a:lnTo>
                  <a:pt x="82" y="20"/>
                </a:lnTo>
                <a:lnTo>
                  <a:pt x="88" y="17"/>
                </a:lnTo>
                <a:lnTo>
                  <a:pt x="94" y="13"/>
                </a:lnTo>
                <a:lnTo>
                  <a:pt x="98" y="16"/>
                </a:lnTo>
                <a:lnTo>
                  <a:pt x="103" y="23"/>
                </a:lnTo>
                <a:lnTo>
                  <a:pt x="109" y="31"/>
                </a:lnTo>
                <a:lnTo>
                  <a:pt x="109" y="36"/>
                </a:lnTo>
                <a:lnTo>
                  <a:pt x="102" y="47"/>
                </a:lnTo>
                <a:lnTo>
                  <a:pt x="99" y="58"/>
                </a:lnTo>
                <a:lnTo>
                  <a:pt x="100" y="68"/>
                </a:lnTo>
                <a:lnTo>
                  <a:pt x="103" y="74"/>
                </a:lnTo>
                <a:lnTo>
                  <a:pt x="107" y="83"/>
                </a:lnTo>
                <a:lnTo>
                  <a:pt x="107" y="96"/>
                </a:lnTo>
                <a:lnTo>
                  <a:pt x="102" y="108"/>
                </a:lnTo>
                <a:lnTo>
                  <a:pt x="91" y="114"/>
                </a:lnTo>
                <a:lnTo>
                  <a:pt x="81" y="115"/>
                </a:lnTo>
                <a:lnTo>
                  <a:pt x="73" y="118"/>
                </a:lnTo>
                <a:lnTo>
                  <a:pt x="66" y="122"/>
                </a:lnTo>
                <a:lnTo>
                  <a:pt x="63" y="130"/>
                </a:lnTo>
                <a:close/>
              </a:path>
            </a:pathLst>
          </a:custGeom>
          <a:solidFill>
            <a:srgbClr val="FFFFFF"/>
          </a:solidFill>
          <a:ln w="9525">
            <a:noFill/>
            <a:round/>
            <a:headEnd/>
            <a:tailEnd/>
          </a:ln>
        </p:spPr>
        <p:txBody>
          <a:bodyPr/>
          <a:lstStyle/>
          <a:p>
            <a:endParaRPr lang="de-DE"/>
          </a:p>
        </p:txBody>
      </p:sp>
      <p:pic>
        <p:nvPicPr>
          <p:cNvPr id="142392" name="Picture 131"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88164" y="4581525"/>
            <a:ext cx="371475" cy="1143000"/>
          </a:xfrm>
          <a:prstGeom prst="rect">
            <a:avLst/>
          </a:prstGeom>
          <a:noFill/>
          <a:ln w="9525">
            <a:noFill/>
            <a:miter lim="800000"/>
            <a:headEnd/>
            <a:tailEnd/>
          </a:ln>
        </p:spPr>
      </p:pic>
      <p:pic>
        <p:nvPicPr>
          <p:cNvPr id="142393" name="Picture 132" descr="t2ne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94751" y="4510088"/>
            <a:ext cx="371475" cy="1143000"/>
          </a:xfrm>
          <a:prstGeom prst="rect">
            <a:avLst/>
          </a:prstGeom>
          <a:noFill/>
          <a:ln w="9525">
            <a:noFill/>
            <a:miter lim="800000"/>
            <a:headEnd/>
            <a:tailEnd/>
          </a:ln>
        </p:spPr>
      </p:pic>
      <p:cxnSp>
        <p:nvCxnSpPr>
          <p:cNvPr id="142394" name="AutoShape 133"/>
          <p:cNvCxnSpPr>
            <a:cxnSpLocks noChangeShapeType="1"/>
            <a:endCxn id="142371" idx="15"/>
          </p:cNvCxnSpPr>
          <p:nvPr/>
        </p:nvCxnSpPr>
        <p:spPr bwMode="auto">
          <a:xfrm flipV="1">
            <a:off x="7259638" y="4038601"/>
            <a:ext cx="658812" cy="1114425"/>
          </a:xfrm>
          <a:prstGeom prst="straightConnector1">
            <a:avLst/>
          </a:prstGeom>
          <a:noFill/>
          <a:ln w="9525">
            <a:solidFill>
              <a:schemeClr val="tx1"/>
            </a:solidFill>
            <a:round/>
            <a:headEnd type="triangle" w="med" len="med"/>
            <a:tailEnd type="triangle" w="med" len="med"/>
          </a:ln>
        </p:spPr>
      </p:cxnSp>
      <p:cxnSp>
        <p:nvCxnSpPr>
          <p:cNvPr id="142395" name="AutoShape 134"/>
          <p:cNvCxnSpPr>
            <a:cxnSpLocks noChangeShapeType="1"/>
            <a:stCxn id="142371" idx="4"/>
          </p:cNvCxnSpPr>
          <p:nvPr/>
        </p:nvCxnSpPr>
        <p:spPr bwMode="auto">
          <a:xfrm>
            <a:off x="7886700" y="4062414"/>
            <a:ext cx="908050" cy="1019175"/>
          </a:xfrm>
          <a:prstGeom prst="straightConnector1">
            <a:avLst/>
          </a:prstGeom>
          <a:noFill/>
          <a:ln w="9525">
            <a:solidFill>
              <a:schemeClr val="tx1"/>
            </a:solidFill>
            <a:round/>
            <a:headEnd type="triangle" w="med" len="med"/>
            <a:tailEnd type="triangle" w="med" len="med"/>
          </a:ln>
        </p:spPr>
      </p:cxnSp>
      <p:cxnSp>
        <p:nvCxnSpPr>
          <p:cNvPr id="142396" name="AutoShape 135"/>
          <p:cNvCxnSpPr>
            <a:cxnSpLocks noChangeShapeType="1"/>
            <a:endCxn id="142371" idx="7"/>
          </p:cNvCxnSpPr>
          <p:nvPr/>
        </p:nvCxnSpPr>
        <p:spPr bwMode="auto">
          <a:xfrm>
            <a:off x="6713538" y="3644900"/>
            <a:ext cx="1143000" cy="420688"/>
          </a:xfrm>
          <a:prstGeom prst="straightConnector1">
            <a:avLst/>
          </a:prstGeom>
          <a:noFill/>
          <a:ln w="9525">
            <a:solidFill>
              <a:srgbClr val="FF0000"/>
            </a:solidFill>
            <a:round/>
            <a:headEnd type="triangle" w="med" len="med"/>
            <a:tailEnd type="triangle" w="med" len="med"/>
          </a:ln>
        </p:spPr>
      </p:cxnSp>
      <p:cxnSp>
        <p:nvCxnSpPr>
          <p:cNvPr id="142397" name="AutoShape 136"/>
          <p:cNvCxnSpPr>
            <a:cxnSpLocks noChangeShapeType="1"/>
            <a:endCxn id="142371" idx="7"/>
          </p:cNvCxnSpPr>
          <p:nvPr/>
        </p:nvCxnSpPr>
        <p:spPr bwMode="auto">
          <a:xfrm flipV="1">
            <a:off x="7073900" y="4065589"/>
            <a:ext cx="782638" cy="515937"/>
          </a:xfrm>
          <a:prstGeom prst="straightConnector1">
            <a:avLst/>
          </a:prstGeom>
          <a:noFill/>
          <a:ln w="9525">
            <a:solidFill>
              <a:srgbClr val="FF0000"/>
            </a:solidFill>
            <a:round/>
            <a:headEnd type="triangle" w="med" len="med"/>
            <a:tailEnd type="triangle" w="med" len="med"/>
          </a:ln>
        </p:spPr>
      </p:cxnSp>
      <p:cxnSp>
        <p:nvCxnSpPr>
          <p:cNvPr id="142398" name="AutoShape 137"/>
          <p:cNvCxnSpPr>
            <a:cxnSpLocks noChangeShapeType="1"/>
            <a:endCxn id="142371" idx="1"/>
          </p:cNvCxnSpPr>
          <p:nvPr/>
        </p:nvCxnSpPr>
        <p:spPr bwMode="auto">
          <a:xfrm flipH="1" flipV="1">
            <a:off x="7915276" y="4062414"/>
            <a:ext cx="1065213" cy="447675"/>
          </a:xfrm>
          <a:prstGeom prst="straightConnector1">
            <a:avLst/>
          </a:prstGeom>
          <a:noFill/>
          <a:ln w="9525">
            <a:solidFill>
              <a:srgbClr val="FF0000"/>
            </a:solidFill>
            <a:round/>
            <a:headEnd type="triangle" w="med" len="med"/>
            <a:tailEnd type="triangle" w="med" len="med"/>
          </a:ln>
        </p:spPr>
      </p:cxnSp>
      <p:sp>
        <p:nvSpPr>
          <p:cNvPr id="142399" name="Text Box 138"/>
          <p:cNvSpPr txBox="1">
            <a:spLocks noChangeArrowheads="1"/>
          </p:cNvSpPr>
          <p:nvPr/>
        </p:nvSpPr>
        <p:spPr bwMode="auto">
          <a:xfrm>
            <a:off x="7248526" y="4581526"/>
            <a:ext cx="1198563" cy="581025"/>
          </a:xfrm>
          <a:prstGeom prst="rect">
            <a:avLst/>
          </a:prstGeom>
          <a:noFill/>
          <a:ln w="9525">
            <a:noFill/>
            <a:miter lim="800000"/>
            <a:headEnd/>
            <a:tailEnd/>
          </a:ln>
        </p:spPr>
        <p:txBody>
          <a:bodyPr wrap="none">
            <a:spAutoFit/>
          </a:bodyPr>
          <a:lstStyle/>
          <a:p>
            <a:pPr eaLnBrk="0" hangingPunct="0"/>
            <a:r>
              <a:rPr lang="en-US" sz="1600">
                <a:solidFill>
                  <a:srgbClr val="FF0000"/>
                </a:solidFill>
                <a:latin typeface="Arial" pitchFamily="34" charset="0"/>
              </a:rPr>
              <a:t>Authorizing</a:t>
            </a:r>
          </a:p>
          <a:p>
            <a:pPr eaLnBrk="0" hangingPunct="0"/>
            <a:r>
              <a:rPr lang="en-US" sz="1600">
                <a:solidFill>
                  <a:srgbClr val="FF0000"/>
                </a:solidFill>
                <a:latin typeface="Arial" pitchFamily="34" charset="0"/>
              </a:rPr>
              <a:t>Repeater</a:t>
            </a:r>
          </a:p>
        </p:txBody>
      </p:sp>
    </p:spTree>
    <p:extLst>
      <p:ext uri="{BB962C8B-B14F-4D97-AF65-F5344CB8AC3E}">
        <p14:creationId xmlns:p14="http://schemas.microsoft.com/office/powerpoint/2010/main" val="33141951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t>TETRA – Technology </a:t>
            </a:r>
          </a:p>
        </p:txBody>
      </p:sp>
      <p:sp>
        <p:nvSpPr>
          <p:cNvPr id="143363" name="Rectangle 3"/>
          <p:cNvSpPr>
            <a:spLocks noGrp="1" noChangeArrowheads="1"/>
          </p:cNvSpPr>
          <p:nvPr>
            <p:ph idx="1"/>
          </p:nvPr>
        </p:nvSpPr>
        <p:spPr/>
        <p:txBody>
          <a:bodyPr/>
          <a:lstStyle/>
          <a:p>
            <a:pPr eaLnBrk="1" hangingPunct="1"/>
            <a:r>
              <a:rPr lang="en-US"/>
              <a:t>Services</a:t>
            </a:r>
          </a:p>
          <a:p>
            <a:pPr lvl="1" eaLnBrk="1" hangingPunct="1"/>
            <a:r>
              <a:rPr lang="en-US"/>
              <a:t>Voice+Data (V+D) and Packet Data Optimized (PDO)</a:t>
            </a:r>
          </a:p>
          <a:p>
            <a:pPr lvl="1" eaLnBrk="1" hangingPunct="1"/>
            <a:r>
              <a:rPr lang="en-US"/>
              <a:t>Short data service (SDS)</a:t>
            </a:r>
          </a:p>
          <a:p>
            <a:pPr eaLnBrk="1" hangingPunct="1"/>
            <a:endParaRPr lang="en-US"/>
          </a:p>
          <a:p>
            <a:pPr eaLnBrk="1" hangingPunct="1"/>
            <a:r>
              <a:rPr lang="en-US"/>
              <a:t>Frequencies</a:t>
            </a:r>
          </a:p>
          <a:p>
            <a:pPr lvl="1" eaLnBrk="1" hangingPunct="1"/>
            <a:r>
              <a:rPr lang="en-US"/>
              <a:t>Duplex: FDD, Modulation: DQPSK</a:t>
            </a:r>
          </a:p>
          <a:p>
            <a:pPr lvl="1" eaLnBrk="1" hangingPunct="1"/>
            <a:r>
              <a:rPr lang="en-US"/>
              <a:t>Europe (in MHz, not all available yet)</a:t>
            </a:r>
          </a:p>
          <a:p>
            <a:pPr lvl="2" eaLnBrk="1" hangingPunct="1"/>
            <a:r>
              <a:rPr lang="en-US"/>
              <a:t>380-390 UL / 390-400 DL; 410-420 UL / 420-430 DL, 450-460 UL / 460-470 DL; 870-876 UL / 915-921 DL</a:t>
            </a:r>
          </a:p>
          <a:p>
            <a:pPr lvl="1" eaLnBrk="1" hangingPunct="1"/>
            <a:r>
              <a:rPr lang="en-US"/>
              <a:t>Other countries</a:t>
            </a:r>
          </a:p>
          <a:p>
            <a:pPr lvl="2" eaLnBrk="1" hangingPunct="1"/>
            <a:r>
              <a:rPr lang="en-US"/>
              <a:t>380-390 UL / 390-400 DL; 410-420 UL / 420-430 DL, 806-821 UL / 851-866 DL</a:t>
            </a:r>
          </a:p>
          <a:p>
            <a:pPr lvl="1" eaLnBrk="1" hangingPunct="1"/>
            <a:endParaRPr lang="en-US"/>
          </a:p>
          <a:p>
            <a:pPr eaLnBrk="1" hangingPunct="1"/>
            <a:endParaRPr lang="en-US"/>
          </a:p>
        </p:txBody>
      </p:sp>
      <p:sp>
        <p:nvSpPr>
          <p:cNvPr id="143361"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272850165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t>TDMA structure of the voice+data system</a:t>
            </a:r>
          </a:p>
        </p:txBody>
      </p:sp>
      <p:sp>
        <p:nvSpPr>
          <p:cNvPr id="144387" name="Rectangle 3"/>
          <p:cNvSpPr>
            <a:spLocks noGrp="1" noChangeArrowheads="1"/>
          </p:cNvSpPr>
          <p:nvPr>
            <p:ph idx="1"/>
          </p:nvPr>
        </p:nvSpPr>
        <p:spPr>
          <a:xfrm>
            <a:off x="2209800" y="990600"/>
            <a:ext cx="7924800" cy="5105400"/>
          </a:xfrm>
        </p:spPr>
        <p:txBody>
          <a:bodyPr/>
          <a:lstStyle/>
          <a:p>
            <a:pPr eaLnBrk="1" hangingPunct="1"/>
            <a:endParaRPr lang="en-US"/>
          </a:p>
          <a:p>
            <a:pPr marL="819150" lvl="1"/>
            <a:endParaRPr lang="en-US"/>
          </a:p>
        </p:txBody>
      </p:sp>
      <p:sp>
        <p:nvSpPr>
          <p:cNvPr id="144385"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44388" name="Rectangle 11"/>
          <p:cNvSpPr>
            <a:spLocks noChangeArrowheads="1"/>
          </p:cNvSpPr>
          <p:nvPr/>
        </p:nvSpPr>
        <p:spPr bwMode="auto">
          <a:xfrm>
            <a:off x="32004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144389" name="Rectangle 12"/>
          <p:cNvSpPr>
            <a:spLocks noChangeArrowheads="1"/>
          </p:cNvSpPr>
          <p:nvPr/>
        </p:nvSpPr>
        <p:spPr bwMode="auto">
          <a:xfrm>
            <a:off x="37338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144390" name="Rectangle 13"/>
          <p:cNvSpPr>
            <a:spLocks noChangeArrowheads="1"/>
          </p:cNvSpPr>
          <p:nvPr/>
        </p:nvSpPr>
        <p:spPr bwMode="auto">
          <a:xfrm>
            <a:off x="42672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144391" name="Rectangle 14"/>
          <p:cNvSpPr>
            <a:spLocks noChangeArrowheads="1"/>
          </p:cNvSpPr>
          <p:nvPr/>
        </p:nvSpPr>
        <p:spPr bwMode="auto">
          <a:xfrm>
            <a:off x="60960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57</a:t>
            </a:r>
          </a:p>
        </p:txBody>
      </p:sp>
      <p:sp>
        <p:nvSpPr>
          <p:cNvPr id="144392" name="Rectangle 15"/>
          <p:cNvSpPr>
            <a:spLocks noChangeArrowheads="1"/>
          </p:cNvSpPr>
          <p:nvPr/>
        </p:nvSpPr>
        <p:spPr bwMode="auto">
          <a:xfrm>
            <a:off x="66294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58</a:t>
            </a:r>
          </a:p>
        </p:txBody>
      </p:sp>
      <p:sp>
        <p:nvSpPr>
          <p:cNvPr id="144393" name="Rectangle 16"/>
          <p:cNvSpPr>
            <a:spLocks noChangeArrowheads="1"/>
          </p:cNvSpPr>
          <p:nvPr/>
        </p:nvSpPr>
        <p:spPr bwMode="auto">
          <a:xfrm>
            <a:off x="7162800" y="17526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59</a:t>
            </a:r>
          </a:p>
        </p:txBody>
      </p:sp>
      <p:sp>
        <p:nvSpPr>
          <p:cNvPr id="144394" name="Rectangle 17"/>
          <p:cNvSpPr>
            <a:spLocks noChangeArrowheads="1"/>
          </p:cNvSpPr>
          <p:nvPr/>
        </p:nvSpPr>
        <p:spPr bwMode="auto">
          <a:xfrm>
            <a:off x="4800600" y="1752600"/>
            <a:ext cx="1295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144395" name="Text Box 18"/>
          <p:cNvSpPr txBox="1">
            <a:spLocks noChangeArrowheads="1"/>
          </p:cNvSpPr>
          <p:nvPr/>
        </p:nvSpPr>
        <p:spPr bwMode="auto">
          <a:xfrm>
            <a:off x="4876800" y="1447800"/>
            <a:ext cx="12128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hyperframe</a:t>
            </a:r>
          </a:p>
        </p:txBody>
      </p:sp>
      <p:sp>
        <p:nvSpPr>
          <p:cNvPr id="144396" name="Rectangle 19"/>
          <p:cNvSpPr>
            <a:spLocks noChangeArrowheads="1"/>
          </p:cNvSpPr>
          <p:nvPr/>
        </p:nvSpPr>
        <p:spPr bwMode="auto">
          <a:xfrm>
            <a:off x="3200400" y="27432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144397" name="Rectangle 20"/>
          <p:cNvSpPr>
            <a:spLocks noChangeArrowheads="1"/>
          </p:cNvSpPr>
          <p:nvPr/>
        </p:nvSpPr>
        <p:spPr bwMode="auto">
          <a:xfrm>
            <a:off x="3733800" y="27432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144398" name="Rectangle 21"/>
          <p:cNvSpPr>
            <a:spLocks noChangeArrowheads="1"/>
          </p:cNvSpPr>
          <p:nvPr/>
        </p:nvSpPr>
        <p:spPr bwMode="auto">
          <a:xfrm>
            <a:off x="4267200" y="27432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144399" name="Rectangle 22"/>
          <p:cNvSpPr>
            <a:spLocks noChangeArrowheads="1"/>
          </p:cNvSpPr>
          <p:nvPr/>
        </p:nvSpPr>
        <p:spPr bwMode="auto">
          <a:xfrm>
            <a:off x="6096000" y="27432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15</a:t>
            </a:r>
          </a:p>
        </p:txBody>
      </p:sp>
      <p:sp>
        <p:nvSpPr>
          <p:cNvPr id="144400" name="Rectangle 23"/>
          <p:cNvSpPr>
            <a:spLocks noChangeArrowheads="1"/>
          </p:cNvSpPr>
          <p:nvPr/>
        </p:nvSpPr>
        <p:spPr bwMode="auto">
          <a:xfrm>
            <a:off x="6629400" y="2743200"/>
            <a:ext cx="533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16</a:t>
            </a:r>
          </a:p>
        </p:txBody>
      </p:sp>
      <p:sp>
        <p:nvSpPr>
          <p:cNvPr id="144401" name="Rectangle 24"/>
          <p:cNvSpPr>
            <a:spLocks noChangeArrowheads="1"/>
          </p:cNvSpPr>
          <p:nvPr/>
        </p:nvSpPr>
        <p:spPr bwMode="auto">
          <a:xfrm>
            <a:off x="7162800" y="2743200"/>
            <a:ext cx="533400" cy="381000"/>
          </a:xfrm>
          <a:prstGeom prst="rect">
            <a:avLst/>
          </a:prstGeom>
          <a:solidFill>
            <a:srgbClr val="01FFBC"/>
          </a:solidFill>
          <a:ln w="9525">
            <a:solidFill>
              <a:schemeClr val="tx1"/>
            </a:solidFill>
            <a:miter lim="800000"/>
            <a:headEnd/>
            <a:tailEnd/>
          </a:ln>
        </p:spPr>
        <p:txBody>
          <a:bodyPr wrap="none" anchor="ctr"/>
          <a:lstStyle/>
          <a:p>
            <a:pPr algn="ctr" eaLnBrk="0" hangingPunct="0"/>
            <a:r>
              <a:rPr lang="en-US" sz="1600">
                <a:latin typeface="Arial" pitchFamily="34" charset="0"/>
              </a:rPr>
              <a:t>17</a:t>
            </a:r>
          </a:p>
        </p:txBody>
      </p:sp>
      <p:sp>
        <p:nvSpPr>
          <p:cNvPr id="144402" name="Rectangle 25"/>
          <p:cNvSpPr>
            <a:spLocks noChangeArrowheads="1"/>
          </p:cNvSpPr>
          <p:nvPr/>
        </p:nvSpPr>
        <p:spPr bwMode="auto">
          <a:xfrm>
            <a:off x="4800600" y="2743200"/>
            <a:ext cx="1295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a:t>
            </a:r>
          </a:p>
        </p:txBody>
      </p:sp>
      <p:sp>
        <p:nvSpPr>
          <p:cNvPr id="144403" name="Text Box 31"/>
          <p:cNvSpPr txBox="1">
            <a:spLocks noChangeArrowheads="1"/>
          </p:cNvSpPr>
          <p:nvPr/>
        </p:nvSpPr>
        <p:spPr bwMode="auto">
          <a:xfrm>
            <a:off x="4876801" y="2438400"/>
            <a:ext cx="11334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multiframe</a:t>
            </a:r>
          </a:p>
        </p:txBody>
      </p:sp>
      <p:sp>
        <p:nvSpPr>
          <p:cNvPr id="144404" name="Rectangle 32"/>
          <p:cNvSpPr>
            <a:spLocks noChangeArrowheads="1"/>
          </p:cNvSpPr>
          <p:nvPr/>
        </p:nvSpPr>
        <p:spPr bwMode="auto">
          <a:xfrm>
            <a:off x="3200400" y="3733800"/>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0</a:t>
            </a:r>
          </a:p>
        </p:txBody>
      </p:sp>
      <p:sp>
        <p:nvSpPr>
          <p:cNvPr id="144405" name="Rectangle 33"/>
          <p:cNvSpPr>
            <a:spLocks noChangeArrowheads="1"/>
          </p:cNvSpPr>
          <p:nvPr/>
        </p:nvSpPr>
        <p:spPr bwMode="auto">
          <a:xfrm>
            <a:off x="3886200" y="3733800"/>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1</a:t>
            </a:r>
          </a:p>
        </p:txBody>
      </p:sp>
      <p:sp>
        <p:nvSpPr>
          <p:cNvPr id="144406" name="Rectangle 34"/>
          <p:cNvSpPr>
            <a:spLocks noChangeArrowheads="1"/>
          </p:cNvSpPr>
          <p:nvPr/>
        </p:nvSpPr>
        <p:spPr bwMode="auto">
          <a:xfrm>
            <a:off x="4572000" y="3733800"/>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2</a:t>
            </a:r>
          </a:p>
        </p:txBody>
      </p:sp>
      <p:sp>
        <p:nvSpPr>
          <p:cNvPr id="144407" name="Rectangle 35"/>
          <p:cNvSpPr>
            <a:spLocks noChangeArrowheads="1"/>
          </p:cNvSpPr>
          <p:nvPr/>
        </p:nvSpPr>
        <p:spPr bwMode="auto">
          <a:xfrm>
            <a:off x="5257800" y="3733800"/>
            <a:ext cx="6858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a:latin typeface="Arial" pitchFamily="34" charset="0"/>
              </a:rPr>
              <a:t>3</a:t>
            </a:r>
          </a:p>
        </p:txBody>
      </p:sp>
      <p:sp>
        <p:nvSpPr>
          <p:cNvPr id="144408" name="Rectangle 48"/>
          <p:cNvSpPr>
            <a:spLocks noChangeArrowheads="1"/>
          </p:cNvSpPr>
          <p:nvPr/>
        </p:nvSpPr>
        <p:spPr bwMode="auto">
          <a:xfrm>
            <a:off x="3200400" y="4724400"/>
            <a:ext cx="24384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600" baseline="-25000">
                <a:latin typeface="Arial" pitchFamily="34" charset="0"/>
              </a:rPr>
              <a:t>0</a:t>
            </a:r>
            <a:r>
              <a:rPr lang="en-US" sz="1600">
                <a:latin typeface="Arial" pitchFamily="34" charset="0"/>
              </a:rPr>
              <a:t>               slot              </a:t>
            </a:r>
            <a:r>
              <a:rPr lang="en-US" sz="1600" baseline="-25000">
                <a:latin typeface="Arial" pitchFamily="34" charset="0"/>
              </a:rPr>
              <a:t>509</a:t>
            </a:r>
            <a:endParaRPr lang="en-US" sz="1600">
              <a:latin typeface="Arial" pitchFamily="34" charset="0"/>
            </a:endParaRPr>
          </a:p>
        </p:txBody>
      </p:sp>
      <p:sp>
        <p:nvSpPr>
          <p:cNvPr id="144409" name="Text Box 49"/>
          <p:cNvSpPr txBox="1">
            <a:spLocks noChangeArrowheads="1"/>
          </p:cNvSpPr>
          <p:nvPr/>
        </p:nvSpPr>
        <p:spPr bwMode="auto">
          <a:xfrm>
            <a:off x="3886200" y="3429000"/>
            <a:ext cx="704850"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frame</a:t>
            </a:r>
          </a:p>
        </p:txBody>
      </p:sp>
      <p:sp>
        <p:nvSpPr>
          <p:cNvPr id="144410" name="Text Box 56"/>
          <p:cNvSpPr txBox="1">
            <a:spLocks noChangeArrowheads="1"/>
          </p:cNvSpPr>
          <p:nvPr/>
        </p:nvSpPr>
        <p:spPr bwMode="auto">
          <a:xfrm>
            <a:off x="5638801" y="4724400"/>
            <a:ext cx="10207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14.17 ms</a:t>
            </a:r>
          </a:p>
        </p:txBody>
      </p:sp>
      <p:sp>
        <p:nvSpPr>
          <p:cNvPr id="144411" name="Text Box 57"/>
          <p:cNvSpPr txBox="1">
            <a:spLocks noChangeArrowheads="1"/>
          </p:cNvSpPr>
          <p:nvPr/>
        </p:nvSpPr>
        <p:spPr bwMode="auto">
          <a:xfrm>
            <a:off x="5943601" y="3733800"/>
            <a:ext cx="10207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56.67 ms</a:t>
            </a:r>
          </a:p>
        </p:txBody>
      </p:sp>
      <p:sp>
        <p:nvSpPr>
          <p:cNvPr id="144412" name="Text Box 59"/>
          <p:cNvSpPr txBox="1">
            <a:spLocks noChangeArrowheads="1"/>
          </p:cNvSpPr>
          <p:nvPr/>
        </p:nvSpPr>
        <p:spPr bwMode="auto">
          <a:xfrm>
            <a:off x="7696200" y="2743200"/>
            <a:ext cx="7381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1.02 s</a:t>
            </a:r>
          </a:p>
        </p:txBody>
      </p:sp>
      <p:sp>
        <p:nvSpPr>
          <p:cNvPr id="144413" name="Text Box 60"/>
          <p:cNvSpPr txBox="1">
            <a:spLocks noChangeArrowheads="1"/>
          </p:cNvSpPr>
          <p:nvPr/>
        </p:nvSpPr>
        <p:spPr bwMode="auto">
          <a:xfrm>
            <a:off x="7696200" y="1752600"/>
            <a:ext cx="7381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61.2 s</a:t>
            </a:r>
          </a:p>
        </p:txBody>
      </p:sp>
      <p:sp>
        <p:nvSpPr>
          <p:cNvPr id="144414" name="Text Box 63"/>
          <p:cNvSpPr txBox="1">
            <a:spLocks noChangeArrowheads="1"/>
          </p:cNvSpPr>
          <p:nvPr/>
        </p:nvSpPr>
        <p:spPr bwMode="auto">
          <a:xfrm>
            <a:off x="7223126" y="3108325"/>
            <a:ext cx="45402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CF</a:t>
            </a:r>
          </a:p>
        </p:txBody>
      </p:sp>
      <p:sp>
        <p:nvSpPr>
          <p:cNvPr id="144415" name="Text Box 64"/>
          <p:cNvSpPr txBox="1">
            <a:spLocks noChangeArrowheads="1"/>
          </p:cNvSpPr>
          <p:nvPr/>
        </p:nvSpPr>
        <p:spPr bwMode="auto">
          <a:xfrm>
            <a:off x="8077201" y="3657600"/>
            <a:ext cx="148272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Control Frame</a:t>
            </a:r>
          </a:p>
        </p:txBody>
      </p:sp>
      <p:cxnSp>
        <p:nvCxnSpPr>
          <p:cNvPr id="144416" name="AutoShape 66"/>
          <p:cNvCxnSpPr>
            <a:cxnSpLocks noChangeShapeType="1"/>
            <a:stCxn id="144415" idx="1"/>
            <a:endCxn id="144414" idx="2"/>
          </p:cNvCxnSpPr>
          <p:nvPr/>
        </p:nvCxnSpPr>
        <p:spPr bwMode="auto">
          <a:xfrm rot="10800000">
            <a:off x="7450138" y="3444875"/>
            <a:ext cx="627062" cy="381000"/>
          </a:xfrm>
          <a:prstGeom prst="curvedConnector2">
            <a:avLst/>
          </a:prstGeom>
          <a:noFill/>
          <a:ln w="9525">
            <a:solidFill>
              <a:schemeClr val="tx1"/>
            </a:solidFill>
            <a:round/>
            <a:headEnd/>
            <a:tailEnd type="triangle" w="med" len="med"/>
          </a:ln>
        </p:spPr>
      </p:cxnSp>
      <p:sp>
        <p:nvSpPr>
          <p:cNvPr id="144417" name="Line 67"/>
          <p:cNvSpPr>
            <a:spLocks noChangeShapeType="1"/>
          </p:cNvSpPr>
          <p:nvPr/>
        </p:nvSpPr>
        <p:spPr bwMode="auto">
          <a:xfrm flipV="1">
            <a:off x="3203576" y="4121151"/>
            <a:ext cx="676275" cy="600075"/>
          </a:xfrm>
          <a:prstGeom prst="line">
            <a:avLst/>
          </a:prstGeom>
          <a:noFill/>
          <a:ln w="9525">
            <a:solidFill>
              <a:schemeClr val="tx1"/>
            </a:solidFill>
            <a:round/>
            <a:headEnd/>
            <a:tailEnd/>
          </a:ln>
        </p:spPr>
        <p:txBody>
          <a:bodyPr wrap="none" anchor="ctr"/>
          <a:lstStyle/>
          <a:p>
            <a:endParaRPr lang="de-DE"/>
          </a:p>
        </p:txBody>
      </p:sp>
      <p:sp>
        <p:nvSpPr>
          <p:cNvPr id="144418" name="Line 68"/>
          <p:cNvSpPr>
            <a:spLocks noChangeShapeType="1"/>
          </p:cNvSpPr>
          <p:nvPr/>
        </p:nvSpPr>
        <p:spPr bwMode="auto">
          <a:xfrm flipV="1">
            <a:off x="3203575" y="3122614"/>
            <a:ext cx="527050" cy="611187"/>
          </a:xfrm>
          <a:prstGeom prst="line">
            <a:avLst/>
          </a:prstGeom>
          <a:noFill/>
          <a:ln w="9525">
            <a:solidFill>
              <a:schemeClr val="tx1"/>
            </a:solidFill>
            <a:round/>
            <a:headEnd/>
            <a:tailEnd/>
          </a:ln>
        </p:spPr>
        <p:txBody>
          <a:bodyPr wrap="none" anchor="ctr"/>
          <a:lstStyle/>
          <a:p>
            <a:endParaRPr lang="de-DE"/>
          </a:p>
        </p:txBody>
      </p:sp>
      <p:sp>
        <p:nvSpPr>
          <p:cNvPr id="144419" name="Line 69"/>
          <p:cNvSpPr>
            <a:spLocks noChangeShapeType="1"/>
          </p:cNvSpPr>
          <p:nvPr/>
        </p:nvSpPr>
        <p:spPr bwMode="auto">
          <a:xfrm flipV="1">
            <a:off x="3200401" y="2132014"/>
            <a:ext cx="1063625" cy="612775"/>
          </a:xfrm>
          <a:prstGeom prst="line">
            <a:avLst/>
          </a:prstGeom>
          <a:noFill/>
          <a:ln w="9525">
            <a:solidFill>
              <a:schemeClr val="tx1"/>
            </a:solidFill>
            <a:round/>
            <a:headEnd/>
            <a:tailEnd/>
          </a:ln>
        </p:spPr>
        <p:txBody>
          <a:bodyPr wrap="none" anchor="ctr"/>
          <a:lstStyle/>
          <a:p>
            <a:endParaRPr lang="de-DE"/>
          </a:p>
        </p:txBody>
      </p:sp>
      <p:sp>
        <p:nvSpPr>
          <p:cNvPr id="144420" name="Line 70"/>
          <p:cNvSpPr>
            <a:spLocks noChangeShapeType="1"/>
          </p:cNvSpPr>
          <p:nvPr/>
        </p:nvSpPr>
        <p:spPr bwMode="auto">
          <a:xfrm flipH="1" flipV="1">
            <a:off x="4800601" y="2133601"/>
            <a:ext cx="2892425" cy="606425"/>
          </a:xfrm>
          <a:prstGeom prst="line">
            <a:avLst/>
          </a:prstGeom>
          <a:noFill/>
          <a:ln w="9525">
            <a:solidFill>
              <a:schemeClr val="tx1"/>
            </a:solidFill>
            <a:round/>
            <a:headEnd/>
            <a:tailEnd/>
          </a:ln>
        </p:spPr>
        <p:txBody>
          <a:bodyPr wrap="none" anchor="ctr"/>
          <a:lstStyle/>
          <a:p>
            <a:endParaRPr lang="de-DE"/>
          </a:p>
        </p:txBody>
      </p:sp>
      <p:sp>
        <p:nvSpPr>
          <p:cNvPr id="144421" name="Line 71"/>
          <p:cNvSpPr>
            <a:spLocks noChangeShapeType="1"/>
          </p:cNvSpPr>
          <p:nvPr/>
        </p:nvSpPr>
        <p:spPr bwMode="auto">
          <a:xfrm flipH="1" flipV="1">
            <a:off x="4262439" y="3125789"/>
            <a:ext cx="1679575" cy="606425"/>
          </a:xfrm>
          <a:prstGeom prst="line">
            <a:avLst/>
          </a:prstGeom>
          <a:noFill/>
          <a:ln w="9525">
            <a:solidFill>
              <a:schemeClr val="tx1"/>
            </a:solidFill>
            <a:round/>
            <a:headEnd/>
            <a:tailEnd/>
          </a:ln>
        </p:spPr>
        <p:txBody>
          <a:bodyPr wrap="none" anchor="ctr"/>
          <a:lstStyle/>
          <a:p>
            <a:endParaRPr lang="de-DE"/>
          </a:p>
        </p:txBody>
      </p:sp>
      <p:sp>
        <p:nvSpPr>
          <p:cNvPr id="144422" name="Line 72"/>
          <p:cNvSpPr>
            <a:spLocks noChangeShapeType="1"/>
          </p:cNvSpPr>
          <p:nvPr/>
        </p:nvSpPr>
        <p:spPr bwMode="auto">
          <a:xfrm flipH="1" flipV="1">
            <a:off x="4568826" y="4114801"/>
            <a:ext cx="1069975" cy="612775"/>
          </a:xfrm>
          <a:prstGeom prst="line">
            <a:avLst/>
          </a:prstGeom>
          <a:noFill/>
          <a:ln w="9525">
            <a:solidFill>
              <a:schemeClr val="tx1"/>
            </a:solidFill>
            <a:round/>
            <a:headEnd/>
            <a:tailEnd/>
          </a:ln>
        </p:spPr>
        <p:txBody>
          <a:bodyPr wrap="none" anchor="ctr"/>
          <a:lstStyle/>
          <a:p>
            <a:endParaRPr lang="de-DE"/>
          </a:p>
        </p:txBody>
      </p:sp>
    </p:spTree>
    <p:extLst>
      <p:ext uri="{BB962C8B-B14F-4D97-AF65-F5344CB8AC3E}">
        <p14:creationId xmlns:p14="http://schemas.microsoft.com/office/powerpoint/2010/main" val="886218826"/>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a:t>TETRA – Data Rates</a:t>
            </a:r>
          </a:p>
        </p:txBody>
      </p:sp>
      <p:sp>
        <p:nvSpPr>
          <p:cNvPr id="146435" name="Rectangle 3"/>
          <p:cNvSpPr>
            <a:spLocks noGrp="1" noChangeArrowheads="1"/>
          </p:cNvSpPr>
          <p:nvPr>
            <p:ph idx="1"/>
          </p:nvPr>
        </p:nvSpPr>
        <p:spPr/>
        <p:txBody>
          <a:bodyPr/>
          <a:lstStyle/>
          <a:p>
            <a:pPr>
              <a:tabLst>
                <a:tab pos="3321050" algn="dec"/>
                <a:tab pos="4478338" algn="dec"/>
                <a:tab pos="5654675" algn="dec"/>
                <a:tab pos="6904038" algn="dec"/>
              </a:tabLst>
            </a:pPr>
            <a:r>
              <a:rPr lang="en-US" dirty="0"/>
              <a:t>Infrastructure mode, V+D in </a:t>
            </a:r>
            <a:r>
              <a:rPr lang="en-US" dirty="0" err="1"/>
              <a:t>kbit</a:t>
            </a:r>
            <a:r>
              <a:rPr lang="en-US" dirty="0"/>
              <a:t>/s</a:t>
            </a:r>
          </a:p>
          <a:p>
            <a:pPr>
              <a:tabLst>
                <a:tab pos="3321050" algn="dec"/>
                <a:tab pos="4478338" algn="dec"/>
                <a:tab pos="5654675" algn="dec"/>
                <a:tab pos="6904038" algn="dec"/>
              </a:tabLst>
            </a:pPr>
            <a:r>
              <a:rPr lang="en-US" dirty="0"/>
              <a:t>No. of time slots	1	2	3	4</a:t>
            </a:r>
          </a:p>
          <a:p>
            <a:pPr>
              <a:tabLst>
                <a:tab pos="3321050" algn="dec"/>
                <a:tab pos="4478338" algn="dec"/>
                <a:tab pos="5654675" algn="dec"/>
                <a:tab pos="6904038" algn="dec"/>
              </a:tabLst>
            </a:pPr>
            <a:r>
              <a:rPr lang="en-US" dirty="0"/>
              <a:t>No protection	7.2	14.4	21.6	28.8</a:t>
            </a:r>
          </a:p>
          <a:p>
            <a:pPr>
              <a:tabLst>
                <a:tab pos="3321050" algn="dec"/>
                <a:tab pos="4478338" algn="dec"/>
                <a:tab pos="5654675" algn="dec"/>
                <a:tab pos="6904038" algn="dec"/>
              </a:tabLst>
            </a:pPr>
            <a:r>
              <a:rPr lang="en-US" dirty="0"/>
              <a:t>Low protection	4.8	9.6	14.4	19.2</a:t>
            </a:r>
          </a:p>
          <a:p>
            <a:pPr>
              <a:tabLst>
                <a:tab pos="3321050" algn="dec"/>
                <a:tab pos="4478338" algn="dec"/>
                <a:tab pos="5654675" algn="dec"/>
                <a:tab pos="6904038" algn="dec"/>
              </a:tabLst>
            </a:pPr>
            <a:r>
              <a:rPr lang="en-US" dirty="0"/>
              <a:t>High protection	2.4	4.8	7.2	9.6</a:t>
            </a:r>
          </a:p>
          <a:p>
            <a:pPr>
              <a:tabLst>
                <a:tab pos="3321050" algn="dec"/>
                <a:tab pos="4478338" algn="dec"/>
                <a:tab pos="5654675" algn="dec"/>
                <a:tab pos="6904038" algn="dec"/>
              </a:tabLst>
            </a:pPr>
            <a:endParaRPr lang="en-US" dirty="0"/>
          </a:p>
          <a:p>
            <a:pPr>
              <a:tabLst>
                <a:tab pos="3321050" algn="dec"/>
                <a:tab pos="4478338" algn="dec"/>
                <a:tab pos="5654675" algn="dec"/>
                <a:tab pos="6904038" algn="dec"/>
              </a:tabLst>
            </a:pPr>
            <a:endParaRPr lang="en-US" dirty="0"/>
          </a:p>
          <a:p>
            <a:pPr>
              <a:tabLst>
                <a:tab pos="3321050" algn="dec"/>
                <a:tab pos="4478338" algn="dec"/>
                <a:tab pos="5654675" algn="dec"/>
                <a:tab pos="6904038" algn="dec"/>
              </a:tabLst>
            </a:pPr>
            <a:r>
              <a:rPr lang="en-US" dirty="0"/>
              <a:t>TETRA Release 2 – Supporting higher data rates</a:t>
            </a:r>
          </a:p>
          <a:p>
            <a:pPr lvl="1">
              <a:tabLst>
                <a:tab pos="3321050" algn="dec"/>
                <a:tab pos="4478338" algn="dec"/>
                <a:tab pos="5654675" algn="dec"/>
                <a:tab pos="6904038" algn="dec"/>
              </a:tabLst>
            </a:pPr>
            <a:r>
              <a:rPr lang="en-US" dirty="0"/>
              <a:t>TEDS (TETRA Enhanced Data Service)</a:t>
            </a:r>
          </a:p>
          <a:p>
            <a:pPr lvl="1">
              <a:tabLst>
                <a:tab pos="3321050" algn="dec"/>
                <a:tab pos="4478338" algn="dec"/>
                <a:tab pos="5654675" algn="dec"/>
                <a:tab pos="6904038" algn="dec"/>
              </a:tabLst>
            </a:pPr>
            <a:r>
              <a:rPr lang="en-US" dirty="0"/>
              <a:t>up to 100-500 </a:t>
            </a:r>
            <a:r>
              <a:rPr lang="en-US" dirty="0" err="1"/>
              <a:t>kbit</a:t>
            </a:r>
            <a:r>
              <a:rPr lang="en-US" dirty="0"/>
              <a:t>/s</a:t>
            </a:r>
          </a:p>
          <a:p>
            <a:pPr lvl="2">
              <a:tabLst>
                <a:tab pos="3321050" algn="dec"/>
                <a:tab pos="4478338" algn="dec"/>
                <a:tab pos="5654675" algn="dec"/>
                <a:tab pos="6904038" algn="dec"/>
              </a:tabLst>
            </a:pPr>
            <a:r>
              <a:rPr lang="en-US" dirty="0"/>
              <a:t>depends on modulation (DQPSK, D8PSK, 4/16/64QAM) and channel width (25/50/100/150 kHz)</a:t>
            </a:r>
          </a:p>
          <a:p>
            <a:pPr lvl="1">
              <a:tabLst>
                <a:tab pos="3321050" algn="dec"/>
                <a:tab pos="4478338" algn="dec"/>
                <a:tab pos="5654675" algn="dec"/>
                <a:tab pos="6904038" algn="dec"/>
              </a:tabLst>
            </a:pPr>
            <a:r>
              <a:rPr lang="en-US" dirty="0"/>
              <a:t>backward compatibility</a:t>
            </a:r>
          </a:p>
          <a:p>
            <a:pPr lvl="1">
              <a:tabLst>
                <a:tab pos="3321050" algn="dec"/>
                <a:tab pos="4478338" algn="dec"/>
                <a:tab pos="5654675" algn="dec"/>
                <a:tab pos="6904038" algn="dec"/>
              </a:tabLst>
            </a:pPr>
            <a:endParaRPr lang="en-US" dirty="0"/>
          </a:p>
          <a:p>
            <a:pPr>
              <a:tabLst>
                <a:tab pos="3321050" algn="dec"/>
                <a:tab pos="4478338" algn="dec"/>
                <a:tab pos="5654675" algn="dec"/>
                <a:tab pos="6904038" algn="dec"/>
              </a:tabLst>
            </a:pPr>
            <a:r>
              <a:rPr lang="en-US" dirty="0"/>
              <a:t>Future of TETRA?</a:t>
            </a:r>
          </a:p>
          <a:p>
            <a:pPr marL="285750" indent="-285750">
              <a:buFont typeface="Arial" panose="020B0604020202020204" pitchFamily="34" charset="0"/>
              <a:buChar char="•"/>
              <a:tabLst>
                <a:tab pos="3321050" algn="dec"/>
                <a:tab pos="4478338" algn="dec"/>
                <a:tab pos="5654675" algn="dec"/>
                <a:tab pos="6904038" algn="dec"/>
              </a:tabLst>
            </a:pPr>
            <a:r>
              <a:rPr lang="en-US" dirty="0"/>
              <a:t>Data rates to low compared to e.g. LTE</a:t>
            </a:r>
          </a:p>
          <a:p>
            <a:pPr marL="285750" indent="-285750">
              <a:buFont typeface="Arial" panose="020B0604020202020204" pitchFamily="34" charset="0"/>
              <a:buChar char="•"/>
              <a:tabLst>
                <a:tab pos="3321050" algn="dec"/>
                <a:tab pos="4478338" algn="dec"/>
                <a:tab pos="5654675" algn="dec"/>
                <a:tab pos="6904038" algn="dec"/>
              </a:tabLst>
            </a:pPr>
            <a:r>
              <a:rPr lang="en-US" dirty="0"/>
              <a:t>Specialized devices very expensive (no COTS)</a:t>
            </a:r>
          </a:p>
          <a:p>
            <a:pPr marL="285750" indent="-285750">
              <a:buFont typeface="Arial" panose="020B0604020202020204" pitchFamily="34" charset="0"/>
              <a:buChar char="•"/>
              <a:tabLst>
                <a:tab pos="3321050" algn="dec"/>
                <a:tab pos="4478338" algn="dec"/>
                <a:tab pos="5654675" algn="dec"/>
                <a:tab pos="6904038" algn="dec"/>
              </a:tabLst>
            </a:pPr>
            <a:r>
              <a:rPr lang="en-US" dirty="0"/>
              <a:t>LTE Public Safety Broadband</a:t>
            </a:r>
          </a:p>
        </p:txBody>
      </p:sp>
      <p:sp>
        <p:nvSpPr>
          <p:cNvPr id="14643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extLst>
      <p:ext uri="{BB962C8B-B14F-4D97-AF65-F5344CB8AC3E}">
        <p14:creationId xmlns:p14="http://schemas.microsoft.com/office/powerpoint/2010/main" val="330883803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p:txBody>
          <a:bodyPr/>
          <a:lstStyle/>
          <a:p>
            <a:r>
              <a:rPr lang="en-US"/>
              <a:t>How does it work? </a:t>
            </a:r>
          </a:p>
        </p:txBody>
      </p:sp>
      <p:sp>
        <p:nvSpPr>
          <p:cNvPr id="29699" name="Rectangle 8"/>
          <p:cNvSpPr>
            <a:spLocks noGrp="1" noChangeArrowheads="1"/>
          </p:cNvSpPr>
          <p:nvPr>
            <p:ph idx="1"/>
          </p:nvPr>
        </p:nvSpPr>
        <p:spPr/>
        <p:txBody>
          <a:bodyPr/>
          <a:lstStyle/>
          <a:p>
            <a:r>
              <a:rPr lang="en-US" dirty="0"/>
              <a:t>How can the system locate a user?</a:t>
            </a:r>
          </a:p>
          <a:p>
            <a:r>
              <a:rPr lang="en-US" dirty="0"/>
              <a:t>Why don</a:t>
            </a:r>
            <a:r>
              <a:rPr lang="en-US" altLang="de-DE" dirty="0"/>
              <a:t>’</a:t>
            </a:r>
            <a:r>
              <a:rPr lang="en-US" dirty="0"/>
              <a:t>t all phones ring at the same time?</a:t>
            </a:r>
          </a:p>
          <a:p>
            <a:r>
              <a:rPr lang="en-US" dirty="0"/>
              <a:t>What happens if two users talk</a:t>
            </a:r>
            <a:br>
              <a:rPr lang="en-US" dirty="0"/>
            </a:br>
            <a:r>
              <a:rPr lang="en-US" dirty="0"/>
              <a:t>simultaneously?</a:t>
            </a:r>
          </a:p>
          <a:p>
            <a:r>
              <a:rPr lang="en-US" dirty="0"/>
              <a:t>Why don</a:t>
            </a:r>
            <a:r>
              <a:rPr lang="en-US" altLang="de-DE" dirty="0"/>
              <a:t>’</a:t>
            </a:r>
            <a:r>
              <a:rPr lang="en-US" dirty="0"/>
              <a:t>t I get the bill from my neighbor?</a:t>
            </a:r>
          </a:p>
          <a:p>
            <a:r>
              <a:rPr lang="en-US" dirty="0"/>
              <a:t>Why can an Australian use her phone in</a:t>
            </a:r>
            <a:br>
              <a:rPr lang="en-US" dirty="0"/>
            </a:br>
            <a:r>
              <a:rPr lang="en-US" dirty="0"/>
              <a:t>Berlin?</a:t>
            </a:r>
          </a:p>
        </p:txBody>
      </p:sp>
      <p:sp>
        <p:nvSpPr>
          <p:cNvPr id="29697" name="Fußzeilenplatzhalter 3"/>
          <p:cNvSpPr>
            <a:spLocks noGrp="1"/>
          </p:cNvSpPr>
          <p:nvPr>
            <p:ph type="ftr" sz="quarter" idx="10"/>
          </p:nvPr>
        </p:nvSpPr>
        <p:spPr/>
        <p:txBody>
          <a:bodyPr/>
          <a:lstStyle/>
          <a:p>
            <a:r>
              <a:rPr lang="en-US"/>
              <a:t>Prof. Dr.-Ing. Jochen H. Schiller    www.jochenschiller.de    Mobile Communications</a:t>
            </a:r>
          </a:p>
        </p:txBody>
      </p:sp>
      <p:pic>
        <p:nvPicPr>
          <p:cNvPr id="29700" name="Picture 4" descr="j0199095"/>
          <p:cNvPicPr>
            <a:picLocks noChangeAspect="1" noChangeArrowheads="1"/>
          </p:cNvPicPr>
          <p:nvPr/>
        </p:nvPicPr>
        <p:blipFill>
          <a:blip r:embed="rId3" cstate="print"/>
          <a:srcRect/>
          <a:stretch>
            <a:fillRect/>
          </a:stretch>
        </p:blipFill>
        <p:spPr bwMode="auto">
          <a:xfrm>
            <a:off x="7335309" y="862403"/>
            <a:ext cx="1936750" cy="2825750"/>
          </a:xfrm>
          <a:prstGeom prst="rect">
            <a:avLst/>
          </a:prstGeom>
          <a:noFill/>
          <a:ln w="9525">
            <a:noFill/>
            <a:miter lim="800000"/>
            <a:headEnd/>
            <a:tailEnd/>
          </a:ln>
        </p:spPr>
      </p:pic>
      <p:pic>
        <p:nvPicPr>
          <p:cNvPr id="29701" name="Picture 5" descr="j0199093"/>
          <p:cNvPicPr>
            <a:picLocks noChangeAspect="1" noChangeArrowheads="1"/>
          </p:cNvPicPr>
          <p:nvPr/>
        </p:nvPicPr>
        <p:blipFill>
          <a:blip r:embed="rId4" cstate="print"/>
          <a:srcRect/>
          <a:stretch>
            <a:fillRect/>
          </a:stretch>
        </p:blipFill>
        <p:spPr bwMode="auto">
          <a:xfrm>
            <a:off x="1075795" y="3767804"/>
            <a:ext cx="3243263" cy="2476500"/>
          </a:xfrm>
          <a:prstGeom prst="rect">
            <a:avLst/>
          </a:prstGeom>
          <a:noFill/>
          <a:ln w="9525">
            <a:noFill/>
            <a:miter lim="800000"/>
            <a:headEnd/>
            <a:tailEnd/>
          </a:ln>
        </p:spPr>
      </p:pic>
      <p:sp>
        <p:nvSpPr>
          <p:cNvPr id="29702" name="Rectangle 6"/>
          <p:cNvSpPr>
            <a:spLocks noChangeArrowheads="1"/>
          </p:cNvSpPr>
          <p:nvPr/>
        </p:nvSpPr>
        <p:spPr bwMode="auto">
          <a:xfrm>
            <a:off x="5369984" y="3963017"/>
            <a:ext cx="5867400" cy="2286000"/>
          </a:xfrm>
          <a:prstGeom prst="rect">
            <a:avLst/>
          </a:prstGeom>
          <a:noFill/>
          <a:ln w="9525">
            <a:noFill/>
            <a:miter lim="800000"/>
            <a:headEnd/>
            <a:tailEnd/>
          </a:ln>
        </p:spPr>
        <p:txBody>
          <a:bodyPr/>
          <a:lstStyle/>
          <a:p>
            <a:pPr>
              <a:spcBef>
                <a:spcPct val="20000"/>
              </a:spcBef>
              <a:buClr>
                <a:srgbClr val="003366"/>
              </a:buClr>
              <a:buSzPct val="120000"/>
            </a:pPr>
            <a:r>
              <a:rPr lang="en-US" sz="1800" dirty="0">
                <a:solidFill>
                  <a:srgbClr val="000000"/>
                </a:solidFill>
                <a:latin typeface="+mn-lt"/>
                <a:ea typeface="+mn-ea"/>
              </a:rPr>
              <a:t>Why can</a:t>
            </a:r>
            <a:r>
              <a:rPr lang="en-US" altLang="de-DE" sz="1800" dirty="0">
                <a:solidFill>
                  <a:srgbClr val="000000"/>
                </a:solidFill>
                <a:latin typeface="+mn-lt"/>
                <a:ea typeface="+mn-ea"/>
              </a:rPr>
              <a:t>’</a:t>
            </a:r>
            <a:r>
              <a:rPr lang="en-US" sz="1800" dirty="0">
                <a:solidFill>
                  <a:srgbClr val="000000"/>
                </a:solidFill>
                <a:latin typeface="+mn-lt"/>
                <a:ea typeface="+mn-ea"/>
              </a:rPr>
              <a:t>t I simply overhear the neighbor</a:t>
            </a:r>
            <a:r>
              <a:rPr lang="en-US" altLang="de-DE" sz="1800" dirty="0">
                <a:solidFill>
                  <a:srgbClr val="000000"/>
                </a:solidFill>
                <a:latin typeface="+mn-lt"/>
                <a:ea typeface="+mn-ea"/>
              </a:rPr>
              <a:t>’</a:t>
            </a:r>
            <a:r>
              <a:rPr lang="en-US" sz="1800" dirty="0">
                <a:solidFill>
                  <a:srgbClr val="000000"/>
                </a:solidFill>
                <a:latin typeface="+mn-lt"/>
                <a:ea typeface="+mn-ea"/>
              </a:rPr>
              <a:t>s communication?</a:t>
            </a:r>
          </a:p>
          <a:p>
            <a:pPr>
              <a:spcBef>
                <a:spcPct val="20000"/>
              </a:spcBef>
              <a:buClr>
                <a:srgbClr val="003366"/>
              </a:buClr>
              <a:buSzPct val="120000"/>
            </a:pPr>
            <a:r>
              <a:rPr lang="en-US" sz="1800" dirty="0">
                <a:solidFill>
                  <a:srgbClr val="000000"/>
                </a:solidFill>
                <a:latin typeface="+mn-lt"/>
                <a:ea typeface="+mn-ea"/>
              </a:rPr>
              <a:t>How secure is the mobile phone system?</a:t>
            </a:r>
          </a:p>
          <a:p>
            <a:pPr>
              <a:spcBef>
                <a:spcPct val="20000"/>
              </a:spcBef>
              <a:buClr>
                <a:srgbClr val="003366"/>
              </a:buClr>
              <a:buSzPct val="120000"/>
            </a:pPr>
            <a:r>
              <a:rPr lang="en-US" sz="1800" dirty="0">
                <a:solidFill>
                  <a:srgbClr val="000000"/>
                </a:solidFill>
                <a:latin typeface="+mn-lt"/>
                <a:ea typeface="+mn-ea"/>
              </a:rPr>
              <a:t>What are the key components of the mobile phone network?</a:t>
            </a:r>
          </a:p>
          <a:p>
            <a:pPr lvl="1">
              <a:spcBef>
                <a:spcPct val="20000"/>
              </a:spcBef>
              <a:buClr>
                <a:srgbClr val="003366"/>
              </a:buClr>
            </a:pPr>
            <a:endParaRPr lang="en-US" sz="1800" dirty="0">
              <a:solidFill>
                <a:srgbClr val="000000"/>
              </a:solidFill>
              <a:latin typeface="+mn-lt"/>
              <a:ea typeface="+mn-ea"/>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Why using a separated, specialized system like TETRA? Why not using the “normal” cellular phone network with some “extras”? There are reasons for and against such an approach!</a:t>
            </a:r>
          </a:p>
          <a:p>
            <a:pPr lvl="1"/>
            <a:r>
              <a:rPr lang="en-GB" dirty="0"/>
              <a:t>What else could be problematic using e.g. current LTE/UMTS/GSM systems?</a:t>
            </a:r>
          </a:p>
          <a:p>
            <a:pPr lvl="1"/>
            <a:r>
              <a:rPr lang="en-GB" dirty="0"/>
              <a:t>Check the current approaches of 3GPP towards a public safety mobile network! What is a general trend?</a:t>
            </a:r>
          </a:p>
          <a:p>
            <a:pPr lvl="1"/>
            <a:endParaRPr lang="en-GB" dirty="0"/>
          </a:p>
          <a:p>
            <a:pPr lvl="1"/>
            <a:endParaRPr lang="en-GB"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50235460"/>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title"/>
          </p:nvPr>
        </p:nvSpPr>
        <p:spPr/>
        <p:txBody>
          <a:bodyPr/>
          <a:lstStyle/>
          <a:p>
            <a:r>
              <a:rPr lang="en-US" dirty="0"/>
              <a:t>UMTS and IMT-2000 – The 3</a:t>
            </a:r>
            <a:r>
              <a:rPr lang="en-US" baseline="30000" dirty="0"/>
              <a:t>rd</a:t>
            </a:r>
            <a:r>
              <a:rPr lang="en-US" dirty="0"/>
              <a:t> Generation</a:t>
            </a:r>
          </a:p>
        </p:txBody>
      </p:sp>
      <p:sp>
        <p:nvSpPr>
          <p:cNvPr id="147459" name="Rectangle 6"/>
          <p:cNvSpPr>
            <a:spLocks noGrp="1" noChangeArrowheads="1"/>
          </p:cNvSpPr>
          <p:nvPr>
            <p:ph idx="1"/>
          </p:nvPr>
        </p:nvSpPr>
        <p:spPr/>
        <p:txBody>
          <a:bodyPr/>
          <a:lstStyle/>
          <a:p>
            <a:r>
              <a:rPr lang="en-US" dirty="0"/>
              <a:t>Proposals for IMT-2000 (International Mobile Telecommunications)</a:t>
            </a:r>
          </a:p>
          <a:p>
            <a:pPr lvl="1"/>
            <a:r>
              <a:rPr lang="en-US" dirty="0"/>
              <a:t> UWC-136, cdma2000, WP-CDMA</a:t>
            </a:r>
          </a:p>
          <a:p>
            <a:pPr lvl="1"/>
            <a:r>
              <a:rPr lang="en-US" dirty="0"/>
              <a:t> UMTS (Universal Mobile Telecommunications System) from ETSI</a:t>
            </a:r>
          </a:p>
          <a:p>
            <a:r>
              <a:rPr lang="en-US" dirty="0"/>
              <a:t>UMTS</a:t>
            </a:r>
          </a:p>
          <a:p>
            <a:pPr lvl="1"/>
            <a:r>
              <a:rPr lang="en-US" dirty="0"/>
              <a:t> UTRA (was: UMTS, now: Universal Terrestrial Radio Access)</a:t>
            </a:r>
          </a:p>
          <a:p>
            <a:pPr lvl="1"/>
            <a:r>
              <a:rPr lang="en-US" dirty="0"/>
              <a:t> enhancements of GSM</a:t>
            </a:r>
          </a:p>
          <a:p>
            <a:pPr lvl="2"/>
            <a:r>
              <a:rPr lang="en-US" dirty="0"/>
              <a:t> EDGE (Enhanced Data rates for GSM Evolution): GSM up to 384 </a:t>
            </a:r>
            <a:r>
              <a:rPr lang="en-US" dirty="0" err="1"/>
              <a:t>kbit</a:t>
            </a:r>
            <a:r>
              <a:rPr lang="en-US" dirty="0"/>
              <a:t>/s</a:t>
            </a:r>
          </a:p>
          <a:p>
            <a:pPr lvl="2"/>
            <a:r>
              <a:rPr lang="en-US" dirty="0"/>
              <a:t> CAMEL (Customized Application for Mobile Enhanced Logic)</a:t>
            </a:r>
          </a:p>
          <a:p>
            <a:pPr lvl="2"/>
            <a:r>
              <a:rPr lang="en-US" dirty="0"/>
              <a:t> VHE (virtual Home Environment)</a:t>
            </a:r>
          </a:p>
          <a:p>
            <a:pPr lvl="1"/>
            <a:r>
              <a:rPr lang="en-US" dirty="0"/>
              <a:t> fits into GMM (Global Multimedia Mobility) initiative from ETSI</a:t>
            </a:r>
          </a:p>
          <a:p>
            <a:pPr lvl="1"/>
            <a:r>
              <a:rPr lang="en-US" dirty="0"/>
              <a:t> requirements</a:t>
            </a:r>
          </a:p>
          <a:p>
            <a:pPr lvl="2"/>
            <a:r>
              <a:rPr lang="en-US" dirty="0"/>
              <a:t> min. 144 </a:t>
            </a:r>
            <a:r>
              <a:rPr lang="en-US" dirty="0" err="1"/>
              <a:t>kbit</a:t>
            </a:r>
            <a:r>
              <a:rPr lang="en-US" dirty="0"/>
              <a:t>/s rural (goal: 384 </a:t>
            </a:r>
            <a:r>
              <a:rPr lang="en-US" dirty="0" err="1"/>
              <a:t>kbit</a:t>
            </a:r>
            <a:r>
              <a:rPr lang="en-US" dirty="0"/>
              <a:t>/s)</a:t>
            </a:r>
          </a:p>
          <a:p>
            <a:pPr lvl="2"/>
            <a:r>
              <a:rPr lang="en-US" dirty="0"/>
              <a:t> min. 384 </a:t>
            </a:r>
            <a:r>
              <a:rPr lang="en-US" dirty="0" err="1"/>
              <a:t>kbit</a:t>
            </a:r>
            <a:r>
              <a:rPr lang="en-US" dirty="0"/>
              <a:t>/s suburban (goal: 512 </a:t>
            </a:r>
            <a:r>
              <a:rPr lang="en-US" dirty="0" err="1"/>
              <a:t>kbit</a:t>
            </a:r>
            <a:r>
              <a:rPr lang="en-US" dirty="0"/>
              <a:t>/s)</a:t>
            </a:r>
          </a:p>
          <a:p>
            <a:pPr lvl="2"/>
            <a:r>
              <a:rPr lang="en-US" dirty="0"/>
              <a:t> up to 2 Mbit/s urban</a:t>
            </a:r>
          </a:p>
        </p:txBody>
      </p:sp>
      <p:sp>
        <p:nvSpPr>
          <p:cNvPr id="147457"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4" name="Rectangle 4"/>
          <p:cNvSpPr>
            <a:spLocks noGrp="1" noChangeArrowheads="1"/>
          </p:cNvSpPr>
          <p:nvPr>
            <p:ph type="title"/>
          </p:nvPr>
        </p:nvSpPr>
        <p:spPr/>
        <p:txBody>
          <a:bodyPr/>
          <a:lstStyle/>
          <a:p>
            <a:pPr eaLnBrk="1" hangingPunct="1"/>
            <a:r>
              <a:rPr lang="en-US"/>
              <a:t>Frequencies for IMT-2000</a:t>
            </a:r>
          </a:p>
        </p:txBody>
      </p:sp>
      <p:sp>
        <p:nvSpPr>
          <p:cNvPr id="14950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49506" name="Line 15"/>
          <p:cNvSpPr>
            <a:spLocks noChangeShapeType="1"/>
          </p:cNvSpPr>
          <p:nvPr/>
        </p:nvSpPr>
        <p:spPr bwMode="auto">
          <a:xfrm>
            <a:off x="3838575" y="1773238"/>
            <a:ext cx="0" cy="3744912"/>
          </a:xfrm>
          <a:prstGeom prst="line">
            <a:avLst/>
          </a:prstGeom>
          <a:noFill/>
          <a:ln w="9525">
            <a:solidFill>
              <a:schemeClr val="tx1"/>
            </a:solidFill>
            <a:round/>
            <a:headEnd/>
            <a:tailEnd/>
          </a:ln>
        </p:spPr>
        <p:txBody>
          <a:bodyPr wrap="none" anchor="ctr"/>
          <a:lstStyle/>
          <a:p>
            <a:endParaRPr lang="de-DE"/>
          </a:p>
        </p:txBody>
      </p:sp>
      <p:sp>
        <p:nvSpPr>
          <p:cNvPr id="149507" name="Line 16"/>
          <p:cNvSpPr>
            <a:spLocks noChangeShapeType="1"/>
          </p:cNvSpPr>
          <p:nvPr/>
        </p:nvSpPr>
        <p:spPr bwMode="auto">
          <a:xfrm>
            <a:off x="4559300" y="1773238"/>
            <a:ext cx="0" cy="3744912"/>
          </a:xfrm>
          <a:prstGeom prst="line">
            <a:avLst/>
          </a:prstGeom>
          <a:noFill/>
          <a:ln w="9525">
            <a:solidFill>
              <a:schemeClr val="tx1"/>
            </a:solidFill>
            <a:round/>
            <a:headEnd/>
            <a:tailEnd/>
          </a:ln>
        </p:spPr>
        <p:txBody>
          <a:bodyPr wrap="none" anchor="ctr"/>
          <a:lstStyle/>
          <a:p>
            <a:endParaRPr lang="de-DE"/>
          </a:p>
        </p:txBody>
      </p:sp>
      <p:sp>
        <p:nvSpPr>
          <p:cNvPr id="149508" name="Line 17"/>
          <p:cNvSpPr>
            <a:spLocks noChangeShapeType="1"/>
          </p:cNvSpPr>
          <p:nvPr/>
        </p:nvSpPr>
        <p:spPr bwMode="auto">
          <a:xfrm>
            <a:off x="5278438" y="1773238"/>
            <a:ext cx="0" cy="3744912"/>
          </a:xfrm>
          <a:prstGeom prst="line">
            <a:avLst/>
          </a:prstGeom>
          <a:noFill/>
          <a:ln w="9525">
            <a:solidFill>
              <a:schemeClr val="tx1"/>
            </a:solidFill>
            <a:round/>
            <a:headEnd/>
            <a:tailEnd/>
          </a:ln>
        </p:spPr>
        <p:txBody>
          <a:bodyPr wrap="none" anchor="ctr"/>
          <a:lstStyle/>
          <a:p>
            <a:endParaRPr lang="de-DE"/>
          </a:p>
        </p:txBody>
      </p:sp>
      <p:sp>
        <p:nvSpPr>
          <p:cNvPr id="149509" name="Line 18"/>
          <p:cNvSpPr>
            <a:spLocks noChangeShapeType="1"/>
          </p:cNvSpPr>
          <p:nvPr/>
        </p:nvSpPr>
        <p:spPr bwMode="auto">
          <a:xfrm>
            <a:off x="5999163" y="1773238"/>
            <a:ext cx="0" cy="3744912"/>
          </a:xfrm>
          <a:prstGeom prst="line">
            <a:avLst/>
          </a:prstGeom>
          <a:noFill/>
          <a:ln w="9525">
            <a:solidFill>
              <a:schemeClr val="tx1"/>
            </a:solidFill>
            <a:round/>
            <a:headEnd/>
            <a:tailEnd/>
          </a:ln>
        </p:spPr>
        <p:txBody>
          <a:bodyPr wrap="none" anchor="ctr"/>
          <a:lstStyle/>
          <a:p>
            <a:endParaRPr lang="de-DE"/>
          </a:p>
        </p:txBody>
      </p:sp>
      <p:sp>
        <p:nvSpPr>
          <p:cNvPr id="149510" name="Line 19"/>
          <p:cNvSpPr>
            <a:spLocks noChangeShapeType="1"/>
          </p:cNvSpPr>
          <p:nvPr/>
        </p:nvSpPr>
        <p:spPr bwMode="auto">
          <a:xfrm>
            <a:off x="6718300" y="1773238"/>
            <a:ext cx="0" cy="3744912"/>
          </a:xfrm>
          <a:prstGeom prst="line">
            <a:avLst/>
          </a:prstGeom>
          <a:noFill/>
          <a:ln w="9525">
            <a:solidFill>
              <a:schemeClr val="tx1"/>
            </a:solidFill>
            <a:round/>
            <a:headEnd/>
            <a:tailEnd/>
          </a:ln>
        </p:spPr>
        <p:txBody>
          <a:bodyPr wrap="none" anchor="ctr"/>
          <a:lstStyle/>
          <a:p>
            <a:endParaRPr lang="de-DE"/>
          </a:p>
        </p:txBody>
      </p:sp>
      <p:sp>
        <p:nvSpPr>
          <p:cNvPr id="149511" name="Line 20"/>
          <p:cNvSpPr>
            <a:spLocks noChangeShapeType="1"/>
          </p:cNvSpPr>
          <p:nvPr/>
        </p:nvSpPr>
        <p:spPr bwMode="auto">
          <a:xfrm>
            <a:off x="7439025" y="1773238"/>
            <a:ext cx="0" cy="3744912"/>
          </a:xfrm>
          <a:prstGeom prst="line">
            <a:avLst/>
          </a:prstGeom>
          <a:noFill/>
          <a:ln w="9525">
            <a:solidFill>
              <a:schemeClr val="tx1"/>
            </a:solidFill>
            <a:round/>
            <a:headEnd/>
            <a:tailEnd/>
          </a:ln>
        </p:spPr>
        <p:txBody>
          <a:bodyPr wrap="none" anchor="ctr"/>
          <a:lstStyle/>
          <a:p>
            <a:endParaRPr lang="de-DE"/>
          </a:p>
        </p:txBody>
      </p:sp>
      <p:sp>
        <p:nvSpPr>
          <p:cNvPr id="149512" name="Line 21"/>
          <p:cNvSpPr>
            <a:spLocks noChangeShapeType="1"/>
          </p:cNvSpPr>
          <p:nvPr/>
        </p:nvSpPr>
        <p:spPr bwMode="auto">
          <a:xfrm>
            <a:off x="8159750" y="1773238"/>
            <a:ext cx="0" cy="3744912"/>
          </a:xfrm>
          <a:prstGeom prst="line">
            <a:avLst/>
          </a:prstGeom>
          <a:noFill/>
          <a:ln w="9525">
            <a:solidFill>
              <a:schemeClr val="tx1"/>
            </a:solidFill>
            <a:round/>
            <a:headEnd/>
            <a:tailEnd/>
          </a:ln>
        </p:spPr>
        <p:txBody>
          <a:bodyPr wrap="none" anchor="ctr"/>
          <a:lstStyle/>
          <a:p>
            <a:endParaRPr lang="de-DE"/>
          </a:p>
        </p:txBody>
      </p:sp>
      <p:sp>
        <p:nvSpPr>
          <p:cNvPr id="149513" name="Line 22"/>
          <p:cNvSpPr>
            <a:spLocks noChangeShapeType="1"/>
          </p:cNvSpPr>
          <p:nvPr/>
        </p:nvSpPr>
        <p:spPr bwMode="auto">
          <a:xfrm>
            <a:off x="8878888" y="1773238"/>
            <a:ext cx="0" cy="3744912"/>
          </a:xfrm>
          <a:prstGeom prst="line">
            <a:avLst/>
          </a:prstGeom>
          <a:noFill/>
          <a:ln w="9525">
            <a:solidFill>
              <a:schemeClr val="tx1"/>
            </a:solidFill>
            <a:round/>
            <a:headEnd/>
            <a:tailEnd/>
          </a:ln>
        </p:spPr>
        <p:txBody>
          <a:bodyPr wrap="none" anchor="ctr"/>
          <a:lstStyle/>
          <a:p>
            <a:endParaRPr lang="de-DE"/>
          </a:p>
        </p:txBody>
      </p:sp>
      <p:sp>
        <p:nvSpPr>
          <p:cNvPr id="149515" name="Line 5"/>
          <p:cNvSpPr>
            <a:spLocks noChangeShapeType="1"/>
          </p:cNvSpPr>
          <p:nvPr/>
        </p:nvSpPr>
        <p:spPr bwMode="auto">
          <a:xfrm>
            <a:off x="3549650" y="1844675"/>
            <a:ext cx="5689600" cy="0"/>
          </a:xfrm>
          <a:prstGeom prst="line">
            <a:avLst/>
          </a:prstGeom>
          <a:noFill/>
          <a:ln w="9525">
            <a:solidFill>
              <a:schemeClr val="tx1"/>
            </a:solidFill>
            <a:round/>
            <a:headEnd/>
            <a:tailEnd type="triangle" w="med" len="med"/>
          </a:ln>
        </p:spPr>
        <p:txBody>
          <a:bodyPr wrap="none" anchor="ctr"/>
          <a:lstStyle/>
          <a:p>
            <a:endParaRPr lang="de-DE"/>
          </a:p>
        </p:txBody>
      </p:sp>
      <p:sp>
        <p:nvSpPr>
          <p:cNvPr id="149516" name="Rectangle 6"/>
          <p:cNvSpPr>
            <a:spLocks noChangeArrowheads="1"/>
          </p:cNvSpPr>
          <p:nvPr/>
        </p:nvSpPr>
        <p:spPr bwMode="auto">
          <a:xfrm>
            <a:off x="4343400" y="1917700"/>
            <a:ext cx="1366838" cy="503238"/>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IMT-2000</a:t>
            </a:r>
          </a:p>
        </p:txBody>
      </p:sp>
      <p:sp>
        <p:nvSpPr>
          <p:cNvPr id="149517" name="Text Box 7"/>
          <p:cNvSpPr txBox="1">
            <a:spLocks noChangeArrowheads="1"/>
          </p:cNvSpPr>
          <p:nvPr/>
        </p:nvSpPr>
        <p:spPr bwMode="auto">
          <a:xfrm>
            <a:off x="3551238"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1850</a:t>
            </a:r>
          </a:p>
        </p:txBody>
      </p:sp>
      <p:sp>
        <p:nvSpPr>
          <p:cNvPr id="149518" name="Text Box 8"/>
          <p:cNvSpPr txBox="1">
            <a:spLocks noChangeArrowheads="1"/>
          </p:cNvSpPr>
          <p:nvPr/>
        </p:nvSpPr>
        <p:spPr bwMode="auto">
          <a:xfrm>
            <a:off x="4270375"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1900</a:t>
            </a:r>
          </a:p>
        </p:txBody>
      </p:sp>
      <p:sp>
        <p:nvSpPr>
          <p:cNvPr id="149519" name="Text Box 9"/>
          <p:cNvSpPr txBox="1">
            <a:spLocks noChangeArrowheads="1"/>
          </p:cNvSpPr>
          <p:nvPr/>
        </p:nvSpPr>
        <p:spPr bwMode="auto">
          <a:xfrm>
            <a:off x="4991100"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1950</a:t>
            </a:r>
          </a:p>
        </p:txBody>
      </p:sp>
      <p:sp>
        <p:nvSpPr>
          <p:cNvPr id="149520" name="Text Box 10"/>
          <p:cNvSpPr txBox="1">
            <a:spLocks noChangeArrowheads="1"/>
          </p:cNvSpPr>
          <p:nvPr/>
        </p:nvSpPr>
        <p:spPr bwMode="auto">
          <a:xfrm>
            <a:off x="5710238"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2000</a:t>
            </a:r>
          </a:p>
        </p:txBody>
      </p:sp>
      <p:sp>
        <p:nvSpPr>
          <p:cNvPr id="149521" name="Text Box 11"/>
          <p:cNvSpPr txBox="1">
            <a:spLocks noChangeArrowheads="1"/>
          </p:cNvSpPr>
          <p:nvPr/>
        </p:nvSpPr>
        <p:spPr bwMode="auto">
          <a:xfrm>
            <a:off x="6430963"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2050</a:t>
            </a:r>
          </a:p>
        </p:txBody>
      </p:sp>
      <p:sp>
        <p:nvSpPr>
          <p:cNvPr id="149522" name="Text Box 12"/>
          <p:cNvSpPr txBox="1">
            <a:spLocks noChangeArrowheads="1"/>
          </p:cNvSpPr>
          <p:nvPr/>
        </p:nvSpPr>
        <p:spPr bwMode="auto">
          <a:xfrm>
            <a:off x="7151688"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2100</a:t>
            </a:r>
          </a:p>
        </p:txBody>
      </p:sp>
      <p:sp>
        <p:nvSpPr>
          <p:cNvPr id="149523" name="Text Box 13"/>
          <p:cNvSpPr txBox="1">
            <a:spLocks noChangeArrowheads="1"/>
          </p:cNvSpPr>
          <p:nvPr/>
        </p:nvSpPr>
        <p:spPr bwMode="auto">
          <a:xfrm>
            <a:off x="7799388"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2150</a:t>
            </a:r>
          </a:p>
        </p:txBody>
      </p:sp>
      <p:sp>
        <p:nvSpPr>
          <p:cNvPr id="149524" name="Text Box 14"/>
          <p:cNvSpPr txBox="1">
            <a:spLocks noChangeArrowheads="1"/>
          </p:cNvSpPr>
          <p:nvPr/>
        </p:nvSpPr>
        <p:spPr bwMode="auto">
          <a:xfrm>
            <a:off x="8518525" y="1484313"/>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2200</a:t>
            </a:r>
          </a:p>
        </p:txBody>
      </p:sp>
      <p:sp>
        <p:nvSpPr>
          <p:cNvPr id="149525" name="Text Box 23"/>
          <p:cNvSpPr txBox="1">
            <a:spLocks noChangeArrowheads="1"/>
          </p:cNvSpPr>
          <p:nvPr/>
        </p:nvSpPr>
        <p:spPr bwMode="auto">
          <a:xfrm>
            <a:off x="9239251" y="1484313"/>
            <a:ext cx="601663"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MHz</a:t>
            </a:r>
          </a:p>
        </p:txBody>
      </p:sp>
      <p:sp>
        <p:nvSpPr>
          <p:cNvPr id="149526" name="Rectangle 24"/>
          <p:cNvSpPr>
            <a:spLocks noChangeArrowheads="1"/>
          </p:cNvSpPr>
          <p:nvPr/>
        </p:nvSpPr>
        <p:spPr bwMode="auto">
          <a:xfrm>
            <a:off x="6143625" y="1917700"/>
            <a:ext cx="215900" cy="503238"/>
          </a:xfrm>
          <a:prstGeom prst="rect">
            <a:avLst/>
          </a:prstGeom>
          <a:solidFill>
            <a:srgbClr val="DADAF6"/>
          </a:solidFill>
          <a:ln w="9525">
            <a:solidFill>
              <a:schemeClr val="tx1"/>
            </a:solidFill>
            <a:miter lim="800000"/>
            <a:headEnd/>
            <a:tailEnd/>
          </a:ln>
        </p:spPr>
        <p:txBody>
          <a:bodyPr wrap="none" anchor="ctr"/>
          <a:lstStyle/>
          <a:p>
            <a:pPr algn="ctr" eaLnBrk="0" hangingPunct="0"/>
            <a:endParaRPr lang="en-US" sz="1600">
              <a:latin typeface="Arial" pitchFamily="34" charset="0"/>
            </a:endParaRPr>
          </a:p>
        </p:txBody>
      </p:sp>
      <p:sp>
        <p:nvSpPr>
          <p:cNvPr id="149527" name="Rectangle 25"/>
          <p:cNvSpPr>
            <a:spLocks noChangeArrowheads="1"/>
          </p:cNvSpPr>
          <p:nvPr/>
        </p:nvSpPr>
        <p:spPr bwMode="auto">
          <a:xfrm>
            <a:off x="5710239" y="1917700"/>
            <a:ext cx="433387"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528" name="Text Box 26"/>
          <p:cNvSpPr txBox="1">
            <a:spLocks noChangeArrowheads="1"/>
          </p:cNvSpPr>
          <p:nvPr/>
        </p:nvSpPr>
        <p:spPr bwMode="auto">
          <a:xfrm>
            <a:off x="2146300" y="1844676"/>
            <a:ext cx="1423988"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ITU allocation</a:t>
            </a:r>
          </a:p>
          <a:p>
            <a:pPr eaLnBrk="0" hangingPunct="0"/>
            <a:r>
              <a:rPr lang="de-DE" sz="1600">
                <a:latin typeface="Arial" pitchFamily="34" charset="0"/>
              </a:rPr>
              <a:t>(WRC 1992)</a:t>
            </a:r>
          </a:p>
        </p:txBody>
      </p:sp>
      <p:sp>
        <p:nvSpPr>
          <p:cNvPr id="149529" name="Rectangle 27"/>
          <p:cNvSpPr>
            <a:spLocks noChangeArrowheads="1"/>
          </p:cNvSpPr>
          <p:nvPr/>
        </p:nvSpPr>
        <p:spPr bwMode="auto">
          <a:xfrm>
            <a:off x="7581900" y="1917700"/>
            <a:ext cx="865188" cy="503238"/>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IMT-2000</a:t>
            </a:r>
          </a:p>
        </p:txBody>
      </p:sp>
      <p:sp>
        <p:nvSpPr>
          <p:cNvPr id="149530" name="Rectangle 28"/>
          <p:cNvSpPr>
            <a:spLocks noChangeArrowheads="1"/>
          </p:cNvSpPr>
          <p:nvPr/>
        </p:nvSpPr>
        <p:spPr bwMode="auto">
          <a:xfrm>
            <a:off x="8447089" y="1917700"/>
            <a:ext cx="433387"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531" name="Text Box 29"/>
          <p:cNvSpPr txBox="1">
            <a:spLocks noChangeArrowheads="1"/>
          </p:cNvSpPr>
          <p:nvPr/>
        </p:nvSpPr>
        <p:spPr bwMode="auto">
          <a:xfrm>
            <a:off x="2146300" y="2709863"/>
            <a:ext cx="8382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Europe</a:t>
            </a:r>
          </a:p>
        </p:txBody>
      </p:sp>
      <p:sp>
        <p:nvSpPr>
          <p:cNvPr id="149532" name="Text Box 30"/>
          <p:cNvSpPr txBox="1">
            <a:spLocks noChangeArrowheads="1"/>
          </p:cNvSpPr>
          <p:nvPr/>
        </p:nvSpPr>
        <p:spPr bwMode="auto">
          <a:xfrm>
            <a:off x="2146300" y="3500438"/>
            <a:ext cx="7127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China</a:t>
            </a:r>
          </a:p>
        </p:txBody>
      </p:sp>
      <p:sp>
        <p:nvSpPr>
          <p:cNvPr id="149533" name="Text Box 31"/>
          <p:cNvSpPr txBox="1">
            <a:spLocks noChangeArrowheads="1"/>
          </p:cNvSpPr>
          <p:nvPr/>
        </p:nvSpPr>
        <p:spPr bwMode="auto">
          <a:xfrm>
            <a:off x="2146300" y="4149725"/>
            <a:ext cx="736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Japan</a:t>
            </a:r>
          </a:p>
        </p:txBody>
      </p:sp>
      <p:sp>
        <p:nvSpPr>
          <p:cNvPr id="149534" name="Text Box 32"/>
          <p:cNvSpPr txBox="1">
            <a:spLocks noChangeArrowheads="1"/>
          </p:cNvSpPr>
          <p:nvPr/>
        </p:nvSpPr>
        <p:spPr bwMode="auto">
          <a:xfrm>
            <a:off x="2146300" y="4868864"/>
            <a:ext cx="928688"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North</a:t>
            </a:r>
          </a:p>
          <a:p>
            <a:pPr eaLnBrk="0" hangingPunct="0"/>
            <a:r>
              <a:rPr lang="de-DE" sz="1600">
                <a:latin typeface="Arial" pitchFamily="34" charset="0"/>
              </a:rPr>
              <a:t>America</a:t>
            </a:r>
          </a:p>
        </p:txBody>
      </p:sp>
      <p:sp>
        <p:nvSpPr>
          <p:cNvPr id="149535" name="Rectangle 33"/>
          <p:cNvSpPr>
            <a:spLocks noChangeArrowheads="1"/>
          </p:cNvSpPr>
          <p:nvPr/>
        </p:nvSpPr>
        <p:spPr bwMode="auto">
          <a:xfrm>
            <a:off x="4846638" y="2636839"/>
            <a:ext cx="863600"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UTRA</a:t>
            </a:r>
          </a:p>
          <a:p>
            <a:pPr algn="ctr" eaLnBrk="0" hangingPunct="0"/>
            <a:r>
              <a:rPr lang="de-DE" sz="1600">
                <a:latin typeface="Arial" pitchFamily="34" charset="0"/>
              </a:rPr>
              <a:t>FDD </a:t>
            </a:r>
            <a:r>
              <a:rPr lang="de-DE" sz="1600">
                <a:latin typeface="Arial" pitchFamily="34" charset="0"/>
                <a:sym typeface="Symbol" pitchFamily="18" charset="2"/>
              </a:rPr>
              <a:t></a:t>
            </a:r>
          </a:p>
        </p:txBody>
      </p:sp>
      <p:sp>
        <p:nvSpPr>
          <p:cNvPr id="149536" name="Rectangle 34"/>
          <p:cNvSpPr>
            <a:spLocks noChangeArrowheads="1"/>
          </p:cNvSpPr>
          <p:nvPr/>
        </p:nvSpPr>
        <p:spPr bwMode="auto">
          <a:xfrm>
            <a:off x="7581900" y="2636839"/>
            <a:ext cx="863600"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UTRA</a:t>
            </a:r>
          </a:p>
          <a:p>
            <a:pPr algn="ctr" eaLnBrk="0" hangingPunct="0"/>
            <a:r>
              <a:rPr lang="de-DE" sz="1600">
                <a:latin typeface="Arial" pitchFamily="34" charset="0"/>
              </a:rPr>
              <a:t>FDD </a:t>
            </a:r>
            <a:r>
              <a:rPr lang="de-DE" sz="1600">
                <a:latin typeface="Arial" pitchFamily="34" charset="0"/>
                <a:sym typeface="Symbol" pitchFamily="18" charset="2"/>
              </a:rPr>
              <a:t></a:t>
            </a:r>
          </a:p>
        </p:txBody>
      </p:sp>
      <p:sp>
        <p:nvSpPr>
          <p:cNvPr id="149537" name="Rectangle 35"/>
          <p:cNvSpPr>
            <a:spLocks noChangeArrowheads="1"/>
          </p:cNvSpPr>
          <p:nvPr/>
        </p:nvSpPr>
        <p:spPr bwMode="auto">
          <a:xfrm>
            <a:off x="4557714" y="2636839"/>
            <a:ext cx="288925"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200">
                <a:latin typeface="Arial" pitchFamily="34" charset="0"/>
              </a:rPr>
              <a:t>T</a:t>
            </a:r>
          </a:p>
          <a:p>
            <a:pPr algn="ctr" eaLnBrk="0" hangingPunct="0"/>
            <a:r>
              <a:rPr lang="de-DE" sz="1200">
                <a:latin typeface="Arial" pitchFamily="34" charset="0"/>
              </a:rPr>
              <a:t>D</a:t>
            </a:r>
          </a:p>
          <a:p>
            <a:pPr algn="ctr" eaLnBrk="0" hangingPunct="0"/>
            <a:r>
              <a:rPr lang="de-DE" sz="1200">
                <a:latin typeface="Arial" pitchFamily="34" charset="0"/>
              </a:rPr>
              <a:t>D</a:t>
            </a:r>
            <a:endParaRPr lang="de-DE" sz="1200">
              <a:latin typeface="Arial" pitchFamily="34" charset="0"/>
              <a:sym typeface="Symbol" pitchFamily="18" charset="2"/>
            </a:endParaRPr>
          </a:p>
        </p:txBody>
      </p:sp>
      <p:sp>
        <p:nvSpPr>
          <p:cNvPr id="149538" name="Rectangle 36"/>
          <p:cNvSpPr>
            <a:spLocks noChangeArrowheads="1"/>
          </p:cNvSpPr>
          <p:nvPr/>
        </p:nvSpPr>
        <p:spPr bwMode="auto">
          <a:xfrm>
            <a:off x="6142038" y="2636839"/>
            <a:ext cx="215900"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200">
                <a:latin typeface="Arial" pitchFamily="34" charset="0"/>
              </a:rPr>
              <a:t>T</a:t>
            </a:r>
          </a:p>
          <a:p>
            <a:pPr algn="ctr" eaLnBrk="0" hangingPunct="0"/>
            <a:r>
              <a:rPr lang="de-DE" sz="1200">
                <a:latin typeface="Arial" pitchFamily="34" charset="0"/>
              </a:rPr>
              <a:t>D</a:t>
            </a:r>
          </a:p>
          <a:p>
            <a:pPr algn="ctr" eaLnBrk="0" hangingPunct="0"/>
            <a:r>
              <a:rPr lang="de-DE" sz="1200">
                <a:latin typeface="Arial" pitchFamily="34" charset="0"/>
              </a:rPr>
              <a:t>D</a:t>
            </a:r>
            <a:endParaRPr lang="de-DE" sz="1200">
              <a:latin typeface="Arial" pitchFamily="34" charset="0"/>
              <a:sym typeface="Symbol" pitchFamily="18" charset="2"/>
            </a:endParaRPr>
          </a:p>
        </p:txBody>
      </p:sp>
      <p:sp>
        <p:nvSpPr>
          <p:cNvPr id="149539" name="Rectangle 37"/>
          <p:cNvSpPr>
            <a:spLocks noChangeArrowheads="1"/>
          </p:cNvSpPr>
          <p:nvPr/>
        </p:nvSpPr>
        <p:spPr bwMode="auto">
          <a:xfrm>
            <a:off x="5710239" y="2636839"/>
            <a:ext cx="433387" cy="503237"/>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540" name="Rectangle 38"/>
          <p:cNvSpPr>
            <a:spLocks noChangeArrowheads="1"/>
          </p:cNvSpPr>
          <p:nvPr/>
        </p:nvSpPr>
        <p:spPr bwMode="auto">
          <a:xfrm>
            <a:off x="8447089" y="2636839"/>
            <a:ext cx="433387" cy="503237"/>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541" name="Rectangle 39"/>
          <p:cNvSpPr>
            <a:spLocks noChangeArrowheads="1"/>
          </p:cNvSpPr>
          <p:nvPr/>
        </p:nvSpPr>
        <p:spPr bwMode="auto">
          <a:xfrm>
            <a:off x="4270376" y="2636839"/>
            <a:ext cx="288925" cy="503237"/>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Arial" pitchFamily="34" charset="0"/>
              </a:rPr>
              <a:t>DE</a:t>
            </a:r>
          </a:p>
          <a:p>
            <a:pPr algn="ctr" eaLnBrk="0" hangingPunct="0"/>
            <a:r>
              <a:rPr lang="de-DE" sz="1400">
                <a:latin typeface="Arial" pitchFamily="34" charset="0"/>
              </a:rPr>
              <a:t>CT</a:t>
            </a:r>
            <a:endParaRPr lang="de-DE" sz="1400">
              <a:latin typeface="Arial" pitchFamily="34" charset="0"/>
              <a:sym typeface="Symbol" pitchFamily="18" charset="2"/>
            </a:endParaRPr>
          </a:p>
        </p:txBody>
      </p:sp>
      <p:sp>
        <p:nvSpPr>
          <p:cNvPr id="149542" name="Rectangle 40"/>
          <p:cNvSpPr>
            <a:spLocks noChangeArrowheads="1"/>
          </p:cNvSpPr>
          <p:nvPr/>
        </p:nvSpPr>
        <p:spPr bwMode="auto">
          <a:xfrm>
            <a:off x="3549651" y="2636839"/>
            <a:ext cx="720725" cy="503237"/>
          </a:xfrm>
          <a:prstGeom prst="rect">
            <a:avLst/>
          </a:prstGeom>
          <a:solidFill>
            <a:srgbClr val="F4EE00"/>
          </a:solidFill>
          <a:ln w="9525">
            <a:solidFill>
              <a:schemeClr val="tx1"/>
            </a:solidFill>
            <a:miter lim="800000"/>
            <a:headEnd/>
            <a:tailEnd/>
          </a:ln>
        </p:spPr>
        <p:txBody>
          <a:bodyPr wrap="none" anchor="ctr"/>
          <a:lstStyle/>
          <a:p>
            <a:pPr algn="ctr" eaLnBrk="0" hangingPunct="0"/>
            <a:r>
              <a:rPr lang="de-DE" sz="1600">
                <a:latin typeface="Arial" pitchFamily="34" charset="0"/>
              </a:rPr>
              <a:t>GSM</a:t>
            </a:r>
          </a:p>
          <a:p>
            <a:pPr algn="ctr" eaLnBrk="0" hangingPunct="0"/>
            <a:r>
              <a:rPr lang="de-DE" sz="1600">
                <a:latin typeface="Arial" pitchFamily="34" charset="0"/>
              </a:rPr>
              <a:t>1800</a:t>
            </a:r>
            <a:endParaRPr lang="de-DE" sz="1600">
              <a:latin typeface="Arial" pitchFamily="34" charset="0"/>
              <a:sym typeface="Symbol" pitchFamily="18" charset="2"/>
            </a:endParaRPr>
          </a:p>
        </p:txBody>
      </p:sp>
      <p:sp>
        <p:nvSpPr>
          <p:cNvPr id="149543" name="Freeform 41"/>
          <p:cNvSpPr>
            <a:spLocks/>
          </p:cNvSpPr>
          <p:nvPr/>
        </p:nvSpPr>
        <p:spPr bwMode="auto">
          <a:xfrm>
            <a:off x="3405189" y="2633663"/>
            <a:ext cx="217487" cy="508000"/>
          </a:xfrm>
          <a:custGeom>
            <a:avLst/>
            <a:gdLst>
              <a:gd name="T0" fmla="*/ 158750 w 137"/>
              <a:gd name="T1" fmla="*/ 0 h 320"/>
              <a:gd name="T2" fmla="*/ 217487 w 137"/>
              <a:gd name="T3" fmla="*/ 76200 h 320"/>
              <a:gd name="T4" fmla="*/ 142875 w 137"/>
              <a:gd name="T5" fmla="*/ 198438 h 320"/>
              <a:gd name="T6" fmla="*/ 217487 w 137"/>
              <a:gd name="T7" fmla="*/ 292100 h 320"/>
              <a:gd name="T8" fmla="*/ 158750 w 137"/>
              <a:gd name="T9" fmla="*/ 419100 h 320"/>
              <a:gd name="T10" fmla="*/ 217487 w 137"/>
              <a:gd name="T11" fmla="*/ 508000 h 320"/>
              <a:gd name="T12" fmla="*/ 0 w 137"/>
              <a:gd name="T13" fmla="*/ 508000 h 320"/>
              <a:gd name="T14" fmla="*/ 0 w 137"/>
              <a:gd name="T15" fmla="*/ 3175 h 320"/>
              <a:gd name="T16" fmla="*/ 158750 w 137"/>
              <a:gd name="T17" fmla="*/ 0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320">
                <a:moveTo>
                  <a:pt x="100" y="0"/>
                </a:moveTo>
                <a:lnTo>
                  <a:pt x="137" y="48"/>
                </a:lnTo>
                <a:lnTo>
                  <a:pt x="90" y="125"/>
                </a:lnTo>
                <a:lnTo>
                  <a:pt x="137" y="184"/>
                </a:lnTo>
                <a:lnTo>
                  <a:pt x="100" y="264"/>
                </a:lnTo>
                <a:lnTo>
                  <a:pt x="137" y="320"/>
                </a:lnTo>
                <a:lnTo>
                  <a:pt x="0" y="320"/>
                </a:lnTo>
                <a:lnTo>
                  <a:pt x="0" y="2"/>
                </a:lnTo>
                <a:lnTo>
                  <a:pt x="100" y="0"/>
                </a:lnTo>
                <a:close/>
              </a:path>
            </a:pathLst>
          </a:custGeom>
          <a:solidFill>
            <a:schemeClr val="bg1"/>
          </a:solidFill>
          <a:ln w="9525" cap="flat" cmpd="sng">
            <a:solidFill>
              <a:schemeClr val="bg1"/>
            </a:solidFill>
            <a:prstDash val="solid"/>
            <a:round/>
            <a:headEnd/>
            <a:tailEnd/>
          </a:ln>
        </p:spPr>
        <p:txBody>
          <a:bodyPr wrap="none" anchor="ctr"/>
          <a:lstStyle/>
          <a:p>
            <a:endParaRPr lang="de-DE"/>
          </a:p>
        </p:txBody>
      </p:sp>
      <p:sp>
        <p:nvSpPr>
          <p:cNvPr id="149544" name="Line 42"/>
          <p:cNvSpPr>
            <a:spLocks noChangeShapeType="1"/>
          </p:cNvSpPr>
          <p:nvPr/>
        </p:nvSpPr>
        <p:spPr bwMode="auto">
          <a:xfrm flipV="1">
            <a:off x="3981450" y="1773239"/>
            <a:ext cx="0" cy="71437"/>
          </a:xfrm>
          <a:prstGeom prst="line">
            <a:avLst/>
          </a:prstGeom>
          <a:noFill/>
          <a:ln w="9525">
            <a:solidFill>
              <a:schemeClr val="tx1"/>
            </a:solidFill>
            <a:round/>
            <a:headEnd/>
            <a:tailEnd/>
          </a:ln>
        </p:spPr>
        <p:txBody>
          <a:bodyPr wrap="none" anchor="ctr"/>
          <a:lstStyle/>
          <a:p>
            <a:endParaRPr lang="de-DE"/>
          </a:p>
        </p:txBody>
      </p:sp>
      <p:sp>
        <p:nvSpPr>
          <p:cNvPr id="149545" name="Line 43"/>
          <p:cNvSpPr>
            <a:spLocks noChangeShapeType="1"/>
          </p:cNvSpPr>
          <p:nvPr/>
        </p:nvSpPr>
        <p:spPr bwMode="auto">
          <a:xfrm flipV="1">
            <a:off x="4125913" y="1773239"/>
            <a:ext cx="0" cy="71437"/>
          </a:xfrm>
          <a:prstGeom prst="line">
            <a:avLst/>
          </a:prstGeom>
          <a:noFill/>
          <a:ln w="9525">
            <a:solidFill>
              <a:schemeClr val="tx1"/>
            </a:solidFill>
            <a:round/>
            <a:headEnd/>
            <a:tailEnd/>
          </a:ln>
        </p:spPr>
        <p:txBody>
          <a:bodyPr wrap="none" anchor="ctr"/>
          <a:lstStyle/>
          <a:p>
            <a:endParaRPr lang="de-DE"/>
          </a:p>
        </p:txBody>
      </p:sp>
      <p:sp>
        <p:nvSpPr>
          <p:cNvPr id="149546" name="Line 44"/>
          <p:cNvSpPr>
            <a:spLocks noChangeShapeType="1"/>
          </p:cNvSpPr>
          <p:nvPr/>
        </p:nvSpPr>
        <p:spPr bwMode="auto">
          <a:xfrm flipV="1">
            <a:off x="4270375" y="1773239"/>
            <a:ext cx="0" cy="71437"/>
          </a:xfrm>
          <a:prstGeom prst="line">
            <a:avLst/>
          </a:prstGeom>
          <a:noFill/>
          <a:ln w="9525">
            <a:solidFill>
              <a:schemeClr val="tx1"/>
            </a:solidFill>
            <a:round/>
            <a:headEnd/>
            <a:tailEnd/>
          </a:ln>
        </p:spPr>
        <p:txBody>
          <a:bodyPr wrap="none" anchor="ctr"/>
          <a:lstStyle/>
          <a:p>
            <a:endParaRPr lang="de-DE"/>
          </a:p>
        </p:txBody>
      </p:sp>
      <p:sp>
        <p:nvSpPr>
          <p:cNvPr id="149547" name="Line 45"/>
          <p:cNvSpPr>
            <a:spLocks noChangeShapeType="1"/>
          </p:cNvSpPr>
          <p:nvPr/>
        </p:nvSpPr>
        <p:spPr bwMode="auto">
          <a:xfrm flipV="1">
            <a:off x="4413250" y="1773239"/>
            <a:ext cx="0" cy="71437"/>
          </a:xfrm>
          <a:prstGeom prst="line">
            <a:avLst/>
          </a:prstGeom>
          <a:noFill/>
          <a:ln w="9525">
            <a:solidFill>
              <a:schemeClr val="tx1"/>
            </a:solidFill>
            <a:round/>
            <a:headEnd/>
            <a:tailEnd/>
          </a:ln>
        </p:spPr>
        <p:txBody>
          <a:bodyPr wrap="none" anchor="ctr"/>
          <a:lstStyle/>
          <a:p>
            <a:endParaRPr lang="de-DE"/>
          </a:p>
        </p:txBody>
      </p:sp>
      <p:sp>
        <p:nvSpPr>
          <p:cNvPr id="149548" name="Line 46"/>
          <p:cNvSpPr>
            <a:spLocks noChangeShapeType="1"/>
          </p:cNvSpPr>
          <p:nvPr/>
        </p:nvSpPr>
        <p:spPr bwMode="auto">
          <a:xfrm flipV="1">
            <a:off x="3694113" y="1773239"/>
            <a:ext cx="0" cy="71437"/>
          </a:xfrm>
          <a:prstGeom prst="line">
            <a:avLst/>
          </a:prstGeom>
          <a:noFill/>
          <a:ln w="9525">
            <a:solidFill>
              <a:schemeClr val="tx1"/>
            </a:solidFill>
            <a:round/>
            <a:headEnd/>
            <a:tailEnd/>
          </a:ln>
        </p:spPr>
        <p:txBody>
          <a:bodyPr wrap="none" anchor="ctr"/>
          <a:lstStyle/>
          <a:p>
            <a:endParaRPr lang="de-DE"/>
          </a:p>
        </p:txBody>
      </p:sp>
      <p:sp>
        <p:nvSpPr>
          <p:cNvPr id="149549" name="Line 47"/>
          <p:cNvSpPr>
            <a:spLocks noChangeShapeType="1"/>
          </p:cNvSpPr>
          <p:nvPr/>
        </p:nvSpPr>
        <p:spPr bwMode="auto">
          <a:xfrm flipV="1">
            <a:off x="4702175" y="1773239"/>
            <a:ext cx="0" cy="71437"/>
          </a:xfrm>
          <a:prstGeom prst="line">
            <a:avLst/>
          </a:prstGeom>
          <a:noFill/>
          <a:ln w="9525">
            <a:solidFill>
              <a:schemeClr val="tx1"/>
            </a:solidFill>
            <a:round/>
            <a:headEnd/>
            <a:tailEnd/>
          </a:ln>
        </p:spPr>
        <p:txBody>
          <a:bodyPr wrap="none" anchor="ctr"/>
          <a:lstStyle/>
          <a:p>
            <a:endParaRPr lang="de-DE"/>
          </a:p>
        </p:txBody>
      </p:sp>
      <p:sp>
        <p:nvSpPr>
          <p:cNvPr id="149550" name="Line 48"/>
          <p:cNvSpPr>
            <a:spLocks noChangeShapeType="1"/>
          </p:cNvSpPr>
          <p:nvPr/>
        </p:nvSpPr>
        <p:spPr bwMode="auto">
          <a:xfrm flipV="1">
            <a:off x="4846638" y="1773239"/>
            <a:ext cx="0" cy="71437"/>
          </a:xfrm>
          <a:prstGeom prst="line">
            <a:avLst/>
          </a:prstGeom>
          <a:noFill/>
          <a:ln w="9525">
            <a:solidFill>
              <a:schemeClr val="tx1"/>
            </a:solidFill>
            <a:round/>
            <a:headEnd/>
            <a:tailEnd/>
          </a:ln>
        </p:spPr>
        <p:txBody>
          <a:bodyPr wrap="none" anchor="ctr"/>
          <a:lstStyle/>
          <a:p>
            <a:endParaRPr lang="de-DE"/>
          </a:p>
        </p:txBody>
      </p:sp>
      <p:sp>
        <p:nvSpPr>
          <p:cNvPr id="149551" name="Line 49"/>
          <p:cNvSpPr>
            <a:spLocks noChangeShapeType="1"/>
          </p:cNvSpPr>
          <p:nvPr/>
        </p:nvSpPr>
        <p:spPr bwMode="auto">
          <a:xfrm flipV="1">
            <a:off x="4991100" y="1773239"/>
            <a:ext cx="0" cy="71437"/>
          </a:xfrm>
          <a:prstGeom prst="line">
            <a:avLst/>
          </a:prstGeom>
          <a:noFill/>
          <a:ln w="9525">
            <a:solidFill>
              <a:schemeClr val="tx1"/>
            </a:solidFill>
            <a:round/>
            <a:headEnd/>
            <a:tailEnd/>
          </a:ln>
        </p:spPr>
        <p:txBody>
          <a:bodyPr wrap="none" anchor="ctr"/>
          <a:lstStyle/>
          <a:p>
            <a:endParaRPr lang="de-DE"/>
          </a:p>
        </p:txBody>
      </p:sp>
      <p:sp>
        <p:nvSpPr>
          <p:cNvPr id="149552" name="Line 50"/>
          <p:cNvSpPr>
            <a:spLocks noChangeShapeType="1"/>
          </p:cNvSpPr>
          <p:nvPr/>
        </p:nvSpPr>
        <p:spPr bwMode="auto">
          <a:xfrm flipV="1">
            <a:off x="5133975" y="1773239"/>
            <a:ext cx="0" cy="71437"/>
          </a:xfrm>
          <a:prstGeom prst="line">
            <a:avLst/>
          </a:prstGeom>
          <a:noFill/>
          <a:ln w="9525">
            <a:solidFill>
              <a:schemeClr val="tx1"/>
            </a:solidFill>
            <a:round/>
            <a:headEnd/>
            <a:tailEnd/>
          </a:ln>
        </p:spPr>
        <p:txBody>
          <a:bodyPr wrap="none" anchor="ctr"/>
          <a:lstStyle/>
          <a:p>
            <a:endParaRPr lang="de-DE"/>
          </a:p>
        </p:txBody>
      </p:sp>
      <p:sp>
        <p:nvSpPr>
          <p:cNvPr id="149553" name="Line 51"/>
          <p:cNvSpPr>
            <a:spLocks noChangeShapeType="1"/>
          </p:cNvSpPr>
          <p:nvPr/>
        </p:nvSpPr>
        <p:spPr bwMode="auto">
          <a:xfrm flipV="1">
            <a:off x="5422900" y="1773239"/>
            <a:ext cx="0" cy="71437"/>
          </a:xfrm>
          <a:prstGeom prst="line">
            <a:avLst/>
          </a:prstGeom>
          <a:noFill/>
          <a:ln w="9525">
            <a:solidFill>
              <a:schemeClr val="tx1"/>
            </a:solidFill>
            <a:round/>
            <a:headEnd/>
            <a:tailEnd/>
          </a:ln>
        </p:spPr>
        <p:txBody>
          <a:bodyPr wrap="none" anchor="ctr"/>
          <a:lstStyle/>
          <a:p>
            <a:endParaRPr lang="de-DE"/>
          </a:p>
        </p:txBody>
      </p:sp>
      <p:sp>
        <p:nvSpPr>
          <p:cNvPr id="149554" name="Line 52"/>
          <p:cNvSpPr>
            <a:spLocks noChangeShapeType="1"/>
          </p:cNvSpPr>
          <p:nvPr/>
        </p:nvSpPr>
        <p:spPr bwMode="auto">
          <a:xfrm flipV="1">
            <a:off x="5567363" y="1773239"/>
            <a:ext cx="0" cy="71437"/>
          </a:xfrm>
          <a:prstGeom prst="line">
            <a:avLst/>
          </a:prstGeom>
          <a:noFill/>
          <a:ln w="9525">
            <a:solidFill>
              <a:schemeClr val="tx1"/>
            </a:solidFill>
            <a:round/>
            <a:headEnd/>
            <a:tailEnd/>
          </a:ln>
        </p:spPr>
        <p:txBody>
          <a:bodyPr wrap="none" anchor="ctr"/>
          <a:lstStyle/>
          <a:p>
            <a:endParaRPr lang="de-DE"/>
          </a:p>
        </p:txBody>
      </p:sp>
      <p:sp>
        <p:nvSpPr>
          <p:cNvPr id="149555" name="Line 53"/>
          <p:cNvSpPr>
            <a:spLocks noChangeShapeType="1"/>
          </p:cNvSpPr>
          <p:nvPr/>
        </p:nvSpPr>
        <p:spPr bwMode="auto">
          <a:xfrm flipV="1">
            <a:off x="5711825" y="1773239"/>
            <a:ext cx="0" cy="71437"/>
          </a:xfrm>
          <a:prstGeom prst="line">
            <a:avLst/>
          </a:prstGeom>
          <a:noFill/>
          <a:ln w="9525">
            <a:solidFill>
              <a:schemeClr val="tx1"/>
            </a:solidFill>
            <a:round/>
            <a:headEnd/>
            <a:tailEnd/>
          </a:ln>
        </p:spPr>
        <p:txBody>
          <a:bodyPr wrap="none" anchor="ctr"/>
          <a:lstStyle/>
          <a:p>
            <a:endParaRPr lang="de-DE"/>
          </a:p>
        </p:txBody>
      </p:sp>
      <p:sp>
        <p:nvSpPr>
          <p:cNvPr id="149556" name="Line 54"/>
          <p:cNvSpPr>
            <a:spLocks noChangeShapeType="1"/>
          </p:cNvSpPr>
          <p:nvPr/>
        </p:nvSpPr>
        <p:spPr bwMode="auto">
          <a:xfrm flipV="1">
            <a:off x="5854700" y="1773239"/>
            <a:ext cx="0" cy="71437"/>
          </a:xfrm>
          <a:prstGeom prst="line">
            <a:avLst/>
          </a:prstGeom>
          <a:noFill/>
          <a:ln w="9525">
            <a:solidFill>
              <a:schemeClr val="tx1"/>
            </a:solidFill>
            <a:round/>
            <a:headEnd/>
            <a:tailEnd/>
          </a:ln>
        </p:spPr>
        <p:txBody>
          <a:bodyPr wrap="none" anchor="ctr"/>
          <a:lstStyle/>
          <a:p>
            <a:endParaRPr lang="de-DE"/>
          </a:p>
        </p:txBody>
      </p:sp>
      <p:sp>
        <p:nvSpPr>
          <p:cNvPr id="149557" name="Line 55"/>
          <p:cNvSpPr>
            <a:spLocks noChangeShapeType="1"/>
          </p:cNvSpPr>
          <p:nvPr/>
        </p:nvSpPr>
        <p:spPr bwMode="auto">
          <a:xfrm flipV="1">
            <a:off x="6142038" y="1773239"/>
            <a:ext cx="0" cy="71437"/>
          </a:xfrm>
          <a:prstGeom prst="line">
            <a:avLst/>
          </a:prstGeom>
          <a:noFill/>
          <a:ln w="9525">
            <a:solidFill>
              <a:schemeClr val="tx1"/>
            </a:solidFill>
            <a:round/>
            <a:headEnd/>
            <a:tailEnd/>
          </a:ln>
        </p:spPr>
        <p:txBody>
          <a:bodyPr wrap="none" anchor="ctr"/>
          <a:lstStyle/>
          <a:p>
            <a:endParaRPr lang="de-DE"/>
          </a:p>
        </p:txBody>
      </p:sp>
      <p:sp>
        <p:nvSpPr>
          <p:cNvPr id="149558" name="Line 56"/>
          <p:cNvSpPr>
            <a:spLocks noChangeShapeType="1"/>
          </p:cNvSpPr>
          <p:nvPr/>
        </p:nvSpPr>
        <p:spPr bwMode="auto">
          <a:xfrm flipV="1">
            <a:off x="6286500" y="1773239"/>
            <a:ext cx="0" cy="71437"/>
          </a:xfrm>
          <a:prstGeom prst="line">
            <a:avLst/>
          </a:prstGeom>
          <a:noFill/>
          <a:ln w="9525">
            <a:solidFill>
              <a:schemeClr val="tx1"/>
            </a:solidFill>
            <a:round/>
            <a:headEnd/>
            <a:tailEnd/>
          </a:ln>
        </p:spPr>
        <p:txBody>
          <a:bodyPr wrap="none" anchor="ctr"/>
          <a:lstStyle/>
          <a:p>
            <a:endParaRPr lang="de-DE"/>
          </a:p>
        </p:txBody>
      </p:sp>
      <p:sp>
        <p:nvSpPr>
          <p:cNvPr id="149559" name="Line 57"/>
          <p:cNvSpPr>
            <a:spLocks noChangeShapeType="1"/>
          </p:cNvSpPr>
          <p:nvPr/>
        </p:nvSpPr>
        <p:spPr bwMode="auto">
          <a:xfrm flipV="1">
            <a:off x="6430963" y="1773239"/>
            <a:ext cx="0" cy="71437"/>
          </a:xfrm>
          <a:prstGeom prst="line">
            <a:avLst/>
          </a:prstGeom>
          <a:noFill/>
          <a:ln w="9525">
            <a:solidFill>
              <a:schemeClr val="tx1"/>
            </a:solidFill>
            <a:round/>
            <a:headEnd/>
            <a:tailEnd/>
          </a:ln>
        </p:spPr>
        <p:txBody>
          <a:bodyPr wrap="none" anchor="ctr"/>
          <a:lstStyle/>
          <a:p>
            <a:endParaRPr lang="de-DE"/>
          </a:p>
        </p:txBody>
      </p:sp>
      <p:sp>
        <p:nvSpPr>
          <p:cNvPr id="149560" name="Line 58"/>
          <p:cNvSpPr>
            <a:spLocks noChangeShapeType="1"/>
          </p:cNvSpPr>
          <p:nvPr/>
        </p:nvSpPr>
        <p:spPr bwMode="auto">
          <a:xfrm flipV="1">
            <a:off x="6573838" y="1773239"/>
            <a:ext cx="0" cy="71437"/>
          </a:xfrm>
          <a:prstGeom prst="line">
            <a:avLst/>
          </a:prstGeom>
          <a:noFill/>
          <a:ln w="9525">
            <a:solidFill>
              <a:schemeClr val="tx1"/>
            </a:solidFill>
            <a:round/>
            <a:headEnd/>
            <a:tailEnd/>
          </a:ln>
        </p:spPr>
        <p:txBody>
          <a:bodyPr wrap="none" anchor="ctr"/>
          <a:lstStyle/>
          <a:p>
            <a:endParaRPr lang="de-DE"/>
          </a:p>
        </p:txBody>
      </p:sp>
      <p:sp>
        <p:nvSpPr>
          <p:cNvPr id="149561" name="Line 59"/>
          <p:cNvSpPr>
            <a:spLocks noChangeShapeType="1"/>
          </p:cNvSpPr>
          <p:nvPr/>
        </p:nvSpPr>
        <p:spPr bwMode="auto">
          <a:xfrm flipV="1">
            <a:off x="6862763" y="1773239"/>
            <a:ext cx="0" cy="71437"/>
          </a:xfrm>
          <a:prstGeom prst="line">
            <a:avLst/>
          </a:prstGeom>
          <a:noFill/>
          <a:ln w="9525">
            <a:solidFill>
              <a:schemeClr val="tx1"/>
            </a:solidFill>
            <a:round/>
            <a:headEnd/>
            <a:tailEnd/>
          </a:ln>
        </p:spPr>
        <p:txBody>
          <a:bodyPr wrap="none" anchor="ctr"/>
          <a:lstStyle/>
          <a:p>
            <a:endParaRPr lang="de-DE"/>
          </a:p>
        </p:txBody>
      </p:sp>
      <p:sp>
        <p:nvSpPr>
          <p:cNvPr id="149562" name="Line 60"/>
          <p:cNvSpPr>
            <a:spLocks noChangeShapeType="1"/>
          </p:cNvSpPr>
          <p:nvPr/>
        </p:nvSpPr>
        <p:spPr bwMode="auto">
          <a:xfrm flipV="1">
            <a:off x="7007225" y="1773239"/>
            <a:ext cx="0" cy="71437"/>
          </a:xfrm>
          <a:prstGeom prst="line">
            <a:avLst/>
          </a:prstGeom>
          <a:noFill/>
          <a:ln w="9525">
            <a:solidFill>
              <a:schemeClr val="tx1"/>
            </a:solidFill>
            <a:round/>
            <a:headEnd/>
            <a:tailEnd/>
          </a:ln>
        </p:spPr>
        <p:txBody>
          <a:bodyPr wrap="none" anchor="ctr"/>
          <a:lstStyle/>
          <a:p>
            <a:endParaRPr lang="de-DE"/>
          </a:p>
        </p:txBody>
      </p:sp>
      <p:sp>
        <p:nvSpPr>
          <p:cNvPr id="149563" name="Line 61"/>
          <p:cNvSpPr>
            <a:spLocks noChangeShapeType="1"/>
          </p:cNvSpPr>
          <p:nvPr/>
        </p:nvSpPr>
        <p:spPr bwMode="auto">
          <a:xfrm flipV="1">
            <a:off x="7151688" y="1773239"/>
            <a:ext cx="0" cy="71437"/>
          </a:xfrm>
          <a:prstGeom prst="line">
            <a:avLst/>
          </a:prstGeom>
          <a:noFill/>
          <a:ln w="9525">
            <a:solidFill>
              <a:schemeClr val="tx1"/>
            </a:solidFill>
            <a:round/>
            <a:headEnd/>
            <a:tailEnd/>
          </a:ln>
        </p:spPr>
        <p:txBody>
          <a:bodyPr wrap="none" anchor="ctr"/>
          <a:lstStyle/>
          <a:p>
            <a:endParaRPr lang="de-DE"/>
          </a:p>
        </p:txBody>
      </p:sp>
      <p:sp>
        <p:nvSpPr>
          <p:cNvPr id="149564" name="Line 62"/>
          <p:cNvSpPr>
            <a:spLocks noChangeShapeType="1"/>
          </p:cNvSpPr>
          <p:nvPr/>
        </p:nvSpPr>
        <p:spPr bwMode="auto">
          <a:xfrm flipV="1">
            <a:off x="7294563" y="1773239"/>
            <a:ext cx="0" cy="71437"/>
          </a:xfrm>
          <a:prstGeom prst="line">
            <a:avLst/>
          </a:prstGeom>
          <a:noFill/>
          <a:ln w="9525">
            <a:solidFill>
              <a:schemeClr val="tx1"/>
            </a:solidFill>
            <a:round/>
            <a:headEnd/>
            <a:tailEnd/>
          </a:ln>
        </p:spPr>
        <p:txBody>
          <a:bodyPr wrap="none" anchor="ctr"/>
          <a:lstStyle/>
          <a:p>
            <a:endParaRPr lang="de-DE"/>
          </a:p>
        </p:txBody>
      </p:sp>
      <p:sp>
        <p:nvSpPr>
          <p:cNvPr id="149565" name="Line 63"/>
          <p:cNvSpPr>
            <a:spLocks noChangeShapeType="1"/>
          </p:cNvSpPr>
          <p:nvPr/>
        </p:nvSpPr>
        <p:spPr bwMode="auto">
          <a:xfrm flipV="1">
            <a:off x="7581900" y="1773239"/>
            <a:ext cx="0" cy="71437"/>
          </a:xfrm>
          <a:prstGeom prst="line">
            <a:avLst/>
          </a:prstGeom>
          <a:noFill/>
          <a:ln w="9525">
            <a:solidFill>
              <a:schemeClr val="tx1"/>
            </a:solidFill>
            <a:round/>
            <a:headEnd/>
            <a:tailEnd/>
          </a:ln>
        </p:spPr>
        <p:txBody>
          <a:bodyPr wrap="none" anchor="ctr"/>
          <a:lstStyle/>
          <a:p>
            <a:endParaRPr lang="de-DE"/>
          </a:p>
        </p:txBody>
      </p:sp>
      <p:sp>
        <p:nvSpPr>
          <p:cNvPr id="149566" name="Line 64"/>
          <p:cNvSpPr>
            <a:spLocks noChangeShapeType="1"/>
          </p:cNvSpPr>
          <p:nvPr/>
        </p:nvSpPr>
        <p:spPr bwMode="auto">
          <a:xfrm flipV="1">
            <a:off x="7726363" y="1773239"/>
            <a:ext cx="0" cy="71437"/>
          </a:xfrm>
          <a:prstGeom prst="line">
            <a:avLst/>
          </a:prstGeom>
          <a:noFill/>
          <a:ln w="9525">
            <a:solidFill>
              <a:schemeClr val="tx1"/>
            </a:solidFill>
            <a:round/>
            <a:headEnd/>
            <a:tailEnd/>
          </a:ln>
        </p:spPr>
        <p:txBody>
          <a:bodyPr wrap="none" anchor="ctr"/>
          <a:lstStyle/>
          <a:p>
            <a:endParaRPr lang="de-DE"/>
          </a:p>
        </p:txBody>
      </p:sp>
      <p:sp>
        <p:nvSpPr>
          <p:cNvPr id="149567" name="Line 65"/>
          <p:cNvSpPr>
            <a:spLocks noChangeShapeType="1"/>
          </p:cNvSpPr>
          <p:nvPr/>
        </p:nvSpPr>
        <p:spPr bwMode="auto">
          <a:xfrm flipV="1">
            <a:off x="7870825" y="1773239"/>
            <a:ext cx="0" cy="71437"/>
          </a:xfrm>
          <a:prstGeom prst="line">
            <a:avLst/>
          </a:prstGeom>
          <a:noFill/>
          <a:ln w="9525">
            <a:solidFill>
              <a:schemeClr val="tx1"/>
            </a:solidFill>
            <a:round/>
            <a:headEnd/>
            <a:tailEnd/>
          </a:ln>
        </p:spPr>
        <p:txBody>
          <a:bodyPr wrap="none" anchor="ctr"/>
          <a:lstStyle/>
          <a:p>
            <a:endParaRPr lang="de-DE"/>
          </a:p>
        </p:txBody>
      </p:sp>
      <p:sp>
        <p:nvSpPr>
          <p:cNvPr id="149568" name="Line 66"/>
          <p:cNvSpPr>
            <a:spLocks noChangeShapeType="1"/>
          </p:cNvSpPr>
          <p:nvPr/>
        </p:nvSpPr>
        <p:spPr bwMode="auto">
          <a:xfrm flipV="1">
            <a:off x="8013700" y="1773239"/>
            <a:ext cx="0" cy="71437"/>
          </a:xfrm>
          <a:prstGeom prst="line">
            <a:avLst/>
          </a:prstGeom>
          <a:noFill/>
          <a:ln w="9525">
            <a:solidFill>
              <a:schemeClr val="tx1"/>
            </a:solidFill>
            <a:round/>
            <a:headEnd/>
            <a:tailEnd/>
          </a:ln>
        </p:spPr>
        <p:txBody>
          <a:bodyPr wrap="none" anchor="ctr"/>
          <a:lstStyle/>
          <a:p>
            <a:endParaRPr lang="de-DE"/>
          </a:p>
        </p:txBody>
      </p:sp>
      <p:sp>
        <p:nvSpPr>
          <p:cNvPr id="149569" name="Line 67"/>
          <p:cNvSpPr>
            <a:spLocks noChangeShapeType="1"/>
          </p:cNvSpPr>
          <p:nvPr/>
        </p:nvSpPr>
        <p:spPr bwMode="auto">
          <a:xfrm flipV="1">
            <a:off x="8302625" y="1773239"/>
            <a:ext cx="0" cy="71437"/>
          </a:xfrm>
          <a:prstGeom prst="line">
            <a:avLst/>
          </a:prstGeom>
          <a:noFill/>
          <a:ln w="9525">
            <a:solidFill>
              <a:schemeClr val="tx1"/>
            </a:solidFill>
            <a:round/>
            <a:headEnd/>
            <a:tailEnd/>
          </a:ln>
        </p:spPr>
        <p:txBody>
          <a:bodyPr wrap="none" anchor="ctr"/>
          <a:lstStyle/>
          <a:p>
            <a:endParaRPr lang="de-DE"/>
          </a:p>
        </p:txBody>
      </p:sp>
      <p:sp>
        <p:nvSpPr>
          <p:cNvPr id="149570" name="Line 68"/>
          <p:cNvSpPr>
            <a:spLocks noChangeShapeType="1"/>
          </p:cNvSpPr>
          <p:nvPr/>
        </p:nvSpPr>
        <p:spPr bwMode="auto">
          <a:xfrm flipV="1">
            <a:off x="8447088" y="1773239"/>
            <a:ext cx="0" cy="71437"/>
          </a:xfrm>
          <a:prstGeom prst="line">
            <a:avLst/>
          </a:prstGeom>
          <a:noFill/>
          <a:ln w="9525">
            <a:solidFill>
              <a:schemeClr val="tx1"/>
            </a:solidFill>
            <a:round/>
            <a:headEnd/>
            <a:tailEnd/>
          </a:ln>
        </p:spPr>
        <p:txBody>
          <a:bodyPr wrap="none" anchor="ctr"/>
          <a:lstStyle/>
          <a:p>
            <a:endParaRPr lang="de-DE"/>
          </a:p>
        </p:txBody>
      </p:sp>
      <p:sp>
        <p:nvSpPr>
          <p:cNvPr id="149571" name="Line 69"/>
          <p:cNvSpPr>
            <a:spLocks noChangeShapeType="1"/>
          </p:cNvSpPr>
          <p:nvPr/>
        </p:nvSpPr>
        <p:spPr bwMode="auto">
          <a:xfrm flipV="1">
            <a:off x="8591550" y="1773239"/>
            <a:ext cx="0" cy="71437"/>
          </a:xfrm>
          <a:prstGeom prst="line">
            <a:avLst/>
          </a:prstGeom>
          <a:noFill/>
          <a:ln w="9525">
            <a:solidFill>
              <a:schemeClr val="tx1"/>
            </a:solidFill>
            <a:round/>
            <a:headEnd/>
            <a:tailEnd/>
          </a:ln>
        </p:spPr>
        <p:txBody>
          <a:bodyPr wrap="none" anchor="ctr"/>
          <a:lstStyle/>
          <a:p>
            <a:endParaRPr lang="de-DE"/>
          </a:p>
        </p:txBody>
      </p:sp>
      <p:sp>
        <p:nvSpPr>
          <p:cNvPr id="149572" name="Line 70"/>
          <p:cNvSpPr>
            <a:spLocks noChangeShapeType="1"/>
          </p:cNvSpPr>
          <p:nvPr/>
        </p:nvSpPr>
        <p:spPr bwMode="auto">
          <a:xfrm flipV="1">
            <a:off x="8734425" y="1773239"/>
            <a:ext cx="0" cy="71437"/>
          </a:xfrm>
          <a:prstGeom prst="line">
            <a:avLst/>
          </a:prstGeom>
          <a:noFill/>
          <a:ln w="9525">
            <a:solidFill>
              <a:schemeClr val="tx1"/>
            </a:solidFill>
            <a:round/>
            <a:headEnd/>
            <a:tailEnd/>
          </a:ln>
        </p:spPr>
        <p:txBody>
          <a:bodyPr wrap="none" anchor="ctr"/>
          <a:lstStyle/>
          <a:p>
            <a:endParaRPr lang="de-DE"/>
          </a:p>
        </p:txBody>
      </p:sp>
      <p:sp>
        <p:nvSpPr>
          <p:cNvPr id="149573" name="Line 71"/>
          <p:cNvSpPr>
            <a:spLocks noChangeShapeType="1"/>
          </p:cNvSpPr>
          <p:nvPr/>
        </p:nvSpPr>
        <p:spPr bwMode="auto">
          <a:xfrm flipV="1">
            <a:off x="9023350" y="1773239"/>
            <a:ext cx="0" cy="71437"/>
          </a:xfrm>
          <a:prstGeom prst="line">
            <a:avLst/>
          </a:prstGeom>
          <a:noFill/>
          <a:ln w="9525">
            <a:solidFill>
              <a:schemeClr val="tx1"/>
            </a:solidFill>
            <a:round/>
            <a:headEnd/>
            <a:tailEnd/>
          </a:ln>
        </p:spPr>
        <p:txBody>
          <a:bodyPr wrap="none" anchor="ctr"/>
          <a:lstStyle/>
          <a:p>
            <a:endParaRPr lang="de-DE"/>
          </a:p>
        </p:txBody>
      </p:sp>
      <p:sp>
        <p:nvSpPr>
          <p:cNvPr id="149574" name="Line 72"/>
          <p:cNvSpPr>
            <a:spLocks noChangeShapeType="1"/>
          </p:cNvSpPr>
          <p:nvPr/>
        </p:nvSpPr>
        <p:spPr bwMode="auto">
          <a:xfrm>
            <a:off x="3548063" y="5445125"/>
            <a:ext cx="5689600" cy="0"/>
          </a:xfrm>
          <a:prstGeom prst="line">
            <a:avLst/>
          </a:prstGeom>
          <a:noFill/>
          <a:ln w="9525">
            <a:solidFill>
              <a:schemeClr val="tx1"/>
            </a:solidFill>
            <a:round/>
            <a:headEnd/>
            <a:tailEnd type="triangle" w="med" len="med"/>
          </a:ln>
        </p:spPr>
        <p:txBody>
          <a:bodyPr wrap="none" anchor="ctr"/>
          <a:lstStyle/>
          <a:p>
            <a:endParaRPr lang="de-DE"/>
          </a:p>
        </p:txBody>
      </p:sp>
      <p:sp>
        <p:nvSpPr>
          <p:cNvPr id="149575" name="Text Box 73"/>
          <p:cNvSpPr txBox="1">
            <a:spLocks noChangeArrowheads="1"/>
          </p:cNvSpPr>
          <p:nvPr/>
        </p:nvSpPr>
        <p:spPr bwMode="auto">
          <a:xfrm>
            <a:off x="3549650"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1850</a:t>
            </a:r>
          </a:p>
        </p:txBody>
      </p:sp>
      <p:sp>
        <p:nvSpPr>
          <p:cNvPr id="149576" name="Text Box 74"/>
          <p:cNvSpPr txBox="1">
            <a:spLocks noChangeArrowheads="1"/>
          </p:cNvSpPr>
          <p:nvPr/>
        </p:nvSpPr>
        <p:spPr bwMode="auto">
          <a:xfrm>
            <a:off x="4268788"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1900</a:t>
            </a:r>
          </a:p>
        </p:txBody>
      </p:sp>
      <p:sp>
        <p:nvSpPr>
          <p:cNvPr id="149577" name="Text Box 75"/>
          <p:cNvSpPr txBox="1">
            <a:spLocks noChangeArrowheads="1"/>
          </p:cNvSpPr>
          <p:nvPr/>
        </p:nvSpPr>
        <p:spPr bwMode="auto">
          <a:xfrm>
            <a:off x="4989513"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1950</a:t>
            </a:r>
          </a:p>
        </p:txBody>
      </p:sp>
      <p:sp>
        <p:nvSpPr>
          <p:cNvPr id="149578" name="Text Box 76"/>
          <p:cNvSpPr txBox="1">
            <a:spLocks noChangeArrowheads="1"/>
          </p:cNvSpPr>
          <p:nvPr/>
        </p:nvSpPr>
        <p:spPr bwMode="auto">
          <a:xfrm>
            <a:off x="5708650"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2000</a:t>
            </a:r>
          </a:p>
        </p:txBody>
      </p:sp>
      <p:sp>
        <p:nvSpPr>
          <p:cNvPr id="149579" name="Text Box 77"/>
          <p:cNvSpPr txBox="1">
            <a:spLocks noChangeArrowheads="1"/>
          </p:cNvSpPr>
          <p:nvPr/>
        </p:nvSpPr>
        <p:spPr bwMode="auto">
          <a:xfrm>
            <a:off x="6429375"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2050</a:t>
            </a:r>
          </a:p>
        </p:txBody>
      </p:sp>
      <p:sp>
        <p:nvSpPr>
          <p:cNvPr id="149580" name="Text Box 78"/>
          <p:cNvSpPr txBox="1">
            <a:spLocks noChangeArrowheads="1"/>
          </p:cNvSpPr>
          <p:nvPr/>
        </p:nvSpPr>
        <p:spPr bwMode="auto">
          <a:xfrm>
            <a:off x="7150100"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2100</a:t>
            </a:r>
          </a:p>
        </p:txBody>
      </p:sp>
      <p:sp>
        <p:nvSpPr>
          <p:cNvPr id="149581" name="Text Box 79"/>
          <p:cNvSpPr txBox="1">
            <a:spLocks noChangeArrowheads="1"/>
          </p:cNvSpPr>
          <p:nvPr/>
        </p:nvSpPr>
        <p:spPr bwMode="auto">
          <a:xfrm>
            <a:off x="7797800"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2150</a:t>
            </a:r>
          </a:p>
        </p:txBody>
      </p:sp>
      <p:sp>
        <p:nvSpPr>
          <p:cNvPr id="149582" name="Text Box 80"/>
          <p:cNvSpPr txBox="1">
            <a:spLocks noChangeArrowheads="1"/>
          </p:cNvSpPr>
          <p:nvPr/>
        </p:nvSpPr>
        <p:spPr bwMode="auto">
          <a:xfrm>
            <a:off x="8516938" y="5468938"/>
            <a:ext cx="6350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2200</a:t>
            </a:r>
          </a:p>
        </p:txBody>
      </p:sp>
      <p:sp>
        <p:nvSpPr>
          <p:cNvPr id="149583" name="Line 81"/>
          <p:cNvSpPr>
            <a:spLocks noChangeShapeType="1"/>
          </p:cNvSpPr>
          <p:nvPr/>
        </p:nvSpPr>
        <p:spPr bwMode="auto">
          <a:xfrm flipV="1">
            <a:off x="3979863" y="5446714"/>
            <a:ext cx="0" cy="71437"/>
          </a:xfrm>
          <a:prstGeom prst="line">
            <a:avLst/>
          </a:prstGeom>
          <a:noFill/>
          <a:ln w="9525">
            <a:solidFill>
              <a:schemeClr val="tx1"/>
            </a:solidFill>
            <a:round/>
            <a:headEnd/>
            <a:tailEnd/>
          </a:ln>
        </p:spPr>
        <p:txBody>
          <a:bodyPr wrap="none" anchor="ctr"/>
          <a:lstStyle/>
          <a:p>
            <a:endParaRPr lang="de-DE"/>
          </a:p>
        </p:txBody>
      </p:sp>
      <p:sp>
        <p:nvSpPr>
          <p:cNvPr id="149584" name="Line 82"/>
          <p:cNvSpPr>
            <a:spLocks noChangeShapeType="1"/>
          </p:cNvSpPr>
          <p:nvPr/>
        </p:nvSpPr>
        <p:spPr bwMode="auto">
          <a:xfrm flipV="1">
            <a:off x="4124325" y="5446714"/>
            <a:ext cx="0" cy="71437"/>
          </a:xfrm>
          <a:prstGeom prst="line">
            <a:avLst/>
          </a:prstGeom>
          <a:noFill/>
          <a:ln w="9525">
            <a:solidFill>
              <a:schemeClr val="tx1"/>
            </a:solidFill>
            <a:round/>
            <a:headEnd/>
            <a:tailEnd/>
          </a:ln>
        </p:spPr>
        <p:txBody>
          <a:bodyPr wrap="none" anchor="ctr"/>
          <a:lstStyle/>
          <a:p>
            <a:endParaRPr lang="de-DE"/>
          </a:p>
        </p:txBody>
      </p:sp>
      <p:sp>
        <p:nvSpPr>
          <p:cNvPr id="149585" name="Line 83"/>
          <p:cNvSpPr>
            <a:spLocks noChangeShapeType="1"/>
          </p:cNvSpPr>
          <p:nvPr/>
        </p:nvSpPr>
        <p:spPr bwMode="auto">
          <a:xfrm flipV="1">
            <a:off x="4268788" y="5446714"/>
            <a:ext cx="0" cy="71437"/>
          </a:xfrm>
          <a:prstGeom prst="line">
            <a:avLst/>
          </a:prstGeom>
          <a:noFill/>
          <a:ln w="9525">
            <a:solidFill>
              <a:schemeClr val="tx1"/>
            </a:solidFill>
            <a:round/>
            <a:headEnd/>
            <a:tailEnd/>
          </a:ln>
        </p:spPr>
        <p:txBody>
          <a:bodyPr wrap="none" anchor="ctr"/>
          <a:lstStyle/>
          <a:p>
            <a:endParaRPr lang="de-DE"/>
          </a:p>
        </p:txBody>
      </p:sp>
      <p:sp>
        <p:nvSpPr>
          <p:cNvPr id="149586" name="Line 84"/>
          <p:cNvSpPr>
            <a:spLocks noChangeShapeType="1"/>
          </p:cNvSpPr>
          <p:nvPr/>
        </p:nvSpPr>
        <p:spPr bwMode="auto">
          <a:xfrm flipV="1">
            <a:off x="4411663" y="5446714"/>
            <a:ext cx="0" cy="71437"/>
          </a:xfrm>
          <a:prstGeom prst="line">
            <a:avLst/>
          </a:prstGeom>
          <a:noFill/>
          <a:ln w="9525">
            <a:solidFill>
              <a:schemeClr val="tx1"/>
            </a:solidFill>
            <a:round/>
            <a:headEnd/>
            <a:tailEnd/>
          </a:ln>
        </p:spPr>
        <p:txBody>
          <a:bodyPr wrap="none" anchor="ctr"/>
          <a:lstStyle/>
          <a:p>
            <a:endParaRPr lang="de-DE"/>
          </a:p>
        </p:txBody>
      </p:sp>
      <p:sp>
        <p:nvSpPr>
          <p:cNvPr id="149587" name="Line 85"/>
          <p:cNvSpPr>
            <a:spLocks noChangeShapeType="1"/>
          </p:cNvSpPr>
          <p:nvPr/>
        </p:nvSpPr>
        <p:spPr bwMode="auto">
          <a:xfrm flipV="1">
            <a:off x="3692525" y="5446714"/>
            <a:ext cx="0" cy="71437"/>
          </a:xfrm>
          <a:prstGeom prst="line">
            <a:avLst/>
          </a:prstGeom>
          <a:noFill/>
          <a:ln w="9525">
            <a:solidFill>
              <a:schemeClr val="tx1"/>
            </a:solidFill>
            <a:round/>
            <a:headEnd/>
            <a:tailEnd/>
          </a:ln>
        </p:spPr>
        <p:txBody>
          <a:bodyPr wrap="none" anchor="ctr"/>
          <a:lstStyle/>
          <a:p>
            <a:endParaRPr lang="de-DE"/>
          </a:p>
        </p:txBody>
      </p:sp>
      <p:sp>
        <p:nvSpPr>
          <p:cNvPr id="149588" name="Line 86"/>
          <p:cNvSpPr>
            <a:spLocks noChangeShapeType="1"/>
          </p:cNvSpPr>
          <p:nvPr/>
        </p:nvSpPr>
        <p:spPr bwMode="auto">
          <a:xfrm flipV="1">
            <a:off x="4700588" y="5446714"/>
            <a:ext cx="0" cy="71437"/>
          </a:xfrm>
          <a:prstGeom prst="line">
            <a:avLst/>
          </a:prstGeom>
          <a:noFill/>
          <a:ln w="9525">
            <a:solidFill>
              <a:schemeClr val="tx1"/>
            </a:solidFill>
            <a:round/>
            <a:headEnd/>
            <a:tailEnd/>
          </a:ln>
        </p:spPr>
        <p:txBody>
          <a:bodyPr wrap="none" anchor="ctr"/>
          <a:lstStyle/>
          <a:p>
            <a:endParaRPr lang="de-DE"/>
          </a:p>
        </p:txBody>
      </p:sp>
      <p:sp>
        <p:nvSpPr>
          <p:cNvPr id="149589" name="Line 87"/>
          <p:cNvSpPr>
            <a:spLocks noChangeShapeType="1"/>
          </p:cNvSpPr>
          <p:nvPr/>
        </p:nvSpPr>
        <p:spPr bwMode="auto">
          <a:xfrm flipV="1">
            <a:off x="4845050" y="5446714"/>
            <a:ext cx="0" cy="71437"/>
          </a:xfrm>
          <a:prstGeom prst="line">
            <a:avLst/>
          </a:prstGeom>
          <a:noFill/>
          <a:ln w="9525">
            <a:solidFill>
              <a:schemeClr val="tx1"/>
            </a:solidFill>
            <a:round/>
            <a:headEnd/>
            <a:tailEnd/>
          </a:ln>
        </p:spPr>
        <p:txBody>
          <a:bodyPr wrap="none" anchor="ctr"/>
          <a:lstStyle/>
          <a:p>
            <a:endParaRPr lang="de-DE"/>
          </a:p>
        </p:txBody>
      </p:sp>
      <p:sp>
        <p:nvSpPr>
          <p:cNvPr id="149590" name="Line 88"/>
          <p:cNvSpPr>
            <a:spLocks noChangeShapeType="1"/>
          </p:cNvSpPr>
          <p:nvPr/>
        </p:nvSpPr>
        <p:spPr bwMode="auto">
          <a:xfrm flipV="1">
            <a:off x="4989513" y="5446714"/>
            <a:ext cx="0" cy="71437"/>
          </a:xfrm>
          <a:prstGeom prst="line">
            <a:avLst/>
          </a:prstGeom>
          <a:noFill/>
          <a:ln w="9525">
            <a:solidFill>
              <a:schemeClr val="tx1"/>
            </a:solidFill>
            <a:round/>
            <a:headEnd/>
            <a:tailEnd/>
          </a:ln>
        </p:spPr>
        <p:txBody>
          <a:bodyPr wrap="none" anchor="ctr"/>
          <a:lstStyle/>
          <a:p>
            <a:endParaRPr lang="de-DE"/>
          </a:p>
        </p:txBody>
      </p:sp>
      <p:sp>
        <p:nvSpPr>
          <p:cNvPr id="149591" name="Line 89"/>
          <p:cNvSpPr>
            <a:spLocks noChangeShapeType="1"/>
          </p:cNvSpPr>
          <p:nvPr/>
        </p:nvSpPr>
        <p:spPr bwMode="auto">
          <a:xfrm flipV="1">
            <a:off x="5132388" y="5446714"/>
            <a:ext cx="0" cy="71437"/>
          </a:xfrm>
          <a:prstGeom prst="line">
            <a:avLst/>
          </a:prstGeom>
          <a:noFill/>
          <a:ln w="9525">
            <a:solidFill>
              <a:schemeClr val="tx1"/>
            </a:solidFill>
            <a:round/>
            <a:headEnd/>
            <a:tailEnd/>
          </a:ln>
        </p:spPr>
        <p:txBody>
          <a:bodyPr wrap="none" anchor="ctr"/>
          <a:lstStyle/>
          <a:p>
            <a:endParaRPr lang="de-DE"/>
          </a:p>
        </p:txBody>
      </p:sp>
      <p:sp>
        <p:nvSpPr>
          <p:cNvPr id="149592" name="Line 90"/>
          <p:cNvSpPr>
            <a:spLocks noChangeShapeType="1"/>
          </p:cNvSpPr>
          <p:nvPr/>
        </p:nvSpPr>
        <p:spPr bwMode="auto">
          <a:xfrm flipV="1">
            <a:off x="5421313" y="5446714"/>
            <a:ext cx="0" cy="71437"/>
          </a:xfrm>
          <a:prstGeom prst="line">
            <a:avLst/>
          </a:prstGeom>
          <a:noFill/>
          <a:ln w="9525">
            <a:solidFill>
              <a:schemeClr val="tx1"/>
            </a:solidFill>
            <a:round/>
            <a:headEnd/>
            <a:tailEnd/>
          </a:ln>
        </p:spPr>
        <p:txBody>
          <a:bodyPr wrap="none" anchor="ctr"/>
          <a:lstStyle/>
          <a:p>
            <a:endParaRPr lang="de-DE"/>
          </a:p>
        </p:txBody>
      </p:sp>
      <p:sp>
        <p:nvSpPr>
          <p:cNvPr id="149593" name="Line 91"/>
          <p:cNvSpPr>
            <a:spLocks noChangeShapeType="1"/>
          </p:cNvSpPr>
          <p:nvPr/>
        </p:nvSpPr>
        <p:spPr bwMode="auto">
          <a:xfrm flipV="1">
            <a:off x="5565775" y="5446714"/>
            <a:ext cx="0" cy="71437"/>
          </a:xfrm>
          <a:prstGeom prst="line">
            <a:avLst/>
          </a:prstGeom>
          <a:noFill/>
          <a:ln w="9525">
            <a:solidFill>
              <a:schemeClr val="tx1"/>
            </a:solidFill>
            <a:round/>
            <a:headEnd/>
            <a:tailEnd/>
          </a:ln>
        </p:spPr>
        <p:txBody>
          <a:bodyPr wrap="none" anchor="ctr"/>
          <a:lstStyle/>
          <a:p>
            <a:endParaRPr lang="de-DE"/>
          </a:p>
        </p:txBody>
      </p:sp>
      <p:sp>
        <p:nvSpPr>
          <p:cNvPr id="149594" name="Line 92"/>
          <p:cNvSpPr>
            <a:spLocks noChangeShapeType="1"/>
          </p:cNvSpPr>
          <p:nvPr/>
        </p:nvSpPr>
        <p:spPr bwMode="auto">
          <a:xfrm flipV="1">
            <a:off x="5710238" y="5446714"/>
            <a:ext cx="0" cy="71437"/>
          </a:xfrm>
          <a:prstGeom prst="line">
            <a:avLst/>
          </a:prstGeom>
          <a:noFill/>
          <a:ln w="9525">
            <a:solidFill>
              <a:schemeClr val="tx1"/>
            </a:solidFill>
            <a:round/>
            <a:headEnd/>
            <a:tailEnd/>
          </a:ln>
        </p:spPr>
        <p:txBody>
          <a:bodyPr wrap="none" anchor="ctr"/>
          <a:lstStyle/>
          <a:p>
            <a:endParaRPr lang="de-DE"/>
          </a:p>
        </p:txBody>
      </p:sp>
      <p:sp>
        <p:nvSpPr>
          <p:cNvPr id="149595" name="Line 93"/>
          <p:cNvSpPr>
            <a:spLocks noChangeShapeType="1"/>
          </p:cNvSpPr>
          <p:nvPr/>
        </p:nvSpPr>
        <p:spPr bwMode="auto">
          <a:xfrm flipV="1">
            <a:off x="5853113" y="5446714"/>
            <a:ext cx="0" cy="71437"/>
          </a:xfrm>
          <a:prstGeom prst="line">
            <a:avLst/>
          </a:prstGeom>
          <a:noFill/>
          <a:ln w="9525">
            <a:solidFill>
              <a:schemeClr val="tx1"/>
            </a:solidFill>
            <a:round/>
            <a:headEnd/>
            <a:tailEnd/>
          </a:ln>
        </p:spPr>
        <p:txBody>
          <a:bodyPr wrap="none" anchor="ctr"/>
          <a:lstStyle/>
          <a:p>
            <a:endParaRPr lang="de-DE"/>
          </a:p>
        </p:txBody>
      </p:sp>
      <p:sp>
        <p:nvSpPr>
          <p:cNvPr id="149596" name="Line 94"/>
          <p:cNvSpPr>
            <a:spLocks noChangeShapeType="1"/>
          </p:cNvSpPr>
          <p:nvPr/>
        </p:nvSpPr>
        <p:spPr bwMode="auto">
          <a:xfrm flipV="1">
            <a:off x="6140450" y="5446714"/>
            <a:ext cx="0" cy="71437"/>
          </a:xfrm>
          <a:prstGeom prst="line">
            <a:avLst/>
          </a:prstGeom>
          <a:noFill/>
          <a:ln w="9525">
            <a:solidFill>
              <a:schemeClr val="tx1"/>
            </a:solidFill>
            <a:round/>
            <a:headEnd/>
            <a:tailEnd/>
          </a:ln>
        </p:spPr>
        <p:txBody>
          <a:bodyPr wrap="none" anchor="ctr"/>
          <a:lstStyle/>
          <a:p>
            <a:endParaRPr lang="de-DE"/>
          </a:p>
        </p:txBody>
      </p:sp>
      <p:sp>
        <p:nvSpPr>
          <p:cNvPr id="149597" name="Line 95"/>
          <p:cNvSpPr>
            <a:spLocks noChangeShapeType="1"/>
          </p:cNvSpPr>
          <p:nvPr/>
        </p:nvSpPr>
        <p:spPr bwMode="auto">
          <a:xfrm flipV="1">
            <a:off x="6284913" y="5446714"/>
            <a:ext cx="0" cy="71437"/>
          </a:xfrm>
          <a:prstGeom prst="line">
            <a:avLst/>
          </a:prstGeom>
          <a:noFill/>
          <a:ln w="9525">
            <a:solidFill>
              <a:schemeClr val="tx1"/>
            </a:solidFill>
            <a:round/>
            <a:headEnd/>
            <a:tailEnd/>
          </a:ln>
        </p:spPr>
        <p:txBody>
          <a:bodyPr wrap="none" anchor="ctr"/>
          <a:lstStyle/>
          <a:p>
            <a:endParaRPr lang="de-DE"/>
          </a:p>
        </p:txBody>
      </p:sp>
      <p:sp>
        <p:nvSpPr>
          <p:cNvPr id="149598" name="Line 96"/>
          <p:cNvSpPr>
            <a:spLocks noChangeShapeType="1"/>
          </p:cNvSpPr>
          <p:nvPr/>
        </p:nvSpPr>
        <p:spPr bwMode="auto">
          <a:xfrm flipV="1">
            <a:off x="6429375" y="5446714"/>
            <a:ext cx="0" cy="71437"/>
          </a:xfrm>
          <a:prstGeom prst="line">
            <a:avLst/>
          </a:prstGeom>
          <a:noFill/>
          <a:ln w="9525">
            <a:solidFill>
              <a:schemeClr val="tx1"/>
            </a:solidFill>
            <a:round/>
            <a:headEnd/>
            <a:tailEnd/>
          </a:ln>
        </p:spPr>
        <p:txBody>
          <a:bodyPr wrap="none" anchor="ctr"/>
          <a:lstStyle/>
          <a:p>
            <a:endParaRPr lang="de-DE"/>
          </a:p>
        </p:txBody>
      </p:sp>
      <p:sp>
        <p:nvSpPr>
          <p:cNvPr id="149599" name="Line 97"/>
          <p:cNvSpPr>
            <a:spLocks noChangeShapeType="1"/>
          </p:cNvSpPr>
          <p:nvPr/>
        </p:nvSpPr>
        <p:spPr bwMode="auto">
          <a:xfrm flipV="1">
            <a:off x="6572250" y="5446714"/>
            <a:ext cx="0" cy="71437"/>
          </a:xfrm>
          <a:prstGeom prst="line">
            <a:avLst/>
          </a:prstGeom>
          <a:noFill/>
          <a:ln w="9525">
            <a:solidFill>
              <a:schemeClr val="tx1"/>
            </a:solidFill>
            <a:round/>
            <a:headEnd/>
            <a:tailEnd/>
          </a:ln>
        </p:spPr>
        <p:txBody>
          <a:bodyPr wrap="none" anchor="ctr"/>
          <a:lstStyle/>
          <a:p>
            <a:endParaRPr lang="de-DE"/>
          </a:p>
        </p:txBody>
      </p:sp>
      <p:sp>
        <p:nvSpPr>
          <p:cNvPr id="149600" name="Line 98"/>
          <p:cNvSpPr>
            <a:spLocks noChangeShapeType="1"/>
          </p:cNvSpPr>
          <p:nvPr/>
        </p:nvSpPr>
        <p:spPr bwMode="auto">
          <a:xfrm flipV="1">
            <a:off x="6861175" y="5446714"/>
            <a:ext cx="0" cy="71437"/>
          </a:xfrm>
          <a:prstGeom prst="line">
            <a:avLst/>
          </a:prstGeom>
          <a:noFill/>
          <a:ln w="9525">
            <a:solidFill>
              <a:schemeClr val="tx1"/>
            </a:solidFill>
            <a:round/>
            <a:headEnd/>
            <a:tailEnd/>
          </a:ln>
        </p:spPr>
        <p:txBody>
          <a:bodyPr wrap="none" anchor="ctr"/>
          <a:lstStyle/>
          <a:p>
            <a:endParaRPr lang="de-DE"/>
          </a:p>
        </p:txBody>
      </p:sp>
      <p:sp>
        <p:nvSpPr>
          <p:cNvPr id="149601" name="Line 99"/>
          <p:cNvSpPr>
            <a:spLocks noChangeShapeType="1"/>
          </p:cNvSpPr>
          <p:nvPr/>
        </p:nvSpPr>
        <p:spPr bwMode="auto">
          <a:xfrm flipV="1">
            <a:off x="7005638" y="5446714"/>
            <a:ext cx="0" cy="71437"/>
          </a:xfrm>
          <a:prstGeom prst="line">
            <a:avLst/>
          </a:prstGeom>
          <a:noFill/>
          <a:ln w="9525">
            <a:solidFill>
              <a:schemeClr val="tx1"/>
            </a:solidFill>
            <a:round/>
            <a:headEnd/>
            <a:tailEnd/>
          </a:ln>
        </p:spPr>
        <p:txBody>
          <a:bodyPr wrap="none" anchor="ctr"/>
          <a:lstStyle/>
          <a:p>
            <a:endParaRPr lang="de-DE"/>
          </a:p>
        </p:txBody>
      </p:sp>
      <p:sp>
        <p:nvSpPr>
          <p:cNvPr id="149602" name="Line 100"/>
          <p:cNvSpPr>
            <a:spLocks noChangeShapeType="1"/>
          </p:cNvSpPr>
          <p:nvPr/>
        </p:nvSpPr>
        <p:spPr bwMode="auto">
          <a:xfrm flipV="1">
            <a:off x="7150100" y="5446714"/>
            <a:ext cx="0" cy="71437"/>
          </a:xfrm>
          <a:prstGeom prst="line">
            <a:avLst/>
          </a:prstGeom>
          <a:noFill/>
          <a:ln w="9525">
            <a:solidFill>
              <a:schemeClr val="tx1"/>
            </a:solidFill>
            <a:round/>
            <a:headEnd/>
            <a:tailEnd/>
          </a:ln>
        </p:spPr>
        <p:txBody>
          <a:bodyPr wrap="none" anchor="ctr"/>
          <a:lstStyle/>
          <a:p>
            <a:endParaRPr lang="de-DE"/>
          </a:p>
        </p:txBody>
      </p:sp>
      <p:sp>
        <p:nvSpPr>
          <p:cNvPr id="149603" name="Line 101"/>
          <p:cNvSpPr>
            <a:spLocks noChangeShapeType="1"/>
          </p:cNvSpPr>
          <p:nvPr/>
        </p:nvSpPr>
        <p:spPr bwMode="auto">
          <a:xfrm flipV="1">
            <a:off x="7292975" y="5446714"/>
            <a:ext cx="0" cy="71437"/>
          </a:xfrm>
          <a:prstGeom prst="line">
            <a:avLst/>
          </a:prstGeom>
          <a:noFill/>
          <a:ln w="9525">
            <a:solidFill>
              <a:schemeClr val="tx1"/>
            </a:solidFill>
            <a:round/>
            <a:headEnd/>
            <a:tailEnd/>
          </a:ln>
        </p:spPr>
        <p:txBody>
          <a:bodyPr wrap="none" anchor="ctr"/>
          <a:lstStyle/>
          <a:p>
            <a:endParaRPr lang="de-DE"/>
          </a:p>
        </p:txBody>
      </p:sp>
      <p:sp>
        <p:nvSpPr>
          <p:cNvPr id="149604" name="Line 102"/>
          <p:cNvSpPr>
            <a:spLocks noChangeShapeType="1"/>
          </p:cNvSpPr>
          <p:nvPr/>
        </p:nvSpPr>
        <p:spPr bwMode="auto">
          <a:xfrm flipV="1">
            <a:off x="7580313" y="5446714"/>
            <a:ext cx="0" cy="71437"/>
          </a:xfrm>
          <a:prstGeom prst="line">
            <a:avLst/>
          </a:prstGeom>
          <a:noFill/>
          <a:ln w="9525">
            <a:solidFill>
              <a:schemeClr val="tx1"/>
            </a:solidFill>
            <a:round/>
            <a:headEnd/>
            <a:tailEnd/>
          </a:ln>
        </p:spPr>
        <p:txBody>
          <a:bodyPr wrap="none" anchor="ctr"/>
          <a:lstStyle/>
          <a:p>
            <a:endParaRPr lang="de-DE"/>
          </a:p>
        </p:txBody>
      </p:sp>
      <p:sp>
        <p:nvSpPr>
          <p:cNvPr id="149605" name="Line 103"/>
          <p:cNvSpPr>
            <a:spLocks noChangeShapeType="1"/>
          </p:cNvSpPr>
          <p:nvPr/>
        </p:nvSpPr>
        <p:spPr bwMode="auto">
          <a:xfrm flipV="1">
            <a:off x="7724775" y="5446714"/>
            <a:ext cx="0" cy="71437"/>
          </a:xfrm>
          <a:prstGeom prst="line">
            <a:avLst/>
          </a:prstGeom>
          <a:noFill/>
          <a:ln w="9525">
            <a:solidFill>
              <a:schemeClr val="tx1"/>
            </a:solidFill>
            <a:round/>
            <a:headEnd/>
            <a:tailEnd/>
          </a:ln>
        </p:spPr>
        <p:txBody>
          <a:bodyPr wrap="none" anchor="ctr"/>
          <a:lstStyle/>
          <a:p>
            <a:endParaRPr lang="de-DE"/>
          </a:p>
        </p:txBody>
      </p:sp>
      <p:sp>
        <p:nvSpPr>
          <p:cNvPr id="149606" name="Line 104"/>
          <p:cNvSpPr>
            <a:spLocks noChangeShapeType="1"/>
          </p:cNvSpPr>
          <p:nvPr/>
        </p:nvSpPr>
        <p:spPr bwMode="auto">
          <a:xfrm flipV="1">
            <a:off x="7869238" y="5446714"/>
            <a:ext cx="0" cy="71437"/>
          </a:xfrm>
          <a:prstGeom prst="line">
            <a:avLst/>
          </a:prstGeom>
          <a:noFill/>
          <a:ln w="9525">
            <a:solidFill>
              <a:schemeClr val="tx1"/>
            </a:solidFill>
            <a:round/>
            <a:headEnd/>
            <a:tailEnd/>
          </a:ln>
        </p:spPr>
        <p:txBody>
          <a:bodyPr wrap="none" anchor="ctr"/>
          <a:lstStyle/>
          <a:p>
            <a:endParaRPr lang="de-DE"/>
          </a:p>
        </p:txBody>
      </p:sp>
      <p:sp>
        <p:nvSpPr>
          <p:cNvPr id="149607" name="Line 105"/>
          <p:cNvSpPr>
            <a:spLocks noChangeShapeType="1"/>
          </p:cNvSpPr>
          <p:nvPr/>
        </p:nvSpPr>
        <p:spPr bwMode="auto">
          <a:xfrm flipV="1">
            <a:off x="8012113" y="5446714"/>
            <a:ext cx="0" cy="71437"/>
          </a:xfrm>
          <a:prstGeom prst="line">
            <a:avLst/>
          </a:prstGeom>
          <a:noFill/>
          <a:ln w="9525">
            <a:solidFill>
              <a:schemeClr val="tx1"/>
            </a:solidFill>
            <a:round/>
            <a:headEnd/>
            <a:tailEnd/>
          </a:ln>
        </p:spPr>
        <p:txBody>
          <a:bodyPr wrap="none" anchor="ctr"/>
          <a:lstStyle/>
          <a:p>
            <a:endParaRPr lang="de-DE"/>
          </a:p>
        </p:txBody>
      </p:sp>
      <p:sp>
        <p:nvSpPr>
          <p:cNvPr id="149608" name="Line 106"/>
          <p:cNvSpPr>
            <a:spLocks noChangeShapeType="1"/>
          </p:cNvSpPr>
          <p:nvPr/>
        </p:nvSpPr>
        <p:spPr bwMode="auto">
          <a:xfrm flipV="1">
            <a:off x="8301038" y="5446714"/>
            <a:ext cx="0" cy="71437"/>
          </a:xfrm>
          <a:prstGeom prst="line">
            <a:avLst/>
          </a:prstGeom>
          <a:noFill/>
          <a:ln w="9525">
            <a:solidFill>
              <a:schemeClr val="tx1"/>
            </a:solidFill>
            <a:round/>
            <a:headEnd/>
            <a:tailEnd/>
          </a:ln>
        </p:spPr>
        <p:txBody>
          <a:bodyPr wrap="none" anchor="ctr"/>
          <a:lstStyle/>
          <a:p>
            <a:endParaRPr lang="de-DE"/>
          </a:p>
        </p:txBody>
      </p:sp>
      <p:sp>
        <p:nvSpPr>
          <p:cNvPr id="149609" name="Line 107"/>
          <p:cNvSpPr>
            <a:spLocks noChangeShapeType="1"/>
          </p:cNvSpPr>
          <p:nvPr/>
        </p:nvSpPr>
        <p:spPr bwMode="auto">
          <a:xfrm flipV="1">
            <a:off x="8445500" y="5446714"/>
            <a:ext cx="0" cy="71437"/>
          </a:xfrm>
          <a:prstGeom prst="line">
            <a:avLst/>
          </a:prstGeom>
          <a:noFill/>
          <a:ln w="9525">
            <a:solidFill>
              <a:schemeClr val="tx1"/>
            </a:solidFill>
            <a:round/>
            <a:headEnd/>
            <a:tailEnd/>
          </a:ln>
        </p:spPr>
        <p:txBody>
          <a:bodyPr wrap="none" anchor="ctr"/>
          <a:lstStyle/>
          <a:p>
            <a:endParaRPr lang="de-DE"/>
          </a:p>
        </p:txBody>
      </p:sp>
      <p:sp>
        <p:nvSpPr>
          <p:cNvPr id="149610" name="Line 108"/>
          <p:cNvSpPr>
            <a:spLocks noChangeShapeType="1"/>
          </p:cNvSpPr>
          <p:nvPr/>
        </p:nvSpPr>
        <p:spPr bwMode="auto">
          <a:xfrm flipV="1">
            <a:off x="8589963" y="5446714"/>
            <a:ext cx="0" cy="71437"/>
          </a:xfrm>
          <a:prstGeom prst="line">
            <a:avLst/>
          </a:prstGeom>
          <a:noFill/>
          <a:ln w="9525">
            <a:solidFill>
              <a:schemeClr val="tx1"/>
            </a:solidFill>
            <a:round/>
            <a:headEnd/>
            <a:tailEnd/>
          </a:ln>
        </p:spPr>
        <p:txBody>
          <a:bodyPr wrap="none" anchor="ctr"/>
          <a:lstStyle/>
          <a:p>
            <a:endParaRPr lang="de-DE"/>
          </a:p>
        </p:txBody>
      </p:sp>
      <p:sp>
        <p:nvSpPr>
          <p:cNvPr id="149611" name="Line 109"/>
          <p:cNvSpPr>
            <a:spLocks noChangeShapeType="1"/>
          </p:cNvSpPr>
          <p:nvPr/>
        </p:nvSpPr>
        <p:spPr bwMode="auto">
          <a:xfrm flipV="1">
            <a:off x="8732838" y="5446714"/>
            <a:ext cx="0" cy="71437"/>
          </a:xfrm>
          <a:prstGeom prst="line">
            <a:avLst/>
          </a:prstGeom>
          <a:noFill/>
          <a:ln w="9525">
            <a:solidFill>
              <a:schemeClr val="tx1"/>
            </a:solidFill>
            <a:round/>
            <a:headEnd/>
            <a:tailEnd/>
          </a:ln>
        </p:spPr>
        <p:txBody>
          <a:bodyPr wrap="none" anchor="ctr"/>
          <a:lstStyle/>
          <a:p>
            <a:endParaRPr lang="de-DE"/>
          </a:p>
        </p:txBody>
      </p:sp>
      <p:sp>
        <p:nvSpPr>
          <p:cNvPr id="149612" name="Line 110"/>
          <p:cNvSpPr>
            <a:spLocks noChangeShapeType="1"/>
          </p:cNvSpPr>
          <p:nvPr/>
        </p:nvSpPr>
        <p:spPr bwMode="auto">
          <a:xfrm flipV="1">
            <a:off x="9021763" y="5446714"/>
            <a:ext cx="0" cy="71437"/>
          </a:xfrm>
          <a:prstGeom prst="line">
            <a:avLst/>
          </a:prstGeom>
          <a:noFill/>
          <a:ln w="9525">
            <a:solidFill>
              <a:schemeClr val="tx1"/>
            </a:solidFill>
            <a:round/>
            <a:headEnd/>
            <a:tailEnd/>
          </a:ln>
        </p:spPr>
        <p:txBody>
          <a:bodyPr wrap="none" anchor="ctr"/>
          <a:lstStyle/>
          <a:p>
            <a:endParaRPr lang="de-DE"/>
          </a:p>
        </p:txBody>
      </p:sp>
      <p:sp>
        <p:nvSpPr>
          <p:cNvPr id="149613" name="Text Box 111"/>
          <p:cNvSpPr txBox="1">
            <a:spLocks noChangeArrowheads="1"/>
          </p:cNvSpPr>
          <p:nvPr/>
        </p:nvSpPr>
        <p:spPr bwMode="auto">
          <a:xfrm>
            <a:off x="9212263" y="5445125"/>
            <a:ext cx="601662"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MHz</a:t>
            </a:r>
          </a:p>
        </p:txBody>
      </p:sp>
      <p:sp>
        <p:nvSpPr>
          <p:cNvPr id="149614" name="Rectangle 112"/>
          <p:cNvSpPr>
            <a:spLocks noChangeArrowheads="1"/>
          </p:cNvSpPr>
          <p:nvPr/>
        </p:nvSpPr>
        <p:spPr bwMode="auto">
          <a:xfrm>
            <a:off x="4341814" y="3357564"/>
            <a:ext cx="1366837"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IMT-2000</a:t>
            </a:r>
          </a:p>
        </p:txBody>
      </p:sp>
      <p:sp>
        <p:nvSpPr>
          <p:cNvPr id="149615" name="Rectangle 113"/>
          <p:cNvSpPr>
            <a:spLocks noChangeArrowheads="1"/>
          </p:cNvSpPr>
          <p:nvPr/>
        </p:nvSpPr>
        <p:spPr bwMode="auto">
          <a:xfrm>
            <a:off x="6142038" y="3357564"/>
            <a:ext cx="215900" cy="503237"/>
          </a:xfrm>
          <a:prstGeom prst="rect">
            <a:avLst/>
          </a:prstGeom>
          <a:solidFill>
            <a:srgbClr val="DADAF6"/>
          </a:solidFill>
          <a:ln w="9525">
            <a:solidFill>
              <a:schemeClr val="tx1"/>
            </a:solidFill>
            <a:miter lim="800000"/>
            <a:headEnd/>
            <a:tailEnd/>
          </a:ln>
        </p:spPr>
        <p:txBody>
          <a:bodyPr wrap="none" anchor="ctr"/>
          <a:lstStyle/>
          <a:p>
            <a:pPr algn="ctr" eaLnBrk="0" hangingPunct="0"/>
            <a:endParaRPr lang="en-US" sz="1600">
              <a:latin typeface="Arial" pitchFamily="34" charset="0"/>
            </a:endParaRPr>
          </a:p>
        </p:txBody>
      </p:sp>
      <p:sp>
        <p:nvSpPr>
          <p:cNvPr id="149616" name="Rectangle 114"/>
          <p:cNvSpPr>
            <a:spLocks noChangeArrowheads="1"/>
          </p:cNvSpPr>
          <p:nvPr/>
        </p:nvSpPr>
        <p:spPr bwMode="auto">
          <a:xfrm>
            <a:off x="5708650" y="3357564"/>
            <a:ext cx="433388" cy="503237"/>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17" name="Rectangle 115"/>
          <p:cNvSpPr>
            <a:spLocks noChangeArrowheads="1"/>
          </p:cNvSpPr>
          <p:nvPr/>
        </p:nvSpPr>
        <p:spPr bwMode="auto">
          <a:xfrm>
            <a:off x="7580314" y="3357564"/>
            <a:ext cx="865187" cy="5032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IMT-2000</a:t>
            </a:r>
          </a:p>
        </p:txBody>
      </p:sp>
      <p:sp>
        <p:nvSpPr>
          <p:cNvPr id="149618" name="Rectangle 116"/>
          <p:cNvSpPr>
            <a:spLocks noChangeArrowheads="1"/>
          </p:cNvSpPr>
          <p:nvPr/>
        </p:nvSpPr>
        <p:spPr bwMode="auto">
          <a:xfrm>
            <a:off x="8445500" y="3357564"/>
            <a:ext cx="433388" cy="503237"/>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19" name="Rectangle 117"/>
          <p:cNvSpPr>
            <a:spLocks noChangeArrowheads="1"/>
          </p:cNvSpPr>
          <p:nvPr/>
        </p:nvSpPr>
        <p:spPr bwMode="auto">
          <a:xfrm>
            <a:off x="3549651" y="3357564"/>
            <a:ext cx="576263" cy="503237"/>
          </a:xfrm>
          <a:prstGeom prst="rect">
            <a:avLst/>
          </a:prstGeom>
          <a:solidFill>
            <a:srgbClr val="F4EE00"/>
          </a:solidFill>
          <a:ln w="9525">
            <a:solidFill>
              <a:schemeClr val="tx1"/>
            </a:solidFill>
            <a:miter lim="800000"/>
            <a:headEnd/>
            <a:tailEnd/>
          </a:ln>
        </p:spPr>
        <p:txBody>
          <a:bodyPr wrap="none" anchor="ctr"/>
          <a:lstStyle/>
          <a:p>
            <a:pPr algn="ctr" eaLnBrk="0" hangingPunct="0"/>
            <a:r>
              <a:rPr lang="de-DE" sz="1600">
                <a:latin typeface="Arial" pitchFamily="34" charset="0"/>
              </a:rPr>
              <a:t>GSM</a:t>
            </a:r>
          </a:p>
          <a:p>
            <a:pPr algn="ctr" eaLnBrk="0" hangingPunct="0"/>
            <a:r>
              <a:rPr lang="de-DE" sz="1600">
                <a:latin typeface="Arial" pitchFamily="34" charset="0"/>
              </a:rPr>
              <a:t>1800</a:t>
            </a:r>
            <a:endParaRPr lang="de-DE" sz="1600">
              <a:latin typeface="Arial" pitchFamily="34" charset="0"/>
              <a:sym typeface="Symbol" pitchFamily="18" charset="2"/>
            </a:endParaRPr>
          </a:p>
        </p:txBody>
      </p:sp>
      <p:sp>
        <p:nvSpPr>
          <p:cNvPr id="149620" name="Freeform 118"/>
          <p:cNvSpPr>
            <a:spLocks/>
          </p:cNvSpPr>
          <p:nvPr/>
        </p:nvSpPr>
        <p:spPr bwMode="auto">
          <a:xfrm>
            <a:off x="3405189" y="3354388"/>
            <a:ext cx="217487" cy="508000"/>
          </a:xfrm>
          <a:custGeom>
            <a:avLst/>
            <a:gdLst>
              <a:gd name="T0" fmla="*/ 158750 w 137"/>
              <a:gd name="T1" fmla="*/ 0 h 320"/>
              <a:gd name="T2" fmla="*/ 217487 w 137"/>
              <a:gd name="T3" fmla="*/ 76200 h 320"/>
              <a:gd name="T4" fmla="*/ 142875 w 137"/>
              <a:gd name="T5" fmla="*/ 198438 h 320"/>
              <a:gd name="T6" fmla="*/ 217487 w 137"/>
              <a:gd name="T7" fmla="*/ 292100 h 320"/>
              <a:gd name="T8" fmla="*/ 158750 w 137"/>
              <a:gd name="T9" fmla="*/ 419100 h 320"/>
              <a:gd name="T10" fmla="*/ 217487 w 137"/>
              <a:gd name="T11" fmla="*/ 508000 h 320"/>
              <a:gd name="T12" fmla="*/ 0 w 137"/>
              <a:gd name="T13" fmla="*/ 508000 h 320"/>
              <a:gd name="T14" fmla="*/ 0 w 137"/>
              <a:gd name="T15" fmla="*/ 3175 h 320"/>
              <a:gd name="T16" fmla="*/ 158750 w 137"/>
              <a:gd name="T17" fmla="*/ 0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320">
                <a:moveTo>
                  <a:pt x="100" y="0"/>
                </a:moveTo>
                <a:lnTo>
                  <a:pt x="137" y="48"/>
                </a:lnTo>
                <a:lnTo>
                  <a:pt x="90" y="125"/>
                </a:lnTo>
                <a:lnTo>
                  <a:pt x="137" y="184"/>
                </a:lnTo>
                <a:lnTo>
                  <a:pt x="100" y="264"/>
                </a:lnTo>
                <a:lnTo>
                  <a:pt x="137" y="320"/>
                </a:lnTo>
                <a:lnTo>
                  <a:pt x="0" y="320"/>
                </a:lnTo>
                <a:lnTo>
                  <a:pt x="0" y="2"/>
                </a:lnTo>
                <a:lnTo>
                  <a:pt x="100" y="0"/>
                </a:lnTo>
                <a:close/>
              </a:path>
            </a:pathLst>
          </a:custGeom>
          <a:solidFill>
            <a:schemeClr val="bg1"/>
          </a:solidFill>
          <a:ln w="9525" cap="flat" cmpd="sng">
            <a:solidFill>
              <a:schemeClr val="bg1"/>
            </a:solidFill>
            <a:prstDash val="solid"/>
            <a:round/>
            <a:headEnd/>
            <a:tailEnd/>
          </a:ln>
        </p:spPr>
        <p:txBody>
          <a:bodyPr wrap="none" anchor="ctr"/>
          <a:lstStyle/>
          <a:p>
            <a:endParaRPr lang="de-DE"/>
          </a:p>
        </p:txBody>
      </p:sp>
      <p:sp>
        <p:nvSpPr>
          <p:cNvPr id="149621" name="Rectangle 119"/>
          <p:cNvSpPr>
            <a:spLocks noChangeArrowheads="1"/>
          </p:cNvSpPr>
          <p:nvPr/>
        </p:nvSpPr>
        <p:spPr bwMode="auto">
          <a:xfrm>
            <a:off x="7581900" y="4076700"/>
            <a:ext cx="865188" cy="503238"/>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cdma2000</a:t>
            </a:r>
          </a:p>
          <a:p>
            <a:pPr algn="ctr" eaLnBrk="0" hangingPunct="0"/>
            <a:r>
              <a:rPr lang="de-DE" sz="1400">
                <a:latin typeface="Arial" pitchFamily="34" charset="0"/>
              </a:rPr>
              <a:t>W-CDMA</a:t>
            </a:r>
          </a:p>
        </p:txBody>
      </p:sp>
      <p:sp>
        <p:nvSpPr>
          <p:cNvPr id="149622" name="Rectangle 120"/>
          <p:cNvSpPr>
            <a:spLocks noChangeArrowheads="1"/>
          </p:cNvSpPr>
          <p:nvPr/>
        </p:nvSpPr>
        <p:spPr bwMode="auto">
          <a:xfrm>
            <a:off x="8447089" y="4076700"/>
            <a:ext cx="433387"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23" name="Rectangle 121"/>
          <p:cNvSpPr>
            <a:spLocks noChangeArrowheads="1"/>
          </p:cNvSpPr>
          <p:nvPr/>
        </p:nvSpPr>
        <p:spPr bwMode="auto">
          <a:xfrm>
            <a:off x="8302625" y="4797425"/>
            <a:ext cx="577850"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24" name="Rectangle 122"/>
          <p:cNvSpPr>
            <a:spLocks noChangeArrowheads="1"/>
          </p:cNvSpPr>
          <p:nvPr/>
        </p:nvSpPr>
        <p:spPr bwMode="auto">
          <a:xfrm>
            <a:off x="5710239" y="4076700"/>
            <a:ext cx="433387"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25" name="Rectangle 123"/>
          <p:cNvSpPr>
            <a:spLocks noChangeArrowheads="1"/>
          </p:cNvSpPr>
          <p:nvPr/>
        </p:nvSpPr>
        <p:spPr bwMode="auto">
          <a:xfrm>
            <a:off x="5854700" y="4797425"/>
            <a:ext cx="503238" cy="503238"/>
          </a:xfrm>
          <a:prstGeom prst="rect">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MSS</a:t>
            </a:r>
          </a:p>
          <a:p>
            <a:pPr algn="ctr" eaLnBrk="0" hangingPunct="0"/>
            <a:r>
              <a:rPr lang="de-DE" sz="1400">
                <a:latin typeface="Arial" pitchFamily="34" charset="0"/>
                <a:sym typeface="Symbol" pitchFamily="18" charset="2"/>
              </a:rPr>
              <a:t></a:t>
            </a:r>
          </a:p>
        </p:txBody>
      </p:sp>
      <p:sp>
        <p:nvSpPr>
          <p:cNvPr id="149626" name="Rectangle 124"/>
          <p:cNvSpPr>
            <a:spLocks noChangeArrowheads="1"/>
          </p:cNvSpPr>
          <p:nvPr/>
        </p:nvSpPr>
        <p:spPr bwMode="auto">
          <a:xfrm>
            <a:off x="4846638" y="4076700"/>
            <a:ext cx="862012" cy="503238"/>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cdma2000</a:t>
            </a:r>
          </a:p>
          <a:p>
            <a:pPr algn="ctr" eaLnBrk="0" hangingPunct="0"/>
            <a:r>
              <a:rPr lang="de-DE" sz="1400">
                <a:latin typeface="Arial" pitchFamily="34" charset="0"/>
              </a:rPr>
              <a:t>W-CDMA</a:t>
            </a:r>
          </a:p>
        </p:txBody>
      </p:sp>
      <p:sp>
        <p:nvSpPr>
          <p:cNvPr id="149627" name="Rectangle 125"/>
          <p:cNvSpPr>
            <a:spLocks noChangeArrowheads="1"/>
          </p:cNvSpPr>
          <p:nvPr/>
        </p:nvSpPr>
        <p:spPr bwMode="auto">
          <a:xfrm>
            <a:off x="4486276" y="4076700"/>
            <a:ext cx="360363" cy="503238"/>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Arial" pitchFamily="34" charset="0"/>
              </a:rPr>
              <a:t>PHS</a:t>
            </a:r>
            <a:endParaRPr lang="de-DE" sz="1400">
              <a:latin typeface="Arial" pitchFamily="34" charset="0"/>
              <a:sym typeface="Symbol" pitchFamily="18" charset="2"/>
            </a:endParaRPr>
          </a:p>
        </p:txBody>
      </p:sp>
      <p:sp>
        <p:nvSpPr>
          <p:cNvPr id="149628" name="Rectangle 126"/>
          <p:cNvSpPr>
            <a:spLocks noChangeArrowheads="1"/>
          </p:cNvSpPr>
          <p:nvPr/>
        </p:nvSpPr>
        <p:spPr bwMode="auto">
          <a:xfrm>
            <a:off x="3838576" y="4797425"/>
            <a:ext cx="2016125" cy="503238"/>
          </a:xfrm>
          <a:prstGeom prst="rect">
            <a:avLst/>
          </a:prstGeom>
          <a:solidFill>
            <a:srgbClr val="F4EE00"/>
          </a:solidFill>
          <a:ln w="9525">
            <a:solidFill>
              <a:schemeClr val="tx1"/>
            </a:solidFill>
            <a:miter lim="800000"/>
            <a:headEnd/>
            <a:tailEnd/>
          </a:ln>
        </p:spPr>
        <p:txBody>
          <a:bodyPr wrap="none" anchor="ctr"/>
          <a:lstStyle/>
          <a:p>
            <a:pPr algn="ctr" eaLnBrk="0" hangingPunct="0"/>
            <a:r>
              <a:rPr lang="de-DE" sz="1600">
                <a:latin typeface="Arial" pitchFamily="34" charset="0"/>
              </a:rPr>
              <a:t>PCS</a:t>
            </a:r>
            <a:endParaRPr lang="de-DE" sz="1600">
              <a:latin typeface="Arial" pitchFamily="34" charset="0"/>
              <a:sym typeface="Symbol" pitchFamily="18" charset="2"/>
            </a:endParaRPr>
          </a:p>
        </p:txBody>
      </p:sp>
      <p:sp>
        <p:nvSpPr>
          <p:cNvPr id="149629" name="Rectangle 127"/>
          <p:cNvSpPr>
            <a:spLocks noChangeArrowheads="1"/>
          </p:cNvSpPr>
          <p:nvPr/>
        </p:nvSpPr>
        <p:spPr bwMode="auto">
          <a:xfrm>
            <a:off x="7654925" y="4797425"/>
            <a:ext cx="503238" cy="503238"/>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400">
                <a:latin typeface="Arial" pitchFamily="34" charset="0"/>
              </a:rPr>
              <a:t>rsv.</a:t>
            </a:r>
            <a:endParaRPr lang="de-DE" sz="1400">
              <a:latin typeface="Arial" pitchFamily="34" charset="0"/>
              <a:sym typeface="Symbol" pitchFamily="18" charset="2"/>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t>IMT-2000 family</a:t>
            </a:r>
          </a:p>
        </p:txBody>
      </p:sp>
      <p:sp>
        <p:nvSpPr>
          <p:cNvPr id="15155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51555" name="Rectangle 5"/>
          <p:cNvSpPr>
            <a:spLocks noChangeArrowheads="1"/>
          </p:cNvSpPr>
          <p:nvPr/>
        </p:nvSpPr>
        <p:spPr bwMode="auto">
          <a:xfrm>
            <a:off x="3276600" y="4343400"/>
            <a:ext cx="1295400" cy="1524000"/>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600" b="1">
                <a:latin typeface="Arial" pitchFamily="34" charset="0"/>
              </a:rPr>
              <a:t>IMT-DS</a:t>
            </a:r>
          </a:p>
          <a:p>
            <a:pPr algn="ctr" eaLnBrk="0" hangingPunct="0"/>
            <a:r>
              <a:rPr lang="de-DE" sz="1400">
                <a:latin typeface="Arial" pitchFamily="34" charset="0"/>
              </a:rPr>
              <a:t>(Direct Spread)</a:t>
            </a:r>
          </a:p>
          <a:p>
            <a:pPr algn="ctr" eaLnBrk="0" hangingPunct="0"/>
            <a:endParaRPr lang="de-DE" sz="1400">
              <a:latin typeface="Arial" pitchFamily="34" charset="0"/>
            </a:endParaRPr>
          </a:p>
          <a:p>
            <a:pPr algn="ctr" eaLnBrk="0" hangingPunct="0"/>
            <a:r>
              <a:rPr lang="de-DE" sz="1600">
                <a:latin typeface="Arial" pitchFamily="34" charset="0"/>
              </a:rPr>
              <a:t>UTRA FDD</a:t>
            </a:r>
          </a:p>
          <a:p>
            <a:pPr algn="ctr" eaLnBrk="0" hangingPunct="0"/>
            <a:r>
              <a:rPr lang="de-DE" sz="1600">
                <a:latin typeface="Arial" pitchFamily="34" charset="0"/>
              </a:rPr>
              <a:t>(W-CDMA)</a:t>
            </a:r>
          </a:p>
          <a:p>
            <a:pPr algn="ctr" eaLnBrk="0" hangingPunct="0"/>
            <a:r>
              <a:rPr lang="de-DE" sz="1600">
                <a:solidFill>
                  <a:schemeClr val="bg2"/>
                </a:solidFill>
                <a:latin typeface="Arial" pitchFamily="34" charset="0"/>
              </a:rPr>
              <a:t>3GPP</a:t>
            </a:r>
            <a:endParaRPr lang="en-US" sz="1600">
              <a:solidFill>
                <a:schemeClr val="bg2"/>
              </a:solidFill>
              <a:latin typeface="Arial" pitchFamily="34" charset="0"/>
            </a:endParaRPr>
          </a:p>
        </p:txBody>
      </p:sp>
      <p:sp>
        <p:nvSpPr>
          <p:cNvPr id="151556" name="Rectangle 6"/>
          <p:cNvSpPr>
            <a:spLocks noChangeArrowheads="1"/>
          </p:cNvSpPr>
          <p:nvPr/>
        </p:nvSpPr>
        <p:spPr bwMode="auto">
          <a:xfrm>
            <a:off x="4724400" y="4343400"/>
            <a:ext cx="1295400" cy="1524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b="1">
                <a:latin typeface="Arial" pitchFamily="34" charset="0"/>
              </a:rPr>
              <a:t>IMT-TC</a:t>
            </a:r>
          </a:p>
          <a:p>
            <a:pPr algn="ctr" eaLnBrk="0" hangingPunct="0"/>
            <a:r>
              <a:rPr lang="de-DE" sz="1400">
                <a:latin typeface="Arial" pitchFamily="34" charset="0"/>
              </a:rPr>
              <a:t>(Time Code)</a:t>
            </a:r>
          </a:p>
          <a:p>
            <a:pPr algn="ctr" eaLnBrk="0" hangingPunct="0"/>
            <a:r>
              <a:rPr lang="de-DE" sz="1600">
                <a:latin typeface="Arial" pitchFamily="34" charset="0"/>
              </a:rPr>
              <a:t>UTRA TDD</a:t>
            </a:r>
          </a:p>
          <a:p>
            <a:pPr algn="ctr" eaLnBrk="0" hangingPunct="0"/>
            <a:r>
              <a:rPr lang="de-DE" sz="1600">
                <a:latin typeface="Arial" pitchFamily="34" charset="0"/>
              </a:rPr>
              <a:t>(TD-CDMA);</a:t>
            </a:r>
          </a:p>
          <a:p>
            <a:pPr algn="ctr" eaLnBrk="0" hangingPunct="0"/>
            <a:r>
              <a:rPr lang="de-DE" sz="1600">
                <a:latin typeface="Arial" pitchFamily="34" charset="0"/>
              </a:rPr>
              <a:t>TD-SCDMA</a:t>
            </a:r>
          </a:p>
          <a:p>
            <a:pPr algn="ctr" eaLnBrk="0" hangingPunct="0"/>
            <a:r>
              <a:rPr lang="de-DE" sz="1600">
                <a:solidFill>
                  <a:schemeClr val="bg2"/>
                </a:solidFill>
                <a:latin typeface="Arial" pitchFamily="34" charset="0"/>
              </a:rPr>
              <a:t>3GPP</a:t>
            </a:r>
            <a:endParaRPr lang="en-US" sz="1600">
              <a:solidFill>
                <a:schemeClr val="bg2"/>
              </a:solidFill>
              <a:latin typeface="Arial" pitchFamily="34" charset="0"/>
            </a:endParaRPr>
          </a:p>
        </p:txBody>
      </p:sp>
      <p:sp>
        <p:nvSpPr>
          <p:cNvPr id="151557" name="Rectangle 7"/>
          <p:cNvSpPr>
            <a:spLocks noChangeArrowheads="1"/>
          </p:cNvSpPr>
          <p:nvPr/>
        </p:nvSpPr>
        <p:spPr bwMode="auto">
          <a:xfrm>
            <a:off x="6172200" y="4343400"/>
            <a:ext cx="1295400" cy="1524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b="1">
                <a:latin typeface="Arial" pitchFamily="34" charset="0"/>
              </a:rPr>
              <a:t>IMT-MC</a:t>
            </a:r>
          </a:p>
          <a:p>
            <a:pPr algn="ctr" eaLnBrk="0" hangingPunct="0"/>
            <a:r>
              <a:rPr lang="de-DE" sz="1400">
                <a:latin typeface="Arial" pitchFamily="34" charset="0"/>
              </a:rPr>
              <a:t>(Multi Carrier)</a:t>
            </a:r>
          </a:p>
          <a:p>
            <a:pPr algn="ctr" eaLnBrk="0" hangingPunct="0"/>
            <a:endParaRPr lang="de-DE" sz="1400">
              <a:latin typeface="Arial" pitchFamily="34" charset="0"/>
            </a:endParaRPr>
          </a:p>
          <a:p>
            <a:pPr algn="ctr" eaLnBrk="0" hangingPunct="0"/>
            <a:r>
              <a:rPr lang="de-DE" sz="1600">
                <a:latin typeface="Arial" pitchFamily="34" charset="0"/>
              </a:rPr>
              <a:t>cdma2000</a:t>
            </a:r>
          </a:p>
          <a:p>
            <a:pPr algn="ctr" eaLnBrk="0" hangingPunct="0"/>
            <a:endParaRPr lang="de-DE" sz="1600">
              <a:latin typeface="Arial" pitchFamily="34" charset="0"/>
            </a:endParaRPr>
          </a:p>
          <a:p>
            <a:pPr algn="ctr" eaLnBrk="0" hangingPunct="0"/>
            <a:r>
              <a:rPr lang="de-DE" sz="1600">
                <a:solidFill>
                  <a:schemeClr val="bg2"/>
                </a:solidFill>
                <a:latin typeface="Arial" pitchFamily="34" charset="0"/>
              </a:rPr>
              <a:t>3GPP2</a:t>
            </a:r>
            <a:endParaRPr lang="en-US" sz="1600">
              <a:solidFill>
                <a:schemeClr val="bg2"/>
              </a:solidFill>
              <a:latin typeface="Arial" pitchFamily="34" charset="0"/>
            </a:endParaRPr>
          </a:p>
        </p:txBody>
      </p:sp>
      <p:sp>
        <p:nvSpPr>
          <p:cNvPr id="151558" name="Rectangle 8"/>
          <p:cNvSpPr>
            <a:spLocks noChangeArrowheads="1"/>
          </p:cNvSpPr>
          <p:nvPr/>
        </p:nvSpPr>
        <p:spPr bwMode="auto">
          <a:xfrm>
            <a:off x="7620000" y="4343400"/>
            <a:ext cx="1295400" cy="1524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b="1">
                <a:latin typeface="Arial" pitchFamily="34" charset="0"/>
              </a:rPr>
              <a:t>IMT-SC</a:t>
            </a:r>
          </a:p>
          <a:p>
            <a:pPr algn="ctr" eaLnBrk="0" hangingPunct="0"/>
            <a:r>
              <a:rPr lang="de-DE" sz="1400">
                <a:latin typeface="Arial" pitchFamily="34" charset="0"/>
              </a:rPr>
              <a:t>(Single Carrier)</a:t>
            </a:r>
          </a:p>
          <a:p>
            <a:pPr algn="ctr" eaLnBrk="0" hangingPunct="0"/>
            <a:endParaRPr lang="de-DE" sz="1400">
              <a:latin typeface="Arial" pitchFamily="34" charset="0"/>
            </a:endParaRPr>
          </a:p>
          <a:p>
            <a:pPr algn="ctr" eaLnBrk="0" hangingPunct="0"/>
            <a:r>
              <a:rPr lang="de-DE" sz="1600">
                <a:latin typeface="Arial" pitchFamily="34" charset="0"/>
              </a:rPr>
              <a:t>UWC-136</a:t>
            </a:r>
          </a:p>
          <a:p>
            <a:pPr algn="ctr" eaLnBrk="0" hangingPunct="0"/>
            <a:r>
              <a:rPr lang="de-DE" sz="1600">
                <a:latin typeface="Arial" pitchFamily="34" charset="0"/>
              </a:rPr>
              <a:t>(EDGE)</a:t>
            </a:r>
          </a:p>
          <a:p>
            <a:pPr algn="ctr" eaLnBrk="0" hangingPunct="0"/>
            <a:r>
              <a:rPr lang="de-DE" sz="1600">
                <a:solidFill>
                  <a:schemeClr val="bg2"/>
                </a:solidFill>
                <a:latin typeface="Arial" pitchFamily="34" charset="0"/>
              </a:rPr>
              <a:t>UWCC/3GPP</a:t>
            </a:r>
            <a:endParaRPr lang="en-US" sz="1600">
              <a:solidFill>
                <a:schemeClr val="bg2"/>
              </a:solidFill>
              <a:latin typeface="Arial" pitchFamily="34" charset="0"/>
            </a:endParaRPr>
          </a:p>
        </p:txBody>
      </p:sp>
      <p:sp>
        <p:nvSpPr>
          <p:cNvPr id="151559" name="Rectangle 9"/>
          <p:cNvSpPr>
            <a:spLocks noChangeArrowheads="1"/>
          </p:cNvSpPr>
          <p:nvPr/>
        </p:nvSpPr>
        <p:spPr bwMode="auto">
          <a:xfrm>
            <a:off x="9067800" y="4343400"/>
            <a:ext cx="1295400" cy="1524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b="1">
                <a:latin typeface="Arial" pitchFamily="34" charset="0"/>
              </a:rPr>
              <a:t>IMT-FT</a:t>
            </a:r>
          </a:p>
          <a:p>
            <a:pPr algn="ctr" eaLnBrk="0" hangingPunct="0"/>
            <a:r>
              <a:rPr lang="de-DE" sz="1400">
                <a:latin typeface="Arial" pitchFamily="34" charset="0"/>
              </a:rPr>
              <a:t>(Freq. Time)</a:t>
            </a:r>
          </a:p>
          <a:p>
            <a:pPr algn="ctr" eaLnBrk="0" hangingPunct="0"/>
            <a:endParaRPr lang="de-DE" sz="1400">
              <a:latin typeface="Arial" pitchFamily="34" charset="0"/>
            </a:endParaRPr>
          </a:p>
          <a:p>
            <a:pPr algn="ctr" eaLnBrk="0" hangingPunct="0"/>
            <a:r>
              <a:rPr lang="de-DE" sz="1600">
                <a:latin typeface="Arial" pitchFamily="34" charset="0"/>
              </a:rPr>
              <a:t>DECT</a:t>
            </a:r>
          </a:p>
          <a:p>
            <a:pPr algn="ctr" eaLnBrk="0" hangingPunct="0"/>
            <a:endParaRPr lang="de-DE" sz="1600">
              <a:latin typeface="Arial" pitchFamily="34" charset="0"/>
            </a:endParaRPr>
          </a:p>
          <a:p>
            <a:pPr algn="ctr" eaLnBrk="0" hangingPunct="0"/>
            <a:r>
              <a:rPr lang="de-DE" sz="1600">
                <a:solidFill>
                  <a:schemeClr val="bg2"/>
                </a:solidFill>
                <a:latin typeface="Arial" pitchFamily="34" charset="0"/>
              </a:rPr>
              <a:t>ETSI</a:t>
            </a:r>
            <a:endParaRPr lang="en-US" sz="1600">
              <a:solidFill>
                <a:schemeClr val="bg2"/>
              </a:solidFill>
              <a:latin typeface="Arial" pitchFamily="34" charset="0"/>
            </a:endParaRPr>
          </a:p>
        </p:txBody>
      </p:sp>
      <p:sp>
        <p:nvSpPr>
          <p:cNvPr id="151560" name="Rectangle 10"/>
          <p:cNvSpPr>
            <a:spLocks noChangeArrowheads="1"/>
          </p:cNvSpPr>
          <p:nvPr/>
        </p:nvSpPr>
        <p:spPr bwMode="auto">
          <a:xfrm>
            <a:off x="4572000" y="2286000"/>
            <a:ext cx="1295400" cy="762000"/>
          </a:xfrm>
          <a:prstGeom prst="rect">
            <a:avLst/>
          </a:prstGeom>
          <a:solidFill>
            <a:srgbClr val="66FF99"/>
          </a:solidFill>
          <a:ln w="9525">
            <a:solidFill>
              <a:schemeClr val="tx1"/>
            </a:solidFill>
            <a:miter lim="800000"/>
            <a:headEnd/>
            <a:tailEnd/>
          </a:ln>
        </p:spPr>
        <p:txBody>
          <a:bodyPr wrap="none" anchor="ctr"/>
          <a:lstStyle/>
          <a:p>
            <a:pPr algn="ctr" eaLnBrk="0" hangingPunct="0"/>
            <a:r>
              <a:rPr lang="de-DE" sz="1600">
                <a:latin typeface="Arial" pitchFamily="34" charset="0"/>
              </a:rPr>
              <a:t>GSM</a:t>
            </a:r>
          </a:p>
          <a:p>
            <a:pPr algn="ctr" eaLnBrk="0" hangingPunct="0"/>
            <a:r>
              <a:rPr lang="de-DE" sz="1600">
                <a:latin typeface="Arial" pitchFamily="34" charset="0"/>
              </a:rPr>
              <a:t>(MAP)</a:t>
            </a:r>
            <a:endParaRPr lang="en-US" sz="1600">
              <a:latin typeface="Arial" pitchFamily="34" charset="0"/>
            </a:endParaRPr>
          </a:p>
        </p:txBody>
      </p:sp>
      <p:sp>
        <p:nvSpPr>
          <p:cNvPr id="151561" name="Rectangle 11"/>
          <p:cNvSpPr>
            <a:spLocks noChangeArrowheads="1"/>
          </p:cNvSpPr>
          <p:nvPr/>
        </p:nvSpPr>
        <p:spPr bwMode="auto">
          <a:xfrm>
            <a:off x="6248400" y="2286000"/>
            <a:ext cx="12954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ANSI-41</a:t>
            </a:r>
          </a:p>
          <a:p>
            <a:pPr algn="ctr" eaLnBrk="0" hangingPunct="0"/>
            <a:r>
              <a:rPr lang="de-DE" sz="1600">
                <a:latin typeface="Arial" pitchFamily="34" charset="0"/>
              </a:rPr>
              <a:t>(IS-634)</a:t>
            </a:r>
            <a:endParaRPr lang="en-US" sz="1600">
              <a:latin typeface="Arial" pitchFamily="34" charset="0"/>
            </a:endParaRPr>
          </a:p>
        </p:txBody>
      </p:sp>
      <p:sp>
        <p:nvSpPr>
          <p:cNvPr id="151562" name="Rectangle 12"/>
          <p:cNvSpPr>
            <a:spLocks noChangeArrowheads="1"/>
          </p:cNvSpPr>
          <p:nvPr/>
        </p:nvSpPr>
        <p:spPr bwMode="auto">
          <a:xfrm>
            <a:off x="7924800" y="2286000"/>
            <a:ext cx="12954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IP-Network</a:t>
            </a:r>
            <a:endParaRPr lang="en-US" sz="1600">
              <a:latin typeface="Arial" pitchFamily="34" charset="0"/>
            </a:endParaRPr>
          </a:p>
        </p:txBody>
      </p:sp>
      <p:sp>
        <p:nvSpPr>
          <p:cNvPr id="151563" name="Text Box 13"/>
          <p:cNvSpPr txBox="1">
            <a:spLocks noChangeArrowheads="1"/>
          </p:cNvSpPr>
          <p:nvPr/>
        </p:nvSpPr>
        <p:spPr bwMode="auto">
          <a:xfrm>
            <a:off x="1736726" y="2274888"/>
            <a:ext cx="1425575" cy="825500"/>
          </a:xfrm>
          <a:prstGeom prst="rect">
            <a:avLst/>
          </a:prstGeom>
          <a:noFill/>
          <a:ln w="9525">
            <a:noFill/>
            <a:miter lim="800000"/>
            <a:headEnd/>
            <a:tailEnd/>
          </a:ln>
        </p:spPr>
        <p:txBody>
          <a:bodyPr wrap="none">
            <a:spAutoFit/>
          </a:bodyPr>
          <a:lstStyle/>
          <a:p>
            <a:pPr eaLnBrk="0" hangingPunct="0"/>
            <a:r>
              <a:rPr lang="de-DE" sz="1600">
                <a:latin typeface="Arial" pitchFamily="34" charset="0"/>
              </a:rPr>
              <a:t>IMT-2000</a:t>
            </a:r>
          </a:p>
          <a:p>
            <a:pPr eaLnBrk="0" hangingPunct="0"/>
            <a:r>
              <a:rPr lang="de-DE" sz="1600">
                <a:latin typeface="Arial" pitchFamily="34" charset="0"/>
              </a:rPr>
              <a:t>Core Network</a:t>
            </a:r>
          </a:p>
          <a:p>
            <a:pPr eaLnBrk="0" hangingPunct="0"/>
            <a:r>
              <a:rPr lang="de-DE" sz="1600">
                <a:solidFill>
                  <a:schemeClr val="bg2"/>
                </a:solidFill>
                <a:latin typeface="Arial" pitchFamily="34" charset="0"/>
              </a:rPr>
              <a:t>ITU-T</a:t>
            </a:r>
            <a:endParaRPr lang="en-US" sz="1600">
              <a:solidFill>
                <a:schemeClr val="bg2"/>
              </a:solidFill>
              <a:latin typeface="Arial" pitchFamily="34" charset="0"/>
            </a:endParaRPr>
          </a:p>
        </p:txBody>
      </p:sp>
      <p:sp>
        <p:nvSpPr>
          <p:cNvPr id="151564" name="Text Box 14"/>
          <p:cNvSpPr txBox="1">
            <a:spLocks noChangeArrowheads="1"/>
          </p:cNvSpPr>
          <p:nvPr/>
        </p:nvSpPr>
        <p:spPr bwMode="auto">
          <a:xfrm>
            <a:off x="1752600" y="4713288"/>
            <a:ext cx="1423988" cy="825500"/>
          </a:xfrm>
          <a:prstGeom prst="rect">
            <a:avLst/>
          </a:prstGeom>
          <a:noFill/>
          <a:ln w="9525">
            <a:noFill/>
            <a:miter lim="800000"/>
            <a:headEnd/>
            <a:tailEnd/>
          </a:ln>
        </p:spPr>
        <p:txBody>
          <a:bodyPr wrap="none">
            <a:spAutoFit/>
          </a:bodyPr>
          <a:lstStyle/>
          <a:p>
            <a:pPr eaLnBrk="0" hangingPunct="0"/>
            <a:r>
              <a:rPr lang="de-DE" sz="1600">
                <a:latin typeface="Arial" pitchFamily="34" charset="0"/>
              </a:rPr>
              <a:t>IMT-2000</a:t>
            </a:r>
          </a:p>
          <a:p>
            <a:pPr eaLnBrk="0" hangingPunct="0"/>
            <a:r>
              <a:rPr lang="de-DE" sz="1600">
                <a:latin typeface="Arial" pitchFamily="34" charset="0"/>
              </a:rPr>
              <a:t>Radio Access</a:t>
            </a:r>
          </a:p>
          <a:p>
            <a:pPr eaLnBrk="0" hangingPunct="0"/>
            <a:r>
              <a:rPr lang="de-DE" sz="1600">
                <a:solidFill>
                  <a:schemeClr val="bg2"/>
                </a:solidFill>
                <a:latin typeface="Arial" pitchFamily="34" charset="0"/>
              </a:rPr>
              <a:t>ITU-R</a:t>
            </a:r>
            <a:endParaRPr lang="en-US" sz="1600">
              <a:solidFill>
                <a:schemeClr val="bg2"/>
              </a:solidFill>
              <a:latin typeface="Arial" pitchFamily="34" charset="0"/>
            </a:endParaRPr>
          </a:p>
        </p:txBody>
      </p:sp>
      <p:sp>
        <p:nvSpPr>
          <p:cNvPr id="151565" name="Line 16"/>
          <p:cNvSpPr>
            <a:spLocks noChangeShapeType="1"/>
          </p:cNvSpPr>
          <p:nvPr/>
        </p:nvSpPr>
        <p:spPr bwMode="auto">
          <a:xfrm flipV="1">
            <a:off x="3962400" y="3886200"/>
            <a:ext cx="990600" cy="457200"/>
          </a:xfrm>
          <a:prstGeom prst="line">
            <a:avLst/>
          </a:prstGeom>
          <a:noFill/>
          <a:ln w="9525">
            <a:solidFill>
              <a:schemeClr val="tx1"/>
            </a:solidFill>
            <a:round/>
            <a:headEnd/>
            <a:tailEnd/>
          </a:ln>
        </p:spPr>
        <p:txBody>
          <a:bodyPr/>
          <a:lstStyle/>
          <a:p>
            <a:endParaRPr lang="de-DE"/>
          </a:p>
        </p:txBody>
      </p:sp>
      <p:sp>
        <p:nvSpPr>
          <p:cNvPr id="151566" name="Line 17"/>
          <p:cNvSpPr>
            <a:spLocks noChangeShapeType="1"/>
          </p:cNvSpPr>
          <p:nvPr/>
        </p:nvSpPr>
        <p:spPr bwMode="auto">
          <a:xfrm flipV="1">
            <a:off x="5334000" y="4038600"/>
            <a:ext cx="228600" cy="304800"/>
          </a:xfrm>
          <a:prstGeom prst="line">
            <a:avLst/>
          </a:prstGeom>
          <a:noFill/>
          <a:ln w="9525">
            <a:solidFill>
              <a:schemeClr val="tx1"/>
            </a:solidFill>
            <a:round/>
            <a:headEnd/>
            <a:tailEnd/>
          </a:ln>
        </p:spPr>
        <p:txBody>
          <a:bodyPr/>
          <a:lstStyle/>
          <a:p>
            <a:endParaRPr lang="de-DE"/>
          </a:p>
        </p:txBody>
      </p:sp>
      <p:sp>
        <p:nvSpPr>
          <p:cNvPr id="151567" name="Line 18"/>
          <p:cNvSpPr>
            <a:spLocks noChangeShapeType="1"/>
          </p:cNvSpPr>
          <p:nvPr/>
        </p:nvSpPr>
        <p:spPr bwMode="auto">
          <a:xfrm flipV="1">
            <a:off x="6781800" y="4114800"/>
            <a:ext cx="0" cy="228600"/>
          </a:xfrm>
          <a:prstGeom prst="line">
            <a:avLst/>
          </a:prstGeom>
          <a:noFill/>
          <a:ln w="9525">
            <a:solidFill>
              <a:schemeClr val="tx1"/>
            </a:solidFill>
            <a:round/>
            <a:headEnd/>
            <a:tailEnd/>
          </a:ln>
        </p:spPr>
        <p:txBody>
          <a:bodyPr/>
          <a:lstStyle/>
          <a:p>
            <a:endParaRPr lang="de-DE"/>
          </a:p>
        </p:txBody>
      </p:sp>
      <p:sp>
        <p:nvSpPr>
          <p:cNvPr id="151568" name="Line 19"/>
          <p:cNvSpPr>
            <a:spLocks noChangeShapeType="1"/>
          </p:cNvSpPr>
          <p:nvPr/>
        </p:nvSpPr>
        <p:spPr bwMode="auto">
          <a:xfrm flipH="1" flipV="1">
            <a:off x="8001000" y="4038600"/>
            <a:ext cx="304800" cy="304800"/>
          </a:xfrm>
          <a:prstGeom prst="line">
            <a:avLst/>
          </a:prstGeom>
          <a:noFill/>
          <a:ln w="9525">
            <a:solidFill>
              <a:schemeClr val="tx1"/>
            </a:solidFill>
            <a:round/>
            <a:headEnd/>
            <a:tailEnd/>
          </a:ln>
        </p:spPr>
        <p:txBody>
          <a:bodyPr/>
          <a:lstStyle/>
          <a:p>
            <a:endParaRPr lang="de-DE"/>
          </a:p>
        </p:txBody>
      </p:sp>
      <p:sp>
        <p:nvSpPr>
          <p:cNvPr id="151569" name="Line 20"/>
          <p:cNvSpPr>
            <a:spLocks noChangeShapeType="1"/>
          </p:cNvSpPr>
          <p:nvPr/>
        </p:nvSpPr>
        <p:spPr bwMode="auto">
          <a:xfrm flipH="1" flipV="1">
            <a:off x="8839200" y="3886200"/>
            <a:ext cx="838200" cy="457200"/>
          </a:xfrm>
          <a:prstGeom prst="line">
            <a:avLst/>
          </a:prstGeom>
          <a:noFill/>
          <a:ln w="9525">
            <a:solidFill>
              <a:schemeClr val="tx1"/>
            </a:solidFill>
            <a:round/>
            <a:headEnd/>
            <a:tailEnd/>
          </a:ln>
        </p:spPr>
        <p:txBody>
          <a:bodyPr/>
          <a:lstStyle/>
          <a:p>
            <a:endParaRPr lang="de-DE"/>
          </a:p>
        </p:txBody>
      </p:sp>
      <p:sp>
        <p:nvSpPr>
          <p:cNvPr id="151570" name="Line 21"/>
          <p:cNvSpPr>
            <a:spLocks noChangeShapeType="1"/>
          </p:cNvSpPr>
          <p:nvPr/>
        </p:nvSpPr>
        <p:spPr bwMode="auto">
          <a:xfrm>
            <a:off x="5221288" y="3048000"/>
            <a:ext cx="265112" cy="304800"/>
          </a:xfrm>
          <a:prstGeom prst="line">
            <a:avLst/>
          </a:prstGeom>
          <a:noFill/>
          <a:ln w="9525">
            <a:solidFill>
              <a:schemeClr val="tx1"/>
            </a:solidFill>
            <a:round/>
            <a:headEnd/>
            <a:tailEnd/>
          </a:ln>
        </p:spPr>
        <p:txBody>
          <a:bodyPr/>
          <a:lstStyle/>
          <a:p>
            <a:endParaRPr lang="de-DE"/>
          </a:p>
        </p:txBody>
      </p:sp>
      <p:sp>
        <p:nvSpPr>
          <p:cNvPr id="151571" name="Line 22"/>
          <p:cNvSpPr>
            <a:spLocks noChangeShapeType="1"/>
          </p:cNvSpPr>
          <p:nvPr/>
        </p:nvSpPr>
        <p:spPr bwMode="auto">
          <a:xfrm flipH="1">
            <a:off x="6892926" y="3048000"/>
            <a:ext cx="3175" cy="374650"/>
          </a:xfrm>
          <a:prstGeom prst="line">
            <a:avLst/>
          </a:prstGeom>
          <a:noFill/>
          <a:ln w="9525">
            <a:solidFill>
              <a:schemeClr val="tx1"/>
            </a:solidFill>
            <a:round/>
            <a:headEnd/>
            <a:tailEnd/>
          </a:ln>
        </p:spPr>
        <p:txBody>
          <a:bodyPr/>
          <a:lstStyle/>
          <a:p>
            <a:endParaRPr lang="de-DE"/>
          </a:p>
        </p:txBody>
      </p:sp>
      <p:sp>
        <p:nvSpPr>
          <p:cNvPr id="151572" name="Line 23"/>
          <p:cNvSpPr>
            <a:spLocks noChangeShapeType="1"/>
          </p:cNvSpPr>
          <p:nvPr/>
        </p:nvSpPr>
        <p:spPr bwMode="auto">
          <a:xfrm flipH="1">
            <a:off x="8242300" y="3048001"/>
            <a:ext cx="331788" cy="307975"/>
          </a:xfrm>
          <a:prstGeom prst="line">
            <a:avLst/>
          </a:prstGeom>
          <a:noFill/>
          <a:ln w="9525">
            <a:solidFill>
              <a:schemeClr val="tx1"/>
            </a:solidFill>
            <a:round/>
            <a:headEnd/>
            <a:tailEnd/>
          </a:ln>
        </p:spPr>
        <p:txBody>
          <a:bodyPr/>
          <a:lstStyle/>
          <a:p>
            <a:endParaRPr lang="de-DE"/>
          </a:p>
        </p:txBody>
      </p:sp>
      <p:sp>
        <p:nvSpPr>
          <p:cNvPr id="151573" name="Line 24"/>
          <p:cNvSpPr>
            <a:spLocks noChangeShapeType="1"/>
          </p:cNvSpPr>
          <p:nvPr/>
        </p:nvSpPr>
        <p:spPr bwMode="auto">
          <a:xfrm>
            <a:off x="5219700" y="1905000"/>
            <a:ext cx="0" cy="381000"/>
          </a:xfrm>
          <a:prstGeom prst="line">
            <a:avLst/>
          </a:prstGeom>
          <a:noFill/>
          <a:ln w="9525">
            <a:solidFill>
              <a:schemeClr val="tx1"/>
            </a:solidFill>
            <a:round/>
            <a:headEnd/>
            <a:tailEnd/>
          </a:ln>
        </p:spPr>
        <p:txBody>
          <a:bodyPr/>
          <a:lstStyle/>
          <a:p>
            <a:endParaRPr lang="de-DE"/>
          </a:p>
        </p:txBody>
      </p:sp>
      <p:sp>
        <p:nvSpPr>
          <p:cNvPr id="151574" name="Line 25"/>
          <p:cNvSpPr>
            <a:spLocks noChangeShapeType="1"/>
          </p:cNvSpPr>
          <p:nvPr/>
        </p:nvSpPr>
        <p:spPr bwMode="auto">
          <a:xfrm>
            <a:off x="6896100" y="1905000"/>
            <a:ext cx="0" cy="381000"/>
          </a:xfrm>
          <a:prstGeom prst="line">
            <a:avLst/>
          </a:prstGeom>
          <a:noFill/>
          <a:ln w="9525">
            <a:solidFill>
              <a:schemeClr val="tx1"/>
            </a:solidFill>
            <a:round/>
            <a:headEnd/>
            <a:tailEnd/>
          </a:ln>
        </p:spPr>
        <p:txBody>
          <a:bodyPr/>
          <a:lstStyle/>
          <a:p>
            <a:endParaRPr lang="de-DE"/>
          </a:p>
        </p:txBody>
      </p:sp>
      <p:sp>
        <p:nvSpPr>
          <p:cNvPr id="151575" name="Line 26"/>
          <p:cNvSpPr>
            <a:spLocks noChangeShapeType="1"/>
          </p:cNvSpPr>
          <p:nvPr/>
        </p:nvSpPr>
        <p:spPr bwMode="auto">
          <a:xfrm>
            <a:off x="8572500" y="1905000"/>
            <a:ext cx="0" cy="381000"/>
          </a:xfrm>
          <a:prstGeom prst="line">
            <a:avLst/>
          </a:prstGeom>
          <a:noFill/>
          <a:ln w="9525">
            <a:solidFill>
              <a:schemeClr val="tx1"/>
            </a:solidFill>
            <a:round/>
            <a:headEnd/>
            <a:tailEnd/>
          </a:ln>
        </p:spPr>
        <p:txBody>
          <a:bodyPr/>
          <a:lstStyle/>
          <a:p>
            <a:endParaRPr lang="de-DE"/>
          </a:p>
        </p:txBody>
      </p:sp>
      <p:sp>
        <p:nvSpPr>
          <p:cNvPr id="151576" name="Rectangle 27"/>
          <p:cNvSpPr>
            <a:spLocks noChangeArrowheads="1"/>
          </p:cNvSpPr>
          <p:nvPr/>
        </p:nvSpPr>
        <p:spPr bwMode="auto">
          <a:xfrm>
            <a:off x="4572000" y="1143000"/>
            <a:ext cx="4648200" cy="762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Interface </a:t>
            </a:r>
            <a:br>
              <a:rPr lang="de-DE" sz="1600">
                <a:latin typeface="Arial" pitchFamily="34" charset="0"/>
              </a:rPr>
            </a:br>
            <a:r>
              <a:rPr lang="de-DE" sz="1600">
                <a:latin typeface="Arial" pitchFamily="34" charset="0"/>
              </a:rPr>
              <a:t>for Internetworking</a:t>
            </a:r>
            <a:endParaRPr lang="en-US" sz="1600">
              <a:latin typeface="Arial" pitchFamily="34" charset="0"/>
            </a:endParaRPr>
          </a:p>
        </p:txBody>
      </p:sp>
      <p:grpSp>
        <p:nvGrpSpPr>
          <p:cNvPr id="151577" name="Group 28"/>
          <p:cNvGrpSpPr>
            <a:grpSpLocks/>
          </p:cNvGrpSpPr>
          <p:nvPr/>
        </p:nvGrpSpPr>
        <p:grpSpPr bwMode="auto">
          <a:xfrm>
            <a:off x="4724400" y="3276600"/>
            <a:ext cx="4495800" cy="838200"/>
            <a:chOff x="2016" y="2112"/>
            <a:chExt cx="2832" cy="528"/>
          </a:xfrm>
        </p:grpSpPr>
        <p:grpSp>
          <p:nvGrpSpPr>
            <p:cNvPr id="151581" name="Group 29"/>
            <p:cNvGrpSpPr>
              <a:grpSpLocks/>
            </p:cNvGrpSpPr>
            <p:nvPr/>
          </p:nvGrpSpPr>
          <p:grpSpPr bwMode="auto">
            <a:xfrm rot="84978">
              <a:off x="2016" y="2112"/>
              <a:ext cx="2832" cy="528"/>
              <a:chOff x="2016" y="2160"/>
              <a:chExt cx="2688" cy="432"/>
            </a:xfrm>
          </p:grpSpPr>
          <p:sp>
            <p:nvSpPr>
              <p:cNvPr id="151584" name="AutoShape 30"/>
              <p:cNvSpPr>
                <a:spLocks noChangeArrowheads="1"/>
              </p:cNvSpPr>
              <p:nvPr/>
            </p:nvSpPr>
            <p:spPr bwMode="auto">
              <a:xfrm>
                <a:off x="2016" y="2160"/>
                <a:ext cx="2688" cy="432"/>
              </a:xfrm>
              <a:prstGeom prst="cloudCallout">
                <a:avLst>
                  <a:gd name="adj1" fmla="val -15144"/>
                  <a:gd name="adj2" fmla="val 15741"/>
                </a:avLst>
              </a:prstGeom>
              <a:solidFill>
                <a:srgbClr val="DADAF6"/>
              </a:solidFill>
              <a:ln w="9525">
                <a:solidFill>
                  <a:schemeClr val="tx1"/>
                </a:solidFill>
                <a:round/>
                <a:headEnd/>
                <a:tailEnd/>
              </a:ln>
            </p:spPr>
            <p:txBody>
              <a:bodyPr/>
              <a:lstStyle/>
              <a:p>
                <a:pPr algn="ctr" eaLnBrk="0" hangingPunct="0"/>
                <a:endParaRPr lang="en-US" sz="1400">
                  <a:latin typeface="Arial" pitchFamily="34" charset="0"/>
                </a:endParaRPr>
              </a:p>
            </p:txBody>
          </p:sp>
          <p:sp>
            <p:nvSpPr>
              <p:cNvPr id="151585" name="Oval 31"/>
              <p:cNvSpPr>
                <a:spLocks noChangeArrowheads="1"/>
              </p:cNvSpPr>
              <p:nvPr/>
            </p:nvSpPr>
            <p:spPr bwMode="auto">
              <a:xfrm rot="-240818">
                <a:off x="2400" y="2400"/>
                <a:ext cx="720" cy="144"/>
              </a:xfrm>
              <a:prstGeom prst="ellipse">
                <a:avLst/>
              </a:prstGeom>
              <a:solidFill>
                <a:srgbClr val="DADAF6"/>
              </a:solidFill>
              <a:ln w="9525">
                <a:solidFill>
                  <a:srgbClr val="DADAF6"/>
                </a:solidFill>
                <a:round/>
                <a:headEnd/>
                <a:tailEnd/>
              </a:ln>
            </p:spPr>
            <p:txBody>
              <a:bodyPr wrap="none" anchor="ctr"/>
              <a:lstStyle/>
              <a:p>
                <a:pPr algn="ctr"/>
                <a:endParaRPr lang="en-US" sz="1800"/>
              </a:p>
            </p:txBody>
          </p:sp>
        </p:grpSp>
        <p:sp>
          <p:nvSpPr>
            <p:cNvPr id="151582" name="Rectangle 32"/>
            <p:cNvSpPr>
              <a:spLocks noChangeArrowheads="1"/>
            </p:cNvSpPr>
            <p:nvPr/>
          </p:nvSpPr>
          <p:spPr bwMode="auto">
            <a:xfrm>
              <a:off x="4080" y="2352"/>
              <a:ext cx="336" cy="144"/>
            </a:xfrm>
            <a:prstGeom prst="rect">
              <a:avLst/>
            </a:prstGeom>
            <a:solidFill>
              <a:srgbClr val="DADAF6"/>
            </a:solidFill>
            <a:ln w="9525">
              <a:solidFill>
                <a:srgbClr val="DADAF6"/>
              </a:solidFill>
              <a:miter lim="800000"/>
              <a:headEnd/>
              <a:tailEnd/>
            </a:ln>
          </p:spPr>
          <p:txBody>
            <a:bodyPr wrap="none" anchor="ctr"/>
            <a:lstStyle/>
            <a:p>
              <a:pPr algn="ctr"/>
              <a:endParaRPr lang="en-US" sz="1800"/>
            </a:p>
          </p:txBody>
        </p:sp>
        <p:sp>
          <p:nvSpPr>
            <p:cNvPr id="151583" name="Text Box 33"/>
            <p:cNvSpPr txBox="1">
              <a:spLocks noChangeArrowheads="1"/>
            </p:cNvSpPr>
            <p:nvPr/>
          </p:nvSpPr>
          <p:spPr bwMode="auto">
            <a:xfrm>
              <a:off x="2304" y="2162"/>
              <a:ext cx="2208" cy="366"/>
            </a:xfrm>
            <a:prstGeom prst="rect">
              <a:avLst/>
            </a:prstGeom>
            <a:noFill/>
            <a:ln w="9525">
              <a:noFill/>
              <a:miter lim="800000"/>
              <a:headEnd/>
              <a:tailEnd/>
            </a:ln>
          </p:spPr>
          <p:txBody>
            <a:bodyPr>
              <a:spAutoFit/>
            </a:bodyPr>
            <a:lstStyle/>
            <a:p>
              <a:pPr algn="ctr" eaLnBrk="0" hangingPunct="0"/>
              <a:r>
                <a:rPr lang="de-DE" sz="1600">
                  <a:latin typeface="Arial" pitchFamily="34" charset="0"/>
                </a:rPr>
                <a:t>Flexible assignment of </a:t>
              </a:r>
              <a:br>
                <a:rPr lang="de-DE" sz="1600">
                  <a:latin typeface="Arial" pitchFamily="34" charset="0"/>
                </a:rPr>
              </a:br>
              <a:r>
                <a:rPr lang="de-DE" sz="1600">
                  <a:latin typeface="Arial" pitchFamily="34" charset="0"/>
                </a:rPr>
                <a:t>Core Network and Radio Access</a:t>
              </a:r>
              <a:endParaRPr lang="en-US" sz="1600">
                <a:latin typeface="Arial" pitchFamily="34" charset="0"/>
              </a:endParaRPr>
            </a:p>
          </p:txBody>
        </p:sp>
      </p:grpSp>
      <p:sp>
        <p:nvSpPr>
          <p:cNvPr id="151578" name="Text Box 34"/>
          <p:cNvSpPr txBox="1">
            <a:spLocks noChangeArrowheads="1"/>
          </p:cNvSpPr>
          <p:nvPr/>
        </p:nvSpPr>
        <p:spPr bwMode="auto">
          <a:xfrm>
            <a:off x="2495551" y="3357564"/>
            <a:ext cx="1425575"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Initial UMTS</a:t>
            </a:r>
          </a:p>
          <a:p>
            <a:pPr eaLnBrk="0" hangingPunct="0"/>
            <a:r>
              <a:rPr lang="de-DE" sz="1600">
                <a:latin typeface="Arial" pitchFamily="34" charset="0"/>
              </a:rPr>
              <a:t>(R99 w/ FDD)</a:t>
            </a:r>
          </a:p>
        </p:txBody>
      </p:sp>
      <p:sp>
        <p:nvSpPr>
          <p:cNvPr id="151579" name="Line 35"/>
          <p:cNvSpPr>
            <a:spLocks noChangeShapeType="1"/>
          </p:cNvSpPr>
          <p:nvPr/>
        </p:nvSpPr>
        <p:spPr bwMode="auto">
          <a:xfrm flipV="1">
            <a:off x="3216275" y="2708275"/>
            <a:ext cx="1079500" cy="649288"/>
          </a:xfrm>
          <a:prstGeom prst="line">
            <a:avLst/>
          </a:prstGeom>
          <a:noFill/>
          <a:ln w="9525">
            <a:solidFill>
              <a:srgbClr val="00CC66"/>
            </a:solidFill>
            <a:round/>
            <a:headEnd/>
            <a:tailEnd type="triangle" w="med" len="med"/>
          </a:ln>
        </p:spPr>
        <p:txBody>
          <a:bodyPr wrap="none" anchor="ctr"/>
          <a:lstStyle/>
          <a:p>
            <a:endParaRPr lang="de-DE"/>
          </a:p>
        </p:txBody>
      </p:sp>
      <p:sp>
        <p:nvSpPr>
          <p:cNvPr id="151580" name="Line 36"/>
          <p:cNvSpPr>
            <a:spLocks noChangeShapeType="1"/>
          </p:cNvSpPr>
          <p:nvPr/>
        </p:nvSpPr>
        <p:spPr bwMode="auto">
          <a:xfrm>
            <a:off x="3143250" y="3933825"/>
            <a:ext cx="431800" cy="287338"/>
          </a:xfrm>
          <a:prstGeom prst="line">
            <a:avLst/>
          </a:prstGeom>
          <a:noFill/>
          <a:ln w="9525">
            <a:solidFill>
              <a:srgbClr val="00CC66"/>
            </a:solidFill>
            <a:round/>
            <a:headEnd/>
            <a:tailEnd type="triangle" w="med" len="med"/>
          </a:ln>
        </p:spPr>
        <p:txBody>
          <a:bodyPr wrap="none" anchor="ctr"/>
          <a:lstStyle/>
          <a:p>
            <a:endParaRPr lang="de-DE"/>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el 4"/>
          <p:cNvSpPr>
            <a:spLocks noGrp="1"/>
          </p:cNvSpPr>
          <p:nvPr>
            <p:ph type="title"/>
          </p:nvPr>
        </p:nvSpPr>
        <p:spPr/>
        <p:txBody>
          <a:bodyPr/>
          <a:lstStyle/>
          <a:p>
            <a:r>
              <a:rPr lang="en-US"/>
              <a:t>GSM, UMTS, and LTE Releases</a:t>
            </a:r>
          </a:p>
        </p:txBody>
      </p:sp>
      <p:sp>
        <p:nvSpPr>
          <p:cNvPr id="9" name="Textplatzhalter 8"/>
          <p:cNvSpPr>
            <a:spLocks noGrp="1"/>
          </p:cNvSpPr>
          <p:nvPr>
            <p:ph type="body" sz="half" idx="1"/>
          </p:nvPr>
        </p:nvSpPr>
        <p:spPr/>
        <p:txBody>
          <a:bodyPr/>
          <a:lstStyle/>
          <a:p>
            <a:r>
              <a:rPr lang="en-US" dirty="0"/>
              <a:t>Stages</a:t>
            </a:r>
          </a:p>
          <a:p>
            <a:pPr lvl="1"/>
            <a:r>
              <a:rPr lang="en-US" dirty="0"/>
              <a:t> (0: </a:t>
            </a:r>
            <a:r>
              <a:rPr lang="de-DE" dirty="0" err="1"/>
              <a:t>feasibility</a:t>
            </a:r>
            <a:r>
              <a:rPr lang="de-DE" dirty="0"/>
              <a:t> </a:t>
            </a:r>
            <a:r>
              <a:rPr lang="de-DE" dirty="0" err="1"/>
              <a:t>study</a:t>
            </a:r>
            <a:r>
              <a:rPr lang="de-DE" dirty="0"/>
              <a:t>)</a:t>
            </a:r>
          </a:p>
          <a:p>
            <a:pPr lvl="1"/>
            <a:r>
              <a:rPr lang="de-DE" dirty="0"/>
              <a:t> 1: </a:t>
            </a:r>
            <a:r>
              <a:rPr lang="en-US" dirty="0"/>
              <a:t>service description from a service-user</a:t>
            </a:r>
            <a:r>
              <a:rPr lang="en-US" altLang="de-DE" dirty="0"/>
              <a:t>’</a:t>
            </a:r>
            <a:r>
              <a:rPr lang="en-US" dirty="0"/>
              <a:t>s point of view</a:t>
            </a:r>
            <a:endParaRPr lang="de-DE" dirty="0"/>
          </a:p>
          <a:p>
            <a:pPr lvl="1"/>
            <a:r>
              <a:rPr lang="de-DE" dirty="0"/>
              <a:t> 2: </a:t>
            </a:r>
            <a:r>
              <a:rPr lang="en-US" dirty="0"/>
              <a:t>logical analysis, breaking the problem down into functional elements and the information flows amongst them</a:t>
            </a:r>
            <a:endParaRPr lang="de-DE" dirty="0"/>
          </a:p>
          <a:p>
            <a:pPr lvl="1"/>
            <a:r>
              <a:rPr lang="de-DE" dirty="0"/>
              <a:t> 3: </a:t>
            </a:r>
            <a:r>
              <a:rPr lang="en-US" dirty="0"/>
              <a:t>concrete implementation of the protocols between physical elements onto which the functional elements have been mapped</a:t>
            </a:r>
            <a:endParaRPr lang="de-DE" dirty="0"/>
          </a:p>
          <a:p>
            <a:pPr lvl="1"/>
            <a:r>
              <a:rPr lang="de-DE" dirty="0"/>
              <a:t> (4: </a:t>
            </a:r>
            <a:r>
              <a:rPr lang="de-DE" dirty="0" err="1"/>
              <a:t>test</a:t>
            </a:r>
            <a:r>
              <a:rPr lang="de-DE" dirty="0"/>
              <a:t> </a:t>
            </a:r>
            <a:r>
              <a:rPr lang="de-DE" dirty="0" err="1"/>
              <a:t>specifications</a:t>
            </a:r>
            <a:r>
              <a:rPr lang="de-DE" dirty="0"/>
              <a:t>)</a:t>
            </a:r>
            <a:endParaRPr lang="en-US" dirty="0"/>
          </a:p>
          <a:p>
            <a:r>
              <a:rPr lang="en-US" dirty="0"/>
              <a:t>Note</a:t>
            </a:r>
          </a:p>
          <a:p>
            <a:pPr lvl="1"/>
            <a:r>
              <a:rPr lang="en-US" dirty="0"/>
              <a:t> "Release 2000" was used only temporarily and was eventually replaced by "Release 4" and "Release 5"</a:t>
            </a:r>
          </a:p>
          <a:p>
            <a:endParaRPr lang="en-US" dirty="0"/>
          </a:p>
          <a:p>
            <a:r>
              <a:rPr lang="en-US" dirty="0"/>
              <a:t>Additional information:</a:t>
            </a:r>
            <a:endParaRPr lang="en-US" dirty="0">
              <a:hlinkClick r:id="rId3"/>
            </a:endParaRPr>
          </a:p>
          <a:p>
            <a:pPr lvl="1"/>
            <a:r>
              <a:rPr lang="en-US" dirty="0">
                <a:hlinkClick r:id="rId3"/>
              </a:rPr>
              <a:t> www.3gpp.org/releases</a:t>
            </a:r>
            <a:endParaRPr lang="en-US" dirty="0"/>
          </a:p>
        </p:txBody>
      </p:sp>
      <p:sp>
        <p:nvSpPr>
          <p:cNvPr id="5" name="Content Placeholder 4"/>
          <p:cNvSpPr>
            <a:spLocks noGrp="1"/>
          </p:cNvSpPr>
          <p:nvPr>
            <p:ph sz="half" idx="2"/>
          </p:nvPr>
        </p:nvSpPr>
        <p:spPr/>
        <p:txBody>
          <a:bodyPr/>
          <a:lstStyle/>
          <a:p>
            <a:endParaRPr lang="de-DE"/>
          </a:p>
        </p:txBody>
      </p:sp>
      <p:sp>
        <p:nvSpPr>
          <p:cNvPr id="153603" name="Fußzeilenplatzhalter 3"/>
          <p:cNvSpPr>
            <a:spLocks noGrp="1"/>
          </p:cNvSpPr>
          <p:nvPr>
            <p:ph type="ftr" sz="quarter" idx="10"/>
          </p:nvPr>
        </p:nvSpPr>
        <p:spPr>
          <a:xfrm>
            <a:off x="239184" y="6669450"/>
            <a:ext cx="10657416" cy="304800"/>
          </a:xfrm>
        </p:spPr>
        <p:txBody>
          <a:bodyPr/>
          <a:lstStyle/>
          <a:p>
            <a:r>
              <a:rPr lang="en-US"/>
              <a:t>Prof. Dr.-Ing. Jochen H. Schiller    www.jochenschiller.de    Mobile Communications</a:t>
            </a:r>
            <a:endParaRPr lang="en-US" dirty="0"/>
          </a:p>
        </p:txBody>
      </p:sp>
      <p:graphicFrame>
        <p:nvGraphicFramePr>
          <p:cNvPr id="8" name="Tabellenplatzhalter 6"/>
          <p:cNvGraphicFramePr>
            <a:graphicFrameLocks/>
          </p:cNvGraphicFramePr>
          <p:nvPr/>
        </p:nvGraphicFramePr>
        <p:xfrm>
          <a:off x="6167438" y="884238"/>
          <a:ext cx="4392610" cy="5497714"/>
        </p:xfrm>
        <a:graphic>
          <a:graphicData uri="http://schemas.openxmlformats.org/drawingml/2006/table">
            <a:tbl>
              <a:tblPr/>
              <a:tblGrid>
                <a:gridCol w="524492">
                  <a:extLst>
                    <a:ext uri="{9D8B030D-6E8A-4147-A177-3AD203B41FA5}">
                      <a16:colId xmlns:a16="http://schemas.microsoft.com/office/drawing/2014/main" val="20000"/>
                    </a:ext>
                  </a:extLst>
                </a:gridCol>
                <a:gridCol w="1180104">
                  <a:extLst>
                    <a:ext uri="{9D8B030D-6E8A-4147-A177-3AD203B41FA5}">
                      <a16:colId xmlns:a16="http://schemas.microsoft.com/office/drawing/2014/main" val="20001"/>
                    </a:ext>
                  </a:extLst>
                </a:gridCol>
                <a:gridCol w="2688014">
                  <a:extLst>
                    <a:ext uri="{9D8B030D-6E8A-4147-A177-3AD203B41FA5}">
                      <a16:colId xmlns:a16="http://schemas.microsoft.com/office/drawing/2014/main" val="20002"/>
                    </a:ext>
                  </a:extLst>
                </a:gridCol>
              </a:tblGrid>
              <a:tr h="191587">
                <a:tc>
                  <a:txBody>
                    <a:bodyPr/>
                    <a:lstStyle/>
                    <a:p>
                      <a:r>
                        <a:rPr lang="de-DE" sz="900" b="1" dirty="0" err="1"/>
                        <a:t>Rel</a:t>
                      </a:r>
                      <a:endParaRPr lang="de-DE" sz="900" dirty="0"/>
                    </a:p>
                  </a:txBody>
                  <a:tcPr marL="30722" marR="30722" marT="17033" marB="17033" anchor="ctr">
                    <a:lnL>
                      <a:noFill/>
                    </a:lnL>
                    <a:lnR>
                      <a:noFill/>
                    </a:lnR>
                    <a:lnT>
                      <a:noFill/>
                    </a:lnT>
                    <a:lnB>
                      <a:noFill/>
                    </a:lnB>
                  </a:tcPr>
                </a:tc>
                <a:tc>
                  <a:txBody>
                    <a:bodyPr/>
                    <a:lstStyle/>
                    <a:p>
                      <a:r>
                        <a:rPr lang="en-US" sz="900" b="1" dirty="0"/>
                        <a:t>Spec version</a:t>
                      </a:r>
                      <a:r>
                        <a:rPr lang="en-US" sz="900" b="1" baseline="0" dirty="0"/>
                        <a:t> no.</a:t>
                      </a:r>
                      <a:endParaRPr lang="en-US" sz="900" dirty="0"/>
                    </a:p>
                  </a:txBody>
                  <a:tcPr marL="30722" marR="30722" marT="17033" marB="17033" anchor="ctr">
                    <a:lnL>
                      <a:noFill/>
                    </a:lnL>
                    <a:lnR>
                      <a:noFill/>
                    </a:lnR>
                    <a:lnT>
                      <a:noFill/>
                    </a:lnT>
                    <a:lnB>
                      <a:noFill/>
                    </a:lnB>
                  </a:tcPr>
                </a:tc>
                <a:tc>
                  <a:txBody>
                    <a:bodyPr/>
                    <a:lstStyle/>
                    <a:p>
                      <a:r>
                        <a:rPr lang="en-US" sz="900" b="1" dirty="0"/>
                        <a:t>Functional freeze date, indicative only</a:t>
                      </a:r>
                      <a:endParaRPr lang="en-US" sz="900" dirty="0"/>
                    </a:p>
                  </a:txBody>
                  <a:tcPr marL="30722" marR="30722" marT="17033" marB="17033" anchor="ctr">
                    <a:lnL>
                      <a:noFill/>
                    </a:lnL>
                    <a:lnR>
                      <a:noFill/>
                    </a:lnR>
                    <a:lnT>
                      <a:noFill/>
                    </a:lnT>
                    <a:lnB>
                      <a:noFill/>
                    </a:lnB>
                  </a:tcPr>
                </a:tc>
                <a:extLst>
                  <a:ext uri="{0D108BD9-81ED-4DB2-BD59-A6C34878D82A}">
                    <a16:rowId xmlns:a16="http://schemas.microsoft.com/office/drawing/2014/main" val="10000"/>
                  </a:ext>
                </a:extLst>
              </a:tr>
              <a:tr h="167635">
                <a:tc>
                  <a:txBody>
                    <a:bodyPr/>
                    <a:lstStyle/>
                    <a:p>
                      <a:r>
                        <a:rPr lang="de-DE" sz="900" dirty="0"/>
                        <a:t>Rel-12</a:t>
                      </a:r>
                    </a:p>
                  </a:txBody>
                  <a:tcPr marL="30722" marR="30722" marT="17033" marB="17033" anchor="ctr">
                    <a:lnL>
                      <a:noFill/>
                    </a:lnL>
                    <a:lnR>
                      <a:noFill/>
                    </a:lnR>
                    <a:lnT>
                      <a:noFill/>
                    </a:lnT>
                    <a:lnB>
                      <a:noFill/>
                    </a:lnB>
                  </a:tcPr>
                </a:tc>
                <a:tc>
                  <a:txBody>
                    <a:bodyPr/>
                    <a:lstStyle/>
                    <a:p>
                      <a:r>
                        <a:rPr lang="de-DE" sz="900" dirty="0"/>
                        <a:t>12.x.y</a:t>
                      </a:r>
                    </a:p>
                  </a:txBody>
                  <a:tcPr marL="30722" marR="30722" marT="17033" marB="17033" anchor="ctr">
                    <a:lnL>
                      <a:noFill/>
                    </a:lnL>
                    <a:lnR>
                      <a:noFill/>
                    </a:lnR>
                    <a:lnT>
                      <a:noFill/>
                    </a:lnT>
                    <a:lnB>
                      <a:noFill/>
                    </a:lnB>
                  </a:tcPr>
                </a:tc>
                <a:tc>
                  <a:txBody>
                    <a:bodyPr/>
                    <a:lstStyle/>
                    <a:p>
                      <a:r>
                        <a:rPr lang="de-DE" sz="900" dirty="0"/>
                        <a:t>Stage 1 </a:t>
                      </a:r>
                      <a:r>
                        <a:rPr lang="de-DE" sz="900" dirty="0" err="1"/>
                        <a:t>freeze</a:t>
                      </a:r>
                      <a:r>
                        <a:rPr lang="de-DE" sz="900" dirty="0"/>
                        <a:t> March 2013</a:t>
                      </a:r>
                    </a:p>
                  </a:txBody>
                  <a:tcPr marL="30722" marR="30722" marT="17033" marB="17033" anchor="ctr">
                    <a:lnL>
                      <a:noFill/>
                    </a:lnL>
                    <a:lnR>
                      <a:noFill/>
                    </a:lnR>
                    <a:lnT>
                      <a:noFill/>
                    </a:lnT>
                    <a:lnB>
                      <a:noFill/>
                    </a:lnB>
                  </a:tcPr>
                </a:tc>
                <a:extLst>
                  <a:ext uri="{0D108BD9-81ED-4DB2-BD59-A6C34878D82A}">
                    <a16:rowId xmlns:a16="http://schemas.microsoft.com/office/drawing/2014/main" val="10001"/>
                  </a:ext>
                </a:extLst>
              </a:tr>
              <a:tr h="167635">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2 </a:t>
                      </a:r>
                      <a:r>
                        <a:rPr lang="de-DE" sz="900" dirty="0" err="1"/>
                        <a:t>freeze</a:t>
                      </a:r>
                      <a:r>
                        <a:rPr lang="de-DE" sz="900" dirty="0"/>
                        <a:t> </a:t>
                      </a:r>
                      <a:r>
                        <a:rPr lang="de-DE" sz="900" dirty="0" err="1"/>
                        <a:t>December</a:t>
                      </a:r>
                      <a:r>
                        <a:rPr lang="de-DE" sz="900" dirty="0"/>
                        <a:t> 2013</a:t>
                      </a:r>
                    </a:p>
                  </a:txBody>
                  <a:tcPr marL="30722" marR="30722" marT="17033" marB="17033" anchor="ctr">
                    <a:lnL>
                      <a:noFill/>
                    </a:lnL>
                    <a:lnR>
                      <a:noFill/>
                    </a:lnR>
                    <a:lnT>
                      <a:noFill/>
                    </a:lnT>
                    <a:lnB>
                      <a:noFill/>
                    </a:lnB>
                  </a:tcPr>
                </a:tc>
                <a:extLst>
                  <a:ext uri="{0D108BD9-81ED-4DB2-BD59-A6C34878D82A}">
                    <a16:rowId xmlns:a16="http://schemas.microsoft.com/office/drawing/2014/main" val="10002"/>
                  </a:ext>
                </a:extLst>
              </a:tr>
              <a:tr h="167635">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t>Stage</a:t>
                      </a:r>
                      <a:r>
                        <a:rPr lang="de-DE" sz="900" baseline="0" dirty="0"/>
                        <a:t> 3 </a:t>
                      </a:r>
                      <a:r>
                        <a:rPr lang="de-DE" sz="900" baseline="0" dirty="0" err="1"/>
                        <a:t>freeze</a:t>
                      </a:r>
                      <a:r>
                        <a:rPr lang="de-DE" sz="900" baseline="0" dirty="0"/>
                        <a:t> June 2014, RAN: Sept. 2014</a:t>
                      </a:r>
                      <a:endParaRPr lang="de-DE" sz="900" dirty="0"/>
                    </a:p>
                  </a:txBody>
                  <a:tcPr marL="30722" marR="30722" marT="17033" marB="17033" anchor="ctr">
                    <a:lnL>
                      <a:noFill/>
                    </a:lnL>
                    <a:lnR>
                      <a:noFill/>
                    </a:lnR>
                    <a:lnT>
                      <a:noFill/>
                    </a:lnT>
                    <a:lnB>
                      <a:noFill/>
                    </a:lnB>
                  </a:tcPr>
                </a:tc>
                <a:extLst>
                  <a:ext uri="{0D108BD9-81ED-4DB2-BD59-A6C34878D82A}">
                    <a16:rowId xmlns:a16="http://schemas.microsoft.com/office/drawing/2014/main" val="10003"/>
                  </a:ext>
                </a:extLst>
              </a:tr>
              <a:tr h="167635">
                <a:tc>
                  <a:txBody>
                    <a:bodyPr/>
                    <a:lstStyle/>
                    <a:p>
                      <a:r>
                        <a:rPr lang="de-DE" sz="900" dirty="0"/>
                        <a:t>Rel-11</a:t>
                      </a:r>
                    </a:p>
                  </a:txBody>
                  <a:tcPr marL="30722" marR="30722" marT="17033" marB="17033" anchor="ctr">
                    <a:lnL>
                      <a:noFill/>
                    </a:lnL>
                    <a:lnR>
                      <a:noFill/>
                    </a:lnR>
                    <a:lnT>
                      <a:noFill/>
                    </a:lnT>
                    <a:lnB>
                      <a:noFill/>
                    </a:lnB>
                  </a:tcPr>
                </a:tc>
                <a:tc>
                  <a:txBody>
                    <a:bodyPr/>
                    <a:lstStyle/>
                    <a:p>
                      <a:r>
                        <a:rPr lang="de-DE" sz="900" dirty="0"/>
                        <a:t>11.x.y</a:t>
                      </a:r>
                    </a:p>
                  </a:txBody>
                  <a:tcPr marL="30722" marR="30722" marT="17033" marB="17033" anchor="ctr">
                    <a:lnL>
                      <a:noFill/>
                    </a:lnL>
                    <a:lnR>
                      <a:noFill/>
                    </a:lnR>
                    <a:lnT>
                      <a:noFill/>
                    </a:lnT>
                    <a:lnB>
                      <a:noFill/>
                    </a:lnB>
                  </a:tcPr>
                </a:tc>
                <a:tc>
                  <a:txBody>
                    <a:bodyPr/>
                    <a:lstStyle/>
                    <a:p>
                      <a:r>
                        <a:rPr lang="de-DE" sz="900" dirty="0"/>
                        <a:t>Stage 1 </a:t>
                      </a:r>
                      <a:r>
                        <a:rPr lang="de-DE" sz="900" dirty="0" err="1"/>
                        <a:t>freeze</a:t>
                      </a:r>
                      <a:r>
                        <a:rPr lang="de-DE" sz="900" dirty="0"/>
                        <a:t> September 2011</a:t>
                      </a:r>
                    </a:p>
                  </a:txBody>
                  <a:tcPr marL="30722" marR="30722" marT="17033" marB="17033" anchor="ctr">
                    <a:lnL>
                      <a:noFill/>
                    </a:lnL>
                    <a:lnR>
                      <a:noFill/>
                    </a:lnR>
                    <a:lnT>
                      <a:noFill/>
                    </a:lnT>
                    <a:lnB>
                      <a:noFill/>
                    </a:lnB>
                  </a:tcPr>
                </a:tc>
                <a:extLst>
                  <a:ext uri="{0D108BD9-81ED-4DB2-BD59-A6C34878D82A}">
                    <a16:rowId xmlns:a16="http://schemas.microsoft.com/office/drawing/2014/main" val="10004"/>
                  </a:ext>
                </a:extLst>
              </a:tr>
              <a:tr h="167635">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2 </a:t>
                      </a:r>
                      <a:r>
                        <a:rPr lang="de-DE" sz="900" dirty="0" err="1"/>
                        <a:t>freeze</a:t>
                      </a:r>
                      <a:r>
                        <a:rPr lang="de-DE" sz="900" dirty="0"/>
                        <a:t> March 2012</a:t>
                      </a:r>
                    </a:p>
                  </a:txBody>
                  <a:tcPr marL="30722" marR="30722" marT="17033" marB="17033" anchor="ctr">
                    <a:lnL>
                      <a:noFill/>
                    </a:lnL>
                    <a:lnR>
                      <a:noFill/>
                    </a:lnR>
                    <a:lnT>
                      <a:noFill/>
                    </a:lnT>
                    <a:lnB>
                      <a:noFill/>
                    </a:lnB>
                  </a:tcPr>
                </a:tc>
                <a:extLst>
                  <a:ext uri="{0D108BD9-81ED-4DB2-BD59-A6C34878D82A}">
                    <a16:rowId xmlns:a16="http://schemas.microsoft.com/office/drawing/2014/main" val="10005"/>
                  </a:ext>
                </a:extLst>
              </a:tr>
              <a:tr h="167635">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3 </a:t>
                      </a:r>
                      <a:r>
                        <a:rPr lang="de-DE" sz="900" dirty="0" err="1"/>
                        <a:t>freeze</a:t>
                      </a:r>
                      <a:r>
                        <a:rPr lang="de-DE" sz="900" dirty="0"/>
                        <a:t> September 2012</a:t>
                      </a:r>
                    </a:p>
                  </a:txBody>
                  <a:tcPr marL="30722" marR="30722" marT="17033" marB="17033" anchor="ctr">
                    <a:lnL>
                      <a:noFill/>
                    </a:lnL>
                    <a:lnR>
                      <a:noFill/>
                    </a:lnR>
                    <a:lnT>
                      <a:noFill/>
                    </a:lnT>
                    <a:lnB>
                      <a:noFill/>
                    </a:lnB>
                  </a:tcPr>
                </a:tc>
                <a:extLst>
                  <a:ext uri="{0D108BD9-81ED-4DB2-BD59-A6C34878D82A}">
                    <a16:rowId xmlns:a16="http://schemas.microsoft.com/office/drawing/2014/main" val="10006"/>
                  </a:ext>
                </a:extLst>
              </a:tr>
              <a:tr h="167635">
                <a:tc>
                  <a:txBody>
                    <a:bodyPr/>
                    <a:lstStyle/>
                    <a:p>
                      <a:r>
                        <a:rPr lang="de-DE" sz="900" dirty="0"/>
                        <a:t>Rel-10</a:t>
                      </a:r>
                    </a:p>
                  </a:txBody>
                  <a:tcPr marL="30722" marR="30722" marT="17033" marB="17033" anchor="ctr">
                    <a:lnL>
                      <a:noFill/>
                    </a:lnL>
                    <a:lnR>
                      <a:noFill/>
                    </a:lnR>
                    <a:lnT>
                      <a:noFill/>
                    </a:lnT>
                    <a:lnB>
                      <a:noFill/>
                    </a:lnB>
                  </a:tcPr>
                </a:tc>
                <a:tc>
                  <a:txBody>
                    <a:bodyPr/>
                    <a:lstStyle/>
                    <a:p>
                      <a:r>
                        <a:rPr lang="de-DE" sz="900" dirty="0"/>
                        <a:t>10.x.y</a:t>
                      </a:r>
                    </a:p>
                  </a:txBody>
                  <a:tcPr marL="30722" marR="30722" marT="17033" marB="17033" anchor="ctr">
                    <a:lnL>
                      <a:noFill/>
                    </a:lnL>
                    <a:lnR>
                      <a:noFill/>
                    </a:lnR>
                    <a:lnT>
                      <a:noFill/>
                    </a:lnT>
                    <a:lnB>
                      <a:noFill/>
                    </a:lnB>
                  </a:tcPr>
                </a:tc>
                <a:tc>
                  <a:txBody>
                    <a:bodyPr/>
                    <a:lstStyle/>
                    <a:p>
                      <a:r>
                        <a:rPr lang="de-DE" sz="900" dirty="0"/>
                        <a:t>Stage 1 </a:t>
                      </a:r>
                      <a:r>
                        <a:rPr lang="de-DE" sz="900" dirty="0" err="1"/>
                        <a:t>freeze</a:t>
                      </a:r>
                      <a:r>
                        <a:rPr lang="de-DE" sz="900" dirty="0"/>
                        <a:t> March 2010</a:t>
                      </a:r>
                    </a:p>
                  </a:txBody>
                  <a:tcPr marL="30722" marR="30722" marT="17033" marB="17033" anchor="ctr">
                    <a:lnL>
                      <a:noFill/>
                    </a:lnL>
                    <a:lnR>
                      <a:noFill/>
                    </a:lnR>
                    <a:lnT>
                      <a:noFill/>
                    </a:lnT>
                    <a:lnB>
                      <a:noFill/>
                    </a:lnB>
                  </a:tcPr>
                </a:tc>
                <a:extLst>
                  <a:ext uri="{0D108BD9-81ED-4DB2-BD59-A6C34878D82A}">
                    <a16:rowId xmlns:a16="http://schemas.microsoft.com/office/drawing/2014/main" val="10007"/>
                  </a:ext>
                </a:extLst>
              </a:tr>
              <a:tr h="167635">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2 </a:t>
                      </a:r>
                      <a:r>
                        <a:rPr lang="de-DE" sz="900" dirty="0" err="1"/>
                        <a:t>freeze</a:t>
                      </a:r>
                      <a:r>
                        <a:rPr lang="de-DE" sz="900" dirty="0"/>
                        <a:t> September 2010 </a:t>
                      </a:r>
                    </a:p>
                  </a:txBody>
                  <a:tcPr marL="30722" marR="30722" marT="17033" marB="17033" anchor="ctr">
                    <a:lnL>
                      <a:noFill/>
                    </a:lnL>
                    <a:lnR>
                      <a:noFill/>
                    </a:lnR>
                    <a:lnT>
                      <a:noFill/>
                    </a:lnT>
                    <a:lnB>
                      <a:noFill/>
                    </a:lnB>
                  </a:tcPr>
                </a:tc>
                <a:extLst>
                  <a:ext uri="{0D108BD9-81ED-4DB2-BD59-A6C34878D82A}">
                    <a16:rowId xmlns:a16="http://schemas.microsoft.com/office/drawing/2014/main" val="10008"/>
                  </a:ext>
                </a:extLst>
              </a:tr>
              <a:tr h="16763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de-DE" sz="900" dirty="0"/>
                        <a:t>Stage 3 </a:t>
                      </a:r>
                      <a:r>
                        <a:rPr lang="de-DE" sz="900" dirty="0" err="1"/>
                        <a:t>freeze</a:t>
                      </a:r>
                      <a:r>
                        <a:rPr lang="de-DE" sz="900" dirty="0"/>
                        <a:t> March 2011 </a:t>
                      </a:r>
                    </a:p>
                  </a:txBody>
                  <a:tcPr marL="30722" marR="30722" marT="17033" marB="17033" anchor="ctr">
                    <a:lnL>
                      <a:noFill/>
                    </a:lnL>
                    <a:lnR>
                      <a:noFill/>
                    </a:lnR>
                    <a:lnT>
                      <a:noFill/>
                    </a:lnT>
                    <a:lnB>
                      <a:noFill/>
                    </a:lnB>
                  </a:tcPr>
                </a:tc>
                <a:extLst>
                  <a:ext uri="{0D108BD9-81ED-4DB2-BD59-A6C34878D82A}">
                    <a16:rowId xmlns:a16="http://schemas.microsoft.com/office/drawing/2014/main" val="10009"/>
                  </a:ext>
                </a:extLst>
              </a:tr>
              <a:tr h="167635">
                <a:tc>
                  <a:txBody>
                    <a:bodyPr/>
                    <a:lstStyle/>
                    <a:p>
                      <a:r>
                        <a:rPr lang="de-DE" sz="900"/>
                        <a:t>Rel-9</a:t>
                      </a:r>
                    </a:p>
                  </a:txBody>
                  <a:tcPr marL="30722" marR="30722" marT="17033" marB="17033" anchor="ctr">
                    <a:lnL>
                      <a:noFill/>
                    </a:lnL>
                    <a:lnR>
                      <a:noFill/>
                    </a:lnR>
                    <a:lnT>
                      <a:noFill/>
                    </a:lnT>
                    <a:lnB>
                      <a:noFill/>
                    </a:lnB>
                  </a:tcPr>
                </a:tc>
                <a:tc>
                  <a:txBody>
                    <a:bodyPr/>
                    <a:lstStyle/>
                    <a:p>
                      <a:r>
                        <a:rPr lang="de-DE" sz="900"/>
                        <a:t>9.x.y</a:t>
                      </a:r>
                    </a:p>
                  </a:txBody>
                  <a:tcPr marL="30722" marR="30722" marT="17033" marB="17033" anchor="ctr">
                    <a:lnL>
                      <a:noFill/>
                    </a:lnL>
                    <a:lnR>
                      <a:noFill/>
                    </a:lnR>
                    <a:lnT>
                      <a:noFill/>
                    </a:lnT>
                    <a:lnB>
                      <a:noFill/>
                    </a:lnB>
                  </a:tcPr>
                </a:tc>
                <a:tc>
                  <a:txBody>
                    <a:bodyPr/>
                    <a:lstStyle/>
                    <a:p>
                      <a:r>
                        <a:rPr lang="en-US" sz="900"/>
                        <a:t>Stage 1 freeze December 2008</a:t>
                      </a:r>
                    </a:p>
                  </a:txBody>
                  <a:tcPr marL="30722" marR="30722" marT="17033" marB="17033" anchor="ctr">
                    <a:lnL>
                      <a:noFill/>
                    </a:lnL>
                    <a:lnR>
                      <a:noFill/>
                    </a:lnR>
                    <a:lnT>
                      <a:noFill/>
                    </a:lnT>
                    <a:lnB>
                      <a:noFill/>
                    </a:lnB>
                  </a:tcPr>
                </a:tc>
                <a:extLst>
                  <a:ext uri="{0D108BD9-81ED-4DB2-BD59-A6C34878D82A}">
                    <a16:rowId xmlns:a16="http://schemas.microsoft.com/office/drawing/2014/main" val="10010"/>
                  </a:ext>
                </a:extLst>
              </a:tr>
              <a:tr h="167635">
                <a:tc>
                  <a:txBody>
                    <a:bodyPr/>
                    <a:lstStyle/>
                    <a:p>
                      <a:endParaRPr lang="de-DE" sz="90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2 </a:t>
                      </a:r>
                      <a:r>
                        <a:rPr lang="de-DE" sz="900" dirty="0" err="1"/>
                        <a:t>freeze</a:t>
                      </a:r>
                      <a:r>
                        <a:rPr lang="de-DE" sz="900" dirty="0"/>
                        <a:t> June 2009 </a:t>
                      </a:r>
                    </a:p>
                  </a:txBody>
                  <a:tcPr marL="30722" marR="30722" marT="17033" marB="17033" anchor="ctr">
                    <a:lnL>
                      <a:noFill/>
                    </a:lnL>
                    <a:lnR>
                      <a:noFill/>
                    </a:lnR>
                    <a:lnT>
                      <a:noFill/>
                    </a:lnT>
                    <a:lnB>
                      <a:noFill/>
                    </a:lnB>
                  </a:tcPr>
                </a:tc>
                <a:extLst>
                  <a:ext uri="{0D108BD9-81ED-4DB2-BD59-A6C34878D82A}">
                    <a16:rowId xmlns:a16="http://schemas.microsoft.com/office/drawing/2014/main" val="10011"/>
                  </a:ext>
                </a:extLst>
              </a:tr>
              <a:tr h="22767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dirty="0"/>
                        <a:t>Stage 3 freeze December 2009 </a:t>
                      </a:r>
                    </a:p>
                  </a:txBody>
                  <a:tcPr marL="30722" marR="30722" marT="17033" marB="17033" anchor="ctr">
                    <a:lnL>
                      <a:noFill/>
                    </a:lnL>
                    <a:lnR>
                      <a:noFill/>
                    </a:lnR>
                    <a:lnT>
                      <a:noFill/>
                    </a:lnT>
                    <a:lnB>
                      <a:noFill/>
                    </a:lnB>
                  </a:tcPr>
                </a:tc>
                <a:extLst>
                  <a:ext uri="{0D108BD9-81ED-4DB2-BD59-A6C34878D82A}">
                    <a16:rowId xmlns:a16="http://schemas.microsoft.com/office/drawing/2014/main" val="10012"/>
                  </a:ext>
                </a:extLst>
              </a:tr>
              <a:tr h="167635">
                <a:tc>
                  <a:txBody>
                    <a:bodyPr/>
                    <a:lstStyle/>
                    <a:p>
                      <a:r>
                        <a:rPr lang="de-DE" sz="900"/>
                        <a:t>Rel-8</a:t>
                      </a:r>
                    </a:p>
                  </a:txBody>
                  <a:tcPr marL="30722" marR="30722" marT="17033" marB="17033" anchor="ctr">
                    <a:lnL>
                      <a:noFill/>
                    </a:lnL>
                    <a:lnR>
                      <a:noFill/>
                    </a:lnR>
                    <a:lnT>
                      <a:noFill/>
                    </a:lnT>
                    <a:lnB>
                      <a:noFill/>
                    </a:lnB>
                  </a:tcPr>
                </a:tc>
                <a:tc>
                  <a:txBody>
                    <a:bodyPr/>
                    <a:lstStyle/>
                    <a:p>
                      <a:r>
                        <a:rPr lang="de-DE" sz="900" dirty="0"/>
                        <a:t>8.x.y</a:t>
                      </a:r>
                    </a:p>
                  </a:txBody>
                  <a:tcPr marL="30722" marR="30722" marT="17033" marB="17033" anchor="ctr">
                    <a:lnL>
                      <a:noFill/>
                    </a:lnL>
                    <a:lnR>
                      <a:noFill/>
                    </a:lnR>
                    <a:lnT>
                      <a:noFill/>
                    </a:lnT>
                    <a:lnB>
                      <a:noFill/>
                    </a:lnB>
                  </a:tcPr>
                </a:tc>
                <a:tc>
                  <a:txBody>
                    <a:bodyPr/>
                    <a:lstStyle/>
                    <a:p>
                      <a:r>
                        <a:rPr lang="en-US" sz="900"/>
                        <a:t>Stage 1 freeze March 2008</a:t>
                      </a:r>
                    </a:p>
                  </a:txBody>
                  <a:tcPr marL="30722" marR="30722" marT="17033" marB="17033" anchor="ctr">
                    <a:lnL>
                      <a:noFill/>
                    </a:lnL>
                    <a:lnR>
                      <a:noFill/>
                    </a:lnR>
                    <a:lnT>
                      <a:noFill/>
                    </a:lnT>
                    <a:lnB>
                      <a:noFill/>
                    </a:lnB>
                  </a:tcPr>
                </a:tc>
                <a:extLst>
                  <a:ext uri="{0D108BD9-81ED-4DB2-BD59-A6C34878D82A}">
                    <a16:rowId xmlns:a16="http://schemas.microsoft.com/office/drawing/2014/main" val="10013"/>
                  </a:ext>
                </a:extLst>
              </a:tr>
              <a:tr h="16763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2 freeze June 2008</a:t>
                      </a:r>
                    </a:p>
                  </a:txBody>
                  <a:tcPr marL="30722" marR="30722" marT="17033" marB="17033" anchor="ctr">
                    <a:lnL>
                      <a:noFill/>
                    </a:lnL>
                    <a:lnR>
                      <a:noFill/>
                    </a:lnR>
                    <a:lnT>
                      <a:noFill/>
                    </a:lnT>
                    <a:lnB>
                      <a:noFill/>
                    </a:lnB>
                  </a:tcPr>
                </a:tc>
                <a:extLst>
                  <a:ext uri="{0D108BD9-81ED-4DB2-BD59-A6C34878D82A}">
                    <a16:rowId xmlns:a16="http://schemas.microsoft.com/office/drawing/2014/main" val="10014"/>
                  </a:ext>
                </a:extLst>
              </a:tr>
              <a:tr h="16763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3 freeze December 2008</a:t>
                      </a:r>
                    </a:p>
                  </a:txBody>
                  <a:tcPr marL="30722" marR="30722" marT="17033" marB="17033" anchor="ctr">
                    <a:lnL>
                      <a:noFill/>
                    </a:lnL>
                    <a:lnR>
                      <a:noFill/>
                    </a:lnR>
                    <a:lnT>
                      <a:noFill/>
                    </a:lnT>
                    <a:lnB>
                      <a:noFill/>
                    </a:lnB>
                  </a:tcPr>
                </a:tc>
                <a:extLst>
                  <a:ext uri="{0D108BD9-81ED-4DB2-BD59-A6C34878D82A}">
                    <a16:rowId xmlns:a16="http://schemas.microsoft.com/office/drawing/2014/main" val="10015"/>
                  </a:ext>
                </a:extLst>
              </a:tr>
              <a:tr h="227675">
                <a:tc>
                  <a:txBody>
                    <a:bodyPr/>
                    <a:lstStyle/>
                    <a:p>
                      <a:r>
                        <a:rPr lang="de-DE" sz="900" dirty="0"/>
                        <a:t>Rel-7</a:t>
                      </a:r>
                    </a:p>
                  </a:txBody>
                  <a:tcPr marL="30722" marR="30722" marT="17033" marB="17033" anchor="ctr">
                    <a:lnL>
                      <a:noFill/>
                    </a:lnL>
                    <a:lnR>
                      <a:noFill/>
                    </a:lnR>
                    <a:lnT>
                      <a:noFill/>
                    </a:lnT>
                    <a:lnB>
                      <a:noFill/>
                    </a:lnB>
                  </a:tcPr>
                </a:tc>
                <a:tc>
                  <a:txBody>
                    <a:bodyPr/>
                    <a:lstStyle/>
                    <a:p>
                      <a:r>
                        <a:rPr lang="de-DE" sz="900"/>
                        <a:t>7.x.y</a:t>
                      </a:r>
                    </a:p>
                  </a:txBody>
                  <a:tcPr marL="30722" marR="30722" marT="17033" marB="17033" anchor="ctr">
                    <a:lnL>
                      <a:noFill/>
                    </a:lnL>
                    <a:lnR>
                      <a:noFill/>
                    </a:lnR>
                    <a:lnT>
                      <a:noFill/>
                    </a:lnT>
                    <a:lnB>
                      <a:noFill/>
                    </a:lnB>
                  </a:tcPr>
                </a:tc>
                <a:tc>
                  <a:txBody>
                    <a:bodyPr/>
                    <a:lstStyle/>
                    <a:p>
                      <a:r>
                        <a:rPr lang="en-US" sz="900"/>
                        <a:t>Stage 1 freeze September 2005</a:t>
                      </a:r>
                    </a:p>
                  </a:txBody>
                  <a:tcPr marL="30722" marR="30722" marT="17033" marB="17033" anchor="ctr">
                    <a:lnL>
                      <a:noFill/>
                    </a:lnL>
                    <a:lnR>
                      <a:noFill/>
                    </a:lnR>
                    <a:lnT>
                      <a:noFill/>
                    </a:lnT>
                    <a:lnB>
                      <a:noFill/>
                    </a:lnB>
                  </a:tcPr>
                </a:tc>
                <a:extLst>
                  <a:ext uri="{0D108BD9-81ED-4DB2-BD59-A6C34878D82A}">
                    <a16:rowId xmlns:a16="http://schemas.microsoft.com/office/drawing/2014/main" val="10016"/>
                  </a:ext>
                </a:extLst>
              </a:tr>
              <a:tr h="22767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2 freeze September 2006</a:t>
                      </a:r>
                    </a:p>
                  </a:txBody>
                  <a:tcPr marL="30722" marR="30722" marT="17033" marB="17033" anchor="ctr">
                    <a:lnL>
                      <a:noFill/>
                    </a:lnL>
                    <a:lnR>
                      <a:noFill/>
                    </a:lnR>
                    <a:lnT>
                      <a:noFill/>
                    </a:lnT>
                    <a:lnB>
                      <a:noFill/>
                    </a:lnB>
                  </a:tcPr>
                </a:tc>
                <a:extLst>
                  <a:ext uri="{0D108BD9-81ED-4DB2-BD59-A6C34878D82A}">
                    <a16:rowId xmlns:a16="http://schemas.microsoft.com/office/drawing/2014/main" val="10017"/>
                  </a:ext>
                </a:extLst>
              </a:tr>
              <a:tr h="167635">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3 freeze December 2007</a:t>
                      </a:r>
                    </a:p>
                  </a:txBody>
                  <a:tcPr marL="30722" marR="30722" marT="17033" marB="17033" anchor="ctr">
                    <a:lnL>
                      <a:noFill/>
                    </a:lnL>
                    <a:lnR>
                      <a:noFill/>
                    </a:lnR>
                    <a:lnT>
                      <a:noFill/>
                    </a:lnT>
                    <a:lnB>
                      <a:noFill/>
                    </a:lnB>
                  </a:tcPr>
                </a:tc>
                <a:extLst>
                  <a:ext uri="{0D108BD9-81ED-4DB2-BD59-A6C34878D82A}">
                    <a16:rowId xmlns:a16="http://schemas.microsoft.com/office/drawing/2014/main" val="10018"/>
                  </a:ext>
                </a:extLst>
              </a:tr>
              <a:tr h="167635">
                <a:tc>
                  <a:txBody>
                    <a:bodyPr/>
                    <a:lstStyle/>
                    <a:p>
                      <a:r>
                        <a:rPr lang="de-DE" sz="900"/>
                        <a:t>Rel-6</a:t>
                      </a:r>
                    </a:p>
                  </a:txBody>
                  <a:tcPr marL="30722" marR="30722" marT="17033" marB="17033" anchor="ctr">
                    <a:lnL>
                      <a:noFill/>
                    </a:lnL>
                    <a:lnR>
                      <a:noFill/>
                    </a:lnR>
                    <a:lnT>
                      <a:noFill/>
                    </a:lnT>
                    <a:lnB>
                      <a:noFill/>
                    </a:lnB>
                  </a:tcPr>
                </a:tc>
                <a:tc>
                  <a:txBody>
                    <a:bodyPr/>
                    <a:lstStyle/>
                    <a:p>
                      <a:r>
                        <a:rPr lang="de-DE" sz="900"/>
                        <a:t>6.x.y</a:t>
                      </a:r>
                    </a:p>
                  </a:txBody>
                  <a:tcPr marL="30722" marR="30722" marT="17033" marB="17033" anchor="ctr">
                    <a:lnL>
                      <a:noFill/>
                    </a:lnL>
                    <a:lnR>
                      <a:noFill/>
                    </a:lnR>
                    <a:lnT>
                      <a:noFill/>
                    </a:lnT>
                    <a:lnB>
                      <a:noFill/>
                    </a:lnB>
                  </a:tcPr>
                </a:tc>
                <a:tc>
                  <a:txBody>
                    <a:bodyPr/>
                    <a:lstStyle/>
                    <a:p>
                      <a:r>
                        <a:rPr lang="de-DE" sz="900"/>
                        <a:t>December 2004 - March 2005</a:t>
                      </a:r>
                    </a:p>
                  </a:txBody>
                  <a:tcPr marL="30722" marR="30722" marT="17033" marB="17033" anchor="ctr">
                    <a:lnL>
                      <a:noFill/>
                    </a:lnL>
                    <a:lnR>
                      <a:noFill/>
                    </a:lnR>
                    <a:lnT>
                      <a:noFill/>
                    </a:lnT>
                    <a:lnB>
                      <a:noFill/>
                    </a:lnB>
                  </a:tcPr>
                </a:tc>
                <a:extLst>
                  <a:ext uri="{0D108BD9-81ED-4DB2-BD59-A6C34878D82A}">
                    <a16:rowId xmlns:a16="http://schemas.microsoft.com/office/drawing/2014/main" val="10019"/>
                  </a:ext>
                </a:extLst>
              </a:tr>
              <a:tr h="167635">
                <a:tc>
                  <a:txBody>
                    <a:bodyPr/>
                    <a:lstStyle/>
                    <a:p>
                      <a:r>
                        <a:rPr lang="de-DE" sz="900"/>
                        <a:t>Rel-5</a:t>
                      </a:r>
                    </a:p>
                  </a:txBody>
                  <a:tcPr marL="30722" marR="30722" marT="17033" marB="17033" anchor="ctr">
                    <a:lnL>
                      <a:noFill/>
                    </a:lnL>
                    <a:lnR>
                      <a:noFill/>
                    </a:lnR>
                    <a:lnT>
                      <a:noFill/>
                    </a:lnT>
                    <a:lnB>
                      <a:noFill/>
                    </a:lnB>
                  </a:tcPr>
                </a:tc>
                <a:tc>
                  <a:txBody>
                    <a:bodyPr/>
                    <a:lstStyle/>
                    <a:p>
                      <a:r>
                        <a:rPr lang="de-DE" sz="900"/>
                        <a:t>5.x.y</a:t>
                      </a:r>
                    </a:p>
                  </a:txBody>
                  <a:tcPr marL="30722" marR="30722" marT="17033" marB="17033" anchor="ctr">
                    <a:lnL>
                      <a:noFill/>
                    </a:lnL>
                    <a:lnR>
                      <a:noFill/>
                    </a:lnR>
                    <a:lnT>
                      <a:noFill/>
                    </a:lnT>
                    <a:lnB>
                      <a:noFill/>
                    </a:lnB>
                  </a:tcPr>
                </a:tc>
                <a:tc>
                  <a:txBody>
                    <a:bodyPr/>
                    <a:lstStyle/>
                    <a:p>
                      <a:r>
                        <a:rPr lang="de-DE" sz="900"/>
                        <a:t>March - June 2002</a:t>
                      </a:r>
                    </a:p>
                  </a:txBody>
                  <a:tcPr marL="30722" marR="30722" marT="17033" marB="17033" anchor="ctr">
                    <a:lnL>
                      <a:noFill/>
                    </a:lnL>
                    <a:lnR>
                      <a:noFill/>
                    </a:lnR>
                    <a:lnT>
                      <a:noFill/>
                    </a:lnT>
                    <a:lnB>
                      <a:noFill/>
                    </a:lnB>
                  </a:tcPr>
                </a:tc>
                <a:extLst>
                  <a:ext uri="{0D108BD9-81ED-4DB2-BD59-A6C34878D82A}">
                    <a16:rowId xmlns:a16="http://schemas.microsoft.com/office/drawing/2014/main" val="10020"/>
                  </a:ext>
                </a:extLst>
              </a:tr>
              <a:tr h="167635">
                <a:tc>
                  <a:txBody>
                    <a:bodyPr/>
                    <a:lstStyle/>
                    <a:p>
                      <a:r>
                        <a:rPr lang="de-DE" sz="900"/>
                        <a:t>Rel-4</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March 2001</a:t>
                      </a:r>
                    </a:p>
                  </a:txBody>
                  <a:tcPr marL="30722" marR="30722" marT="17033" marB="17033" anchor="ctr">
                    <a:lnL>
                      <a:noFill/>
                    </a:lnL>
                    <a:lnR>
                      <a:noFill/>
                    </a:lnR>
                    <a:lnT>
                      <a:noFill/>
                    </a:lnT>
                    <a:lnB>
                      <a:noFill/>
                    </a:lnB>
                  </a:tcPr>
                </a:tc>
                <a:extLst>
                  <a:ext uri="{0D108BD9-81ED-4DB2-BD59-A6C34878D82A}">
                    <a16:rowId xmlns:a16="http://schemas.microsoft.com/office/drawing/2014/main" val="10021"/>
                  </a:ext>
                </a:extLst>
              </a:tr>
              <a:tr h="167635">
                <a:tc>
                  <a:txBody>
                    <a:bodyPr/>
                    <a:lstStyle/>
                    <a:p>
                      <a:r>
                        <a:rPr lang="de-DE" sz="900"/>
                        <a:t>R00</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see note 1 below</a:t>
                      </a:r>
                    </a:p>
                  </a:txBody>
                  <a:tcPr marL="30722" marR="30722" marT="17033" marB="17033" anchor="ctr">
                    <a:lnL>
                      <a:noFill/>
                    </a:lnL>
                    <a:lnR>
                      <a:noFill/>
                    </a:lnR>
                    <a:lnT>
                      <a:noFill/>
                    </a:lnT>
                    <a:lnB>
                      <a:noFill/>
                    </a:lnB>
                  </a:tcPr>
                </a:tc>
                <a:extLst>
                  <a:ext uri="{0D108BD9-81ED-4DB2-BD59-A6C34878D82A}">
                    <a16:rowId xmlns:a16="http://schemas.microsoft.com/office/drawing/2014/main" val="10022"/>
                  </a:ext>
                </a:extLst>
              </a:tr>
              <a:tr h="167635">
                <a:tc>
                  <a:txBody>
                    <a:bodyPr/>
                    <a:lstStyle/>
                    <a:p>
                      <a:endParaRPr lang="de-DE" sz="900"/>
                    </a:p>
                  </a:txBody>
                  <a:tcPr marL="30722" marR="30722" marT="17033" marB="17033" anchor="ctr">
                    <a:lnL>
                      <a:noFill/>
                    </a:lnL>
                    <a:lnR>
                      <a:noFill/>
                    </a:lnR>
                    <a:lnT>
                      <a:noFill/>
                    </a:lnT>
                    <a:lnB>
                      <a:noFill/>
                    </a:lnB>
                  </a:tcPr>
                </a:tc>
                <a:tc>
                  <a:txBody>
                    <a:bodyPr/>
                    <a:lstStyle/>
                    <a:p>
                      <a:r>
                        <a:rPr lang="de-DE" sz="900"/>
                        <a:t>9.x.y</a:t>
                      </a:r>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extLst>
                  <a:ext uri="{0D108BD9-81ED-4DB2-BD59-A6C34878D82A}">
                    <a16:rowId xmlns:a16="http://schemas.microsoft.com/office/drawing/2014/main" val="10023"/>
                  </a:ext>
                </a:extLst>
              </a:tr>
              <a:tr h="167635">
                <a:tc>
                  <a:txBody>
                    <a:bodyPr/>
                    <a:lstStyle/>
                    <a:p>
                      <a:r>
                        <a:rPr lang="de-DE" sz="900"/>
                        <a:t>R99</a:t>
                      </a:r>
                    </a:p>
                  </a:txBody>
                  <a:tcPr marL="30722" marR="30722" marT="17033" marB="17033" anchor="ctr">
                    <a:lnL>
                      <a:noFill/>
                    </a:lnL>
                    <a:lnR>
                      <a:noFill/>
                    </a:lnR>
                    <a:lnT>
                      <a:noFill/>
                    </a:lnT>
                    <a:lnB>
                      <a:noFill/>
                    </a:lnB>
                  </a:tcPr>
                </a:tc>
                <a:tc>
                  <a:txBody>
                    <a:bodyPr/>
                    <a:lstStyle/>
                    <a:p>
                      <a:r>
                        <a:rPr lang="de-DE" sz="900"/>
                        <a:t>3.x.y</a:t>
                      </a:r>
                    </a:p>
                  </a:txBody>
                  <a:tcPr marL="30722" marR="30722" marT="17033" marB="17033" anchor="ctr">
                    <a:lnL>
                      <a:noFill/>
                    </a:lnL>
                    <a:lnR>
                      <a:noFill/>
                    </a:lnR>
                    <a:lnT>
                      <a:noFill/>
                    </a:lnT>
                    <a:lnB>
                      <a:noFill/>
                    </a:lnB>
                  </a:tcPr>
                </a:tc>
                <a:tc>
                  <a:txBody>
                    <a:bodyPr/>
                    <a:lstStyle/>
                    <a:p>
                      <a:r>
                        <a:rPr lang="de-DE" sz="900"/>
                        <a:t>March 2000</a:t>
                      </a:r>
                    </a:p>
                  </a:txBody>
                  <a:tcPr marL="30722" marR="30722" marT="17033" marB="17033" anchor="ctr">
                    <a:lnL>
                      <a:noFill/>
                    </a:lnL>
                    <a:lnR>
                      <a:noFill/>
                    </a:lnR>
                    <a:lnT>
                      <a:noFill/>
                    </a:lnT>
                    <a:lnB>
                      <a:noFill/>
                    </a:lnB>
                  </a:tcPr>
                </a:tc>
                <a:extLst>
                  <a:ext uri="{0D108BD9-81ED-4DB2-BD59-A6C34878D82A}">
                    <a16:rowId xmlns:a16="http://schemas.microsoft.com/office/drawing/2014/main" val="10024"/>
                  </a:ext>
                </a:extLst>
              </a:tr>
              <a:tr h="167635">
                <a:tc>
                  <a:txBody>
                    <a:bodyPr/>
                    <a:lstStyle/>
                    <a:p>
                      <a:endParaRPr lang="de-DE" sz="900"/>
                    </a:p>
                  </a:txBody>
                  <a:tcPr marL="30722" marR="30722" marT="17033" marB="17033" anchor="ctr">
                    <a:lnL>
                      <a:noFill/>
                    </a:lnL>
                    <a:lnR>
                      <a:noFill/>
                    </a:lnR>
                    <a:lnT>
                      <a:noFill/>
                    </a:lnT>
                    <a:lnB>
                      <a:noFill/>
                    </a:lnB>
                  </a:tcPr>
                </a:tc>
                <a:tc>
                  <a:txBody>
                    <a:bodyPr/>
                    <a:lstStyle/>
                    <a:p>
                      <a:r>
                        <a:rPr lang="de-DE" sz="900"/>
                        <a:t>8.x.y</a:t>
                      </a:r>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extLst>
                  <a:ext uri="{0D108BD9-81ED-4DB2-BD59-A6C34878D82A}">
                    <a16:rowId xmlns:a16="http://schemas.microsoft.com/office/drawing/2014/main" val="10025"/>
                  </a:ext>
                </a:extLst>
              </a:tr>
              <a:tr h="167635">
                <a:tc>
                  <a:txBody>
                    <a:bodyPr/>
                    <a:lstStyle/>
                    <a:p>
                      <a:r>
                        <a:rPr lang="de-DE" sz="900"/>
                        <a:t>R98</a:t>
                      </a:r>
                    </a:p>
                  </a:txBody>
                  <a:tcPr marL="30722" marR="30722" marT="17033" marB="17033" anchor="ctr">
                    <a:lnL>
                      <a:noFill/>
                    </a:lnL>
                    <a:lnR>
                      <a:noFill/>
                    </a:lnR>
                    <a:lnT>
                      <a:noFill/>
                    </a:lnT>
                    <a:lnB>
                      <a:noFill/>
                    </a:lnB>
                  </a:tcPr>
                </a:tc>
                <a:tc>
                  <a:txBody>
                    <a:bodyPr/>
                    <a:lstStyle/>
                    <a:p>
                      <a:r>
                        <a:rPr lang="de-DE" sz="900"/>
                        <a:t>7.x.y</a:t>
                      </a:r>
                    </a:p>
                  </a:txBody>
                  <a:tcPr marL="30722" marR="30722" marT="17033" marB="17033" anchor="ctr">
                    <a:lnL>
                      <a:noFill/>
                    </a:lnL>
                    <a:lnR>
                      <a:noFill/>
                    </a:lnR>
                    <a:lnT>
                      <a:noFill/>
                    </a:lnT>
                    <a:lnB>
                      <a:noFill/>
                    </a:lnB>
                  </a:tcPr>
                </a:tc>
                <a:tc>
                  <a:txBody>
                    <a:bodyPr/>
                    <a:lstStyle/>
                    <a:p>
                      <a:r>
                        <a:rPr lang="de-DE" sz="900"/>
                        <a:t>early 1999</a:t>
                      </a:r>
                    </a:p>
                  </a:txBody>
                  <a:tcPr marL="30722" marR="30722" marT="17033" marB="17033" anchor="ctr">
                    <a:lnL>
                      <a:noFill/>
                    </a:lnL>
                    <a:lnR>
                      <a:noFill/>
                    </a:lnR>
                    <a:lnT>
                      <a:noFill/>
                    </a:lnT>
                    <a:lnB>
                      <a:noFill/>
                    </a:lnB>
                  </a:tcPr>
                </a:tc>
                <a:extLst>
                  <a:ext uri="{0D108BD9-81ED-4DB2-BD59-A6C34878D82A}">
                    <a16:rowId xmlns:a16="http://schemas.microsoft.com/office/drawing/2014/main" val="10026"/>
                  </a:ext>
                </a:extLst>
              </a:tr>
              <a:tr h="167635">
                <a:tc>
                  <a:txBody>
                    <a:bodyPr/>
                    <a:lstStyle/>
                    <a:p>
                      <a:r>
                        <a:rPr lang="de-DE" sz="900"/>
                        <a:t>R97</a:t>
                      </a:r>
                    </a:p>
                  </a:txBody>
                  <a:tcPr marL="30722" marR="30722" marT="17033" marB="17033" anchor="ctr">
                    <a:lnL>
                      <a:noFill/>
                    </a:lnL>
                    <a:lnR>
                      <a:noFill/>
                    </a:lnR>
                    <a:lnT>
                      <a:noFill/>
                    </a:lnT>
                    <a:lnB>
                      <a:noFill/>
                    </a:lnB>
                  </a:tcPr>
                </a:tc>
                <a:tc>
                  <a:txBody>
                    <a:bodyPr/>
                    <a:lstStyle/>
                    <a:p>
                      <a:r>
                        <a:rPr lang="de-DE" sz="900"/>
                        <a:t>6.x.y</a:t>
                      </a:r>
                    </a:p>
                  </a:txBody>
                  <a:tcPr marL="30722" marR="30722" marT="17033" marB="17033" anchor="ctr">
                    <a:lnL>
                      <a:noFill/>
                    </a:lnL>
                    <a:lnR>
                      <a:noFill/>
                    </a:lnR>
                    <a:lnT>
                      <a:noFill/>
                    </a:lnT>
                    <a:lnB>
                      <a:noFill/>
                    </a:lnB>
                  </a:tcPr>
                </a:tc>
                <a:tc>
                  <a:txBody>
                    <a:bodyPr/>
                    <a:lstStyle/>
                    <a:p>
                      <a:r>
                        <a:rPr lang="de-DE" sz="900" dirty="0" err="1"/>
                        <a:t>early</a:t>
                      </a:r>
                      <a:r>
                        <a:rPr lang="de-DE" sz="900" dirty="0"/>
                        <a:t> 1998</a:t>
                      </a:r>
                    </a:p>
                  </a:txBody>
                  <a:tcPr marL="30722" marR="30722" marT="17033" marB="17033" anchor="ctr">
                    <a:lnL>
                      <a:noFill/>
                    </a:lnL>
                    <a:lnR>
                      <a:noFill/>
                    </a:lnR>
                    <a:lnT>
                      <a:noFill/>
                    </a:lnT>
                    <a:lnB>
                      <a:noFill/>
                    </a:lnB>
                  </a:tcPr>
                </a:tc>
                <a:extLst>
                  <a:ext uri="{0D108BD9-81ED-4DB2-BD59-A6C34878D82A}">
                    <a16:rowId xmlns:a16="http://schemas.microsoft.com/office/drawing/2014/main" val="10027"/>
                  </a:ext>
                </a:extLst>
              </a:tr>
              <a:tr h="167635">
                <a:tc>
                  <a:txBody>
                    <a:bodyPr/>
                    <a:lstStyle/>
                    <a:p>
                      <a:r>
                        <a:rPr lang="de-DE" sz="900"/>
                        <a:t>R96</a:t>
                      </a:r>
                    </a:p>
                  </a:txBody>
                  <a:tcPr marL="30722" marR="30722" marT="17033" marB="17033" anchor="ctr">
                    <a:lnL>
                      <a:noFill/>
                    </a:lnL>
                    <a:lnR>
                      <a:noFill/>
                    </a:lnR>
                    <a:lnT>
                      <a:noFill/>
                    </a:lnT>
                    <a:lnB>
                      <a:noFill/>
                    </a:lnB>
                  </a:tcPr>
                </a:tc>
                <a:tc>
                  <a:txBody>
                    <a:bodyPr/>
                    <a:lstStyle/>
                    <a:p>
                      <a:r>
                        <a:rPr lang="de-DE" sz="900"/>
                        <a:t>5.x.y</a:t>
                      </a:r>
                    </a:p>
                  </a:txBody>
                  <a:tcPr marL="30722" marR="30722" marT="17033" marB="17033" anchor="ctr">
                    <a:lnL>
                      <a:noFill/>
                    </a:lnL>
                    <a:lnR>
                      <a:noFill/>
                    </a:lnR>
                    <a:lnT>
                      <a:noFill/>
                    </a:lnT>
                    <a:lnB>
                      <a:noFill/>
                    </a:lnB>
                  </a:tcPr>
                </a:tc>
                <a:tc>
                  <a:txBody>
                    <a:bodyPr/>
                    <a:lstStyle/>
                    <a:p>
                      <a:r>
                        <a:rPr lang="de-DE" sz="900"/>
                        <a:t>early 1997</a:t>
                      </a:r>
                    </a:p>
                  </a:txBody>
                  <a:tcPr marL="30722" marR="30722" marT="17033" marB="17033" anchor="ctr">
                    <a:lnL>
                      <a:noFill/>
                    </a:lnL>
                    <a:lnR>
                      <a:noFill/>
                    </a:lnR>
                    <a:lnT>
                      <a:noFill/>
                    </a:lnT>
                    <a:lnB>
                      <a:noFill/>
                    </a:lnB>
                  </a:tcPr>
                </a:tc>
                <a:extLst>
                  <a:ext uri="{0D108BD9-81ED-4DB2-BD59-A6C34878D82A}">
                    <a16:rowId xmlns:a16="http://schemas.microsoft.com/office/drawing/2014/main" val="10028"/>
                  </a:ext>
                </a:extLst>
              </a:tr>
              <a:tr h="167635">
                <a:tc>
                  <a:txBody>
                    <a:bodyPr/>
                    <a:lstStyle/>
                    <a:p>
                      <a:r>
                        <a:rPr lang="de-DE" sz="900"/>
                        <a:t>Ph2</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1995</a:t>
                      </a:r>
                    </a:p>
                  </a:txBody>
                  <a:tcPr marL="30722" marR="30722" marT="17033" marB="17033" anchor="ctr">
                    <a:lnL>
                      <a:noFill/>
                    </a:lnL>
                    <a:lnR>
                      <a:noFill/>
                    </a:lnR>
                    <a:lnT>
                      <a:noFill/>
                    </a:lnT>
                    <a:lnB>
                      <a:noFill/>
                    </a:lnB>
                  </a:tcPr>
                </a:tc>
                <a:extLst>
                  <a:ext uri="{0D108BD9-81ED-4DB2-BD59-A6C34878D82A}">
                    <a16:rowId xmlns:a16="http://schemas.microsoft.com/office/drawing/2014/main" val="10029"/>
                  </a:ext>
                </a:extLst>
              </a:tr>
              <a:tr h="167635">
                <a:tc>
                  <a:txBody>
                    <a:bodyPr/>
                    <a:lstStyle/>
                    <a:p>
                      <a:r>
                        <a:rPr lang="de-DE" sz="900"/>
                        <a:t>Ph1</a:t>
                      </a:r>
                    </a:p>
                  </a:txBody>
                  <a:tcPr marL="30722" marR="30722" marT="17033" marB="17033" anchor="ctr">
                    <a:lnL>
                      <a:noFill/>
                    </a:lnL>
                    <a:lnR>
                      <a:noFill/>
                    </a:lnR>
                    <a:lnT>
                      <a:noFill/>
                    </a:lnT>
                    <a:lnB>
                      <a:noFill/>
                    </a:lnB>
                  </a:tcPr>
                </a:tc>
                <a:tc>
                  <a:txBody>
                    <a:bodyPr/>
                    <a:lstStyle/>
                    <a:p>
                      <a:r>
                        <a:rPr lang="de-DE" sz="900" dirty="0"/>
                        <a:t>3.x.y</a:t>
                      </a:r>
                    </a:p>
                  </a:txBody>
                  <a:tcPr marL="30722" marR="30722" marT="17033" marB="17033" anchor="ctr">
                    <a:lnL>
                      <a:noFill/>
                    </a:lnL>
                    <a:lnR>
                      <a:noFill/>
                    </a:lnR>
                    <a:lnT>
                      <a:noFill/>
                    </a:lnT>
                    <a:lnB>
                      <a:noFill/>
                    </a:lnB>
                  </a:tcPr>
                </a:tc>
                <a:tc>
                  <a:txBody>
                    <a:bodyPr/>
                    <a:lstStyle/>
                    <a:p>
                      <a:r>
                        <a:rPr lang="de-DE" sz="900" dirty="0"/>
                        <a:t>1992</a:t>
                      </a:r>
                    </a:p>
                  </a:txBody>
                  <a:tcPr marL="30722" marR="30722" marT="17033" marB="17033" anchor="ctr">
                    <a:lnL>
                      <a:noFill/>
                    </a:lnL>
                    <a:lnR>
                      <a:noFill/>
                    </a:lnR>
                    <a:lnT>
                      <a:noFill/>
                    </a:lnT>
                    <a:lnB>
                      <a:noFill/>
                    </a:lnB>
                  </a:tcPr>
                </a:tc>
                <a:extLst>
                  <a:ext uri="{0D108BD9-81ED-4DB2-BD59-A6C34878D82A}">
                    <a16:rowId xmlns:a16="http://schemas.microsoft.com/office/drawing/2014/main" val="10030"/>
                  </a:ext>
                </a:extLst>
              </a:tr>
            </a:tbl>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r>
              <a:rPr lang="en-US"/>
              <a:t>Licensing Example: UMTS in Germany, 18. August 2000</a:t>
            </a:r>
          </a:p>
        </p:txBody>
      </p:sp>
      <p:sp>
        <p:nvSpPr>
          <p:cNvPr id="154627" name="Rectangle 9"/>
          <p:cNvSpPr>
            <a:spLocks noGrp="1" noChangeArrowheads="1"/>
          </p:cNvSpPr>
          <p:nvPr>
            <p:ph type="body" sz="half" idx="1"/>
          </p:nvPr>
        </p:nvSpPr>
        <p:spPr/>
        <p:txBody>
          <a:bodyPr/>
          <a:lstStyle/>
          <a:p>
            <a:r>
              <a:rPr lang="en-US" dirty="0"/>
              <a:t> UTRA-FDD: </a:t>
            </a:r>
          </a:p>
          <a:p>
            <a:pPr lvl="1"/>
            <a:r>
              <a:rPr lang="en-US" dirty="0"/>
              <a:t> Uplink 1920-1980 MHz</a:t>
            </a:r>
          </a:p>
          <a:p>
            <a:pPr lvl="1"/>
            <a:r>
              <a:rPr lang="en-US" dirty="0"/>
              <a:t> Downlink 2110-2170 MHz</a:t>
            </a:r>
          </a:p>
          <a:p>
            <a:pPr lvl="1"/>
            <a:r>
              <a:rPr lang="en-US" dirty="0"/>
              <a:t> duplex spacing 190 MHz </a:t>
            </a:r>
          </a:p>
          <a:p>
            <a:pPr lvl="1"/>
            <a:r>
              <a:rPr lang="en-US" dirty="0"/>
              <a:t> 12 channels, each 5 MHz</a:t>
            </a:r>
          </a:p>
          <a:p>
            <a:r>
              <a:rPr lang="en-US" dirty="0"/>
              <a:t> UTRA-TDD: </a:t>
            </a:r>
          </a:p>
          <a:p>
            <a:pPr lvl="1"/>
            <a:r>
              <a:rPr lang="en-US" dirty="0"/>
              <a:t> 1900-1920 MHz, </a:t>
            </a:r>
          </a:p>
          <a:p>
            <a:pPr lvl="1"/>
            <a:r>
              <a:rPr lang="en-US" dirty="0"/>
              <a:t> 2010-2025 MHz; </a:t>
            </a:r>
          </a:p>
          <a:p>
            <a:pPr lvl="1"/>
            <a:r>
              <a:rPr lang="en-US" dirty="0"/>
              <a:t> 5 MHz channels</a:t>
            </a:r>
          </a:p>
          <a:p>
            <a:r>
              <a:rPr lang="en-US" dirty="0"/>
              <a:t> Coverage of the population </a:t>
            </a:r>
          </a:p>
          <a:p>
            <a:pPr lvl="1"/>
            <a:r>
              <a:rPr lang="en-US" dirty="0"/>
              <a:t> 25% until 12/2003</a:t>
            </a:r>
          </a:p>
          <a:p>
            <a:pPr lvl="1"/>
            <a:r>
              <a:rPr lang="en-US" dirty="0"/>
              <a:t> 50% until 12/2005</a:t>
            </a:r>
          </a:p>
          <a:p>
            <a:endParaRPr lang="en-US" dirty="0"/>
          </a:p>
        </p:txBody>
      </p:sp>
      <p:graphicFrame>
        <p:nvGraphicFramePr>
          <p:cNvPr id="154628" name="Object 5"/>
          <p:cNvGraphicFramePr>
            <a:graphicFrameLocks noGrp="1" noChangeAspect="1"/>
          </p:cNvGraphicFramePr>
          <p:nvPr>
            <p:ph sz="half" idx="2"/>
            <p:extLst>
              <p:ext uri="{D42A27DB-BD31-4B8C-83A1-F6EECF244321}">
                <p14:modId xmlns:p14="http://schemas.microsoft.com/office/powerpoint/2010/main" val="2477684342"/>
              </p:ext>
            </p:extLst>
          </p:nvPr>
        </p:nvGraphicFramePr>
        <p:xfrm>
          <a:off x="5994400" y="692620"/>
          <a:ext cx="5754688" cy="3089049"/>
        </p:xfrm>
        <a:graphic>
          <a:graphicData uri="http://schemas.openxmlformats.org/presentationml/2006/ole">
            <mc:AlternateContent xmlns:mc="http://schemas.openxmlformats.org/markup-compatibility/2006">
              <mc:Choice xmlns:v="urn:schemas-microsoft-com:vml" Requires="v">
                <p:oleObj spid="_x0000_s154767" name="Photo Editor Photo" r:id="rId4" imgW="8392696" imgH="4505954" progId="">
                  <p:embed/>
                </p:oleObj>
              </mc:Choice>
              <mc:Fallback>
                <p:oleObj name="Photo Editor Photo" r:id="rId4" imgW="8392696" imgH="4505954" progId="">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692620"/>
                        <a:ext cx="5754688" cy="308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4625" name="Fußzeilenplatzhalter 4"/>
          <p:cNvSpPr>
            <a:spLocks noGrp="1"/>
          </p:cNvSpPr>
          <p:nvPr>
            <p:ph type="ftr" sz="quarter" idx="10"/>
          </p:nvPr>
        </p:nvSpPr>
        <p:spPr>
          <a:xfrm>
            <a:off x="239184" y="6652690"/>
            <a:ext cx="10657416" cy="304800"/>
          </a:xfrm>
        </p:spPr>
        <p:txBody>
          <a:bodyPr/>
          <a:lstStyle/>
          <a:p>
            <a:r>
              <a:rPr lang="en-US"/>
              <a:t>Prof. Dr.-Ing. Jochen H. Schiller    www.jochenschiller.de    Mobile Communications</a:t>
            </a:r>
            <a:endParaRPr lang="en-US" dirty="0"/>
          </a:p>
        </p:txBody>
      </p:sp>
      <p:sp>
        <p:nvSpPr>
          <p:cNvPr id="154629" name="Text Box 6"/>
          <p:cNvSpPr txBox="1">
            <a:spLocks noChangeArrowheads="1"/>
          </p:cNvSpPr>
          <p:nvPr/>
        </p:nvSpPr>
        <p:spPr bwMode="auto">
          <a:xfrm>
            <a:off x="3647660" y="6082989"/>
            <a:ext cx="2190750" cy="336550"/>
          </a:xfrm>
          <a:prstGeom prst="rect">
            <a:avLst/>
          </a:prstGeom>
          <a:noFill/>
          <a:ln w="9525">
            <a:noFill/>
            <a:miter lim="800000"/>
            <a:headEnd/>
            <a:tailEnd/>
          </a:ln>
        </p:spPr>
        <p:txBody>
          <a:bodyPr wrap="none">
            <a:spAutoFit/>
          </a:bodyPr>
          <a:lstStyle/>
          <a:p>
            <a:pPr eaLnBrk="0" hangingPunct="0"/>
            <a:r>
              <a:rPr lang="en-US" sz="1600" b="1" dirty="0">
                <a:latin typeface="Arial" pitchFamily="34" charset="0"/>
              </a:rPr>
              <a:t>Sum:  </a:t>
            </a:r>
            <a:r>
              <a:rPr lang="en-US" sz="1600" b="1" dirty="0">
                <a:latin typeface="Arial" pitchFamily="34" charset="0"/>
                <a:cs typeface="Arial" pitchFamily="34" charset="0"/>
              </a:rPr>
              <a:t>50.81 billion €</a:t>
            </a:r>
            <a:r>
              <a:rPr lang="en-US" sz="1400" b="1" dirty="0">
                <a:latin typeface="Arial" pitchFamily="34" charset="0"/>
                <a:cs typeface="Arial" pitchFamily="34" charset="0"/>
              </a:rPr>
              <a:t> </a:t>
            </a:r>
          </a:p>
        </p:txBody>
      </p:sp>
      <p:graphicFrame>
        <p:nvGraphicFramePr>
          <p:cNvPr id="154630" name="Object 8"/>
          <p:cNvGraphicFramePr>
            <a:graphicFrameLocks noChangeAspect="1"/>
          </p:cNvGraphicFramePr>
          <p:nvPr>
            <p:extLst>
              <p:ext uri="{D42A27DB-BD31-4B8C-83A1-F6EECF244321}">
                <p14:modId xmlns:p14="http://schemas.microsoft.com/office/powerpoint/2010/main" val="3225518177"/>
              </p:ext>
            </p:extLst>
          </p:nvPr>
        </p:nvGraphicFramePr>
        <p:xfrm>
          <a:off x="6585744" y="3866839"/>
          <a:ext cx="4572000" cy="2552700"/>
        </p:xfrm>
        <a:graphic>
          <a:graphicData uri="http://schemas.openxmlformats.org/presentationml/2006/ole">
            <mc:AlternateContent xmlns:mc="http://schemas.openxmlformats.org/markup-compatibility/2006">
              <mc:Choice xmlns:v="urn:schemas-microsoft-com:vml" Requires="v">
                <p:oleObj spid="_x0000_s154768" name="Photo Editor Photo" r:id="rId6" imgW="8361905" imgH="4667902" progId="">
                  <p:embed/>
                </p:oleObj>
              </mc:Choice>
              <mc:Fallback>
                <p:oleObj name="Photo Editor Photo" r:id="rId6" imgW="8361905" imgH="4667902"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5744" y="3866839"/>
                        <a:ext cx="4572000" cy="255270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dirty="0"/>
              <a:t>UMTS architecture</a:t>
            </a:r>
          </a:p>
        </p:txBody>
      </p:sp>
      <p:sp>
        <p:nvSpPr>
          <p:cNvPr id="156684" name="Rectangle 14"/>
          <p:cNvSpPr>
            <a:spLocks noGrp="1" noChangeArrowheads="1"/>
          </p:cNvSpPr>
          <p:nvPr>
            <p:ph idx="1"/>
          </p:nvPr>
        </p:nvSpPr>
        <p:spPr/>
        <p:txBody>
          <a:bodyPr/>
          <a:lstStyle/>
          <a:p>
            <a:r>
              <a:rPr lang="en-US" dirty="0"/>
              <a:t>Release 99 used here as starting point</a:t>
            </a:r>
          </a:p>
          <a:p>
            <a:pPr lvl="1"/>
            <a:r>
              <a:rPr lang="en-US" dirty="0"/>
              <a:t> Shows the  key differences</a:t>
            </a:r>
          </a:p>
          <a:p>
            <a:pPr lvl="1"/>
            <a:r>
              <a:rPr lang="en-US" dirty="0"/>
              <a:t> Newer releases explained in the context of LTE</a:t>
            </a:r>
          </a:p>
          <a:p>
            <a:endParaRPr lang="en-US" dirty="0"/>
          </a:p>
          <a:p>
            <a:pPr eaLnBrk="1" hangingPunct="1"/>
            <a:endParaRPr lang="en-US" dirty="0"/>
          </a:p>
          <a:p>
            <a:pPr eaLnBrk="1" hangingPunct="1"/>
            <a:r>
              <a:rPr lang="en-US" dirty="0"/>
              <a:t>UTRAN (UTRA Network)</a:t>
            </a:r>
          </a:p>
          <a:p>
            <a:pPr lvl="1" eaLnBrk="1" hangingPunct="1"/>
            <a:r>
              <a:rPr lang="en-US" dirty="0"/>
              <a:t> Cell level mobility</a:t>
            </a:r>
          </a:p>
          <a:p>
            <a:pPr lvl="1" eaLnBrk="1" hangingPunct="1"/>
            <a:r>
              <a:rPr lang="en-US" dirty="0"/>
              <a:t> Radio Network Subsystem (RNS)</a:t>
            </a:r>
          </a:p>
          <a:p>
            <a:pPr lvl="1" eaLnBrk="1" hangingPunct="1"/>
            <a:r>
              <a:rPr lang="en-US" dirty="0"/>
              <a:t> Encapsulation of all radio specific tasks</a:t>
            </a:r>
          </a:p>
          <a:p>
            <a:pPr eaLnBrk="1" hangingPunct="1"/>
            <a:endParaRPr lang="en-US" dirty="0"/>
          </a:p>
          <a:p>
            <a:pPr eaLnBrk="1" hangingPunct="1"/>
            <a:r>
              <a:rPr lang="en-US" dirty="0"/>
              <a:t>UE (User Equipment)</a:t>
            </a:r>
          </a:p>
          <a:p>
            <a:pPr eaLnBrk="1" hangingPunct="1"/>
            <a:endParaRPr lang="en-US" dirty="0"/>
          </a:p>
          <a:p>
            <a:pPr eaLnBrk="1" hangingPunct="1"/>
            <a:r>
              <a:rPr lang="en-US" dirty="0"/>
              <a:t>CN (Core Network)</a:t>
            </a:r>
          </a:p>
          <a:p>
            <a:pPr lvl="1" eaLnBrk="1" hangingPunct="1"/>
            <a:r>
              <a:rPr lang="en-US" dirty="0"/>
              <a:t> Inter system handover</a:t>
            </a:r>
          </a:p>
          <a:p>
            <a:pPr lvl="1" eaLnBrk="1" hangingPunct="1"/>
            <a:r>
              <a:rPr lang="en-US" dirty="0"/>
              <a:t> Location management if there is no dedicated connection between UE and UTRAN</a:t>
            </a:r>
          </a:p>
        </p:txBody>
      </p:sp>
      <p:sp>
        <p:nvSpPr>
          <p:cNvPr id="156673"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56675" name="Rectangle 3"/>
          <p:cNvSpPr>
            <a:spLocks noChangeArrowheads="1"/>
          </p:cNvSpPr>
          <p:nvPr/>
        </p:nvSpPr>
        <p:spPr bwMode="auto">
          <a:xfrm>
            <a:off x="8607190" y="3933070"/>
            <a:ext cx="8382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dirty="0">
                <a:latin typeface="Arial" pitchFamily="34" charset="0"/>
              </a:rPr>
              <a:t>UTRAN</a:t>
            </a:r>
          </a:p>
        </p:txBody>
      </p:sp>
      <p:sp>
        <p:nvSpPr>
          <p:cNvPr id="156676" name="Rectangle 5"/>
          <p:cNvSpPr>
            <a:spLocks noChangeArrowheads="1"/>
          </p:cNvSpPr>
          <p:nvPr/>
        </p:nvSpPr>
        <p:spPr bwMode="auto">
          <a:xfrm>
            <a:off x="7464190" y="3933070"/>
            <a:ext cx="5334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UE</a:t>
            </a:r>
          </a:p>
        </p:txBody>
      </p:sp>
      <p:sp>
        <p:nvSpPr>
          <p:cNvPr id="156677" name="Rectangle 6"/>
          <p:cNvSpPr>
            <a:spLocks noChangeArrowheads="1"/>
          </p:cNvSpPr>
          <p:nvPr/>
        </p:nvSpPr>
        <p:spPr bwMode="auto">
          <a:xfrm>
            <a:off x="10054990" y="3933070"/>
            <a:ext cx="533400" cy="4572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CN</a:t>
            </a:r>
          </a:p>
        </p:txBody>
      </p:sp>
      <p:cxnSp>
        <p:nvCxnSpPr>
          <p:cNvPr id="156678" name="AutoShape 7"/>
          <p:cNvCxnSpPr>
            <a:cxnSpLocks noChangeShapeType="1"/>
            <a:stCxn id="156676" idx="3"/>
            <a:endCxn id="156675" idx="1"/>
          </p:cNvCxnSpPr>
          <p:nvPr/>
        </p:nvCxnSpPr>
        <p:spPr bwMode="auto">
          <a:xfrm>
            <a:off x="7997590" y="4161670"/>
            <a:ext cx="609600" cy="0"/>
          </a:xfrm>
          <a:prstGeom prst="straightConnector1">
            <a:avLst/>
          </a:prstGeom>
          <a:noFill/>
          <a:ln w="9525">
            <a:solidFill>
              <a:schemeClr val="tx1"/>
            </a:solidFill>
            <a:round/>
            <a:headEnd/>
            <a:tailEnd/>
          </a:ln>
        </p:spPr>
      </p:cxnSp>
      <p:cxnSp>
        <p:nvCxnSpPr>
          <p:cNvPr id="156679" name="AutoShape 8"/>
          <p:cNvCxnSpPr>
            <a:cxnSpLocks noChangeShapeType="1"/>
            <a:stCxn id="156675" idx="3"/>
            <a:endCxn id="156677" idx="1"/>
          </p:cNvCxnSpPr>
          <p:nvPr/>
        </p:nvCxnSpPr>
        <p:spPr bwMode="auto">
          <a:xfrm>
            <a:off x="9445390" y="4161670"/>
            <a:ext cx="609600" cy="0"/>
          </a:xfrm>
          <a:prstGeom prst="straightConnector1">
            <a:avLst/>
          </a:prstGeom>
          <a:noFill/>
          <a:ln w="9525">
            <a:solidFill>
              <a:schemeClr val="tx1"/>
            </a:solidFill>
            <a:round/>
            <a:headEnd/>
            <a:tailEnd/>
          </a:ln>
        </p:spPr>
      </p:cxnSp>
      <p:sp>
        <p:nvSpPr>
          <p:cNvPr id="156680" name="Line 9"/>
          <p:cNvSpPr>
            <a:spLocks noChangeShapeType="1"/>
          </p:cNvSpPr>
          <p:nvPr/>
        </p:nvSpPr>
        <p:spPr bwMode="auto">
          <a:xfrm flipV="1">
            <a:off x="8302390" y="3856870"/>
            <a:ext cx="0" cy="609600"/>
          </a:xfrm>
          <a:prstGeom prst="line">
            <a:avLst/>
          </a:prstGeom>
          <a:noFill/>
          <a:ln w="9525">
            <a:solidFill>
              <a:schemeClr val="tx1"/>
            </a:solidFill>
            <a:prstDash val="dash"/>
            <a:round/>
            <a:headEnd/>
            <a:tailEnd/>
          </a:ln>
        </p:spPr>
        <p:txBody>
          <a:bodyPr wrap="none" anchor="ctr"/>
          <a:lstStyle/>
          <a:p>
            <a:endParaRPr lang="de-DE"/>
          </a:p>
        </p:txBody>
      </p:sp>
      <p:sp>
        <p:nvSpPr>
          <p:cNvPr id="156681" name="Line 10"/>
          <p:cNvSpPr>
            <a:spLocks noChangeShapeType="1"/>
          </p:cNvSpPr>
          <p:nvPr/>
        </p:nvSpPr>
        <p:spPr bwMode="auto">
          <a:xfrm flipV="1">
            <a:off x="9750190" y="3856870"/>
            <a:ext cx="0" cy="609600"/>
          </a:xfrm>
          <a:prstGeom prst="line">
            <a:avLst/>
          </a:prstGeom>
          <a:noFill/>
          <a:ln w="9525">
            <a:solidFill>
              <a:schemeClr val="tx1"/>
            </a:solidFill>
            <a:prstDash val="dash"/>
            <a:round/>
            <a:headEnd/>
            <a:tailEnd/>
          </a:ln>
        </p:spPr>
        <p:txBody>
          <a:bodyPr wrap="none" anchor="ctr"/>
          <a:lstStyle/>
          <a:p>
            <a:endParaRPr lang="de-DE"/>
          </a:p>
        </p:txBody>
      </p:sp>
      <p:sp>
        <p:nvSpPr>
          <p:cNvPr id="156682" name="Text Box 11"/>
          <p:cNvSpPr txBox="1">
            <a:spLocks noChangeArrowheads="1"/>
          </p:cNvSpPr>
          <p:nvPr/>
        </p:nvSpPr>
        <p:spPr bwMode="auto">
          <a:xfrm>
            <a:off x="9597790" y="3552070"/>
            <a:ext cx="3190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a:t>
            </a:r>
            <a:endParaRPr lang="de-DE" sz="1600">
              <a:latin typeface="Arial" pitchFamily="34" charset="0"/>
            </a:endParaRPr>
          </a:p>
        </p:txBody>
      </p:sp>
      <p:sp>
        <p:nvSpPr>
          <p:cNvPr id="156683" name="Text Box 12"/>
          <p:cNvSpPr txBox="1">
            <a:spLocks noChangeArrowheads="1"/>
          </p:cNvSpPr>
          <p:nvPr/>
        </p:nvSpPr>
        <p:spPr bwMode="auto">
          <a:xfrm>
            <a:off x="8149990" y="3552070"/>
            <a:ext cx="4079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U</a:t>
            </a:r>
            <a:r>
              <a:rPr lang="de-DE" sz="1600" baseline="-25000">
                <a:latin typeface="Arial" pitchFamily="34" charset="0"/>
              </a:rPr>
              <a:t>u</a:t>
            </a:r>
            <a:endParaRPr lang="de-DE" sz="1600">
              <a:latin typeface="Arial" pitchFamily="34" charset="0"/>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t>UMTS domains and interfaces I</a:t>
            </a:r>
          </a:p>
        </p:txBody>
      </p:sp>
      <p:sp>
        <p:nvSpPr>
          <p:cNvPr id="158723" name="Rectangle 3"/>
          <p:cNvSpPr>
            <a:spLocks noGrp="1" noChangeArrowheads="1"/>
          </p:cNvSpPr>
          <p:nvPr>
            <p:ph idx="1"/>
          </p:nvPr>
        </p:nvSpPr>
        <p:spPr/>
        <p:txBody>
          <a:bodyPr/>
          <a:lstStyle/>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r>
              <a:rPr lang="en-US" dirty="0"/>
              <a:t>User Equipment Domain</a:t>
            </a:r>
          </a:p>
          <a:p>
            <a:pPr lvl="1" eaLnBrk="1" hangingPunct="1">
              <a:lnSpc>
                <a:spcPct val="90000"/>
              </a:lnSpc>
            </a:pPr>
            <a:r>
              <a:rPr lang="en-US" dirty="0"/>
              <a:t> Assigned to a single user in order to access UMTS services</a:t>
            </a:r>
          </a:p>
          <a:p>
            <a:pPr eaLnBrk="1" hangingPunct="1">
              <a:lnSpc>
                <a:spcPct val="90000"/>
              </a:lnSpc>
            </a:pPr>
            <a:endParaRPr lang="en-US" dirty="0"/>
          </a:p>
          <a:p>
            <a:pPr eaLnBrk="1" hangingPunct="1">
              <a:lnSpc>
                <a:spcPct val="90000"/>
              </a:lnSpc>
            </a:pPr>
            <a:r>
              <a:rPr lang="en-US" dirty="0"/>
              <a:t>Infrastructure Domain</a:t>
            </a:r>
          </a:p>
          <a:p>
            <a:pPr lvl="1" eaLnBrk="1" hangingPunct="1">
              <a:lnSpc>
                <a:spcPct val="90000"/>
              </a:lnSpc>
            </a:pPr>
            <a:r>
              <a:rPr lang="en-US" dirty="0"/>
              <a:t> Shared among all users</a:t>
            </a:r>
          </a:p>
          <a:p>
            <a:pPr lvl="1" eaLnBrk="1" hangingPunct="1">
              <a:lnSpc>
                <a:spcPct val="90000"/>
              </a:lnSpc>
            </a:pPr>
            <a:r>
              <a:rPr lang="en-US" dirty="0"/>
              <a:t> Offers UMTS services to all accepted users</a:t>
            </a:r>
          </a:p>
        </p:txBody>
      </p:sp>
      <p:sp>
        <p:nvSpPr>
          <p:cNvPr id="158721"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58724" name="Line 34"/>
          <p:cNvSpPr>
            <a:spLocks noChangeShapeType="1"/>
          </p:cNvSpPr>
          <p:nvPr/>
        </p:nvSpPr>
        <p:spPr bwMode="auto">
          <a:xfrm flipV="1">
            <a:off x="7848600" y="1800225"/>
            <a:ext cx="0" cy="685800"/>
          </a:xfrm>
          <a:prstGeom prst="line">
            <a:avLst/>
          </a:prstGeom>
          <a:noFill/>
          <a:ln w="9525">
            <a:solidFill>
              <a:schemeClr val="tx1"/>
            </a:solidFill>
            <a:round/>
            <a:headEnd/>
            <a:tailEnd/>
          </a:ln>
        </p:spPr>
        <p:txBody>
          <a:bodyPr/>
          <a:lstStyle/>
          <a:p>
            <a:endParaRPr lang="de-DE"/>
          </a:p>
        </p:txBody>
      </p:sp>
      <p:sp>
        <p:nvSpPr>
          <p:cNvPr id="158725" name="Line 35"/>
          <p:cNvSpPr>
            <a:spLocks noChangeShapeType="1"/>
          </p:cNvSpPr>
          <p:nvPr/>
        </p:nvSpPr>
        <p:spPr bwMode="auto">
          <a:xfrm>
            <a:off x="3048000" y="2689225"/>
            <a:ext cx="6553200" cy="0"/>
          </a:xfrm>
          <a:prstGeom prst="line">
            <a:avLst/>
          </a:prstGeom>
          <a:noFill/>
          <a:ln w="9525">
            <a:solidFill>
              <a:schemeClr val="tx1"/>
            </a:solidFill>
            <a:round/>
            <a:headEnd/>
            <a:tailEnd/>
          </a:ln>
        </p:spPr>
        <p:txBody>
          <a:bodyPr/>
          <a:lstStyle/>
          <a:p>
            <a:endParaRPr lang="de-DE"/>
          </a:p>
        </p:txBody>
      </p:sp>
      <p:sp>
        <p:nvSpPr>
          <p:cNvPr id="158726" name="Rectangle 36"/>
          <p:cNvSpPr>
            <a:spLocks noChangeArrowheads="1"/>
          </p:cNvSpPr>
          <p:nvPr/>
        </p:nvSpPr>
        <p:spPr bwMode="auto">
          <a:xfrm>
            <a:off x="2081213" y="2333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USIM</a:t>
            </a:r>
          </a:p>
          <a:p>
            <a:pPr algn="ctr" eaLnBrk="0" hangingPunct="0"/>
            <a:r>
              <a:rPr lang="de-DE" sz="1400">
                <a:latin typeface="Arial" pitchFamily="34" charset="0"/>
              </a:rPr>
              <a:t>Domain</a:t>
            </a:r>
          </a:p>
        </p:txBody>
      </p:sp>
      <p:sp>
        <p:nvSpPr>
          <p:cNvPr id="158727" name="Rectangle 37"/>
          <p:cNvSpPr>
            <a:spLocks noChangeArrowheads="1"/>
          </p:cNvSpPr>
          <p:nvPr/>
        </p:nvSpPr>
        <p:spPr bwMode="auto">
          <a:xfrm>
            <a:off x="3846513" y="2333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Mobile</a:t>
            </a:r>
            <a:br>
              <a:rPr lang="de-DE" sz="1400">
                <a:latin typeface="Arial" pitchFamily="34" charset="0"/>
              </a:rPr>
            </a:br>
            <a:r>
              <a:rPr lang="de-DE" sz="1400">
                <a:latin typeface="Arial" pitchFamily="34" charset="0"/>
              </a:rPr>
              <a:t>Equipment</a:t>
            </a:r>
          </a:p>
          <a:p>
            <a:pPr algn="ctr" eaLnBrk="0" hangingPunct="0"/>
            <a:r>
              <a:rPr lang="de-DE" sz="1400">
                <a:latin typeface="Arial" pitchFamily="34" charset="0"/>
              </a:rPr>
              <a:t>Domain</a:t>
            </a:r>
          </a:p>
        </p:txBody>
      </p:sp>
      <p:sp>
        <p:nvSpPr>
          <p:cNvPr id="158728" name="Rectangle 38"/>
          <p:cNvSpPr>
            <a:spLocks noChangeArrowheads="1"/>
          </p:cNvSpPr>
          <p:nvPr/>
        </p:nvSpPr>
        <p:spPr bwMode="auto">
          <a:xfrm>
            <a:off x="5611813" y="2333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Access</a:t>
            </a:r>
          </a:p>
          <a:p>
            <a:pPr algn="ctr" eaLnBrk="0" hangingPunct="0"/>
            <a:r>
              <a:rPr lang="de-DE" sz="1400">
                <a:latin typeface="Arial" pitchFamily="34" charset="0"/>
              </a:rPr>
              <a:t>Network</a:t>
            </a:r>
          </a:p>
          <a:p>
            <a:pPr algn="ctr" eaLnBrk="0" hangingPunct="0"/>
            <a:r>
              <a:rPr lang="de-DE" sz="1400">
                <a:latin typeface="Arial" pitchFamily="34" charset="0"/>
              </a:rPr>
              <a:t>Domain</a:t>
            </a:r>
          </a:p>
        </p:txBody>
      </p:sp>
      <p:sp>
        <p:nvSpPr>
          <p:cNvPr id="158729" name="Rectangle 39"/>
          <p:cNvSpPr>
            <a:spLocks noChangeArrowheads="1"/>
          </p:cNvSpPr>
          <p:nvPr/>
        </p:nvSpPr>
        <p:spPr bwMode="auto">
          <a:xfrm>
            <a:off x="7377113" y="2333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Serving</a:t>
            </a:r>
          </a:p>
          <a:p>
            <a:pPr algn="ctr" eaLnBrk="0" hangingPunct="0"/>
            <a:r>
              <a:rPr lang="de-DE" sz="1400">
                <a:latin typeface="Arial" pitchFamily="34" charset="0"/>
              </a:rPr>
              <a:t>Network</a:t>
            </a:r>
          </a:p>
          <a:p>
            <a:pPr algn="ctr" eaLnBrk="0" hangingPunct="0"/>
            <a:r>
              <a:rPr lang="de-DE" sz="1400">
                <a:latin typeface="Arial" pitchFamily="34" charset="0"/>
              </a:rPr>
              <a:t>Domain</a:t>
            </a:r>
          </a:p>
        </p:txBody>
      </p:sp>
      <p:sp>
        <p:nvSpPr>
          <p:cNvPr id="158730" name="Rectangle 40"/>
          <p:cNvSpPr>
            <a:spLocks noChangeArrowheads="1"/>
          </p:cNvSpPr>
          <p:nvPr/>
        </p:nvSpPr>
        <p:spPr bwMode="auto">
          <a:xfrm>
            <a:off x="9144000" y="2333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Transit</a:t>
            </a:r>
          </a:p>
          <a:p>
            <a:pPr algn="ctr" eaLnBrk="0" hangingPunct="0"/>
            <a:r>
              <a:rPr lang="de-DE" sz="1400">
                <a:latin typeface="Arial" pitchFamily="34" charset="0"/>
              </a:rPr>
              <a:t>Network</a:t>
            </a:r>
          </a:p>
          <a:p>
            <a:pPr algn="ctr" eaLnBrk="0" hangingPunct="0"/>
            <a:r>
              <a:rPr lang="de-DE" sz="1400">
                <a:latin typeface="Arial" pitchFamily="34" charset="0"/>
              </a:rPr>
              <a:t>Domain</a:t>
            </a:r>
          </a:p>
        </p:txBody>
      </p:sp>
      <p:sp>
        <p:nvSpPr>
          <p:cNvPr id="158731" name="Rectangle 41"/>
          <p:cNvSpPr>
            <a:spLocks noChangeArrowheads="1"/>
          </p:cNvSpPr>
          <p:nvPr/>
        </p:nvSpPr>
        <p:spPr bwMode="auto">
          <a:xfrm>
            <a:off x="7378700" y="1190625"/>
            <a:ext cx="990600" cy="6858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Home</a:t>
            </a:r>
          </a:p>
          <a:p>
            <a:pPr algn="ctr" eaLnBrk="0" hangingPunct="0"/>
            <a:r>
              <a:rPr lang="de-DE" sz="1400">
                <a:latin typeface="Arial" pitchFamily="34" charset="0"/>
              </a:rPr>
              <a:t>Network</a:t>
            </a:r>
          </a:p>
          <a:p>
            <a:pPr algn="ctr" eaLnBrk="0" hangingPunct="0"/>
            <a:r>
              <a:rPr lang="de-DE" sz="1400">
                <a:latin typeface="Arial" pitchFamily="34" charset="0"/>
              </a:rPr>
              <a:t>Domain</a:t>
            </a:r>
          </a:p>
        </p:txBody>
      </p:sp>
      <p:sp>
        <p:nvSpPr>
          <p:cNvPr id="158732" name="Line 42"/>
          <p:cNvSpPr>
            <a:spLocks noChangeShapeType="1"/>
          </p:cNvSpPr>
          <p:nvPr/>
        </p:nvSpPr>
        <p:spPr bwMode="auto">
          <a:xfrm>
            <a:off x="3429000" y="2486025"/>
            <a:ext cx="0" cy="533400"/>
          </a:xfrm>
          <a:prstGeom prst="line">
            <a:avLst/>
          </a:prstGeom>
          <a:noFill/>
          <a:ln w="9525">
            <a:solidFill>
              <a:schemeClr val="tx1"/>
            </a:solidFill>
            <a:prstDash val="dash"/>
            <a:round/>
            <a:headEnd/>
            <a:tailEnd/>
          </a:ln>
        </p:spPr>
        <p:txBody>
          <a:bodyPr/>
          <a:lstStyle/>
          <a:p>
            <a:endParaRPr lang="de-DE"/>
          </a:p>
        </p:txBody>
      </p:sp>
      <p:sp>
        <p:nvSpPr>
          <p:cNvPr id="158733" name="Line 43"/>
          <p:cNvSpPr>
            <a:spLocks noChangeShapeType="1"/>
          </p:cNvSpPr>
          <p:nvPr/>
        </p:nvSpPr>
        <p:spPr bwMode="auto">
          <a:xfrm>
            <a:off x="5219700" y="2486025"/>
            <a:ext cx="0" cy="1219200"/>
          </a:xfrm>
          <a:prstGeom prst="line">
            <a:avLst/>
          </a:prstGeom>
          <a:noFill/>
          <a:ln w="9525">
            <a:solidFill>
              <a:schemeClr val="tx1"/>
            </a:solidFill>
            <a:prstDash val="dash"/>
            <a:round/>
            <a:headEnd/>
            <a:tailEnd/>
          </a:ln>
        </p:spPr>
        <p:txBody>
          <a:bodyPr/>
          <a:lstStyle/>
          <a:p>
            <a:endParaRPr lang="de-DE"/>
          </a:p>
        </p:txBody>
      </p:sp>
      <p:sp>
        <p:nvSpPr>
          <p:cNvPr id="158734" name="Line 44"/>
          <p:cNvSpPr>
            <a:spLocks noChangeShapeType="1"/>
          </p:cNvSpPr>
          <p:nvPr/>
        </p:nvSpPr>
        <p:spPr bwMode="auto">
          <a:xfrm flipH="1">
            <a:off x="6985000" y="2486025"/>
            <a:ext cx="0" cy="838200"/>
          </a:xfrm>
          <a:prstGeom prst="line">
            <a:avLst/>
          </a:prstGeom>
          <a:noFill/>
          <a:ln w="9525">
            <a:solidFill>
              <a:schemeClr val="tx1"/>
            </a:solidFill>
            <a:prstDash val="dash"/>
            <a:round/>
            <a:headEnd/>
            <a:tailEnd/>
          </a:ln>
        </p:spPr>
        <p:txBody>
          <a:bodyPr/>
          <a:lstStyle/>
          <a:p>
            <a:endParaRPr lang="de-DE"/>
          </a:p>
        </p:txBody>
      </p:sp>
      <p:sp>
        <p:nvSpPr>
          <p:cNvPr id="158735" name="Line 45"/>
          <p:cNvSpPr>
            <a:spLocks noChangeShapeType="1"/>
          </p:cNvSpPr>
          <p:nvPr/>
        </p:nvSpPr>
        <p:spPr bwMode="auto">
          <a:xfrm>
            <a:off x="8763000" y="2486025"/>
            <a:ext cx="0" cy="533400"/>
          </a:xfrm>
          <a:prstGeom prst="line">
            <a:avLst/>
          </a:prstGeom>
          <a:noFill/>
          <a:ln w="9525">
            <a:solidFill>
              <a:schemeClr val="tx1"/>
            </a:solidFill>
            <a:prstDash val="dash"/>
            <a:round/>
            <a:headEnd/>
            <a:tailEnd/>
          </a:ln>
        </p:spPr>
        <p:txBody>
          <a:bodyPr/>
          <a:lstStyle/>
          <a:p>
            <a:endParaRPr lang="de-DE"/>
          </a:p>
        </p:txBody>
      </p:sp>
      <p:sp>
        <p:nvSpPr>
          <p:cNvPr id="158736" name="Line 46"/>
          <p:cNvSpPr>
            <a:spLocks noChangeShapeType="1"/>
          </p:cNvSpPr>
          <p:nvPr/>
        </p:nvSpPr>
        <p:spPr bwMode="auto">
          <a:xfrm>
            <a:off x="1905000" y="2486025"/>
            <a:ext cx="0" cy="1219200"/>
          </a:xfrm>
          <a:prstGeom prst="line">
            <a:avLst/>
          </a:prstGeom>
          <a:noFill/>
          <a:ln w="9525">
            <a:solidFill>
              <a:schemeClr val="tx1"/>
            </a:solidFill>
            <a:prstDash val="dash"/>
            <a:round/>
            <a:headEnd/>
            <a:tailEnd/>
          </a:ln>
        </p:spPr>
        <p:txBody>
          <a:bodyPr/>
          <a:lstStyle/>
          <a:p>
            <a:endParaRPr lang="de-DE"/>
          </a:p>
        </p:txBody>
      </p:sp>
      <p:sp>
        <p:nvSpPr>
          <p:cNvPr id="158737" name="Text Box 47"/>
          <p:cNvSpPr txBox="1">
            <a:spLocks noChangeArrowheads="1"/>
          </p:cNvSpPr>
          <p:nvPr/>
        </p:nvSpPr>
        <p:spPr bwMode="auto">
          <a:xfrm>
            <a:off x="3246438" y="2181226"/>
            <a:ext cx="381836" cy="307777"/>
          </a:xfrm>
          <a:prstGeom prst="rect">
            <a:avLst/>
          </a:prstGeom>
          <a:noFill/>
          <a:ln w="9525">
            <a:noFill/>
            <a:miter lim="800000"/>
            <a:headEnd/>
            <a:tailEnd/>
          </a:ln>
        </p:spPr>
        <p:txBody>
          <a:bodyPr wrap="none">
            <a:spAutoFit/>
          </a:bodyPr>
          <a:lstStyle/>
          <a:p>
            <a:pPr eaLnBrk="0" hangingPunct="0"/>
            <a:r>
              <a:rPr lang="de-DE" sz="1400">
                <a:latin typeface="Arial" pitchFamily="34" charset="0"/>
              </a:rPr>
              <a:t>C</a:t>
            </a:r>
            <a:r>
              <a:rPr lang="de-DE" sz="1400" baseline="-25000">
                <a:latin typeface="Arial" pitchFamily="34" charset="0"/>
              </a:rPr>
              <a:t>u</a:t>
            </a:r>
          </a:p>
        </p:txBody>
      </p:sp>
      <p:sp>
        <p:nvSpPr>
          <p:cNvPr id="158738" name="Text Box 48"/>
          <p:cNvSpPr txBox="1">
            <a:spLocks noChangeArrowheads="1"/>
          </p:cNvSpPr>
          <p:nvPr/>
        </p:nvSpPr>
        <p:spPr bwMode="auto">
          <a:xfrm>
            <a:off x="5016500" y="2181226"/>
            <a:ext cx="381836" cy="307777"/>
          </a:xfrm>
          <a:prstGeom prst="rect">
            <a:avLst/>
          </a:prstGeom>
          <a:noFill/>
          <a:ln w="9525">
            <a:noFill/>
            <a:miter lim="800000"/>
            <a:headEnd/>
            <a:tailEnd/>
          </a:ln>
        </p:spPr>
        <p:txBody>
          <a:bodyPr wrap="none">
            <a:spAutoFit/>
          </a:bodyPr>
          <a:lstStyle/>
          <a:p>
            <a:pPr eaLnBrk="0" hangingPunct="0"/>
            <a:r>
              <a:rPr lang="de-DE" sz="1400">
                <a:latin typeface="Arial" pitchFamily="34" charset="0"/>
              </a:rPr>
              <a:t>U</a:t>
            </a:r>
            <a:r>
              <a:rPr lang="de-DE" sz="1400" baseline="-25000">
                <a:latin typeface="Arial" pitchFamily="34" charset="0"/>
              </a:rPr>
              <a:t>u</a:t>
            </a:r>
          </a:p>
        </p:txBody>
      </p:sp>
      <p:sp>
        <p:nvSpPr>
          <p:cNvPr id="158739" name="Text Box 49"/>
          <p:cNvSpPr txBox="1">
            <a:spLocks noChangeArrowheads="1"/>
          </p:cNvSpPr>
          <p:nvPr/>
        </p:nvSpPr>
        <p:spPr bwMode="auto">
          <a:xfrm>
            <a:off x="6819900" y="2181226"/>
            <a:ext cx="301686" cy="307777"/>
          </a:xfrm>
          <a:prstGeom prst="rect">
            <a:avLst/>
          </a:prstGeom>
          <a:noFill/>
          <a:ln w="9525">
            <a:noFill/>
            <a:miter lim="800000"/>
            <a:headEnd/>
            <a:tailEnd/>
          </a:ln>
        </p:spPr>
        <p:txBody>
          <a:bodyPr wrap="none">
            <a:spAutoFit/>
          </a:bodyPr>
          <a:lstStyle/>
          <a:p>
            <a:pPr eaLnBrk="0" hangingPunct="0"/>
            <a:r>
              <a:rPr lang="de-DE" sz="1400">
                <a:latin typeface="Arial" pitchFamily="34" charset="0"/>
              </a:rPr>
              <a:t>I</a:t>
            </a:r>
            <a:r>
              <a:rPr lang="de-DE" sz="1400" baseline="-25000">
                <a:latin typeface="Arial" pitchFamily="34" charset="0"/>
              </a:rPr>
              <a:t>u</a:t>
            </a:r>
          </a:p>
        </p:txBody>
      </p:sp>
      <p:sp>
        <p:nvSpPr>
          <p:cNvPr id="158740" name="Line 50"/>
          <p:cNvSpPr>
            <a:spLocks noChangeShapeType="1"/>
          </p:cNvSpPr>
          <p:nvPr/>
        </p:nvSpPr>
        <p:spPr bwMode="auto">
          <a:xfrm>
            <a:off x="10287000" y="1495425"/>
            <a:ext cx="0" cy="2209800"/>
          </a:xfrm>
          <a:prstGeom prst="line">
            <a:avLst/>
          </a:prstGeom>
          <a:noFill/>
          <a:ln w="9525">
            <a:solidFill>
              <a:schemeClr val="tx1"/>
            </a:solidFill>
            <a:prstDash val="dash"/>
            <a:round/>
            <a:headEnd/>
            <a:tailEnd/>
          </a:ln>
        </p:spPr>
        <p:txBody>
          <a:bodyPr/>
          <a:lstStyle/>
          <a:p>
            <a:endParaRPr lang="de-DE"/>
          </a:p>
        </p:txBody>
      </p:sp>
      <p:sp>
        <p:nvSpPr>
          <p:cNvPr id="158741" name="Line 51"/>
          <p:cNvSpPr>
            <a:spLocks noChangeShapeType="1"/>
          </p:cNvSpPr>
          <p:nvPr/>
        </p:nvSpPr>
        <p:spPr bwMode="auto">
          <a:xfrm>
            <a:off x="1905000" y="3629025"/>
            <a:ext cx="3276600" cy="0"/>
          </a:xfrm>
          <a:prstGeom prst="line">
            <a:avLst/>
          </a:prstGeom>
          <a:noFill/>
          <a:ln w="9525">
            <a:solidFill>
              <a:schemeClr val="tx1"/>
            </a:solidFill>
            <a:round/>
            <a:headEnd type="triangle" w="med" len="med"/>
            <a:tailEnd type="triangle" w="med" len="med"/>
          </a:ln>
        </p:spPr>
        <p:txBody>
          <a:bodyPr/>
          <a:lstStyle/>
          <a:p>
            <a:endParaRPr lang="de-DE"/>
          </a:p>
        </p:txBody>
      </p:sp>
      <p:sp>
        <p:nvSpPr>
          <p:cNvPr id="158742" name="Text Box 52"/>
          <p:cNvSpPr txBox="1">
            <a:spLocks noChangeArrowheads="1"/>
          </p:cNvSpPr>
          <p:nvPr/>
        </p:nvSpPr>
        <p:spPr bwMode="auto">
          <a:xfrm>
            <a:off x="2405064" y="3629025"/>
            <a:ext cx="2116137"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User Equipment Domain</a:t>
            </a:r>
          </a:p>
        </p:txBody>
      </p:sp>
      <p:sp>
        <p:nvSpPr>
          <p:cNvPr id="158743" name="Line 53"/>
          <p:cNvSpPr>
            <a:spLocks noChangeShapeType="1"/>
          </p:cNvSpPr>
          <p:nvPr/>
        </p:nvSpPr>
        <p:spPr bwMode="auto">
          <a:xfrm rot="-5400000">
            <a:off x="7810500" y="1838325"/>
            <a:ext cx="0" cy="533400"/>
          </a:xfrm>
          <a:prstGeom prst="line">
            <a:avLst/>
          </a:prstGeom>
          <a:noFill/>
          <a:ln w="9525">
            <a:solidFill>
              <a:schemeClr val="tx1"/>
            </a:solidFill>
            <a:prstDash val="dash"/>
            <a:round/>
            <a:headEnd/>
            <a:tailEnd/>
          </a:ln>
        </p:spPr>
        <p:txBody>
          <a:bodyPr/>
          <a:lstStyle/>
          <a:p>
            <a:endParaRPr lang="de-DE"/>
          </a:p>
        </p:txBody>
      </p:sp>
      <p:sp>
        <p:nvSpPr>
          <p:cNvPr id="158744" name="Text Box 54"/>
          <p:cNvSpPr txBox="1">
            <a:spLocks noChangeArrowheads="1"/>
          </p:cNvSpPr>
          <p:nvPr/>
        </p:nvSpPr>
        <p:spPr bwMode="auto">
          <a:xfrm>
            <a:off x="8077200" y="1952626"/>
            <a:ext cx="360996" cy="307777"/>
          </a:xfrm>
          <a:prstGeom prst="rect">
            <a:avLst/>
          </a:prstGeom>
          <a:noFill/>
          <a:ln w="9525">
            <a:noFill/>
            <a:miter lim="800000"/>
            <a:headEnd/>
            <a:tailEnd/>
          </a:ln>
        </p:spPr>
        <p:txBody>
          <a:bodyPr wrap="none">
            <a:spAutoFit/>
          </a:bodyPr>
          <a:lstStyle/>
          <a:p>
            <a:pPr eaLnBrk="0" hangingPunct="0"/>
            <a:r>
              <a:rPr lang="de-DE" sz="1400">
                <a:latin typeface="Arial" pitchFamily="34" charset="0"/>
              </a:rPr>
              <a:t>Z</a:t>
            </a:r>
            <a:r>
              <a:rPr lang="de-DE" sz="1400" baseline="-25000">
                <a:latin typeface="Arial" pitchFamily="34" charset="0"/>
              </a:rPr>
              <a:t>u</a:t>
            </a:r>
          </a:p>
        </p:txBody>
      </p:sp>
      <p:sp>
        <p:nvSpPr>
          <p:cNvPr id="158745" name="Text Box 55"/>
          <p:cNvSpPr txBox="1">
            <a:spLocks noChangeArrowheads="1"/>
          </p:cNvSpPr>
          <p:nvPr/>
        </p:nvSpPr>
        <p:spPr bwMode="auto">
          <a:xfrm>
            <a:off x="8585201" y="2181225"/>
            <a:ext cx="366713"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Y</a:t>
            </a:r>
            <a:r>
              <a:rPr lang="de-DE" sz="1400" baseline="-25000">
                <a:latin typeface="Arial" pitchFamily="34" charset="0"/>
              </a:rPr>
              <a:t>u</a:t>
            </a:r>
          </a:p>
        </p:txBody>
      </p:sp>
      <p:sp>
        <p:nvSpPr>
          <p:cNvPr id="158746" name="Line 56"/>
          <p:cNvSpPr>
            <a:spLocks noChangeShapeType="1"/>
          </p:cNvSpPr>
          <p:nvPr/>
        </p:nvSpPr>
        <p:spPr bwMode="auto">
          <a:xfrm>
            <a:off x="7010400" y="3171825"/>
            <a:ext cx="3276600" cy="0"/>
          </a:xfrm>
          <a:prstGeom prst="line">
            <a:avLst/>
          </a:prstGeom>
          <a:noFill/>
          <a:ln w="9525">
            <a:solidFill>
              <a:schemeClr val="tx1"/>
            </a:solidFill>
            <a:round/>
            <a:headEnd type="triangle" w="med" len="med"/>
            <a:tailEnd type="triangle" w="med" len="med"/>
          </a:ln>
        </p:spPr>
        <p:txBody>
          <a:bodyPr/>
          <a:lstStyle/>
          <a:p>
            <a:endParaRPr lang="de-DE"/>
          </a:p>
        </p:txBody>
      </p:sp>
      <p:sp>
        <p:nvSpPr>
          <p:cNvPr id="158747" name="Text Box 57"/>
          <p:cNvSpPr txBox="1">
            <a:spLocks noChangeArrowheads="1"/>
          </p:cNvSpPr>
          <p:nvPr/>
        </p:nvSpPr>
        <p:spPr bwMode="auto">
          <a:xfrm>
            <a:off x="7824788" y="3171825"/>
            <a:ext cx="1928812"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Core Network Domain</a:t>
            </a:r>
          </a:p>
        </p:txBody>
      </p:sp>
      <p:sp>
        <p:nvSpPr>
          <p:cNvPr id="158748" name="Line 58"/>
          <p:cNvSpPr>
            <a:spLocks noChangeShapeType="1"/>
          </p:cNvSpPr>
          <p:nvPr/>
        </p:nvSpPr>
        <p:spPr bwMode="auto">
          <a:xfrm>
            <a:off x="5257800" y="3629025"/>
            <a:ext cx="5029200" cy="0"/>
          </a:xfrm>
          <a:prstGeom prst="line">
            <a:avLst/>
          </a:prstGeom>
          <a:noFill/>
          <a:ln w="9525">
            <a:solidFill>
              <a:schemeClr val="tx1"/>
            </a:solidFill>
            <a:round/>
            <a:headEnd type="triangle" w="med" len="med"/>
            <a:tailEnd type="triangle" w="med" len="med"/>
          </a:ln>
        </p:spPr>
        <p:txBody>
          <a:bodyPr/>
          <a:lstStyle/>
          <a:p>
            <a:endParaRPr lang="de-DE"/>
          </a:p>
        </p:txBody>
      </p:sp>
      <p:sp>
        <p:nvSpPr>
          <p:cNvPr id="158749" name="Text Box 59"/>
          <p:cNvSpPr txBox="1">
            <a:spLocks noChangeArrowheads="1"/>
          </p:cNvSpPr>
          <p:nvPr/>
        </p:nvSpPr>
        <p:spPr bwMode="auto">
          <a:xfrm>
            <a:off x="6875464" y="3629025"/>
            <a:ext cx="1887537"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Infrastructure Domain</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t>UMTS domains and interfaces II</a:t>
            </a:r>
          </a:p>
        </p:txBody>
      </p:sp>
      <p:sp>
        <p:nvSpPr>
          <p:cNvPr id="160771" name="Rectangle 3"/>
          <p:cNvSpPr>
            <a:spLocks noGrp="1" noChangeArrowheads="1"/>
          </p:cNvSpPr>
          <p:nvPr>
            <p:ph idx="1"/>
          </p:nvPr>
        </p:nvSpPr>
        <p:spPr/>
        <p:txBody>
          <a:bodyPr/>
          <a:lstStyle/>
          <a:p>
            <a:pPr eaLnBrk="1" hangingPunct="1">
              <a:lnSpc>
                <a:spcPct val="90000"/>
              </a:lnSpc>
            </a:pPr>
            <a:r>
              <a:rPr lang="en-US" dirty="0"/>
              <a:t>Universal Subscriber Identity Module (USIM)</a:t>
            </a:r>
          </a:p>
          <a:p>
            <a:pPr lvl="1" eaLnBrk="1" hangingPunct="1">
              <a:lnSpc>
                <a:spcPct val="90000"/>
              </a:lnSpc>
            </a:pPr>
            <a:r>
              <a:rPr lang="en-US" dirty="0"/>
              <a:t> Functions for encryption and authentication of users</a:t>
            </a:r>
          </a:p>
          <a:p>
            <a:pPr lvl="1" eaLnBrk="1" hangingPunct="1">
              <a:lnSpc>
                <a:spcPct val="90000"/>
              </a:lnSpc>
            </a:pPr>
            <a:r>
              <a:rPr lang="en-US" dirty="0"/>
              <a:t> Located on a SIM inserted into a mobile device</a:t>
            </a:r>
          </a:p>
          <a:p>
            <a:pPr eaLnBrk="1" hangingPunct="1">
              <a:lnSpc>
                <a:spcPct val="90000"/>
              </a:lnSpc>
            </a:pPr>
            <a:endParaRPr lang="en-US" dirty="0"/>
          </a:p>
          <a:p>
            <a:pPr eaLnBrk="1" hangingPunct="1">
              <a:lnSpc>
                <a:spcPct val="90000"/>
              </a:lnSpc>
            </a:pPr>
            <a:r>
              <a:rPr lang="en-US" dirty="0"/>
              <a:t>Mobile Equipment Domain</a:t>
            </a:r>
          </a:p>
          <a:p>
            <a:pPr lvl="1" eaLnBrk="1" hangingPunct="1">
              <a:lnSpc>
                <a:spcPct val="90000"/>
              </a:lnSpc>
            </a:pPr>
            <a:r>
              <a:rPr lang="en-US" dirty="0"/>
              <a:t> Functions for radio transmission </a:t>
            </a:r>
          </a:p>
          <a:p>
            <a:pPr lvl="1" eaLnBrk="1" hangingPunct="1">
              <a:lnSpc>
                <a:spcPct val="90000"/>
              </a:lnSpc>
            </a:pPr>
            <a:r>
              <a:rPr lang="en-US" dirty="0"/>
              <a:t> User interface for establishing/maintaining end-to-end connections</a:t>
            </a:r>
          </a:p>
          <a:p>
            <a:pPr eaLnBrk="1" hangingPunct="1">
              <a:lnSpc>
                <a:spcPct val="90000"/>
              </a:lnSpc>
            </a:pPr>
            <a:endParaRPr lang="en-US" dirty="0"/>
          </a:p>
          <a:p>
            <a:pPr eaLnBrk="1" hangingPunct="1">
              <a:lnSpc>
                <a:spcPct val="90000"/>
              </a:lnSpc>
            </a:pPr>
            <a:r>
              <a:rPr lang="en-US" dirty="0"/>
              <a:t>Access Network Domain</a:t>
            </a:r>
          </a:p>
          <a:p>
            <a:pPr lvl="1" eaLnBrk="1" hangingPunct="1">
              <a:lnSpc>
                <a:spcPct val="90000"/>
              </a:lnSpc>
            </a:pPr>
            <a:r>
              <a:rPr lang="en-US" dirty="0"/>
              <a:t> Access network dependent functions</a:t>
            </a:r>
          </a:p>
          <a:p>
            <a:pPr eaLnBrk="1" hangingPunct="1">
              <a:lnSpc>
                <a:spcPct val="90000"/>
              </a:lnSpc>
            </a:pPr>
            <a:endParaRPr lang="en-US" dirty="0"/>
          </a:p>
          <a:p>
            <a:pPr eaLnBrk="1" hangingPunct="1">
              <a:lnSpc>
                <a:spcPct val="90000"/>
              </a:lnSpc>
            </a:pPr>
            <a:r>
              <a:rPr lang="en-US" dirty="0"/>
              <a:t>Core Network Domain</a:t>
            </a:r>
          </a:p>
          <a:p>
            <a:pPr lvl="1" eaLnBrk="1" hangingPunct="1">
              <a:lnSpc>
                <a:spcPct val="90000"/>
              </a:lnSpc>
            </a:pPr>
            <a:r>
              <a:rPr lang="en-US" dirty="0"/>
              <a:t> Access network independent functions</a:t>
            </a:r>
          </a:p>
          <a:p>
            <a:pPr lvl="1" eaLnBrk="1" hangingPunct="1">
              <a:lnSpc>
                <a:spcPct val="90000"/>
              </a:lnSpc>
            </a:pPr>
            <a:r>
              <a:rPr lang="en-US" dirty="0"/>
              <a:t> Serving Network Domain</a:t>
            </a:r>
          </a:p>
          <a:p>
            <a:pPr lvl="2" eaLnBrk="1" hangingPunct="1">
              <a:lnSpc>
                <a:spcPct val="90000"/>
              </a:lnSpc>
            </a:pPr>
            <a:r>
              <a:rPr lang="en-US" dirty="0"/>
              <a:t> Network currently responsible for communication</a:t>
            </a:r>
          </a:p>
          <a:p>
            <a:pPr lvl="1" eaLnBrk="1" hangingPunct="1">
              <a:lnSpc>
                <a:spcPct val="90000"/>
              </a:lnSpc>
            </a:pPr>
            <a:r>
              <a:rPr lang="en-US" dirty="0"/>
              <a:t> Home Network Domain</a:t>
            </a:r>
          </a:p>
          <a:p>
            <a:pPr lvl="2" eaLnBrk="1" hangingPunct="1">
              <a:lnSpc>
                <a:spcPct val="90000"/>
              </a:lnSpc>
            </a:pPr>
            <a:r>
              <a:rPr lang="en-US" dirty="0"/>
              <a:t> Location and access network independent functions</a:t>
            </a:r>
          </a:p>
        </p:txBody>
      </p:sp>
      <p:sp>
        <p:nvSpPr>
          <p:cNvPr id="160769"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What defines the 3</a:t>
            </a:r>
            <a:r>
              <a:rPr lang="en-GB" baseline="30000" dirty="0"/>
              <a:t>rd</a:t>
            </a:r>
            <a:r>
              <a:rPr lang="en-GB" dirty="0"/>
              <a:t> generation? What was the initial idea?</a:t>
            </a:r>
          </a:p>
          <a:p>
            <a:pPr lvl="1"/>
            <a:r>
              <a:rPr lang="en-GB" dirty="0"/>
              <a:t>What led to the different developments? – There are many reasons!</a:t>
            </a:r>
          </a:p>
          <a:p>
            <a:pPr lvl="1"/>
            <a:r>
              <a:rPr lang="en-GB" dirty="0"/>
              <a:t>Check </a:t>
            </a:r>
            <a:r>
              <a:rPr lang="en-US" dirty="0">
                <a:hlinkClick r:id="rId3"/>
              </a:rPr>
              <a:t>www.3gpp.org/releases</a:t>
            </a:r>
            <a:r>
              <a:rPr lang="en-US" dirty="0"/>
              <a:t> and understand the ideas of stages and releases!</a:t>
            </a:r>
          </a:p>
          <a:p>
            <a:pPr lvl="1"/>
            <a:r>
              <a:rPr lang="en-GB" dirty="0"/>
              <a:t>What was the focus of early UMTS on? How is this reflected in the spectrum?</a:t>
            </a:r>
          </a:p>
          <a:p>
            <a:pPr lvl="1"/>
            <a:r>
              <a:rPr lang="en-GB" dirty="0"/>
              <a:t>What is the problem of the condition “coverage of the population in %”?</a:t>
            </a:r>
          </a:p>
          <a:p>
            <a:pPr lvl="1"/>
            <a:r>
              <a:rPr lang="en-GB" dirty="0"/>
              <a:t>Why did most operators already using GSM pick UMTS as 3</a:t>
            </a:r>
            <a:r>
              <a:rPr lang="en-GB" baseline="30000" dirty="0"/>
              <a:t>rd</a:t>
            </a:r>
            <a:r>
              <a:rPr lang="en-GB" dirty="0"/>
              <a:t> generation and </a:t>
            </a:r>
            <a:r>
              <a:rPr lang="en-GB" dirty="0" err="1"/>
              <a:t>cdmaOne</a:t>
            </a:r>
            <a:r>
              <a:rPr lang="en-GB" dirty="0"/>
              <a:t> operators cdma2000?</a:t>
            </a:r>
          </a:p>
          <a:p>
            <a:pPr lvl="1"/>
            <a:endParaRPr lang="en-GB" dirty="0"/>
          </a:p>
          <a:p>
            <a:pPr lvl="1"/>
            <a:endParaRPr lang="en-GB"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41383612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Why do we have so many more connections compared to subscribers?</a:t>
            </a:r>
          </a:p>
          <a:p>
            <a:pPr lvl="1"/>
            <a:r>
              <a:rPr lang="en-GB" dirty="0"/>
              <a:t>Who/what is driving mobile communications in the future?</a:t>
            </a:r>
          </a:p>
          <a:p>
            <a:pPr lvl="1"/>
            <a:r>
              <a:rPr lang="en-GB" dirty="0"/>
              <a:t>What are consequences of a shrinking ARPU? What can companies do?</a:t>
            </a:r>
          </a:p>
          <a:p>
            <a:pPr lvl="1"/>
            <a:r>
              <a:rPr lang="en-GB" dirty="0"/>
              <a:t>Who defines the generations of mobile telecommunication systems?</a:t>
            </a:r>
          </a:p>
          <a:p>
            <a:pPr lvl="1"/>
            <a:r>
              <a:rPr lang="en-GB" dirty="0"/>
              <a:t>Visit some of the statistics pages and check-out the newest numbers!</a:t>
            </a:r>
          </a:p>
          <a:p>
            <a:pPr lvl="1"/>
            <a:r>
              <a:rPr lang="en-GB" dirty="0"/>
              <a:t>Go through the simple questions and keep them in mind. These are the questions you definitively have to able to answer after this chapter for all systems presented!</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891920741"/>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Spreading and scrambling of user data</a:t>
            </a:r>
          </a:p>
        </p:txBody>
      </p:sp>
      <p:sp>
        <p:nvSpPr>
          <p:cNvPr id="162819" name="Rectangle 3"/>
          <p:cNvSpPr>
            <a:spLocks noGrp="1" noChangeArrowheads="1"/>
          </p:cNvSpPr>
          <p:nvPr>
            <p:ph idx="1"/>
          </p:nvPr>
        </p:nvSpPr>
        <p:spPr/>
        <p:txBody>
          <a:bodyPr/>
          <a:lstStyle/>
          <a:p>
            <a:r>
              <a:rPr lang="en-US" dirty="0"/>
              <a:t>Constant chipping rate of 3.84 </a:t>
            </a:r>
            <a:r>
              <a:rPr lang="en-US" dirty="0" err="1"/>
              <a:t>Mchip</a:t>
            </a:r>
            <a:r>
              <a:rPr lang="en-US" dirty="0"/>
              <a:t>/s</a:t>
            </a:r>
          </a:p>
          <a:p>
            <a:endParaRPr lang="en-US" dirty="0"/>
          </a:p>
          <a:p>
            <a:r>
              <a:rPr lang="en-US" dirty="0"/>
              <a:t>Different user data rates supported via different spreading factors</a:t>
            </a:r>
          </a:p>
          <a:p>
            <a:pPr lvl="1"/>
            <a:r>
              <a:rPr lang="en-US" dirty="0"/>
              <a:t> higher data rate: less chips per bit and vice versa</a:t>
            </a:r>
          </a:p>
          <a:p>
            <a:pPr lvl="1"/>
            <a:endParaRPr lang="en-US" dirty="0"/>
          </a:p>
          <a:p>
            <a:r>
              <a:rPr lang="en-US" dirty="0"/>
              <a:t>User separation via unique, quasi orthogonal scrambling codes</a:t>
            </a:r>
          </a:p>
          <a:p>
            <a:pPr lvl="1"/>
            <a:r>
              <a:rPr lang="en-US" dirty="0"/>
              <a:t> users are not separated via orthogonal spreading codes</a:t>
            </a:r>
          </a:p>
          <a:p>
            <a:pPr lvl="1"/>
            <a:r>
              <a:rPr lang="en-US" dirty="0"/>
              <a:t> much simpler management of codes: each station can use the same orthogonal spreading codes</a:t>
            </a:r>
          </a:p>
          <a:p>
            <a:pPr lvl="1"/>
            <a:r>
              <a:rPr lang="en-US" dirty="0"/>
              <a:t> precise synchronization not necessary as the scrambling codes stay quasi-orthogonal</a:t>
            </a:r>
          </a:p>
        </p:txBody>
      </p:sp>
      <p:sp>
        <p:nvSpPr>
          <p:cNvPr id="162817" name="Fußzeilenplatzhalter 3"/>
          <p:cNvSpPr>
            <a:spLocks noGrp="1"/>
          </p:cNvSpPr>
          <p:nvPr>
            <p:ph type="ftr" sz="quarter" idx="10"/>
          </p:nvPr>
        </p:nvSpPr>
        <p:spPr/>
        <p:txBody>
          <a:bodyPr/>
          <a:lstStyle/>
          <a:p>
            <a:r>
              <a:rPr lang="en-US"/>
              <a:t>Prof. Dr.-Ing. Jochen H. Schiller    www.jochenschiller.de    Mobile Communications</a:t>
            </a:r>
          </a:p>
        </p:txBody>
      </p:sp>
      <p:sp>
        <p:nvSpPr>
          <p:cNvPr id="162820" name="Rectangle 4"/>
          <p:cNvSpPr>
            <a:spLocks noChangeArrowheads="1"/>
          </p:cNvSpPr>
          <p:nvPr/>
        </p:nvSpPr>
        <p:spPr bwMode="auto">
          <a:xfrm>
            <a:off x="3000375" y="4366430"/>
            <a:ext cx="2592388" cy="1657350"/>
          </a:xfrm>
          <a:prstGeom prst="rect">
            <a:avLst/>
          </a:prstGeom>
          <a:solidFill>
            <a:srgbClr val="DADAF6"/>
          </a:solidFill>
          <a:ln w="9525">
            <a:solidFill>
              <a:schemeClr val="tx1"/>
            </a:solidFill>
            <a:miter lim="800000"/>
            <a:headEnd/>
            <a:tailEnd/>
          </a:ln>
        </p:spPr>
        <p:txBody>
          <a:bodyPr wrap="none" anchor="ctr"/>
          <a:lstStyle/>
          <a:p>
            <a:pPr algn="ctr"/>
            <a:endParaRPr lang="en-US" sz="1800"/>
          </a:p>
        </p:txBody>
      </p:sp>
      <p:sp>
        <p:nvSpPr>
          <p:cNvPr id="162821" name="AutoShape 6"/>
          <p:cNvSpPr>
            <a:spLocks noChangeArrowheads="1"/>
          </p:cNvSpPr>
          <p:nvPr/>
        </p:nvSpPr>
        <p:spPr bwMode="auto">
          <a:xfrm>
            <a:off x="4295775" y="4582331"/>
            <a:ext cx="287338" cy="287337"/>
          </a:xfrm>
          <a:prstGeom prst="flowChartSummingJunction">
            <a:avLst/>
          </a:prstGeom>
          <a:solidFill>
            <a:srgbClr val="DADAF6"/>
          </a:solidFill>
          <a:ln w="9525">
            <a:solidFill>
              <a:schemeClr val="tx1"/>
            </a:solidFill>
            <a:round/>
            <a:headEnd/>
            <a:tailEnd/>
          </a:ln>
        </p:spPr>
        <p:txBody>
          <a:bodyPr wrap="none" anchor="ctr"/>
          <a:lstStyle/>
          <a:p>
            <a:pPr algn="ctr"/>
            <a:endParaRPr lang="en-US" sz="1800"/>
          </a:p>
        </p:txBody>
      </p:sp>
      <p:sp>
        <p:nvSpPr>
          <p:cNvPr id="162822" name="AutoShape 7"/>
          <p:cNvSpPr>
            <a:spLocks noChangeArrowheads="1"/>
          </p:cNvSpPr>
          <p:nvPr/>
        </p:nvSpPr>
        <p:spPr bwMode="auto">
          <a:xfrm>
            <a:off x="3503614" y="4582331"/>
            <a:ext cx="287337" cy="287337"/>
          </a:xfrm>
          <a:prstGeom prst="flowChartSummingJunction">
            <a:avLst/>
          </a:prstGeom>
          <a:solidFill>
            <a:srgbClr val="DADAF6"/>
          </a:solidFill>
          <a:ln w="9525">
            <a:solidFill>
              <a:schemeClr val="tx1"/>
            </a:solidFill>
            <a:round/>
            <a:headEnd/>
            <a:tailEnd/>
          </a:ln>
        </p:spPr>
        <p:txBody>
          <a:bodyPr wrap="none" anchor="ctr"/>
          <a:lstStyle/>
          <a:p>
            <a:pPr algn="ctr"/>
            <a:endParaRPr lang="en-US" sz="1800"/>
          </a:p>
        </p:txBody>
      </p:sp>
      <p:sp>
        <p:nvSpPr>
          <p:cNvPr id="162823" name="AutoShape 8"/>
          <p:cNvSpPr>
            <a:spLocks noChangeArrowheads="1"/>
          </p:cNvSpPr>
          <p:nvPr/>
        </p:nvSpPr>
        <p:spPr bwMode="auto">
          <a:xfrm>
            <a:off x="5159375" y="4582331"/>
            <a:ext cx="287338" cy="287337"/>
          </a:xfrm>
          <a:prstGeom prst="flowChartSummingJunction">
            <a:avLst/>
          </a:prstGeom>
          <a:solidFill>
            <a:srgbClr val="DADAF6"/>
          </a:solidFill>
          <a:ln w="9525">
            <a:solidFill>
              <a:schemeClr val="tx1"/>
            </a:solidFill>
            <a:round/>
            <a:headEnd/>
            <a:tailEnd/>
          </a:ln>
        </p:spPr>
        <p:txBody>
          <a:bodyPr wrap="none" anchor="ctr"/>
          <a:lstStyle/>
          <a:p>
            <a:pPr algn="ctr"/>
            <a:endParaRPr lang="en-US" sz="1800"/>
          </a:p>
        </p:txBody>
      </p:sp>
      <p:sp>
        <p:nvSpPr>
          <p:cNvPr id="162824" name="AutoShape 11"/>
          <p:cNvSpPr>
            <a:spLocks noChangeArrowheads="1"/>
          </p:cNvSpPr>
          <p:nvPr/>
        </p:nvSpPr>
        <p:spPr bwMode="auto">
          <a:xfrm>
            <a:off x="5880101" y="5950756"/>
            <a:ext cx="288925" cy="288925"/>
          </a:xfrm>
          <a:prstGeom prst="flowChartOr">
            <a:avLst/>
          </a:prstGeom>
          <a:noFill/>
          <a:ln w="9525">
            <a:solidFill>
              <a:schemeClr val="tx1"/>
            </a:solidFill>
            <a:round/>
            <a:headEnd/>
            <a:tailEnd/>
          </a:ln>
        </p:spPr>
        <p:txBody>
          <a:bodyPr wrap="none" anchor="ctr"/>
          <a:lstStyle/>
          <a:p>
            <a:pPr algn="ctr"/>
            <a:endParaRPr lang="en-US" sz="1800"/>
          </a:p>
        </p:txBody>
      </p:sp>
      <p:cxnSp>
        <p:nvCxnSpPr>
          <p:cNvPr id="162825" name="AutoShape 12"/>
          <p:cNvCxnSpPr>
            <a:cxnSpLocks noChangeShapeType="1"/>
            <a:endCxn id="162822" idx="0"/>
          </p:cNvCxnSpPr>
          <p:nvPr/>
        </p:nvCxnSpPr>
        <p:spPr bwMode="auto">
          <a:xfrm>
            <a:off x="3644901" y="4126718"/>
            <a:ext cx="3175" cy="455613"/>
          </a:xfrm>
          <a:prstGeom prst="straightConnector1">
            <a:avLst/>
          </a:prstGeom>
          <a:noFill/>
          <a:ln w="9525">
            <a:solidFill>
              <a:schemeClr val="tx1"/>
            </a:solidFill>
            <a:round/>
            <a:headEnd/>
            <a:tailEnd type="triangle" w="med" len="med"/>
          </a:ln>
        </p:spPr>
      </p:cxnSp>
      <p:cxnSp>
        <p:nvCxnSpPr>
          <p:cNvPr id="162826" name="AutoShape 13"/>
          <p:cNvCxnSpPr>
            <a:cxnSpLocks noChangeShapeType="1"/>
            <a:endCxn id="162821" idx="0"/>
          </p:cNvCxnSpPr>
          <p:nvPr/>
        </p:nvCxnSpPr>
        <p:spPr bwMode="auto">
          <a:xfrm>
            <a:off x="4440238" y="4150530"/>
            <a:ext cx="0" cy="431800"/>
          </a:xfrm>
          <a:prstGeom prst="straightConnector1">
            <a:avLst/>
          </a:prstGeom>
          <a:noFill/>
          <a:ln w="9525">
            <a:solidFill>
              <a:schemeClr val="tx1"/>
            </a:solidFill>
            <a:round/>
            <a:headEnd/>
            <a:tailEnd type="triangle" w="med" len="med"/>
          </a:ln>
        </p:spPr>
      </p:cxnSp>
      <p:cxnSp>
        <p:nvCxnSpPr>
          <p:cNvPr id="162827" name="AutoShape 14"/>
          <p:cNvCxnSpPr>
            <a:cxnSpLocks noChangeShapeType="1"/>
            <a:endCxn id="162823" idx="0"/>
          </p:cNvCxnSpPr>
          <p:nvPr/>
        </p:nvCxnSpPr>
        <p:spPr bwMode="auto">
          <a:xfrm>
            <a:off x="5303838" y="4150530"/>
            <a:ext cx="0" cy="431800"/>
          </a:xfrm>
          <a:prstGeom prst="straightConnector1">
            <a:avLst/>
          </a:prstGeom>
          <a:noFill/>
          <a:ln w="9525">
            <a:solidFill>
              <a:schemeClr val="tx1"/>
            </a:solidFill>
            <a:round/>
            <a:headEnd/>
            <a:tailEnd type="triangle" w="med" len="med"/>
          </a:ln>
        </p:spPr>
      </p:cxnSp>
      <p:sp>
        <p:nvSpPr>
          <p:cNvPr id="162828" name="Text Box 16"/>
          <p:cNvSpPr txBox="1">
            <a:spLocks noChangeArrowheads="1"/>
          </p:cNvSpPr>
          <p:nvPr/>
        </p:nvSpPr>
        <p:spPr bwMode="auto">
          <a:xfrm>
            <a:off x="3071813" y="3985431"/>
            <a:ext cx="599844" cy="307777"/>
          </a:xfrm>
          <a:prstGeom prst="rect">
            <a:avLst/>
          </a:prstGeom>
          <a:noFill/>
          <a:ln w="9525">
            <a:noFill/>
            <a:miter lim="800000"/>
            <a:headEnd/>
            <a:tailEnd/>
          </a:ln>
        </p:spPr>
        <p:txBody>
          <a:bodyPr wrap="none">
            <a:spAutoFit/>
          </a:bodyPr>
          <a:lstStyle/>
          <a:p>
            <a:pPr eaLnBrk="0" hangingPunct="0"/>
            <a:r>
              <a:rPr lang="en-US" sz="1400">
                <a:latin typeface="Arial" pitchFamily="34" charset="0"/>
              </a:rPr>
              <a:t>data</a:t>
            </a:r>
            <a:r>
              <a:rPr lang="de-DE" sz="1400" baseline="-25000">
                <a:latin typeface="Arial" pitchFamily="34" charset="0"/>
              </a:rPr>
              <a:t>1</a:t>
            </a:r>
            <a:endParaRPr lang="de-DE" sz="1400">
              <a:latin typeface="Arial" pitchFamily="34" charset="0"/>
            </a:endParaRPr>
          </a:p>
        </p:txBody>
      </p:sp>
      <p:sp>
        <p:nvSpPr>
          <p:cNvPr id="162829" name="Text Box 17"/>
          <p:cNvSpPr txBox="1">
            <a:spLocks noChangeArrowheads="1"/>
          </p:cNvSpPr>
          <p:nvPr/>
        </p:nvSpPr>
        <p:spPr bwMode="auto">
          <a:xfrm>
            <a:off x="3848100" y="3985431"/>
            <a:ext cx="599844" cy="307777"/>
          </a:xfrm>
          <a:prstGeom prst="rect">
            <a:avLst/>
          </a:prstGeom>
          <a:noFill/>
          <a:ln w="9525">
            <a:noFill/>
            <a:miter lim="800000"/>
            <a:headEnd/>
            <a:tailEnd/>
          </a:ln>
        </p:spPr>
        <p:txBody>
          <a:bodyPr wrap="none">
            <a:spAutoFit/>
          </a:bodyPr>
          <a:lstStyle/>
          <a:p>
            <a:pPr eaLnBrk="0" hangingPunct="0"/>
            <a:r>
              <a:rPr lang="en-US" sz="1400">
                <a:latin typeface="Arial" pitchFamily="34" charset="0"/>
              </a:rPr>
              <a:t>data</a:t>
            </a:r>
            <a:r>
              <a:rPr lang="de-DE" sz="1400" baseline="-25000">
                <a:latin typeface="Arial" pitchFamily="34" charset="0"/>
              </a:rPr>
              <a:t>2</a:t>
            </a:r>
            <a:endParaRPr lang="de-DE" sz="1400">
              <a:latin typeface="Arial" pitchFamily="34" charset="0"/>
            </a:endParaRPr>
          </a:p>
        </p:txBody>
      </p:sp>
      <p:sp>
        <p:nvSpPr>
          <p:cNvPr id="162830" name="Text Box 18"/>
          <p:cNvSpPr txBox="1">
            <a:spLocks noChangeArrowheads="1"/>
          </p:cNvSpPr>
          <p:nvPr/>
        </p:nvSpPr>
        <p:spPr bwMode="auto">
          <a:xfrm>
            <a:off x="4727575" y="3985431"/>
            <a:ext cx="599844" cy="307777"/>
          </a:xfrm>
          <a:prstGeom prst="rect">
            <a:avLst/>
          </a:prstGeom>
          <a:noFill/>
          <a:ln w="9525">
            <a:noFill/>
            <a:miter lim="800000"/>
            <a:headEnd/>
            <a:tailEnd/>
          </a:ln>
        </p:spPr>
        <p:txBody>
          <a:bodyPr wrap="none">
            <a:spAutoFit/>
          </a:bodyPr>
          <a:lstStyle/>
          <a:p>
            <a:pPr eaLnBrk="0" hangingPunct="0"/>
            <a:r>
              <a:rPr lang="en-US" sz="1400">
                <a:latin typeface="Arial" pitchFamily="34" charset="0"/>
              </a:rPr>
              <a:t>data</a:t>
            </a:r>
            <a:r>
              <a:rPr lang="de-DE" sz="1400" baseline="-25000">
                <a:latin typeface="Arial" pitchFamily="34" charset="0"/>
              </a:rPr>
              <a:t>3</a:t>
            </a:r>
            <a:endParaRPr lang="de-DE" sz="1400">
              <a:latin typeface="Arial" pitchFamily="34" charset="0"/>
            </a:endParaRPr>
          </a:p>
        </p:txBody>
      </p:sp>
      <p:sp>
        <p:nvSpPr>
          <p:cNvPr id="162831" name="AutoShape 19"/>
          <p:cNvSpPr>
            <a:spLocks noChangeArrowheads="1"/>
          </p:cNvSpPr>
          <p:nvPr/>
        </p:nvSpPr>
        <p:spPr bwMode="auto">
          <a:xfrm>
            <a:off x="4289425" y="5590392"/>
            <a:ext cx="287338" cy="287338"/>
          </a:xfrm>
          <a:prstGeom prst="flowChartSummingJunction">
            <a:avLst/>
          </a:prstGeom>
          <a:noFill/>
          <a:ln w="9525">
            <a:solidFill>
              <a:schemeClr val="tx1"/>
            </a:solidFill>
            <a:round/>
            <a:headEnd/>
            <a:tailEnd/>
          </a:ln>
        </p:spPr>
        <p:txBody>
          <a:bodyPr wrap="none" anchor="ctr"/>
          <a:lstStyle/>
          <a:p>
            <a:pPr algn="ctr"/>
            <a:endParaRPr lang="en-US" sz="1800"/>
          </a:p>
        </p:txBody>
      </p:sp>
      <p:cxnSp>
        <p:nvCxnSpPr>
          <p:cNvPr id="162832" name="AutoShape 20"/>
          <p:cNvCxnSpPr>
            <a:cxnSpLocks noChangeShapeType="1"/>
            <a:stCxn id="162831" idx="2"/>
          </p:cNvCxnSpPr>
          <p:nvPr/>
        </p:nvCxnSpPr>
        <p:spPr bwMode="auto">
          <a:xfrm flipH="1">
            <a:off x="3863975" y="5734855"/>
            <a:ext cx="425450" cy="0"/>
          </a:xfrm>
          <a:prstGeom prst="straightConnector1">
            <a:avLst/>
          </a:prstGeom>
          <a:noFill/>
          <a:ln w="9525">
            <a:solidFill>
              <a:schemeClr val="tx1"/>
            </a:solidFill>
            <a:round/>
            <a:headEnd type="triangle" w="med" len="med"/>
            <a:tailEnd/>
          </a:ln>
        </p:spPr>
      </p:cxnSp>
      <p:sp>
        <p:nvSpPr>
          <p:cNvPr id="162833" name="Text Box 21"/>
          <p:cNvSpPr txBox="1">
            <a:spLocks noChangeArrowheads="1"/>
          </p:cNvSpPr>
          <p:nvPr/>
        </p:nvSpPr>
        <p:spPr bwMode="auto">
          <a:xfrm>
            <a:off x="3254375" y="5447517"/>
            <a:ext cx="1050288"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scrambling</a:t>
            </a:r>
          </a:p>
          <a:p>
            <a:pPr eaLnBrk="0" hangingPunct="0"/>
            <a:r>
              <a:rPr lang="en-US" sz="1400">
                <a:latin typeface="Arial" pitchFamily="34" charset="0"/>
              </a:rPr>
              <a:t>code</a:t>
            </a:r>
            <a:r>
              <a:rPr lang="de-DE" sz="1400" baseline="-25000">
                <a:latin typeface="Arial" pitchFamily="34" charset="0"/>
              </a:rPr>
              <a:t>1</a:t>
            </a:r>
            <a:endParaRPr lang="de-DE" sz="1400">
              <a:latin typeface="Arial" pitchFamily="34" charset="0"/>
            </a:endParaRPr>
          </a:p>
        </p:txBody>
      </p:sp>
      <p:sp>
        <p:nvSpPr>
          <p:cNvPr id="162834" name="AutoShape 23"/>
          <p:cNvSpPr>
            <a:spLocks noChangeArrowheads="1"/>
          </p:cNvSpPr>
          <p:nvPr/>
        </p:nvSpPr>
        <p:spPr bwMode="auto">
          <a:xfrm>
            <a:off x="4295776" y="5015718"/>
            <a:ext cx="288925" cy="288925"/>
          </a:xfrm>
          <a:prstGeom prst="flowChartOr">
            <a:avLst/>
          </a:prstGeom>
          <a:noFill/>
          <a:ln w="9525">
            <a:solidFill>
              <a:schemeClr val="tx1"/>
            </a:solidFill>
            <a:round/>
            <a:headEnd/>
            <a:tailEnd/>
          </a:ln>
        </p:spPr>
        <p:txBody>
          <a:bodyPr wrap="none" anchor="ctr"/>
          <a:lstStyle/>
          <a:p>
            <a:pPr algn="ctr"/>
            <a:endParaRPr lang="en-US" sz="1800"/>
          </a:p>
        </p:txBody>
      </p:sp>
      <p:cxnSp>
        <p:nvCxnSpPr>
          <p:cNvPr id="162835" name="AutoShape 24"/>
          <p:cNvCxnSpPr>
            <a:cxnSpLocks noChangeShapeType="1"/>
            <a:stCxn id="162822" idx="4"/>
            <a:endCxn id="162834" idx="2"/>
          </p:cNvCxnSpPr>
          <p:nvPr/>
        </p:nvCxnSpPr>
        <p:spPr bwMode="auto">
          <a:xfrm rot="16200000" flipH="1">
            <a:off x="3826669" y="4691074"/>
            <a:ext cx="290513" cy="647700"/>
          </a:xfrm>
          <a:prstGeom prst="bentConnector2">
            <a:avLst/>
          </a:prstGeom>
          <a:noFill/>
          <a:ln w="9525">
            <a:solidFill>
              <a:schemeClr val="tx1"/>
            </a:solidFill>
            <a:miter lim="800000"/>
            <a:headEnd/>
            <a:tailEnd type="triangle" w="med" len="med"/>
          </a:ln>
        </p:spPr>
      </p:cxnSp>
      <p:cxnSp>
        <p:nvCxnSpPr>
          <p:cNvPr id="162836" name="AutoShape 25"/>
          <p:cNvCxnSpPr>
            <a:cxnSpLocks noChangeShapeType="1"/>
            <a:stCxn id="162823" idx="4"/>
            <a:endCxn id="162834" idx="6"/>
          </p:cNvCxnSpPr>
          <p:nvPr/>
        </p:nvCxnSpPr>
        <p:spPr bwMode="auto">
          <a:xfrm rot="5400000">
            <a:off x="4799013" y="4655355"/>
            <a:ext cx="290513" cy="719138"/>
          </a:xfrm>
          <a:prstGeom prst="bentConnector2">
            <a:avLst/>
          </a:prstGeom>
          <a:noFill/>
          <a:ln w="9525">
            <a:solidFill>
              <a:schemeClr val="tx1"/>
            </a:solidFill>
            <a:miter lim="800000"/>
            <a:headEnd/>
            <a:tailEnd type="triangle" w="med" len="med"/>
          </a:ln>
        </p:spPr>
      </p:cxnSp>
      <p:cxnSp>
        <p:nvCxnSpPr>
          <p:cNvPr id="162837" name="AutoShape 26"/>
          <p:cNvCxnSpPr>
            <a:cxnSpLocks noChangeShapeType="1"/>
            <a:stCxn id="162821" idx="4"/>
            <a:endCxn id="162834" idx="0"/>
          </p:cNvCxnSpPr>
          <p:nvPr/>
        </p:nvCxnSpPr>
        <p:spPr bwMode="auto">
          <a:xfrm>
            <a:off x="4440238" y="4869667"/>
            <a:ext cx="0" cy="146050"/>
          </a:xfrm>
          <a:prstGeom prst="straightConnector1">
            <a:avLst/>
          </a:prstGeom>
          <a:noFill/>
          <a:ln w="9525">
            <a:solidFill>
              <a:schemeClr val="tx1"/>
            </a:solidFill>
            <a:round/>
            <a:headEnd/>
            <a:tailEnd type="triangle" w="med" len="med"/>
          </a:ln>
        </p:spPr>
      </p:cxnSp>
      <p:cxnSp>
        <p:nvCxnSpPr>
          <p:cNvPr id="162838" name="AutoShape 28"/>
          <p:cNvCxnSpPr>
            <a:cxnSpLocks noChangeShapeType="1"/>
            <a:stCxn id="162834" idx="4"/>
            <a:endCxn id="162831" idx="0"/>
          </p:cNvCxnSpPr>
          <p:nvPr/>
        </p:nvCxnSpPr>
        <p:spPr bwMode="auto">
          <a:xfrm flipH="1">
            <a:off x="4433888" y="5304642"/>
            <a:ext cx="6350" cy="285750"/>
          </a:xfrm>
          <a:prstGeom prst="straightConnector1">
            <a:avLst/>
          </a:prstGeom>
          <a:noFill/>
          <a:ln w="9525">
            <a:solidFill>
              <a:schemeClr val="tx1"/>
            </a:solidFill>
            <a:round/>
            <a:headEnd/>
            <a:tailEnd type="triangle" w="med" len="med"/>
          </a:ln>
        </p:spPr>
      </p:cxnSp>
      <p:cxnSp>
        <p:nvCxnSpPr>
          <p:cNvPr id="162839" name="AutoShape 30"/>
          <p:cNvCxnSpPr>
            <a:cxnSpLocks noChangeShapeType="1"/>
            <a:stCxn id="162831" idx="4"/>
            <a:endCxn id="162824" idx="2"/>
          </p:cNvCxnSpPr>
          <p:nvPr/>
        </p:nvCxnSpPr>
        <p:spPr bwMode="auto">
          <a:xfrm rot="16200000" flipH="1">
            <a:off x="5048251" y="5263368"/>
            <a:ext cx="217487" cy="1446212"/>
          </a:xfrm>
          <a:prstGeom prst="bentConnector2">
            <a:avLst/>
          </a:prstGeom>
          <a:noFill/>
          <a:ln w="9525">
            <a:solidFill>
              <a:schemeClr val="tx1"/>
            </a:solidFill>
            <a:miter lim="800000"/>
            <a:headEnd/>
            <a:tailEnd type="triangle" w="med" len="med"/>
          </a:ln>
        </p:spPr>
      </p:cxnSp>
      <p:cxnSp>
        <p:nvCxnSpPr>
          <p:cNvPr id="162840" name="AutoShape 31"/>
          <p:cNvCxnSpPr>
            <a:cxnSpLocks noChangeShapeType="1"/>
            <a:stCxn id="162824" idx="4"/>
          </p:cNvCxnSpPr>
          <p:nvPr/>
        </p:nvCxnSpPr>
        <p:spPr bwMode="auto">
          <a:xfrm>
            <a:off x="6024563" y="6239680"/>
            <a:ext cx="0" cy="285750"/>
          </a:xfrm>
          <a:prstGeom prst="straightConnector1">
            <a:avLst/>
          </a:prstGeom>
          <a:noFill/>
          <a:ln w="9525">
            <a:solidFill>
              <a:schemeClr val="tx1"/>
            </a:solidFill>
            <a:round/>
            <a:headEnd/>
            <a:tailEnd type="triangle" w="med" len="med"/>
          </a:ln>
        </p:spPr>
      </p:cxnSp>
      <p:cxnSp>
        <p:nvCxnSpPr>
          <p:cNvPr id="162841" name="AutoShape 32"/>
          <p:cNvCxnSpPr>
            <a:cxnSpLocks noChangeShapeType="1"/>
            <a:stCxn id="162822" idx="2"/>
          </p:cNvCxnSpPr>
          <p:nvPr/>
        </p:nvCxnSpPr>
        <p:spPr bwMode="auto">
          <a:xfrm flipH="1" flipV="1">
            <a:off x="3230563" y="4718856"/>
            <a:ext cx="273050" cy="7937"/>
          </a:xfrm>
          <a:prstGeom prst="straightConnector1">
            <a:avLst/>
          </a:prstGeom>
          <a:noFill/>
          <a:ln w="9525">
            <a:solidFill>
              <a:schemeClr val="tx1"/>
            </a:solidFill>
            <a:round/>
            <a:headEnd type="triangle" w="med" len="med"/>
            <a:tailEnd/>
          </a:ln>
        </p:spPr>
      </p:cxnSp>
      <p:cxnSp>
        <p:nvCxnSpPr>
          <p:cNvPr id="162842" name="AutoShape 33"/>
          <p:cNvCxnSpPr>
            <a:cxnSpLocks noChangeShapeType="1"/>
            <a:stCxn id="162821" idx="2"/>
          </p:cNvCxnSpPr>
          <p:nvPr/>
        </p:nvCxnSpPr>
        <p:spPr bwMode="auto">
          <a:xfrm flipH="1">
            <a:off x="4008439" y="4726792"/>
            <a:ext cx="287337" cy="0"/>
          </a:xfrm>
          <a:prstGeom prst="straightConnector1">
            <a:avLst/>
          </a:prstGeom>
          <a:noFill/>
          <a:ln w="9525">
            <a:solidFill>
              <a:schemeClr val="tx1"/>
            </a:solidFill>
            <a:round/>
            <a:headEnd type="triangle" w="med" len="med"/>
            <a:tailEnd/>
          </a:ln>
        </p:spPr>
      </p:cxnSp>
      <p:cxnSp>
        <p:nvCxnSpPr>
          <p:cNvPr id="162843" name="AutoShape 34"/>
          <p:cNvCxnSpPr>
            <a:cxnSpLocks noChangeShapeType="1"/>
            <a:stCxn id="162823" idx="2"/>
          </p:cNvCxnSpPr>
          <p:nvPr/>
        </p:nvCxnSpPr>
        <p:spPr bwMode="auto">
          <a:xfrm flipH="1">
            <a:off x="4872039" y="4726792"/>
            <a:ext cx="287337" cy="0"/>
          </a:xfrm>
          <a:prstGeom prst="straightConnector1">
            <a:avLst/>
          </a:prstGeom>
          <a:noFill/>
          <a:ln w="9525">
            <a:solidFill>
              <a:schemeClr val="tx1"/>
            </a:solidFill>
            <a:round/>
            <a:headEnd type="triangle" w="med" len="med"/>
            <a:tailEnd/>
          </a:ln>
        </p:spPr>
      </p:cxnSp>
      <p:sp>
        <p:nvSpPr>
          <p:cNvPr id="162844" name="Text Box 35"/>
          <p:cNvSpPr txBox="1">
            <a:spLocks noChangeArrowheads="1"/>
          </p:cNvSpPr>
          <p:nvPr/>
        </p:nvSpPr>
        <p:spPr bwMode="auto">
          <a:xfrm>
            <a:off x="4656139" y="4439455"/>
            <a:ext cx="639919"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spr.</a:t>
            </a:r>
          </a:p>
          <a:p>
            <a:pPr eaLnBrk="0" hangingPunct="0"/>
            <a:r>
              <a:rPr lang="en-US" sz="1400">
                <a:latin typeface="Arial" pitchFamily="34" charset="0"/>
              </a:rPr>
              <a:t>code</a:t>
            </a:r>
            <a:r>
              <a:rPr lang="de-DE" sz="1400" baseline="-25000">
                <a:latin typeface="Arial" pitchFamily="34" charset="0"/>
              </a:rPr>
              <a:t>3</a:t>
            </a:r>
            <a:endParaRPr lang="de-DE" sz="1400">
              <a:latin typeface="Arial" pitchFamily="34" charset="0"/>
            </a:endParaRPr>
          </a:p>
        </p:txBody>
      </p:sp>
      <p:sp>
        <p:nvSpPr>
          <p:cNvPr id="162845" name="Text Box 36"/>
          <p:cNvSpPr txBox="1">
            <a:spLocks noChangeArrowheads="1"/>
          </p:cNvSpPr>
          <p:nvPr/>
        </p:nvSpPr>
        <p:spPr bwMode="auto">
          <a:xfrm>
            <a:off x="3792539" y="4439455"/>
            <a:ext cx="639919"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spr.</a:t>
            </a:r>
          </a:p>
          <a:p>
            <a:pPr eaLnBrk="0" hangingPunct="0"/>
            <a:r>
              <a:rPr lang="en-US" sz="1400">
                <a:latin typeface="Arial" pitchFamily="34" charset="0"/>
              </a:rPr>
              <a:t>code</a:t>
            </a:r>
            <a:r>
              <a:rPr lang="de-DE" sz="1400" baseline="-25000">
                <a:latin typeface="Arial" pitchFamily="34" charset="0"/>
              </a:rPr>
              <a:t>2</a:t>
            </a:r>
            <a:endParaRPr lang="de-DE" sz="1400">
              <a:latin typeface="Arial" pitchFamily="34" charset="0"/>
            </a:endParaRPr>
          </a:p>
        </p:txBody>
      </p:sp>
      <p:sp>
        <p:nvSpPr>
          <p:cNvPr id="162846" name="Text Box 37"/>
          <p:cNvSpPr txBox="1">
            <a:spLocks noChangeArrowheads="1"/>
          </p:cNvSpPr>
          <p:nvPr/>
        </p:nvSpPr>
        <p:spPr bwMode="auto">
          <a:xfrm>
            <a:off x="3000376" y="4439455"/>
            <a:ext cx="639919"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spr.</a:t>
            </a:r>
          </a:p>
          <a:p>
            <a:pPr eaLnBrk="0" hangingPunct="0"/>
            <a:r>
              <a:rPr lang="en-US" sz="1400">
                <a:latin typeface="Arial" pitchFamily="34" charset="0"/>
              </a:rPr>
              <a:t>code</a:t>
            </a:r>
            <a:r>
              <a:rPr lang="de-DE" sz="1400" baseline="-25000">
                <a:latin typeface="Arial" pitchFamily="34" charset="0"/>
              </a:rPr>
              <a:t>1</a:t>
            </a:r>
            <a:endParaRPr lang="de-DE" sz="1400">
              <a:latin typeface="Arial" pitchFamily="34" charset="0"/>
            </a:endParaRPr>
          </a:p>
        </p:txBody>
      </p:sp>
      <p:sp>
        <p:nvSpPr>
          <p:cNvPr id="162847" name="Rectangle 38"/>
          <p:cNvSpPr>
            <a:spLocks noChangeArrowheads="1"/>
          </p:cNvSpPr>
          <p:nvPr/>
        </p:nvSpPr>
        <p:spPr bwMode="auto">
          <a:xfrm>
            <a:off x="6456364" y="4366430"/>
            <a:ext cx="2160587" cy="1657350"/>
          </a:xfrm>
          <a:prstGeom prst="rect">
            <a:avLst/>
          </a:prstGeom>
          <a:solidFill>
            <a:srgbClr val="DADAF6"/>
          </a:solidFill>
          <a:ln w="9525">
            <a:solidFill>
              <a:schemeClr val="tx1"/>
            </a:solidFill>
            <a:miter lim="800000"/>
            <a:headEnd/>
            <a:tailEnd/>
          </a:ln>
        </p:spPr>
        <p:txBody>
          <a:bodyPr wrap="none" anchor="ctr"/>
          <a:lstStyle/>
          <a:p>
            <a:pPr algn="ctr"/>
            <a:endParaRPr lang="en-US" sz="1800"/>
          </a:p>
        </p:txBody>
      </p:sp>
      <p:sp>
        <p:nvSpPr>
          <p:cNvPr id="162848" name="AutoShape 40"/>
          <p:cNvSpPr>
            <a:spLocks noChangeArrowheads="1"/>
          </p:cNvSpPr>
          <p:nvPr/>
        </p:nvSpPr>
        <p:spPr bwMode="auto">
          <a:xfrm>
            <a:off x="6961189" y="4582331"/>
            <a:ext cx="287337" cy="287337"/>
          </a:xfrm>
          <a:prstGeom prst="flowChartSummingJunction">
            <a:avLst/>
          </a:prstGeom>
          <a:solidFill>
            <a:srgbClr val="DADAF6"/>
          </a:solidFill>
          <a:ln w="9525">
            <a:solidFill>
              <a:schemeClr val="tx1"/>
            </a:solidFill>
            <a:round/>
            <a:headEnd/>
            <a:tailEnd/>
          </a:ln>
        </p:spPr>
        <p:txBody>
          <a:bodyPr wrap="none" anchor="ctr"/>
          <a:lstStyle/>
          <a:p>
            <a:pPr algn="ctr"/>
            <a:endParaRPr lang="en-US" sz="1800"/>
          </a:p>
        </p:txBody>
      </p:sp>
      <p:sp>
        <p:nvSpPr>
          <p:cNvPr id="162849" name="AutoShape 41"/>
          <p:cNvSpPr>
            <a:spLocks noChangeArrowheads="1"/>
          </p:cNvSpPr>
          <p:nvPr/>
        </p:nvSpPr>
        <p:spPr bwMode="auto">
          <a:xfrm>
            <a:off x="8183564" y="4582331"/>
            <a:ext cx="287337" cy="287337"/>
          </a:xfrm>
          <a:prstGeom prst="flowChartSummingJunction">
            <a:avLst/>
          </a:prstGeom>
          <a:solidFill>
            <a:srgbClr val="DADAF6"/>
          </a:solidFill>
          <a:ln w="9525">
            <a:solidFill>
              <a:schemeClr val="tx1"/>
            </a:solidFill>
            <a:round/>
            <a:headEnd/>
            <a:tailEnd/>
          </a:ln>
        </p:spPr>
        <p:txBody>
          <a:bodyPr wrap="none" anchor="ctr"/>
          <a:lstStyle/>
          <a:p>
            <a:pPr algn="ctr"/>
            <a:endParaRPr lang="en-US" sz="1800"/>
          </a:p>
        </p:txBody>
      </p:sp>
      <p:cxnSp>
        <p:nvCxnSpPr>
          <p:cNvPr id="162850" name="AutoShape 42"/>
          <p:cNvCxnSpPr>
            <a:cxnSpLocks noChangeShapeType="1"/>
            <a:endCxn id="162848" idx="0"/>
          </p:cNvCxnSpPr>
          <p:nvPr/>
        </p:nvCxnSpPr>
        <p:spPr bwMode="auto">
          <a:xfrm>
            <a:off x="7102476" y="4126718"/>
            <a:ext cx="3175" cy="455613"/>
          </a:xfrm>
          <a:prstGeom prst="straightConnector1">
            <a:avLst/>
          </a:prstGeom>
          <a:noFill/>
          <a:ln w="9525">
            <a:solidFill>
              <a:schemeClr val="tx1"/>
            </a:solidFill>
            <a:round/>
            <a:headEnd/>
            <a:tailEnd type="triangle" w="med" len="med"/>
          </a:ln>
        </p:spPr>
      </p:cxnSp>
      <p:cxnSp>
        <p:nvCxnSpPr>
          <p:cNvPr id="162851" name="AutoShape 44"/>
          <p:cNvCxnSpPr>
            <a:cxnSpLocks noChangeShapeType="1"/>
            <a:endCxn id="162849" idx="0"/>
          </p:cNvCxnSpPr>
          <p:nvPr/>
        </p:nvCxnSpPr>
        <p:spPr bwMode="auto">
          <a:xfrm>
            <a:off x="8328025" y="4150530"/>
            <a:ext cx="0" cy="431800"/>
          </a:xfrm>
          <a:prstGeom prst="straightConnector1">
            <a:avLst/>
          </a:prstGeom>
          <a:noFill/>
          <a:ln w="9525">
            <a:solidFill>
              <a:schemeClr val="tx1"/>
            </a:solidFill>
            <a:round/>
            <a:headEnd/>
            <a:tailEnd type="triangle" w="med" len="med"/>
          </a:ln>
        </p:spPr>
      </p:cxnSp>
      <p:sp>
        <p:nvSpPr>
          <p:cNvPr id="162852" name="Text Box 45"/>
          <p:cNvSpPr txBox="1">
            <a:spLocks noChangeArrowheads="1"/>
          </p:cNvSpPr>
          <p:nvPr/>
        </p:nvSpPr>
        <p:spPr bwMode="auto">
          <a:xfrm>
            <a:off x="6529388" y="3985431"/>
            <a:ext cx="599844" cy="307777"/>
          </a:xfrm>
          <a:prstGeom prst="rect">
            <a:avLst/>
          </a:prstGeom>
          <a:noFill/>
          <a:ln w="9525">
            <a:noFill/>
            <a:miter lim="800000"/>
            <a:headEnd/>
            <a:tailEnd/>
          </a:ln>
        </p:spPr>
        <p:txBody>
          <a:bodyPr wrap="none">
            <a:spAutoFit/>
          </a:bodyPr>
          <a:lstStyle/>
          <a:p>
            <a:pPr eaLnBrk="0" hangingPunct="0"/>
            <a:r>
              <a:rPr lang="en-US" sz="1400">
                <a:latin typeface="Arial" pitchFamily="34" charset="0"/>
              </a:rPr>
              <a:t>data</a:t>
            </a:r>
            <a:r>
              <a:rPr lang="de-DE" sz="1400" baseline="-25000">
                <a:latin typeface="Arial" pitchFamily="34" charset="0"/>
              </a:rPr>
              <a:t>4</a:t>
            </a:r>
            <a:endParaRPr lang="de-DE" sz="1400">
              <a:latin typeface="Arial" pitchFamily="34" charset="0"/>
            </a:endParaRPr>
          </a:p>
        </p:txBody>
      </p:sp>
      <p:sp>
        <p:nvSpPr>
          <p:cNvPr id="162853" name="Text Box 47"/>
          <p:cNvSpPr txBox="1">
            <a:spLocks noChangeArrowheads="1"/>
          </p:cNvSpPr>
          <p:nvPr/>
        </p:nvSpPr>
        <p:spPr bwMode="auto">
          <a:xfrm>
            <a:off x="7751763" y="3985431"/>
            <a:ext cx="599844" cy="307777"/>
          </a:xfrm>
          <a:prstGeom prst="rect">
            <a:avLst/>
          </a:prstGeom>
          <a:noFill/>
          <a:ln w="9525">
            <a:noFill/>
            <a:miter lim="800000"/>
            <a:headEnd/>
            <a:tailEnd/>
          </a:ln>
        </p:spPr>
        <p:txBody>
          <a:bodyPr wrap="none">
            <a:spAutoFit/>
          </a:bodyPr>
          <a:lstStyle/>
          <a:p>
            <a:pPr eaLnBrk="0" hangingPunct="0"/>
            <a:r>
              <a:rPr lang="en-US" sz="1400">
                <a:latin typeface="Arial" pitchFamily="34" charset="0"/>
              </a:rPr>
              <a:t>data</a:t>
            </a:r>
            <a:r>
              <a:rPr lang="de-DE" sz="1400" baseline="-25000">
                <a:latin typeface="Arial" pitchFamily="34" charset="0"/>
              </a:rPr>
              <a:t>5</a:t>
            </a:r>
            <a:endParaRPr lang="de-DE" sz="1400">
              <a:latin typeface="Arial" pitchFamily="34" charset="0"/>
            </a:endParaRPr>
          </a:p>
        </p:txBody>
      </p:sp>
      <p:sp>
        <p:nvSpPr>
          <p:cNvPr id="162854" name="AutoShape 48"/>
          <p:cNvSpPr>
            <a:spLocks noChangeArrowheads="1"/>
          </p:cNvSpPr>
          <p:nvPr/>
        </p:nvSpPr>
        <p:spPr bwMode="auto">
          <a:xfrm>
            <a:off x="7562850" y="5590392"/>
            <a:ext cx="287338" cy="287338"/>
          </a:xfrm>
          <a:prstGeom prst="flowChartSummingJunction">
            <a:avLst/>
          </a:prstGeom>
          <a:noFill/>
          <a:ln w="9525">
            <a:solidFill>
              <a:schemeClr val="tx1"/>
            </a:solidFill>
            <a:round/>
            <a:headEnd/>
            <a:tailEnd/>
          </a:ln>
        </p:spPr>
        <p:txBody>
          <a:bodyPr wrap="none" anchor="ctr"/>
          <a:lstStyle/>
          <a:p>
            <a:pPr algn="ctr"/>
            <a:endParaRPr lang="en-US" sz="1800"/>
          </a:p>
        </p:txBody>
      </p:sp>
      <p:cxnSp>
        <p:nvCxnSpPr>
          <p:cNvPr id="162855" name="AutoShape 49"/>
          <p:cNvCxnSpPr>
            <a:cxnSpLocks noChangeShapeType="1"/>
            <a:stCxn id="162854" idx="2"/>
          </p:cNvCxnSpPr>
          <p:nvPr/>
        </p:nvCxnSpPr>
        <p:spPr bwMode="auto">
          <a:xfrm flipH="1">
            <a:off x="7137400" y="5734855"/>
            <a:ext cx="425450" cy="0"/>
          </a:xfrm>
          <a:prstGeom prst="straightConnector1">
            <a:avLst/>
          </a:prstGeom>
          <a:noFill/>
          <a:ln w="9525">
            <a:solidFill>
              <a:schemeClr val="tx1"/>
            </a:solidFill>
            <a:round/>
            <a:headEnd type="triangle" w="med" len="med"/>
            <a:tailEnd/>
          </a:ln>
        </p:spPr>
      </p:cxnSp>
      <p:sp>
        <p:nvSpPr>
          <p:cNvPr id="162856" name="Text Box 50"/>
          <p:cNvSpPr txBox="1">
            <a:spLocks noChangeArrowheads="1"/>
          </p:cNvSpPr>
          <p:nvPr/>
        </p:nvSpPr>
        <p:spPr bwMode="auto">
          <a:xfrm>
            <a:off x="6527800" y="5447517"/>
            <a:ext cx="1050288"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scrambling</a:t>
            </a:r>
          </a:p>
          <a:p>
            <a:pPr eaLnBrk="0" hangingPunct="0"/>
            <a:r>
              <a:rPr lang="en-US" sz="1400">
                <a:latin typeface="Arial" pitchFamily="34" charset="0"/>
              </a:rPr>
              <a:t>code</a:t>
            </a:r>
            <a:r>
              <a:rPr lang="de-DE" sz="1400" baseline="-25000">
                <a:latin typeface="Arial" pitchFamily="34" charset="0"/>
              </a:rPr>
              <a:t>2</a:t>
            </a:r>
            <a:endParaRPr lang="de-DE" sz="1400">
              <a:latin typeface="Arial" pitchFamily="34" charset="0"/>
            </a:endParaRPr>
          </a:p>
        </p:txBody>
      </p:sp>
      <p:sp>
        <p:nvSpPr>
          <p:cNvPr id="162857" name="AutoShape 51"/>
          <p:cNvSpPr>
            <a:spLocks noChangeArrowheads="1"/>
          </p:cNvSpPr>
          <p:nvPr/>
        </p:nvSpPr>
        <p:spPr bwMode="auto">
          <a:xfrm>
            <a:off x="7569201" y="5015718"/>
            <a:ext cx="288925" cy="288925"/>
          </a:xfrm>
          <a:prstGeom prst="flowChartOr">
            <a:avLst/>
          </a:prstGeom>
          <a:noFill/>
          <a:ln w="9525">
            <a:solidFill>
              <a:schemeClr val="tx1"/>
            </a:solidFill>
            <a:round/>
            <a:headEnd/>
            <a:tailEnd/>
          </a:ln>
        </p:spPr>
        <p:txBody>
          <a:bodyPr wrap="none" anchor="ctr"/>
          <a:lstStyle/>
          <a:p>
            <a:pPr algn="ctr"/>
            <a:endParaRPr lang="en-US" sz="1800"/>
          </a:p>
        </p:txBody>
      </p:sp>
      <p:cxnSp>
        <p:nvCxnSpPr>
          <p:cNvPr id="162858" name="AutoShape 52"/>
          <p:cNvCxnSpPr>
            <a:cxnSpLocks noChangeShapeType="1"/>
            <a:stCxn id="162848" idx="4"/>
            <a:endCxn id="162857" idx="2"/>
          </p:cNvCxnSpPr>
          <p:nvPr/>
        </p:nvCxnSpPr>
        <p:spPr bwMode="auto">
          <a:xfrm rot="16200000" flipH="1">
            <a:off x="7192169" y="4783149"/>
            <a:ext cx="290513" cy="463550"/>
          </a:xfrm>
          <a:prstGeom prst="bentConnector2">
            <a:avLst/>
          </a:prstGeom>
          <a:noFill/>
          <a:ln w="9525">
            <a:solidFill>
              <a:schemeClr val="tx1"/>
            </a:solidFill>
            <a:miter lim="800000"/>
            <a:headEnd/>
            <a:tailEnd type="triangle" w="med" len="med"/>
          </a:ln>
        </p:spPr>
      </p:cxnSp>
      <p:cxnSp>
        <p:nvCxnSpPr>
          <p:cNvPr id="162859" name="AutoShape 53"/>
          <p:cNvCxnSpPr>
            <a:cxnSpLocks noChangeShapeType="1"/>
            <a:stCxn id="162849" idx="4"/>
            <a:endCxn id="162857" idx="6"/>
          </p:cNvCxnSpPr>
          <p:nvPr/>
        </p:nvCxnSpPr>
        <p:spPr bwMode="auto">
          <a:xfrm rot="5400000">
            <a:off x="7947819" y="4779974"/>
            <a:ext cx="290513" cy="469900"/>
          </a:xfrm>
          <a:prstGeom prst="bentConnector2">
            <a:avLst/>
          </a:prstGeom>
          <a:noFill/>
          <a:ln w="9525">
            <a:solidFill>
              <a:schemeClr val="tx1"/>
            </a:solidFill>
            <a:miter lim="800000"/>
            <a:headEnd/>
            <a:tailEnd type="triangle" w="med" len="med"/>
          </a:ln>
        </p:spPr>
      </p:cxnSp>
      <p:cxnSp>
        <p:nvCxnSpPr>
          <p:cNvPr id="162860" name="AutoShape 55"/>
          <p:cNvCxnSpPr>
            <a:cxnSpLocks noChangeShapeType="1"/>
            <a:stCxn id="162857" idx="4"/>
            <a:endCxn id="162854" idx="0"/>
          </p:cNvCxnSpPr>
          <p:nvPr/>
        </p:nvCxnSpPr>
        <p:spPr bwMode="auto">
          <a:xfrm flipH="1">
            <a:off x="7707313" y="5304642"/>
            <a:ext cx="6350" cy="285750"/>
          </a:xfrm>
          <a:prstGeom prst="straightConnector1">
            <a:avLst/>
          </a:prstGeom>
          <a:noFill/>
          <a:ln w="9525">
            <a:solidFill>
              <a:schemeClr val="tx1"/>
            </a:solidFill>
            <a:round/>
            <a:headEnd/>
            <a:tailEnd type="triangle" w="med" len="med"/>
          </a:ln>
        </p:spPr>
      </p:cxnSp>
      <p:cxnSp>
        <p:nvCxnSpPr>
          <p:cNvPr id="162861" name="AutoShape 56"/>
          <p:cNvCxnSpPr>
            <a:cxnSpLocks noChangeShapeType="1"/>
            <a:stCxn id="162848" idx="2"/>
          </p:cNvCxnSpPr>
          <p:nvPr/>
        </p:nvCxnSpPr>
        <p:spPr bwMode="auto">
          <a:xfrm flipH="1" flipV="1">
            <a:off x="6688138" y="4718856"/>
            <a:ext cx="273050" cy="7937"/>
          </a:xfrm>
          <a:prstGeom prst="straightConnector1">
            <a:avLst/>
          </a:prstGeom>
          <a:noFill/>
          <a:ln w="9525">
            <a:solidFill>
              <a:schemeClr val="tx1"/>
            </a:solidFill>
            <a:round/>
            <a:headEnd type="triangle" w="med" len="med"/>
            <a:tailEnd/>
          </a:ln>
        </p:spPr>
      </p:cxnSp>
      <p:cxnSp>
        <p:nvCxnSpPr>
          <p:cNvPr id="162862" name="AutoShape 58"/>
          <p:cNvCxnSpPr>
            <a:cxnSpLocks noChangeShapeType="1"/>
            <a:stCxn id="162849" idx="2"/>
          </p:cNvCxnSpPr>
          <p:nvPr/>
        </p:nvCxnSpPr>
        <p:spPr bwMode="auto">
          <a:xfrm flipH="1">
            <a:off x="7896225" y="4726792"/>
            <a:ext cx="287338" cy="0"/>
          </a:xfrm>
          <a:prstGeom prst="straightConnector1">
            <a:avLst/>
          </a:prstGeom>
          <a:noFill/>
          <a:ln w="9525">
            <a:solidFill>
              <a:schemeClr val="tx1"/>
            </a:solidFill>
            <a:round/>
            <a:headEnd type="triangle" w="med" len="med"/>
            <a:tailEnd/>
          </a:ln>
        </p:spPr>
      </p:cxnSp>
      <p:sp>
        <p:nvSpPr>
          <p:cNvPr id="162863" name="Text Box 59"/>
          <p:cNvSpPr txBox="1">
            <a:spLocks noChangeArrowheads="1"/>
          </p:cNvSpPr>
          <p:nvPr/>
        </p:nvSpPr>
        <p:spPr bwMode="auto">
          <a:xfrm>
            <a:off x="7680326" y="4439455"/>
            <a:ext cx="639919"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spr.</a:t>
            </a:r>
          </a:p>
          <a:p>
            <a:pPr eaLnBrk="0" hangingPunct="0"/>
            <a:r>
              <a:rPr lang="en-US" sz="1400">
                <a:latin typeface="Arial" pitchFamily="34" charset="0"/>
              </a:rPr>
              <a:t>code</a:t>
            </a:r>
            <a:r>
              <a:rPr lang="de-DE" sz="1400" baseline="-25000">
                <a:latin typeface="Arial" pitchFamily="34" charset="0"/>
              </a:rPr>
              <a:t>4</a:t>
            </a:r>
            <a:endParaRPr lang="de-DE" sz="1400">
              <a:latin typeface="Arial" pitchFamily="34" charset="0"/>
            </a:endParaRPr>
          </a:p>
        </p:txBody>
      </p:sp>
      <p:sp>
        <p:nvSpPr>
          <p:cNvPr id="162864" name="Text Box 61"/>
          <p:cNvSpPr txBox="1">
            <a:spLocks noChangeArrowheads="1"/>
          </p:cNvSpPr>
          <p:nvPr/>
        </p:nvSpPr>
        <p:spPr bwMode="auto">
          <a:xfrm>
            <a:off x="6457951" y="4439455"/>
            <a:ext cx="639919" cy="523220"/>
          </a:xfrm>
          <a:prstGeom prst="rect">
            <a:avLst/>
          </a:prstGeom>
          <a:noFill/>
          <a:ln w="9525">
            <a:noFill/>
            <a:miter lim="800000"/>
            <a:headEnd/>
            <a:tailEnd/>
          </a:ln>
        </p:spPr>
        <p:txBody>
          <a:bodyPr wrap="none">
            <a:spAutoFit/>
          </a:bodyPr>
          <a:lstStyle/>
          <a:p>
            <a:pPr eaLnBrk="0" hangingPunct="0"/>
            <a:r>
              <a:rPr lang="en-US" sz="1400">
                <a:latin typeface="Arial" pitchFamily="34" charset="0"/>
              </a:rPr>
              <a:t>spr.</a:t>
            </a:r>
          </a:p>
          <a:p>
            <a:pPr eaLnBrk="0" hangingPunct="0"/>
            <a:r>
              <a:rPr lang="en-US" sz="1400">
                <a:latin typeface="Arial" pitchFamily="34" charset="0"/>
              </a:rPr>
              <a:t>code</a:t>
            </a:r>
            <a:r>
              <a:rPr lang="de-DE" sz="1400" baseline="-25000">
                <a:latin typeface="Arial" pitchFamily="34" charset="0"/>
              </a:rPr>
              <a:t>1</a:t>
            </a:r>
            <a:endParaRPr lang="de-DE" sz="1400">
              <a:latin typeface="Arial" pitchFamily="34" charset="0"/>
            </a:endParaRPr>
          </a:p>
        </p:txBody>
      </p:sp>
      <p:cxnSp>
        <p:nvCxnSpPr>
          <p:cNvPr id="162865" name="AutoShape 62"/>
          <p:cNvCxnSpPr>
            <a:cxnSpLocks noChangeShapeType="1"/>
            <a:stCxn id="162854" idx="4"/>
            <a:endCxn id="162824" idx="6"/>
          </p:cNvCxnSpPr>
          <p:nvPr/>
        </p:nvCxnSpPr>
        <p:spPr bwMode="auto">
          <a:xfrm rot="5400000">
            <a:off x="6829426" y="5217330"/>
            <a:ext cx="217487" cy="1538288"/>
          </a:xfrm>
          <a:prstGeom prst="bentConnector2">
            <a:avLst/>
          </a:prstGeom>
          <a:noFill/>
          <a:ln w="9525">
            <a:solidFill>
              <a:schemeClr val="tx1"/>
            </a:solidFill>
            <a:miter lim="800000"/>
            <a:headEnd/>
            <a:tailEnd type="triangle" w="med" len="med"/>
          </a:ln>
        </p:spPr>
      </p:cxnSp>
      <p:sp>
        <p:nvSpPr>
          <p:cNvPr id="162866" name="Text Box 63"/>
          <p:cNvSpPr txBox="1">
            <a:spLocks noChangeArrowheads="1"/>
          </p:cNvSpPr>
          <p:nvPr/>
        </p:nvSpPr>
        <p:spPr bwMode="auto">
          <a:xfrm>
            <a:off x="3792538" y="6095217"/>
            <a:ext cx="9271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sender</a:t>
            </a:r>
            <a:r>
              <a:rPr lang="en-US" sz="1600" b="1" baseline="-25000">
                <a:latin typeface="Arial" pitchFamily="34" charset="0"/>
              </a:rPr>
              <a:t>1</a:t>
            </a:r>
            <a:endParaRPr lang="en-US" sz="1600" b="1">
              <a:latin typeface="Arial" pitchFamily="34" charset="0"/>
            </a:endParaRPr>
          </a:p>
        </p:txBody>
      </p:sp>
      <p:sp>
        <p:nvSpPr>
          <p:cNvPr id="162867" name="Text Box 64"/>
          <p:cNvSpPr txBox="1">
            <a:spLocks noChangeArrowheads="1"/>
          </p:cNvSpPr>
          <p:nvPr/>
        </p:nvSpPr>
        <p:spPr bwMode="auto">
          <a:xfrm>
            <a:off x="7104063" y="6095217"/>
            <a:ext cx="927100"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sender</a:t>
            </a:r>
            <a:r>
              <a:rPr lang="en-US" sz="1600" b="1" baseline="-25000">
                <a:latin typeface="Arial" pitchFamily="34" charset="0"/>
              </a:rPr>
              <a:t>2</a:t>
            </a:r>
            <a:endParaRPr lang="en-US" sz="1600" b="1">
              <a:latin typeface="Arial" pitchFamily="34"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ChangeArrowheads="1"/>
          </p:cNvSpPr>
          <p:nvPr>
            <p:ph type="title"/>
          </p:nvPr>
        </p:nvSpPr>
        <p:spPr/>
        <p:txBody>
          <a:bodyPr/>
          <a:lstStyle/>
          <a:p>
            <a:pPr eaLnBrk="1" hangingPunct="1"/>
            <a:r>
              <a:rPr lang="en-US"/>
              <a:t>OVSF (Orthogonal Variable Spreading Factor) coding</a:t>
            </a:r>
          </a:p>
        </p:txBody>
      </p:sp>
      <p:sp>
        <p:nvSpPr>
          <p:cNvPr id="16486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64867" name="Rectangle 27"/>
          <p:cNvSpPr>
            <a:spLocks noChangeArrowheads="1"/>
          </p:cNvSpPr>
          <p:nvPr/>
        </p:nvSpPr>
        <p:spPr bwMode="auto">
          <a:xfrm>
            <a:off x="5087939" y="3214689"/>
            <a:ext cx="2873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a:t>
            </a:r>
            <a:endParaRPr lang="en-US" sz="1600">
              <a:latin typeface="Arial" pitchFamily="34" charset="0"/>
            </a:endParaRPr>
          </a:p>
        </p:txBody>
      </p:sp>
      <p:sp>
        <p:nvSpPr>
          <p:cNvPr id="164868" name="Rectangle 28"/>
          <p:cNvSpPr>
            <a:spLocks noChangeArrowheads="1"/>
          </p:cNvSpPr>
          <p:nvPr/>
        </p:nvSpPr>
        <p:spPr bwMode="auto">
          <a:xfrm>
            <a:off x="5664201" y="2278064"/>
            <a:ext cx="3603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a:t>
            </a:r>
            <a:endParaRPr lang="en-US" sz="1600">
              <a:latin typeface="Arial" pitchFamily="34" charset="0"/>
            </a:endParaRPr>
          </a:p>
        </p:txBody>
      </p:sp>
      <p:sp>
        <p:nvSpPr>
          <p:cNvPr id="164869" name="Rectangle 29"/>
          <p:cNvSpPr>
            <a:spLocks noChangeArrowheads="1"/>
          </p:cNvSpPr>
          <p:nvPr/>
        </p:nvSpPr>
        <p:spPr bwMode="auto">
          <a:xfrm>
            <a:off x="5664201" y="4221164"/>
            <a:ext cx="3603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a:t>
            </a:r>
            <a:endParaRPr lang="en-US" sz="1600">
              <a:latin typeface="Arial" pitchFamily="34" charset="0"/>
            </a:endParaRPr>
          </a:p>
        </p:txBody>
      </p:sp>
      <p:sp>
        <p:nvSpPr>
          <p:cNvPr id="164870" name="Line 30"/>
          <p:cNvSpPr>
            <a:spLocks noChangeShapeType="1"/>
          </p:cNvSpPr>
          <p:nvPr/>
        </p:nvSpPr>
        <p:spPr bwMode="auto">
          <a:xfrm>
            <a:off x="4727576" y="3357563"/>
            <a:ext cx="360363" cy="0"/>
          </a:xfrm>
          <a:prstGeom prst="line">
            <a:avLst/>
          </a:prstGeom>
          <a:noFill/>
          <a:ln w="9525">
            <a:solidFill>
              <a:schemeClr val="tx1"/>
            </a:solidFill>
            <a:round/>
            <a:headEnd/>
            <a:tailEnd type="triangle" w="med" len="med"/>
          </a:ln>
        </p:spPr>
        <p:txBody>
          <a:bodyPr wrap="none" anchor="ctr"/>
          <a:lstStyle/>
          <a:p>
            <a:endParaRPr lang="de-DE"/>
          </a:p>
        </p:txBody>
      </p:sp>
      <p:cxnSp>
        <p:nvCxnSpPr>
          <p:cNvPr id="164871" name="AutoShape 31"/>
          <p:cNvCxnSpPr>
            <a:cxnSpLocks noChangeShapeType="1"/>
            <a:stCxn id="164867" idx="0"/>
            <a:endCxn id="164868" idx="1"/>
          </p:cNvCxnSpPr>
          <p:nvPr/>
        </p:nvCxnSpPr>
        <p:spPr bwMode="auto">
          <a:xfrm rot="-5400000">
            <a:off x="5052219" y="2602707"/>
            <a:ext cx="792163" cy="431800"/>
          </a:xfrm>
          <a:prstGeom prst="bentConnector2">
            <a:avLst/>
          </a:prstGeom>
          <a:noFill/>
          <a:ln w="9525">
            <a:solidFill>
              <a:schemeClr val="tx1"/>
            </a:solidFill>
            <a:miter lim="800000"/>
            <a:headEnd/>
            <a:tailEnd type="triangle" w="med" len="med"/>
          </a:ln>
        </p:spPr>
      </p:cxnSp>
      <p:cxnSp>
        <p:nvCxnSpPr>
          <p:cNvPr id="164872" name="AutoShape 32"/>
          <p:cNvCxnSpPr>
            <a:cxnSpLocks noChangeShapeType="1"/>
            <a:stCxn id="164867" idx="2"/>
            <a:endCxn id="164869" idx="1"/>
          </p:cNvCxnSpPr>
          <p:nvPr/>
        </p:nvCxnSpPr>
        <p:spPr bwMode="auto">
          <a:xfrm rot="16200000" flipH="1">
            <a:off x="5017294" y="3718719"/>
            <a:ext cx="862012" cy="431800"/>
          </a:xfrm>
          <a:prstGeom prst="bentConnector2">
            <a:avLst/>
          </a:prstGeom>
          <a:noFill/>
          <a:ln w="9525">
            <a:solidFill>
              <a:schemeClr val="tx1"/>
            </a:solidFill>
            <a:miter lim="800000"/>
            <a:headEnd/>
            <a:tailEnd type="triangle" w="med" len="med"/>
          </a:ln>
        </p:spPr>
      </p:cxnSp>
      <p:sp>
        <p:nvSpPr>
          <p:cNvPr id="164873" name="Rectangle 33"/>
          <p:cNvSpPr>
            <a:spLocks noChangeArrowheads="1"/>
          </p:cNvSpPr>
          <p:nvPr/>
        </p:nvSpPr>
        <p:spPr bwMode="auto">
          <a:xfrm>
            <a:off x="6311901" y="1844676"/>
            <a:ext cx="7921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a:t>
            </a:r>
            <a:endParaRPr lang="en-US" sz="1600">
              <a:latin typeface="Arial" pitchFamily="34" charset="0"/>
            </a:endParaRPr>
          </a:p>
        </p:txBody>
      </p:sp>
      <p:sp>
        <p:nvSpPr>
          <p:cNvPr id="164874" name="Rectangle 34"/>
          <p:cNvSpPr>
            <a:spLocks noChangeArrowheads="1"/>
          </p:cNvSpPr>
          <p:nvPr/>
        </p:nvSpPr>
        <p:spPr bwMode="auto">
          <a:xfrm>
            <a:off x="6311901" y="2782889"/>
            <a:ext cx="7921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a:t>
            </a:r>
            <a:endParaRPr lang="en-US" sz="1600">
              <a:latin typeface="Arial" pitchFamily="34" charset="0"/>
            </a:endParaRPr>
          </a:p>
        </p:txBody>
      </p:sp>
      <p:cxnSp>
        <p:nvCxnSpPr>
          <p:cNvPr id="164875" name="AutoShape 35"/>
          <p:cNvCxnSpPr>
            <a:cxnSpLocks noChangeShapeType="1"/>
            <a:stCxn id="164868" idx="0"/>
            <a:endCxn id="164873" idx="1"/>
          </p:cNvCxnSpPr>
          <p:nvPr/>
        </p:nvCxnSpPr>
        <p:spPr bwMode="auto">
          <a:xfrm rot="-5400000">
            <a:off x="5934076" y="1900239"/>
            <a:ext cx="288925" cy="466725"/>
          </a:xfrm>
          <a:prstGeom prst="bentConnector2">
            <a:avLst/>
          </a:prstGeom>
          <a:noFill/>
          <a:ln w="9525">
            <a:solidFill>
              <a:schemeClr val="tx1"/>
            </a:solidFill>
            <a:miter lim="800000"/>
            <a:headEnd/>
            <a:tailEnd type="triangle" w="med" len="med"/>
          </a:ln>
        </p:spPr>
      </p:cxnSp>
      <p:cxnSp>
        <p:nvCxnSpPr>
          <p:cNvPr id="164876" name="AutoShape 36"/>
          <p:cNvCxnSpPr>
            <a:cxnSpLocks noChangeShapeType="1"/>
            <a:stCxn id="164868" idx="2"/>
            <a:endCxn id="164874" idx="1"/>
          </p:cNvCxnSpPr>
          <p:nvPr/>
        </p:nvCxnSpPr>
        <p:spPr bwMode="auto">
          <a:xfrm rot="16200000" flipH="1">
            <a:off x="5898357" y="2513807"/>
            <a:ext cx="360362" cy="466725"/>
          </a:xfrm>
          <a:prstGeom prst="bentConnector2">
            <a:avLst/>
          </a:prstGeom>
          <a:noFill/>
          <a:ln w="9525">
            <a:solidFill>
              <a:schemeClr val="tx1"/>
            </a:solidFill>
            <a:miter lim="800000"/>
            <a:headEnd/>
            <a:tailEnd type="triangle" w="med" len="med"/>
          </a:ln>
        </p:spPr>
      </p:cxnSp>
      <p:sp>
        <p:nvSpPr>
          <p:cNvPr id="164877" name="Rectangle 37"/>
          <p:cNvSpPr>
            <a:spLocks noChangeArrowheads="1"/>
          </p:cNvSpPr>
          <p:nvPr/>
        </p:nvSpPr>
        <p:spPr bwMode="auto">
          <a:xfrm>
            <a:off x="2566989" y="3284539"/>
            <a:ext cx="57467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X</a:t>
            </a:r>
            <a:endParaRPr lang="en-US" sz="1600">
              <a:latin typeface="Arial" pitchFamily="34" charset="0"/>
            </a:endParaRPr>
          </a:p>
        </p:txBody>
      </p:sp>
      <p:sp>
        <p:nvSpPr>
          <p:cNvPr id="164878" name="Rectangle 38"/>
          <p:cNvSpPr>
            <a:spLocks noChangeArrowheads="1"/>
          </p:cNvSpPr>
          <p:nvPr/>
        </p:nvSpPr>
        <p:spPr bwMode="auto">
          <a:xfrm>
            <a:off x="3359151" y="2925764"/>
            <a:ext cx="574675" cy="2873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X,X</a:t>
            </a:r>
            <a:endParaRPr lang="en-US" sz="1600">
              <a:latin typeface="Arial" pitchFamily="34" charset="0"/>
            </a:endParaRPr>
          </a:p>
        </p:txBody>
      </p:sp>
      <p:sp>
        <p:nvSpPr>
          <p:cNvPr id="164879" name="Rectangle 39"/>
          <p:cNvSpPr>
            <a:spLocks noChangeArrowheads="1"/>
          </p:cNvSpPr>
          <p:nvPr/>
        </p:nvSpPr>
        <p:spPr bwMode="auto">
          <a:xfrm>
            <a:off x="3359151" y="3644901"/>
            <a:ext cx="57467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X,-X</a:t>
            </a:r>
            <a:endParaRPr lang="en-US" sz="1600">
              <a:latin typeface="Arial" pitchFamily="34" charset="0"/>
            </a:endParaRPr>
          </a:p>
        </p:txBody>
      </p:sp>
      <p:cxnSp>
        <p:nvCxnSpPr>
          <p:cNvPr id="164880" name="AutoShape 40"/>
          <p:cNvCxnSpPr>
            <a:cxnSpLocks noChangeShapeType="1"/>
            <a:stCxn id="164877" idx="2"/>
            <a:endCxn id="164879" idx="1"/>
          </p:cNvCxnSpPr>
          <p:nvPr/>
        </p:nvCxnSpPr>
        <p:spPr bwMode="auto">
          <a:xfrm rot="16200000" flipH="1">
            <a:off x="2998788" y="3429001"/>
            <a:ext cx="215900" cy="504825"/>
          </a:xfrm>
          <a:prstGeom prst="bentConnector2">
            <a:avLst/>
          </a:prstGeom>
          <a:noFill/>
          <a:ln w="9525">
            <a:solidFill>
              <a:schemeClr val="tx1"/>
            </a:solidFill>
            <a:miter lim="800000"/>
            <a:headEnd/>
            <a:tailEnd type="triangle" w="med" len="med"/>
          </a:ln>
        </p:spPr>
      </p:cxnSp>
      <p:cxnSp>
        <p:nvCxnSpPr>
          <p:cNvPr id="164881" name="AutoShape 41"/>
          <p:cNvCxnSpPr>
            <a:cxnSpLocks noChangeShapeType="1"/>
            <a:stCxn id="164877" idx="0"/>
            <a:endCxn id="164878" idx="1"/>
          </p:cNvCxnSpPr>
          <p:nvPr/>
        </p:nvCxnSpPr>
        <p:spPr bwMode="auto">
          <a:xfrm rot="-5400000">
            <a:off x="2999582" y="2924970"/>
            <a:ext cx="214313" cy="504825"/>
          </a:xfrm>
          <a:prstGeom prst="bentConnector2">
            <a:avLst/>
          </a:prstGeom>
          <a:noFill/>
          <a:ln w="9525">
            <a:solidFill>
              <a:schemeClr val="tx1"/>
            </a:solidFill>
            <a:miter lim="800000"/>
            <a:headEnd/>
            <a:tailEnd type="triangle" w="med" len="med"/>
          </a:ln>
        </p:spPr>
      </p:cxnSp>
      <p:sp>
        <p:nvSpPr>
          <p:cNvPr id="164882" name="Line 42"/>
          <p:cNvSpPr>
            <a:spLocks noChangeShapeType="1"/>
          </p:cNvSpPr>
          <p:nvPr/>
        </p:nvSpPr>
        <p:spPr bwMode="auto">
          <a:xfrm>
            <a:off x="2206626" y="3429000"/>
            <a:ext cx="360363" cy="0"/>
          </a:xfrm>
          <a:prstGeom prst="line">
            <a:avLst/>
          </a:prstGeom>
          <a:noFill/>
          <a:ln w="9525">
            <a:solidFill>
              <a:schemeClr val="tx1"/>
            </a:solidFill>
            <a:round/>
            <a:headEnd/>
            <a:tailEnd type="triangle" w="med" len="med"/>
          </a:ln>
        </p:spPr>
        <p:txBody>
          <a:bodyPr wrap="none" anchor="ctr"/>
          <a:lstStyle/>
          <a:p>
            <a:endParaRPr lang="de-DE"/>
          </a:p>
        </p:txBody>
      </p:sp>
      <p:sp>
        <p:nvSpPr>
          <p:cNvPr id="164883" name="Rectangle 43"/>
          <p:cNvSpPr>
            <a:spLocks noChangeArrowheads="1"/>
          </p:cNvSpPr>
          <p:nvPr/>
        </p:nvSpPr>
        <p:spPr bwMode="auto">
          <a:xfrm>
            <a:off x="6311901" y="3717926"/>
            <a:ext cx="7921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a:t>
            </a:r>
            <a:endParaRPr lang="en-US" sz="1600">
              <a:latin typeface="Arial" pitchFamily="34" charset="0"/>
            </a:endParaRPr>
          </a:p>
        </p:txBody>
      </p:sp>
      <p:sp>
        <p:nvSpPr>
          <p:cNvPr id="164884" name="Rectangle 44"/>
          <p:cNvSpPr>
            <a:spLocks noChangeArrowheads="1"/>
          </p:cNvSpPr>
          <p:nvPr/>
        </p:nvSpPr>
        <p:spPr bwMode="auto">
          <a:xfrm>
            <a:off x="6311901" y="4652964"/>
            <a:ext cx="792163"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a:t>
            </a:r>
            <a:endParaRPr lang="en-US" sz="1600">
              <a:latin typeface="Arial" pitchFamily="34" charset="0"/>
            </a:endParaRPr>
          </a:p>
        </p:txBody>
      </p:sp>
      <p:cxnSp>
        <p:nvCxnSpPr>
          <p:cNvPr id="164885" name="AutoShape 45"/>
          <p:cNvCxnSpPr>
            <a:cxnSpLocks noChangeShapeType="1"/>
            <a:stCxn id="164869" idx="0"/>
            <a:endCxn id="164883" idx="1"/>
          </p:cNvCxnSpPr>
          <p:nvPr/>
        </p:nvCxnSpPr>
        <p:spPr bwMode="auto">
          <a:xfrm rot="-5400000">
            <a:off x="5899151" y="3808414"/>
            <a:ext cx="358775" cy="466725"/>
          </a:xfrm>
          <a:prstGeom prst="bentConnector2">
            <a:avLst/>
          </a:prstGeom>
          <a:noFill/>
          <a:ln w="9525">
            <a:solidFill>
              <a:schemeClr val="tx1"/>
            </a:solidFill>
            <a:miter lim="800000"/>
            <a:headEnd/>
            <a:tailEnd type="triangle" w="med" len="med"/>
          </a:ln>
        </p:spPr>
      </p:cxnSp>
      <p:cxnSp>
        <p:nvCxnSpPr>
          <p:cNvPr id="164886" name="AutoShape 46"/>
          <p:cNvCxnSpPr>
            <a:cxnSpLocks noChangeShapeType="1"/>
            <a:stCxn id="164869" idx="2"/>
            <a:endCxn id="164884" idx="1"/>
          </p:cNvCxnSpPr>
          <p:nvPr/>
        </p:nvCxnSpPr>
        <p:spPr bwMode="auto">
          <a:xfrm rot="16200000" flipH="1">
            <a:off x="5934870" y="4420395"/>
            <a:ext cx="287337" cy="466725"/>
          </a:xfrm>
          <a:prstGeom prst="bentConnector2">
            <a:avLst/>
          </a:prstGeom>
          <a:noFill/>
          <a:ln w="9525">
            <a:solidFill>
              <a:schemeClr val="tx1"/>
            </a:solidFill>
            <a:miter lim="800000"/>
            <a:headEnd/>
            <a:tailEnd type="triangle" w="med" len="med"/>
          </a:ln>
        </p:spPr>
      </p:cxnSp>
      <p:sp>
        <p:nvSpPr>
          <p:cNvPr id="164887" name="Rectangle 47"/>
          <p:cNvSpPr>
            <a:spLocks noChangeArrowheads="1"/>
          </p:cNvSpPr>
          <p:nvPr/>
        </p:nvSpPr>
        <p:spPr bwMode="auto">
          <a:xfrm>
            <a:off x="7175501" y="4365626"/>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sp>
        <p:nvSpPr>
          <p:cNvPr id="164888" name="Rectangle 48"/>
          <p:cNvSpPr>
            <a:spLocks noChangeArrowheads="1"/>
          </p:cNvSpPr>
          <p:nvPr/>
        </p:nvSpPr>
        <p:spPr bwMode="auto">
          <a:xfrm>
            <a:off x="7175501" y="4941889"/>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cxnSp>
        <p:nvCxnSpPr>
          <p:cNvPr id="164889" name="AutoShape 49"/>
          <p:cNvCxnSpPr>
            <a:cxnSpLocks noChangeShapeType="1"/>
            <a:stCxn id="164884" idx="0"/>
            <a:endCxn id="164887" idx="1"/>
          </p:cNvCxnSpPr>
          <p:nvPr/>
        </p:nvCxnSpPr>
        <p:spPr bwMode="auto">
          <a:xfrm rot="-5400000">
            <a:off x="6870701" y="4348164"/>
            <a:ext cx="142875" cy="466725"/>
          </a:xfrm>
          <a:prstGeom prst="bentConnector2">
            <a:avLst/>
          </a:prstGeom>
          <a:noFill/>
          <a:ln w="9525">
            <a:solidFill>
              <a:schemeClr val="tx1"/>
            </a:solidFill>
            <a:miter lim="800000"/>
            <a:headEnd/>
            <a:tailEnd type="triangle" w="med" len="med"/>
          </a:ln>
        </p:spPr>
      </p:cxnSp>
      <p:cxnSp>
        <p:nvCxnSpPr>
          <p:cNvPr id="164890" name="AutoShape 50"/>
          <p:cNvCxnSpPr>
            <a:cxnSpLocks noChangeShapeType="1"/>
            <a:stCxn id="164884" idx="2"/>
            <a:endCxn id="164888" idx="1"/>
          </p:cNvCxnSpPr>
          <p:nvPr/>
        </p:nvCxnSpPr>
        <p:spPr bwMode="auto">
          <a:xfrm rot="16200000" flipH="1">
            <a:off x="6869907" y="4780757"/>
            <a:ext cx="144462" cy="466725"/>
          </a:xfrm>
          <a:prstGeom prst="bentConnector2">
            <a:avLst/>
          </a:prstGeom>
          <a:noFill/>
          <a:ln w="9525">
            <a:solidFill>
              <a:schemeClr val="tx1"/>
            </a:solidFill>
            <a:miter lim="800000"/>
            <a:headEnd/>
            <a:tailEnd type="triangle" w="med" len="med"/>
          </a:ln>
        </p:spPr>
      </p:cxnSp>
      <p:sp>
        <p:nvSpPr>
          <p:cNvPr id="164891" name="Rectangle 51"/>
          <p:cNvSpPr>
            <a:spLocks noChangeArrowheads="1"/>
          </p:cNvSpPr>
          <p:nvPr/>
        </p:nvSpPr>
        <p:spPr bwMode="auto">
          <a:xfrm>
            <a:off x="7175501" y="3429001"/>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sp>
        <p:nvSpPr>
          <p:cNvPr id="164892" name="Rectangle 52"/>
          <p:cNvSpPr>
            <a:spLocks noChangeArrowheads="1"/>
          </p:cNvSpPr>
          <p:nvPr/>
        </p:nvSpPr>
        <p:spPr bwMode="auto">
          <a:xfrm>
            <a:off x="7175501" y="4005264"/>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cxnSp>
        <p:nvCxnSpPr>
          <p:cNvPr id="164893" name="AutoShape 53"/>
          <p:cNvCxnSpPr>
            <a:cxnSpLocks noChangeShapeType="1"/>
            <a:stCxn id="164883" idx="0"/>
            <a:endCxn id="164891" idx="1"/>
          </p:cNvCxnSpPr>
          <p:nvPr/>
        </p:nvCxnSpPr>
        <p:spPr bwMode="auto">
          <a:xfrm rot="-5400000">
            <a:off x="6869907" y="3412332"/>
            <a:ext cx="144462" cy="466725"/>
          </a:xfrm>
          <a:prstGeom prst="bentConnector2">
            <a:avLst/>
          </a:prstGeom>
          <a:noFill/>
          <a:ln w="9525">
            <a:solidFill>
              <a:schemeClr val="tx1"/>
            </a:solidFill>
            <a:miter lim="800000"/>
            <a:headEnd/>
            <a:tailEnd type="triangle" w="med" len="med"/>
          </a:ln>
        </p:spPr>
      </p:cxnSp>
      <p:cxnSp>
        <p:nvCxnSpPr>
          <p:cNvPr id="164894" name="AutoShape 54"/>
          <p:cNvCxnSpPr>
            <a:cxnSpLocks noChangeShapeType="1"/>
            <a:stCxn id="164883" idx="2"/>
            <a:endCxn id="164892" idx="1"/>
          </p:cNvCxnSpPr>
          <p:nvPr/>
        </p:nvCxnSpPr>
        <p:spPr bwMode="auto">
          <a:xfrm rot="16200000" flipH="1">
            <a:off x="6870701" y="3844926"/>
            <a:ext cx="142875" cy="466725"/>
          </a:xfrm>
          <a:prstGeom prst="bentConnector2">
            <a:avLst/>
          </a:prstGeom>
          <a:noFill/>
          <a:ln w="9525">
            <a:solidFill>
              <a:schemeClr val="tx1"/>
            </a:solidFill>
            <a:miter lim="800000"/>
            <a:headEnd/>
            <a:tailEnd type="triangle" w="med" len="med"/>
          </a:ln>
        </p:spPr>
      </p:cxnSp>
      <p:sp>
        <p:nvSpPr>
          <p:cNvPr id="164895" name="Rectangle 56"/>
          <p:cNvSpPr>
            <a:spLocks noChangeArrowheads="1"/>
          </p:cNvSpPr>
          <p:nvPr/>
        </p:nvSpPr>
        <p:spPr bwMode="auto">
          <a:xfrm>
            <a:off x="7175501" y="2493964"/>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sp>
        <p:nvSpPr>
          <p:cNvPr id="164896" name="Rectangle 57"/>
          <p:cNvSpPr>
            <a:spLocks noChangeArrowheads="1"/>
          </p:cNvSpPr>
          <p:nvPr/>
        </p:nvSpPr>
        <p:spPr bwMode="auto">
          <a:xfrm>
            <a:off x="7175501" y="3070226"/>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cxnSp>
        <p:nvCxnSpPr>
          <p:cNvPr id="164897" name="AutoShape 58"/>
          <p:cNvCxnSpPr>
            <a:cxnSpLocks noChangeShapeType="1"/>
            <a:stCxn id="164874" idx="0"/>
            <a:endCxn id="164895" idx="1"/>
          </p:cNvCxnSpPr>
          <p:nvPr/>
        </p:nvCxnSpPr>
        <p:spPr bwMode="auto">
          <a:xfrm rot="-5400000">
            <a:off x="6869907" y="2477295"/>
            <a:ext cx="144463" cy="466725"/>
          </a:xfrm>
          <a:prstGeom prst="bentConnector2">
            <a:avLst/>
          </a:prstGeom>
          <a:noFill/>
          <a:ln w="9525">
            <a:solidFill>
              <a:schemeClr val="tx1"/>
            </a:solidFill>
            <a:miter lim="800000"/>
            <a:headEnd/>
            <a:tailEnd type="triangle" w="med" len="med"/>
          </a:ln>
        </p:spPr>
      </p:cxnSp>
      <p:cxnSp>
        <p:nvCxnSpPr>
          <p:cNvPr id="164898" name="AutoShape 59"/>
          <p:cNvCxnSpPr>
            <a:cxnSpLocks noChangeShapeType="1"/>
            <a:stCxn id="164874" idx="2"/>
            <a:endCxn id="164896" idx="1"/>
          </p:cNvCxnSpPr>
          <p:nvPr/>
        </p:nvCxnSpPr>
        <p:spPr bwMode="auto">
          <a:xfrm rot="16200000" flipH="1">
            <a:off x="6870701" y="2909889"/>
            <a:ext cx="142875" cy="466725"/>
          </a:xfrm>
          <a:prstGeom prst="bentConnector2">
            <a:avLst/>
          </a:prstGeom>
          <a:noFill/>
          <a:ln w="9525">
            <a:solidFill>
              <a:schemeClr val="tx1"/>
            </a:solidFill>
            <a:miter lim="800000"/>
            <a:headEnd/>
            <a:tailEnd type="triangle" w="med" len="med"/>
          </a:ln>
        </p:spPr>
      </p:cxnSp>
      <p:sp>
        <p:nvSpPr>
          <p:cNvPr id="164899" name="Rectangle 60"/>
          <p:cNvSpPr>
            <a:spLocks noChangeArrowheads="1"/>
          </p:cNvSpPr>
          <p:nvPr/>
        </p:nvSpPr>
        <p:spPr bwMode="auto">
          <a:xfrm>
            <a:off x="7175501" y="1557339"/>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sp>
        <p:nvSpPr>
          <p:cNvPr id="164900" name="Rectangle 61"/>
          <p:cNvSpPr>
            <a:spLocks noChangeArrowheads="1"/>
          </p:cNvSpPr>
          <p:nvPr/>
        </p:nvSpPr>
        <p:spPr bwMode="auto">
          <a:xfrm>
            <a:off x="7175501" y="2133601"/>
            <a:ext cx="15843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600">
                <a:latin typeface="Arial" pitchFamily="34" charset="0"/>
              </a:rPr>
              <a:t>1,1,1,1,-1,-1,-1,-1</a:t>
            </a:r>
            <a:endParaRPr lang="en-US" sz="1600">
              <a:latin typeface="Arial" pitchFamily="34" charset="0"/>
            </a:endParaRPr>
          </a:p>
        </p:txBody>
      </p:sp>
      <p:cxnSp>
        <p:nvCxnSpPr>
          <p:cNvPr id="164901" name="AutoShape 62"/>
          <p:cNvCxnSpPr>
            <a:cxnSpLocks noChangeShapeType="1"/>
            <a:stCxn id="164873" idx="0"/>
            <a:endCxn id="164899" idx="1"/>
          </p:cNvCxnSpPr>
          <p:nvPr/>
        </p:nvCxnSpPr>
        <p:spPr bwMode="auto">
          <a:xfrm rot="-5400000">
            <a:off x="6870701" y="1539876"/>
            <a:ext cx="142875" cy="466725"/>
          </a:xfrm>
          <a:prstGeom prst="bentConnector2">
            <a:avLst/>
          </a:prstGeom>
          <a:noFill/>
          <a:ln w="9525">
            <a:solidFill>
              <a:schemeClr val="tx1"/>
            </a:solidFill>
            <a:miter lim="800000"/>
            <a:headEnd/>
            <a:tailEnd type="triangle" w="med" len="med"/>
          </a:ln>
        </p:spPr>
      </p:cxnSp>
      <p:cxnSp>
        <p:nvCxnSpPr>
          <p:cNvPr id="164902" name="AutoShape 63"/>
          <p:cNvCxnSpPr>
            <a:cxnSpLocks noChangeShapeType="1"/>
            <a:stCxn id="164873" idx="2"/>
            <a:endCxn id="164900" idx="1"/>
          </p:cNvCxnSpPr>
          <p:nvPr/>
        </p:nvCxnSpPr>
        <p:spPr bwMode="auto">
          <a:xfrm rot="16200000" flipH="1">
            <a:off x="6869907" y="1972470"/>
            <a:ext cx="144463" cy="466725"/>
          </a:xfrm>
          <a:prstGeom prst="bentConnector2">
            <a:avLst/>
          </a:prstGeom>
          <a:noFill/>
          <a:ln w="9525">
            <a:solidFill>
              <a:schemeClr val="tx1"/>
            </a:solidFill>
            <a:miter lim="800000"/>
            <a:headEnd/>
            <a:tailEnd type="triangle" w="med" len="med"/>
          </a:ln>
        </p:spPr>
      </p:cxnSp>
      <p:sp>
        <p:nvSpPr>
          <p:cNvPr id="164903" name="Text Box 64"/>
          <p:cNvSpPr txBox="1">
            <a:spLocks noChangeArrowheads="1"/>
          </p:cNvSpPr>
          <p:nvPr/>
        </p:nvSpPr>
        <p:spPr bwMode="auto">
          <a:xfrm>
            <a:off x="4872039" y="5516563"/>
            <a:ext cx="6746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SF=1</a:t>
            </a:r>
            <a:endParaRPr lang="en-US" sz="1600">
              <a:latin typeface="Arial" pitchFamily="34" charset="0"/>
            </a:endParaRPr>
          </a:p>
        </p:txBody>
      </p:sp>
      <p:sp>
        <p:nvSpPr>
          <p:cNvPr id="164904" name="Text Box 65"/>
          <p:cNvSpPr txBox="1">
            <a:spLocks noChangeArrowheads="1"/>
          </p:cNvSpPr>
          <p:nvPr/>
        </p:nvSpPr>
        <p:spPr bwMode="auto">
          <a:xfrm>
            <a:off x="5519739" y="5516563"/>
            <a:ext cx="6746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SF=2</a:t>
            </a:r>
            <a:endParaRPr lang="en-US" sz="1600">
              <a:latin typeface="Arial" pitchFamily="34" charset="0"/>
            </a:endParaRPr>
          </a:p>
        </p:txBody>
      </p:sp>
      <p:sp>
        <p:nvSpPr>
          <p:cNvPr id="164905" name="Text Box 66"/>
          <p:cNvSpPr txBox="1">
            <a:spLocks noChangeArrowheads="1"/>
          </p:cNvSpPr>
          <p:nvPr/>
        </p:nvSpPr>
        <p:spPr bwMode="auto">
          <a:xfrm>
            <a:off x="6383339" y="5516563"/>
            <a:ext cx="6746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SF=4</a:t>
            </a:r>
            <a:endParaRPr lang="en-US" sz="1600">
              <a:latin typeface="Arial" pitchFamily="34" charset="0"/>
            </a:endParaRPr>
          </a:p>
        </p:txBody>
      </p:sp>
      <p:sp>
        <p:nvSpPr>
          <p:cNvPr id="164906" name="Text Box 67"/>
          <p:cNvSpPr txBox="1">
            <a:spLocks noChangeArrowheads="1"/>
          </p:cNvSpPr>
          <p:nvPr/>
        </p:nvSpPr>
        <p:spPr bwMode="auto">
          <a:xfrm>
            <a:off x="7608889" y="5516563"/>
            <a:ext cx="6746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SF=8</a:t>
            </a:r>
            <a:endParaRPr lang="en-US" sz="1600">
              <a:latin typeface="Arial" pitchFamily="34" charset="0"/>
            </a:endParaRPr>
          </a:p>
        </p:txBody>
      </p:sp>
      <p:sp>
        <p:nvSpPr>
          <p:cNvPr id="164907" name="Text Box 68"/>
          <p:cNvSpPr txBox="1">
            <a:spLocks noChangeArrowheads="1"/>
          </p:cNvSpPr>
          <p:nvPr/>
        </p:nvSpPr>
        <p:spPr bwMode="auto">
          <a:xfrm>
            <a:off x="2495550" y="4292600"/>
            <a:ext cx="6746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SF=n</a:t>
            </a:r>
            <a:endParaRPr lang="en-US" sz="1600">
              <a:latin typeface="Arial" pitchFamily="34" charset="0"/>
            </a:endParaRPr>
          </a:p>
        </p:txBody>
      </p:sp>
      <p:sp>
        <p:nvSpPr>
          <p:cNvPr id="164908" name="Text Box 69"/>
          <p:cNvSpPr txBox="1">
            <a:spLocks noChangeArrowheads="1"/>
          </p:cNvSpPr>
          <p:nvPr/>
        </p:nvSpPr>
        <p:spPr bwMode="auto">
          <a:xfrm>
            <a:off x="3216275" y="4292600"/>
            <a:ext cx="7874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SF=2n</a:t>
            </a:r>
            <a:endParaRPr lang="en-US" sz="1600">
              <a:latin typeface="Arial" pitchFamily="34" charset="0"/>
            </a:endParaRPr>
          </a:p>
        </p:txBody>
      </p:sp>
      <p:sp>
        <p:nvSpPr>
          <p:cNvPr id="164909" name="Text Box 70"/>
          <p:cNvSpPr txBox="1">
            <a:spLocks noChangeArrowheads="1"/>
          </p:cNvSpPr>
          <p:nvPr/>
        </p:nvSpPr>
        <p:spPr bwMode="auto">
          <a:xfrm>
            <a:off x="8812213" y="1816100"/>
            <a:ext cx="355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t>
            </a:r>
            <a:endParaRPr lang="en-US" sz="1600">
              <a:latin typeface="Arial" pitchFamily="34" charset="0"/>
            </a:endParaRPr>
          </a:p>
        </p:txBody>
      </p:sp>
      <p:sp>
        <p:nvSpPr>
          <p:cNvPr id="164910" name="Text Box 71"/>
          <p:cNvSpPr txBox="1">
            <a:spLocks noChangeArrowheads="1"/>
          </p:cNvSpPr>
          <p:nvPr/>
        </p:nvSpPr>
        <p:spPr bwMode="auto">
          <a:xfrm>
            <a:off x="8832850" y="2708275"/>
            <a:ext cx="355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t>
            </a:r>
            <a:endParaRPr lang="en-US" sz="1600">
              <a:latin typeface="Arial" pitchFamily="34" charset="0"/>
            </a:endParaRPr>
          </a:p>
        </p:txBody>
      </p:sp>
      <p:sp>
        <p:nvSpPr>
          <p:cNvPr id="164911" name="Text Box 72"/>
          <p:cNvSpPr txBox="1">
            <a:spLocks noChangeArrowheads="1"/>
          </p:cNvSpPr>
          <p:nvPr/>
        </p:nvSpPr>
        <p:spPr bwMode="auto">
          <a:xfrm>
            <a:off x="8832850" y="3644900"/>
            <a:ext cx="355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t>
            </a:r>
            <a:endParaRPr lang="en-US" sz="1600">
              <a:latin typeface="Arial" pitchFamily="34" charset="0"/>
            </a:endParaRPr>
          </a:p>
        </p:txBody>
      </p:sp>
      <p:sp>
        <p:nvSpPr>
          <p:cNvPr id="164912" name="Text Box 73"/>
          <p:cNvSpPr txBox="1">
            <a:spLocks noChangeArrowheads="1"/>
          </p:cNvSpPr>
          <p:nvPr/>
        </p:nvSpPr>
        <p:spPr bwMode="auto">
          <a:xfrm>
            <a:off x="8832850" y="4581525"/>
            <a:ext cx="3556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t>
            </a:r>
            <a:endParaRPr lang="en-US" sz="1600">
              <a:latin typeface="Arial" pitchFamily="34" charset="0"/>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t>UMTS FDD frame structure</a:t>
            </a:r>
          </a:p>
        </p:txBody>
      </p:sp>
      <p:sp>
        <p:nvSpPr>
          <p:cNvPr id="16588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65891" name="Text Box 48"/>
          <p:cNvSpPr txBox="1">
            <a:spLocks noChangeArrowheads="1"/>
          </p:cNvSpPr>
          <p:nvPr/>
        </p:nvSpPr>
        <p:spPr bwMode="auto">
          <a:xfrm>
            <a:off x="7751763" y="1052514"/>
            <a:ext cx="2601912" cy="3025775"/>
          </a:xfrm>
          <a:prstGeom prst="rect">
            <a:avLst/>
          </a:prstGeom>
          <a:noFill/>
          <a:ln w="9525">
            <a:noFill/>
            <a:miter lim="800000"/>
            <a:headEnd/>
            <a:tailEnd/>
          </a:ln>
        </p:spPr>
        <p:txBody>
          <a:bodyPr wrap="none">
            <a:spAutoFit/>
          </a:bodyPr>
          <a:lstStyle/>
          <a:p>
            <a:pPr eaLnBrk="0" hangingPunct="0"/>
            <a:r>
              <a:rPr lang="en-US" sz="1600" b="1">
                <a:latin typeface="Arial" pitchFamily="34" charset="0"/>
              </a:rPr>
              <a:t>W-CDMA</a:t>
            </a:r>
            <a:endParaRPr lang="en-US" sz="1600">
              <a:latin typeface="Arial" pitchFamily="34" charset="0"/>
            </a:endParaRPr>
          </a:p>
          <a:p>
            <a:pPr eaLnBrk="0" hangingPunct="0">
              <a:buFontTx/>
              <a:buChar char="•"/>
            </a:pPr>
            <a:r>
              <a:rPr lang="en-US" sz="1600">
                <a:latin typeface="Arial" pitchFamily="34" charset="0"/>
              </a:rPr>
              <a:t> 1920-1980 MHz uplink</a:t>
            </a:r>
          </a:p>
          <a:p>
            <a:pPr eaLnBrk="0" hangingPunct="0">
              <a:buFontTx/>
              <a:buChar char="•"/>
            </a:pPr>
            <a:r>
              <a:rPr lang="en-US" sz="1600">
                <a:latin typeface="Arial" pitchFamily="34" charset="0"/>
              </a:rPr>
              <a:t> 2110-2170 MHz downlink</a:t>
            </a:r>
          </a:p>
          <a:p>
            <a:pPr eaLnBrk="0" hangingPunct="0">
              <a:buFontTx/>
              <a:buChar char="•"/>
            </a:pPr>
            <a:r>
              <a:rPr lang="en-US" sz="1600">
                <a:latin typeface="Arial" pitchFamily="34" charset="0"/>
              </a:rPr>
              <a:t> chipping rate: </a:t>
            </a:r>
            <a:br>
              <a:rPr lang="en-US" sz="1600">
                <a:latin typeface="Arial" pitchFamily="34" charset="0"/>
              </a:rPr>
            </a:br>
            <a:r>
              <a:rPr lang="en-US" sz="1600">
                <a:latin typeface="Arial" pitchFamily="34" charset="0"/>
              </a:rPr>
              <a:t>   3.840 Mchip/s</a:t>
            </a:r>
          </a:p>
          <a:p>
            <a:pPr eaLnBrk="0" hangingPunct="0">
              <a:buFontTx/>
              <a:buChar char="•"/>
            </a:pPr>
            <a:r>
              <a:rPr lang="en-US" sz="1600">
                <a:latin typeface="Arial" pitchFamily="34" charset="0"/>
              </a:rPr>
              <a:t> soft handover</a:t>
            </a:r>
          </a:p>
          <a:p>
            <a:pPr eaLnBrk="0" hangingPunct="0">
              <a:buFontTx/>
              <a:buChar char="•"/>
            </a:pPr>
            <a:r>
              <a:rPr lang="en-US" sz="1600">
                <a:latin typeface="Arial" pitchFamily="34" charset="0"/>
              </a:rPr>
              <a:t> QPSK</a:t>
            </a:r>
          </a:p>
          <a:p>
            <a:pPr eaLnBrk="0" hangingPunct="0">
              <a:buFontTx/>
              <a:buChar char="•"/>
            </a:pPr>
            <a:r>
              <a:rPr lang="en-US" sz="1600">
                <a:latin typeface="Arial" pitchFamily="34" charset="0"/>
              </a:rPr>
              <a:t> complex power control </a:t>
            </a:r>
            <a:br>
              <a:rPr lang="en-US" sz="1600">
                <a:latin typeface="Arial" pitchFamily="34" charset="0"/>
              </a:rPr>
            </a:br>
            <a:r>
              <a:rPr lang="en-US" sz="1600">
                <a:latin typeface="Arial" pitchFamily="34" charset="0"/>
              </a:rPr>
              <a:t>   (1500 power control </a:t>
            </a:r>
            <a:br>
              <a:rPr lang="en-US" sz="1600">
                <a:latin typeface="Arial" pitchFamily="34" charset="0"/>
              </a:rPr>
            </a:br>
            <a:r>
              <a:rPr lang="en-US" sz="1600">
                <a:latin typeface="Arial" pitchFamily="34" charset="0"/>
              </a:rPr>
              <a:t>   cycles/s)</a:t>
            </a:r>
          </a:p>
          <a:p>
            <a:pPr eaLnBrk="0" hangingPunct="0">
              <a:buFontTx/>
              <a:buChar char="•"/>
            </a:pPr>
            <a:r>
              <a:rPr lang="en-US" sz="1600">
                <a:latin typeface="Arial" pitchFamily="34" charset="0"/>
              </a:rPr>
              <a:t> spreading: UL: 4-256; </a:t>
            </a:r>
            <a:br>
              <a:rPr lang="en-US" sz="1600">
                <a:latin typeface="Arial" pitchFamily="34" charset="0"/>
              </a:rPr>
            </a:br>
            <a:r>
              <a:rPr lang="en-US" sz="1600">
                <a:latin typeface="Arial" pitchFamily="34" charset="0"/>
              </a:rPr>
              <a:t>   DL:4-512</a:t>
            </a:r>
          </a:p>
        </p:txBody>
      </p:sp>
      <p:sp>
        <p:nvSpPr>
          <p:cNvPr id="165892" name="Freeform 50"/>
          <p:cNvSpPr>
            <a:spLocks/>
          </p:cNvSpPr>
          <p:nvPr/>
        </p:nvSpPr>
        <p:spPr bwMode="auto">
          <a:xfrm>
            <a:off x="2428875" y="1897063"/>
            <a:ext cx="2763838" cy="576262"/>
          </a:xfrm>
          <a:custGeom>
            <a:avLst/>
            <a:gdLst>
              <a:gd name="T0" fmla="*/ 0 w 1730"/>
              <a:gd name="T1" fmla="*/ 576262 h 381"/>
              <a:gd name="T2" fmla="*/ 536792 w 1730"/>
              <a:gd name="T3" fmla="*/ 0 h 381"/>
              <a:gd name="T4" fmla="*/ 1073583 w 1730"/>
              <a:gd name="T5" fmla="*/ 0 h 381"/>
              <a:gd name="T6" fmla="*/ 2763838 w 1730"/>
              <a:gd name="T7" fmla="*/ 576262 h 381"/>
              <a:gd name="T8" fmla="*/ 0 w 1730"/>
              <a:gd name="T9" fmla="*/ 576262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0" h="381">
                <a:moveTo>
                  <a:pt x="0" y="381"/>
                </a:moveTo>
                <a:lnTo>
                  <a:pt x="336" y="0"/>
                </a:lnTo>
                <a:lnTo>
                  <a:pt x="672" y="0"/>
                </a:lnTo>
                <a:lnTo>
                  <a:pt x="1730" y="381"/>
                </a:lnTo>
                <a:lnTo>
                  <a:pt x="0" y="381"/>
                </a:lnTo>
                <a:close/>
              </a:path>
            </a:pathLst>
          </a:custGeom>
          <a:noFill/>
          <a:ln w="9525" cap="flat" cmpd="sng">
            <a:solidFill>
              <a:schemeClr val="tx1"/>
            </a:solidFill>
            <a:prstDash val="solid"/>
            <a:round/>
            <a:headEnd type="none" w="med" len="med"/>
            <a:tailEnd type="none" w="med" len="med"/>
          </a:ln>
        </p:spPr>
        <p:txBody>
          <a:bodyPr wrap="none" anchor="ctr"/>
          <a:lstStyle/>
          <a:p>
            <a:endParaRPr lang="de-DE"/>
          </a:p>
        </p:txBody>
      </p:sp>
      <p:sp>
        <p:nvSpPr>
          <p:cNvPr id="165893" name="Rectangle 60"/>
          <p:cNvSpPr>
            <a:spLocks noChangeArrowheads="1"/>
          </p:cNvSpPr>
          <p:nvPr/>
        </p:nvSpPr>
        <p:spPr bwMode="auto">
          <a:xfrm>
            <a:off x="2428876" y="1535113"/>
            <a:ext cx="5365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0</a:t>
            </a:r>
          </a:p>
        </p:txBody>
      </p:sp>
      <p:sp>
        <p:nvSpPr>
          <p:cNvPr id="165894" name="Rectangle 61"/>
          <p:cNvSpPr>
            <a:spLocks noChangeArrowheads="1"/>
          </p:cNvSpPr>
          <p:nvPr/>
        </p:nvSpPr>
        <p:spPr bwMode="auto">
          <a:xfrm>
            <a:off x="2965451" y="1535113"/>
            <a:ext cx="5365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p>
        </p:txBody>
      </p:sp>
      <p:sp>
        <p:nvSpPr>
          <p:cNvPr id="165895" name="Rectangle 62"/>
          <p:cNvSpPr>
            <a:spLocks noChangeArrowheads="1"/>
          </p:cNvSpPr>
          <p:nvPr/>
        </p:nvSpPr>
        <p:spPr bwMode="auto">
          <a:xfrm>
            <a:off x="3502026" y="1535113"/>
            <a:ext cx="538163"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2</a:t>
            </a:r>
          </a:p>
        </p:txBody>
      </p:sp>
      <p:sp>
        <p:nvSpPr>
          <p:cNvPr id="165896" name="Rectangle 63"/>
          <p:cNvSpPr>
            <a:spLocks noChangeArrowheads="1"/>
          </p:cNvSpPr>
          <p:nvPr/>
        </p:nvSpPr>
        <p:spPr bwMode="auto">
          <a:xfrm>
            <a:off x="5343526" y="1535113"/>
            <a:ext cx="5365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2</a:t>
            </a:r>
            <a:endParaRPr lang="en-US" sz="1400">
              <a:latin typeface="Helvetica" charset="0"/>
            </a:endParaRPr>
          </a:p>
        </p:txBody>
      </p:sp>
      <p:sp>
        <p:nvSpPr>
          <p:cNvPr id="165897" name="Rectangle 64"/>
          <p:cNvSpPr>
            <a:spLocks noChangeArrowheads="1"/>
          </p:cNvSpPr>
          <p:nvPr/>
        </p:nvSpPr>
        <p:spPr bwMode="auto">
          <a:xfrm>
            <a:off x="5880101" y="1535113"/>
            <a:ext cx="5365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3</a:t>
            </a:r>
            <a:endParaRPr lang="en-US" sz="1400">
              <a:latin typeface="Helvetica" charset="0"/>
            </a:endParaRPr>
          </a:p>
        </p:txBody>
      </p:sp>
      <p:sp>
        <p:nvSpPr>
          <p:cNvPr id="165898" name="Rectangle 65"/>
          <p:cNvSpPr>
            <a:spLocks noChangeArrowheads="1"/>
          </p:cNvSpPr>
          <p:nvPr/>
        </p:nvSpPr>
        <p:spPr bwMode="auto">
          <a:xfrm>
            <a:off x="6416676" y="1535113"/>
            <a:ext cx="5365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4</a:t>
            </a:r>
            <a:endParaRPr lang="en-US" sz="1400">
              <a:latin typeface="Helvetica" charset="0"/>
            </a:endParaRPr>
          </a:p>
        </p:txBody>
      </p:sp>
      <p:sp>
        <p:nvSpPr>
          <p:cNvPr id="165899" name="Rectangle 66"/>
          <p:cNvSpPr>
            <a:spLocks noChangeArrowheads="1"/>
          </p:cNvSpPr>
          <p:nvPr/>
        </p:nvSpPr>
        <p:spPr bwMode="auto">
          <a:xfrm>
            <a:off x="4040189" y="1535113"/>
            <a:ext cx="1303337"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a:t>
            </a:r>
          </a:p>
        </p:txBody>
      </p:sp>
      <p:sp>
        <p:nvSpPr>
          <p:cNvPr id="165900" name="Text Box 67"/>
          <p:cNvSpPr txBox="1">
            <a:spLocks noChangeArrowheads="1"/>
          </p:cNvSpPr>
          <p:nvPr/>
        </p:nvSpPr>
        <p:spPr bwMode="auto">
          <a:xfrm>
            <a:off x="4116389" y="1196975"/>
            <a:ext cx="1152525" cy="304800"/>
          </a:xfrm>
          <a:prstGeom prst="rect">
            <a:avLst/>
          </a:prstGeom>
          <a:noFill/>
          <a:ln w="9525">
            <a:noFill/>
            <a:miter lim="800000"/>
            <a:headEnd/>
            <a:tailEnd/>
          </a:ln>
        </p:spPr>
        <p:txBody>
          <a:bodyPr wrap="none">
            <a:spAutoFit/>
          </a:bodyPr>
          <a:lstStyle/>
          <a:p>
            <a:pPr eaLnBrk="0" hangingPunct="0"/>
            <a:r>
              <a:rPr lang="en-US" sz="1400">
                <a:latin typeface="Helvetica" charset="0"/>
              </a:rPr>
              <a:t>Radio frame</a:t>
            </a:r>
          </a:p>
        </p:txBody>
      </p:sp>
      <p:sp>
        <p:nvSpPr>
          <p:cNvPr id="165901" name="Rectangle 68"/>
          <p:cNvSpPr>
            <a:spLocks noChangeArrowheads="1"/>
          </p:cNvSpPr>
          <p:nvPr/>
        </p:nvSpPr>
        <p:spPr bwMode="auto">
          <a:xfrm>
            <a:off x="2428875" y="2478089"/>
            <a:ext cx="1073150" cy="363537"/>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Pilot</a:t>
            </a:r>
          </a:p>
        </p:txBody>
      </p:sp>
      <p:sp>
        <p:nvSpPr>
          <p:cNvPr id="165902" name="Rectangle 69"/>
          <p:cNvSpPr>
            <a:spLocks noChangeArrowheads="1"/>
          </p:cNvSpPr>
          <p:nvPr/>
        </p:nvSpPr>
        <p:spPr bwMode="auto">
          <a:xfrm>
            <a:off x="4040189" y="2478089"/>
            <a:ext cx="515937" cy="3635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FBI</a:t>
            </a:r>
            <a:endParaRPr lang="en-US" sz="1400">
              <a:latin typeface="Helvetica" charset="0"/>
            </a:endParaRPr>
          </a:p>
        </p:txBody>
      </p:sp>
      <p:sp>
        <p:nvSpPr>
          <p:cNvPr id="165903" name="Rectangle 70"/>
          <p:cNvSpPr>
            <a:spLocks noChangeArrowheads="1"/>
          </p:cNvSpPr>
          <p:nvPr/>
        </p:nvSpPr>
        <p:spPr bwMode="auto">
          <a:xfrm>
            <a:off x="4556126" y="2478089"/>
            <a:ext cx="633413" cy="363537"/>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TPC</a:t>
            </a:r>
            <a:endParaRPr lang="en-US" sz="1400">
              <a:latin typeface="Helvetica" charset="0"/>
            </a:endParaRPr>
          </a:p>
        </p:txBody>
      </p:sp>
      <p:sp>
        <p:nvSpPr>
          <p:cNvPr id="165904" name="Text Box 71"/>
          <p:cNvSpPr txBox="1">
            <a:spLocks noChangeArrowheads="1"/>
          </p:cNvSpPr>
          <p:nvPr/>
        </p:nvSpPr>
        <p:spPr bwMode="auto">
          <a:xfrm>
            <a:off x="3119438" y="2152650"/>
            <a:ext cx="908050" cy="304800"/>
          </a:xfrm>
          <a:prstGeom prst="rect">
            <a:avLst/>
          </a:prstGeom>
          <a:noFill/>
          <a:ln w="9525">
            <a:noFill/>
            <a:miter lim="800000"/>
            <a:headEnd/>
            <a:tailEnd/>
          </a:ln>
        </p:spPr>
        <p:txBody>
          <a:bodyPr wrap="none">
            <a:spAutoFit/>
          </a:bodyPr>
          <a:lstStyle/>
          <a:p>
            <a:pPr eaLnBrk="0" hangingPunct="0"/>
            <a:r>
              <a:rPr lang="en-US" sz="1400">
                <a:latin typeface="Helvetica" charset="0"/>
              </a:rPr>
              <a:t>Time slot</a:t>
            </a:r>
          </a:p>
        </p:txBody>
      </p:sp>
      <p:sp>
        <p:nvSpPr>
          <p:cNvPr id="165905" name="Text Box 72"/>
          <p:cNvSpPr txBox="1">
            <a:spLocks noChangeArrowheads="1"/>
          </p:cNvSpPr>
          <p:nvPr/>
        </p:nvSpPr>
        <p:spPr bwMode="auto">
          <a:xfrm>
            <a:off x="1520826" y="2503488"/>
            <a:ext cx="868363" cy="304800"/>
          </a:xfrm>
          <a:prstGeom prst="rect">
            <a:avLst/>
          </a:prstGeom>
          <a:noFill/>
          <a:ln w="9525">
            <a:noFill/>
            <a:miter lim="800000"/>
            <a:headEnd/>
            <a:tailEnd/>
          </a:ln>
        </p:spPr>
        <p:txBody>
          <a:bodyPr wrap="none">
            <a:spAutoFit/>
          </a:bodyPr>
          <a:lstStyle/>
          <a:p>
            <a:pPr algn="r" eaLnBrk="0" hangingPunct="0"/>
            <a:r>
              <a:rPr lang="en-US" sz="1400">
                <a:latin typeface="Helvetica" charset="0"/>
              </a:rPr>
              <a:t>6</a:t>
            </a:r>
            <a:r>
              <a:rPr lang="de-DE" sz="1400">
                <a:latin typeface="Helvetica" charset="0"/>
              </a:rPr>
              <a:t>66.7</a:t>
            </a:r>
            <a:r>
              <a:rPr lang="en-US" sz="1400">
                <a:latin typeface="Helvetica" charset="0"/>
              </a:rPr>
              <a:t> µs</a:t>
            </a:r>
          </a:p>
        </p:txBody>
      </p:sp>
      <p:sp>
        <p:nvSpPr>
          <p:cNvPr id="165906" name="Text Box 73"/>
          <p:cNvSpPr txBox="1">
            <a:spLocks noChangeArrowheads="1"/>
          </p:cNvSpPr>
          <p:nvPr/>
        </p:nvSpPr>
        <p:spPr bwMode="auto">
          <a:xfrm>
            <a:off x="1719264" y="1562100"/>
            <a:ext cx="669925" cy="304800"/>
          </a:xfrm>
          <a:prstGeom prst="rect">
            <a:avLst/>
          </a:prstGeom>
          <a:noFill/>
          <a:ln w="9525">
            <a:noFill/>
            <a:miter lim="800000"/>
            <a:headEnd/>
            <a:tailEnd/>
          </a:ln>
        </p:spPr>
        <p:txBody>
          <a:bodyPr wrap="none">
            <a:spAutoFit/>
          </a:bodyPr>
          <a:lstStyle/>
          <a:p>
            <a:pPr algn="r" eaLnBrk="0" hangingPunct="0"/>
            <a:r>
              <a:rPr lang="en-US" sz="1400">
                <a:latin typeface="Helvetica" charset="0"/>
              </a:rPr>
              <a:t>10 ms</a:t>
            </a:r>
          </a:p>
        </p:txBody>
      </p:sp>
      <p:sp>
        <p:nvSpPr>
          <p:cNvPr id="165907" name="Rectangle 75"/>
          <p:cNvSpPr>
            <a:spLocks noChangeArrowheads="1"/>
          </p:cNvSpPr>
          <p:nvPr/>
        </p:nvSpPr>
        <p:spPr bwMode="auto">
          <a:xfrm>
            <a:off x="2428876" y="3279775"/>
            <a:ext cx="2760663"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Data</a:t>
            </a:r>
          </a:p>
        </p:txBody>
      </p:sp>
      <p:sp>
        <p:nvSpPr>
          <p:cNvPr id="165908" name="Rectangle 76"/>
          <p:cNvSpPr>
            <a:spLocks noChangeArrowheads="1"/>
          </p:cNvSpPr>
          <p:nvPr/>
        </p:nvSpPr>
        <p:spPr bwMode="auto">
          <a:xfrm>
            <a:off x="2432051" y="4108450"/>
            <a:ext cx="6889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Data</a:t>
            </a:r>
            <a:r>
              <a:rPr lang="de-DE" sz="1400" baseline="-25000">
                <a:latin typeface="Helvetica" charset="0"/>
              </a:rPr>
              <a:t>1</a:t>
            </a:r>
            <a:endParaRPr lang="en-US" sz="1400">
              <a:latin typeface="Helvetica" charset="0"/>
            </a:endParaRPr>
          </a:p>
        </p:txBody>
      </p:sp>
      <p:sp>
        <p:nvSpPr>
          <p:cNvPr id="165909" name="Text Box 77"/>
          <p:cNvSpPr txBox="1">
            <a:spLocks noChangeArrowheads="1"/>
          </p:cNvSpPr>
          <p:nvPr/>
        </p:nvSpPr>
        <p:spPr bwMode="auto">
          <a:xfrm>
            <a:off x="5418138" y="3305175"/>
            <a:ext cx="1331912" cy="304800"/>
          </a:xfrm>
          <a:prstGeom prst="rect">
            <a:avLst/>
          </a:prstGeom>
          <a:noFill/>
          <a:ln w="9525">
            <a:noFill/>
            <a:miter lim="800000"/>
            <a:headEnd/>
            <a:tailEnd/>
          </a:ln>
        </p:spPr>
        <p:txBody>
          <a:bodyPr wrap="none">
            <a:spAutoFit/>
          </a:bodyPr>
          <a:lstStyle/>
          <a:p>
            <a:pPr eaLnBrk="0" hangingPunct="0"/>
            <a:r>
              <a:rPr lang="de-DE" sz="1400">
                <a:latin typeface="Helvetica" charset="0"/>
              </a:rPr>
              <a:t>uplink DPDCH</a:t>
            </a:r>
          </a:p>
        </p:txBody>
      </p:sp>
      <p:sp>
        <p:nvSpPr>
          <p:cNvPr id="165910" name="Text Box 78"/>
          <p:cNvSpPr txBox="1">
            <a:spLocks noChangeArrowheads="1"/>
          </p:cNvSpPr>
          <p:nvPr/>
        </p:nvSpPr>
        <p:spPr bwMode="auto">
          <a:xfrm>
            <a:off x="5418138" y="2503488"/>
            <a:ext cx="1331912" cy="304800"/>
          </a:xfrm>
          <a:prstGeom prst="rect">
            <a:avLst/>
          </a:prstGeom>
          <a:noFill/>
          <a:ln w="9525">
            <a:noFill/>
            <a:miter lim="800000"/>
            <a:headEnd/>
            <a:tailEnd/>
          </a:ln>
        </p:spPr>
        <p:txBody>
          <a:bodyPr wrap="none">
            <a:spAutoFit/>
          </a:bodyPr>
          <a:lstStyle/>
          <a:p>
            <a:pPr eaLnBrk="0" hangingPunct="0"/>
            <a:r>
              <a:rPr lang="de-DE" sz="1400" dirty="0" err="1">
                <a:latin typeface="Helvetica" charset="0"/>
              </a:rPr>
              <a:t>uplink</a:t>
            </a:r>
            <a:r>
              <a:rPr lang="de-DE" sz="1400" dirty="0">
                <a:latin typeface="Helvetica" charset="0"/>
              </a:rPr>
              <a:t> DPCCH</a:t>
            </a:r>
          </a:p>
        </p:txBody>
      </p:sp>
      <p:sp>
        <p:nvSpPr>
          <p:cNvPr id="165911" name="Text Box 79"/>
          <p:cNvSpPr txBox="1">
            <a:spLocks noChangeArrowheads="1"/>
          </p:cNvSpPr>
          <p:nvPr/>
        </p:nvSpPr>
        <p:spPr bwMode="auto">
          <a:xfrm>
            <a:off x="5421313" y="4133850"/>
            <a:ext cx="1428750" cy="304800"/>
          </a:xfrm>
          <a:prstGeom prst="rect">
            <a:avLst/>
          </a:prstGeom>
          <a:noFill/>
          <a:ln w="9525">
            <a:noFill/>
            <a:miter lim="800000"/>
            <a:headEnd/>
            <a:tailEnd/>
          </a:ln>
        </p:spPr>
        <p:txBody>
          <a:bodyPr wrap="none">
            <a:spAutoFit/>
          </a:bodyPr>
          <a:lstStyle/>
          <a:p>
            <a:pPr eaLnBrk="0" hangingPunct="0"/>
            <a:r>
              <a:rPr lang="de-DE" sz="1400">
                <a:latin typeface="Helvetica" charset="0"/>
              </a:rPr>
              <a:t>downlink DPCH</a:t>
            </a:r>
          </a:p>
        </p:txBody>
      </p:sp>
      <p:sp>
        <p:nvSpPr>
          <p:cNvPr id="165912" name="Rectangle 80"/>
          <p:cNvSpPr>
            <a:spLocks noChangeArrowheads="1"/>
          </p:cNvSpPr>
          <p:nvPr/>
        </p:nvSpPr>
        <p:spPr bwMode="auto">
          <a:xfrm>
            <a:off x="3121025" y="4108450"/>
            <a:ext cx="381000"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TPC</a:t>
            </a:r>
          </a:p>
        </p:txBody>
      </p:sp>
      <p:sp>
        <p:nvSpPr>
          <p:cNvPr id="165913" name="Rectangle 81"/>
          <p:cNvSpPr>
            <a:spLocks noChangeArrowheads="1"/>
          </p:cNvSpPr>
          <p:nvPr/>
        </p:nvSpPr>
        <p:spPr bwMode="auto">
          <a:xfrm>
            <a:off x="3502026" y="4108450"/>
            <a:ext cx="48577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TF</a:t>
            </a:r>
            <a:r>
              <a:rPr lang="de-DE" sz="1400">
                <a:latin typeface="Helvetica" charset="0"/>
              </a:rPr>
              <a:t>C</a:t>
            </a:r>
            <a:r>
              <a:rPr lang="en-US" sz="1400">
                <a:latin typeface="Helvetica" charset="0"/>
              </a:rPr>
              <a:t>I</a:t>
            </a:r>
          </a:p>
        </p:txBody>
      </p:sp>
      <p:sp>
        <p:nvSpPr>
          <p:cNvPr id="165914" name="Rectangle 82"/>
          <p:cNvSpPr>
            <a:spLocks noChangeArrowheads="1"/>
          </p:cNvSpPr>
          <p:nvPr/>
        </p:nvSpPr>
        <p:spPr bwMode="auto">
          <a:xfrm>
            <a:off x="4556125" y="4108450"/>
            <a:ext cx="636588"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Pilot</a:t>
            </a:r>
            <a:endParaRPr lang="en-US" sz="1400">
              <a:latin typeface="Helvetica" charset="0"/>
            </a:endParaRPr>
          </a:p>
        </p:txBody>
      </p:sp>
      <p:sp>
        <p:nvSpPr>
          <p:cNvPr id="165915" name="Text Box 83"/>
          <p:cNvSpPr txBox="1">
            <a:spLocks noChangeArrowheads="1"/>
          </p:cNvSpPr>
          <p:nvPr/>
        </p:nvSpPr>
        <p:spPr bwMode="auto">
          <a:xfrm>
            <a:off x="1522413" y="3305175"/>
            <a:ext cx="868363" cy="304800"/>
          </a:xfrm>
          <a:prstGeom prst="rect">
            <a:avLst/>
          </a:prstGeom>
          <a:noFill/>
          <a:ln w="9525">
            <a:noFill/>
            <a:miter lim="800000"/>
            <a:headEnd/>
            <a:tailEnd/>
          </a:ln>
        </p:spPr>
        <p:txBody>
          <a:bodyPr wrap="none">
            <a:spAutoFit/>
          </a:bodyPr>
          <a:lstStyle/>
          <a:p>
            <a:pPr algn="r" eaLnBrk="0" hangingPunct="0"/>
            <a:r>
              <a:rPr lang="en-US" sz="1400">
                <a:latin typeface="Helvetica" charset="0"/>
              </a:rPr>
              <a:t>6</a:t>
            </a:r>
            <a:r>
              <a:rPr lang="de-DE" sz="1400">
                <a:latin typeface="Helvetica" charset="0"/>
              </a:rPr>
              <a:t>66.7</a:t>
            </a:r>
            <a:r>
              <a:rPr lang="en-US" sz="1400">
                <a:latin typeface="Helvetica" charset="0"/>
              </a:rPr>
              <a:t> µs</a:t>
            </a:r>
          </a:p>
        </p:txBody>
      </p:sp>
      <p:sp>
        <p:nvSpPr>
          <p:cNvPr id="165916" name="Text Box 84"/>
          <p:cNvSpPr txBox="1">
            <a:spLocks noChangeArrowheads="1"/>
          </p:cNvSpPr>
          <p:nvPr/>
        </p:nvSpPr>
        <p:spPr bwMode="auto">
          <a:xfrm>
            <a:off x="1522413" y="4133850"/>
            <a:ext cx="868363" cy="304800"/>
          </a:xfrm>
          <a:prstGeom prst="rect">
            <a:avLst/>
          </a:prstGeom>
          <a:noFill/>
          <a:ln w="9525">
            <a:noFill/>
            <a:miter lim="800000"/>
            <a:headEnd/>
            <a:tailEnd/>
          </a:ln>
        </p:spPr>
        <p:txBody>
          <a:bodyPr wrap="none">
            <a:spAutoFit/>
          </a:bodyPr>
          <a:lstStyle/>
          <a:p>
            <a:pPr algn="r" eaLnBrk="0" hangingPunct="0"/>
            <a:r>
              <a:rPr lang="en-US" sz="1400">
                <a:latin typeface="Helvetica" charset="0"/>
              </a:rPr>
              <a:t>6</a:t>
            </a:r>
            <a:r>
              <a:rPr lang="de-DE" sz="1400">
                <a:latin typeface="Helvetica" charset="0"/>
              </a:rPr>
              <a:t>66.7</a:t>
            </a:r>
            <a:r>
              <a:rPr lang="en-US" sz="1400">
                <a:latin typeface="Helvetica" charset="0"/>
              </a:rPr>
              <a:t> µs</a:t>
            </a:r>
          </a:p>
        </p:txBody>
      </p:sp>
      <p:sp>
        <p:nvSpPr>
          <p:cNvPr id="165917" name="AutoShape 85"/>
          <p:cNvSpPr>
            <a:spLocks/>
          </p:cNvSpPr>
          <p:nvPr/>
        </p:nvSpPr>
        <p:spPr bwMode="auto">
          <a:xfrm rot="-5400000">
            <a:off x="3480594" y="4109244"/>
            <a:ext cx="146050" cy="868362"/>
          </a:xfrm>
          <a:prstGeom prst="leftBrace">
            <a:avLst>
              <a:gd name="adj1" fmla="val 49547"/>
              <a:gd name="adj2" fmla="val 50000"/>
            </a:avLst>
          </a:prstGeom>
          <a:noFill/>
          <a:ln w="9525">
            <a:solidFill>
              <a:schemeClr val="tx1"/>
            </a:solidFill>
            <a:round/>
            <a:headEnd/>
            <a:tailEnd/>
          </a:ln>
        </p:spPr>
        <p:txBody>
          <a:bodyPr wrap="none" anchor="ctr"/>
          <a:lstStyle/>
          <a:p>
            <a:pPr algn="ctr"/>
            <a:endParaRPr lang="en-US" sz="1800"/>
          </a:p>
        </p:txBody>
      </p:sp>
      <p:sp>
        <p:nvSpPr>
          <p:cNvPr id="165918" name="Text Box 86"/>
          <p:cNvSpPr txBox="1">
            <a:spLocks noChangeArrowheads="1"/>
          </p:cNvSpPr>
          <p:nvPr/>
        </p:nvSpPr>
        <p:spPr bwMode="auto">
          <a:xfrm>
            <a:off x="3187701" y="4568826"/>
            <a:ext cx="824265" cy="307777"/>
          </a:xfrm>
          <a:prstGeom prst="rect">
            <a:avLst/>
          </a:prstGeom>
          <a:noFill/>
          <a:ln w="9525">
            <a:noFill/>
            <a:miter lim="800000"/>
            <a:headEnd/>
            <a:tailEnd/>
          </a:ln>
        </p:spPr>
        <p:txBody>
          <a:bodyPr wrap="none">
            <a:spAutoFit/>
          </a:bodyPr>
          <a:lstStyle/>
          <a:p>
            <a:pPr eaLnBrk="0" hangingPunct="0"/>
            <a:r>
              <a:rPr lang="de-DE" sz="1400">
                <a:latin typeface="Helvetica" charset="0"/>
              </a:rPr>
              <a:t>DPCCH</a:t>
            </a:r>
          </a:p>
        </p:txBody>
      </p:sp>
      <p:sp>
        <p:nvSpPr>
          <p:cNvPr id="165919" name="AutoShape 87"/>
          <p:cNvSpPr>
            <a:spLocks/>
          </p:cNvSpPr>
          <p:nvPr/>
        </p:nvSpPr>
        <p:spPr bwMode="auto">
          <a:xfrm rot="-5400000">
            <a:off x="4801394" y="4225131"/>
            <a:ext cx="146050" cy="636588"/>
          </a:xfrm>
          <a:prstGeom prst="leftBrace">
            <a:avLst>
              <a:gd name="adj1" fmla="val 36322"/>
              <a:gd name="adj2" fmla="val 50000"/>
            </a:avLst>
          </a:prstGeom>
          <a:noFill/>
          <a:ln w="9525">
            <a:solidFill>
              <a:schemeClr val="tx1"/>
            </a:solidFill>
            <a:round/>
            <a:headEnd/>
            <a:tailEnd/>
          </a:ln>
        </p:spPr>
        <p:txBody>
          <a:bodyPr wrap="none" anchor="ctr"/>
          <a:lstStyle/>
          <a:p>
            <a:pPr algn="ctr"/>
            <a:endParaRPr lang="en-US" sz="1800"/>
          </a:p>
        </p:txBody>
      </p:sp>
      <p:sp>
        <p:nvSpPr>
          <p:cNvPr id="165920" name="Text Box 88"/>
          <p:cNvSpPr txBox="1">
            <a:spLocks noChangeArrowheads="1"/>
          </p:cNvSpPr>
          <p:nvPr/>
        </p:nvSpPr>
        <p:spPr bwMode="auto">
          <a:xfrm>
            <a:off x="3871914" y="4568826"/>
            <a:ext cx="824265" cy="307777"/>
          </a:xfrm>
          <a:prstGeom prst="rect">
            <a:avLst/>
          </a:prstGeom>
          <a:noFill/>
          <a:ln w="9525">
            <a:noFill/>
            <a:miter lim="800000"/>
            <a:headEnd/>
            <a:tailEnd/>
          </a:ln>
        </p:spPr>
        <p:txBody>
          <a:bodyPr wrap="none">
            <a:spAutoFit/>
          </a:bodyPr>
          <a:lstStyle/>
          <a:p>
            <a:pPr eaLnBrk="0" hangingPunct="0"/>
            <a:r>
              <a:rPr lang="de-DE" sz="1400">
                <a:latin typeface="Helvetica" charset="0"/>
              </a:rPr>
              <a:t>DPDCH</a:t>
            </a:r>
          </a:p>
        </p:txBody>
      </p:sp>
      <p:sp>
        <p:nvSpPr>
          <p:cNvPr id="165921" name="Line 89"/>
          <p:cNvSpPr>
            <a:spLocks noChangeShapeType="1"/>
          </p:cNvSpPr>
          <p:nvPr/>
        </p:nvSpPr>
        <p:spPr bwMode="auto">
          <a:xfrm flipV="1">
            <a:off x="2457450" y="2940051"/>
            <a:ext cx="2762250" cy="11113"/>
          </a:xfrm>
          <a:prstGeom prst="line">
            <a:avLst/>
          </a:prstGeom>
          <a:noFill/>
          <a:ln w="12700">
            <a:solidFill>
              <a:schemeClr val="tx1"/>
            </a:solidFill>
            <a:round/>
            <a:headEnd type="triangle" w="med" len="med"/>
            <a:tailEnd type="triangle" w="med" len="med"/>
          </a:ln>
        </p:spPr>
        <p:txBody>
          <a:bodyPr/>
          <a:lstStyle/>
          <a:p>
            <a:endParaRPr lang="de-DE"/>
          </a:p>
        </p:txBody>
      </p:sp>
      <p:sp>
        <p:nvSpPr>
          <p:cNvPr id="165922" name="Text Box 90"/>
          <p:cNvSpPr txBox="1">
            <a:spLocks noChangeArrowheads="1"/>
          </p:cNvSpPr>
          <p:nvPr/>
        </p:nvSpPr>
        <p:spPr bwMode="auto">
          <a:xfrm>
            <a:off x="2971801" y="2906713"/>
            <a:ext cx="1662113" cy="304800"/>
          </a:xfrm>
          <a:prstGeom prst="rect">
            <a:avLst/>
          </a:prstGeom>
          <a:noFill/>
          <a:ln w="9525">
            <a:noFill/>
            <a:miter lim="800000"/>
            <a:headEnd/>
            <a:tailEnd/>
          </a:ln>
        </p:spPr>
        <p:txBody>
          <a:bodyPr wrap="none">
            <a:spAutoFit/>
          </a:bodyPr>
          <a:lstStyle/>
          <a:p>
            <a:r>
              <a:rPr lang="de-DE" sz="1400">
                <a:latin typeface="Helvetica" charset="0"/>
              </a:rPr>
              <a:t>2560 chips, 10 bits</a:t>
            </a:r>
            <a:endParaRPr lang="en-US" sz="1400">
              <a:latin typeface="Helvetica" charset="0"/>
            </a:endParaRPr>
          </a:p>
        </p:txBody>
      </p:sp>
      <p:sp>
        <p:nvSpPr>
          <p:cNvPr id="165923" name="Line 91"/>
          <p:cNvSpPr>
            <a:spLocks noChangeShapeType="1"/>
          </p:cNvSpPr>
          <p:nvPr/>
        </p:nvSpPr>
        <p:spPr bwMode="auto">
          <a:xfrm flipV="1">
            <a:off x="2432050" y="3746501"/>
            <a:ext cx="2762250" cy="11113"/>
          </a:xfrm>
          <a:prstGeom prst="line">
            <a:avLst/>
          </a:prstGeom>
          <a:noFill/>
          <a:ln w="12700">
            <a:solidFill>
              <a:schemeClr val="tx1"/>
            </a:solidFill>
            <a:round/>
            <a:headEnd type="triangle" w="med" len="med"/>
            <a:tailEnd type="triangle" w="med" len="med"/>
          </a:ln>
        </p:spPr>
        <p:txBody>
          <a:bodyPr/>
          <a:lstStyle/>
          <a:p>
            <a:endParaRPr lang="de-DE"/>
          </a:p>
        </p:txBody>
      </p:sp>
      <p:sp>
        <p:nvSpPr>
          <p:cNvPr id="165924" name="Text Box 92"/>
          <p:cNvSpPr txBox="1">
            <a:spLocks noChangeArrowheads="1"/>
          </p:cNvSpPr>
          <p:nvPr/>
        </p:nvSpPr>
        <p:spPr bwMode="auto">
          <a:xfrm>
            <a:off x="2514600" y="3744914"/>
            <a:ext cx="2715808" cy="307777"/>
          </a:xfrm>
          <a:prstGeom prst="rect">
            <a:avLst/>
          </a:prstGeom>
          <a:noFill/>
          <a:ln w="9525">
            <a:noFill/>
            <a:miter lim="800000"/>
            <a:headEnd/>
            <a:tailEnd/>
          </a:ln>
        </p:spPr>
        <p:txBody>
          <a:bodyPr wrap="none">
            <a:spAutoFit/>
          </a:bodyPr>
          <a:lstStyle/>
          <a:p>
            <a:r>
              <a:rPr lang="de-DE" sz="1400">
                <a:latin typeface="Helvetica" charset="0"/>
              </a:rPr>
              <a:t>2560 chips, 10*2</a:t>
            </a:r>
            <a:r>
              <a:rPr lang="de-DE" sz="1400" baseline="30000">
                <a:latin typeface="Helvetica" charset="0"/>
              </a:rPr>
              <a:t>k</a:t>
            </a:r>
            <a:r>
              <a:rPr lang="de-DE" sz="1400">
                <a:latin typeface="Helvetica" charset="0"/>
              </a:rPr>
              <a:t> bits (k = 0...6)</a:t>
            </a:r>
            <a:endParaRPr lang="en-US" sz="1400">
              <a:latin typeface="Helvetica" charset="0"/>
            </a:endParaRPr>
          </a:p>
        </p:txBody>
      </p:sp>
      <p:sp>
        <p:nvSpPr>
          <p:cNvPr id="165925" name="Rectangle 93"/>
          <p:cNvSpPr>
            <a:spLocks noChangeArrowheads="1"/>
          </p:cNvSpPr>
          <p:nvPr/>
        </p:nvSpPr>
        <p:spPr bwMode="auto">
          <a:xfrm>
            <a:off x="3502026" y="2476500"/>
            <a:ext cx="538163" cy="363538"/>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TFCI</a:t>
            </a:r>
            <a:endParaRPr lang="en-US" sz="1400">
              <a:latin typeface="Helvetica" charset="0"/>
            </a:endParaRPr>
          </a:p>
        </p:txBody>
      </p:sp>
      <p:sp>
        <p:nvSpPr>
          <p:cNvPr id="165926" name="Line 94"/>
          <p:cNvSpPr>
            <a:spLocks noChangeShapeType="1"/>
          </p:cNvSpPr>
          <p:nvPr/>
        </p:nvSpPr>
        <p:spPr bwMode="auto">
          <a:xfrm flipV="1">
            <a:off x="2432050" y="4889501"/>
            <a:ext cx="2762250" cy="11113"/>
          </a:xfrm>
          <a:prstGeom prst="line">
            <a:avLst/>
          </a:prstGeom>
          <a:noFill/>
          <a:ln w="12700">
            <a:solidFill>
              <a:schemeClr val="tx1"/>
            </a:solidFill>
            <a:round/>
            <a:headEnd type="triangle" w="med" len="med"/>
            <a:tailEnd type="triangle" w="med" len="med"/>
          </a:ln>
        </p:spPr>
        <p:txBody>
          <a:bodyPr/>
          <a:lstStyle/>
          <a:p>
            <a:endParaRPr lang="de-DE"/>
          </a:p>
        </p:txBody>
      </p:sp>
      <p:sp>
        <p:nvSpPr>
          <p:cNvPr id="165927" name="Text Box 95"/>
          <p:cNvSpPr txBox="1">
            <a:spLocks noChangeArrowheads="1"/>
          </p:cNvSpPr>
          <p:nvPr/>
        </p:nvSpPr>
        <p:spPr bwMode="auto">
          <a:xfrm>
            <a:off x="2514600" y="4887914"/>
            <a:ext cx="2715808" cy="307777"/>
          </a:xfrm>
          <a:prstGeom prst="rect">
            <a:avLst/>
          </a:prstGeom>
          <a:noFill/>
          <a:ln w="9525">
            <a:noFill/>
            <a:miter lim="800000"/>
            <a:headEnd/>
            <a:tailEnd/>
          </a:ln>
        </p:spPr>
        <p:txBody>
          <a:bodyPr wrap="none">
            <a:spAutoFit/>
          </a:bodyPr>
          <a:lstStyle/>
          <a:p>
            <a:r>
              <a:rPr lang="de-DE" sz="1400">
                <a:latin typeface="Helvetica" charset="0"/>
              </a:rPr>
              <a:t>2560 chips, 10*2</a:t>
            </a:r>
            <a:r>
              <a:rPr lang="de-DE" sz="1400" baseline="30000">
                <a:latin typeface="Helvetica" charset="0"/>
              </a:rPr>
              <a:t>k</a:t>
            </a:r>
            <a:r>
              <a:rPr lang="de-DE" sz="1400">
                <a:latin typeface="Helvetica" charset="0"/>
              </a:rPr>
              <a:t> bits (k = 0...7)</a:t>
            </a:r>
            <a:endParaRPr lang="en-US" sz="1400">
              <a:latin typeface="Helvetica" charset="0"/>
            </a:endParaRPr>
          </a:p>
        </p:txBody>
      </p:sp>
      <p:sp>
        <p:nvSpPr>
          <p:cNvPr id="165928" name="Rectangle 96"/>
          <p:cNvSpPr>
            <a:spLocks noChangeArrowheads="1"/>
          </p:cNvSpPr>
          <p:nvPr/>
        </p:nvSpPr>
        <p:spPr bwMode="auto">
          <a:xfrm>
            <a:off x="3987801" y="4108450"/>
            <a:ext cx="568325" cy="36195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Helvetica" charset="0"/>
              </a:rPr>
              <a:t>Data</a:t>
            </a:r>
            <a:r>
              <a:rPr lang="de-DE" sz="1400" baseline="-25000">
                <a:latin typeface="Helvetica" charset="0"/>
              </a:rPr>
              <a:t>2</a:t>
            </a:r>
            <a:endParaRPr lang="en-US" sz="1400">
              <a:latin typeface="Helvetica" charset="0"/>
            </a:endParaRPr>
          </a:p>
        </p:txBody>
      </p:sp>
      <p:sp>
        <p:nvSpPr>
          <p:cNvPr id="165929" name="AutoShape 97"/>
          <p:cNvSpPr>
            <a:spLocks/>
          </p:cNvSpPr>
          <p:nvPr/>
        </p:nvSpPr>
        <p:spPr bwMode="auto">
          <a:xfrm rot="-5400000">
            <a:off x="4198938" y="4259263"/>
            <a:ext cx="146050" cy="568325"/>
          </a:xfrm>
          <a:prstGeom prst="leftBrace">
            <a:avLst>
              <a:gd name="adj1" fmla="val 32428"/>
              <a:gd name="adj2" fmla="val 50000"/>
            </a:avLst>
          </a:prstGeom>
          <a:noFill/>
          <a:ln w="9525">
            <a:solidFill>
              <a:schemeClr val="tx1"/>
            </a:solidFill>
            <a:round/>
            <a:headEnd/>
            <a:tailEnd/>
          </a:ln>
        </p:spPr>
        <p:txBody>
          <a:bodyPr wrap="none" anchor="ctr"/>
          <a:lstStyle/>
          <a:p>
            <a:pPr algn="ctr"/>
            <a:endParaRPr lang="en-US" sz="1800"/>
          </a:p>
        </p:txBody>
      </p:sp>
      <p:sp>
        <p:nvSpPr>
          <p:cNvPr id="165930" name="AutoShape 98"/>
          <p:cNvSpPr>
            <a:spLocks/>
          </p:cNvSpPr>
          <p:nvPr/>
        </p:nvSpPr>
        <p:spPr bwMode="auto">
          <a:xfrm rot="-5400000">
            <a:off x="2701132" y="4198144"/>
            <a:ext cx="146050" cy="690563"/>
          </a:xfrm>
          <a:prstGeom prst="leftBrace">
            <a:avLst>
              <a:gd name="adj1" fmla="val 39402"/>
              <a:gd name="adj2" fmla="val 50000"/>
            </a:avLst>
          </a:prstGeom>
          <a:noFill/>
          <a:ln w="9525">
            <a:solidFill>
              <a:schemeClr val="tx1"/>
            </a:solidFill>
            <a:round/>
            <a:headEnd/>
            <a:tailEnd/>
          </a:ln>
        </p:spPr>
        <p:txBody>
          <a:bodyPr wrap="none" anchor="ctr"/>
          <a:lstStyle/>
          <a:p>
            <a:pPr algn="ctr"/>
            <a:endParaRPr lang="en-US" sz="1800"/>
          </a:p>
        </p:txBody>
      </p:sp>
      <p:sp>
        <p:nvSpPr>
          <p:cNvPr id="165931" name="Text Box 99"/>
          <p:cNvSpPr txBox="1">
            <a:spLocks noChangeArrowheads="1"/>
          </p:cNvSpPr>
          <p:nvPr/>
        </p:nvSpPr>
        <p:spPr bwMode="auto">
          <a:xfrm>
            <a:off x="2432051" y="4568826"/>
            <a:ext cx="824265" cy="307777"/>
          </a:xfrm>
          <a:prstGeom prst="rect">
            <a:avLst/>
          </a:prstGeom>
          <a:noFill/>
          <a:ln w="9525">
            <a:noFill/>
            <a:miter lim="800000"/>
            <a:headEnd/>
            <a:tailEnd/>
          </a:ln>
        </p:spPr>
        <p:txBody>
          <a:bodyPr wrap="none">
            <a:spAutoFit/>
          </a:bodyPr>
          <a:lstStyle/>
          <a:p>
            <a:pPr eaLnBrk="0" hangingPunct="0"/>
            <a:r>
              <a:rPr lang="de-DE" sz="1400">
                <a:latin typeface="Helvetica" charset="0"/>
              </a:rPr>
              <a:t>DPDCH</a:t>
            </a:r>
          </a:p>
        </p:txBody>
      </p:sp>
      <p:sp>
        <p:nvSpPr>
          <p:cNvPr id="165932" name="Text Box 100"/>
          <p:cNvSpPr txBox="1">
            <a:spLocks noChangeArrowheads="1"/>
          </p:cNvSpPr>
          <p:nvPr/>
        </p:nvSpPr>
        <p:spPr bwMode="auto">
          <a:xfrm>
            <a:off x="4510088" y="4568825"/>
            <a:ext cx="819150" cy="304800"/>
          </a:xfrm>
          <a:prstGeom prst="rect">
            <a:avLst/>
          </a:prstGeom>
          <a:noFill/>
          <a:ln w="9525">
            <a:noFill/>
            <a:miter lim="800000"/>
            <a:headEnd/>
            <a:tailEnd/>
          </a:ln>
        </p:spPr>
        <p:txBody>
          <a:bodyPr wrap="none">
            <a:spAutoFit/>
          </a:bodyPr>
          <a:lstStyle/>
          <a:p>
            <a:pPr eaLnBrk="0" hangingPunct="0"/>
            <a:r>
              <a:rPr lang="de-DE" sz="1400">
                <a:latin typeface="Helvetica" charset="0"/>
              </a:rPr>
              <a:t>DPCCH</a:t>
            </a:r>
          </a:p>
        </p:txBody>
      </p:sp>
      <p:sp>
        <p:nvSpPr>
          <p:cNvPr id="165933" name="Text Box 101"/>
          <p:cNvSpPr txBox="1">
            <a:spLocks noChangeArrowheads="1"/>
          </p:cNvSpPr>
          <p:nvPr/>
        </p:nvSpPr>
        <p:spPr bwMode="auto">
          <a:xfrm>
            <a:off x="6888164" y="4292601"/>
            <a:ext cx="3842399" cy="1384995"/>
          </a:xfrm>
          <a:prstGeom prst="rect">
            <a:avLst/>
          </a:prstGeom>
          <a:noFill/>
          <a:ln w="9525">
            <a:noFill/>
            <a:miter lim="800000"/>
            <a:headEnd/>
            <a:tailEnd/>
          </a:ln>
        </p:spPr>
        <p:txBody>
          <a:bodyPr wrap="none">
            <a:spAutoFit/>
          </a:bodyPr>
          <a:lstStyle/>
          <a:p>
            <a:pPr eaLnBrk="0" hangingPunct="0"/>
            <a:r>
              <a:rPr lang="de-DE" sz="1400">
                <a:latin typeface="Arial" pitchFamily="34" charset="0"/>
              </a:rPr>
              <a:t>FBI: Feedback Information</a:t>
            </a:r>
          </a:p>
          <a:p>
            <a:pPr eaLnBrk="0" hangingPunct="0"/>
            <a:r>
              <a:rPr lang="en-US" sz="1400">
                <a:latin typeface="Arial" pitchFamily="34" charset="0"/>
              </a:rPr>
              <a:t>TPC: Transmit Power Control</a:t>
            </a:r>
          </a:p>
          <a:p>
            <a:pPr eaLnBrk="0" hangingPunct="0"/>
            <a:r>
              <a:rPr lang="en-US" sz="1400">
                <a:latin typeface="Arial" pitchFamily="34" charset="0"/>
              </a:rPr>
              <a:t>TF</a:t>
            </a:r>
            <a:r>
              <a:rPr lang="de-DE" sz="1400">
                <a:latin typeface="Arial" pitchFamily="34" charset="0"/>
              </a:rPr>
              <a:t>C</a:t>
            </a:r>
            <a:r>
              <a:rPr lang="en-US" sz="1400">
                <a:latin typeface="Arial" pitchFamily="34" charset="0"/>
              </a:rPr>
              <a:t>I: Transport Format Combination</a:t>
            </a:r>
            <a:r>
              <a:rPr lang="de-DE" sz="1400">
                <a:latin typeface="Arial" pitchFamily="34" charset="0"/>
              </a:rPr>
              <a:t> </a:t>
            </a:r>
            <a:r>
              <a:rPr lang="en-US" sz="1400">
                <a:latin typeface="Arial" pitchFamily="34" charset="0"/>
              </a:rPr>
              <a:t>Indicator</a:t>
            </a:r>
          </a:p>
          <a:p>
            <a:pPr eaLnBrk="0" hangingPunct="0"/>
            <a:r>
              <a:rPr lang="en-US" sz="1400">
                <a:latin typeface="Arial" pitchFamily="34" charset="0"/>
              </a:rPr>
              <a:t>DPCCH: Dedicated Physical Control Channel</a:t>
            </a:r>
          </a:p>
          <a:p>
            <a:pPr eaLnBrk="0" hangingPunct="0"/>
            <a:r>
              <a:rPr lang="en-US" sz="1400">
                <a:latin typeface="Arial" pitchFamily="34" charset="0"/>
              </a:rPr>
              <a:t>DPDCH: Dedicated Physical Data Channel</a:t>
            </a:r>
          </a:p>
          <a:p>
            <a:pPr eaLnBrk="0" hangingPunct="0"/>
            <a:r>
              <a:rPr lang="en-US" sz="1400">
                <a:latin typeface="Arial" pitchFamily="34" charset="0"/>
              </a:rPr>
              <a:t>DPCH: Dedicated Physical Channel</a:t>
            </a:r>
          </a:p>
        </p:txBody>
      </p:sp>
      <p:sp>
        <p:nvSpPr>
          <p:cNvPr id="165934" name="Text Box 102"/>
          <p:cNvSpPr txBox="1">
            <a:spLocks noChangeArrowheads="1"/>
          </p:cNvSpPr>
          <p:nvPr/>
        </p:nvSpPr>
        <p:spPr bwMode="auto">
          <a:xfrm>
            <a:off x="1990725" y="5373689"/>
            <a:ext cx="4330700" cy="581025"/>
          </a:xfrm>
          <a:prstGeom prst="rect">
            <a:avLst/>
          </a:prstGeom>
          <a:noFill/>
          <a:ln w="9525">
            <a:noFill/>
            <a:miter lim="800000"/>
            <a:headEnd/>
            <a:tailEnd/>
          </a:ln>
        </p:spPr>
        <p:txBody>
          <a:bodyPr wrap="none">
            <a:spAutoFit/>
          </a:bodyPr>
          <a:lstStyle/>
          <a:p>
            <a:pPr eaLnBrk="0" hangingPunct="0"/>
            <a:r>
              <a:rPr lang="de-DE" sz="1600" b="1">
                <a:solidFill>
                  <a:srgbClr val="FF3300"/>
                </a:solidFill>
                <a:latin typeface="Arial" pitchFamily="34" charset="0"/>
              </a:rPr>
              <a:t>Slot structure NOT for user separation </a:t>
            </a:r>
          </a:p>
          <a:p>
            <a:pPr eaLnBrk="0" hangingPunct="0"/>
            <a:r>
              <a:rPr lang="de-DE" sz="1600" b="1">
                <a:solidFill>
                  <a:srgbClr val="FF3300"/>
                </a:solidFill>
                <a:latin typeface="Arial" pitchFamily="34" charset="0"/>
              </a:rPr>
              <a:t>but synchronization for periodic functions!</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34"/>
          <p:cNvSpPr>
            <a:spLocks noGrp="1" noChangeArrowheads="1"/>
          </p:cNvSpPr>
          <p:nvPr>
            <p:ph type="title"/>
          </p:nvPr>
        </p:nvSpPr>
        <p:spPr/>
        <p:txBody>
          <a:bodyPr/>
          <a:lstStyle/>
          <a:p>
            <a:pPr eaLnBrk="1" hangingPunct="1"/>
            <a:r>
              <a:rPr lang="en-US"/>
              <a:t>Typical UTRA-FDD uplink data rates</a:t>
            </a:r>
          </a:p>
        </p:txBody>
      </p:sp>
      <p:sp>
        <p:nvSpPr>
          <p:cNvPr id="16793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aphicFrame>
        <p:nvGraphicFramePr>
          <p:cNvPr id="285836" name="Group 140"/>
          <p:cNvGraphicFramePr>
            <a:graphicFrameLocks noGrp="1"/>
          </p:cNvGraphicFramePr>
          <p:nvPr/>
        </p:nvGraphicFramePr>
        <p:xfrm>
          <a:off x="1919289" y="2492376"/>
          <a:ext cx="8353425" cy="2144713"/>
        </p:xfrm>
        <a:graphic>
          <a:graphicData uri="http://schemas.openxmlformats.org/drawingml/2006/table">
            <a:tbl>
              <a:tblPr/>
              <a:tblGrid>
                <a:gridCol w="3694112">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000125">
                  <a:extLst>
                    <a:ext uri="{9D8B030D-6E8A-4147-A177-3AD203B41FA5}">
                      <a16:colId xmlns:a16="http://schemas.microsoft.com/office/drawing/2014/main" val="20004"/>
                    </a:ext>
                  </a:extLst>
                </a:gridCol>
              </a:tblGrid>
              <a:tr h="74930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User data rate [kbit/s]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12.2 (voice)</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64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144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Verdana" pitchFamily="34" charset="0"/>
                          <a:ea typeface="Times New Roman" pitchFamily="18" charset="0"/>
                          <a:cs typeface="Arial" charset="0"/>
                        </a:rPr>
                        <a:t>384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466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DPDCH [kbit/s]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60</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240</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480</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960</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603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DPCCH [kbit/s]</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4603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Spreading</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64</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16</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Verdana" pitchFamily="34" charset="0"/>
                          <a:ea typeface="Times New Roman" pitchFamily="18" charset="0"/>
                          <a:cs typeface="Arial" charset="0"/>
                        </a:rPr>
                        <a:t>8</a:t>
                      </a:r>
                      <a:endParaRPr kumimoji="0" lang="en-GB" sz="40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dirty="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dirty="0"/>
              <a:t>UMTS TDD frame structure (burst type 2)</a:t>
            </a:r>
          </a:p>
        </p:txBody>
      </p:sp>
      <p:sp>
        <p:nvSpPr>
          <p:cNvPr id="16896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68963" name="Text Box 40"/>
          <p:cNvSpPr txBox="1">
            <a:spLocks noChangeArrowheads="1"/>
          </p:cNvSpPr>
          <p:nvPr/>
        </p:nvSpPr>
        <p:spPr bwMode="auto">
          <a:xfrm>
            <a:off x="2424113" y="4678465"/>
            <a:ext cx="7753350" cy="1558925"/>
          </a:xfrm>
          <a:prstGeom prst="rect">
            <a:avLst/>
          </a:prstGeom>
          <a:noFill/>
          <a:ln w="9525">
            <a:noFill/>
            <a:miter lim="800000"/>
            <a:headEnd/>
            <a:tailEnd/>
          </a:ln>
        </p:spPr>
        <p:txBody>
          <a:bodyPr>
            <a:spAutoFit/>
          </a:bodyPr>
          <a:lstStyle/>
          <a:p>
            <a:pPr eaLnBrk="0" hangingPunct="0"/>
            <a:r>
              <a:rPr lang="en-US" sz="1600" b="1" dirty="0">
                <a:latin typeface="Arial" pitchFamily="34" charset="0"/>
              </a:rPr>
              <a:t>TD-CDMA</a:t>
            </a:r>
            <a:endParaRPr lang="en-US" sz="1600" dirty="0">
              <a:latin typeface="Arial" pitchFamily="34" charset="0"/>
            </a:endParaRPr>
          </a:p>
          <a:p>
            <a:pPr eaLnBrk="0" hangingPunct="0">
              <a:buFontTx/>
              <a:buChar char="•"/>
            </a:pPr>
            <a:r>
              <a:rPr lang="en-US" sz="1600" dirty="0">
                <a:latin typeface="Arial" pitchFamily="34" charset="0"/>
              </a:rPr>
              <a:t> 2560 chips per slot</a:t>
            </a:r>
          </a:p>
          <a:p>
            <a:pPr eaLnBrk="0" hangingPunct="0">
              <a:buFontTx/>
              <a:buChar char="•"/>
            </a:pPr>
            <a:r>
              <a:rPr lang="en-US" sz="1600" dirty="0">
                <a:latin typeface="Arial" pitchFamily="34" charset="0"/>
              </a:rPr>
              <a:t> spreading: 1-16</a:t>
            </a:r>
          </a:p>
          <a:p>
            <a:pPr eaLnBrk="0" hangingPunct="0">
              <a:buFontTx/>
              <a:buChar char="•"/>
            </a:pPr>
            <a:r>
              <a:rPr lang="en-US" sz="1600" dirty="0">
                <a:latin typeface="Arial" pitchFamily="34" charset="0"/>
              </a:rPr>
              <a:t> symmetric or asymmetric slot assignment to UL/DL (min. 1 per direction)</a:t>
            </a:r>
          </a:p>
          <a:p>
            <a:pPr eaLnBrk="0" hangingPunct="0">
              <a:buFontTx/>
              <a:buChar char="•"/>
            </a:pPr>
            <a:r>
              <a:rPr lang="en-US" sz="1600" dirty="0">
                <a:latin typeface="Arial" pitchFamily="34" charset="0"/>
              </a:rPr>
              <a:t> tight synchronization needed</a:t>
            </a:r>
          </a:p>
          <a:p>
            <a:pPr eaLnBrk="0" hangingPunct="0">
              <a:buFontTx/>
              <a:buChar char="•"/>
            </a:pPr>
            <a:r>
              <a:rPr lang="en-US" sz="1600" dirty="0">
                <a:latin typeface="Arial" pitchFamily="34" charset="0"/>
              </a:rPr>
              <a:t> simpler power control (100-800 power control cycles/s)</a:t>
            </a:r>
          </a:p>
        </p:txBody>
      </p:sp>
      <p:sp>
        <p:nvSpPr>
          <p:cNvPr id="168964" name="Freeform 43"/>
          <p:cNvSpPr>
            <a:spLocks/>
          </p:cNvSpPr>
          <p:nvPr/>
        </p:nvSpPr>
        <p:spPr bwMode="auto">
          <a:xfrm>
            <a:off x="2811464" y="2551215"/>
            <a:ext cx="3506787" cy="696913"/>
          </a:xfrm>
          <a:custGeom>
            <a:avLst/>
            <a:gdLst>
              <a:gd name="T0" fmla="*/ 0 w 1971"/>
              <a:gd name="T1" fmla="*/ 687886 h 386"/>
              <a:gd name="T2" fmla="*/ 597808 w 1971"/>
              <a:gd name="T3" fmla="*/ 0 h 386"/>
              <a:gd name="T4" fmla="*/ 1195617 w 1971"/>
              <a:gd name="T5" fmla="*/ 0 h 386"/>
              <a:gd name="T6" fmla="*/ 3506787 w 1971"/>
              <a:gd name="T7" fmla="*/ 696913 h 386"/>
              <a:gd name="T8" fmla="*/ 0 w 1971"/>
              <a:gd name="T9" fmla="*/ 687886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1" h="386">
                <a:moveTo>
                  <a:pt x="0" y="381"/>
                </a:moveTo>
                <a:lnTo>
                  <a:pt x="336" y="0"/>
                </a:lnTo>
                <a:lnTo>
                  <a:pt x="672" y="0"/>
                </a:lnTo>
                <a:lnTo>
                  <a:pt x="1971" y="386"/>
                </a:lnTo>
                <a:lnTo>
                  <a:pt x="0" y="381"/>
                </a:lnTo>
                <a:close/>
              </a:path>
            </a:pathLst>
          </a:custGeom>
          <a:noFill/>
          <a:ln w="9525" cap="flat" cmpd="sng">
            <a:solidFill>
              <a:schemeClr val="tx1"/>
            </a:solidFill>
            <a:prstDash val="solid"/>
            <a:round/>
            <a:headEnd type="none" w="med" len="med"/>
            <a:tailEnd type="none" w="med" len="med"/>
          </a:ln>
        </p:spPr>
        <p:txBody>
          <a:bodyPr wrap="none" anchor="ctr"/>
          <a:lstStyle/>
          <a:p>
            <a:endParaRPr lang="de-DE"/>
          </a:p>
        </p:txBody>
      </p:sp>
      <p:sp>
        <p:nvSpPr>
          <p:cNvPr id="168965" name="Rectangle 44"/>
          <p:cNvSpPr>
            <a:spLocks noChangeArrowheads="1"/>
          </p:cNvSpPr>
          <p:nvPr/>
        </p:nvSpPr>
        <p:spPr bwMode="auto">
          <a:xfrm>
            <a:off x="2811464" y="2119414"/>
            <a:ext cx="598487"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0</a:t>
            </a:r>
          </a:p>
        </p:txBody>
      </p:sp>
      <p:sp>
        <p:nvSpPr>
          <p:cNvPr id="168966" name="Rectangle 45"/>
          <p:cNvSpPr>
            <a:spLocks noChangeArrowheads="1"/>
          </p:cNvSpPr>
          <p:nvPr/>
        </p:nvSpPr>
        <p:spPr bwMode="auto">
          <a:xfrm>
            <a:off x="3409950" y="2119414"/>
            <a:ext cx="598488"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p>
        </p:txBody>
      </p:sp>
      <p:sp>
        <p:nvSpPr>
          <p:cNvPr id="168967" name="Rectangle 46"/>
          <p:cNvSpPr>
            <a:spLocks noChangeArrowheads="1"/>
          </p:cNvSpPr>
          <p:nvPr/>
        </p:nvSpPr>
        <p:spPr bwMode="auto">
          <a:xfrm>
            <a:off x="4008438" y="2119414"/>
            <a:ext cx="596900"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2</a:t>
            </a:r>
          </a:p>
        </p:txBody>
      </p:sp>
      <p:sp>
        <p:nvSpPr>
          <p:cNvPr id="168968" name="Rectangle 47"/>
          <p:cNvSpPr>
            <a:spLocks noChangeArrowheads="1"/>
          </p:cNvSpPr>
          <p:nvPr/>
        </p:nvSpPr>
        <p:spPr bwMode="auto">
          <a:xfrm>
            <a:off x="6057900" y="2119414"/>
            <a:ext cx="598488"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2</a:t>
            </a:r>
            <a:endParaRPr lang="en-US" sz="1400">
              <a:latin typeface="Helvetica" charset="0"/>
            </a:endParaRPr>
          </a:p>
        </p:txBody>
      </p:sp>
      <p:sp>
        <p:nvSpPr>
          <p:cNvPr id="168969" name="Rectangle 48"/>
          <p:cNvSpPr>
            <a:spLocks noChangeArrowheads="1"/>
          </p:cNvSpPr>
          <p:nvPr/>
        </p:nvSpPr>
        <p:spPr bwMode="auto">
          <a:xfrm>
            <a:off x="6656388" y="2119414"/>
            <a:ext cx="596900"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3</a:t>
            </a:r>
            <a:endParaRPr lang="en-US" sz="1400">
              <a:latin typeface="Helvetica" charset="0"/>
            </a:endParaRPr>
          </a:p>
        </p:txBody>
      </p:sp>
      <p:sp>
        <p:nvSpPr>
          <p:cNvPr id="168970" name="Rectangle 49"/>
          <p:cNvSpPr>
            <a:spLocks noChangeArrowheads="1"/>
          </p:cNvSpPr>
          <p:nvPr/>
        </p:nvSpPr>
        <p:spPr bwMode="auto">
          <a:xfrm>
            <a:off x="7253289" y="2119414"/>
            <a:ext cx="598487"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1</a:t>
            </a:r>
            <a:r>
              <a:rPr lang="de-DE" sz="1400">
                <a:latin typeface="Helvetica" charset="0"/>
              </a:rPr>
              <a:t>4</a:t>
            </a:r>
            <a:endParaRPr lang="en-US" sz="1400">
              <a:latin typeface="Helvetica" charset="0"/>
            </a:endParaRPr>
          </a:p>
        </p:txBody>
      </p:sp>
      <p:sp>
        <p:nvSpPr>
          <p:cNvPr id="168971" name="Rectangle 50"/>
          <p:cNvSpPr>
            <a:spLocks noChangeArrowheads="1"/>
          </p:cNvSpPr>
          <p:nvPr/>
        </p:nvSpPr>
        <p:spPr bwMode="auto">
          <a:xfrm>
            <a:off x="4605338" y="2119414"/>
            <a:ext cx="1452562"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a:t>
            </a:r>
          </a:p>
        </p:txBody>
      </p:sp>
      <p:sp>
        <p:nvSpPr>
          <p:cNvPr id="168972" name="Text Box 51"/>
          <p:cNvSpPr txBox="1">
            <a:spLocks noChangeArrowheads="1"/>
          </p:cNvSpPr>
          <p:nvPr/>
        </p:nvSpPr>
        <p:spPr bwMode="auto">
          <a:xfrm>
            <a:off x="4694239" y="1811439"/>
            <a:ext cx="1152525" cy="306388"/>
          </a:xfrm>
          <a:prstGeom prst="rect">
            <a:avLst/>
          </a:prstGeom>
          <a:noFill/>
          <a:ln w="9525">
            <a:noFill/>
            <a:miter lim="800000"/>
            <a:headEnd/>
            <a:tailEnd/>
          </a:ln>
        </p:spPr>
        <p:txBody>
          <a:bodyPr wrap="none">
            <a:spAutoFit/>
          </a:bodyPr>
          <a:lstStyle/>
          <a:p>
            <a:pPr eaLnBrk="0" hangingPunct="0"/>
            <a:r>
              <a:rPr lang="en-US" sz="1400">
                <a:latin typeface="Helvetica" charset="0"/>
              </a:rPr>
              <a:t>Radio frame</a:t>
            </a:r>
          </a:p>
        </p:txBody>
      </p:sp>
      <p:sp>
        <p:nvSpPr>
          <p:cNvPr id="168973" name="Rectangle 52"/>
          <p:cNvSpPr>
            <a:spLocks noChangeArrowheads="1"/>
          </p:cNvSpPr>
          <p:nvPr/>
        </p:nvSpPr>
        <p:spPr bwMode="auto">
          <a:xfrm>
            <a:off x="2811464" y="3244953"/>
            <a:ext cx="1025525" cy="433387"/>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Data</a:t>
            </a:r>
            <a:endParaRPr lang="de-DE" sz="1400">
              <a:latin typeface="Helvetica" charset="0"/>
            </a:endParaRPr>
          </a:p>
          <a:p>
            <a:pPr algn="ctr" eaLnBrk="0" hangingPunct="0"/>
            <a:r>
              <a:rPr lang="de-DE" sz="1400">
                <a:latin typeface="Helvetica" charset="0"/>
              </a:rPr>
              <a:t>1104 chips</a:t>
            </a:r>
            <a:endParaRPr lang="en-US" sz="1400">
              <a:latin typeface="Helvetica" charset="0"/>
            </a:endParaRPr>
          </a:p>
        </p:txBody>
      </p:sp>
      <p:sp>
        <p:nvSpPr>
          <p:cNvPr id="168974" name="Rectangle 53"/>
          <p:cNvSpPr>
            <a:spLocks noChangeArrowheads="1"/>
          </p:cNvSpPr>
          <p:nvPr/>
        </p:nvSpPr>
        <p:spPr bwMode="auto">
          <a:xfrm>
            <a:off x="3836988" y="3244953"/>
            <a:ext cx="1109662" cy="433387"/>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Midample</a:t>
            </a:r>
            <a:endParaRPr lang="de-DE" sz="1400">
              <a:latin typeface="Helvetica" charset="0"/>
            </a:endParaRPr>
          </a:p>
          <a:p>
            <a:pPr algn="ctr" eaLnBrk="0" hangingPunct="0"/>
            <a:r>
              <a:rPr lang="de-DE" sz="1400">
                <a:latin typeface="Helvetica" charset="0"/>
              </a:rPr>
              <a:t>256 chips</a:t>
            </a:r>
            <a:endParaRPr lang="en-US" sz="1400">
              <a:latin typeface="Helvetica" charset="0"/>
            </a:endParaRPr>
          </a:p>
        </p:txBody>
      </p:sp>
      <p:sp>
        <p:nvSpPr>
          <p:cNvPr id="168975" name="Rectangle 54"/>
          <p:cNvSpPr>
            <a:spLocks noChangeArrowheads="1"/>
          </p:cNvSpPr>
          <p:nvPr/>
        </p:nvSpPr>
        <p:spPr bwMode="auto">
          <a:xfrm>
            <a:off x="4946650" y="3244953"/>
            <a:ext cx="939800" cy="433387"/>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Data</a:t>
            </a:r>
            <a:endParaRPr lang="de-DE" sz="1400">
              <a:latin typeface="Helvetica" charset="0"/>
            </a:endParaRPr>
          </a:p>
          <a:p>
            <a:pPr algn="ctr" eaLnBrk="0" hangingPunct="0"/>
            <a:r>
              <a:rPr lang="de-DE" sz="1400">
                <a:latin typeface="Helvetica" charset="0"/>
              </a:rPr>
              <a:t>1104 chips</a:t>
            </a:r>
            <a:endParaRPr lang="en-US" sz="1400">
              <a:latin typeface="Helvetica" charset="0"/>
            </a:endParaRPr>
          </a:p>
        </p:txBody>
      </p:sp>
      <p:sp>
        <p:nvSpPr>
          <p:cNvPr id="168976" name="Text Box 55"/>
          <p:cNvSpPr txBox="1">
            <a:spLocks noChangeArrowheads="1"/>
          </p:cNvSpPr>
          <p:nvPr/>
        </p:nvSpPr>
        <p:spPr bwMode="auto">
          <a:xfrm>
            <a:off x="3581400" y="2936977"/>
            <a:ext cx="908050" cy="304800"/>
          </a:xfrm>
          <a:prstGeom prst="rect">
            <a:avLst/>
          </a:prstGeom>
          <a:noFill/>
          <a:ln w="9525">
            <a:noFill/>
            <a:miter lim="800000"/>
            <a:headEnd/>
            <a:tailEnd/>
          </a:ln>
        </p:spPr>
        <p:txBody>
          <a:bodyPr wrap="none">
            <a:spAutoFit/>
          </a:bodyPr>
          <a:lstStyle/>
          <a:p>
            <a:pPr eaLnBrk="0" hangingPunct="0"/>
            <a:r>
              <a:rPr lang="en-US" sz="1400">
                <a:latin typeface="Helvetica" charset="0"/>
              </a:rPr>
              <a:t>Time slot</a:t>
            </a:r>
          </a:p>
        </p:txBody>
      </p:sp>
      <p:sp>
        <p:nvSpPr>
          <p:cNvPr id="168977" name="Text Box 56"/>
          <p:cNvSpPr txBox="1">
            <a:spLocks noChangeArrowheads="1"/>
          </p:cNvSpPr>
          <p:nvPr/>
        </p:nvSpPr>
        <p:spPr bwMode="auto">
          <a:xfrm>
            <a:off x="1891453" y="3283053"/>
            <a:ext cx="875561" cy="307777"/>
          </a:xfrm>
          <a:prstGeom prst="rect">
            <a:avLst/>
          </a:prstGeom>
          <a:noFill/>
          <a:ln w="9525">
            <a:noFill/>
            <a:miter lim="800000"/>
            <a:headEnd/>
            <a:tailEnd/>
          </a:ln>
        </p:spPr>
        <p:txBody>
          <a:bodyPr wrap="none">
            <a:spAutoFit/>
          </a:bodyPr>
          <a:lstStyle/>
          <a:p>
            <a:pPr algn="r" eaLnBrk="0" hangingPunct="0"/>
            <a:r>
              <a:rPr lang="en-US" sz="1400">
                <a:latin typeface="Helvetica" charset="0"/>
              </a:rPr>
              <a:t>6</a:t>
            </a:r>
            <a:r>
              <a:rPr lang="de-DE" sz="1400">
                <a:latin typeface="Helvetica" charset="0"/>
              </a:rPr>
              <a:t>66.7</a:t>
            </a:r>
            <a:r>
              <a:rPr lang="en-US" sz="1400">
                <a:latin typeface="Helvetica" charset="0"/>
              </a:rPr>
              <a:t> µs</a:t>
            </a:r>
          </a:p>
        </p:txBody>
      </p:sp>
      <p:sp>
        <p:nvSpPr>
          <p:cNvPr id="168978" name="Text Box 57"/>
          <p:cNvSpPr txBox="1">
            <a:spLocks noChangeArrowheads="1"/>
          </p:cNvSpPr>
          <p:nvPr/>
        </p:nvSpPr>
        <p:spPr bwMode="auto">
          <a:xfrm>
            <a:off x="2093447" y="2159103"/>
            <a:ext cx="671979" cy="307777"/>
          </a:xfrm>
          <a:prstGeom prst="rect">
            <a:avLst/>
          </a:prstGeom>
          <a:noFill/>
          <a:ln w="9525">
            <a:noFill/>
            <a:miter lim="800000"/>
            <a:headEnd/>
            <a:tailEnd/>
          </a:ln>
        </p:spPr>
        <p:txBody>
          <a:bodyPr wrap="none">
            <a:spAutoFit/>
          </a:bodyPr>
          <a:lstStyle/>
          <a:p>
            <a:pPr algn="r" eaLnBrk="0" hangingPunct="0"/>
            <a:r>
              <a:rPr lang="en-US" sz="1400">
                <a:latin typeface="Helvetica" charset="0"/>
              </a:rPr>
              <a:t>10 ms</a:t>
            </a:r>
          </a:p>
        </p:txBody>
      </p:sp>
      <p:sp>
        <p:nvSpPr>
          <p:cNvPr id="168979" name="Text Box 58"/>
          <p:cNvSpPr txBox="1">
            <a:spLocks noChangeArrowheads="1"/>
          </p:cNvSpPr>
          <p:nvPr/>
        </p:nvSpPr>
        <p:spPr bwMode="auto">
          <a:xfrm>
            <a:off x="6484938" y="3283053"/>
            <a:ext cx="1118896" cy="307777"/>
          </a:xfrm>
          <a:prstGeom prst="rect">
            <a:avLst/>
          </a:prstGeom>
          <a:noFill/>
          <a:ln w="9525">
            <a:noFill/>
            <a:miter lim="800000"/>
            <a:headEnd/>
            <a:tailEnd/>
          </a:ln>
        </p:spPr>
        <p:txBody>
          <a:bodyPr wrap="none">
            <a:spAutoFit/>
          </a:bodyPr>
          <a:lstStyle/>
          <a:p>
            <a:pPr eaLnBrk="0" hangingPunct="0"/>
            <a:r>
              <a:rPr lang="de-DE" sz="1400">
                <a:latin typeface="Helvetica" charset="0"/>
              </a:rPr>
              <a:t>Traffic burst</a:t>
            </a:r>
          </a:p>
        </p:txBody>
      </p:sp>
      <p:sp>
        <p:nvSpPr>
          <p:cNvPr id="168980" name="Rectangle 59"/>
          <p:cNvSpPr>
            <a:spLocks noChangeArrowheads="1"/>
          </p:cNvSpPr>
          <p:nvPr/>
        </p:nvSpPr>
        <p:spPr bwMode="auto">
          <a:xfrm>
            <a:off x="5886450" y="3244953"/>
            <a:ext cx="427038" cy="433387"/>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Helvetica" charset="0"/>
              </a:rPr>
              <a:t>GP</a:t>
            </a:r>
          </a:p>
        </p:txBody>
      </p:sp>
      <p:sp>
        <p:nvSpPr>
          <p:cNvPr id="168981" name="Text Box 60"/>
          <p:cNvSpPr txBox="1">
            <a:spLocks noChangeArrowheads="1"/>
          </p:cNvSpPr>
          <p:nvPr/>
        </p:nvSpPr>
        <p:spPr bwMode="auto">
          <a:xfrm>
            <a:off x="6484938" y="3618014"/>
            <a:ext cx="1547218" cy="523220"/>
          </a:xfrm>
          <a:prstGeom prst="rect">
            <a:avLst/>
          </a:prstGeom>
          <a:noFill/>
          <a:ln w="9525">
            <a:noFill/>
            <a:miter lim="800000"/>
            <a:headEnd/>
            <a:tailEnd/>
          </a:ln>
        </p:spPr>
        <p:txBody>
          <a:bodyPr wrap="none">
            <a:spAutoFit/>
          </a:bodyPr>
          <a:lstStyle/>
          <a:p>
            <a:pPr eaLnBrk="0" hangingPunct="0"/>
            <a:r>
              <a:rPr lang="en-US" sz="1400">
                <a:latin typeface="Helvetica" charset="0"/>
              </a:rPr>
              <a:t>GP: guard period</a:t>
            </a:r>
            <a:endParaRPr lang="de-DE" sz="1400">
              <a:latin typeface="Helvetica" charset="0"/>
            </a:endParaRPr>
          </a:p>
          <a:p>
            <a:pPr eaLnBrk="0" hangingPunct="0"/>
            <a:r>
              <a:rPr lang="de-DE" sz="1400">
                <a:latin typeface="Helvetica" charset="0"/>
              </a:rPr>
              <a:t>       96 chips</a:t>
            </a:r>
            <a:endParaRPr lang="en-US" sz="1400">
              <a:latin typeface="Helvetica" charset="0"/>
            </a:endParaRPr>
          </a:p>
        </p:txBody>
      </p:sp>
      <p:sp>
        <p:nvSpPr>
          <p:cNvPr id="168982" name="Line 61"/>
          <p:cNvSpPr>
            <a:spLocks noChangeShapeType="1"/>
          </p:cNvSpPr>
          <p:nvPr/>
        </p:nvSpPr>
        <p:spPr bwMode="auto">
          <a:xfrm flipV="1">
            <a:off x="2832100" y="3837089"/>
            <a:ext cx="3487738" cy="12700"/>
          </a:xfrm>
          <a:prstGeom prst="line">
            <a:avLst/>
          </a:prstGeom>
          <a:noFill/>
          <a:ln w="12700">
            <a:solidFill>
              <a:schemeClr val="tx1"/>
            </a:solidFill>
            <a:round/>
            <a:headEnd type="triangle" w="med" len="med"/>
            <a:tailEnd type="triangle" w="med" len="med"/>
          </a:ln>
        </p:spPr>
        <p:txBody>
          <a:bodyPr/>
          <a:lstStyle/>
          <a:p>
            <a:endParaRPr lang="de-DE"/>
          </a:p>
        </p:txBody>
      </p:sp>
      <p:sp>
        <p:nvSpPr>
          <p:cNvPr id="168983" name="Text Box 62"/>
          <p:cNvSpPr txBox="1">
            <a:spLocks noChangeArrowheads="1"/>
          </p:cNvSpPr>
          <p:nvPr/>
        </p:nvSpPr>
        <p:spPr bwMode="auto">
          <a:xfrm>
            <a:off x="3978275" y="3787877"/>
            <a:ext cx="1041400" cy="304800"/>
          </a:xfrm>
          <a:prstGeom prst="rect">
            <a:avLst/>
          </a:prstGeom>
          <a:noFill/>
          <a:ln w="9525">
            <a:noFill/>
            <a:miter lim="800000"/>
            <a:headEnd/>
            <a:tailEnd/>
          </a:ln>
        </p:spPr>
        <p:txBody>
          <a:bodyPr wrap="none">
            <a:spAutoFit/>
          </a:bodyPr>
          <a:lstStyle/>
          <a:p>
            <a:r>
              <a:rPr lang="de-DE" sz="1400">
                <a:latin typeface="Helvetica" charset="0"/>
              </a:rPr>
              <a:t>2560 chips</a:t>
            </a:r>
            <a:endParaRPr lang="en-US" sz="1400">
              <a:latin typeface="Helvetica" charset="0"/>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Grp="1" noChangeArrowheads="1"/>
          </p:cNvSpPr>
          <p:nvPr>
            <p:ph type="title"/>
          </p:nvPr>
        </p:nvSpPr>
        <p:spPr/>
        <p:txBody>
          <a:bodyPr/>
          <a:lstStyle/>
          <a:p>
            <a:pPr eaLnBrk="1" hangingPunct="1"/>
            <a:r>
              <a:rPr lang="en-US"/>
              <a:t>UTRAN architecture</a:t>
            </a:r>
          </a:p>
        </p:txBody>
      </p:sp>
      <p:sp>
        <p:nvSpPr>
          <p:cNvPr id="17100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171011" name="Group 5"/>
          <p:cNvGrpSpPr>
            <a:grpSpLocks noChangeAspect="1"/>
          </p:cNvGrpSpPr>
          <p:nvPr/>
        </p:nvGrpSpPr>
        <p:grpSpPr bwMode="auto">
          <a:xfrm>
            <a:off x="1752600" y="2467208"/>
            <a:ext cx="990600" cy="849312"/>
            <a:chOff x="1123" y="2840"/>
            <a:chExt cx="1008" cy="864"/>
          </a:xfrm>
        </p:grpSpPr>
        <p:sp>
          <p:nvSpPr>
            <p:cNvPr id="171336" name="AutoShape 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337" name="Group 7"/>
            <p:cNvGrpSpPr>
              <a:grpSpLocks noChangeAspect="1"/>
            </p:cNvGrpSpPr>
            <p:nvPr/>
          </p:nvGrpSpPr>
          <p:grpSpPr bwMode="auto">
            <a:xfrm>
              <a:off x="1315" y="2888"/>
              <a:ext cx="593" cy="728"/>
              <a:chOff x="1392" y="2880"/>
              <a:chExt cx="593" cy="728"/>
            </a:xfrm>
          </p:grpSpPr>
          <p:grpSp>
            <p:nvGrpSpPr>
              <p:cNvPr id="171338" name="Group 8"/>
              <p:cNvGrpSpPr>
                <a:grpSpLocks noChangeAspect="1"/>
              </p:cNvGrpSpPr>
              <p:nvPr/>
            </p:nvGrpSpPr>
            <p:grpSpPr bwMode="auto">
              <a:xfrm>
                <a:off x="1639" y="3189"/>
                <a:ext cx="155" cy="419"/>
                <a:chOff x="3319" y="2565"/>
                <a:chExt cx="155" cy="419"/>
              </a:xfrm>
            </p:grpSpPr>
            <p:grpSp>
              <p:nvGrpSpPr>
                <p:cNvPr id="171343" name="Group 9"/>
                <p:cNvGrpSpPr>
                  <a:grpSpLocks noChangeAspect="1"/>
                </p:cNvGrpSpPr>
                <p:nvPr/>
              </p:nvGrpSpPr>
              <p:grpSpPr bwMode="auto">
                <a:xfrm>
                  <a:off x="3320" y="2709"/>
                  <a:ext cx="154" cy="275"/>
                  <a:chOff x="3320" y="2709"/>
                  <a:chExt cx="154" cy="275"/>
                </a:xfrm>
              </p:grpSpPr>
              <p:grpSp>
                <p:nvGrpSpPr>
                  <p:cNvPr id="171351" name="Group 10"/>
                  <p:cNvGrpSpPr>
                    <a:grpSpLocks noChangeAspect="1"/>
                  </p:cNvGrpSpPr>
                  <p:nvPr/>
                </p:nvGrpSpPr>
                <p:grpSpPr bwMode="auto">
                  <a:xfrm>
                    <a:off x="3320" y="2716"/>
                    <a:ext cx="99" cy="266"/>
                    <a:chOff x="3320" y="2716"/>
                    <a:chExt cx="99" cy="266"/>
                  </a:xfrm>
                </p:grpSpPr>
                <p:sp>
                  <p:nvSpPr>
                    <p:cNvPr id="171359" name="Line 1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360" name="Line 1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361" name="Line 1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362" name="Line 1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363" name="Line 1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364" name="Line 1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365" name="Line 1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352" name="Line 1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353" name="Line 1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354" name="Line 2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355" name="Line 2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356" name="Line 2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357" name="Line 2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358" name="Line 2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344" name="Group 25"/>
                <p:cNvGrpSpPr>
                  <a:grpSpLocks noChangeAspect="1"/>
                </p:cNvGrpSpPr>
                <p:nvPr/>
              </p:nvGrpSpPr>
              <p:grpSpPr bwMode="auto">
                <a:xfrm>
                  <a:off x="3319" y="2579"/>
                  <a:ext cx="152" cy="403"/>
                  <a:chOff x="3319" y="2579"/>
                  <a:chExt cx="152" cy="403"/>
                </a:xfrm>
              </p:grpSpPr>
              <p:sp>
                <p:nvSpPr>
                  <p:cNvPr id="171346" name="Line 2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347" name="Line 2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348" name="Line 2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349" name="Line 2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350" name="Line 3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345" name="Oval 3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339" name="Group 32"/>
              <p:cNvGrpSpPr>
                <a:grpSpLocks noChangeAspect="1"/>
              </p:cNvGrpSpPr>
              <p:nvPr/>
            </p:nvGrpSpPr>
            <p:grpSpPr bwMode="auto">
              <a:xfrm>
                <a:off x="1392" y="2880"/>
                <a:ext cx="593" cy="591"/>
                <a:chOff x="129" y="2935"/>
                <a:chExt cx="593" cy="591"/>
              </a:xfrm>
            </p:grpSpPr>
            <p:sp>
              <p:nvSpPr>
                <p:cNvPr id="171340" name="Arc 3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341" name="Arc 3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342" name="Arc 3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171012" name="Rectangle 36"/>
          <p:cNvSpPr>
            <a:spLocks noChangeArrowheads="1"/>
          </p:cNvSpPr>
          <p:nvPr/>
        </p:nvSpPr>
        <p:spPr bwMode="auto">
          <a:xfrm>
            <a:off x="7162800" y="3068870"/>
            <a:ext cx="3505200" cy="2971800"/>
          </a:xfrm>
          <a:prstGeom prst="rect">
            <a:avLst/>
          </a:prstGeom>
          <a:noFill/>
          <a:ln w="9525">
            <a:noFill/>
            <a:miter lim="800000"/>
            <a:headEnd/>
            <a:tailEnd/>
          </a:ln>
        </p:spPr>
        <p:txBody>
          <a:bodyPr/>
          <a:lstStyle/>
          <a:p>
            <a:pPr marL="342900" indent="-342900">
              <a:spcBef>
                <a:spcPct val="20000"/>
              </a:spcBef>
              <a:buClr>
                <a:srgbClr val="003366"/>
              </a:buClr>
              <a:buSzPct val="120000"/>
              <a:buFontTx/>
              <a:buChar char="•"/>
            </a:pPr>
            <a:r>
              <a:rPr lang="de-DE" sz="2000"/>
              <a:t>UTRAN comprises several RNSs</a:t>
            </a:r>
          </a:p>
          <a:p>
            <a:pPr marL="342900" indent="-342900">
              <a:spcBef>
                <a:spcPct val="20000"/>
              </a:spcBef>
              <a:buClr>
                <a:srgbClr val="003366"/>
              </a:buClr>
              <a:buSzPct val="120000"/>
              <a:buFontTx/>
              <a:buChar char="•"/>
            </a:pPr>
            <a:r>
              <a:rPr lang="de-DE" sz="2000"/>
              <a:t>Node B can support FDD or TDD or both</a:t>
            </a:r>
          </a:p>
          <a:p>
            <a:pPr marL="342900" indent="-342900">
              <a:spcBef>
                <a:spcPct val="20000"/>
              </a:spcBef>
              <a:buClr>
                <a:srgbClr val="003366"/>
              </a:buClr>
              <a:buSzPct val="120000"/>
              <a:buFontTx/>
              <a:buChar char="•"/>
            </a:pPr>
            <a:r>
              <a:rPr lang="de-DE" sz="2000"/>
              <a:t>RNC is responsible for handover decisions requiring signaling to the UE</a:t>
            </a:r>
          </a:p>
          <a:p>
            <a:pPr marL="342900" indent="-342900">
              <a:spcBef>
                <a:spcPct val="20000"/>
              </a:spcBef>
              <a:buClr>
                <a:srgbClr val="003366"/>
              </a:buClr>
              <a:buSzPct val="120000"/>
              <a:buFontTx/>
              <a:buChar char="•"/>
            </a:pPr>
            <a:r>
              <a:rPr lang="de-DE" sz="2000"/>
              <a:t>Cell offers FDD or TDD</a:t>
            </a:r>
          </a:p>
          <a:p>
            <a:pPr marL="342900" indent="-342900">
              <a:spcBef>
                <a:spcPct val="20000"/>
              </a:spcBef>
              <a:buClr>
                <a:srgbClr val="003366"/>
              </a:buClr>
              <a:buSzPct val="120000"/>
              <a:buFontTx/>
              <a:buChar char="•"/>
            </a:pPr>
            <a:endParaRPr lang="de-DE" sz="2000"/>
          </a:p>
        </p:txBody>
      </p:sp>
      <p:sp>
        <p:nvSpPr>
          <p:cNvPr id="171013" name="Text Box 37"/>
          <p:cNvSpPr txBox="1">
            <a:spLocks noChangeArrowheads="1"/>
          </p:cNvSpPr>
          <p:nvPr/>
        </p:nvSpPr>
        <p:spPr bwMode="auto">
          <a:xfrm>
            <a:off x="6383338" y="1151170"/>
            <a:ext cx="4284662" cy="762000"/>
          </a:xfrm>
          <a:prstGeom prst="rect">
            <a:avLst/>
          </a:prstGeom>
          <a:noFill/>
          <a:ln w="9525">
            <a:noFill/>
            <a:miter lim="800000"/>
            <a:headEnd/>
            <a:tailEnd/>
          </a:ln>
        </p:spPr>
        <p:txBody>
          <a:bodyPr wrap="none">
            <a:spAutoFit/>
          </a:bodyPr>
          <a:lstStyle/>
          <a:p>
            <a:pPr eaLnBrk="0" hangingPunct="0">
              <a:spcBef>
                <a:spcPct val="20000"/>
              </a:spcBef>
              <a:buSzPct val="80000"/>
              <a:buFont typeface="Wingdings" pitchFamily="2" charset="2"/>
              <a:buNone/>
            </a:pPr>
            <a:r>
              <a:rPr lang="de-DE" sz="2000"/>
              <a:t>RNC: Radio Network Controller</a:t>
            </a:r>
          </a:p>
          <a:p>
            <a:pPr eaLnBrk="0" hangingPunct="0">
              <a:spcBef>
                <a:spcPct val="20000"/>
              </a:spcBef>
              <a:buSzPct val="80000"/>
              <a:buFont typeface="Wingdings" pitchFamily="2" charset="2"/>
              <a:buNone/>
            </a:pPr>
            <a:r>
              <a:rPr lang="de-DE" sz="2000"/>
              <a:t>RNS: Radio Network Subsystem</a:t>
            </a:r>
          </a:p>
        </p:txBody>
      </p:sp>
      <p:sp>
        <p:nvSpPr>
          <p:cNvPr id="171014" name="Rectangle 38"/>
          <p:cNvSpPr>
            <a:spLocks noChangeArrowheads="1"/>
          </p:cNvSpPr>
          <p:nvPr/>
        </p:nvSpPr>
        <p:spPr bwMode="auto">
          <a:xfrm>
            <a:off x="3784600" y="18814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1015" name="Rectangle 39"/>
          <p:cNvSpPr>
            <a:spLocks noChangeArrowheads="1"/>
          </p:cNvSpPr>
          <p:nvPr/>
        </p:nvSpPr>
        <p:spPr bwMode="auto">
          <a:xfrm>
            <a:off x="3784600" y="29482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1016" name="Rectangle 40"/>
          <p:cNvSpPr>
            <a:spLocks noChangeArrowheads="1"/>
          </p:cNvSpPr>
          <p:nvPr/>
        </p:nvSpPr>
        <p:spPr bwMode="auto">
          <a:xfrm>
            <a:off x="5156200" y="241482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p>
        </p:txBody>
      </p:sp>
      <p:cxnSp>
        <p:nvCxnSpPr>
          <p:cNvPr id="171017" name="AutoShape 41"/>
          <p:cNvCxnSpPr>
            <a:cxnSpLocks noChangeShapeType="1"/>
            <a:stCxn id="171016" idx="1"/>
            <a:endCxn id="171014" idx="3"/>
          </p:cNvCxnSpPr>
          <p:nvPr/>
        </p:nvCxnSpPr>
        <p:spPr bwMode="auto">
          <a:xfrm flipH="1" flipV="1">
            <a:off x="4546600" y="2071920"/>
            <a:ext cx="609600" cy="533400"/>
          </a:xfrm>
          <a:prstGeom prst="straightConnector1">
            <a:avLst/>
          </a:prstGeom>
          <a:noFill/>
          <a:ln w="9525">
            <a:solidFill>
              <a:schemeClr val="tx1"/>
            </a:solidFill>
            <a:round/>
            <a:headEnd/>
            <a:tailEnd/>
          </a:ln>
        </p:spPr>
      </p:cxnSp>
      <p:cxnSp>
        <p:nvCxnSpPr>
          <p:cNvPr id="171018" name="AutoShape 42"/>
          <p:cNvCxnSpPr>
            <a:cxnSpLocks noChangeShapeType="1"/>
            <a:stCxn id="171016" idx="1"/>
            <a:endCxn id="171015" idx="3"/>
          </p:cNvCxnSpPr>
          <p:nvPr/>
        </p:nvCxnSpPr>
        <p:spPr bwMode="auto">
          <a:xfrm flipH="1">
            <a:off x="4546600" y="2605320"/>
            <a:ext cx="609600" cy="533400"/>
          </a:xfrm>
          <a:prstGeom prst="straightConnector1">
            <a:avLst/>
          </a:prstGeom>
          <a:noFill/>
          <a:ln w="9525">
            <a:solidFill>
              <a:schemeClr val="tx1"/>
            </a:solidFill>
            <a:round/>
            <a:headEnd/>
            <a:tailEnd/>
          </a:ln>
        </p:spPr>
      </p:cxnSp>
      <p:sp>
        <p:nvSpPr>
          <p:cNvPr id="171019" name="Line 43"/>
          <p:cNvSpPr>
            <a:spLocks noChangeShapeType="1"/>
          </p:cNvSpPr>
          <p:nvPr/>
        </p:nvSpPr>
        <p:spPr bwMode="auto">
          <a:xfrm flipV="1">
            <a:off x="4927600" y="2186220"/>
            <a:ext cx="0" cy="914400"/>
          </a:xfrm>
          <a:prstGeom prst="line">
            <a:avLst/>
          </a:prstGeom>
          <a:noFill/>
          <a:ln w="9525">
            <a:solidFill>
              <a:schemeClr val="tx1"/>
            </a:solidFill>
            <a:prstDash val="dash"/>
            <a:round/>
            <a:headEnd/>
            <a:tailEnd/>
          </a:ln>
        </p:spPr>
        <p:txBody>
          <a:bodyPr/>
          <a:lstStyle/>
          <a:p>
            <a:endParaRPr lang="de-DE"/>
          </a:p>
        </p:txBody>
      </p:sp>
      <p:sp>
        <p:nvSpPr>
          <p:cNvPr id="171020" name="Text Box 44"/>
          <p:cNvSpPr txBox="1">
            <a:spLocks noChangeArrowheads="1"/>
          </p:cNvSpPr>
          <p:nvPr/>
        </p:nvSpPr>
        <p:spPr bwMode="auto">
          <a:xfrm>
            <a:off x="4759326" y="1854433"/>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grpSp>
        <p:nvGrpSpPr>
          <p:cNvPr id="171021" name="Group 45"/>
          <p:cNvGrpSpPr>
            <a:grpSpLocks noChangeAspect="1"/>
          </p:cNvGrpSpPr>
          <p:nvPr/>
        </p:nvGrpSpPr>
        <p:grpSpPr bwMode="auto">
          <a:xfrm>
            <a:off x="2489200" y="1195621"/>
            <a:ext cx="990600" cy="849313"/>
            <a:chOff x="1123" y="2840"/>
            <a:chExt cx="1008" cy="864"/>
          </a:xfrm>
        </p:grpSpPr>
        <p:sp>
          <p:nvSpPr>
            <p:cNvPr id="171306"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307" name="Group 47"/>
            <p:cNvGrpSpPr>
              <a:grpSpLocks noChangeAspect="1"/>
            </p:cNvGrpSpPr>
            <p:nvPr/>
          </p:nvGrpSpPr>
          <p:grpSpPr bwMode="auto">
            <a:xfrm>
              <a:off x="1315" y="2888"/>
              <a:ext cx="593" cy="728"/>
              <a:chOff x="1392" y="2880"/>
              <a:chExt cx="593" cy="728"/>
            </a:xfrm>
          </p:grpSpPr>
          <p:grpSp>
            <p:nvGrpSpPr>
              <p:cNvPr id="171308" name="Group 48"/>
              <p:cNvGrpSpPr>
                <a:grpSpLocks noChangeAspect="1"/>
              </p:cNvGrpSpPr>
              <p:nvPr/>
            </p:nvGrpSpPr>
            <p:grpSpPr bwMode="auto">
              <a:xfrm>
                <a:off x="1639" y="3189"/>
                <a:ext cx="155" cy="419"/>
                <a:chOff x="3319" y="2565"/>
                <a:chExt cx="155" cy="419"/>
              </a:xfrm>
            </p:grpSpPr>
            <p:grpSp>
              <p:nvGrpSpPr>
                <p:cNvPr id="171313" name="Group 49"/>
                <p:cNvGrpSpPr>
                  <a:grpSpLocks noChangeAspect="1"/>
                </p:cNvGrpSpPr>
                <p:nvPr/>
              </p:nvGrpSpPr>
              <p:grpSpPr bwMode="auto">
                <a:xfrm>
                  <a:off x="3320" y="2709"/>
                  <a:ext cx="154" cy="275"/>
                  <a:chOff x="3320" y="2709"/>
                  <a:chExt cx="154" cy="275"/>
                </a:xfrm>
              </p:grpSpPr>
              <p:grpSp>
                <p:nvGrpSpPr>
                  <p:cNvPr id="171321" name="Group 50"/>
                  <p:cNvGrpSpPr>
                    <a:grpSpLocks noChangeAspect="1"/>
                  </p:cNvGrpSpPr>
                  <p:nvPr/>
                </p:nvGrpSpPr>
                <p:grpSpPr bwMode="auto">
                  <a:xfrm>
                    <a:off x="3320" y="2716"/>
                    <a:ext cx="99" cy="266"/>
                    <a:chOff x="3320" y="2716"/>
                    <a:chExt cx="99" cy="266"/>
                  </a:xfrm>
                </p:grpSpPr>
                <p:sp>
                  <p:nvSpPr>
                    <p:cNvPr id="171329"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330"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331"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332"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333"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334"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335"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322"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323"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324"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325"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326"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327"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328"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314" name="Group 65"/>
                <p:cNvGrpSpPr>
                  <a:grpSpLocks noChangeAspect="1"/>
                </p:cNvGrpSpPr>
                <p:nvPr/>
              </p:nvGrpSpPr>
              <p:grpSpPr bwMode="auto">
                <a:xfrm>
                  <a:off x="3319" y="2579"/>
                  <a:ext cx="152" cy="403"/>
                  <a:chOff x="3319" y="2579"/>
                  <a:chExt cx="152" cy="403"/>
                </a:xfrm>
              </p:grpSpPr>
              <p:sp>
                <p:nvSpPr>
                  <p:cNvPr id="171316"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317"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318"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319"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320"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315"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309" name="Group 72"/>
              <p:cNvGrpSpPr>
                <a:grpSpLocks noChangeAspect="1"/>
              </p:cNvGrpSpPr>
              <p:nvPr/>
            </p:nvGrpSpPr>
            <p:grpSpPr bwMode="auto">
              <a:xfrm>
                <a:off x="1392" y="2880"/>
                <a:ext cx="593" cy="591"/>
                <a:chOff x="129" y="2935"/>
                <a:chExt cx="593" cy="591"/>
              </a:xfrm>
            </p:grpSpPr>
            <p:sp>
              <p:nvSpPr>
                <p:cNvPr id="171310" name="Arc 73"/>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311" name="Arc 74"/>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312" name="Arc 75"/>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171022" name="Rectangle 76"/>
          <p:cNvSpPr>
            <a:spLocks noChangeArrowheads="1"/>
          </p:cNvSpPr>
          <p:nvPr/>
        </p:nvSpPr>
        <p:spPr bwMode="auto">
          <a:xfrm>
            <a:off x="3784600" y="29482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grpSp>
        <p:nvGrpSpPr>
          <p:cNvPr id="171023" name="Group 77"/>
          <p:cNvGrpSpPr>
            <a:grpSpLocks noChangeAspect="1"/>
          </p:cNvGrpSpPr>
          <p:nvPr/>
        </p:nvGrpSpPr>
        <p:grpSpPr bwMode="auto">
          <a:xfrm>
            <a:off x="1752600" y="1614721"/>
            <a:ext cx="990600" cy="849313"/>
            <a:chOff x="1123" y="2840"/>
            <a:chExt cx="1008" cy="864"/>
          </a:xfrm>
        </p:grpSpPr>
        <p:sp>
          <p:nvSpPr>
            <p:cNvPr id="171276" name="AutoShape 7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277" name="Group 79"/>
            <p:cNvGrpSpPr>
              <a:grpSpLocks noChangeAspect="1"/>
            </p:cNvGrpSpPr>
            <p:nvPr/>
          </p:nvGrpSpPr>
          <p:grpSpPr bwMode="auto">
            <a:xfrm>
              <a:off x="1315" y="2888"/>
              <a:ext cx="593" cy="728"/>
              <a:chOff x="1392" y="2880"/>
              <a:chExt cx="593" cy="728"/>
            </a:xfrm>
          </p:grpSpPr>
          <p:grpSp>
            <p:nvGrpSpPr>
              <p:cNvPr id="171278" name="Group 80"/>
              <p:cNvGrpSpPr>
                <a:grpSpLocks noChangeAspect="1"/>
              </p:cNvGrpSpPr>
              <p:nvPr/>
            </p:nvGrpSpPr>
            <p:grpSpPr bwMode="auto">
              <a:xfrm>
                <a:off x="1639" y="3189"/>
                <a:ext cx="155" cy="419"/>
                <a:chOff x="3319" y="2565"/>
                <a:chExt cx="155" cy="419"/>
              </a:xfrm>
            </p:grpSpPr>
            <p:grpSp>
              <p:nvGrpSpPr>
                <p:cNvPr id="171283" name="Group 81"/>
                <p:cNvGrpSpPr>
                  <a:grpSpLocks noChangeAspect="1"/>
                </p:cNvGrpSpPr>
                <p:nvPr/>
              </p:nvGrpSpPr>
              <p:grpSpPr bwMode="auto">
                <a:xfrm>
                  <a:off x="3320" y="2709"/>
                  <a:ext cx="154" cy="275"/>
                  <a:chOff x="3320" y="2709"/>
                  <a:chExt cx="154" cy="275"/>
                </a:xfrm>
              </p:grpSpPr>
              <p:grpSp>
                <p:nvGrpSpPr>
                  <p:cNvPr id="171291" name="Group 82"/>
                  <p:cNvGrpSpPr>
                    <a:grpSpLocks noChangeAspect="1"/>
                  </p:cNvGrpSpPr>
                  <p:nvPr/>
                </p:nvGrpSpPr>
                <p:grpSpPr bwMode="auto">
                  <a:xfrm>
                    <a:off x="3320" y="2716"/>
                    <a:ext cx="99" cy="266"/>
                    <a:chOff x="3320" y="2716"/>
                    <a:chExt cx="99" cy="266"/>
                  </a:xfrm>
                </p:grpSpPr>
                <p:sp>
                  <p:nvSpPr>
                    <p:cNvPr id="171299" name="Line 8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300" name="Line 8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301" name="Line 8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302" name="Line 8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303" name="Line 8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304" name="Line 8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305" name="Line 8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292" name="Line 9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293" name="Line 9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294" name="Line 9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295" name="Line 9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296" name="Line 9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297" name="Line 9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298" name="Line 9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284" name="Group 97"/>
                <p:cNvGrpSpPr>
                  <a:grpSpLocks noChangeAspect="1"/>
                </p:cNvGrpSpPr>
                <p:nvPr/>
              </p:nvGrpSpPr>
              <p:grpSpPr bwMode="auto">
                <a:xfrm>
                  <a:off x="3319" y="2579"/>
                  <a:ext cx="152" cy="403"/>
                  <a:chOff x="3319" y="2579"/>
                  <a:chExt cx="152" cy="403"/>
                </a:xfrm>
              </p:grpSpPr>
              <p:sp>
                <p:nvSpPr>
                  <p:cNvPr id="171286" name="Line 9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287" name="Line 9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288" name="Line 10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289" name="Line 10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290" name="Line 10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285" name="Oval 10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279" name="Group 104"/>
              <p:cNvGrpSpPr>
                <a:grpSpLocks noChangeAspect="1"/>
              </p:cNvGrpSpPr>
              <p:nvPr/>
            </p:nvGrpSpPr>
            <p:grpSpPr bwMode="auto">
              <a:xfrm>
                <a:off x="1392" y="2880"/>
                <a:ext cx="593" cy="591"/>
                <a:chOff x="129" y="2935"/>
                <a:chExt cx="593" cy="591"/>
              </a:xfrm>
            </p:grpSpPr>
            <p:sp>
              <p:nvSpPr>
                <p:cNvPr id="171280" name="Arc 105"/>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281" name="Arc 106"/>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282" name="Arc 107"/>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171024" name="Group 108"/>
          <p:cNvGrpSpPr>
            <a:grpSpLocks noChangeAspect="1"/>
          </p:cNvGrpSpPr>
          <p:nvPr/>
        </p:nvGrpSpPr>
        <p:grpSpPr bwMode="auto">
          <a:xfrm>
            <a:off x="2489200" y="2046521"/>
            <a:ext cx="990600" cy="849313"/>
            <a:chOff x="1123" y="2840"/>
            <a:chExt cx="1008" cy="864"/>
          </a:xfrm>
        </p:grpSpPr>
        <p:sp>
          <p:nvSpPr>
            <p:cNvPr id="171246"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247" name="Group 110"/>
            <p:cNvGrpSpPr>
              <a:grpSpLocks noChangeAspect="1"/>
            </p:cNvGrpSpPr>
            <p:nvPr/>
          </p:nvGrpSpPr>
          <p:grpSpPr bwMode="auto">
            <a:xfrm>
              <a:off x="1315" y="2888"/>
              <a:ext cx="593" cy="728"/>
              <a:chOff x="1392" y="2880"/>
              <a:chExt cx="593" cy="728"/>
            </a:xfrm>
          </p:grpSpPr>
          <p:grpSp>
            <p:nvGrpSpPr>
              <p:cNvPr id="171248" name="Group 111"/>
              <p:cNvGrpSpPr>
                <a:grpSpLocks noChangeAspect="1"/>
              </p:cNvGrpSpPr>
              <p:nvPr/>
            </p:nvGrpSpPr>
            <p:grpSpPr bwMode="auto">
              <a:xfrm>
                <a:off x="1639" y="3189"/>
                <a:ext cx="155" cy="419"/>
                <a:chOff x="3319" y="2565"/>
                <a:chExt cx="155" cy="419"/>
              </a:xfrm>
            </p:grpSpPr>
            <p:grpSp>
              <p:nvGrpSpPr>
                <p:cNvPr id="171253" name="Group 112"/>
                <p:cNvGrpSpPr>
                  <a:grpSpLocks noChangeAspect="1"/>
                </p:cNvGrpSpPr>
                <p:nvPr/>
              </p:nvGrpSpPr>
              <p:grpSpPr bwMode="auto">
                <a:xfrm>
                  <a:off x="3320" y="2709"/>
                  <a:ext cx="154" cy="275"/>
                  <a:chOff x="3320" y="2709"/>
                  <a:chExt cx="154" cy="275"/>
                </a:xfrm>
              </p:grpSpPr>
              <p:grpSp>
                <p:nvGrpSpPr>
                  <p:cNvPr id="171261" name="Group 113"/>
                  <p:cNvGrpSpPr>
                    <a:grpSpLocks noChangeAspect="1"/>
                  </p:cNvGrpSpPr>
                  <p:nvPr/>
                </p:nvGrpSpPr>
                <p:grpSpPr bwMode="auto">
                  <a:xfrm>
                    <a:off x="3320" y="2716"/>
                    <a:ext cx="99" cy="266"/>
                    <a:chOff x="3320" y="2716"/>
                    <a:chExt cx="99" cy="266"/>
                  </a:xfrm>
                </p:grpSpPr>
                <p:sp>
                  <p:nvSpPr>
                    <p:cNvPr id="171269"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270"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271"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272"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273"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274"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275"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262"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263"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264"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265"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266"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267"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268"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254" name="Group 128"/>
                <p:cNvGrpSpPr>
                  <a:grpSpLocks noChangeAspect="1"/>
                </p:cNvGrpSpPr>
                <p:nvPr/>
              </p:nvGrpSpPr>
              <p:grpSpPr bwMode="auto">
                <a:xfrm>
                  <a:off x="3319" y="2579"/>
                  <a:ext cx="152" cy="403"/>
                  <a:chOff x="3319" y="2579"/>
                  <a:chExt cx="152" cy="403"/>
                </a:xfrm>
              </p:grpSpPr>
              <p:sp>
                <p:nvSpPr>
                  <p:cNvPr id="171256"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257"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258"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259"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260"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255"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249" name="Group 135"/>
              <p:cNvGrpSpPr>
                <a:grpSpLocks noChangeAspect="1"/>
              </p:cNvGrpSpPr>
              <p:nvPr/>
            </p:nvGrpSpPr>
            <p:grpSpPr bwMode="auto">
              <a:xfrm>
                <a:off x="1392" y="2880"/>
                <a:ext cx="593" cy="591"/>
                <a:chOff x="129" y="2935"/>
                <a:chExt cx="593" cy="591"/>
              </a:xfrm>
            </p:grpSpPr>
            <p:sp>
              <p:nvSpPr>
                <p:cNvPr id="171250" name="Arc 136"/>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251" name="Arc 137"/>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252" name="Arc 138"/>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cxnSp>
        <p:nvCxnSpPr>
          <p:cNvPr id="171025" name="AutoShape 139"/>
          <p:cNvCxnSpPr>
            <a:cxnSpLocks noChangeShapeType="1"/>
            <a:stCxn id="171014" idx="1"/>
            <a:endCxn id="171319" idx="1"/>
          </p:cNvCxnSpPr>
          <p:nvPr/>
        </p:nvCxnSpPr>
        <p:spPr bwMode="auto">
          <a:xfrm flipH="1" flipV="1">
            <a:off x="3068638" y="1936984"/>
            <a:ext cx="715962" cy="134937"/>
          </a:xfrm>
          <a:prstGeom prst="straightConnector1">
            <a:avLst/>
          </a:prstGeom>
          <a:noFill/>
          <a:ln w="9525">
            <a:solidFill>
              <a:schemeClr val="tx1"/>
            </a:solidFill>
            <a:round/>
            <a:headEnd/>
            <a:tailEnd/>
          </a:ln>
        </p:spPr>
      </p:cxnSp>
      <p:cxnSp>
        <p:nvCxnSpPr>
          <p:cNvPr id="171026" name="AutoShape 140"/>
          <p:cNvCxnSpPr>
            <a:cxnSpLocks noChangeShapeType="1"/>
            <a:stCxn id="171014" idx="1"/>
            <a:endCxn id="171259" idx="1"/>
          </p:cNvCxnSpPr>
          <p:nvPr/>
        </p:nvCxnSpPr>
        <p:spPr bwMode="auto">
          <a:xfrm flipH="1">
            <a:off x="3068638" y="2071921"/>
            <a:ext cx="715962" cy="715963"/>
          </a:xfrm>
          <a:prstGeom prst="straightConnector1">
            <a:avLst/>
          </a:prstGeom>
          <a:noFill/>
          <a:ln w="9525">
            <a:solidFill>
              <a:schemeClr val="tx1"/>
            </a:solidFill>
            <a:round/>
            <a:headEnd/>
            <a:tailEnd/>
          </a:ln>
        </p:spPr>
      </p:cxnSp>
      <p:cxnSp>
        <p:nvCxnSpPr>
          <p:cNvPr id="171027" name="AutoShape 141"/>
          <p:cNvCxnSpPr>
            <a:cxnSpLocks noChangeShapeType="1"/>
            <a:stCxn id="171014" idx="1"/>
            <a:endCxn id="171290" idx="1"/>
          </p:cNvCxnSpPr>
          <p:nvPr/>
        </p:nvCxnSpPr>
        <p:spPr bwMode="auto">
          <a:xfrm flipH="1">
            <a:off x="2282826" y="2071920"/>
            <a:ext cx="1501775" cy="312738"/>
          </a:xfrm>
          <a:prstGeom prst="straightConnector1">
            <a:avLst/>
          </a:prstGeom>
          <a:noFill/>
          <a:ln w="9525">
            <a:solidFill>
              <a:schemeClr val="tx1"/>
            </a:solidFill>
            <a:round/>
            <a:headEnd/>
            <a:tailEnd/>
          </a:ln>
        </p:spPr>
      </p:cxnSp>
      <p:sp>
        <p:nvSpPr>
          <p:cNvPr id="171028" name="Oval 142"/>
          <p:cNvSpPr>
            <a:spLocks noChangeArrowheads="1"/>
          </p:cNvSpPr>
          <p:nvPr/>
        </p:nvSpPr>
        <p:spPr bwMode="auto">
          <a:xfrm>
            <a:off x="2489200" y="180522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1</a:t>
            </a:r>
          </a:p>
        </p:txBody>
      </p:sp>
      <p:grpSp>
        <p:nvGrpSpPr>
          <p:cNvPr id="171029" name="Group 143"/>
          <p:cNvGrpSpPr>
            <a:grpSpLocks noChangeAspect="1"/>
          </p:cNvGrpSpPr>
          <p:nvPr/>
        </p:nvGrpSpPr>
        <p:grpSpPr bwMode="auto">
          <a:xfrm>
            <a:off x="2489200" y="2872021"/>
            <a:ext cx="990600" cy="849313"/>
            <a:chOff x="1123" y="2840"/>
            <a:chExt cx="1008" cy="864"/>
          </a:xfrm>
        </p:grpSpPr>
        <p:sp>
          <p:nvSpPr>
            <p:cNvPr id="171216" name="AutoShape 144"/>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217" name="Group 145"/>
            <p:cNvGrpSpPr>
              <a:grpSpLocks noChangeAspect="1"/>
            </p:cNvGrpSpPr>
            <p:nvPr/>
          </p:nvGrpSpPr>
          <p:grpSpPr bwMode="auto">
            <a:xfrm>
              <a:off x="1315" y="2888"/>
              <a:ext cx="593" cy="728"/>
              <a:chOff x="1392" y="2880"/>
              <a:chExt cx="593" cy="728"/>
            </a:xfrm>
          </p:grpSpPr>
          <p:grpSp>
            <p:nvGrpSpPr>
              <p:cNvPr id="171218" name="Group 146"/>
              <p:cNvGrpSpPr>
                <a:grpSpLocks noChangeAspect="1"/>
              </p:cNvGrpSpPr>
              <p:nvPr/>
            </p:nvGrpSpPr>
            <p:grpSpPr bwMode="auto">
              <a:xfrm>
                <a:off x="1639" y="3189"/>
                <a:ext cx="155" cy="419"/>
                <a:chOff x="3319" y="2565"/>
                <a:chExt cx="155" cy="419"/>
              </a:xfrm>
            </p:grpSpPr>
            <p:grpSp>
              <p:nvGrpSpPr>
                <p:cNvPr id="171223" name="Group 147"/>
                <p:cNvGrpSpPr>
                  <a:grpSpLocks noChangeAspect="1"/>
                </p:cNvGrpSpPr>
                <p:nvPr/>
              </p:nvGrpSpPr>
              <p:grpSpPr bwMode="auto">
                <a:xfrm>
                  <a:off x="3320" y="2709"/>
                  <a:ext cx="154" cy="275"/>
                  <a:chOff x="3320" y="2709"/>
                  <a:chExt cx="154" cy="275"/>
                </a:xfrm>
              </p:grpSpPr>
              <p:grpSp>
                <p:nvGrpSpPr>
                  <p:cNvPr id="171231" name="Group 148"/>
                  <p:cNvGrpSpPr>
                    <a:grpSpLocks noChangeAspect="1"/>
                  </p:cNvGrpSpPr>
                  <p:nvPr/>
                </p:nvGrpSpPr>
                <p:grpSpPr bwMode="auto">
                  <a:xfrm>
                    <a:off x="3320" y="2716"/>
                    <a:ext cx="99" cy="266"/>
                    <a:chOff x="3320" y="2716"/>
                    <a:chExt cx="99" cy="266"/>
                  </a:xfrm>
                </p:grpSpPr>
                <p:sp>
                  <p:nvSpPr>
                    <p:cNvPr id="171239" name="Line 14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240" name="Line 15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241" name="Line 15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242" name="Line 15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243" name="Line 15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244" name="Line 15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245" name="Line 15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232" name="Line 15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233" name="Line 15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234" name="Line 15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235" name="Line 15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236" name="Line 16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237" name="Line 16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238" name="Line 16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224" name="Group 163"/>
                <p:cNvGrpSpPr>
                  <a:grpSpLocks noChangeAspect="1"/>
                </p:cNvGrpSpPr>
                <p:nvPr/>
              </p:nvGrpSpPr>
              <p:grpSpPr bwMode="auto">
                <a:xfrm>
                  <a:off x="3319" y="2579"/>
                  <a:ext cx="152" cy="403"/>
                  <a:chOff x="3319" y="2579"/>
                  <a:chExt cx="152" cy="403"/>
                </a:xfrm>
              </p:grpSpPr>
              <p:sp>
                <p:nvSpPr>
                  <p:cNvPr id="171226" name="Line 16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227" name="Line 16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228" name="Line 16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229" name="Line 16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230" name="Line 16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225" name="Oval 16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219" name="Group 170"/>
              <p:cNvGrpSpPr>
                <a:grpSpLocks noChangeAspect="1"/>
              </p:cNvGrpSpPr>
              <p:nvPr/>
            </p:nvGrpSpPr>
            <p:grpSpPr bwMode="auto">
              <a:xfrm>
                <a:off x="1392" y="2880"/>
                <a:ext cx="593" cy="591"/>
                <a:chOff x="129" y="2935"/>
                <a:chExt cx="593" cy="591"/>
              </a:xfrm>
            </p:grpSpPr>
            <p:sp>
              <p:nvSpPr>
                <p:cNvPr id="171220" name="Arc 171"/>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221" name="Arc 172"/>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222" name="Arc 173"/>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cxnSp>
        <p:nvCxnSpPr>
          <p:cNvPr id="171030" name="AutoShape 174"/>
          <p:cNvCxnSpPr>
            <a:cxnSpLocks noChangeShapeType="1"/>
            <a:stCxn id="171022" idx="1"/>
            <a:endCxn id="171229" idx="1"/>
          </p:cNvCxnSpPr>
          <p:nvPr/>
        </p:nvCxnSpPr>
        <p:spPr bwMode="auto">
          <a:xfrm flipH="1">
            <a:off x="3068638" y="3138721"/>
            <a:ext cx="715962" cy="474663"/>
          </a:xfrm>
          <a:prstGeom prst="straightConnector1">
            <a:avLst/>
          </a:prstGeom>
          <a:noFill/>
          <a:ln w="9525">
            <a:solidFill>
              <a:schemeClr val="tx1"/>
            </a:solidFill>
            <a:round/>
            <a:headEnd/>
            <a:tailEnd/>
          </a:ln>
        </p:spPr>
      </p:cxnSp>
      <p:cxnSp>
        <p:nvCxnSpPr>
          <p:cNvPr id="171031" name="AutoShape 175"/>
          <p:cNvCxnSpPr>
            <a:cxnSpLocks noChangeShapeType="1"/>
            <a:stCxn id="171022" idx="1"/>
            <a:endCxn id="171350" idx="1"/>
          </p:cNvCxnSpPr>
          <p:nvPr/>
        </p:nvCxnSpPr>
        <p:spPr bwMode="auto">
          <a:xfrm flipH="1">
            <a:off x="2282826" y="3138721"/>
            <a:ext cx="1501775" cy="98425"/>
          </a:xfrm>
          <a:prstGeom prst="straightConnector1">
            <a:avLst/>
          </a:prstGeom>
          <a:noFill/>
          <a:ln w="9525">
            <a:solidFill>
              <a:schemeClr val="tx1"/>
            </a:solidFill>
            <a:round/>
            <a:headEnd/>
            <a:tailEnd/>
          </a:ln>
        </p:spPr>
      </p:cxnSp>
      <p:sp>
        <p:nvSpPr>
          <p:cNvPr id="171032" name="AutoShape 176"/>
          <p:cNvSpPr>
            <a:spLocks noChangeArrowheads="1"/>
          </p:cNvSpPr>
          <p:nvPr/>
        </p:nvSpPr>
        <p:spPr bwMode="auto">
          <a:xfrm>
            <a:off x="1727200" y="1119420"/>
            <a:ext cx="4343400" cy="2667000"/>
          </a:xfrm>
          <a:prstGeom prst="roundRect">
            <a:avLst>
              <a:gd name="adj" fmla="val 16667"/>
            </a:avLst>
          </a:prstGeom>
          <a:noFill/>
          <a:ln w="9525">
            <a:solidFill>
              <a:schemeClr val="tx1"/>
            </a:solidFill>
            <a:prstDash val="sysDot"/>
            <a:round/>
            <a:headEnd/>
            <a:tailEnd/>
          </a:ln>
        </p:spPr>
        <p:txBody>
          <a:bodyPr wrap="none" anchor="ctr"/>
          <a:lstStyle/>
          <a:p>
            <a:pPr algn="ctr"/>
            <a:endParaRPr lang="en-US" sz="1800"/>
          </a:p>
        </p:txBody>
      </p:sp>
      <p:sp>
        <p:nvSpPr>
          <p:cNvPr id="171033" name="Text Box 177"/>
          <p:cNvSpPr txBox="1">
            <a:spLocks noChangeArrowheads="1"/>
          </p:cNvSpPr>
          <p:nvPr/>
        </p:nvSpPr>
        <p:spPr bwMode="auto">
          <a:xfrm>
            <a:off x="5232400" y="1195620"/>
            <a:ext cx="560388"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RNS</a:t>
            </a:r>
          </a:p>
        </p:txBody>
      </p:sp>
      <p:sp>
        <p:nvSpPr>
          <p:cNvPr id="171034" name="Rectangle 178"/>
          <p:cNvSpPr>
            <a:spLocks noChangeArrowheads="1"/>
          </p:cNvSpPr>
          <p:nvPr/>
        </p:nvSpPr>
        <p:spPr bwMode="auto">
          <a:xfrm>
            <a:off x="6756400" y="241482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CN</a:t>
            </a:r>
          </a:p>
        </p:txBody>
      </p:sp>
      <p:grpSp>
        <p:nvGrpSpPr>
          <p:cNvPr id="171035" name="Group 179"/>
          <p:cNvGrpSpPr>
            <a:grpSpLocks noChangeAspect="1"/>
          </p:cNvGrpSpPr>
          <p:nvPr/>
        </p:nvGrpSpPr>
        <p:grpSpPr bwMode="auto">
          <a:xfrm>
            <a:off x="1752600" y="5134208"/>
            <a:ext cx="990600" cy="849312"/>
            <a:chOff x="1123" y="2840"/>
            <a:chExt cx="1008" cy="864"/>
          </a:xfrm>
        </p:grpSpPr>
        <p:sp>
          <p:nvSpPr>
            <p:cNvPr id="171186" name="AutoShape 180"/>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187" name="Group 181"/>
            <p:cNvGrpSpPr>
              <a:grpSpLocks noChangeAspect="1"/>
            </p:cNvGrpSpPr>
            <p:nvPr/>
          </p:nvGrpSpPr>
          <p:grpSpPr bwMode="auto">
            <a:xfrm>
              <a:off x="1315" y="2888"/>
              <a:ext cx="593" cy="728"/>
              <a:chOff x="1392" y="2880"/>
              <a:chExt cx="593" cy="728"/>
            </a:xfrm>
          </p:grpSpPr>
          <p:grpSp>
            <p:nvGrpSpPr>
              <p:cNvPr id="171188" name="Group 182"/>
              <p:cNvGrpSpPr>
                <a:grpSpLocks noChangeAspect="1"/>
              </p:cNvGrpSpPr>
              <p:nvPr/>
            </p:nvGrpSpPr>
            <p:grpSpPr bwMode="auto">
              <a:xfrm>
                <a:off x="1639" y="3189"/>
                <a:ext cx="155" cy="419"/>
                <a:chOff x="3319" y="2565"/>
                <a:chExt cx="155" cy="419"/>
              </a:xfrm>
            </p:grpSpPr>
            <p:grpSp>
              <p:nvGrpSpPr>
                <p:cNvPr id="171193" name="Group 183"/>
                <p:cNvGrpSpPr>
                  <a:grpSpLocks noChangeAspect="1"/>
                </p:cNvGrpSpPr>
                <p:nvPr/>
              </p:nvGrpSpPr>
              <p:grpSpPr bwMode="auto">
                <a:xfrm>
                  <a:off x="3320" y="2709"/>
                  <a:ext cx="154" cy="275"/>
                  <a:chOff x="3320" y="2709"/>
                  <a:chExt cx="154" cy="275"/>
                </a:xfrm>
              </p:grpSpPr>
              <p:grpSp>
                <p:nvGrpSpPr>
                  <p:cNvPr id="171201" name="Group 184"/>
                  <p:cNvGrpSpPr>
                    <a:grpSpLocks noChangeAspect="1"/>
                  </p:cNvGrpSpPr>
                  <p:nvPr/>
                </p:nvGrpSpPr>
                <p:grpSpPr bwMode="auto">
                  <a:xfrm>
                    <a:off x="3320" y="2716"/>
                    <a:ext cx="99" cy="266"/>
                    <a:chOff x="3320" y="2716"/>
                    <a:chExt cx="99" cy="266"/>
                  </a:xfrm>
                </p:grpSpPr>
                <p:sp>
                  <p:nvSpPr>
                    <p:cNvPr id="171209" name="Line 18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210" name="Line 18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211" name="Line 18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212" name="Line 18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213" name="Line 18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214" name="Line 19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215" name="Line 19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202" name="Line 19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203" name="Line 19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204" name="Line 19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205" name="Line 19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206" name="Line 19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207" name="Line 19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208" name="Line 19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194" name="Group 199"/>
                <p:cNvGrpSpPr>
                  <a:grpSpLocks noChangeAspect="1"/>
                </p:cNvGrpSpPr>
                <p:nvPr/>
              </p:nvGrpSpPr>
              <p:grpSpPr bwMode="auto">
                <a:xfrm>
                  <a:off x="3319" y="2579"/>
                  <a:ext cx="152" cy="403"/>
                  <a:chOff x="3319" y="2579"/>
                  <a:chExt cx="152" cy="403"/>
                </a:xfrm>
              </p:grpSpPr>
              <p:sp>
                <p:nvSpPr>
                  <p:cNvPr id="171196" name="Line 20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197" name="Line 20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198" name="Line 20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199" name="Line 20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200" name="Line 20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195" name="Oval 20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189" name="Group 206"/>
              <p:cNvGrpSpPr>
                <a:grpSpLocks noChangeAspect="1"/>
              </p:cNvGrpSpPr>
              <p:nvPr/>
            </p:nvGrpSpPr>
            <p:grpSpPr bwMode="auto">
              <a:xfrm>
                <a:off x="1392" y="2880"/>
                <a:ext cx="593" cy="591"/>
                <a:chOff x="129" y="2935"/>
                <a:chExt cx="593" cy="591"/>
              </a:xfrm>
            </p:grpSpPr>
            <p:sp>
              <p:nvSpPr>
                <p:cNvPr id="171190" name="Arc 207"/>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191" name="Arc 208"/>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192" name="Arc 209"/>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171036" name="Rectangle 210"/>
          <p:cNvSpPr>
            <a:spLocks noChangeArrowheads="1"/>
          </p:cNvSpPr>
          <p:nvPr/>
        </p:nvSpPr>
        <p:spPr bwMode="auto">
          <a:xfrm>
            <a:off x="3784600" y="43198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1037" name="Rectangle 211"/>
          <p:cNvSpPr>
            <a:spLocks noChangeArrowheads="1"/>
          </p:cNvSpPr>
          <p:nvPr/>
        </p:nvSpPr>
        <p:spPr bwMode="auto">
          <a:xfrm>
            <a:off x="3784600" y="56152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1038" name="Rectangle 212"/>
          <p:cNvSpPr>
            <a:spLocks noChangeArrowheads="1"/>
          </p:cNvSpPr>
          <p:nvPr/>
        </p:nvSpPr>
        <p:spPr bwMode="auto">
          <a:xfrm>
            <a:off x="5156200" y="508182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p>
        </p:txBody>
      </p:sp>
      <p:cxnSp>
        <p:nvCxnSpPr>
          <p:cNvPr id="171039" name="AutoShape 213"/>
          <p:cNvCxnSpPr>
            <a:cxnSpLocks noChangeShapeType="1"/>
            <a:stCxn id="171038" idx="1"/>
            <a:endCxn id="171036" idx="3"/>
          </p:cNvCxnSpPr>
          <p:nvPr/>
        </p:nvCxnSpPr>
        <p:spPr bwMode="auto">
          <a:xfrm flipH="1" flipV="1">
            <a:off x="4546600" y="4510320"/>
            <a:ext cx="609600" cy="762000"/>
          </a:xfrm>
          <a:prstGeom prst="straightConnector1">
            <a:avLst/>
          </a:prstGeom>
          <a:noFill/>
          <a:ln w="9525">
            <a:solidFill>
              <a:schemeClr val="tx1"/>
            </a:solidFill>
            <a:round/>
            <a:headEnd/>
            <a:tailEnd/>
          </a:ln>
        </p:spPr>
      </p:cxnSp>
      <p:cxnSp>
        <p:nvCxnSpPr>
          <p:cNvPr id="171040" name="AutoShape 214"/>
          <p:cNvCxnSpPr>
            <a:cxnSpLocks noChangeShapeType="1"/>
            <a:stCxn id="171038" idx="1"/>
            <a:endCxn id="171037" idx="3"/>
          </p:cNvCxnSpPr>
          <p:nvPr/>
        </p:nvCxnSpPr>
        <p:spPr bwMode="auto">
          <a:xfrm flipH="1">
            <a:off x="4546600" y="5272320"/>
            <a:ext cx="609600" cy="533400"/>
          </a:xfrm>
          <a:prstGeom prst="straightConnector1">
            <a:avLst/>
          </a:prstGeom>
          <a:noFill/>
          <a:ln w="9525">
            <a:solidFill>
              <a:schemeClr val="tx1"/>
            </a:solidFill>
            <a:round/>
            <a:headEnd/>
            <a:tailEnd/>
          </a:ln>
        </p:spPr>
      </p:cxnSp>
      <p:sp>
        <p:nvSpPr>
          <p:cNvPr id="171041" name="Line 215"/>
          <p:cNvSpPr>
            <a:spLocks noChangeShapeType="1"/>
          </p:cNvSpPr>
          <p:nvPr/>
        </p:nvSpPr>
        <p:spPr bwMode="auto">
          <a:xfrm flipV="1">
            <a:off x="4927600" y="4853220"/>
            <a:ext cx="0" cy="914400"/>
          </a:xfrm>
          <a:prstGeom prst="line">
            <a:avLst/>
          </a:prstGeom>
          <a:noFill/>
          <a:ln w="9525">
            <a:solidFill>
              <a:schemeClr val="tx1"/>
            </a:solidFill>
            <a:prstDash val="dash"/>
            <a:round/>
            <a:headEnd/>
            <a:tailEnd/>
          </a:ln>
        </p:spPr>
        <p:txBody>
          <a:bodyPr/>
          <a:lstStyle/>
          <a:p>
            <a:endParaRPr lang="de-DE"/>
          </a:p>
        </p:txBody>
      </p:sp>
      <p:sp>
        <p:nvSpPr>
          <p:cNvPr id="171042" name="Text Box 216"/>
          <p:cNvSpPr txBox="1">
            <a:spLocks noChangeArrowheads="1"/>
          </p:cNvSpPr>
          <p:nvPr/>
        </p:nvSpPr>
        <p:spPr bwMode="auto">
          <a:xfrm>
            <a:off x="4759326" y="4521433"/>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grpSp>
        <p:nvGrpSpPr>
          <p:cNvPr id="171043" name="Group 217"/>
          <p:cNvGrpSpPr>
            <a:grpSpLocks noChangeAspect="1"/>
          </p:cNvGrpSpPr>
          <p:nvPr/>
        </p:nvGrpSpPr>
        <p:grpSpPr bwMode="auto">
          <a:xfrm>
            <a:off x="2489200" y="3862621"/>
            <a:ext cx="990600" cy="849313"/>
            <a:chOff x="1123" y="2840"/>
            <a:chExt cx="1008" cy="864"/>
          </a:xfrm>
        </p:grpSpPr>
        <p:sp>
          <p:nvSpPr>
            <p:cNvPr id="171156" name="AutoShape 21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157" name="Group 219"/>
            <p:cNvGrpSpPr>
              <a:grpSpLocks noChangeAspect="1"/>
            </p:cNvGrpSpPr>
            <p:nvPr/>
          </p:nvGrpSpPr>
          <p:grpSpPr bwMode="auto">
            <a:xfrm>
              <a:off x="1315" y="2888"/>
              <a:ext cx="593" cy="728"/>
              <a:chOff x="1392" y="2880"/>
              <a:chExt cx="593" cy="728"/>
            </a:xfrm>
          </p:grpSpPr>
          <p:grpSp>
            <p:nvGrpSpPr>
              <p:cNvPr id="171158" name="Group 220"/>
              <p:cNvGrpSpPr>
                <a:grpSpLocks noChangeAspect="1"/>
              </p:cNvGrpSpPr>
              <p:nvPr/>
            </p:nvGrpSpPr>
            <p:grpSpPr bwMode="auto">
              <a:xfrm>
                <a:off x="1639" y="3189"/>
                <a:ext cx="155" cy="419"/>
                <a:chOff x="3319" y="2565"/>
                <a:chExt cx="155" cy="419"/>
              </a:xfrm>
            </p:grpSpPr>
            <p:grpSp>
              <p:nvGrpSpPr>
                <p:cNvPr id="171163" name="Group 221"/>
                <p:cNvGrpSpPr>
                  <a:grpSpLocks noChangeAspect="1"/>
                </p:cNvGrpSpPr>
                <p:nvPr/>
              </p:nvGrpSpPr>
              <p:grpSpPr bwMode="auto">
                <a:xfrm>
                  <a:off x="3320" y="2709"/>
                  <a:ext cx="154" cy="275"/>
                  <a:chOff x="3320" y="2709"/>
                  <a:chExt cx="154" cy="275"/>
                </a:xfrm>
              </p:grpSpPr>
              <p:grpSp>
                <p:nvGrpSpPr>
                  <p:cNvPr id="171171" name="Group 222"/>
                  <p:cNvGrpSpPr>
                    <a:grpSpLocks noChangeAspect="1"/>
                  </p:cNvGrpSpPr>
                  <p:nvPr/>
                </p:nvGrpSpPr>
                <p:grpSpPr bwMode="auto">
                  <a:xfrm>
                    <a:off x="3320" y="2716"/>
                    <a:ext cx="99" cy="266"/>
                    <a:chOff x="3320" y="2716"/>
                    <a:chExt cx="99" cy="266"/>
                  </a:xfrm>
                </p:grpSpPr>
                <p:sp>
                  <p:nvSpPr>
                    <p:cNvPr id="171179" name="Line 22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180" name="Line 22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181" name="Line 22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182" name="Line 22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183" name="Line 22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184" name="Line 22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185" name="Line 22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172" name="Line 23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173" name="Line 23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174" name="Line 23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175" name="Line 23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176" name="Line 23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177" name="Line 23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178" name="Line 23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164" name="Group 237"/>
                <p:cNvGrpSpPr>
                  <a:grpSpLocks noChangeAspect="1"/>
                </p:cNvGrpSpPr>
                <p:nvPr/>
              </p:nvGrpSpPr>
              <p:grpSpPr bwMode="auto">
                <a:xfrm>
                  <a:off x="3319" y="2579"/>
                  <a:ext cx="152" cy="403"/>
                  <a:chOff x="3319" y="2579"/>
                  <a:chExt cx="152" cy="403"/>
                </a:xfrm>
              </p:grpSpPr>
              <p:sp>
                <p:nvSpPr>
                  <p:cNvPr id="171166" name="Line 23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167" name="Line 23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168" name="Line 24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169" name="Line 24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170" name="Line 24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165" name="Oval 24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159" name="Group 244"/>
              <p:cNvGrpSpPr>
                <a:grpSpLocks noChangeAspect="1"/>
              </p:cNvGrpSpPr>
              <p:nvPr/>
            </p:nvGrpSpPr>
            <p:grpSpPr bwMode="auto">
              <a:xfrm>
                <a:off x="1392" y="2880"/>
                <a:ext cx="593" cy="591"/>
                <a:chOff x="129" y="2935"/>
                <a:chExt cx="593" cy="591"/>
              </a:xfrm>
            </p:grpSpPr>
            <p:sp>
              <p:nvSpPr>
                <p:cNvPr id="171160" name="Arc 245"/>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161" name="Arc 246"/>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162" name="Arc 247"/>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sp>
        <p:nvSpPr>
          <p:cNvPr id="171044" name="Rectangle 248"/>
          <p:cNvSpPr>
            <a:spLocks noChangeArrowheads="1"/>
          </p:cNvSpPr>
          <p:nvPr/>
        </p:nvSpPr>
        <p:spPr bwMode="auto">
          <a:xfrm>
            <a:off x="3784600" y="56152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grpSp>
        <p:nvGrpSpPr>
          <p:cNvPr id="171045" name="Group 249"/>
          <p:cNvGrpSpPr>
            <a:grpSpLocks noChangeAspect="1"/>
          </p:cNvGrpSpPr>
          <p:nvPr/>
        </p:nvGrpSpPr>
        <p:grpSpPr bwMode="auto">
          <a:xfrm>
            <a:off x="1752600" y="4281721"/>
            <a:ext cx="990600" cy="849313"/>
            <a:chOff x="1123" y="2840"/>
            <a:chExt cx="1008" cy="864"/>
          </a:xfrm>
        </p:grpSpPr>
        <p:sp>
          <p:nvSpPr>
            <p:cNvPr id="171126" name="AutoShape 250"/>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127" name="Group 251"/>
            <p:cNvGrpSpPr>
              <a:grpSpLocks noChangeAspect="1"/>
            </p:cNvGrpSpPr>
            <p:nvPr/>
          </p:nvGrpSpPr>
          <p:grpSpPr bwMode="auto">
            <a:xfrm>
              <a:off x="1315" y="2888"/>
              <a:ext cx="593" cy="728"/>
              <a:chOff x="1392" y="2880"/>
              <a:chExt cx="593" cy="728"/>
            </a:xfrm>
          </p:grpSpPr>
          <p:grpSp>
            <p:nvGrpSpPr>
              <p:cNvPr id="171128" name="Group 252"/>
              <p:cNvGrpSpPr>
                <a:grpSpLocks noChangeAspect="1"/>
              </p:cNvGrpSpPr>
              <p:nvPr/>
            </p:nvGrpSpPr>
            <p:grpSpPr bwMode="auto">
              <a:xfrm>
                <a:off x="1639" y="3189"/>
                <a:ext cx="155" cy="419"/>
                <a:chOff x="3319" y="2565"/>
                <a:chExt cx="155" cy="419"/>
              </a:xfrm>
            </p:grpSpPr>
            <p:grpSp>
              <p:nvGrpSpPr>
                <p:cNvPr id="171133" name="Group 253"/>
                <p:cNvGrpSpPr>
                  <a:grpSpLocks noChangeAspect="1"/>
                </p:cNvGrpSpPr>
                <p:nvPr/>
              </p:nvGrpSpPr>
              <p:grpSpPr bwMode="auto">
                <a:xfrm>
                  <a:off x="3320" y="2709"/>
                  <a:ext cx="154" cy="275"/>
                  <a:chOff x="3320" y="2709"/>
                  <a:chExt cx="154" cy="275"/>
                </a:xfrm>
              </p:grpSpPr>
              <p:grpSp>
                <p:nvGrpSpPr>
                  <p:cNvPr id="171141" name="Group 254"/>
                  <p:cNvGrpSpPr>
                    <a:grpSpLocks noChangeAspect="1"/>
                  </p:cNvGrpSpPr>
                  <p:nvPr/>
                </p:nvGrpSpPr>
                <p:grpSpPr bwMode="auto">
                  <a:xfrm>
                    <a:off x="3320" y="2716"/>
                    <a:ext cx="99" cy="266"/>
                    <a:chOff x="3320" y="2716"/>
                    <a:chExt cx="99" cy="266"/>
                  </a:xfrm>
                </p:grpSpPr>
                <p:sp>
                  <p:nvSpPr>
                    <p:cNvPr id="171149" name="Line 25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150" name="Line 25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151" name="Line 25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152" name="Line 25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153" name="Line 25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154" name="Line 26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155" name="Line 26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142" name="Line 26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143" name="Line 26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144" name="Line 26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145" name="Line 26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146" name="Line 26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147" name="Line 26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148" name="Line 26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134" name="Group 269"/>
                <p:cNvGrpSpPr>
                  <a:grpSpLocks noChangeAspect="1"/>
                </p:cNvGrpSpPr>
                <p:nvPr/>
              </p:nvGrpSpPr>
              <p:grpSpPr bwMode="auto">
                <a:xfrm>
                  <a:off x="3319" y="2579"/>
                  <a:ext cx="152" cy="403"/>
                  <a:chOff x="3319" y="2579"/>
                  <a:chExt cx="152" cy="403"/>
                </a:xfrm>
              </p:grpSpPr>
              <p:sp>
                <p:nvSpPr>
                  <p:cNvPr id="171136" name="Line 27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137" name="Line 27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138" name="Line 27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139" name="Line 27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140" name="Line 27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135" name="Oval 27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129" name="Group 276"/>
              <p:cNvGrpSpPr>
                <a:grpSpLocks noChangeAspect="1"/>
              </p:cNvGrpSpPr>
              <p:nvPr/>
            </p:nvGrpSpPr>
            <p:grpSpPr bwMode="auto">
              <a:xfrm>
                <a:off x="1392" y="2880"/>
                <a:ext cx="593" cy="591"/>
                <a:chOff x="129" y="2935"/>
                <a:chExt cx="593" cy="591"/>
              </a:xfrm>
            </p:grpSpPr>
            <p:sp>
              <p:nvSpPr>
                <p:cNvPr id="171130" name="Arc 277"/>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131" name="Arc 278"/>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132" name="Arc 279"/>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grpSp>
        <p:nvGrpSpPr>
          <p:cNvPr id="171046" name="Group 280"/>
          <p:cNvGrpSpPr>
            <a:grpSpLocks noChangeAspect="1"/>
          </p:cNvGrpSpPr>
          <p:nvPr/>
        </p:nvGrpSpPr>
        <p:grpSpPr bwMode="auto">
          <a:xfrm>
            <a:off x="2489200" y="4713521"/>
            <a:ext cx="990600" cy="849313"/>
            <a:chOff x="1123" y="2840"/>
            <a:chExt cx="1008" cy="864"/>
          </a:xfrm>
        </p:grpSpPr>
        <p:sp>
          <p:nvSpPr>
            <p:cNvPr id="171096" name="AutoShape 281"/>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097" name="Group 282"/>
            <p:cNvGrpSpPr>
              <a:grpSpLocks noChangeAspect="1"/>
            </p:cNvGrpSpPr>
            <p:nvPr/>
          </p:nvGrpSpPr>
          <p:grpSpPr bwMode="auto">
            <a:xfrm>
              <a:off x="1315" y="2888"/>
              <a:ext cx="593" cy="728"/>
              <a:chOff x="1392" y="2880"/>
              <a:chExt cx="593" cy="728"/>
            </a:xfrm>
          </p:grpSpPr>
          <p:grpSp>
            <p:nvGrpSpPr>
              <p:cNvPr id="171098" name="Group 283"/>
              <p:cNvGrpSpPr>
                <a:grpSpLocks noChangeAspect="1"/>
              </p:cNvGrpSpPr>
              <p:nvPr/>
            </p:nvGrpSpPr>
            <p:grpSpPr bwMode="auto">
              <a:xfrm>
                <a:off x="1639" y="3189"/>
                <a:ext cx="155" cy="419"/>
                <a:chOff x="3319" y="2565"/>
                <a:chExt cx="155" cy="419"/>
              </a:xfrm>
            </p:grpSpPr>
            <p:grpSp>
              <p:nvGrpSpPr>
                <p:cNvPr id="171103" name="Group 284"/>
                <p:cNvGrpSpPr>
                  <a:grpSpLocks noChangeAspect="1"/>
                </p:cNvGrpSpPr>
                <p:nvPr/>
              </p:nvGrpSpPr>
              <p:grpSpPr bwMode="auto">
                <a:xfrm>
                  <a:off x="3320" y="2709"/>
                  <a:ext cx="154" cy="275"/>
                  <a:chOff x="3320" y="2709"/>
                  <a:chExt cx="154" cy="275"/>
                </a:xfrm>
              </p:grpSpPr>
              <p:grpSp>
                <p:nvGrpSpPr>
                  <p:cNvPr id="171111" name="Group 285"/>
                  <p:cNvGrpSpPr>
                    <a:grpSpLocks noChangeAspect="1"/>
                  </p:cNvGrpSpPr>
                  <p:nvPr/>
                </p:nvGrpSpPr>
                <p:grpSpPr bwMode="auto">
                  <a:xfrm>
                    <a:off x="3320" y="2716"/>
                    <a:ext cx="99" cy="266"/>
                    <a:chOff x="3320" y="2716"/>
                    <a:chExt cx="99" cy="266"/>
                  </a:xfrm>
                </p:grpSpPr>
                <p:sp>
                  <p:nvSpPr>
                    <p:cNvPr id="171119" name="Line 286"/>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120" name="Line 287"/>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121" name="Line 288"/>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122" name="Line 289"/>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123" name="Line 290"/>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124" name="Line 291"/>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125" name="Line 292"/>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112" name="Line 293"/>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113" name="Line 294"/>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114" name="Line 295"/>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115" name="Line 296"/>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116" name="Line 297"/>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117" name="Line 298"/>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118" name="Line 299"/>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104" name="Group 300"/>
                <p:cNvGrpSpPr>
                  <a:grpSpLocks noChangeAspect="1"/>
                </p:cNvGrpSpPr>
                <p:nvPr/>
              </p:nvGrpSpPr>
              <p:grpSpPr bwMode="auto">
                <a:xfrm>
                  <a:off x="3319" y="2579"/>
                  <a:ext cx="152" cy="403"/>
                  <a:chOff x="3319" y="2579"/>
                  <a:chExt cx="152" cy="403"/>
                </a:xfrm>
              </p:grpSpPr>
              <p:sp>
                <p:nvSpPr>
                  <p:cNvPr id="171106" name="Line 301"/>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107" name="Line 302"/>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108" name="Line 303"/>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109" name="Line 304"/>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110" name="Line 305"/>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105" name="Oval 306"/>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099" name="Group 307"/>
              <p:cNvGrpSpPr>
                <a:grpSpLocks noChangeAspect="1"/>
              </p:cNvGrpSpPr>
              <p:nvPr/>
            </p:nvGrpSpPr>
            <p:grpSpPr bwMode="auto">
              <a:xfrm>
                <a:off x="1392" y="2880"/>
                <a:ext cx="593" cy="591"/>
                <a:chOff x="129" y="2935"/>
                <a:chExt cx="593" cy="591"/>
              </a:xfrm>
            </p:grpSpPr>
            <p:sp>
              <p:nvSpPr>
                <p:cNvPr id="171100" name="Arc 308"/>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101" name="Arc 309"/>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102" name="Arc 310"/>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cxnSp>
        <p:nvCxnSpPr>
          <p:cNvPr id="171047" name="AutoShape 311"/>
          <p:cNvCxnSpPr>
            <a:cxnSpLocks noChangeShapeType="1"/>
            <a:stCxn id="171036" idx="1"/>
            <a:endCxn id="171169" idx="1"/>
          </p:cNvCxnSpPr>
          <p:nvPr/>
        </p:nvCxnSpPr>
        <p:spPr bwMode="auto">
          <a:xfrm flipH="1">
            <a:off x="3068638" y="4510321"/>
            <a:ext cx="715962" cy="93663"/>
          </a:xfrm>
          <a:prstGeom prst="straightConnector1">
            <a:avLst/>
          </a:prstGeom>
          <a:noFill/>
          <a:ln w="9525">
            <a:solidFill>
              <a:schemeClr val="tx1"/>
            </a:solidFill>
            <a:round/>
            <a:headEnd/>
            <a:tailEnd/>
          </a:ln>
        </p:spPr>
      </p:cxnSp>
      <p:cxnSp>
        <p:nvCxnSpPr>
          <p:cNvPr id="171048" name="AutoShape 312"/>
          <p:cNvCxnSpPr>
            <a:cxnSpLocks noChangeShapeType="1"/>
            <a:stCxn id="171061" idx="1"/>
            <a:endCxn id="171109" idx="1"/>
          </p:cNvCxnSpPr>
          <p:nvPr/>
        </p:nvCxnSpPr>
        <p:spPr bwMode="auto">
          <a:xfrm flipH="1">
            <a:off x="3068638" y="5119921"/>
            <a:ext cx="715962" cy="334963"/>
          </a:xfrm>
          <a:prstGeom prst="straightConnector1">
            <a:avLst/>
          </a:prstGeom>
          <a:noFill/>
          <a:ln w="9525">
            <a:solidFill>
              <a:schemeClr val="tx1"/>
            </a:solidFill>
            <a:round/>
            <a:headEnd/>
            <a:tailEnd/>
          </a:ln>
        </p:spPr>
      </p:cxnSp>
      <p:cxnSp>
        <p:nvCxnSpPr>
          <p:cNvPr id="171049" name="AutoShape 313"/>
          <p:cNvCxnSpPr>
            <a:cxnSpLocks noChangeShapeType="1"/>
            <a:stCxn id="171061" idx="1"/>
            <a:endCxn id="171140" idx="1"/>
          </p:cNvCxnSpPr>
          <p:nvPr/>
        </p:nvCxnSpPr>
        <p:spPr bwMode="auto">
          <a:xfrm flipH="1" flipV="1">
            <a:off x="2282826" y="5051658"/>
            <a:ext cx="1501775" cy="68262"/>
          </a:xfrm>
          <a:prstGeom prst="straightConnector1">
            <a:avLst/>
          </a:prstGeom>
          <a:noFill/>
          <a:ln w="9525">
            <a:solidFill>
              <a:schemeClr val="tx1"/>
            </a:solidFill>
            <a:round/>
            <a:headEnd/>
            <a:tailEnd/>
          </a:ln>
        </p:spPr>
      </p:cxnSp>
      <p:grpSp>
        <p:nvGrpSpPr>
          <p:cNvPr id="171050" name="Group 314"/>
          <p:cNvGrpSpPr>
            <a:grpSpLocks noChangeAspect="1"/>
          </p:cNvGrpSpPr>
          <p:nvPr/>
        </p:nvGrpSpPr>
        <p:grpSpPr bwMode="auto">
          <a:xfrm>
            <a:off x="2489200" y="5539021"/>
            <a:ext cx="990600" cy="849313"/>
            <a:chOff x="1123" y="2840"/>
            <a:chExt cx="1008" cy="864"/>
          </a:xfrm>
        </p:grpSpPr>
        <p:sp>
          <p:nvSpPr>
            <p:cNvPr id="171066" name="AutoShape 315"/>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p:spPr>
          <p:txBody>
            <a:bodyPr wrap="none" anchor="ctr"/>
            <a:lstStyle/>
            <a:p>
              <a:pPr algn="ctr"/>
              <a:endParaRPr lang="en-US" sz="1800"/>
            </a:p>
          </p:txBody>
        </p:sp>
        <p:grpSp>
          <p:nvGrpSpPr>
            <p:cNvPr id="171067" name="Group 316"/>
            <p:cNvGrpSpPr>
              <a:grpSpLocks noChangeAspect="1"/>
            </p:cNvGrpSpPr>
            <p:nvPr/>
          </p:nvGrpSpPr>
          <p:grpSpPr bwMode="auto">
            <a:xfrm>
              <a:off x="1315" y="2888"/>
              <a:ext cx="593" cy="728"/>
              <a:chOff x="1392" y="2880"/>
              <a:chExt cx="593" cy="728"/>
            </a:xfrm>
          </p:grpSpPr>
          <p:grpSp>
            <p:nvGrpSpPr>
              <p:cNvPr id="171068" name="Group 317"/>
              <p:cNvGrpSpPr>
                <a:grpSpLocks noChangeAspect="1"/>
              </p:cNvGrpSpPr>
              <p:nvPr/>
            </p:nvGrpSpPr>
            <p:grpSpPr bwMode="auto">
              <a:xfrm>
                <a:off x="1639" y="3189"/>
                <a:ext cx="155" cy="419"/>
                <a:chOff x="3319" y="2565"/>
                <a:chExt cx="155" cy="419"/>
              </a:xfrm>
            </p:grpSpPr>
            <p:grpSp>
              <p:nvGrpSpPr>
                <p:cNvPr id="171073" name="Group 318"/>
                <p:cNvGrpSpPr>
                  <a:grpSpLocks noChangeAspect="1"/>
                </p:cNvGrpSpPr>
                <p:nvPr/>
              </p:nvGrpSpPr>
              <p:grpSpPr bwMode="auto">
                <a:xfrm>
                  <a:off x="3320" y="2709"/>
                  <a:ext cx="154" cy="275"/>
                  <a:chOff x="3320" y="2709"/>
                  <a:chExt cx="154" cy="275"/>
                </a:xfrm>
              </p:grpSpPr>
              <p:grpSp>
                <p:nvGrpSpPr>
                  <p:cNvPr id="171081" name="Group 319"/>
                  <p:cNvGrpSpPr>
                    <a:grpSpLocks noChangeAspect="1"/>
                  </p:cNvGrpSpPr>
                  <p:nvPr/>
                </p:nvGrpSpPr>
                <p:grpSpPr bwMode="auto">
                  <a:xfrm>
                    <a:off x="3320" y="2716"/>
                    <a:ext cx="99" cy="266"/>
                    <a:chOff x="3320" y="2716"/>
                    <a:chExt cx="99" cy="266"/>
                  </a:xfrm>
                </p:grpSpPr>
                <p:sp>
                  <p:nvSpPr>
                    <p:cNvPr id="171089" name="Line 32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71090" name="Line 32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71091" name="Line 32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71092" name="Line 32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71093" name="Line 32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71094" name="Line 32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71095" name="Line 32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71082" name="Line 32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71083" name="Line 32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71084" name="Line 32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71085" name="Line 33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71086" name="Line 33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71087" name="Line 33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71088" name="Line 33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71074" name="Group 334"/>
                <p:cNvGrpSpPr>
                  <a:grpSpLocks noChangeAspect="1"/>
                </p:cNvGrpSpPr>
                <p:nvPr/>
              </p:nvGrpSpPr>
              <p:grpSpPr bwMode="auto">
                <a:xfrm>
                  <a:off x="3319" y="2579"/>
                  <a:ext cx="152" cy="403"/>
                  <a:chOff x="3319" y="2579"/>
                  <a:chExt cx="152" cy="403"/>
                </a:xfrm>
              </p:grpSpPr>
              <p:sp>
                <p:nvSpPr>
                  <p:cNvPr id="171076" name="Line 33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71077" name="Line 33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71078" name="Line 33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71079" name="Line 33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71080" name="Line 33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71075" name="Oval 34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71069" name="Group 341"/>
              <p:cNvGrpSpPr>
                <a:grpSpLocks noChangeAspect="1"/>
              </p:cNvGrpSpPr>
              <p:nvPr/>
            </p:nvGrpSpPr>
            <p:grpSpPr bwMode="auto">
              <a:xfrm>
                <a:off x="1392" y="2880"/>
                <a:ext cx="593" cy="591"/>
                <a:chOff x="129" y="2935"/>
                <a:chExt cx="593" cy="591"/>
              </a:xfrm>
            </p:grpSpPr>
            <p:sp>
              <p:nvSpPr>
                <p:cNvPr id="171070" name="Arc 342"/>
                <p:cNvSpPr>
                  <a:spLocks noChangeAspect="1"/>
                </p:cNvSpPr>
                <p:nvPr/>
              </p:nvSpPr>
              <p:spPr bwMode="auto">
                <a:xfrm rot="3712493">
                  <a:off x="130" y="2934"/>
                  <a:ext cx="591" cy="593"/>
                </a:xfrm>
                <a:custGeom>
                  <a:avLst/>
                  <a:gdLst>
                    <a:gd name="T0" fmla="*/ 6 w 43200"/>
                    <a:gd name="T1" fmla="*/ 8 h 43200"/>
                    <a:gd name="T2" fmla="*/ 8 w 43200"/>
                    <a:gd name="T3" fmla="*/ 4 h 43200"/>
                    <a:gd name="T4" fmla="*/ 4 w 43200"/>
                    <a:gd name="T5" fmla="*/ 4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0289" y="41374"/>
                      </a:lnTo>
                      <a:close/>
                    </a:path>
                  </a:pathLst>
                </a:custGeom>
                <a:noFill/>
                <a:ln w="9525">
                  <a:solidFill>
                    <a:schemeClr val="accent1"/>
                  </a:solidFill>
                  <a:round/>
                  <a:headEnd/>
                  <a:tailEnd/>
                </a:ln>
              </p:spPr>
              <p:txBody>
                <a:bodyPr wrap="none" anchor="ctr"/>
                <a:lstStyle/>
                <a:p>
                  <a:endParaRPr lang="de-DE"/>
                </a:p>
              </p:txBody>
            </p:sp>
            <p:sp>
              <p:nvSpPr>
                <p:cNvPr id="171071" name="Arc 343"/>
                <p:cNvSpPr>
                  <a:spLocks noChangeAspect="1"/>
                </p:cNvSpPr>
                <p:nvPr/>
              </p:nvSpPr>
              <p:spPr bwMode="auto">
                <a:xfrm rot="3712493">
                  <a:off x="249" y="3063"/>
                  <a:ext cx="336" cy="353"/>
                </a:xfrm>
                <a:custGeom>
                  <a:avLst/>
                  <a:gdLst>
                    <a:gd name="T0" fmla="*/ 2 w 43200"/>
                    <a:gd name="T1" fmla="*/ 3 h 43200"/>
                    <a:gd name="T2" fmla="*/ 3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sp>
              <p:nvSpPr>
                <p:cNvPr id="171072" name="Arc 344"/>
                <p:cNvSpPr>
                  <a:spLocks noChangeAspect="1"/>
                </p:cNvSpPr>
                <p:nvPr/>
              </p:nvSpPr>
              <p:spPr bwMode="auto">
                <a:xfrm rot="3712493">
                  <a:off x="336" y="3168"/>
                  <a:ext cx="192" cy="192"/>
                </a:xfrm>
                <a:custGeom>
                  <a:avLst/>
                  <a:gdLst>
                    <a:gd name="T0" fmla="*/ 1 w 43200"/>
                    <a:gd name="T1" fmla="*/ 1 h 43200"/>
                    <a:gd name="T2" fmla="*/ 1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accent1"/>
                  </a:solidFill>
                  <a:round/>
                  <a:headEnd/>
                  <a:tailEnd/>
                </a:ln>
              </p:spPr>
              <p:txBody>
                <a:bodyPr wrap="none" anchor="ctr"/>
                <a:lstStyle/>
                <a:p>
                  <a:endParaRPr lang="de-DE"/>
                </a:p>
              </p:txBody>
            </p:sp>
          </p:grpSp>
        </p:grpSp>
      </p:grpSp>
      <p:cxnSp>
        <p:nvCxnSpPr>
          <p:cNvPr id="171051" name="AutoShape 345"/>
          <p:cNvCxnSpPr>
            <a:cxnSpLocks noChangeShapeType="1"/>
            <a:stCxn id="171044" idx="1"/>
            <a:endCxn id="171079" idx="1"/>
          </p:cNvCxnSpPr>
          <p:nvPr/>
        </p:nvCxnSpPr>
        <p:spPr bwMode="auto">
          <a:xfrm flipH="1">
            <a:off x="3068638" y="5805721"/>
            <a:ext cx="715962" cy="474663"/>
          </a:xfrm>
          <a:prstGeom prst="straightConnector1">
            <a:avLst/>
          </a:prstGeom>
          <a:noFill/>
          <a:ln w="9525">
            <a:solidFill>
              <a:schemeClr val="tx1"/>
            </a:solidFill>
            <a:round/>
            <a:headEnd/>
            <a:tailEnd/>
          </a:ln>
        </p:spPr>
      </p:cxnSp>
      <p:cxnSp>
        <p:nvCxnSpPr>
          <p:cNvPr id="171052" name="AutoShape 346"/>
          <p:cNvCxnSpPr>
            <a:cxnSpLocks noChangeShapeType="1"/>
            <a:stCxn id="171044" idx="1"/>
            <a:endCxn id="171200" idx="1"/>
          </p:cNvCxnSpPr>
          <p:nvPr/>
        </p:nvCxnSpPr>
        <p:spPr bwMode="auto">
          <a:xfrm flipH="1">
            <a:off x="2282826" y="5805721"/>
            <a:ext cx="1501775" cy="98425"/>
          </a:xfrm>
          <a:prstGeom prst="straightConnector1">
            <a:avLst/>
          </a:prstGeom>
          <a:noFill/>
          <a:ln w="9525">
            <a:solidFill>
              <a:schemeClr val="tx1"/>
            </a:solidFill>
            <a:round/>
            <a:headEnd/>
            <a:tailEnd/>
          </a:ln>
        </p:spPr>
      </p:cxnSp>
      <p:sp>
        <p:nvSpPr>
          <p:cNvPr id="171053" name="AutoShape 347"/>
          <p:cNvSpPr>
            <a:spLocks noChangeArrowheads="1"/>
          </p:cNvSpPr>
          <p:nvPr/>
        </p:nvSpPr>
        <p:spPr bwMode="auto">
          <a:xfrm>
            <a:off x="1727200" y="3786420"/>
            <a:ext cx="4343400" cy="2667000"/>
          </a:xfrm>
          <a:prstGeom prst="roundRect">
            <a:avLst>
              <a:gd name="adj" fmla="val 16667"/>
            </a:avLst>
          </a:prstGeom>
          <a:noFill/>
          <a:ln w="9525">
            <a:solidFill>
              <a:schemeClr val="tx1"/>
            </a:solidFill>
            <a:prstDash val="sysDot"/>
            <a:round/>
            <a:headEnd/>
            <a:tailEnd/>
          </a:ln>
        </p:spPr>
        <p:txBody>
          <a:bodyPr wrap="none" anchor="ctr"/>
          <a:lstStyle/>
          <a:p>
            <a:pPr algn="ctr"/>
            <a:endParaRPr lang="en-US" sz="1800"/>
          </a:p>
        </p:txBody>
      </p:sp>
      <p:sp>
        <p:nvSpPr>
          <p:cNvPr id="171054" name="Text Box 348"/>
          <p:cNvSpPr txBox="1">
            <a:spLocks noChangeArrowheads="1"/>
          </p:cNvSpPr>
          <p:nvPr/>
        </p:nvSpPr>
        <p:spPr bwMode="auto">
          <a:xfrm>
            <a:off x="5232400" y="6072420"/>
            <a:ext cx="560388"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RNS</a:t>
            </a:r>
          </a:p>
        </p:txBody>
      </p:sp>
      <p:sp>
        <p:nvSpPr>
          <p:cNvPr id="171055" name="Line 349"/>
          <p:cNvSpPr>
            <a:spLocks noChangeShapeType="1"/>
          </p:cNvSpPr>
          <p:nvPr/>
        </p:nvSpPr>
        <p:spPr bwMode="auto">
          <a:xfrm flipV="1">
            <a:off x="5537200" y="2795820"/>
            <a:ext cx="0" cy="2286000"/>
          </a:xfrm>
          <a:prstGeom prst="line">
            <a:avLst/>
          </a:prstGeom>
          <a:noFill/>
          <a:ln w="9525">
            <a:solidFill>
              <a:schemeClr val="tx1"/>
            </a:solidFill>
            <a:prstDash val="dash"/>
            <a:round/>
            <a:headEnd/>
            <a:tailEnd/>
          </a:ln>
        </p:spPr>
        <p:txBody>
          <a:bodyPr/>
          <a:lstStyle/>
          <a:p>
            <a:endParaRPr lang="de-DE"/>
          </a:p>
        </p:txBody>
      </p:sp>
      <p:sp>
        <p:nvSpPr>
          <p:cNvPr id="171056" name="Text Box 350"/>
          <p:cNvSpPr txBox="1">
            <a:spLocks noChangeArrowheads="1"/>
          </p:cNvSpPr>
          <p:nvPr/>
        </p:nvSpPr>
        <p:spPr bwMode="auto">
          <a:xfrm>
            <a:off x="5521326" y="4075345"/>
            <a:ext cx="36512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ur</a:t>
            </a:r>
          </a:p>
        </p:txBody>
      </p:sp>
      <p:cxnSp>
        <p:nvCxnSpPr>
          <p:cNvPr id="171057" name="AutoShape 351"/>
          <p:cNvCxnSpPr>
            <a:cxnSpLocks noChangeShapeType="1"/>
            <a:stCxn id="171053" idx="3"/>
            <a:endCxn id="171053" idx="3"/>
          </p:cNvCxnSpPr>
          <p:nvPr/>
        </p:nvCxnSpPr>
        <p:spPr bwMode="auto">
          <a:xfrm>
            <a:off x="6070600" y="5119920"/>
            <a:ext cx="0" cy="0"/>
          </a:xfrm>
          <a:prstGeom prst="straightConnector1">
            <a:avLst/>
          </a:prstGeom>
          <a:noFill/>
          <a:ln w="9525">
            <a:solidFill>
              <a:schemeClr val="tx1"/>
            </a:solidFill>
            <a:round/>
            <a:headEnd/>
            <a:tailEnd/>
          </a:ln>
        </p:spPr>
      </p:cxnSp>
      <p:cxnSp>
        <p:nvCxnSpPr>
          <p:cNvPr id="171058" name="AutoShape 352"/>
          <p:cNvCxnSpPr>
            <a:cxnSpLocks noChangeShapeType="1"/>
            <a:stCxn id="171038" idx="3"/>
            <a:endCxn id="171034" idx="1"/>
          </p:cNvCxnSpPr>
          <p:nvPr/>
        </p:nvCxnSpPr>
        <p:spPr bwMode="auto">
          <a:xfrm flipV="1">
            <a:off x="5918200" y="2605320"/>
            <a:ext cx="838200" cy="2667000"/>
          </a:xfrm>
          <a:prstGeom prst="straightConnector1">
            <a:avLst/>
          </a:prstGeom>
          <a:noFill/>
          <a:ln w="9525">
            <a:solidFill>
              <a:schemeClr val="tx1"/>
            </a:solidFill>
            <a:round/>
            <a:headEnd/>
            <a:tailEnd/>
          </a:ln>
        </p:spPr>
      </p:cxnSp>
      <p:cxnSp>
        <p:nvCxnSpPr>
          <p:cNvPr id="171059" name="AutoShape 353"/>
          <p:cNvCxnSpPr>
            <a:cxnSpLocks noChangeShapeType="1"/>
            <a:stCxn id="171016" idx="3"/>
            <a:endCxn id="171034" idx="1"/>
          </p:cNvCxnSpPr>
          <p:nvPr/>
        </p:nvCxnSpPr>
        <p:spPr bwMode="auto">
          <a:xfrm>
            <a:off x="5918200" y="2605320"/>
            <a:ext cx="838200" cy="0"/>
          </a:xfrm>
          <a:prstGeom prst="straightConnector1">
            <a:avLst/>
          </a:prstGeom>
          <a:noFill/>
          <a:ln w="9525">
            <a:solidFill>
              <a:schemeClr val="tx1"/>
            </a:solidFill>
            <a:round/>
            <a:headEnd/>
            <a:tailEnd/>
          </a:ln>
        </p:spPr>
      </p:cxnSp>
      <p:sp>
        <p:nvSpPr>
          <p:cNvPr id="171060" name="Line 354"/>
          <p:cNvSpPr>
            <a:spLocks noChangeShapeType="1"/>
          </p:cNvSpPr>
          <p:nvPr/>
        </p:nvSpPr>
        <p:spPr bwMode="auto">
          <a:xfrm flipV="1">
            <a:off x="6513513" y="2414820"/>
            <a:ext cx="0" cy="1752600"/>
          </a:xfrm>
          <a:prstGeom prst="line">
            <a:avLst/>
          </a:prstGeom>
          <a:noFill/>
          <a:ln w="9525">
            <a:solidFill>
              <a:schemeClr val="tx1"/>
            </a:solidFill>
            <a:prstDash val="dash"/>
            <a:round/>
            <a:headEnd/>
            <a:tailEnd/>
          </a:ln>
        </p:spPr>
        <p:txBody>
          <a:bodyPr/>
          <a:lstStyle/>
          <a:p>
            <a:endParaRPr lang="de-DE"/>
          </a:p>
        </p:txBody>
      </p:sp>
      <p:sp>
        <p:nvSpPr>
          <p:cNvPr id="171061" name="Rectangle 355"/>
          <p:cNvSpPr>
            <a:spLocks noChangeArrowheads="1"/>
          </p:cNvSpPr>
          <p:nvPr/>
        </p:nvSpPr>
        <p:spPr bwMode="auto">
          <a:xfrm>
            <a:off x="3784600" y="492942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cxnSp>
        <p:nvCxnSpPr>
          <p:cNvPr id="171062" name="AutoShape 356"/>
          <p:cNvCxnSpPr>
            <a:cxnSpLocks noChangeShapeType="1"/>
            <a:stCxn id="171061" idx="3"/>
            <a:endCxn id="171038" idx="1"/>
          </p:cNvCxnSpPr>
          <p:nvPr/>
        </p:nvCxnSpPr>
        <p:spPr bwMode="auto">
          <a:xfrm>
            <a:off x="4546600" y="5119920"/>
            <a:ext cx="609600" cy="152400"/>
          </a:xfrm>
          <a:prstGeom prst="straightConnector1">
            <a:avLst/>
          </a:prstGeom>
          <a:noFill/>
          <a:ln w="9525">
            <a:solidFill>
              <a:schemeClr val="tx1"/>
            </a:solidFill>
            <a:round/>
            <a:headEnd/>
            <a:tailEnd/>
          </a:ln>
        </p:spPr>
      </p:cxnSp>
      <p:sp>
        <p:nvSpPr>
          <p:cNvPr id="171063" name="Oval 357"/>
          <p:cNvSpPr>
            <a:spLocks noChangeArrowheads="1"/>
          </p:cNvSpPr>
          <p:nvPr/>
        </p:nvSpPr>
        <p:spPr bwMode="auto">
          <a:xfrm>
            <a:off x="3098800" y="264342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2</a:t>
            </a:r>
          </a:p>
        </p:txBody>
      </p:sp>
      <p:sp>
        <p:nvSpPr>
          <p:cNvPr id="171064" name="Oval 358"/>
          <p:cNvSpPr>
            <a:spLocks noChangeArrowheads="1"/>
          </p:cNvSpPr>
          <p:nvPr/>
        </p:nvSpPr>
        <p:spPr bwMode="auto">
          <a:xfrm>
            <a:off x="2413000" y="355782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3</a:t>
            </a:r>
          </a:p>
        </p:txBody>
      </p:sp>
      <p:sp>
        <p:nvSpPr>
          <p:cNvPr id="171065" name="Text Box 359"/>
          <p:cNvSpPr txBox="1">
            <a:spLocks noChangeArrowheads="1"/>
          </p:cNvSpPr>
          <p:nvPr/>
        </p:nvSpPr>
        <p:spPr bwMode="auto">
          <a:xfrm>
            <a:off x="6361114" y="1957620"/>
            <a:ext cx="3190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UTRAN functions</a:t>
            </a:r>
          </a:p>
        </p:txBody>
      </p:sp>
      <p:sp>
        <p:nvSpPr>
          <p:cNvPr id="173059" name="Rectangle 3"/>
          <p:cNvSpPr>
            <a:spLocks noGrp="1" noChangeArrowheads="1"/>
          </p:cNvSpPr>
          <p:nvPr>
            <p:ph idx="1"/>
          </p:nvPr>
        </p:nvSpPr>
        <p:spPr/>
        <p:txBody>
          <a:bodyPr/>
          <a:lstStyle/>
          <a:p>
            <a:r>
              <a:rPr lang="en-US"/>
              <a:t>Admission control</a:t>
            </a:r>
          </a:p>
          <a:p>
            <a:r>
              <a:rPr lang="en-US"/>
              <a:t>Congestion control</a:t>
            </a:r>
          </a:p>
          <a:p>
            <a:r>
              <a:rPr lang="en-US"/>
              <a:t>System information broadcasting</a:t>
            </a:r>
          </a:p>
          <a:p>
            <a:r>
              <a:rPr lang="en-US"/>
              <a:t>Radio channel encryption</a:t>
            </a:r>
          </a:p>
          <a:p>
            <a:r>
              <a:rPr lang="en-US"/>
              <a:t>Handover</a:t>
            </a:r>
          </a:p>
          <a:p>
            <a:r>
              <a:rPr lang="en-US"/>
              <a:t>SRNS moving</a:t>
            </a:r>
          </a:p>
          <a:p>
            <a:r>
              <a:rPr lang="en-US"/>
              <a:t>Radio network configuration</a:t>
            </a:r>
          </a:p>
          <a:p>
            <a:r>
              <a:rPr lang="en-US"/>
              <a:t>Channel quality measurements</a:t>
            </a:r>
          </a:p>
          <a:p>
            <a:r>
              <a:rPr lang="en-US"/>
              <a:t>Macro diversity</a:t>
            </a:r>
          </a:p>
          <a:p>
            <a:r>
              <a:rPr lang="en-US"/>
              <a:t>Radio carrier control</a:t>
            </a:r>
          </a:p>
          <a:p>
            <a:r>
              <a:rPr lang="en-US"/>
              <a:t>Radio resource control</a:t>
            </a:r>
          </a:p>
          <a:p>
            <a:r>
              <a:rPr lang="en-US"/>
              <a:t>Data transmission over the radio interface</a:t>
            </a:r>
          </a:p>
          <a:p>
            <a:r>
              <a:rPr lang="en-US"/>
              <a:t>Outer loop power control (FDD and TDD)</a:t>
            </a:r>
          </a:p>
          <a:p>
            <a:r>
              <a:rPr lang="en-US"/>
              <a:t>Channel coding</a:t>
            </a:r>
          </a:p>
          <a:p>
            <a:r>
              <a:rPr lang="en-US"/>
              <a:t>Access control</a:t>
            </a:r>
          </a:p>
        </p:txBody>
      </p:sp>
      <p:sp>
        <p:nvSpPr>
          <p:cNvPr id="173057"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title"/>
          </p:nvPr>
        </p:nvSpPr>
        <p:spPr/>
        <p:txBody>
          <a:bodyPr/>
          <a:lstStyle/>
          <a:p>
            <a:pPr eaLnBrk="1" hangingPunct="1"/>
            <a:r>
              <a:rPr lang="en-US"/>
              <a:t>Core network: protocols</a:t>
            </a:r>
          </a:p>
        </p:txBody>
      </p:sp>
      <p:sp>
        <p:nvSpPr>
          <p:cNvPr id="175105"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75107" name="Line 5"/>
          <p:cNvSpPr>
            <a:spLocks noChangeShapeType="1"/>
          </p:cNvSpPr>
          <p:nvPr/>
        </p:nvSpPr>
        <p:spPr bwMode="auto">
          <a:xfrm>
            <a:off x="7470775" y="2035980"/>
            <a:ext cx="990600" cy="0"/>
          </a:xfrm>
          <a:prstGeom prst="line">
            <a:avLst/>
          </a:prstGeom>
          <a:noFill/>
          <a:ln w="19050">
            <a:solidFill>
              <a:schemeClr val="tx1"/>
            </a:solidFill>
            <a:round/>
            <a:headEnd/>
            <a:tailEnd/>
          </a:ln>
        </p:spPr>
        <p:txBody>
          <a:bodyPr/>
          <a:lstStyle/>
          <a:p>
            <a:endParaRPr lang="de-DE"/>
          </a:p>
        </p:txBody>
      </p:sp>
      <p:sp>
        <p:nvSpPr>
          <p:cNvPr id="175108" name="Line 6"/>
          <p:cNvSpPr>
            <a:spLocks noChangeShapeType="1"/>
          </p:cNvSpPr>
          <p:nvPr/>
        </p:nvSpPr>
        <p:spPr bwMode="auto">
          <a:xfrm>
            <a:off x="7470775" y="4702980"/>
            <a:ext cx="914400" cy="0"/>
          </a:xfrm>
          <a:prstGeom prst="line">
            <a:avLst/>
          </a:prstGeom>
          <a:noFill/>
          <a:ln w="19050">
            <a:solidFill>
              <a:schemeClr val="tx1"/>
            </a:solidFill>
            <a:round/>
            <a:headEnd/>
            <a:tailEnd/>
          </a:ln>
        </p:spPr>
        <p:txBody>
          <a:bodyPr/>
          <a:lstStyle/>
          <a:p>
            <a:endParaRPr lang="de-DE"/>
          </a:p>
        </p:txBody>
      </p:sp>
      <p:sp>
        <p:nvSpPr>
          <p:cNvPr id="175109" name="AutoShape 7"/>
          <p:cNvSpPr>
            <a:spLocks noChangeArrowheads="1"/>
          </p:cNvSpPr>
          <p:nvPr/>
        </p:nvSpPr>
        <p:spPr bwMode="auto">
          <a:xfrm>
            <a:off x="4727575" y="1312080"/>
            <a:ext cx="2362200" cy="4267200"/>
          </a:xfrm>
          <a:prstGeom prst="roundRect">
            <a:avLst>
              <a:gd name="adj" fmla="val 16667"/>
            </a:avLst>
          </a:prstGeom>
          <a:solidFill>
            <a:srgbClr val="DDDDDD"/>
          </a:solidFill>
          <a:ln w="9525">
            <a:solidFill>
              <a:schemeClr val="tx1"/>
            </a:solidFill>
            <a:prstDash val="dash"/>
            <a:round/>
            <a:headEnd/>
            <a:tailEnd/>
          </a:ln>
        </p:spPr>
        <p:txBody>
          <a:bodyPr wrap="none" anchor="ctr"/>
          <a:lstStyle/>
          <a:p>
            <a:pPr algn="ctr" eaLnBrk="0" hangingPunct="0"/>
            <a:endParaRPr lang="en-US" sz="1600">
              <a:latin typeface="Arial" pitchFamily="34" charset="0"/>
            </a:endParaRPr>
          </a:p>
        </p:txBody>
      </p:sp>
      <p:sp>
        <p:nvSpPr>
          <p:cNvPr id="175110" name="AutoShape 8"/>
          <p:cNvSpPr>
            <a:spLocks noChangeArrowheads="1"/>
          </p:cNvSpPr>
          <p:nvPr/>
        </p:nvSpPr>
        <p:spPr bwMode="auto">
          <a:xfrm>
            <a:off x="2517775" y="1616880"/>
            <a:ext cx="2057400" cy="4343400"/>
          </a:xfrm>
          <a:prstGeom prst="roundRect">
            <a:avLst>
              <a:gd name="adj" fmla="val 16667"/>
            </a:avLst>
          </a:prstGeom>
          <a:solidFill>
            <a:srgbClr val="C0C0C0"/>
          </a:solidFill>
          <a:ln w="9525">
            <a:solidFill>
              <a:schemeClr val="tx1"/>
            </a:solidFill>
            <a:prstDash val="dash"/>
            <a:round/>
            <a:headEnd/>
            <a:tailEnd/>
          </a:ln>
        </p:spPr>
        <p:txBody>
          <a:bodyPr wrap="none" anchor="ctr"/>
          <a:lstStyle/>
          <a:p>
            <a:pPr algn="ctr" eaLnBrk="0" hangingPunct="0"/>
            <a:endParaRPr lang="en-US" sz="1600">
              <a:latin typeface="Arial" pitchFamily="34" charset="0"/>
            </a:endParaRPr>
          </a:p>
        </p:txBody>
      </p:sp>
      <p:sp>
        <p:nvSpPr>
          <p:cNvPr id="175111" name="AutoShape 9"/>
          <p:cNvSpPr>
            <a:spLocks noChangeArrowheads="1"/>
          </p:cNvSpPr>
          <p:nvPr/>
        </p:nvSpPr>
        <p:spPr bwMode="auto">
          <a:xfrm>
            <a:off x="2593975" y="1769280"/>
            <a:ext cx="1905000" cy="3581400"/>
          </a:xfrm>
          <a:prstGeom prst="roundRect">
            <a:avLst>
              <a:gd name="adj" fmla="val 16667"/>
            </a:avLst>
          </a:prstGeom>
          <a:solidFill>
            <a:srgbClr val="DDDDDD"/>
          </a:solidFill>
          <a:ln w="9525">
            <a:solidFill>
              <a:schemeClr val="tx1"/>
            </a:solidFill>
            <a:prstDash val="dash"/>
            <a:round/>
            <a:headEnd/>
            <a:tailEnd/>
          </a:ln>
        </p:spPr>
        <p:txBody>
          <a:bodyPr wrap="none" anchor="ctr"/>
          <a:lstStyle/>
          <a:p>
            <a:pPr algn="ctr"/>
            <a:endParaRPr lang="en-US" sz="1800"/>
          </a:p>
        </p:txBody>
      </p:sp>
      <p:sp>
        <p:nvSpPr>
          <p:cNvPr id="175112" name="AutoShape 10"/>
          <p:cNvSpPr>
            <a:spLocks noChangeArrowheads="1"/>
          </p:cNvSpPr>
          <p:nvPr/>
        </p:nvSpPr>
        <p:spPr bwMode="auto">
          <a:xfrm>
            <a:off x="5032375" y="1388280"/>
            <a:ext cx="1828800" cy="1219200"/>
          </a:xfrm>
          <a:prstGeom prst="roundRect">
            <a:avLst>
              <a:gd name="adj" fmla="val 16667"/>
            </a:avLst>
          </a:prstGeom>
          <a:solidFill>
            <a:srgbClr val="EAEAEA"/>
          </a:solidFill>
          <a:ln w="9525">
            <a:solidFill>
              <a:schemeClr val="tx1"/>
            </a:solidFill>
            <a:prstDash val="dash"/>
            <a:round/>
            <a:headEnd/>
            <a:tailEnd/>
          </a:ln>
        </p:spPr>
        <p:txBody>
          <a:bodyPr wrap="none" anchor="ctr"/>
          <a:lstStyle/>
          <a:p>
            <a:pPr algn="ctr"/>
            <a:endParaRPr lang="en-US" sz="1800"/>
          </a:p>
        </p:txBody>
      </p:sp>
      <p:sp>
        <p:nvSpPr>
          <p:cNvPr id="175113" name="Rectangle 11"/>
          <p:cNvSpPr>
            <a:spLocks noChangeArrowheads="1"/>
          </p:cNvSpPr>
          <p:nvPr/>
        </p:nvSpPr>
        <p:spPr bwMode="auto">
          <a:xfrm>
            <a:off x="4346575" y="18454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175114" name="AutoShape 12"/>
          <p:cNvSpPr>
            <a:spLocks noChangeArrowheads="1"/>
          </p:cNvSpPr>
          <p:nvPr/>
        </p:nvSpPr>
        <p:spPr bwMode="auto">
          <a:xfrm>
            <a:off x="2670175" y="3979080"/>
            <a:ext cx="1752600" cy="990600"/>
          </a:xfrm>
          <a:prstGeom prst="roundRect">
            <a:avLst>
              <a:gd name="adj" fmla="val 16667"/>
            </a:avLst>
          </a:prstGeom>
          <a:solidFill>
            <a:srgbClr val="EAEAEA"/>
          </a:solidFill>
          <a:ln w="9525">
            <a:solidFill>
              <a:schemeClr val="tx1"/>
            </a:solidFill>
            <a:prstDash val="dash"/>
            <a:round/>
            <a:headEnd/>
            <a:tailEnd/>
          </a:ln>
        </p:spPr>
        <p:txBody>
          <a:bodyPr wrap="none" anchor="ctr"/>
          <a:lstStyle/>
          <a:p>
            <a:pPr algn="ctr"/>
            <a:endParaRPr lang="en-US" sz="1800"/>
          </a:p>
        </p:txBody>
      </p:sp>
      <p:sp>
        <p:nvSpPr>
          <p:cNvPr id="175115" name="Rectangle 13"/>
          <p:cNvSpPr>
            <a:spLocks noChangeArrowheads="1"/>
          </p:cNvSpPr>
          <p:nvPr/>
        </p:nvSpPr>
        <p:spPr bwMode="auto">
          <a:xfrm>
            <a:off x="2212975" y="413148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RNS</a:t>
            </a:r>
          </a:p>
        </p:txBody>
      </p:sp>
      <p:cxnSp>
        <p:nvCxnSpPr>
          <p:cNvPr id="175116" name="AutoShape 14"/>
          <p:cNvCxnSpPr>
            <a:cxnSpLocks noChangeShapeType="1"/>
            <a:stCxn id="175115" idx="3"/>
            <a:endCxn id="175118" idx="1"/>
          </p:cNvCxnSpPr>
          <p:nvPr/>
        </p:nvCxnSpPr>
        <p:spPr bwMode="auto">
          <a:xfrm>
            <a:off x="2974975" y="4321980"/>
            <a:ext cx="1371600" cy="381000"/>
          </a:xfrm>
          <a:prstGeom prst="straightConnector1">
            <a:avLst/>
          </a:prstGeom>
          <a:noFill/>
          <a:ln w="19050">
            <a:solidFill>
              <a:schemeClr val="tx1"/>
            </a:solidFill>
            <a:round/>
            <a:headEnd/>
            <a:tailEnd/>
          </a:ln>
        </p:spPr>
      </p:cxnSp>
      <p:sp>
        <p:nvSpPr>
          <p:cNvPr id="175117" name="AutoShape 15"/>
          <p:cNvSpPr>
            <a:spLocks noChangeArrowheads="1"/>
          </p:cNvSpPr>
          <p:nvPr/>
        </p:nvSpPr>
        <p:spPr bwMode="auto">
          <a:xfrm>
            <a:off x="4879975" y="4436280"/>
            <a:ext cx="2057400" cy="762000"/>
          </a:xfrm>
          <a:prstGeom prst="roundRect">
            <a:avLst>
              <a:gd name="adj" fmla="val 16667"/>
            </a:avLst>
          </a:prstGeom>
          <a:solidFill>
            <a:srgbClr val="EAEAEA"/>
          </a:solidFill>
          <a:ln w="9525">
            <a:solidFill>
              <a:schemeClr val="tx1"/>
            </a:solidFill>
            <a:prstDash val="dash"/>
            <a:round/>
            <a:headEnd/>
            <a:tailEnd/>
          </a:ln>
        </p:spPr>
        <p:txBody>
          <a:bodyPr wrap="none" anchor="ctr"/>
          <a:lstStyle/>
          <a:p>
            <a:pPr algn="ctr"/>
            <a:endParaRPr lang="en-US" sz="1800"/>
          </a:p>
        </p:txBody>
      </p:sp>
      <p:sp>
        <p:nvSpPr>
          <p:cNvPr id="175118" name="Rectangle 16"/>
          <p:cNvSpPr>
            <a:spLocks noChangeArrowheads="1"/>
          </p:cNvSpPr>
          <p:nvPr/>
        </p:nvSpPr>
        <p:spPr bwMode="auto">
          <a:xfrm>
            <a:off x="4346575" y="45124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SGSN</a:t>
            </a:r>
          </a:p>
        </p:txBody>
      </p:sp>
      <p:sp>
        <p:nvSpPr>
          <p:cNvPr id="175119" name="Rectangle 17"/>
          <p:cNvSpPr>
            <a:spLocks noChangeArrowheads="1"/>
          </p:cNvSpPr>
          <p:nvPr/>
        </p:nvSpPr>
        <p:spPr bwMode="auto">
          <a:xfrm>
            <a:off x="6632575" y="45124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GGSN</a:t>
            </a:r>
          </a:p>
        </p:txBody>
      </p:sp>
      <p:sp>
        <p:nvSpPr>
          <p:cNvPr id="175120" name="Rectangle 18"/>
          <p:cNvSpPr>
            <a:spLocks noChangeArrowheads="1"/>
          </p:cNvSpPr>
          <p:nvPr/>
        </p:nvSpPr>
        <p:spPr bwMode="auto">
          <a:xfrm>
            <a:off x="6632575" y="18454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GMSC</a:t>
            </a:r>
          </a:p>
        </p:txBody>
      </p:sp>
      <p:sp>
        <p:nvSpPr>
          <p:cNvPr id="175121" name="Rectangle 19"/>
          <p:cNvSpPr>
            <a:spLocks noChangeArrowheads="1"/>
          </p:cNvSpPr>
          <p:nvPr/>
        </p:nvSpPr>
        <p:spPr bwMode="auto">
          <a:xfrm>
            <a:off x="5565775" y="32170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HLR</a:t>
            </a:r>
          </a:p>
        </p:txBody>
      </p:sp>
      <p:sp>
        <p:nvSpPr>
          <p:cNvPr id="175122" name="Rectangle 20"/>
          <p:cNvSpPr>
            <a:spLocks noChangeArrowheads="1"/>
          </p:cNvSpPr>
          <p:nvPr/>
        </p:nvSpPr>
        <p:spPr bwMode="auto">
          <a:xfrm>
            <a:off x="5337175" y="123588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VLR</a:t>
            </a:r>
          </a:p>
        </p:txBody>
      </p:sp>
      <p:cxnSp>
        <p:nvCxnSpPr>
          <p:cNvPr id="175123" name="AutoShape 21"/>
          <p:cNvCxnSpPr>
            <a:cxnSpLocks noChangeShapeType="1"/>
            <a:stCxn id="175115" idx="3"/>
            <a:endCxn id="175113" idx="1"/>
          </p:cNvCxnSpPr>
          <p:nvPr/>
        </p:nvCxnSpPr>
        <p:spPr bwMode="auto">
          <a:xfrm flipV="1">
            <a:off x="2974975" y="2035980"/>
            <a:ext cx="1371600" cy="2286000"/>
          </a:xfrm>
          <a:prstGeom prst="straightConnector1">
            <a:avLst/>
          </a:prstGeom>
          <a:noFill/>
          <a:ln w="19050">
            <a:solidFill>
              <a:schemeClr val="tx1"/>
            </a:solidFill>
            <a:round/>
            <a:headEnd/>
            <a:tailEnd/>
          </a:ln>
        </p:spPr>
      </p:cxnSp>
      <p:cxnSp>
        <p:nvCxnSpPr>
          <p:cNvPr id="175124" name="AutoShape 22"/>
          <p:cNvCxnSpPr>
            <a:cxnSpLocks noChangeShapeType="1"/>
            <a:stCxn id="175118" idx="3"/>
            <a:endCxn id="175119" idx="1"/>
          </p:cNvCxnSpPr>
          <p:nvPr/>
        </p:nvCxnSpPr>
        <p:spPr bwMode="auto">
          <a:xfrm>
            <a:off x="5184775" y="4702980"/>
            <a:ext cx="1447800" cy="0"/>
          </a:xfrm>
          <a:prstGeom prst="straightConnector1">
            <a:avLst/>
          </a:prstGeom>
          <a:noFill/>
          <a:ln w="19050">
            <a:solidFill>
              <a:schemeClr val="tx1"/>
            </a:solidFill>
            <a:round/>
            <a:headEnd/>
            <a:tailEnd/>
          </a:ln>
        </p:spPr>
      </p:cxnSp>
      <p:cxnSp>
        <p:nvCxnSpPr>
          <p:cNvPr id="175125" name="AutoShape 23"/>
          <p:cNvCxnSpPr>
            <a:cxnSpLocks noChangeShapeType="1"/>
            <a:stCxn id="175118" idx="0"/>
            <a:endCxn id="175121" idx="1"/>
          </p:cNvCxnSpPr>
          <p:nvPr/>
        </p:nvCxnSpPr>
        <p:spPr bwMode="auto">
          <a:xfrm flipV="1">
            <a:off x="4765675" y="3407580"/>
            <a:ext cx="800100" cy="1104900"/>
          </a:xfrm>
          <a:prstGeom prst="straightConnector1">
            <a:avLst/>
          </a:prstGeom>
          <a:noFill/>
          <a:ln w="19050">
            <a:solidFill>
              <a:schemeClr val="tx1"/>
            </a:solidFill>
            <a:round/>
            <a:headEnd/>
            <a:tailEnd/>
          </a:ln>
        </p:spPr>
      </p:cxnSp>
      <p:cxnSp>
        <p:nvCxnSpPr>
          <p:cNvPr id="175126" name="AutoShape 24"/>
          <p:cNvCxnSpPr>
            <a:cxnSpLocks noChangeShapeType="1"/>
            <a:stCxn id="175113" idx="2"/>
            <a:endCxn id="175121" idx="1"/>
          </p:cNvCxnSpPr>
          <p:nvPr/>
        </p:nvCxnSpPr>
        <p:spPr bwMode="auto">
          <a:xfrm>
            <a:off x="4765675" y="2226480"/>
            <a:ext cx="800100" cy="1181100"/>
          </a:xfrm>
          <a:prstGeom prst="straightConnector1">
            <a:avLst/>
          </a:prstGeom>
          <a:noFill/>
          <a:ln w="19050">
            <a:solidFill>
              <a:schemeClr val="tx1"/>
            </a:solidFill>
            <a:round/>
            <a:headEnd/>
            <a:tailEnd/>
          </a:ln>
        </p:spPr>
      </p:cxnSp>
      <p:cxnSp>
        <p:nvCxnSpPr>
          <p:cNvPr id="175127" name="AutoShape 25"/>
          <p:cNvCxnSpPr>
            <a:cxnSpLocks noChangeShapeType="1"/>
            <a:stCxn id="175119" idx="0"/>
            <a:endCxn id="175121" idx="3"/>
          </p:cNvCxnSpPr>
          <p:nvPr/>
        </p:nvCxnSpPr>
        <p:spPr bwMode="auto">
          <a:xfrm flipH="1" flipV="1">
            <a:off x="6403975" y="3407580"/>
            <a:ext cx="647700" cy="1104900"/>
          </a:xfrm>
          <a:prstGeom prst="straightConnector1">
            <a:avLst/>
          </a:prstGeom>
          <a:noFill/>
          <a:ln w="19050">
            <a:solidFill>
              <a:schemeClr val="tx1"/>
            </a:solidFill>
            <a:round/>
            <a:headEnd/>
            <a:tailEnd/>
          </a:ln>
        </p:spPr>
      </p:cxnSp>
      <p:cxnSp>
        <p:nvCxnSpPr>
          <p:cNvPr id="175128" name="AutoShape 26"/>
          <p:cNvCxnSpPr>
            <a:cxnSpLocks noChangeShapeType="1"/>
            <a:stCxn id="175120" idx="2"/>
            <a:endCxn id="175121" idx="3"/>
          </p:cNvCxnSpPr>
          <p:nvPr/>
        </p:nvCxnSpPr>
        <p:spPr bwMode="auto">
          <a:xfrm flipH="1">
            <a:off x="6403975" y="2226480"/>
            <a:ext cx="647700" cy="1181100"/>
          </a:xfrm>
          <a:prstGeom prst="straightConnector1">
            <a:avLst/>
          </a:prstGeom>
          <a:noFill/>
          <a:ln w="19050">
            <a:solidFill>
              <a:schemeClr val="tx1"/>
            </a:solidFill>
            <a:round/>
            <a:headEnd/>
            <a:tailEnd/>
          </a:ln>
        </p:spPr>
      </p:cxnSp>
      <p:cxnSp>
        <p:nvCxnSpPr>
          <p:cNvPr id="175129" name="AutoShape 27"/>
          <p:cNvCxnSpPr>
            <a:cxnSpLocks noChangeShapeType="1"/>
            <a:stCxn id="175113" idx="3"/>
            <a:endCxn id="175120" idx="1"/>
          </p:cNvCxnSpPr>
          <p:nvPr/>
        </p:nvCxnSpPr>
        <p:spPr bwMode="auto">
          <a:xfrm>
            <a:off x="5184775" y="2035980"/>
            <a:ext cx="1447800" cy="0"/>
          </a:xfrm>
          <a:prstGeom prst="straightConnector1">
            <a:avLst/>
          </a:prstGeom>
          <a:noFill/>
          <a:ln w="19050">
            <a:solidFill>
              <a:schemeClr val="tx1"/>
            </a:solidFill>
            <a:round/>
            <a:headEnd/>
            <a:tailEnd/>
          </a:ln>
        </p:spPr>
      </p:cxnSp>
      <p:cxnSp>
        <p:nvCxnSpPr>
          <p:cNvPr id="175130" name="AutoShape 28"/>
          <p:cNvCxnSpPr>
            <a:cxnSpLocks noChangeShapeType="1"/>
            <a:stCxn id="175113" idx="3"/>
            <a:endCxn id="175122" idx="2"/>
          </p:cNvCxnSpPr>
          <p:nvPr/>
        </p:nvCxnSpPr>
        <p:spPr bwMode="auto">
          <a:xfrm flipV="1">
            <a:off x="5184775" y="1616880"/>
            <a:ext cx="571500" cy="419100"/>
          </a:xfrm>
          <a:prstGeom prst="straightConnector1">
            <a:avLst/>
          </a:prstGeom>
          <a:noFill/>
          <a:ln w="19050">
            <a:solidFill>
              <a:schemeClr val="tx1"/>
            </a:solidFill>
            <a:round/>
            <a:headEnd/>
            <a:tailEnd/>
          </a:ln>
        </p:spPr>
      </p:cxnSp>
      <p:sp>
        <p:nvSpPr>
          <p:cNvPr id="175131" name="Rectangle 29"/>
          <p:cNvSpPr>
            <a:spLocks noChangeArrowheads="1"/>
          </p:cNvSpPr>
          <p:nvPr/>
        </p:nvSpPr>
        <p:spPr bwMode="auto">
          <a:xfrm>
            <a:off x="2136775" y="215028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RNS</a:t>
            </a:r>
          </a:p>
        </p:txBody>
      </p:sp>
      <p:cxnSp>
        <p:nvCxnSpPr>
          <p:cNvPr id="175132" name="AutoShape 30"/>
          <p:cNvCxnSpPr>
            <a:cxnSpLocks noChangeShapeType="1"/>
            <a:stCxn id="175113" idx="1"/>
            <a:endCxn id="175131" idx="3"/>
          </p:cNvCxnSpPr>
          <p:nvPr/>
        </p:nvCxnSpPr>
        <p:spPr bwMode="auto">
          <a:xfrm flipH="1">
            <a:off x="2898775" y="2035980"/>
            <a:ext cx="1447800" cy="304800"/>
          </a:xfrm>
          <a:prstGeom prst="straightConnector1">
            <a:avLst/>
          </a:prstGeom>
          <a:noFill/>
          <a:ln w="19050">
            <a:solidFill>
              <a:schemeClr val="tx1"/>
            </a:solidFill>
            <a:round/>
            <a:headEnd/>
            <a:tailEnd/>
          </a:ln>
        </p:spPr>
      </p:cxnSp>
      <p:cxnSp>
        <p:nvCxnSpPr>
          <p:cNvPr id="175133" name="AutoShape 31"/>
          <p:cNvCxnSpPr>
            <a:cxnSpLocks noChangeShapeType="1"/>
            <a:stCxn id="175118" idx="1"/>
            <a:endCxn id="175131" idx="3"/>
          </p:cNvCxnSpPr>
          <p:nvPr/>
        </p:nvCxnSpPr>
        <p:spPr bwMode="auto">
          <a:xfrm flipH="1" flipV="1">
            <a:off x="2898775" y="2340780"/>
            <a:ext cx="1447800" cy="2362200"/>
          </a:xfrm>
          <a:prstGeom prst="straightConnector1">
            <a:avLst/>
          </a:prstGeom>
          <a:noFill/>
          <a:ln w="19050">
            <a:solidFill>
              <a:schemeClr val="tx1"/>
            </a:solidFill>
            <a:round/>
            <a:headEnd/>
            <a:tailEnd/>
          </a:ln>
        </p:spPr>
      </p:cxnSp>
      <p:sp>
        <p:nvSpPr>
          <p:cNvPr id="175134" name="Text Box 32"/>
          <p:cNvSpPr txBox="1">
            <a:spLocks noChangeArrowheads="1"/>
          </p:cNvSpPr>
          <p:nvPr/>
        </p:nvSpPr>
        <p:spPr bwMode="auto">
          <a:xfrm>
            <a:off x="2747963" y="5426881"/>
            <a:ext cx="1517650"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Layer 1: PDH, </a:t>
            </a:r>
            <a:br>
              <a:rPr lang="de-DE" sz="1600">
                <a:latin typeface="Arial" pitchFamily="34" charset="0"/>
              </a:rPr>
            </a:br>
            <a:r>
              <a:rPr lang="de-DE" sz="1600">
                <a:latin typeface="Arial" pitchFamily="34" charset="0"/>
              </a:rPr>
              <a:t>SDH, SONET</a:t>
            </a:r>
            <a:endParaRPr lang="en-US" sz="1600">
              <a:latin typeface="Arial" pitchFamily="34" charset="0"/>
            </a:endParaRPr>
          </a:p>
        </p:txBody>
      </p:sp>
      <p:sp>
        <p:nvSpPr>
          <p:cNvPr id="175135" name="Text Box 33"/>
          <p:cNvSpPr txBox="1">
            <a:spLocks noChangeArrowheads="1"/>
          </p:cNvSpPr>
          <p:nvPr/>
        </p:nvSpPr>
        <p:spPr bwMode="auto">
          <a:xfrm>
            <a:off x="2746375" y="5045880"/>
            <a:ext cx="140493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Layer 2: ATM</a:t>
            </a:r>
            <a:endParaRPr lang="en-US" sz="1600">
              <a:latin typeface="Arial" pitchFamily="34" charset="0"/>
            </a:endParaRPr>
          </a:p>
        </p:txBody>
      </p:sp>
      <p:sp>
        <p:nvSpPr>
          <p:cNvPr id="175136" name="Text Box 34"/>
          <p:cNvSpPr txBox="1">
            <a:spLocks noChangeArrowheads="1"/>
          </p:cNvSpPr>
          <p:nvPr/>
        </p:nvSpPr>
        <p:spPr bwMode="auto">
          <a:xfrm>
            <a:off x="2746375" y="4664880"/>
            <a:ext cx="11684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Layer 3: IP</a:t>
            </a:r>
            <a:endParaRPr lang="en-US" sz="1600">
              <a:latin typeface="Arial" pitchFamily="34" charset="0"/>
            </a:endParaRPr>
          </a:p>
        </p:txBody>
      </p:sp>
      <p:sp>
        <p:nvSpPr>
          <p:cNvPr id="175137" name="Text Box 35"/>
          <p:cNvSpPr txBox="1">
            <a:spLocks noChangeArrowheads="1"/>
          </p:cNvSpPr>
          <p:nvPr/>
        </p:nvSpPr>
        <p:spPr bwMode="auto">
          <a:xfrm>
            <a:off x="4879976" y="4861730"/>
            <a:ext cx="2081213"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GPRS backbone (IP)</a:t>
            </a:r>
            <a:endParaRPr lang="en-US" sz="1600">
              <a:latin typeface="Arial" pitchFamily="34" charset="0"/>
            </a:endParaRPr>
          </a:p>
        </p:txBody>
      </p:sp>
      <p:sp>
        <p:nvSpPr>
          <p:cNvPr id="175138" name="Text Box 36"/>
          <p:cNvSpPr txBox="1">
            <a:spLocks noChangeArrowheads="1"/>
          </p:cNvSpPr>
          <p:nvPr/>
        </p:nvSpPr>
        <p:spPr bwMode="auto">
          <a:xfrm>
            <a:off x="5641975" y="5242730"/>
            <a:ext cx="62388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SS 7</a:t>
            </a:r>
            <a:endParaRPr lang="en-US" sz="1600">
              <a:latin typeface="Arial" pitchFamily="34" charset="0"/>
            </a:endParaRPr>
          </a:p>
        </p:txBody>
      </p:sp>
      <p:sp>
        <p:nvSpPr>
          <p:cNvPr id="175139" name="Text Box 37"/>
          <p:cNvSpPr txBox="1">
            <a:spLocks noChangeArrowheads="1"/>
          </p:cNvSpPr>
          <p:nvPr/>
        </p:nvSpPr>
        <p:spPr bwMode="auto">
          <a:xfrm>
            <a:off x="5032375" y="2026456"/>
            <a:ext cx="1828800" cy="581025"/>
          </a:xfrm>
          <a:prstGeom prst="rect">
            <a:avLst/>
          </a:prstGeom>
          <a:noFill/>
          <a:ln w="9525">
            <a:noFill/>
            <a:miter lim="800000"/>
            <a:headEnd/>
            <a:tailEnd/>
          </a:ln>
        </p:spPr>
        <p:txBody>
          <a:bodyPr>
            <a:spAutoFit/>
          </a:bodyPr>
          <a:lstStyle/>
          <a:p>
            <a:pPr algn="ctr" eaLnBrk="0" hangingPunct="0"/>
            <a:r>
              <a:rPr lang="de-DE" sz="1600">
                <a:latin typeface="Arial" pitchFamily="34" charset="0"/>
              </a:rPr>
              <a:t>GSM-CS</a:t>
            </a:r>
          </a:p>
          <a:p>
            <a:pPr algn="ctr" eaLnBrk="0" hangingPunct="0"/>
            <a:r>
              <a:rPr lang="de-DE" sz="1600">
                <a:latin typeface="Arial" pitchFamily="34" charset="0"/>
              </a:rPr>
              <a:t>backbone</a:t>
            </a:r>
            <a:endParaRPr lang="en-US" sz="1600">
              <a:latin typeface="Arial" pitchFamily="34" charset="0"/>
            </a:endParaRPr>
          </a:p>
        </p:txBody>
      </p:sp>
      <p:grpSp>
        <p:nvGrpSpPr>
          <p:cNvPr id="175140" name="Group 38"/>
          <p:cNvGrpSpPr>
            <a:grpSpLocks/>
          </p:cNvGrpSpPr>
          <p:nvPr/>
        </p:nvGrpSpPr>
        <p:grpSpPr bwMode="auto">
          <a:xfrm>
            <a:off x="8308975" y="1540680"/>
            <a:ext cx="1676400" cy="990600"/>
            <a:chOff x="4123" y="816"/>
            <a:chExt cx="1056" cy="624"/>
          </a:xfrm>
        </p:grpSpPr>
        <p:grpSp>
          <p:nvGrpSpPr>
            <p:cNvPr id="175149" name="Group 39"/>
            <p:cNvGrpSpPr>
              <a:grpSpLocks/>
            </p:cNvGrpSpPr>
            <p:nvPr/>
          </p:nvGrpSpPr>
          <p:grpSpPr bwMode="auto">
            <a:xfrm rot="-5719908">
              <a:off x="4339" y="600"/>
              <a:ext cx="624" cy="1056"/>
              <a:chOff x="1776" y="3408"/>
              <a:chExt cx="2832" cy="528"/>
            </a:xfrm>
          </p:grpSpPr>
          <p:sp>
            <p:nvSpPr>
              <p:cNvPr id="175151" name="AutoShape 40"/>
              <p:cNvSpPr>
                <a:spLocks noChangeArrowheads="1"/>
              </p:cNvSpPr>
              <p:nvPr/>
            </p:nvSpPr>
            <p:spPr bwMode="auto">
              <a:xfrm rot="84978">
                <a:off x="1776" y="3408"/>
                <a:ext cx="2832" cy="528"/>
              </a:xfrm>
              <a:prstGeom prst="cloudCallout">
                <a:avLst>
                  <a:gd name="adj1" fmla="val -15144"/>
                  <a:gd name="adj2" fmla="val 15741"/>
                </a:avLst>
              </a:prstGeom>
              <a:solidFill>
                <a:srgbClr val="EAEAEA"/>
              </a:solidFill>
              <a:ln w="9525">
                <a:solidFill>
                  <a:schemeClr val="tx1"/>
                </a:solidFill>
                <a:round/>
                <a:headEnd/>
                <a:tailEnd/>
              </a:ln>
            </p:spPr>
            <p:txBody>
              <a:bodyPr vert="eaVert"/>
              <a:lstStyle/>
              <a:p>
                <a:pPr algn="ctr" eaLnBrk="0" hangingPunct="0"/>
                <a:endParaRPr lang="en-US" sz="1400">
                  <a:latin typeface="Arial" pitchFamily="34" charset="0"/>
                </a:endParaRPr>
              </a:p>
            </p:txBody>
          </p:sp>
          <p:sp>
            <p:nvSpPr>
              <p:cNvPr id="175152" name="Oval 41"/>
              <p:cNvSpPr>
                <a:spLocks noChangeArrowheads="1"/>
              </p:cNvSpPr>
              <p:nvPr/>
            </p:nvSpPr>
            <p:spPr bwMode="auto">
              <a:xfrm rot="-155840">
                <a:off x="2178" y="3685"/>
                <a:ext cx="758" cy="176"/>
              </a:xfrm>
              <a:prstGeom prst="ellipse">
                <a:avLst/>
              </a:prstGeom>
              <a:solidFill>
                <a:srgbClr val="EAEAEA"/>
              </a:solidFill>
              <a:ln w="9525">
                <a:solidFill>
                  <a:srgbClr val="EAEAEA"/>
                </a:solidFill>
                <a:round/>
                <a:headEnd/>
                <a:tailEnd/>
              </a:ln>
            </p:spPr>
            <p:txBody>
              <a:bodyPr wrap="none" anchor="ctr"/>
              <a:lstStyle/>
              <a:p>
                <a:pPr algn="ctr"/>
                <a:endParaRPr lang="en-US" sz="1800"/>
              </a:p>
            </p:txBody>
          </p:sp>
          <p:sp>
            <p:nvSpPr>
              <p:cNvPr id="175153" name="Rectangle 42"/>
              <p:cNvSpPr>
                <a:spLocks noChangeArrowheads="1"/>
              </p:cNvSpPr>
              <p:nvPr/>
            </p:nvSpPr>
            <p:spPr bwMode="auto">
              <a:xfrm>
                <a:off x="3840" y="3648"/>
                <a:ext cx="336" cy="144"/>
              </a:xfrm>
              <a:prstGeom prst="rect">
                <a:avLst/>
              </a:prstGeom>
              <a:solidFill>
                <a:srgbClr val="EAEAEA"/>
              </a:solidFill>
              <a:ln w="9525">
                <a:solidFill>
                  <a:srgbClr val="EAEAEA"/>
                </a:solidFill>
                <a:miter lim="800000"/>
                <a:headEnd/>
                <a:tailEnd/>
              </a:ln>
            </p:spPr>
            <p:txBody>
              <a:bodyPr wrap="none" anchor="ctr"/>
              <a:lstStyle/>
              <a:p>
                <a:pPr algn="ctr"/>
                <a:endParaRPr lang="en-US" sz="1800"/>
              </a:p>
            </p:txBody>
          </p:sp>
        </p:grpSp>
        <p:sp>
          <p:nvSpPr>
            <p:cNvPr id="175150" name="Text Box 43"/>
            <p:cNvSpPr txBox="1">
              <a:spLocks noChangeArrowheads="1"/>
            </p:cNvSpPr>
            <p:nvPr/>
          </p:nvSpPr>
          <p:spPr bwMode="auto">
            <a:xfrm>
              <a:off x="4398" y="945"/>
              <a:ext cx="492" cy="366"/>
            </a:xfrm>
            <a:prstGeom prst="rect">
              <a:avLst/>
            </a:prstGeom>
            <a:noFill/>
            <a:ln w="9525">
              <a:noFill/>
              <a:miter lim="800000"/>
              <a:headEnd/>
              <a:tailEnd/>
            </a:ln>
          </p:spPr>
          <p:txBody>
            <a:bodyPr wrap="none">
              <a:spAutoFit/>
            </a:bodyPr>
            <a:lstStyle/>
            <a:p>
              <a:pPr eaLnBrk="0" hangingPunct="0"/>
              <a:r>
                <a:rPr lang="de-DE" sz="1600">
                  <a:latin typeface="Arial" pitchFamily="34" charset="0"/>
                </a:rPr>
                <a:t>PSTN/</a:t>
              </a:r>
            </a:p>
            <a:p>
              <a:pPr eaLnBrk="0" hangingPunct="0"/>
              <a:r>
                <a:rPr lang="de-DE" sz="1600">
                  <a:latin typeface="Arial" pitchFamily="34" charset="0"/>
                </a:rPr>
                <a:t>ISDN</a:t>
              </a:r>
              <a:endParaRPr lang="en-US" sz="1600">
                <a:latin typeface="Arial" pitchFamily="34" charset="0"/>
              </a:endParaRPr>
            </a:p>
          </p:txBody>
        </p:sp>
      </p:grpSp>
      <p:grpSp>
        <p:nvGrpSpPr>
          <p:cNvPr id="175141" name="Group 44"/>
          <p:cNvGrpSpPr>
            <a:grpSpLocks/>
          </p:cNvGrpSpPr>
          <p:nvPr/>
        </p:nvGrpSpPr>
        <p:grpSpPr bwMode="auto">
          <a:xfrm>
            <a:off x="8308975" y="4283880"/>
            <a:ext cx="1676400" cy="990600"/>
            <a:chOff x="4272" y="2496"/>
            <a:chExt cx="1056" cy="624"/>
          </a:xfrm>
        </p:grpSpPr>
        <p:grpSp>
          <p:nvGrpSpPr>
            <p:cNvPr id="175144" name="Group 45"/>
            <p:cNvGrpSpPr>
              <a:grpSpLocks/>
            </p:cNvGrpSpPr>
            <p:nvPr/>
          </p:nvGrpSpPr>
          <p:grpSpPr bwMode="auto">
            <a:xfrm rot="-5719908">
              <a:off x="4488" y="2280"/>
              <a:ext cx="624" cy="1056"/>
              <a:chOff x="1776" y="3408"/>
              <a:chExt cx="2832" cy="528"/>
            </a:xfrm>
          </p:grpSpPr>
          <p:sp>
            <p:nvSpPr>
              <p:cNvPr id="175146" name="AutoShape 46"/>
              <p:cNvSpPr>
                <a:spLocks noChangeArrowheads="1"/>
              </p:cNvSpPr>
              <p:nvPr/>
            </p:nvSpPr>
            <p:spPr bwMode="auto">
              <a:xfrm rot="84978">
                <a:off x="1776" y="3408"/>
                <a:ext cx="2832" cy="528"/>
              </a:xfrm>
              <a:prstGeom prst="cloudCallout">
                <a:avLst>
                  <a:gd name="adj1" fmla="val -15144"/>
                  <a:gd name="adj2" fmla="val 15741"/>
                </a:avLst>
              </a:prstGeom>
              <a:solidFill>
                <a:srgbClr val="EAEAEA"/>
              </a:solidFill>
              <a:ln w="9525">
                <a:solidFill>
                  <a:schemeClr val="tx1"/>
                </a:solidFill>
                <a:round/>
                <a:headEnd/>
                <a:tailEnd/>
              </a:ln>
            </p:spPr>
            <p:txBody>
              <a:bodyPr vert="eaVert"/>
              <a:lstStyle/>
              <a:p>
                <a:pPr algn="ctr" eaLnBrk="0" hangingPunct="0"/>
                <a:endParaRPr lang="en-US" sz="1400">
                  <a:latin typeface="Arial" pitchFamily="34" charset="0"/>
                </a:endParaRPr>
              </a:p>
            </p:txBody>
          </p:sp>
          <p:sp>
            <p:nvSpPr>
              <p:cNvPr id="175147" name="Oval 47"/>
              <p:cNvSpPr>
                <a:spLocks noChangeArrowheads="1"/>
              </p:cNvSpPr>
              <p:nvPr/>
            </p:nvSpPr>
            <p:spPr bwMode="auto">
              <a:xfrm rot="-155840">
                <a:off x="2178" y="3685"/>
                <a:ext cx="758" cy="176"/>
              </a:xfrm>
              <a:prstGeom prst="ellipse">
                <a:avLst/>
              </a:prstGeom>
              <a:solidFill>
                <a:srgbClr val="EAEAEA"/>
              </a:solidFill>
              <a:ln w="9525">
                <a:solidFill>
                  <a:srgbClr val="EAEAEA"/>
                </a:solidFill>
                <a:round/>
                <a:headEnd/>
                <a:tailEnd/>
              </a:ln>
            </p:spPr>
            <p:txBody>
              <a:bodyPr wrap="none" anchor="ctr"/>
              <a:lstStyle/>
              <a:p>
                <a:pPr algn="ctr"/>
                <a:endParaRPr lang="en-US" sz="1800"/>
              </a:p>
            </p:txBody>
          </p:sp>
          <p:sp>
            <p:nvSpPr>
              <p:cNvPr id="175148" name="Rectangle 48"/>
              <p:cNvSpPr>
                <a:spLocks noChangeArrowheads="1"/>
              </p:cNvSpPr>
              <p:nvPr/>
            </p:nvSpPr>
            <p:spPr bwMode="auto">
              <a:xfrm>
                <a:off x="3840" y="3648"/>
                <a:ext cx="336" cy="144"/>
              </a:xfrm>
              <a:prstGeom prst="rect">
                <a:avLst/>
              </a:prstGeom>
              <a:solidFill>
                <a:srgbClr val="EAEAEA"/>
              </a:solidFill>
              <a:ln w="9525">
                <a:solidFill>
                  <a:srgbClr val="EAEAEA"/>
                </a:solidFill>
                <a:miter lim="800000"/>
                <a:headEnd/>
                <a:tailEnd/>
              </a:ln>
            </p:spPr>
            <p:txBody>
              <a:bodyPr wrap="none" anchor="ctr"/>
              <a:lstStyle/>
              <a:p>
                <a:pPr algn="ctr"/>
                <a:endParaRPr lang="en-US" sz="1800"/>
              </a:p>
            </p:txBody>
          </p:sp>
        </p:grpSp>
        <p:sp>
          <p:nvSpPr>
            <p:cNvPr id="175145" name="Text Box 49"/>
            <p:cNvSpPr txBox="1">
              <a:spLocks noChangeArrowheads="1"/>
            </p:cNvSpPr>
            <p:nvPr/>
          </p:nvSpPr>
          <p:spPr bwMode="auto">
            <a:xfrm>
              <a:off x="4397" y="2625"/>
              <a:ext cx="806" cy="366"/>
            </a:xfrm>
            <a:prstGeom prst="rect">
              <a:avLst/>
            </a:prstGeom>
            <a:noFill/>
            <a:ln w="9525">
              <a:noFill/>
              <a:miter lim="800000"/>
              <a:headEnd/>
              <a:tailEnd/>
            </a:ln>
          </p:spPr>
          <p:txBody>
            <a:bodyPr wrap="none">
              <a:spAutoFit/>
            </a:bodyPr>
            <a:lstStyle/>
            <a:p>
              <a:pPr eaLnBrk="0" hangingPunct="0"/>
              <a:r>
                <a:rPr lang="de-DE" sz="1600">
                  <a:latin typeface="Arial" pitchFamily="34" charset="0"/>
                </a:rPr>
                <a:t>PDN (X.25),</a:t>
              </a:r>
            </a:p>
            <a:p>
              <a:pPr eaLnBrk="0" hangingPunct="0"/>
              <a:r>
                <a:rPr lang="de-DE" sz="1600">
                  <a:latin typeface="Arial" pitchFamily="34" charset="0"/>
                </a:rPr>
                <a:t>Internet (IP)</a:t>
              </a:r>
              <a:endParaRPr lang="en-US" sz="1600">
                <a:latin typeface="Arial" pitchFamily="34" charset="0"/>
              </a:endParaRPr>
            </a:p>
          </p:txBody>
        </p:sp>
      </p:grpSp>
      <p:sp>
        <p:nvSpPr>
          <p:cNvPr id="175142" name="Text Box 50"/>
          <p:cNvSpPr txBox="1">
            <a:spLocks noChangeArrowheads="1"/>
          </p:cNvSpPr>
          <p:nvPr/>
        </p:nvSpPr>
        <p:spPr bwMode="auto">
          <a:xfrm>
            <a:off x="3127376" y="6188880"/>
            <a:ext cx="881063"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UTRAN</a:t>
            </a:r>
            <a:endParaRPr lang="en-US" sz="1600">
              <a:latin typeface="Arial" pitchFamily="34" charset="0"/>
            </a:endParaRPr>
          </a:p>
        </p:txBody>
      </p:sp>
      <p:sp>
        <p:nvSpPr>
          <p:cNvPr id="175143" name="Text Box 51"/>
          <p:cNvSpPr txBox="1">
            <a:spLocks noChangeArrowheads="1"/>
          </p:cNvSpPr>
          <p:nvPr/>
        </p:nvSpPr>
        <p:spPr bwMode="auto">
          <a:xfrm>
            <a:off x="5699125" y="6188880"/>
            <a:ext cx="47625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CN</a:t>
            </a:r>
            <a:endParaRPr lang="en-US" sz="1600">
              <a:latin typeface="Arial" pitchFamily="34" charset="0"/>
            </a:endParaRP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title"/>
          </p:nvPr>
        </p:nvSpPr>
        <p:spPr/>
        <p:txBody>
          <a:bodyPr/>
          <a:lstStyle/>
          <a:p>
            <a:pPr eaLnBrk="1" hangingPunct="1"/>
            <a:r>
              <a:rPr lang="en-US"/>
              <a:t>Core network: architecture</a:t>
            </a:r>
          </a:p>
        </p:txBody>
      </p:sp>
      <p:sp>
        <p:nvSpPr>
          <p:cNvPr id="17715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77155" name="AutoShape 5"/>
          <p:cNvSpPr>
            <a:spLocks noChangeArrowheads="1"/>
          </p:cNvSpPr>
          <p:nvPr/>
        </p:nvSpPr>
        <p:spPr bwMode="auto">
          <a:xfrm>
            <a:off x="5014913" y="1143000"/>
            <a:ext cx="4724400" cy="4876800"/>
          </a:xfrm>
          <a:prstGeom prst="roundRect">
            <a:avLst>
              <a:gd name="adj" fmla="val 7398"/>
            </a:avLst>
          </a:prstGeom>
          <a:noFill/>
          <a:ln w="12700">
            <a:solidFill>
              <a:schemeClr val="tx1"/>
            </a:solidFill>
            <a:prstDash val="sysDot"/>
            <a:round/>
            <a:headEnd/>
            <a:tailEnd/>
          </a:ln>
        </p:spPr>
        <p:txBody>
          <a:bodyPr wrap="none" anchor="ctr"/>
          <a:lstStyle/>
          <a:p>
            <a:pPr algn="ctr"/>
            <a:endParaRPr lang="en-US" sz="1800"/>
          </a:p>
        </p:txBody>
      </p:sp>
      <p:sp>
        <p:nvSpPr>
          <p:cNvPr id="177156" name="AutoShape 6"/>
          <p:cNvSpPr>
            <a:spLocks noChangeArrowheads="1"/>
          </p:cNvSpPr>
          <p:nvPr/>
        </p:nvSpPr>
        <p:spPr bwMode="auto">
          <a:xfrm>
            <a:off x="1890713" y="4114800"/>
            <a:ext cx="2514600" cy="1905000"/>
          </a:xfrm>
          <a:prstGeom prst="roundRect">
            <a:avLst>
              <a:gd name="adj" fmla="val 16667"/>
            </a:avLst>
          </a:prstGeom>
          <a:noFill/>
          <a:ln w="12700">
            <a:solidFill>
              <a:schemeClr val="tx1"/>
            </a:solidFill>
            <a:prstDash val="sysDot"/>
            <a:round/>
            <a:headEnd/>
            <a:tailEnd/>
          </a:ln>
        </p:spPr>
        <p:txBody>
          <a:bodyPr wrap="none" anchor="ctr"/>
          <a:lstStyle/>
          <a:p>
            <a:pPr algn="ctr"/>
            <a:endParaRPr lang="en-US" sz="1800"/>
          </a:p>
        </p:txBody>
      </p:sp>
      <p:sp>
        <p:nvSpPr>
          <p:cNvPr id="177157" name="AutoShape 7"/>
          <p:cNvSpPr>
            <a:spLocks noChangeArrowheads="1"/>
          </p:cNvSpPr>
          <p:nvPr/>
        </p:nvSpPr>
        <p:spPr bwMode="auto">
          <a:xfrm>
            <a:off x="1890713" y="1600200"/>
            <a:ext cx="2514600" cy="1752600"/>
          </a:xfrm>
          <a:prstGeom prst="roundRect">
            <a:avLst>
              <a:gd name="adj" fmla="val 16667"/>
            </a:avLst>
          </a:prstGeom>
          <a:noFill/>
          <a:ln w="12700">
            <a:solidFill>
              <a:schemeClr val="tx1"/>
            </a:solidFill>
            <a:prstDash val="sysDot"/>
            <a:round/>
            <a:headEnd/>
            <a:tailEnd/>
          </a:ln>
        </p:spPr>
        <p:txBody>
          <a:bodyPr wrap="none" anchor="ctr"/>
          <a:lstStyle/>
          <a:p>
            <a:pPr algn="ctr"/>
            <a:endParaRPr lang="en-US" sz="1800"/>
          </a:p>
        </p:txBody>
      </p:sp>
      <p:sp>
        <p:nvSpPr>
          <p:cNvPr id="177158" name="Rectangle 8"/>
          <p:cNvSpPr>
            <a:spLocks noChangeArrowheads="1"/>
          </p:cNvSpPr>
          <p:nvPr/>
        </p:nvSpPr>
        <p:spPr bwMode="auto">
          <a:xfrm>
            <a:off x="2119313" y="17526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177159" name="Rectangle 9"/>
          <p:cNvSpPr>
            <a:spLocks noChangeArrowheads="1"/>
          </p:cNvSpPr>
          <p:nvPr/>
        </p:nvSpPr>
        <p:spPr bwMode="auto">
          <a:xfrm>
            <a:off x="2119313" y="281940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7160" name="Rectangle 10"/>
          <p:cNvSpPr>
            <a:spLocks noChangeArrowheads="1"/>
          </p:cNvSpPr>
          <p:nvPr/>
        </p:nvSpPr>
        <p:spPr bwMode="auto">
          <a:xfrm>
            <a:off x="3490913" y="22860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BSC</a:t>
            </a:r>
          </a:p>
        </p:txBody>
      </p:sp>
      <p:cxnSp>
        <p:nvCxnSpPr>
          <p:cNvPr id="177161" name="AutoShape 11"/>
          <p:cNvCxnSpPr>
            <a:cxnSpLocks noChangeShapeType="1"/>
            <a:stCxn id="177160" idx="1"/>
            <a:endCxn id="177158" idx="3"/>
          </p:cNvCxnSpPr>
          <p:nvPr/>
        </p:nvCxnSpPr>
        <p:spPr bwMode="auto">
          <a:xfrm flipH="1" flipV="1">
            <a:off x="2881313" y="1943100"/>
            <a:ext cx="609600" cy="533400"/>
          </a:xfrm>
          <a:prstGeom prst="straightConnector1">
            <a:avLst/>
          </a:prstGeom>
          <a:noFill/>
          <a:ln w="9525">
            <a:solidFill>
              <a:schemeClr val="tx1"/>
            </a:solidFill>
            <a:round/>
            <a:headEnd/>
            <a:tailEnd/>
          </a:ln>
        </p:spPr>
      </p:cxnSp>
      <p:cxnSp>
        <p:nvCxnSpPr>
          <p:cNvPr id="177162" name="AutoShape 12"/>
          <p:cNvCxnSpPr>
            <a:cxnSpLocks noChangeShapeType="1"/>
            <a:stCxn id="177160" idx="1"/>
            <a:endCxn id="177159" idx="3"/>
          </p:cNvCxnSpPr>
          <p:nvPr/>
        </p:nvCxnSpPr>
        <p:spPr bwMode="auto">
          <a:xfrm flipH="1">
            <a:off x="2881313" y="2476500"/>
            <a:ext cx="609600" cy="533400"/>
          </a:xfrm>
          <a:prstGeom prst="straightConnector1">
            <a:avLst/>
          </a:prstGeom>
          <a:noFill/>
          <a:ln w="9525">
            <a:solidFill>
              <a:schemeClr val="tx1"/>
            </a:solidFill>
            <a:round/>
            <a:headEnd/>
            <a:tailEnd/>
          </a:ln>
        </p:spPr>
      </p:cxnSp>
      <p:sp>
        <p:nvSpPr>
          <p:cNvPr id="177163" name="Line 13"/>
          <p:cNvSpPr>
            <a:spLocks noChangeShapeType="1"/>
          </p:cNvSpPr>
          <p:nvPr/>
        </p:nvSpPr>
        <p:spPr bwMode="auto">
          <a:xfrm flipV="1">
            <a:off x="3262313" y="2057400"/>
            <a:ext cx="0" cy="914400"/>
          </a:xfrm>
          <a:prstGeom prst="line">
            <a:avLst/>
          </a:prstGeom>
          <a:noFill/>
          <a:ln w="9525">
            <a:solidFill>
              <a:schemeClr val="tx1"/>
            </a:solidFill>
            <a:prstDash val="dash"/>
            <a:round/>
            <a:headEnd/>
            <a:tailEnd/>
          </a:ln>
        </p:spPr>
        <p:txBody>
          <a:bodyPr/>
          <a:lstStyle/>
          <a:p>
            <a:endParaRPr lang="de-DE"/>
          </a:p>
        </p:txBody>
      </p:sp>
      <p:sp>
        <p:nvSpPr>
          <p:cNvPr id="177164" name="Text Box 14"/>
          <p:cNvSpPr txBox="1">
            <a:spLocks noChangeArrowheads="1"/>
          </p:cNvSpPr>
          <p:nvPr/>
        </p:nvSpPr>
        <p:spPr bwMode="auto">
          <a:xfrm>
            <a:off x="3094039" y="1725613"/>
            <a:ext cx="4984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a:t>
            </a:r>
            <a:r>
              <a:rPr lang="de-DE" sz="1600" baseline="-25000">
                <a:latin typeface="Arial" pitchFamily="34" charset="0"/>
              </a:rPr>
              <a:t>bis</a:t>
            </a:r>
          </a:p>
        </p:txBody>
      </p:sp>
      <p:sp>
        <p:nvSpPr>
          <p:cNvPr id="177165" name="Rectangle 15"/>
          <p:cNvSpPr>
            <a:spLocks noChangeArrowheads="1"/>
          </p:cNvSpPr>
          <p:nvPr/>
        </p:nvSpPr>
        <p:spPr bwMode="auto">
          <a:xfrm>
            <a:off x="2119313" y="28194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BTS</a:t>
            </a:r>
          </a:p>
        </p:txBody>
      </p:sp>
      <p:sp>
        <p:nvSpPr>
          <p:cNvPr id="177166" name="Text Box 16"/>
          <p:cNvSpPr txBox="1">
            <a:spLocks noChangeArrowheads="1"/>
          </p:cNvSpPr>
          <p:nvPr/>
        </p:nvSpPr>
        <p:spPr bwMode="auto">
          <a:xfrm>
            <a:off x="3787775" y="1600200"/>
            <a:ext cx="541338"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BSS</a:t>
            </a:r>
          </a:p>
        </p:txBody>
      </p:sp>
      <p:sp>
        <p:nvSpPr>
          <p:cNvPr id="177167" name="Rectangle 17"/>
          <p:cNvSpPr>
            <a:spLocks noChangeArrowheads="1"/>
          </p:cNvSpPr>
          <p:nvPr/>
        </p:nvSpPr>
        <p:spPr bwMode="auto">
          <a:xfrm>
            <a:off x="5624513" y="22860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MSC</a:t>
            </a:r>
          </a:p>
        </p:txBody>
      </p:sp>
      <p:sp>
        <p:nvSpPr>
          <p:cNvPr id="177168" name="Rectangle 18"/>
          <p:cNvSpPr>
            <a:spLocks noChangeArrowheads="1"/>
          </p:cNvSpPr>
          <p:nvPr/>
        </p:nvSpPr>
        <p:spPr bwMode="auto">
          <a:xfrm>
            <a:off x="2119313" y="419100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7169" name="Rectangle 19"/>
          <p:cNvSpPr>
            <a:spLocks noChangeArrowheads="1"/>
          </p:cNvSpPr>
          <p:nvPr/>
        </p:nvSpPr>
        <p:spPr bwMode="auto">
          <a:xfrm>
            <a:off x="2119313" y="548640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7170" name="Rectangle 20"/>
          <p:cNvSpPr>
            <a:spLocks noChangeArrowheads="1"/>
          </p:cNvSpPr>
          <p:nvPr/>
        </p:nvSpPr>
        <p:spPr bwMode="auto">
          <a:xfrm>
            <a:off x="3490913" y="495300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p>
        </p:txBody>
      </p:sp>
      <p:cxnSp>
        <p:nvCxnSpPr>
          <p:cNvPr id="177171" name="AutoShape 21"/>
          <p:cNvCxnSpPr>
            <a:cxnSpLocks noChangeShapeType="1"/>
            <a:stCxn id="177170" idx="1"/>
            <a:endCxn id="177168" idx="3"/>
          </p:cNvCxnSpPr>
          <p:nvPr/>
        </p:nvCxnSpPr>
        <p:spPr bwMode="auto">
          <a:xfrm flipH="1" flipV="1">
            <a:off x="2881313" y="4381500"/>
            <a:ext cx="609600" cy="762000"/>
          </a:xfrm>
          <a:prstGeom prst="straightConnector1">
            <a:avLst/>
          </a:prstGeom>
          <a:noFill/>
          <a:ln w="9525">
            <a:solidFill>
              <a:schemeClr val="tx1"/>
            </a:solidFill>
            <a:round/>
            <a:headEnd/>
            <a:tailEnd/>
          </a:ln>
        </p:spPr>
      </p:cxnSp>
      <p:cxnSp>
        <p:nvCxnSpPr>
          <p:cNvPr id="177172" name="AutoShape 22"/>
          <p:cNvCxnSpPr>
            <a:cxnSpLocks noChangeShapeType="1"/>
            <a:stCxn id="177170" idx="1"/>
            <a:endCxn id="177169" idx="3"/>
          </p:cNvCxnSpPr>
          <p:nvPr/>
        </p:nvCxnSpPr>
        <p:spPr bwMode="auto">
          <a:xfrm flipH="1">
            <a:off x="2881313" y="5143500"/>
            <a:ext cx="609600" cy="533400"/>
          </a:xfrm>
          <a:prstGeom prst="straightConnector1">
            <a:avLst/>
          </a:prstGeom>
          <a:noFill/>
          <a:ln w="9525">
            <a:solidFill>
              <a:schemeClr val="tx1"/>
            </a:solidFill>
            <a:round/>
            <a:headEnd/>
            <a:tailEnd/>
          </a:ln>
        </p:spPr>
      </p:cxnSp>
      <p:sp>
        <p:nvSpPr>
          <p:cNvPr id="177173" name="Line 23"/>
          <p:cNvSpPr>
            <a:spLocks noChangeShapeType="1"/>
          </p:cNvSpPr>
          <p:nvPr/>
        </p:nvSpPr>
        <p:spPr bwMode="auto">
          <a:xfrm flipV="1">
            <a:off x="3262313" y="4724400"/>
            <a:ext cx="0" cy="914400"/>
          </a:xfrm>
          <a:prstGeom prst="line">
            <a:avLst/>
          </a:prstGeom>
          <a:noFill/>
          <a:ln w="9525">
            <a:solidFill>
              <a:schemeClr val="tx1"/>
            </a:solidFill>
            <a:prstDash val="dash"/>
            <a:round/>
            <a:headEnd/>
            <a:tailEnd/>
          </a:ln>
        </p:spPr>
        <p:txBody>
          <a:bodyPr/>
          <a:lstStyle/>
          <a:p>
            <a:endParaRPr lang="de-DE"/>
          </a:p>
        </p:txBody>
      </p:sp>
      <p:sp>
        <p:nvSpPr>
          <p:cNvPr id="177174" name="Text Box 24"/>
          <p:cNvSpPr txBox="1">
            <a:spLocks noChangeArrowheads="1"/>
          </p:cNvSpPr>
          <p:nvPr/>
        </p:nvSpPr>
        <p:spPr bwMode="auto">
          <a:xfrm>
            <a:off x="3094039" y="4392613"/>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sp>
        <p:nvSpPr>
          <p:cNvPr id="177175" name="Rectangle 25"/>
          <p:cNvSpPr>
            <a:spLocks noChangeArrowheads="1"/>
          </p:cNvSpPr>
          <p:nvPr/>
        </p:nvSpPr>
        <p:spPr bwMode="auto">
          <a:xfrm>
            <a:off x="2119313" y="548640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77176" name="Text Box 26"/>
          <p:cNvSpPr txBox="1">
            <a:spLocks noChangeArrowheads="1"/>
          </p:cNvSpPr>
          <p:nvPr/>
        </p:nvSpPr>
        <p:spPr bwMode="auto">
          <a:xfrm>
            <a:off x="3768725" y="5715000"/>
            <a:ext cx="560388"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RNS</a:t>
            </a:r>
          </a:p>
        </p:txBody>
      </p:sp>
      <p:cxnSp>
        <p:nvCxnSpPr>
          <p:cNvPr id="177177" name="AutoShape 27"/>
          <p:cNvCxnSpPr>
            <a:cxnSpLocks noChangeShapeType="1"/>
          </p:cNvCxnSpPr>
          <p:nvPr/>
        </p:nvCxnSpPr>
        <p:spPr bwMode="auto">
          <a:xfrm>
            <a:off x="4405313" y="4991100"/>
            <a:ext cx="0" cy="0"/>
          </a:xfrm>
          <a:prstGeom prst="straightConnector1">
            <a:avLst/>
          </a:prstGeom>
          <a:noFill/>
          <a:ln w="9525">
            <a:solidFill>
              <a:schemeClr val="tx1"/>
            </a:solidFill>
            <a:round/>
            <a:headEnd/>
            <a:tailEnd/>
          </a:ln>
        </p:spPr>
      </p:cxnSp>
      <p:cxnSp>
        <p:nvCxnSpPr>
          <p:cNvPr id="177178" name="AutoShape 28"/>
          <p:cNvCxnSpPr>
            <a:cxnSpLocks noChangeShapeType="1"/>
            <a:stCxn id="177170" idx="3"/>
            <a:endCxn id="177183" idx="1"/>
          </p:cNvCxnSpPr>
          <p:nvPr/>
        </p:nvCxnSpPr>
        <p:spPr bwMode="auto">
          <a:xfrm>
            <a:off x="4252913" y="5143500"/>
            <a:ext cx="1371600" cy="0"/>
          </a:xfrm>
          <a:prstGeom prst="straightConnector1">
            <a:avLst/>
          </a:prstGeom>
          <a:noFill/>
          <a:ln w="9525">
            <a:solidFill>
              <a:schemeClr val="tx1"/>
            </a:solidFill>
            <a:round/>
            <a:headEnd/>
            <a:tailEnd/>
          </a:ln>
        </p:spPr>
      </p:cxnSp>
      <p:cxnSp>
        <p:nvCxnSpPr>
          <p:cNvPr id="177179" name="AutoShape 29"/>
          <p:cNvCxnSpPr>
            <a:cxnSpLocks noChangeShapeType="1"/>
            <a:stCxn id="177160" idx="3"/>
            <a:endCxn id="177167" idx="1"/>
          </p:cNvCxnSpPr>
          <p:nvPr/>
        </p:nvCxnSpPr>
        <p:spPr bwMode="auto">
          <a:xfrm>
            <a:off x="4252913" y="2476500"/>
            <a:ext cx="1371600" cy="0"/>
          </a:xfrm>
          <a:prstGeom prst="straightConnector1">
            <a:avLst/>
          </a:prstGeom>
          <a:noFill/>
          <a:ln w="9525">
            <a:solidFill>
              <a:schemeClr val="tx1"/>
            </a:solidFill>
            <a:round/>
            <a:headEnd/>
            <a:tailEnd/>
          </a:ln>
        </p:spPr>
      </p:cxnSp>
      <p:sp>
        <p:nvSpPr>
          <p:cNvPr id="177180" name="Line 30"/>
          <p:cNvSpPr>
            <a:spLocks noChangeShapeType="1"/>
          </p:cNvSpPr>
          <p:nvPr/>
        </p:nvSpPr>
        <p:spPr bwMode="auto">
          <a:xfrm flipV="1">
            <a:off x="5472113" y="4648200"/>
            <a:ext cx="0" cy="1066800"/>
          </a:xfrm>
          <a:prstGeom prst="line">
            <a:avLst/>
          </a:prstGeom>
          <a:noFill/>
          <a:ln w="9525">
            <a:solidFill>
              <a:schemeClr val="tx1"/>
            </a:solidFill>
            <a:prstDash val="dash"/>
            <a:round/>
            <a:headEnd/>
            <a:tailEnd/>
          </a:ln>
        </p:spPr>
        <p:txBody>
          <a:bodyPr/>
          <a:lstStyle/>
          <a:p>
            <a:endParaRPr lang="de-DE"/>
          </a:p>
        </p:txBody>
      </p:sp>
      <p:sp>
        <p:nvSpPr>
          <p:cNvPr id="177181" name="Rectangle 31"/>
          <p:cNvSpPr>
            <a:spLocks noChangeArrowheads="1"/>
          </p:cNvSpPr>
          <p:nvPr/>
        </p:nvSpPr>
        <p:spPr bwMode="auto">
          <a:xfrm>
            <a:off x="2119313" y="480060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cxnSp>
        <p:nvCxnSpPr>
          <p:cNvPr id="177182" name="AutoShape 32"/>
          <p:cNvCxnSpPr>
            <a:cxnSpLocks noChangeShapeType="1"/>
            <a:stCxn id="177181" idx="3"/>
            <a:endCxn id="177170" idx="1"/>
          </p:cNvCxnSpPr>
          <p:nvPr/>
        </p:nvCxnSpPr>
        <p:spPr bwMode="auto">
          <a:xfrm>
            <a:off x="2881313" y="4991100"/>
            <a:ext cx="609600" cy="152400"/>
          </a:xfrm>
          <a:prstGeom prst="straightConnector1">
            <a:avLst/>
          </a:prstGeom>
          <a:noFill/>
          <a:ln w="9525">
            <a:solidFill>
              <a:schemeClr val="tx1"/>
            </a:solidFill>
            <a:round/>
            <a:headEnd/>
            <a:tailEnd/>
          </a:ln>
        </p:spPr>
      </p:cxnSp>
      <p:sp>
        <p:nvSpPr>
          <p:cNvPr id="177183" name="Rectangle 33"/>
          <p:cNvSpPr>
            <a:spLocks noChangeArrowheads="1"/>
          </p:cNvSpPr>
          <p:nvPr/>
        </p:nvSpPr>
        <p:spPr bwMode="auto">
          <a:xfrm>
            <a:off x="5624513" y="49530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SGSN</a:t>
            </a:r>
          </a:p>
        </p:txBody>
      </p:sp>
      <p:sp>
        <p:nvSpPr>
          <p:cNvPr id="177184" name="Rectangle 34"/>
          <p:cNvSpPr>
            <a:spLocks noChangeArrowheads="1"/>
          </p:cNvSpPr>
          <p:nvPr/>
        </p:nvSpPr>
        <p:spPr bwMode="auto">
          <a:xfrm>
            <a:off x="7605713" y="49530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GGSN</a:t>
            </a:r>
          </a:p>
        </p:txBody>
      </p:sp>
      <p:sp>
        <p:nvSpPr>
          <p:cNvPr id="177185" name="Rectangle 35"/>
          <p:cNvSpPr>
            <a:spLocks noChangeArrowheads="1"/>
          </p:cNvSpPr>
          <p:nvPr/>
        </p:nvSpPr>
        <p:spPr bwMode="auto">
          <a:xfrm>
            <a:off x="7605713" y="22860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GMSC</a:t>
            </a:r>
          </a:p>
        </p:txBody>
      </p:sp>
      <p:sp>
        <p:nvSpPr>
          <p:cNvPr id="177186" name="Rectangle 36"/>
          <p:cNvSpPr>
            <a:spLocks noChangeArrowheads="1"/>
          </p:cNvSpPr>
          <p:nvPr/>
        </p:nvSpPr>
        <p:spPr bwMode="auto">
          <a:xfrm>
            <a:off x="7148513" y="35814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HLR</a:t>
            </a:r>
          </a:p>
        </p:txBody>
      </p:sp>
      <p:sp>
        <p:nvSpPr>
          <p:cNvPr id="177187" name="Rectangle 37"/>
          <p:cNvSpPr>
            <a:spLocks noChangeArrowheads="1"/>
          </p:cNvSpPr>
          <p:nvPr/>
        </p:nvSpPr>
        <p:spPr bwMode="auto">
          <a:xfrm>
            <a:off x="5624513" y="13716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VLR</a:t>
            </a:r>
          </a:p>
        </p:txBody>
      </p:sp>
      <p:cxnSp>
        <p:nvCxnSpPr>
          <p:cNvPr id="177188" name="AutoShape 38"/>
          <p:cNvCxnSpPr>
            <a:cxnSpLocks noChangeShapeType="1"/>
            <a:stCxn id="177160" idx="3"/>
            <a:endCxn id="177183" idx="1"/>
          </p:cNvCxnSpPr>
          <p:nvPr/>
        </p:nvCxnSpPr>
        <p:spPr bwMode="auto">
          <a:xfrm>
            <a:off x="4252913" y="2476500"/>
            <a:ext cx="1371600" cy="2667000"/>
          </a:xfrm>
          <a:prstGeom prst="straightConnector1">
            <a:avLst/>
          </a:prstGeom>
          <a:noFill/>
          <a:ln w="9525">
            <a:solidFill>
              <a:schemeClr val="tx1"/>
            </a:solidFill>
            <a:round/>
            <a:headEnd/>
            <a:tailEnd/>
          </a:ln>
        </p:spPr>
      </p:cxnSp>
      <p:cxnSp>
        <p:nvCxnSpPr>
          <p:cNvPr id="177189" name="AutoShape 39"/>
          <p:cNvCxnSpPr>
            <a:cxnSpLocks noChangeShapeType="1"/>
            <a:stCxn id="177170" idx="3"/>
            <a:endCxn id="177167" idx="1"/>
          </p:cNvCxnSpPr>
          <p:nvPr/>
        </p:nvCxnSpPr>
        <p:spPr bwMode="auto">
          <a:xfrm flipV="1">
            <a:off x="4252913" y="2476500"/>
            <a:ext cx="1371600" cy="2667000"/>
          </a:xfrm>
          <a:prstGeom prst="straightConnector1">
            <a:avLst/>
          </a:prstGeom>
          <a:noFill/>
          <a:ln w="9525">
            <a:solidFill>
              <a:schemeClr val="tx1"/>
            </a:solidFill>
            <a:round/>
            <a:headEnd/>
            <a:tailEnd/>
          </a:ln>
        </p:spPr>
      </p:cxnSp>
      <p:sp>
        <p:nvSpPr>
          <p:cNvPr id="177190" name="Text Box 40"/>
          <p:cNvSpPr txBox="1">
            <a:spLocks noChangeArrowheads="1"/>
          </p:cNvSpPr>
          <p:nvPr/>
        </p:nvSpPr>
        <p:spPr bwMode="auto">
          <a:xfrm>
            <a:off x="5303839" y="5516564"/>
            <a:ext cx="1235075" cy="579437"/>
          </a:xfrm>
          <a:prstGeom prst="rect">
            <a:avLst/>
          </a:prstGeom>
          <a:noFill/>
          <a:ln w="9525">
            <a:noFill/>
            <a:miter lim="800000"/>
            <a:headEnd/>
            <a:tailEnd/>
          </a:ln>
        </p:spPr>
        <p:txBody>
          <a:bodyPr>
            <a:spAutoFit/>
          </a:bodyPr>
          <a:lstStyle/>
          <a:p>
            <a:pPr marL="190500" lvl="1" eaLnBrk="0" hangingPunct="0">
              <a:spcBef>
                <a:spcPct val="20000"/>
              </a:spcBef>
              <a:buSzPct val="80000"/>
            </a:pPr>
            <a:r>
              <a:rPr lang="de-DE" sz="1600">
                <a:latin typeface="Arial" pitchFamily="34" charset="0"/>
              </a:rPr>
              <a:t>I</a:t>
            </a:r>
            <a:r>
              <a:rPr lang="de-DE" sz="1600" baseline="-25000">
                <a:latin typeface="Arial" pitchFamily="34" charset="0"/>
              </a:rPr>
              <a:t>u</a:t>
            </a:r>
            <a:r>
              <a:rPr lang="de-DE" sz="1600">
                <a:latin typeface="Arial" pitchFamily="34" charset="0"/>
              </a:rPr>
              <a:t>PS</a:t>
            </a:r>
          </a:p>
          <a:p>
            <a:pPr eaLnBrk="0" hangingPunct="0"/>
            <a:endParaRPr lang="en-US" sz="1600">
              <a:latin typeface="Arial" pitchFamily="34" charset="0"/>
            </a:endParaRPr>
          </a:p>
        </p:txBody>
      </p:sp>
      <p:sp>
        <p:nvSpPr>
          <p:cNvPr id="177191" name="Line 41"/>
          <p:cNvSpPr>
            <a:spLocks noChangeShapeType="1"/>
          </p:cNvSpPr>
          <p:nvPr/>
        </p:nvSpPr>
        <p:spPr bwMode="auto">
          <a:xfrm flipH="1" flipV="1">
            <a:off x="5472113" y="2209800"/>
            <a:ext cx="0" cy="1066800"/>
          </a:xfrm>
          <a:prstGeom prst="line">
            <a:avLst/>
          </a:prstGeom>
          <a:noFill/>
          <a:ln w="9525">
            <a:solidFill>
              <a:schemeClr val="tx1"/>
            </a:solidFill>
            <a:prstDash val="dash"/>
            <a:round/>
            <a:headEnd/>
            <a:tailEnd/>
          </a:ln>
        </p:spPr>
        <p:txBody>
          <a:bodyPr/>
          <a:lstStyle/>
          <a:p>
            <a:endParaRPr lang="de-DE"/>
          </a:p>
        </p:txBody>
      </p:sp>
      <p:sp>
        <p:nvSpPr>
          <p:cNvPr id="177192" name="Text Box 42"/>
          <p:cNvSpPr txBox="1">
            <a:spLocks noChangeArrowheads="1"/>
          </p:cNvSpPr>
          <p:nvPr/>
        </p:nvSpPr>
        <p:spPr bwMode="auto">
          <a:xfrm>
            <a:off x="5303839" y="2925764"/>
            <a:ext cx="1235075" cy="579437"/>
          </a:xfrm>
          <a:prstGeom prst="rect">
            <a:avLst/>
          </a:prstGeom>
          <a:noFill/>
          <a:ln w="9525">
            <a:noFill/>
            <a:miter lim="800000"/>
            <a:headEnd/>
            <a:tailEnd/>
          </a:ln>
        </p:spPr>
        <p:txBody>
          <a:bodyPr>
            <a:spAutoFit/>
          </a:bodyPr>
          <a:lstStyle/>
          <a:p>
            <a:pPr marL="190500" lvl="1" eaLnBrk="0" hangingPunct="0">
              <a:spcBef>
                <a:spcPct val="20000"/>
              </a:spcBef>
              <a:buSzPct val="80000"/>
            </a:pPr>
            <a:r>
              <a:rPr lang="de-DE" sz="1600">
                <a:latin typeface="Arial" pitchFamily="34" charset="0"/>
              </a:rPr>
              <a:t>I</a:t>
            </a:r>
            <a:r>
              <a:rPr lang="de-DE" sz="1600" baseline="-25000">
                <a:latin typeface="Arial" pitchFamily="34" charset="0"/>
              </a:rPr>
              <a:t>u</a:t>
            </a:r>
            <a:r>
              <a:rPr lang="de-DE" sz="1600">
                <a:latin typeface="Arial" pitchFamily="34" charset="0"/>
              </a:rPr>
              <a:t>CS</a:t>
            </a:r>
          </a:p>
          <a:p>
            <a:pPr eaLnBrk="0" hangingPunct="0"/>
            <a:endParaRPr lang="en-US" sz="1600">
              <a:latin typeface="Arial" pitchFamily="34" charset="0"/>
            </a:endParaRPr>
          </a:p>
        </p:txBody>
      </p:sp>
      <p:sp>
        <p:nvSpPr>
          <p:cNvPr id="177193" name="Line 43"/>
          <p:cNvSpPr>
            <a:spLocks noChangeShapeType="1"/>
          </p:cNvSpPr>
          <p:nvPr/>
        </p:nvSpPr>
        <p:spPr bwMode="auto">
          <a:xfrm flipV="1">
            <a:off x="4786313" y="2057400"/>
            <a:ext cx="0" cy="3505200"/>
          </a:xfrm>
          <a:prstGeom prst="line">
            <a:avLst/>
          </a:prstGeom>
          <a:noFill/>
          <a:ln w="9525">
            <a:solidFill>
              <a:schemeClr val="tx1"/>
            </a:solidFill>
            <a:prstDash val="dash"/>
            <a:round/>
            <a:headEnd/>
            <a:tailEnd/>
          </a:ln>
        </p:spPr>
        <p:txBody>
          <a:bodyPr/>
          <a:lstStyle/>
          <a:p>
            <a:endParaRPr lang="de-DE"/>
          </a:p>
        </p:txBody>
      </p:sp>
      <p:sp>
        <p:nvSpPr>
          <p:cNvPr id="177194" name="Text Box 44"/>
          <p:cNvSpPr txBox="1">
            <a:spLocks noChangeArrowheads="1"/>
          </p:cNvSpPr>
          <p:nvPr/>
        </p:nvSpPr>
        <p:spPr bwMode="auto">
          <a:xfrm>
            <a:off x="4633914" y="1752600"/>
            <a:ext cx="3190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a:t>
            </a:r>
          </a:p>
        </p:txBody>
      </p:sp>
      <p:sp>
        <p:nvSpPr>
          <p:cNvPr id="177195" name="Text Box 45"/>
          <p:cNvSpPr txBox="1">
            <a:spLocks noChangeArrowheads="1"/>
          </p:cNvSpPr>
          <p:nvPr/>
        </p:nvSpPr>
        <p:spPr bwMode="auto">
          <a:xfrm>
            <a:off x="9205914" y="5638800"/>
            <a:ext cx="441325" cy="304800"/>
          </a:xfrm>
          <a:prstGeom prst="rect">
            <a:avLst/>
          </a:prstGeom>
          <a:noFill/>
          <a:ln w="9525">
            <a:noFill/>
            <a:miter lim="800000"/>
            <a:headEnd/>
            <a:tailEnd/>
          </a:ln>
        </p:spPr>
        <p:txBody>
          <a:bodyPr wrap="none">
            <a:spAutoFit/>
          </a:bodyPr>
          <a:lstStyle/>
          <a:p>
            <a:pPr eaLnBrk="0" hangingPunct="0"/>
            <a:r>
              <a:rPr lang="de-DE" sz="1400">
                <a:latin typeface="Arial" pitchFamily="34" charset="0"/>
              </a:rPr>
              <a:t>CN</a:t>
            </a:r>
            <a:endParaRPr lang="en-US" sz="1400">
              <a:latin typeface="Arial" pitchFamily="34" charset="0"/>
            </a:endParaRPr>
          </a:p>
        </p:txBody>
      </p:sp>
      <p:sp>
        <p:nvSpPr>
          <p:cNvPr id="177196" name="Rectangle 46"/>
          <p:cNvSpPr>
            <a:spLocks noChangeArrowheads="1"/>
          </p:cNvSpPr>
          <p:nvPr/>
        </p:nvSpPr>
        <p:spPr bwMode="auto">
          <a:xfrm>
            <a:off x="6005513" y="35814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EIR</a:t>
            </a:r>
          </a:p>
        </p:txBody>
      </p:sp>
      <p:cxnSp>
        <p:nvCxnSpPr>
          <p:cNvPr id="177197" name="AutoShape 47"/>
          <p:cNvCxnSpPr>
            <a:cxnSpLocks noChangeShapeType="1"/>
            <a:stCxn id="177183" idx="3"/>
            <a:endCxn id="177184" idx="1"/>
          </p:cNvCxnSpPr>
          <p:nvPr/>
        </p:nvCxnSpPr>
        <p:spPr bwMode="auto">
          <a:xfrm>
            <a:off x="6462713" y="5143500"/>
            <a:ext cx="1143000" cy="0"/>
          </a:xfrm>
          <a:prstGeom prst="straightConnector1">
            <a:avLst/>
          </a:prstGeom>
          <a:noFill/>
          <a:ln w="9525">
            <a:solidFill>
              <a:schemeClr val="tx1"/>
            </a:solidFill>
            <a:round/>
            <a:headEnd/>
            <a:tailEnd/>
          </a:ln>
        </p:spPr>
      </p:cxnSp>
      <p:cxnSp>
        <p:nvCxnSpPr>
          <p:cNvPr id="177198" name="AutoShape 48"/>
          <p:cNvCxnSpPr>
            <a:cxnSpLocks noChangeShapeType="1"/>
            <a:stCxn id="177183" idx="0"/>
            <a:endCxn id="177186" idx="2"/>
          </p:cNvCxnSpPr>
          <p:nvPr/>
        </p:nvCxnSpPr>
        <p:spPr bwMode="auto">
          <a:xfrm flipV="1">
            <a:off x="6043613" y="3962400"/>
            <a:ext cx="1524000" cy="990600"/>
          </a:xfrm>
          <a:prstGeom prst="straightConnector1">
            <a:avLst/>
          </a:prstGeom>
          <a:noFill/>
          <a:ln w="9525">
            <a:solidFill>
              <a:schemeClr val="tx1"/>
            </a:solidFill>
            <a:round/>
            <a:headEnd/>
            <a:tailEnd/>
          </a:ln>
        </p:spPr>
      </p:cxnSp>
      <p:cxnSp>
        <p:nvCxnSpPr>
          <p:cNvPr id="177199" name="AutoShape 49"/>
          <p:cNvCxnSpPr>
            <a:cxnSpLocks noChangeShapeType="1"/>
            <a:stCxn id="177183" idx="0"/>
            <a:endCxn id="177196" idx="2"/>
          </p:cNvCxnSpPr>
          <p:nvPr/>
        </p:nvCxnSpPr>
        <p:spPr bwMode="auto">
          <a:xfrm flipV="1">
            <a:off x="6043613" y="3962400"/>
            <a:ext cx="381000" cy="990600"/>
          </a:xfrm>
          <a:prstGeom prst="straightConnector1">
            <a:avLst/>
          </a:prstGeom>
          <a:noFill/>
          <a:ln w="9525">
            <a:solidFill>
              <a:schemeClr val="tx1"/>
            </a:solidFill>
            <a:round/>
            <a:headEnd/>
            <a:tailEnd/>
          </a:ln>
        </p:spPr>
      </p:cxnSp>
      <p:cxnSp>
        <p:nvCxnSpPr>
          <p:cNvPr id="177200" name="AutoShape 50"/>
          <p:cNvCxnSpPr>
            <a:cxnSpLocks noChangeShapeType="1"/>
            <a:stCxn id="177167" idx="2"/>
            <a:endCxn id="177196" idx="0"/>
          </p:cNvCxnSpPr>
          <p:nvPr/>
        </p:nvCxnSpPr>
        <p:spPr bwMode="auto">
          <a:xfrm>
            <a:off x="6043613" y="2667000"/>
            <a:ext cx="381000" cy="914400"/>
          </a:xfrm>
          <a:prstGeom prst="straightConnector1">
            <a:avLst/>
          </a:prstGeom>
          <a:noFill/>
          <a:ln w="9525">
            <a:solidFill>
              <a:schemeClr val="tx1"/>
            </a:solidFill>
            <a:round/>
            <a:headEnd/>
            <a:tailEnd/>
          </a:ln>
        </p:spPr>
      </p:cxnSp>
      <p:cxnSp>
        <p:nvCxnSpPr>
          <p:cNvPr id="177201" name="AutoShape 51"/>
          <p:cNvCxnSpPr>
            <a:cxnSpLocks noChangeShapeType="1"/>
            <a:stCxn id="177167" idx="2"/>
            <a:endCxn id="177186" idx="0"/>
          </p:cNvCxnSpPr>
          <p:nvPr/>
        </p:nvCxnSpPr>
        <p:spPr bwMode="auto">
          <a:xfrm>
            <a:off x="6043613" y="2667000"/>
            <a:ext cx="1524000" cy="914400"/>
          </a:xfrm>
          <a:prstGeom prst="straightConnector1">
            <a:avLst/>
          </a:prstGeom>
          <a:noFill/>
          <a:ln w="9525">
            <a:solidFill>
              <a:schemeClr val="tx1"/>
            </a:solidFill>
            <a:round/>
            <a:headEnd/>
            <a:tailEnd/>
          </a:ln>
        </p:spPr>
      </p:cxnSp>
      <p:cxnSp>
        <p:nvCxnSpPr>
          <p:cNvPr id="177202" name="AutoShape 52"/>
          <p:cNvCxnSpPr>
            <a:cxnSpLocks noChangeShapeType="1"/>
            <a:stCxn id="177184" idx="0"/>
            <a:endCxn id="177186" idx="2"/>
          </p:cNvCxnSpPr>
          <p:nvPr/>
        </p:nvCxnSpPr>
        <p:spPr bwMode="auto">
          <a:xfrm flipH="1" flipV="1">
            <a:off x="7567613" y="3962400"/>
            <a:ext cx="457200" cy="990600"/>
          </a:xfrm>
          <a:prstGeom prst="straightConnector1">
            <a:avLst/>
          </a:prstGeom>
          <a:noFill/>
          <a:ln w="9525">
            <a:solidFill>
              <a:schemeClr val="tx1"/>
            </a:solidFill>
            <a:round/>
            <a:headEnd/>
            <a:tailEnd/>
          </a:ln>
        </p:spPr>
      </p:cxnSp>
      <p:cxnSp>
        <p:nvCxnSpPr>
          <p:cNvPr id="177203" name="AutoShape 53"/>
          <p:cNvCxnSpPr>
            <a:cxnSpLocks noChangeShapeType="1"/>
            <a:stCxn id="177185" idx="2"/>
            <a:endCxn id="177186" idx="0"/>
          </p:cNvCxnSpPr>
          <p:nvPr/>
        </p:nvCxnSpPr>
        <p:spPr bwMode="auto">
          <a:xfrm flipH="1">
            <a:off x="7567613" y="2667000"/>
            <a:ext cx="457200" cy="914400"/>
          </a:xfrm>
          <a:prstGeom prst="straightConnector1">
            <a:avLst/>
          </a:prstGeom>
          <a:noFill/>
          <a:ln w="9525">
            <a:solidFill>
              <a:schemeClr val="tx1"/>
            </a:solidFill>
            <a:round/>
            <a:headEnd/>
            <a:tailEnd/>
          </a:ln>
        </p:spPr>
      </p:cxnSp>
      <p:cxnSp>
        <p:nvCxnSpPr>
          <p:cNvPr id="177204" name="AutoShape 54"/>
          <p:cNvCxnSpPr>
            <a:cxnSpLocks noChangeShapeType="1"/>
            <a:stCxn id="177167" idx="3"/>
            <a:endCxn id="177185" idx="1"/>
          </p:cNvCxnSpPr>
          <p:nvPr/>
        </p:nvCxnSpPr>
        <p:spPr bwMode="auto">
          <a:xfrm>
            <a:off x="6462713" y="2476500"/>
            <a:ext cx="1143000" cy="0"/>
          </a:xfrm>
          <a:prstGeom prst="straightConnector1">
            <a:avLst/>
          </a:prstGeom>
          <a:noFill/>
          <a:ln w="9525">
            <a:solidFill>
              <a:schemeClr val="tx1"/>
            </a:solidFill>
            <a:round/>
            <a:headEnd/>
            <a:tailEnd/>
          </a:ln>
        </p:spPr>
      </p:cxnSp>
      <p:cxnSp>
        <p:nvCxnSpPr>
          <p:cNvPr id="177205" name="AutoShape 55"/>
          <p:cNvCxnSpPr>
            <a:cxnSpLocks noChangeShapeType="1"/>
            <a:stCxn id="177167" idx="0"/>
            <a:endCxn id="177187" idx="2"/>
          </p:cNvCxnSpPr>
          <p:nvPr/>
        </p:nvCxnSpPr>
        <p:spPr bwMode="auto">
          <a:xfrm flipV="1">
            <a:off x="6043613" y="1752600"/>
            <a:ext cx="0" cy="533400"/>
          </a:xfrm>
          <a:prstGeom prst="straightConnector1">
            <a:avLst/>
          </a:prstGeom>
          <a:noFill/>
          <a:ln w="9525">
            <a:solidFill>
              <a:schemeClr val="tx1"/>
            </a:solidFill>
            <a:round/>
            <a:headEnd/>
            <a:tailEnd/>
          </a:ln>
        </p:spPr>
      </p:cxnSp>
      <p:sp>
        <p:nvSpPr>
          <p:cNvPr id="177206" name="Line 56"/>
          <p:cNvSpPr>
            <a:spLocks noChangeShapeType="1"/>
          </p:cNvSpPr>
          <p:nvPr/>
        </p:nvSpPr>
        <p:spPr bwMode="auto">
          <a:xfrm>
            <a:off x="8443913" y="5105400"/>
            <a:ext cx="1524000" cy="0"/>
          </a:xfrm>
          <a:prstGeom prst="line">
            <a:avLst/>
          </a:prstGeom>
          <a:noFill/>
          <a:ln w="9525">
            <a:solidFill>
              <a:schemeClr val="tx1"/>
            </a:solidFill>
            <a:round/>
            <a:headEnd/>
            <a:tailEnd/>
          </a:ln>
        </p:spPr>
        <p:txBody>
          <a:bodyPr/>
          <a:lstStyle/>
          <a:p>
            <a:endParaRPr lang="de-DE"/>
          </a:p>
        </p:txBody>
      </p:sp>
      <p:sp>
        <p:nvSpPr>
          <p:cNvPr id="177207" name="Line 57"/>
          <p:cNvSpPr>
            <a:spLocks noChangeShapeType="1"/>
          </p:cNvSpPr>
          <p:nvPr/>
        </p:nvSpPr>
        <p:spPr bwMode="auto">
          <a:xfrm>
            <a:off x="8443913" y="2438400"/>
            <a:ext cx="1524000" cy="0"/>
          </a:xfrm>
          <a:prstGeom prst="line">
            <a:avLst/>
          </a:prstGeom>
          <a:noFill/>
          <a:ln w="9525">
            <a:solidFill>
              <a:schemeClr val="tx1"/>
            </a:solidFill>
            <a:round/>
            <a:headEnd/>
            <a:tailEnd/>
          </a:ln>
        </p:spPr>
        <p:txBody>
          <a:bodyPr/>
          <a:lstStyle/>
          <a:p>
            <a:endParaRPr lang="de-DE"/>
          </a:p>
        </p:txBody>
      </p:sp>
      <p:sp>
        <p:nvSpPr>
          <p:cNvPr id="177208" name="Line 58"/>
          <p:cNvSpPr>
            <a:spLocks noChangeShapeType="1"/>
          </p:cNvSpPr>
          <p:nvPr/>
        </p:nvSpPr>
        <p:spPr bwMode="auto">
          <a:xfrm flipV="1">
            <a:off x="7224713" y="4953000"/>
            <a:ext cx="0" cy="381000"/>
          </a:xfrm>
          <a:prstGeom prst="line">
            <a:avLst/>
          </a:prstGeom>
          <a:noFill/>
          <a:ln w="9525">
            <a:solidFill>
              <a:schemeClr val="tx1"/>
            </a:solidFill>
            <a:prstDash val="dash"/>
            <a:round/>
            <a:headEnd/>
            <a:tailEnd/>
          </a:ln>
        </p:spPr>
        <p:txBody>
          <a:bodyPr/>
          <a:lstStyle/>
          <a:p>
            <a:endParaRPr lang="de-DE"/>
          </a:p>
        </p:txBody>
      </p:sp>
      <p:sp>
        <p:nvSpPr>
          <p:cNvPr id="177209" name="Text Box 59"/>
          <p:cNvSpPr txBox="1">
            <a:spLocks noChangeArrowheads="1"/>
          </p:cNvSpPr>
          <p:nvPr/>
        </p:nvSpPr>
        <p:spPr bwMode="auto">
          <a:xfrm>
            <a:off x="7224714" y="5181600"/>
            <a:ext cx="4206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G</a:t>
            </a:r>
            <a:r>
              <a:rPr lang="de-DE" sz="1600" baseline="-25000">
                <a:latin typeface="Arial" pitchFamily="34" charset="0"/>
              </a:rPr>
              <a:t>n</a:t>
            </a:r>
          </a:p>
        </p:txBody>
      </p:sp>
      <p:sp>
        <p:nvSpPr>
          <p:cNvPr id="177210" name="Line 60"/>
          <p:cNvSpPr>
            <a:spLocks noChangeShapeType="1"/>
          </p:cNvSpPr>
          <p:nvPr/>
        </p:nvSpPr>
        <p:spPr bwMode="auto">
          <a:xfrm flipV="1">
            <a:off x="8824913" y="4876800"/>
            <a:ext cx="0" cy="381000"/>
          </a:xfrm>
          <a:prstGeom prst="line">
            <a:avLst/>
          </a:prstGeom>
          <a:noFill/>
          <a:ln w="9525">
            <a:solidFill>
              <a:schemeClr val="tx1"/>
            </a:solidFill>
            <a:prstDash val="dash"/>
            <a:round/>
            <a:headEnd/>
            <a:tailEnd/>
          </a:ln>
        </p:spPr>
        <p:txBody>
          <a:bodyPr/>
          <a:lstStyle/>
          <a:p>
            <a:endParaRPr lang="de-DE"/>
          </a:p>
        </p:txBody>
      </p:sp>
      <p:sp>
        <p:nvSpPr>
          <p:cNvPr id="177211" name="Text Box 61"/>
          <p:cNvSpPr txBox="1">
            <a:spLocks noChangeArrowheads="1"/>
          </p:cNvSpPr>
          <p:nvPr/>
        </p:nvSpPr>
        <p:spPr bwMode="auto">
          <a:xfrm>
            <a:off x="8824913" y="5105400"/>
            <a:ext cx="37465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G</a:t>
            </a:r>
            <a:r>
              <a:rPr lang="de-DE" sz="1600" baseline="-25000">
                <a:latin typeface="Arial" pitchFamily="34" charset="0"/>
              </a:rPr>
              <a:t>i</a:t>
            </a:r>
          </a:p>
        </p:txBody>
      </p:sp>
      <p:sp>
        <p:nvSpPr>
          <p:cNvPr id="177212" name="Line 64"/>
          <p:cNvSpPr>
            <a:spLocks noChangeShapeType="1"/>
          </p:cNvSpPr>
          <p:nvPr/>
        </p:nvSpPr>
        <p:spPr bwMode="auto">
          <a:xfrm flipH="1" flipV="1">
            <a:off x="8901113" y="2286000"/>
            <a:ext cx="0" cy="304800"/>
          </a:xfrm>
          <a:prstGeom prst="line">
            <a:avLst/>
          </a:prstGeom>
          <a:noFill/>
          <a:ln w="9525">
            <a:solidFill>
              <a:schemeClr val="tx1"/>
            </a:solidFill>
            <a:prstDash val="dash"/>
            <a:round/>
            <a:headEnd/>
            <a:tailEnd/>
          </a:ln>
        </p:spPr>
        <p:txBody>
          <a:bodyPr/>
          <a:lstStyle/>
          <a:p>
            <a:endParaRPr lang="de-DE"/>
          </a:p>
        </p:txBody>
      </p:sp>
      <p:sp>
        <p:nvSpPr>
          <p:cNvPr id="177213" name="Text Box 65"/>
          <p:cNvSpPr txBox="1">
            <a:spLocks noChangeArrowheads="1"/>
          </p:cNvSpPr>
          <p:nvPr/>
        </p:nvSpPr>
        <p:spPr bwMode="auto">
          <a:xfrm>
            <a:off x="8901113" y="2514600"/>
            <a:ext cx="72390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PSTN</a:t>
            </a:r>
            <a:endParaRPr lang="de-DE" sz="1600" baseline="-25000">
              <a:latin typeface="Arial" pitchFamily="34" charset="0"/>
            </a:endParaRPr>
          </a:p>
        </p:txBody>
      </p:sp>
      <p:sp>
        <p:nvSpPr>
          <p:cNvPr id="177214" name="Rectangle 78"/>
          <p:cNvSpPr>
            <a:spLocks noChangeArrowheads="1"/>
          </p:cNvSpPr>
          <p:nvPr/>
        </p:nvSpPr>
        <p:spPr bwMode="auto">
          <a:xfrm>
            <a:off x="8242300" y="32258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AuC</a:t>
            </a:r>
          </a:p>
        </p:txBody>
      </p:sp>
      <p:cxnSp>
        <p:nvCxnSpPr>
          <p:cNvPr id="177215" name="AutoShape 79"/>
          <p:cNvCxnSpPr>
            <a:cxnSpLocks noChangeShapeType="1"/>
            <a:stCxn id="177186" idx="3"/>
            <a:endCxn id="177214" idx="1"/>
          </p:cNvCxnSpPr>
          <p:nvPr/>
        </p:nvCxnSpPr>
        <p:spPr bwMode="auto">
          <a:xfrm flipV="1">
            <a:off x="7986714" y="3416300"/>
            <a:ext cx="255587" cy="355600"/>
          </a:xfrm>
          <a:prstGeom prst="straightConnector1">
            <a:avLst/>
          </a:prstGeom>
          <a:noFill/>
          <a:ln w="9525">
            <a:solidFill>
              <a:schemeClr val="tx1"/>
            </a:solidFill>
            <a:round/>
            <a:headEnd/>
            <a:tailEnd/>
          </a:ln>
        </p:spPr>
      </p:cxnSp>
      <p:sp>
        <p:nvSpPr>
          <p:cNvPr id="177216" name="Rectangle 80"/>
          <p:cNvSpPr>
            <a:spLocks noChangeArrowheads="1"/>
          </p:cNvSpPr>
          <p:nvPr/>
        </p:nvSpPr>
        <p:spPr bwMode="auto">
          <a:xfrm>
            <a:off x="8242300" y="394493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GR</a:t>
            </a:r>
          </a:p>
        </p:txBody>
      </p:sp>
      <p:cxnSp>
        <p:nvCxnSpPr>
          <p:cNvPr id="177217" name="AutoShape 81"/>
          <p:cNvCxnSpPr>
            <a:cxnSpLocks noChangeShapeType="1"/>
            <a:stCxn id="177186" idx="3"/>
            <a:endCxn id="177216" idx="1"/>
          </p:cNvCxnSpPr>
          <p:nvPr/>
        </p:nvCxnSpPr>
        <p:spPr bwMode="auto">
          <a:xfrm>
            <a:off x="7986714" y="3771900"/>
            <a:ext cx="255587" cy="363538"/>
          </a:xfrm>
          <a:prstGeom prst="straightConnector1">
            <a:avLst/>
          </a:prstGeom>
          <a:noFill/>
          <a:ln w="9525">
            <a:solidFill>
              <a:schemeClr val="tx1"/>
            </a:solidFill>
            <a:round/>
            <a:headEnd/>
            <a:tailEnd/>
          </a:ln>
        </p:spPr>
      </p:cxn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t>Core network</a:t>
            </a:r>
          </a:p>
        </p:txBody>
      </p:sp>
      <p:sp>
        <p:nvSpPr>
          <p:cNvPr id="179203" name="Rectangle 3"/>
          <p:cNvSpPr>
            <a:spLocks noGrp="1" noChangeArrowheads="1"/>
          </p:cNvSpPr>
          <p:nvPr>
            <p:ph idx="1"/>
          </p:nvPr>
        </p:nvSpPr>
        <p:spPr/>
        <p:txBody>
          <a:bodyPr/>
          <a:lstStyle/>
          <a:p>
            <a:pPr eaLnBrk="1" hangingPunct="1">
              <a:lnSpc>
                <a:spcPct val="90000"/>
              </a:lnSpc>
            </a:pPr>
            <a:r>
              <a:rPr lang="en-US" sz="2000" dirty="0"/>
              <a:t>The Core Network (CN) and thus the Interface </a:t>
            </a:r>
            <a:r>
              <a:rPr lang="en-US" sz="2000" dirty="0" err="1"/>
              <a:t>I</a:t>
            </a:r>
            <a:r>
              <a:rPr lang="en-US" sz="2000" baseline="-25000" dirty="0" err="1"/>
              <a:t>u</a:t>
            </a:r>
            <a:r>
              <a:rPr lang="en-US" sz="2000" dirty="0"/>
              <a:t>, too, are separated into two logical domains:</a:t>
            </a:r>
          </a:p>
          <a:p>
            <a:pPr eaLnBrk="1" hangingPunct="1">
              <a:lnSpc>
                <a:spcPct val="90000"/>
              </a:lnSpc>
            </a:pPr>
            <a:endParaRPr lang="en-US" sz="2000" dirty="0"/>
          </a:p>
          <a:p>
            <a:pPr eaLnBrk="1" hangingPunct="1">
              <a:lnSpc>
                <a:spcPct val="90000"/>
              </a:lnSpc>
            </a:pPr>
            <a:r>
              <a:rPr lang="en-US" sz="2000" dirty="0"/>
              <a:t>Circuit Switched Domain (CSD)</a:t>
            </a:r>
          </a:p>
          <a:p>
            <a:pPr lvl="1" eaLnBrk="1" hangingPunct="1">
              <a:lnSpc>
                <a:spcPct val="90000"/>
              </a:lnSpc>
            </a:pPr>
            <a:r>
              <a:rPr lang="en-US" dirty="0"/>
              <a:t> Circuit switched service incl. signaling</a:t>
            </a:r>
          </a:p>
          <a:p>
            <a:pPr lvl="1" eaLnBrk="1" hangingPunct="1">
              <a:lnSpc>
                <a:spcPct val="90000"/>
              </a:lnSpc>
            </a:pPr>
            <a:r>
              <a:rPr lang="en-US" dirty="0"/>
              <a:t> Resource reservation at connection setup</a:t>
            </a:r>
          </a:p>
          <a:p>
            <a:pPr lvl="1" eaLnBrk="1" hangingPunct="1">
              <a:lnSpc>
                <a:spcPct val="90000"/>
              </a:lnSpc>
            </a:pPr>
            <a:r>
              <a:rPr lang="en-US" dirty="0"/>
              <a:t> GSM components (MSC, GMSC, VLR)</a:t>
            </a:r>
          </a:p>
          <a:p>
            <a:pPr lvl="1" eaLnBrk="1" hangingPunct="1">
              <a:lnSpc>
                <a:spcPct val="90000"/>
              </a:lnSpc>
            </a:pPr>
            <a:r>
              <a:rPr lang="en-US" dirty="0"/>
              <a:t> </a:t>
            </a:r>
            <a:r>
              <a:rPr lang="en-US" dirty="0" err="1"/>
              <a:t>I</a:t>
            </a:r>
            <a:r>
              <a:rPr lang="en-US" baseline="-25000" dirty="0" err="1"/>
              <a:t>u</a:t>
            </a:r>
            <a:r>
              <a:rPr lang="en-US" dirty="0" err="1"/>
              <a:t>CS</a:t>
            </a:r>
            <a:endParaRPr lang="en-US" dirty="0"/>
          </a:p>
          <a:p>
            <a:pPr eaLnBrk="1" hangingPunct="1">
              <a:lnSpc>
                <a:spcPct val="90000"/>
              </a:lnSpc>
            </a:pPr>
            <a:endParaRPr lang="en-US" sz="2000" dirty="0"/>
          </a:p>
          <a:p>
            <a:pPr eaLnBrk="1" hangingPunct="1">
              <a:lnSpc>
                <a:spcPct val="90000"/>
              </a:lnSpc>
            </a:pPr>
            <a:r>
              <a:rPr lang="en-US" sz="2000" dirty="0"/>
              <a:t>Packet Switched Domain (PSD)</a:t>
            </a:r>
          </a:p>
          <a:p>
            <a:pPr lvl="1" eaLnBrk="1" hangingPunct="1">
              <a:lnSpc>
                <a:spcPct val="90000"/>
              </a:lnSpc>
            </a:pPr>
            <a:r>
              <a:rPr lang="en-US" dirty="0"/>
              <a:t> GPRS components (SGSN, GGSN)</a:t>
            </a:r>
          </a:p>
          <a:p>
            <a:pPr lvl="1" eaLnBrk="1" hangingPunct="1">
              <a:lnSpc>
                <a:spcPct val="90000"/>
              </a:lnSpc>
            </a:pPr>
            <a:r>
              <a:rPr lang="en-US" dirty="0"/>
              <a:t> </a:t>
            </a:r>
            <a:r>
              <a:rPr lang="en-US" dirty="0" err="1"/>
              <a:t>I</a:t>
            </a:r>
            <a:r>
              <a:rPr lang="en-US" baseline="-25000" dirty="0" err="1"/>
              <a:t>u</a:t>
            </a:r>
            <a:r>
              <a:rPr lang="en-US" dirty="0" err="1"/>
              <a:t>PS</a:t>
            </a:r>
            <a:endParaRPr lang="en-US" dirty="0"/>
          </a:p>
          <a:p>
            <a:pPr eaLnBrk="1" hangingPunct="1">
              <a:lnSpc>
                <a:spcPct val="90000"/>
              </a:lnSpc>
            </a:pPr>
            <a:endParaRPr lang="en-US" sz="2000" dirty="0"/>
          </a:p>
          <a:p>
            <a:pPr eaLnBrk="1" hangingPunct="1">
              <a:lnSpc>
                <a:spcPct val="90000"/>
              </a:lnSpc>
            </a:pPr>
            <a:r>
              <a:rPr lang="en-US" sz="2000" dirty="0"/>
              <a:t>Release 99 uses the GSM/GPRS network and adds a new radio access!</a:t>
            </a:r>
          </a:p>
          <a:p>
            <a:pPr lvl="1" eaLnBrk="1" hangingPunct="1">
              <a:lnSpc>
                <a:spcPct val="90000"/>
              </a:lnSpc>
            </a:pPr>
            <a:r>
              <a:rPr lang="en-US" dirty="0"/>
              <a:t> Helps to save a lot of money …</a:t>
            </a:r>
          </a:p>
          <a:p>
            <a:pPr lvl="1" eaLnBrk="1" hangingPunct="1">
              <a:lnSpc>
                <a:spcPct val="90000"/>
              </a:lnSpc>
            </a:pPr>
            <a:r>
              <a:rPr lang="en-US" dirty="0"/>
              <a:t> Much faster deployment</a:t>
            </a:r>
          </a:p>
          <a:p>
            <a:pPr lvl="1" eaLnBrk="1" hangingPunct="1">
              <a:lnSpc>
                <a:spcPct val="90000"/>
              </a:lnSpc>
            </a:pPr>
            <a:r>
              <a:rPr lang="en-US" dirty="0"/>
              <a:t> Not as flexible as newer releases (5, 6, … 12, 13, 14, …)</a:t>
            </a:r>
          </a:p>
        </p:txBody>
      </p:sp>
      <p:sp>
        <p:nvSpPr>
          <p:cNvPr id="179201"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dirty="0"/>
              <a:t>GSM – the most successful 2G system: Overview</a:t>
            </a:r>
          </a:p>
        </p:txBody>
      </p:sp>
      <p:sp>
        <p:nvSpPr>
          <p:cNvPr id="31747" name="Rectangle 5"/>
          <p:cNvSpPr>
            <a:spLocks noGrp="1" noChangeArrowheads="1"/>
          </p:cNvSpPr>
          <p:nvPr>
            <p:ph idx="1"/>
          </p:nvPr>
        </p:nvSpPr>
        <p:spPr/>
        <p:txBody>
          <a:bodyPr/>
          <a:lstStyle/>
          <a:p>
            <a:r>
              <a:rPr lang="en-US" dirty="0"/>
              <a:t>GSM</a:t>
            </a:r>
          </a:p>
          <a:p>
            <a:pPr marL="225698" lvl="2" indent="0">
              <a:buNone/>
            </a:pPr>
            <a:r>
              <a:rPr lang="en-US" dirty="0"/>
              <a:t>formerly: </a:t>
            </a:r>
            <a:r>
              <a:rPr lang="en-US" dirty="0" err="1"/>
              <a:t>Groupe</a:t>
            </a:r>
            <a:r>
              <a:rPr lang="en-US" dirty="0"/>
              <a:t> </a:t>
            </a:r>
            <a:r>
              <a:rPr lang="en-US" dirty="0" err="1"/>
              <a:t>Spéciale</a:t>
            </a:r>
            <a:r>
              <a:rPr lang="en-US" dirty="0"/>
              <a:t> Mobile (founded 1982)</a:t>
            </a:r>
          </a:p>
          <a:p>
            <a:pPr marL="225698" lvl="2" indent="0">
              <a:buNone/>
            </a:pPr>
            <a:r>
              <a:rPr lang="en-US" dirty="0"/>
              <a:t>now: Global System for Mobile Communication</a:t>
            </a:r>
          </a:p>
          <a:p>
            <a:pPr marL="225698" lvl="2" indent="0">
              <a:buNone/>
            </a:pPr>
            <a:r>
              <a:rPr lang="en-US" dirty="0"/>
              <a:t>Pan-European standard (ETSI, European Telecommunications </a:t>
            </a:r>
            <a:r>
              <a:rPr lang="en-US" dirty="0" err="1"/>
              <a:t>Standardisation</a:t>
            </a:r>
            <a:r>
              <a:rPr lang="en-US" dirty="0"/>
              <a:t> Institute)</a:t>
            </a:r>
          </a:p>
          <a:p>
            <a:pPr marL="225698" lvl="2" indent="0">
              <a:buNone/>
            </a:pPr>
            <a:r>
              <a:rPr lang="en-US" dirty="0"/>
              <a:t>simultaneous introduction of essential services in three phases (1991, 1994, 1996) by the European telecommunication administrations (Germany: D1 and D2)</a:t>
            </a:r>
            <a:br>
              <a:rPr lang="en-US" dirty="0"/>
            </a:br>
            <a:r>
              <a:rPr lang="en-US" dirty="0"/>
              <a:t> </a:t>
            </a:r>
            <a:r>
              <a:rPr lang="en-US" dirty="0">
                <a:sym typeface="Wingdings" pitchFamily="2" charset="2"/>
              </a:rPr>
              <a:t></a:t>
            </a:r>
            <a:r>
              <a:rPr lang="en-US" dirty="0"/>
              <a:t> seamless roaming within Europe possible</a:t>
            </a:r>
          </a:p>
          <a:p>
            <a:endParaRPr lang="en-US" dirty="0"/>
          </a:p>
          <a:p>
            <a:r>
              <a:rPr lang="en-US" dirty="0"/>
              <a:t>2008: many providers all over the world use GSM (almost all countries in Asia, Africa, Europe, Australia, America)</a:t>
            </a:r>
          </a:p>
          <a:p>
            <a:pPr marL="225698" lvl="2" indent="0">
              <a:buNone/>
            </a:pPr>
            <a:r>
              <a:rPr lang="en-US" dirty="0"/>
              <a:t>more than 4.2 billion subscribers in more than 700 networks</a:t>
            </a:r>
          </a:p>
          <a:p>
            <a:pPr marL="225698" lvl="2" indent="0">
              <a:buNone/>
            </a:pPr>
            <a:r>
              <a:rPr lang="en-US" dirty="0"/>
              <a:t>more than 75% of all digital mobile phones use GSM</a:t>
            </a:r>
          </a:p>
          <a:p>
            <a:pPr marL="225698" lvl="2" indent="0">
              <a:buNone/>
            </a:pPr>
            <a:r>
              <a:rPr lang="en-US" dirty="0"/>
              <a:t>over 29 billion SMS in Germany in 2008 (&gt; 10% of the revenues for many operators) </a:t>
            </a:r>
            <a:br>
              <a:rPr lang="en-US" dirty="0"/>
            </a:br>
            <a:r>
              <a:rPr lang="en-US" dirty="0"/>
              <a:t>[be aware: these are only rough numbers…]</a:t>
            </a:r>
          </a:p>
        </p:txBody>
      </p:sp>
      <p:sp>
        <p:nvSpPr>
          <p:cNvPr id="31745"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a:spLocks noGrp="1" noChangeArrowheads="1"/>
          </p:cNvSpPr>
          <p:nvPr>
            <p:ph type="title"/>
          </p:nvPr>
        </p:nvSpPr>
        <p:spPr/>
        <p:txBody>
          <a:bodyPr/>
          <a:lstStyle/>
          <a:p>
            <a:pPr eaLnBrk="1" hangingPunct="1"/>
            <a:r>
              <a:rPr lang="en-US" dirty="0"/>
              <a:t>UMTS protocol stacks (user plane)</a:t>
            </a:r>
          </a:p>
        </p:txBody>
      </p:sp>
      <p:sp>
        <p:nvSpPr>
          <p:cNvPr id="181249"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81251" name="Rectangle 5"/>
          <p:cNvSpPr>
            <a:spLocks noChangeArrowheads="1"/>
          </p:cNvSpPr>
          <p:nvPr/>
        </p:nvSpPr>
        <p:spPr bwMode="auto">
          <a:xfrm>
            <a:off x="3503614" y="1701800"/>
            <a:ext cx="720725" cy="5032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apps. &amp;</a:t>
            </a:r>
          </a:p>
          <a:p>
            <a:pPr algn="ctr" eaLnBrk="0" hangingPunct="0"/>
            <a:r>
              <a:rPr lang="en-US" sz="1400">
                <a:latin typeface="Arial" pitchFamily="34" charset="0"/>
              </a:rPr>
              <a:t>protocols</a:t>
            </a:r>
          </a:p>
        </p:txBody>
      </p:sp>
      <p:sp>
        <p:nvSpPr>
          <p:cNvPr id="181252" name="Rectangle 9"/>
          <p:cNvSpPr>
            <a:spLocks noChangeArrowheads="1"/>
          </p:cNvSpPr>
          <p:nvPr/>
        </p:nvSpPr>
        <p:spPr bwMode="auto">
          <a:xfrm>
            <a:off x="3503614" y="2565401"/>
            <a:ext cx="720725"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81253" name="Rectangle 10"/>
          <p:cNvSpPr>
            <a:spLocks noChangeArrowheads="1"/>
          </p:cNvSpPr>
          <p:nvPr/>
        </p:nvSpPr>
        <p:spPr bwMode="auto">
          <a:xfrm>
            <a:off x="3503614" y="2925763"/>
            <a:ext cx="720725"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81254" name="Rectangle 11"/>
          <p:cNvSpPr>
            <a:spLocks noChangeArrowheads="1"/>
          </p:cNvSpPr>
          <p:nvPr/>
        </p:nvSpPr>
        <p:spPr bwMode="auto">
          <a:xfrm>
            <a:off x="4656139" y="2565401"/>
            <a:ext cx="720725"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81255" name="Rectangle 12"/>
          <p:cNvSpPr>
            <a:spLocks noChangeArrowheads="1"/>
          </p:cNvSpPr>
          <p:nvPr/>
        </p:nvSpPr>
        <p:spPr bwMode="auto">
          <a:xfrm>
            <a:off x="4656139" y="2925763"/>
            <a:ext cx="720725"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81256" name="AutoShape 14"/>
          <p:cNvSpPr>
            <a:spLocks noChangeArrowheads="1"/>
          </p:cNvSpPr>
          <p:nvPr/>
        </p:nvSpPr>
        <p:spPr bwMode="auto">
          <a:xfrm>
            <a:off x="4656139" y="2205038"/>
            <a:ext cx="720725" cy="361950"/>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400">
                <a:latin typeface="Arial" pitchFamily="34" charset="0"/>
              </a:rPr>
              <a:t>RLC  </a:t>
            </a:r>
          </a:p>
        </p:txBody>
      </p:sp>
      <p:sp>
        <p:nvSpPr>
          <p:cNvPr id="181257" name="AutoShape 15"/>
          <p:cNvSpPr>
            <a:spLocks noChangeArrowheads="1"/>
          </p:cNvSpPr>
          <p:nvPr/>
        </p:nvSpPr>
        <p:spPr bwMode="auto">
          <a:xfrm flipH="1">
            <a:off x="5376864" y="2205038"/>
            <a:ext cx="719137" cy="361950"/>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400" dirty="0">
                <a:latin typeface="Arial" pitchFamily="34" charset="0"/>
              </a:rPr>
              <a:t>   </a:t>
            </a:r>
            <a:r>
              <a:rPr lang="en-US" sz="1200" dirty="0">
                <a:latin typeface="Arial" pitchFamily="34" charset="0"/>
              </a:rPr>
              <a:t>SAR</a:t>
            </a:r>
            <a:endParaRPr lang="en-US" sz="1400" dirty="0">
              <a:latin typeface="Arial" pitchFamily="34" charset="0"/>
            </a:endParaRPr>
          </a:p>
        </p:txBody>
      </p:sp>
      <p:sp>
        <p:nvSpPr>
          <p:cNvPr id="181258" name="AutoShape 16"/>
          <p:cNvSpPr>
            <a:spLocks noChangeArrowheads="1"/>
          </p:cNvSpPr>
          <p:nvPr/>
        </p:nvSpPr>
        <p:spPr bwMode="auto">
          <a:xfrm flipV="1">
            <a:off x="4656138" y="2205038"/>
            <a:ext cx="1439862" cy="360362"/>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cxnSp>
        <p:nvCxnSpPr>
          <p:cNvPr id="181259" name="AutoShape 17"/>
          <p:cNvCxnSpPr>
            <a:cxnSpLocks noChangeShapeType="1"/>
            <a:stCxn id="181253" idx="2"/>
            <a:endCxn id="181255" idx="2"/>
          </p:cNvCxnSpPr>
          <p:nvPr/>
        </p:nvCxnSpPr>
        <p:spPr bwMode="auto">
          <a:xfrm rot="16200000" flipH="1">
            <a:off x="4439444" y="2710657"/>
            <a:ext cx="1588" cy="1152525"/>
          </a:xfrm>
          <a:prstGeom prst="bentConnector3">
            <a:avLst>
              <a:gd name="adj1" fmla="val 13200000"/>
            </a:avLst>
          </a:prstGeom>
          <a:noFill/>
          <a:ln w="9525">
            <a:solidFill>
              <a:schemeClr val="tx1"/>
            </a:solidFill>
            <a:miter lim="800000"/>
            <a:headEnd/>
            <a:tailEnd/>
          </a:ln>
        </p:spPr>
      </p:cxnSp>
      <p:cxnSp>
        <p:nvCxnSpPr>
          <p:cNvPr id="181260" name="AutoShape 20"/>
          <p:cNvCxnSpPr>
            <a:cxnSpLocks noChangeShapeType="1"/>
            <a:stCxn id="181270" idx="2"/>
            <a:endCxn id="181272" idx="2"/>
          </p:cNvCxnSpPr>
          <p:nvPr/>
        </p:nvCxnSpPr>
        <p:spPr bwMode="auto">
          <a:xfrm rot="16200000" flipH="1">
            <a:off x="6312694" y="2710657"/>
            <a:ext cx="1588" cy="1152525"/>
          </a:xfrm>
          <a:prstGeom prst="bentConnector3">
            <a:avLst>
              <a:gd name="adj1" fmla="val 14400000"/>
            </a:avLst>
          </a:prstGeom>
          <a:noFill/>
          <a:ln w="9525">
            <a:solidFill>
              <a:schemeClr val="tx1"/>
            </a:solidFill>
            <a:miter lim="800000"/>
            <a:headEnd/>
            <a:tailEnd/>
          </a:ln>
        </p:spPr>
      </p:cxnSp>
      <p:sp>
        <p:nvSpPr>
          <p:cNvPr id="181261" name="Line 21"/>
          <p:cNvSpPr>
            <a:spLocks noChangeShapeType="1"/>
          </p:cNvSpPr>
          <p:nvPr/>
        </p:nvSpPr>
        <p:spPr bwMode="auto">
          <a:xfrm flipV="1">
            <a:off x="4440238" y="1557338"/>
            <a:ext cx="0" cy="2087562"/>
          </a:xfrm>
          <a:prstGeom prst="line">
            <a:avLst/>
          </a:prstGeom>
          <a:noFill/>
          <a:ln w="9525">
            <a:solidFill>
              <a:schemeClr val="tx1"/>
            </a:solidFill>
            <a:prstDash val="dash"/>
            <a:round/>
            <a:headEnd/>
            <a:tailEnd/>
          </a:ln>
        </p:spPr>
        <p:txBody>
          <a:bodyPr wrap="none" anchor="ctr"/>
          <a:lstStyle/>
          <a:p>
            <a:endParaRPr lang="de-DE"/>
          </a:p>
        </p:txBody>
      </p:sp>
      <p:sp>
        <p:nvSpPr>
          <p:cNvPr id="181262" name="Line 22"/>
          <p:cNvSpPr>
            <a:spLocks noChangeShapeType="1"/>
          </p:cNvSpPr>
          <p:nvPr/>
        </p:nvSpPr>
        <p:spPr bwMode="auto">
          <a:xfrm flipV="1">
            <a:off x="6311900" y="1557338"/>
            <a:ext cx="0" cy="2087562"/>
          </a:xfrm>
          <a:prstGeom prst="line">
            <a:avLst/>
          </a:prstGeom>
          <a:noFill/>
          <a:ln w="9525">
            <a:solidFill>
              <a:schemeClr val="tx1"/>
            </a:solidFill>
            <a:prstDash val="dash"/>
            <a:round/>
            <a:headEnd/>
            <a:tailEnd/>
          </a:ln>
        </p:spPr>
        <p:txBody>
          <a:bodyPr wrap="none" anchor="ctr"/>
          <a:lstStyle/>
          <a:p>
            <a:endParaRPr lang="de-DE"/>
          </a:p>
        </p:txBody>
      </p:sp>
      <p:sp>
        <p:nvSpPr>
          <p:cNvPr id="181263" name="Text Box 23"/>
          <p:cNvSpPr txBox="1">
            <a:spLocks noChangeArrowheads="1"/>
          </p:cNvSpPr>
          <p:nvPr/>
        </p:nvSpPr>
        <p:spPr bwMode="auto">
          <a:xfrm>
            <a:off x="4224339" y="1220788"/>
            <a:ext cx="4079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U</a:t>
            </a:r>
            <a:r>
              <a:rPr lang="en-US" sz="1600" baseline="-25000">
                <a:latin typeface="Arial" pitchFamily="34" charset="0"/>
              </a:rPr>
              <a:t>u</a:t>
            </a:r>
            <a:endParaRPr lang="en-US" sz="1600">
              <a:latin typeface="Arial" pitchFamily="34" charset="0"/>
            </a:endParaRPr>
          </a:p>
        </p:txBody>
      </p:sp>
      <p:sp>
        <p:nvSpPr>
          <p:cNvPr id="181264" name="Text Box 24"/>
          <p:cNvSpPr txBox="1">
            <a:spLocks noChangeArrowheads="1"/>
          </p:cNvSpPr>
          <p:nvPr/>
        </p:nvSpPr>
        <p:spPr bwMode="auto">
          <a:xfrm>
            <a:off x="6000751" y="1196975"/>
            <a:ext cx="600075"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I</a:t>
            </a:r>
            <a:r>
              <a:rPr lang="en-US" sz="1600" baseline="-25000">
                <a:latin typeface="Arial" pitchFamily="34" charset="0"/>
              </a:rPr>
              <a:t>u</a:t>
            </a:r>
            <a:r>
              <a:rPr lang="en-US" sz="1600">
                <a:latin typeface="Arial" pitchFamily="34" charset="0"/>
              </a:rPr>
              <a:t>CS</a:t>
            </a:r>
          </a:p>
        </p:txBody>
      </p:sp>
      <p:sp>
        <p:nvSpPr>
          <p:cNvPr id="181265" name="Text Box 30"/>
          <p:cNvSpPr txBox="1">
            <a:spLocks noChangeArrowheads="1"/>
          </p:cNvSpPr>
          <p:nvPr/>
        </p:nvSpPr>
        <p:spPr bwMode="auto">
          <a:xfrm>
            <a:off x="3648075" y="1220788"/>
            <a:ext cx="465138"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UE</a:t>
            </a:r>
          </a:p>
        </p:txBody>
      </p:sp>
      <p:sp>
        <p:nvSpPr>
          <p:cNvPr id="181266" name="Text Box 31"/>
          <p:cNvSpPr txBox="1">
            <a:spLocks noChangeArrowheads="1"/>
          </p:cNvSpPr>
          <p:nvPr/>
        </p:nvSpPr>
        <p:spPr bwMode="auto">
          <a:xfrm>
            <a:off x="4945064" y="1196975"/>
            <a:ext cx="8921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UTRAN</a:t>
            </a:r>
          </a:p>
        </p:txBody>
      </p:sp>
      <p:sp>
        <p:nvSpPr>
          <p:cNvPr id="181267" name="Text Box 32"/>
          <p:cNvSpPr txBox="1">
            <a:spLocks noChangeArrowheads="1"/>
          </p:cNvSpPr>
          <p:nvPr/>
        </p:nvSpPr>
        <p:spPr bwMode="auto">
          <a:xfrm>
            <a:off x="6542088" y="1196976"/>
            <a:ext cx="635000" cy="581025"/>
          </a:xfrm>
          <a:prstGeom prst="rect">
            <a:avLst/>
          </a:prstGeom>
          <a:noFill/>
          <a:ln w="9525">
            <a:noFill/>
            <a:miter lim="800000"/>
            <a:headEnd/>
            <a:tailEnd/>
          </a:ln>
        </p:spPr>
        <p:txBody>
          <a:bodyPr wrap="none">
            <a:spAutoFit/>
          </a:bodyPr>
          <a:lstStyle/>
          <a:p>
            <a:pPr algn="ctr" eaLnBrk="0" hangingPunct="0"/>
            <a:r>
              <a:rPr lang="en-US" sz="1600" b="1">
                <a:latin typeface="Arial" pitchFamily="34" charset="0"/>
              </a:rPr>
              <a:t>3G</a:t>
            </a:r>
          </a:p>
          <a:p>
            <a:pPr algn="ctr" eaLnBrk="0" hangingPunct="0"/>
            <a:r>
              <a:rPr lang="en-US" sz="1600" b="1">
                <a:latin typeface="Arial" pitchFamily="34" charset="0"/>
              </a:rPr>
              <a:t>MSC</a:t>
            </a:r>
          </a:p>
        </p:txBody>
      </p:sp>
      <p:sp>
        <p:nvSpPr>
          <p:cNvPr id="181268" name="Rectangle 38"/>
          <p:cNvSpPr>
            <a:spLocks noChangeArrowheads="1"/>
          </p:cNvSpPr>
          <p:nvPr/>
        </p:nvSpPr>
        <p:spPr bwMode="auto">
          <a:xfrm>
            <a:off x="3503614" y="2205038"/>
            <a:ext cx="720725"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181269" name="Rectangle 47"/>
          <p:cNvSpPr>
            <a:spLocks noChangeArrowheads="1"/>
          </p:cNvSpPr>
          <p:nvPr/>
        </p:nvSpPr>
        <p:spPr bwMode="auto">
          <a:xfrm>
            <a:off x="5376864" y="2565401"/>
            <a:ext cx="719137"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AAL2</a:t>
            </a:r>
          </a:p>
        </p:txBody>
      </p:sp>
      <p:sp>
        <p:nvSpPr>
          <p:cNvPr id="181270" name="Rectangle 48"/>
          <p:cNvSpPr>
            <a:spLocks noChangeArrowheads="1"/>
          </p:cNvSpPr>
          <p:nvPr/>
        </p:nvSpPr>
        <p:spPr bwMode="auto">
          <a:xfrm>
            <a:off x="5376864" y="2925763"/>
            <a:ext cx="719137"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ATM</a:t>
            </a:r>
          </a:p>
        </p:txBody>
      </p:sp>
      <p:sp>
        <p:nvSpPr>
          <p:cNvPr id="181271" name="Rectangle 49"/>
          <p:cNvSpPr>
            <a:spLocks noChangeArrowheads="1"/>
          </p:cNvSpPr>
          <p:nvPr/>
        </p:nvSpPr>
        <p:spPr bwMode="auto">
          <a:xfrm>
            <a:off x="6529389" y="2565401"/>
            <a:ext cx="719137"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AAL2</a:t>
            </a:r>
          </a:p>
        </p:txBody>
      </p:sp>
      <p:sp>
        <p:nvSpPr>
          <p:cNvPr id="181272" name="Rectangle 50"/>
          <p:cNvSpPr>
            <a:spLocks noChangeArrowheads="1"/>
          </p:cNvSpPr>
          <p:nvPr/>
        </p:nvSpPr>
        <p:spPr bwMode="auto">
          <a:xfrm>
            <a:off x="6529389" y="2925763"/>
            <a:ext cx="719137"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ATM</a:t>
            </a:r>
          </a:p>
        </p:txBody>
      </p:sp>
      <p:sp>
        <p:nvSpPr>
          <p:cNvPr id="181273" name="Rectangle 51"/>
          <p:cNvSpPr>
            <a:spLocks noChangeArrowheads="1"/>
          </p:cNvSpPr>
          <p:nvPr/>
        </p:nvSpPr>
        <p:spPr bwMode="auto">
          <a:xfrm>
            <a:off x="6529389" y="2205038"/>
            <a:ext cx="719137"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SAR</a:t>
            </a:r>
          </a:p>
        </p:txBody>
      </p:sp>
      <p:sp>
        <p:nvSpPr>
          <p:cNvPr id="181274" name="Rectangle 52"/>
          <p:cNvSpPr>
            <a:spLocks noChangeArrowheads="1"/>
          </p:cNvSpPr>
          <p:nvPr/>
        </p:nvSpPr>
        <p:spPr bwMode="auto">
          <a:xfrm>
            <a:off x="3503614" y="4076700"/>
            <a:ext cx="720725" cy="431800"/>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apps. &amp;</a:t>
            </a:r>
          </a:p>
          <a:p>
            <a:pPr algn="ctr" eaLnBrk="0" hangingPunct="0"/>
            <a:r>
              <a:rPr lang="en-US" sz="1400">
                <a:latin typeface="Arial" pitchFamily="34" charset="0"/>
              </a:rPr>
              <a:t>protocols</a:t>
            </a:r>
          </a:p>
        </p:txBody>
      </p:sp>
      <p:sp>
        <p:nvSpPr>
          <p:cNvPr id="181275" name="Rectangle 53"/>
          <p:cNvSpPr>
            <a:spLocks noChangeArrowheads="1"/>
          </p:cNvSpPr>
          <p:nvPr/>
        </p:nvSpPr>
        <p:spPr bwMode="auto">
          <a:xfrm>
            <a:off x="3503614" y="5516564"/>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81276" name="Rectangle 54"/>
          <p:cNvSpPr>
            <a:spLocks noChangeArrowheads="1"/>
          </p:cNvSpPr>
          <p:nvPr/>
        </p:nvSpPr>
        <p:spPr bwMode="auto">
          <a:xfrm>
            <a:off x="3503614" y="5805489"/>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81277" name="Rectangle 55"/>
          <p:cNvSpPr>
            <a:spLocks noChangeArrowheads="1"/>
          </p:cNvSpPr>
          <p:nvPr/>
        </p:nvSpPr>
        <p:spPr bwMode="auto">
          <a:xfrm>
            <a:off x="4656139" y="5516564"/>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MAC</a:t>
            </a:r>
          </a:p>
        </p:txBody>
      </p:sp>
      <p:sp>
        <p:nvSpPr>
          <p:cNvPr id="181278" name="Rectangle 56"/>
          <p:cNvSpPr>
            <a:spLocks noChangeArrowheads="1"/>
          </p:cNvSpPr>
          <p:nvPr/>
        </p:nvSpPr>
        <p:spPr bwMode="auto">
          <a:xfrm>
            <a:off x="4656139" y="5805489"/>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radio</a:t>
            </a:r>
          </a:p>
        </p:txBody>
      </p:sp>
      <p:sp>
        <p:nvSpPr>
          <p:cNvPr id="181279" name="AutoShape 57"/>
          <p:cNvSpPr>
            <a:spLocks noChangeArrowheads="1"/>
          </p:cNvSpPr>
          <p:nvPr/>
        </p:nvSpPr>
        <p:spPr bwMode="auto">
          <a:xfrm>
            <a:off x="4656139" y="4940301"/>
            <a:ext cx="720725" cy="288925"/>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200">
                <a:latin typeface="Arial" pitchFamily="34" charset="0"/>
              </a:rPr>
              <a:t>PDCP  </a:t>
            </a:r>
          </a:p>
        </p:txBody>
      </p:sp>
      <p:sp>
        <p:nvSpPr>
          <p:cNvPr id="181280" name="AutoShape 58"/>
          <p:cNvSpPr>
            <a:spLocks noChangeArrowheads="1"/>
          </p:cNvSpPr>
          <p:nvPr/>
        </p:nvSpPr>
        <p:spPr bwMode="auto">
          <a:xfrm flipH="1">
            <a:off x="5376864" y="4940301"/>
            <a:ext cx="719137" cy="288925"/>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100" dirty="0">
                <a:latin typeface="Arial" pitchFamily="34" charset="0"/>
              </a:rPr>
              <a:t>   GTP</a:t>
            </a:r>
          </a:p>
        </p:txBody>
      </p:sp>
      <p:sp>
        <p:nvSpPr>
          <p:cNvPr id="181281" name="AutoShape 59"/>
          <p:cNvSpPr>
            <a:spLocks noChangeArrowheads="1"/>
          </p:cNvSpPr>
          <p:nvPr/>
        </p:nvSpPr>
        <p:spPr bwMode="auto">
          <a:xfrm flipV="1">
            <a:off x="4656138" y="4940300"/>
            <a:ext cx="1439862" cy="287338"/>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cxnSp>
        <p:nvCxnSpPr>
          <p:cNvPr id="181282" name="AutoShape 60"/>
          <p:cNvCxnSpPr>
            <a:cxnSpLocks noChangeShapeType="1"/>
            <a:stCxn id="181276" idx="2"/>
            <a:endCxn id="181278" idx="2"/>
          </p:cNvCxnSpPr>
          <p:nvPr/>
        </p:nvCxnSpPr>
        <p:spPr bwMode="auto">
          <a:xfrm rot="16200000" flipH="1">
            <a:off x="4439445" y="5518945"/>
            <a:ext cx="1587" cy="1152525"/>
          </a:xfrm>
          <a:prstGeom prst="bentConnector3">
            <a:avLst>
              <a:gd name="adj1" fmla="val 14400000"/>
            </a:avLst>
          </a:prstGeom>
          <a:noFill/>
          <a:ln w="9525">
            <a:solidFill>
              <a:schemeClr val="tx1"/>
            </a:solidFill>
            <a:miter lim="800000"/>
            <a:headEnd/>
            <a:tailEnd/>
          </a:ln>
        </p:spPr>
      </p:cxnSp>
      <p:cxnSp>
        <p:nvCxnSpPr>
          <p:cNvPr id="181283" name="AutoShape 61"/>
          <p:cNvCxnSpPr>
            <a:cxnSpLocks noChangeShapeType="1"/>
            <a:stCxn id="181293" idx="2"/>
            <a:endCxn id="181295" idx="2"/>
          </p:cNvCxnSpPr>
          <p:nvPr/>
        </p:nvCxnSpPr>
        <p:spPr bwMode="auto">
          <a:xfrm rot="16200000" flipH="1">
            <a:off x="6312695" y="5518945"/>
            <a:ext cx="1587" cy="1152525"/>
          </a:xfrm>
          <a:prstGeom prst="bentConnector3">
            <a:avLst>
              <a:gd name="adj1" fmla="val 14400000"/>
            </a:avLst>
          </a:prstGeom>
          <a:noFill/>
          <a:ln w="9525">
            <a:solidFill>
              <a:schemeClr val="tx1"/>
            </a:solidFill>
            <a:miter lim="800000"/>
            <a:headEnd/>
            <a:tailEnd/>
          </a:ln>
        </p:spPr>
      </p:cxnSp>
      <p:sp>
        <p:nvSpPr>
          <p:cNvPr id="181284" name="Line 62"/>
          <p:cNvSpPr>
            <a:spLocks noChangeShapeType="1"/>
          </p:cNvSpPr>
          <p:nvPr/>
        </p:nvSpPr>
        <p:spPr bwMode="auto">
          <a:xfrm flipV="1">
            <a:off x="4440238" y="4076701"/>
            <a:ext cx="0" cy="2378075"/>
          </a:xfrm>
          <a:prstGeom prst="line">
            <a:avLst/>
          </a:prstGeom>
          <a:noFill/>
          <a:ln w="9525">
            <a:solidFill>
              <a:schemeClr val="tx1"/>
            </a:solidFill>
            <a:prstDash val="dash"/>
            <a:round/>
            <a:headEnd/>
            <a:tailEnd/>
          </a:ln>
        </p:spPr>
        <p:txBody>
          <a:bodyPr wrap="none" anchor="ctr"/>
          <a:lstStyle/>
          <a:p>
            <a:endParaRPr lang="de-DE"/>
          </a:p>
        </p:txBody>
      </p:sp>
      <p:sp>
        <p:nvSpPr>
          <p:cNvPr id="181285" name="Line 63"/>
          <p:cNvSpPr>
            <a:spLocks noChangeShapeType="1"/>
          </p:cNvSpPr>
          <p:nvPr/>
        </p:nvSpPr>
        <p:spPr bwMode="auto">
          <a:xfrm flipV="1">
            <a:off x="6311900" y="4076701"/>
            <a:ext cx="0" cy="2378075"/>
          </a:xfrm>
          <a:prstGeom prst="line">
            <a:avLst/>
          </a:prstGeom>
          <a:noFill/>
          <a:ln w="9525">
            <a:solidFill>
              <a:schemeClr val="tx1"/>
            </a:solidFill>
            <a:prstDash val="dash"/>
            <a:round/>
            <a:headEnd/>
            <a:tailEnd/>
          </a:ln>
        </p:spPr>
        <p:txBody>
          <a:bodyPr wrap="none" anchor="ctr"/>
          <a:lstStyle/>
          <a:p>
            <a:endParaRPr lang="de-DE"/>
          </a:p>
        </p:txBody>
      </p:sp>
      <p:sp>
        <p:nvSpPr>
          <p:cNvPr id="181286" name="Text Box 64"/>
          <p:cNvSpPr txBox="1">
            <a:spLocks noChangeArrowheads="1"/>
          </p:cNvSpPr>
          <p:nvPr/>
        </p:nvSpPr>
        <p:spPr bwMode="auto">
          <a:xfrm>
            <a:off x="4224339" y="3716338"/>
            <a:ext cx="407987"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U</a:t>
            </a:r>
            <a:r>
              <a:rPr lang="en-US" sz="1600" baseline="-25000">
                <a:latin typeface="Arial" pitchFamily="34" charset="0"/>
              </a:rPr>
              <a:t>u</a:t>
            </a:r>
            <a:endParaRPr lang="en-US" sz="1600">
              <a:latin typeface="Arial" pitchFamily="34" charset="0"/>
            </a:endParaRPr>
          </a:p>
        </p:txBody>
      </p:sp>
      <p:sp>
        <p:nvSpPr>
          <p:cNvPr id="181287" name="Text Box 65"/>
          <p:cNvSpPr txBox="1">
            <a:spLocks noChangeArrowheads="1"/>
          </p:cNvSpPr>
          <p:nvPr/>
        </p:nvSpPr>
        <p:spPr bwMode="auto">
          <a:xfrm>
            <a:off x="6000751" y="3716338"/>
            <a:ext cx="588963"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I</a:t>
            </a:r>
            <a:r>
              <a:rPr lang="en-US" sz="1600" baseline="-25000">
                <a:latin typeface="Arial" pitchFamily="34" charset="0"/>
              </a:rPr>
              <a:t>u</a:t>
            </a:r>
            <a:r>
              <a:rPr lang="en-US" sz="1600">
                <a:latin typeface="Arial" pitchFamily="34" charset="0"/>
              </a:rPr>
              <a:t>PS</a:t>
            </a:r>
          </a:p>
        </p:txBody>
      </p:sp>
      <p:sp>
        <p:nvSpPr>
          <p:cNvPr id="181288" name="Text Box 66"/>
          <p:cNvSpPr txBox="1">
            <a:spLocks noChangeArrowheads="1"/>
          </p:cNvSpPr>
          <p:nvPr/>
        </p:nvSpPr>
        <p:spPr bwMode="auto">
          <a:xfrm>
            <a:off x="3648075" y="3716338"/>
            <a:ext cx="465138"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UE</a:t>
            </a:r>
          </a:p>
        </p:txBody>
      </p:sp>
      <p:sp>
        <p:nvSpPr>
          <p:cNvPr id="181289" name="Text Box 67"/>
          <p:cNvSpPr txBox="1">
            <a:spLocks noChangeArrowheads="1"/>
          </p:cNvSpPr>
          <p:nvPr/>
        </p:nvSpPr>
        <p:spPr bwMode="auto">
          <a:xfrm>
            <a:off x="4945064" y="3716338"/>
            <a:ext cx="892175" cy="336550"/>
          </a:xfrm>
          <a:prstGeom prst="rect">
            <a:avLst/>
          </a:prstGeom>
          <a:noFill/>
          <a:ln w="9525">
            <a:noFill/>
            <a:miter lim="800000"/>
            <a:headEnd/>
            <a:tailEnd/>
          </a:ln>
        </p:spPr>
        <p:txBody>
          <a:bodyPr wrap="none">
            <a:spAutoFit/>
          </a:bodyPr>
          <a:lstStyle/>
          <a:p>
            <a:pPr eaLnBrk="0" hangingPunct="0"/>
            <a:r>
              <a:rPr lang="en-US" sz="1600" b="1">
                <a:latin typeface="Arial" pitchFamily="34" charset="0"/>
              </a:rPr>
              <a:t>UTRAN</a:t>
            </a:r>
          </a:p>
        </p:txBody>
      </p:sp>
      <p:sp>
        <p:nvSpPr>
          <p:cNvPr id="181290" name="Text Box 68"/>
          <p:cNvSpPr txBox="1">
            <a:spLocks noChangeArrowheads="1"/>
          </p:cNvSpPr>
          <p:nvPr/>
        </p:nvSpPr>
        <p:spPr bwMode="auto">
          <a:xfrm>
            <a:off x="6888164" y="3716339"/>
            <a:ext cx="758825" cy="581025"/>
          </a:xfrm>
          <a:prstGeom prst="rect">
            <a:avLst/>
          </a:prstGeom>
          <a:noFill/>
          <a:ln w="9525">
            <a:noFill/>
            <a:miter lim="800000"/>
            <a:headEnd/>
            <a:tailEnd/>
          </a:ln>
        </p:spPr>
        <p:txBody>
          <a:bodyPr wrap="none">
            <a:spAutoFit/>
          </a:bodyPr>
          <a:lstStyle/>
          <a:p>
            <a:pPr algn="ctr" eaLnBrk="0" hangingPunct="0"/>
            <a:r>
              <a:rPr lang="en-US" sz="1600" b="1">
                <a:latin typeface="Arial" pitchFamily="34" charset="0"/>
              </a:rPr>
              <a:t>3G</a:t>
            </a:r>
          </a:p>
          <a:p>
            <a:pPr algn="ctr" eaLnBrk="0" hangingPunct="0"/>
            <a:r>
              <a:rPr lang="en-US" sz="1600" b="1">
                <a:latin typeface="Arial" pitchFamily="34" charset="0"/>
              </a:rPr>
              <a:t>SGSN</a:t>
            </a:r>
          </a:p>
        </p:txBody>
      </p:sp>
      <p:sp>
        <p:nvSpPr>
          <p:cNvPr id="181291" name="Rectangle 69"/>
          <p:cNvSpPr>
            <a:spLocks noChangeArrowheads="1"/>
          </p:cNvSpPr>
          <p:nvPr/>
        </p:nvSpPr>
        <p:spPr bwMode="auto">
          <a:xfrm>
            <a:off x="3503614" y="522922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181292" name="Rectangle 70"/>
          <p:cNvSpPr>
            <a:spLocks noChangeArrowheads="1"/>
          </p:cNvSpPr>
          <p:nvPr/>
        </p:nvSpPr>
        <p:spPr bwMode="auto">
          <a:xfrm>
            <a:off x="5376864" y="5516564"/>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AAL5</a:t>
            </a:r>
          </a:p>
        </p:txBody>
      </p:sp>
      <p:sp>
        <p:nvSpPr>
          <p:cNvPr id="181293" name="Rectangle 71"/>
          <p:cNvSpPr>
            <a:spLocks noChangeArrowheads="1"/>
          </p:cNvSpPr>
          <p:nvPr/>
        </p:nvSpPr>
        <p:spPr bwMode="auto">
          <a:xfrm>
            <a:off x="5376864" y="5805489"/>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ATM</a:t>
            </a:r>
          </a:p>
        </p:txBody>
      </p:sp>
      <p:sp>
        <p:nvSpPr>
          <p:cNvPr id="181294" name="Rectangle 72"/>
          <p:cNvSpPr>
            <a:spLocks noChangeArrowheads="1"/>
          </p:cNvSpPr>
          <p:nvPr/>
        </p:nvSpPr>
        <p:spPr bwMode="auto">
          <a:xfrm>
            <a:off x="6529389" y="5516564"/>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AAL5</a:t>
            </a:r>
          </a:p>
        </p:txBody>
      </p:sp>
      <p:sp>
        <p:nvSpPr>
          <p:cNvPr id="181295" name="Rectangle 73"/>
          <p:cNvSpPr>
            <a:spLocks noChangeArrowheads="1"/>
          </p:cNvSpPr>
          <p:nvPr/>
        </p:nvSpPr>
        <p:spPr bwMode="auto">
          <a:xfrm>
            <a:off x="6529389" y="5805489"/>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ATM</a:t>
            </a:r>
          </a:p>
        </p:txBody>
      </p:sp>
      <p:sp>
        <p:nvSpPr>
          <p:cNvPr id="181296" name="Rectangle 74"/>
          <p:cNvSpPr>
            <a:spLocks noChangeArrowheads="1"/>
          </p:cNvSpPr>
          <p:nvPr/>
        </p:nvSpPr>
        <p:spPr bwMode="auto">
          <a:xfrm>
            <a:off x="6529389" y="5229226"/>
            <a:ext cx="719137"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181297" name="Rectangle 75"/>
          <p:cNvSpPr>
            <a:spLocks noChangeArrowheads="1"/>
          </p:cNvSpPr>
          <p:nvPr/>
        </p:nvSpPr>
        <p:spPr bwMode="auto">
          <a:xfrm>
            <a:off x="3503614" y="4940301"/>
            <a:ext cx="720725"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PDCP</a:t>
            </a:r>
          </a:p>
        </p:txBody>
      </p:sp>
      <p:sp>
        <p:nvSpPr>
          <p:cNvPr id="181298" name="Rectangle 76"/>
          <p:cNvSpPr>
            <a:spLocks noChangeArrowheads="1"/>
          </p:cNvSpPr>
          <p:nvPr/>
        </p:nvSpPr>
        <p:spPr bwMode="auto">
          <a:xfrm>
            <a:off x="4656139" y="522922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RLC</a:t>
            </a:r>
          </a:p>
        </p:txBody>
      </p:sp>
      <p:sp>
        <p:nvSpPr>
          <p:cNvPr id="181299" name="Rectangle 77"/>
          <p:cNvSpPr>
            <a:spLocks noChangeArrowheads="1"/>
          </p:cNvSpPr>
          <p:nvPr/>
        </p:nvSpPr>
        <p:spPr bwMode="auto">
          <a:xfrm>
            <a:off x="5376864" y="5229225"/>
            <a:ext cx="720725"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181300" name="Rectangle 78"/>
          <p:cNvSpPr>
            <a:spLocks noChangeArrowheads="1"/>
          </p:cNvSpPr>
          <p:nvPr/>
        </p:nvSpPr>
        <p:spPr bwMode="auto">
          <a:xfrm>
            <a:off x="7248525" y="5229225"/>
            <a:ext cx="719138" cy="28733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181301" name="Line 79"/>
          <p:cNvSpPr>
            <a:spLocks noChangeShapeType="1"/>
          </p:cNvSpPr>
          <p:nvPr/>
        </p:nvSpPr>
        <p:spPr bwMode="auto">
          <a:xfrm flipV="1">
            <a:off x="8185150" y="4076701"/>
            <a:ext cx="0" cy="2378075"/>
          </a:xfrm>
          <a:prstGeom prst="line">
            <a:avLst/>
          </a:prstGeom>
          <a:noFill/>
          <a:ln w="9525">
            <a:solidFill>
              <a:schemeClr val="tx1"/>
            </a:solidFill>
            <a:prstDash val="dash"/>
            <a:round/>
            <a:headEnd/>
            <a:tailEnd/>
          </a:ln>
        </p:spPr>
        <p:txBody>
          <a:bodyPr wrap="none" anchor="ctr"/>
          <a:lstStyle/>
          <a:p>
            <a:endParaRPr lang="de-DE"/>
          </a:p>
        </p:txBody>
      </p:sp>
      <p:sp>
        <p:nvSpPr>
          <p:cNvPr id="181302" name="Text Box 80"/>
          <p:cNvSpPr txBox="1">
            <a:spLocks noChangeArrowheads="1"/>
          </p:cNvSpPr>
          <p:nvPr/>
        </p:nvSpPr>
        <p:spPr bwMode="auto">
          <a:xfrm>
            <a:off x="7908925" y="3716338"/>
            <a:ext cx="42068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G</a:t>
            </a:r>
            <a:r>
              <a:rPr lang="en-US" sz="1600" baseline="-25000">
                <a:latin typeface="Arial" pitchFamily="34" charset="0"/>
              </a:rPr>
              <a:t>n</a:t>
            </a:r>
            <a:endParaRPr lang="en-US" sz="1600">
              <a:latin typeface="Arial" pitchFamily="34" charset="0"/>
            </a:endParaRPr>
          </a:p>
        </p:txBody>
      </p:sp>
      <p:sp>
        <p:nvSpPr>
          <p:cNvPr id="181303" name="AutoShape 81"/>
          <p:cNvSpPr>
            <a:spLocks noChangeArrowheads="1"/>
          </p:cNvSpPr>
          <p:nvPr/>
        </p:nvSpPr>
        <p:spPr bwMode="auto">
          <a:xfrm>
            <a:off x="6527801" y="4940301"/>
            <a:ext cx="720725" cy="290513"/>
          </a:xfrm>
          <a:prstGeom prst="rtTriangle">
            <a:avLst/>
          </a:prstGeom>
          <a:solidFill>
            <a:srgbClr val="DADAF6"/>
          </a:solidFill>
          <a:ln w="9525">
            <a:solidFill>
              <a:schemeClr val="tx1"/>
            </a:solidFill>
            <a:miter lim="800000"/>
            <a:headEnd/>
            <a:tailEnd/>
          </a:ln>
        </p:spPr>
        <p:txBody>
          <a:bodyPr wrap="none" bIns="0" anchor="ctr"/>
          <a:lstStyle/>
          <a:p>
            <a:pPr algn="ctr" eaLnBrk="0" hangingPunct="0"/>
            <a:r>
              <a:rPr lang="en-US" sz="1200" dirty="0">
                <a:latin typeface="Arial" pitchFamily="34" charset="0"/>
              </a:rPr>
              <a:t>GTP</a:t>
            </a:r>
            <a:r>
              <a:rPr lang="en-US" sz="1300" dirty="0">
                <a:latin typeface="Arial" pitchFamily="34" charset="0"/>
              </a:rPr>
              <a:t>  </a:t>
            </a:r>
          </a:p>
        </p:txBody>
      </p:sp>
      <p:sp>
        <p:nvSpPr>
          <p:cNvPr id="181304" name="AutoShape 82"/>
          <p:cNvSpPr>
            <a:spLocks noChangeArrowheads="1"/>
          </p:cNvSpPr>
          <p:nvPr/>
        </p:nvSpPr>
        <p:spPr bwMode="auto">
          <a:xfrm flipH="1">
            <a:off x="7248525" y="4940301"/>
            <a:ext cx="719138" cy="290513"/>
          </a:xfrm>
          <a:prstGeom prst="rtTriangle">
            <a:avLst/>
          </a:prstGeom>
          <a:solidFill>
            <a:srgbClr val="DADAF6"/>
          </a:solidFill>
          <a:ln w="9525">
            <a:solidFill>
              <a:schemeClr val="tx1"/>
            </a:solidFill>
            <a:miter lim="800000"/>
            <a:headEnd/>
            <a:tailEnd/>
          </a:ln>
        </p:spPr>
        <p:txBody>
          <a:bodyPr wrap="none" lIns="126000" bIns="0" anchor="ctr"/>
          <a:lstStyle/>
          <a:p>
            <a:pPr algn="ctr" eaLnBrk="0" hangingPunct="0"/>
            <a:r>
              <a:rPr lang="en-US" sz="1400" dirty="0">
                <a:latin typeface="Arial" pitchFamily="34" charset="0"/>
              </a:rPr>
              <a:t>   </a:t>
            </a:r>
            <a:r>
              <a:rPr lang="en-US" sz="1200" dirty="0">
                <a:latin typeface="Arial" pitchFamily="34" charset="0"/>
              </a:rPr>
              <a:t>GTP</a:t>
            </a:r>
            <a:endParaRPr lang="en-US" sz="1400" dirty="0">
              <a:latin typeface="Arial" pitchFamily="34" charset="0"/>
            </a:endParaRPr>
          </a:p>
        </p:txBody>
      </p:sp>
      <p:sp>
        <p:nvSpPr>
          <p:cNvPr id="181305" name="AutoShape 83"/>
          <p:cNvSpPr>
            <a:spLocks noChangeArrowheads="1"/>
          </p:cNvSpPr>
          <p:nvPr/>
        </p:nvSpPr>
        <p:spPr bwMode="auto">
          <a:xfrm flipV="1">
            <a:off x="6527801" y="4940301"/>
            <a:ext cx="1439863" cy="288925"/>
          </a:xfrm>
          <a:prstGeom prst="triangle">
            <a:avLst>
              <a:gd name="adj" fmla="val 50000"/>
            </a:avLst>
          </a:prstGeom>
          <a:solidFill>
            <a:srgbClr val="DADAF6"/>
          </a:solidFill>
          <a:ln w="9525">
            <a:solidFill>
              <a:schemeClr val="tx1"/>
            </a:solidFill>
            <a:miter lim="800000"/>
            <a:headEnd/>
            <a:tailEnd/>
          </a:ln>
        </p:spPr>
        <p:txBody>
          <a:bodyPr wrap="none" anchor="ctr"/>
          <a:lstStyle/>
          <a:p>
            <a:pPr algn="ctr"/>
            <a:endParaRPr lang="en-US" sz="1800"/>
          </a:p>
        </p:txBody>
      </p:sp>
      <p:sp>
        <p:nvSpPr>
          <p:cNvPr id="181306" name="Rectangle 84"/>
          <p:cNvSpPr>
            <a:spLocks noChangeArrowheads="1"/>
          </p:cNvSpPr>
          <p:nvPr/>
        </p:nvSpPr>
        <p:spPr bwMode="auto">
          <a:xfrm>
            <a:off x="7248525" y="5516564"/>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L2</a:t>
            </a:r>
          </a:p>
        </p:txBody>
      </p:sp>
      <p:sp>
        <p:nvSpPr>
          <p:cNvPr id="181307" name="Rectangle 85"/>
          <p:cNvSpPr>
            <a:spLocks noChangeArrowheads="1"/>
          </p:cNvSpPr>
          <p:nvPr/>
        </p:nvSpPr>
        <p:spPr bwMode="auto">
          <a:xfrm>
            <a:off x="7248525" y="580548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a:t>
            </a:r>
          </a:p>
        </p:txBody>
      </p:sp>
      <p:sp>
        <p:nvSpPr>
          <p:cNvPr id="181308" name="Rectangle 86"/>
          <p:cNvSpPr>
            <a:spLocks noChangeArrowheads="1"/>
          </p:cNvSpPr>
          <p:nvPr/>
        </p:nvSpPr>
        <p:spPr bwMode="auto">
          <a:xfrm>
            <a:off x="8401050" y="522763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UDP/IP</a:t>
            </a:r>
          </a:p>
        </p:txBody>
      </p:sp>
      <p:sp>
        <p:nvSpPr>
          <p:cNvPr id="181309" name="Rectangle 87"/>
          <p:cNvSpPr>
            <a:spLocks noChangeArrowheads="1"/>
          </p:cNvSpPr>
          <p:nvPr/>
        </p:nvSpPr>
        <p:spPr bwMode="auto">
          <a:xfrm>
            <a:off x="8401050" y="5516564"/>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L2</a:t>
            </a:r>
          </a:p>
        </p:txBody>
      </p:sp>
      <p:sp>
        <p:nvSpPr>
          <p:cNvPr id="181310" name="Rectangle 88"/>
          <p:cNvSpPr>
            <a:spLocks noChangeArrowheads="1"/>
          </p:cNvSpPr>
          <p:nvPr/>
        </p:nvSpPr>
        <p:spPr bwMode="auto">
          <a:xfrm>
            <a:off x="8401050" y="5805489"/>
            <a:ext cx="719138" cy="288925"/>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L1</a:t>
            </a:r>
          </a:p>
        </p:txBody>
      </p:sp>
      <p:sp>
        <p:nvSpPr>
          <p:cNvPr id="181311" name="Rectangle 89"/>
          <p:cNvSpPr>
            <a:spLocks noChangeArrowheads="1"/>
          </p:cNvSpPr>
          <p:nvPr/>
        </p:nvSpPr>
        <p:spPr bwMode="auto">
          <a:xfrm>
            <a:off x="8401050" y="4938713"/>
            <a:ext cx="719138" cy="290512"/>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GTP</a:t>
            </a:r>
          </a:p>
        </p:txBody>
      </p:sp>
      <p:cxnSp>
        <p:nvCxnSpPr>
          <p:cNvPr id="181312" name="AutoShape 90"/>
          <p:cNvCxnSpPr>
            <a:cxnSpLocks noChangeShapeType="1"/>
            <a:stCxn id="181307" idx="2"/>
            <a:endCxn id="181310" idx="2"/>
          </p:cNvCxnSpPr>
          <p:nvPr/>
        </p:nvCxnSpPr>
        <p:spPr bwMode="auto">
          <a:xfrm rot="16200000" flipH="1">
            <a:off x="8184358" y="5518945"/>
            <a:ext cx="1587" cy="1152525"/>
          </a:xfrm>
          <a:prstGeom prst="bentConnector3">
            <a:avLst>
              <a:gd name="adj1" fmla="val 14400000"/>
            </a:avLst>
          </a:prstGeom>
          <a:noFill/>
          <a:ln w="9525">
            <a:solidFill>
              <a:schemeClr val="tx1"/>
            </a:solidFill>
            <a:miter lim="800000"/>
            <a:headEnd/>
            <a:tailEnd/>
          </a:ln>
        </p:spPr>
      </p:cxnSp>
      <p:sp>
        <p:nvSpPr>
          <p:cNvPr id="181313" name="Text Box 91"/>
          <p:cNvSpPr txBox="1">
            <a:spLocks noChangeArrowheads="1"/>
          </p:cNvSpPr>
          <p:nvPr/>
        </p:nvSpPr>
        <p:spPr bwMode="auto">
          <a:xfrm>
            <a:off x="8389939" y="3716339"/>
            <a:ext cx="782637" cy="581025"/>
          </a:xfrm>
          <a:prstGeom prst="rect">
            <a:avLst/>
          </a:prstGeom>
          <a:noFill/>
          <a:ln w="9525">
            <a:noFill/>
            <a:miter lim="800000"/>
            <a:headEnd/>
            <a:tailEnd/>
          </a:ln>
        </p:spPr>
        <p:txBody>
          <a:bodyPr wrap="none">
            <a:spAutoFit/>
          </a:bodyPr>
          <a:lstStyle/>
          <a:p>
            <a:pPr algn="ctr" eaLnBrk="0" hangingPunct="0"/>
            <a:r>
              <a:rPr lang="en-US" sz="1600" b="1">
                <a:latin typeface="Arial" pitchFamily="34" charset="0"/>
              </a:rPr>
              <a:t>3G</a:t>
            </a:r>
          </a:p>
          <a:p>
            <a:pPr algn="ctr" eaLnBrk="0" hangingPunct="0"/>
            <a:r>
              <a:rPr lang="en-US" sz="1600" b="1">
                <a:latin typeface="Arial" pitchFamily="34" charset="0"/>
              </a:rPr>
              <a:t>GGSN</a:t>
            </a:r>
          </a:p>
        </p:txBody>
      </p:sp>
      <p:sp>
        <p:nvSpPr>
          <p:cNvPr id="181314" name="Rectangle 92"/>
          <p:cNvSpPr>
            <a:spLocks noChangeArrowheads="1"/>
          </p:cNvSpPr>
          <p:nvPr/>
        </p:nvSpPr>
        <p:spPr bwMode="auto">
          <a:xfrm>
            <a:off x="3503614" y="4508500"/>
            <a:ext cx="720725" cy="43338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 PPP,</a:t>
            </a:r>
          </a:p>
          <a:p>
            <a:pPr algn="ctr" eaLnBrk="0" hangingPunct="0"/>
            <a:r>
              <a:rPr lang="en-US" sz="1400">
                <a:latin typeface="Arial" pitchFamily="34" charset="0"/>
              </a:rPr>
              <a:t>…</a:t>
            </a:r>
          </a:p>
        </p:txBody>
      </p:sp>
      <p:sp>
        <p:nvSpPr>
          <p:cNvPr id="181315" name="Rectangle 93"/>
          <p:cNvSpPr>
            <a:spLocks noChangeArrowheads="1"/>
          </p:cNvSpPr>
          <p:nvPr/>
        </p:nvSpPr>
        <p:spPr bwMode="auto">
          <a:xfrm>
            <a:off x="8401051" y="4508500"/>
            <a:ext cx="720725" cy="433388"/>
          </a:xfrm>
          <a:prstGeom prst="rect">
            <a:avLst/>
          </a:prstGeom>
          <a:solidFill>
            <a:srgbClr val="DADAF6"/>
          </a:solidFill>
          <a:ln w="9525">
            <a:solidFill>
              <a:schemeClr val="tx1"/>
            </a:solidFill>
            <a:miter lim="800000"/>
            <a:headEnd/>
            <a:tailEnd/>
          </a:ln>
        </p:spPr>
        <p:txBody>
          <a:bodyPr wrap="none" anchor="ctr"/>
          <a:lstStyle/>
          <a:p>
            <a:pPr algn="ctr" eaLnBrk="0" hangingPunct="0"/>
            <a:r>
              <a:rPr lang="en-US" sz="1400">
                <a:latin typeface="Arial" pitchFamily="34" charset="0"/>
              </a:rPr>
              <a:t>IP, PPP,</a:t>
            </a:r>
          </a:p>
          <a:p>
            <a:pPr algn="ctr" eaLnBrk="0" hangingPunct="0"/>
            <a:r>
              <a:rPr lang="en-US" sz="1400">
                <a:latin typeface="Arial" pitchFamily="34" charset="0"/>
              </a:rPr>
              <a:t>…</a:t>
            </a:r>
          </a:p>
        </p:txBody>
      </p:sp>
      <p:sp>
        <p:nvSpPr>
          <p:cNvPr id="181316" name="AutoShape 94"/>
          <p:cNvSpPr>
            <a:spLocks noChangeArrowheads="1"/>
          </p:cNvSpPr>
          <p:nvPr/>
        </p:nvSpPr>
        <p:spPr bwMode="auto">
          <a:xfrm>
            <a:off x="4224338" y="4508501"/>
            <a:ext cx="4176712" cy="360363"/>
          </a:xfrm>
          <a:prstGeom prst="leftRightArrow">
            <a:avLst>
              <a:gd name="adj1" fmla="val 50278"/>
              <a:gd name="adj2" fmla="val 114561"/>
            </a:avLst>
          </a:prstGeom>
          <a:solidFill>
            <a:srgbClr val="FF9933"/>
          </a:solidFill>
          <a:ln w="9525">
            <a:solidFill>
              <a:schemeClr val="tx1"/>
            </a:solidFill>
            <a:miter lim="800000"/>
            <a:headEnd/>
            <a:tailEnd/>
          </a:ln>
        </p:spPr>
        <p:txBody>
          <a:bodyPr wrap="none" anchor="ctr"/>
          <a:lstStyle/>
          <a:p>
            <a:pPr algn="ctr" eaLnBrk="0" hangingPunct="0"/>
            <a:r>
              <a:rPr lang="de-DE" sz="1400">
                <a:latin typeface="Arial" pitchFamily="34" charset="0"/>
              </a:rPr>
              <a:t>IP tunnel</a:t>
            </a:r>
          </a:p>
        </p:txBody>
      </p:sp>
      <p:sp>
        <p:nvSpPr>
          <p:cNvPr id="181317" name="Text Box 95"/>
          <p:cNvSpPr txBox="1">
            <a:spLocks noChangeArrowheads="1"/>
          </p:cNvSpPr>
          <p:nvPr/>
        </p:nvSpPr>
        <p:spPr bwMode="auto">
          <a:xfrm>
            <a:off x="2244725" y="2205038"/>
            <a:ext cx="1073150" cy="641350"/>
          </a:xfrm>
          <a:prstGeom prst="rect">
            <a:avLst/>
          </a:prstGeom>
          <a:noFill/>
          <a:ln w="9525">
            <a:noFill/>
            <a:miter lim="800000"/>
            <a:headEnd/>
            <a:tailEnd/>
          </a:ln>
        </p:spPr>
        <p:txBody>
          <a:bodyPr wrap="none">
            <a:spAutoFit/>
          </a:bodyPr>
          <a:lstStyle/>
          <a:p>
            <a:pPr eaLnBrk="0" hangingPunct="0"/>
            <a:r>
              <a:rPr lang="de-DE" sz="1800">
                <a:latin typeface="Arial" pitchFamily="34" charset="0"/>
              </a:rPr>
              <a:t>Circuit</a:t>
            </a:r>
          </a:p>
          <a:p>
            <a:pPr eaLnBrk="0" hangingPunct="0"/>
            <a:r>
              <a:rPr lang="de-DE" sz="1800">
                <a:latin typeface="Arial" pitchFamily="34" charset="0"/>
              </a:rPr>
              <a:t>switched</a:t>
            </a:r>
          </a:p>
        </p:txBody>
      </p:sp>
      <p:sp>
        <p:nvSpPr>
          <p:cNvPr id="181318" name="Text Box 96"/>
          <p:cNvSpPr txBox="1">
            <a:spLocks noChangeArrowheads="1"/>
          </p:cNvSpPr>
          <p:nvPr/>
        </p:nvSpPr>
        <p:spPr bwMode="auto">
          <a:xfrm>
            <a:off x="2244725" y="4797425"/>
            <a:ext cx="1073150" cy="641350"/>
          </a:xfrm>
          <a:prstGeom prst="rect">
            <a:avLst/>
          </a:prstGeom>
          <a:noFill/>
          <a:ln w="9525">
            <a:noFill/>
            <a:miter lim="800000"/>
            <a:headEnd/>
            <a:tailEnd/>
          </a:ln>
        </p:spPr>
        <p:txBody>
          <a:bodyPr wrap="none">
            <a:spAutoFit/>
          </a:bodyPr>
          <a:lstStyle/>
          <a:p>
            <a:pPr eaLnBrk="0" hangingPunct="0"/>
            <a:r>
              <a:rPr lang="de-DE" sz="1800">
                <a:latin typeface="Arial" pitchFamily="34" charset="0"/>
              </a:rPr>
              <a:t>Packet</a:t>
            </a:r>
          </a:p>
          <a:p>
            <a:pPr eaLnBrk="0" hangingPunct="0"/>
            <a:r>
              <a:rPr lang="de-DE" sz="1800">
                <a:latin typeface="Arial" pitchFamily="34" charset="0"/>
              </a:rPr>
              <a:t>switched</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Questions &amp; Tasks</a:t>
            </a:r>
          </a:p>
        </p:txBody>
      </p:sp>
      <p:sp>
        <p:nvSpPr>
          <p:cNvPr id="4" name="Content Placeholder 3"/>
          <p:cNvSpPr>
            <a:spLocks noGrp="1"/>
          </p:cNvSpPr>
          <p:nvPr>
            <p:ph idx="1"/>
          </p:nvPr>
        </p:nvSpPr>
        <p:spPr/>
        <p:txBody>
          <a:bodyPr>
            <a:normAutofit/>
          </a:bodyPr>
          <a:lstStyle/>
          <a:p>
            <a:pPr lvl="1"/>
            <a:r>
              <a:rPr lang="en-GB" dirty="0"/>
              <a:t>How do higher/lower data rates influence the robustness of the transmission in UMTS? How do typical applications fit to these effects?</a:t>
            </a:r>
          </a:p>
          <a:p>
            <a:pPr lvl="1"/>
            <a:r>
              <a:rPr lang="en-GB" dirty="0"/>
              <a:t>How does UTRA-FDD counteract the near-far effect?</a:t>
            </a:r>
          </a:p>
          <a:p>
            <a:pPr lvl="1"/>
            <a:r>
              <a:rPr lang="en-GB" dirty="0"/>
              <a:t>What is a drawback of OVSF? How is it compensated?</a:t>
            </a:r>
          </a:p>
          <a:p>
            <a:pPr lvl="1"/>
            <a:r>
              <a:rPr lang="en-GB" dirty="0"/>
              <a:t>How are different data streams from different users separated?</a:t>
            </a:r>
          </a:p>
          <a:p>
            <a:pPr lvl="1"/>
            <a:r>
              <a:rPr lang="en-GB" dirty="0"/>
              <a:t>Compare the UTRAN architecture with that of GSM. What is a major difference in the radio subsystem (BSS/RNS)? What is it used for?</a:t>
            </a:r>
          </a:p>
          <a:p>
            <a:pPr lvl="1"/>
            <a:endParaRPr lang="en-GB" dirty="0"/>
          </a:p>
          <a:p>
            <a:pPr lvl="1"/>
            <a:endParaRPr lang="en-GB" dirty="0"/>
          </a:p>
          <a:p>
            <a:pPr lvl="1"/>
            <a:endParaRPr lang="en-GB" dirty="0"/>
          </a:p>
          <a:p>
            <a:pPr lvl="1"/>
            <a:endParaRPr lang="en-GB"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514361918"/>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t>Support of mobility: macro diversity</a:t>
            </a:r>
          </a:p>
        </p:txBody>
      </p:sp>
      <p:sp>
        <p:nvSpPr>
          <p:cNvPr id="183299" name="Rectangle 3"/>
          <p:cNvSpPr>
            <a:spLocks noGrp="1" noChangeArrowheads="1"/>
          </p:cNvSpPr>
          <p:nvPr>
            <p:ph idx="1"/>
          </p:nvPr>
        </p:nvSpPr>
        <p:spPr>
          <a:xfrm>
            <a:off x="6600070" y="1012031"/>
            <a:ext cx="4465638" cy="5348288"/>
          </a:xfrm>
        </p:spPr>
        <p:txBody>
          <a:bodyPr/>
          <a:lstStyle/>
          <a:p>
            <a:pPr eaLnBrk="1" hangingPunct="1"/>
            <a:r>
              <a:rPr lang="en-US" dirty="0"/>
              <a:t>Multicasting of data via several physical channels</a:t>
            </a:r>
          </a:p>
          <a:p>
            <a:pPr marL="285750" indent="-285750" eaLnBrk="1" hangingPunct="1">
              <a:buFont typeface="Arial" panose="020B0604020202020204" pitchFamily="34" charset="0"/>
              <a:buChar char="•"/>
            </a:pPr>
            <a:r>
              <a:rPr lang="en-US" dirty="0"/>
              <a:t>Enables soft handover</a:t>
            </a:r>
          </a:p>
          <a:p>
            <a:pPr marL="285750" indent="-285750" eaLnBrk="1" hangingPunct="1">
              <a:buFont typeface="Arial" panose="020B0604020202020204" pitchFamily="34" charset="0"/>
              <a:buChar char="•"/>
            </a:pPr>
            <a:r>
              <a:rPr lang="en-US" dirty="0"/>
              <a:t>FDD mode only</a:t>
            </a:r>
          </a:p>
          <a:p>
            <a:pPr eaLnBrk="1" hangingPunct="1"/>
            <a:endParaRPr lang="en-US" dirty="0"/>
          </a:p>
          <a:p>
            <a:pPr eaLnBrk="1" hangingPunct="1"/>
            <a:r>
              <a:rPr lang="en-US" dirty="0"/>
              <a:t>Uplink</a:t>
            </a:r>
          </a:p>
          <a:p>
            <a:pPr marL="285750" indent="-285750" eaLnBrk="1" hangingPunct="1">
              <a:buFont typeface="Arial" panose="020B0604020202020204" pitchFamily="34" charset="0"/>
              <a:buChar char="•"/>
            </a:pPr>
            <a:r>
              <a:rPr lang="en-US" dirty="0"/>
              <a:t>simultaneous reception of UE data at several Node </a:t>
            </a:r>
            <a:r>
              <a:rPr lang="en-US" dirty="0" err="1"/>
              <a:t>Bs</a:t>
            </a:r>
            <a:endParaRPr lang="en-US" dirty="0"/>
          </a:p>
          <a:p>
            <a:pPr marL="285750" indent="-285750" eaLnBrk="1" hangingPunct="1">
              <a:buFont typeface="Arial" panose="020B0604020202020204" pitchFamily="34" charset="0"/>
              <a:buChar char="•"/>
            </a:pPr>
            <a:r>
              <a:rPr lang="en-US" dirty="0"/>
              <a:t>Reconstruction of data at Node B, SRNC or DRNC</a:t>
            </a:r>
          </a:p>
          <a:p>
            <a:pPr eaLnBrk="1" hangingPunct="1"/>
            <a:endParaRPr lang="en-US" dirty="0"/>
          </a:p>
          <a:p>
            <a:pPr eaLnBrk="1" hangingPunct="1"/>
            <a:r>
              <a:rPr lang="en-US" dirty="0"/>
              <a:t>Downlink</a:t>
            </a:r>
          </a:p>
          <a:p>
            <a:pPr marL="285750" indent="-285750" eaLnBrk="1" hangingPunct="1">
              <a:buFont typeface="Arial" panose="020B0604020202020204" pitchFamily="34" charset="0"/>
              <a:buChar char="•"/>
            </a:pPr>
            <a:r>
              <a:rPr lang="en-US" dirty="0"/>
              <a:t>Simultaneous transmission of data via different cells</a:t>
            </a:r>
          </a:p>
          <a:p>
            <a:pPr marL="285750" indent="-285750" eaLnBrk="1" hangingPunct="1">
              <a:buFont typeface="Arial" panose="020B0604020202020204" pitchFamily="34" charset="0"/>
              <a:buChar char="•"/>
            </a:pPr>
            <a:r>
              <a:rPr lang="en-US" dirty="0"/>
              <a:t>Different spreading codes in different cells</a:t>
            </a:r>
          </a:p>
        </p:txBody>
      </p:sp>
      <p:sp>
        <p:nvSpPr>
          <p:cNvPr id="183297"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83300" name="Rectangle 102"/>
          <p:cNvSpPr>
            <a:spLocks noChangeArrowheads="1"/>
          </p:cNvSpPr>
          <p:nvPr/>
        </p:nvSpPr>
        <p:spPr bwMode="auto">
          <a:xfrm>
            <a:off x="4440135" y="436513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CN</a:t>
            </a:r>
          </a:p>
        </p:txBody>
      </p:sp>
      <p:sp>
        <p:nvSpPr>
          <p:cNvPr id="183301" name="Rectangle 103"/>
          <p:cNvSpPr>
            <a:spLocks noChangeArrowheads="1"/>
          </p:cNvSpPr>
          <p:nvPr/>
        </p:nvSpPr>
        <p:spPr bwMode="auto">
          <a:xfrm>
            <a:off x="1631847" y="436513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sp>
        <p:nvSpPr>
          <p:cNvPr id="183302" name="Rectangle 104"/>
          <p:cNvSpPr>
            <a:spLocks noChangeArrowheads="1"/>
          </p:cNvSpPr>
          <p:nvPr/>
        </p:nvSpPr>
        <p:spPr bwMode="auto">
          <a:xfrm>
            <a:off x="3287610" y="4365130"/>
            <a:ext cx="7620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p>
        </p:txBody>
      </p:sp>
      <p:cxnSp>
        <p:nvCxnSpPr>
          <p:cNvPr id="183303" name="AutoShape 105"/>
          <p:cNvCxnSpPr>
            <a:cxnSpLocks noChangeShapeType="1"/>
            <a:stCxn id="183302" idx="1"/>
            <a:endCxn id="183301" idx="3"/>
          </p:cNvCxnSpPr>
          <p:nvPr/>
        </p:nvCxnSpPr>
        <p:spPr bwMode="auto">
          <a:xfrm flipH="1">
            <a:off x="2393848" y="4555630"/>
            <a:ext cx="893763" cy="0"/>
          </a:xfrm>
          <a:prstGeom prst="straightConnector1">
            <a:avLst/>
          </a:prstGeom>
          <a:noFill/>
          <a:ln w="9525">
            <a:solidFill>
              <a:schemeClr val="tx1"/>
            </a:solidFill>
            <a:round/>
            <a:headEnd/>
            <a:tailEnd/>
          </a:ln>
        </p:spPr>
      </p:cxnSp>
      <p:cxnSp>
        <p:nvCxnSpPr>
          <p:cNvPr id="183304" name="AutoShape 106"/>
          <p:cNvCxnSpPr>
            <a:cxnSpLocks noChangeShapeType="1"/>
            <a:stCxn id="183302" idx="3"/>
            <a:endCxn id="183300" idx="1"/>
          </p:cNvCxnSpPr>
          <p:nvPr/>
        </p:nvCxnSpPr>
        <p:spPr bwMode="auto">
          <a:xfrm>
            <a:off x="4049611" y="4555630"/>
            <a:ext cx="390525" cy="0"/>
          </a:xfrm>
          <a:prstGeom prst="straightConnector1">
            <a:avLst/>
          </a:prstGeom>
          <a:noFill/>
          <a:ln w="9525">
            <a:solidFill>
              <a:schemeClr val="tx1"/>
            </a:solidFill>
            <a:round/>
            <a:headEnd/>
            <a:tailEnd/>
          </a:ln>
        </p:spPr>
      </p:cxnSp>
      <p:sp>
        <p:nvSpPr>
          <p:cNvPr id="183305" name="Rectangle 107"/>
          <p:cNvSpPr>
            <a:spLocks noChangeArrowheads="1"/>
          </p:cNvSpPr>
          <p:nvPr/>
        </p:nvSpPr>
        <p:spPr bwMode="auto">
          <a:xfrm>
            <a:off x="3287610" y="3069730"/>
            <a:ext cx="762000" cy="381000"/>
          </a:xfrm>
          <a:prstGeom prst="rect">
            <a:avLst/>
          </a:prstGeom>
          <a:solidFill>
            <a:srgbClr val="DADAF6"/>
          </a:solidFill>
          <a:ln w="9525">
            <a:solidFill>
              <a:schemeClr val="tx1"/>
            </a:solidFill>
            <a:miter lim="800000"/>
            <a:headEnd/>
            <a:tailEnd/>
          </a:ln>
        </p:spPr>
        <p:txBody>
          <a:bodyPr wrap="none" anchor="ctr"/>
          <a:lstStyle/>
          <a:p>
            <a:pPr algn="r" eaLnBrk="0" hangingPunct="0"/>
            <a:r>
              <a:rPr lang="de-DE" sz="1400">
                <a:latin typeface="Arial" pitchFamily="34" charset="0"/>
              </a:rPr>
              <a:t>Node B</a:t>
            </a:r>
          </a:p>
        </p:txBody>
      </p:sp>
      <p:cxnSp>
        <p:nvCxnSpPr>
          <p:cNvPr id="183306" name="AutoShape 108"/>
          <p:cNvCxnSpPr>
            <a:cxnSpLocks noChangeShapeType="1"/>
            <a:stCxn id="183305" idx="2"/>
            <a:endCxn id="183302" idx="0"/>
          </p:cNvCxnSpPr>
          <p:nvPr/>
        </p:nvCxnSpPr>
        <p:spPr bwMode="auto">
          <a:xfrm>
            <a:off x="3668610" y="3450730"/>
            <a:ext cx="0" cy="914400"/>
          </a:xfrm>
          <a:prstGeom prst="straightConnector1">
            <a:avLst/>
          </a:prstGeom>
          <a:noFill/>
          <a:ln w="9525">
            <a:solidFill>
              <a:schemeClr val="tx1"/>
            </a:solidFill>
            <a:round/>
            <a:headEnd/>
            <a:tailEnd/>
          </a:ln>
        </p:spPr>
      </p:cxnSp>
      <p:cxnSp>
        <p:nvCxnSpPr>
          <p:cNvPr id="183307" name="AutoShape 109"/>
          <p:cNvCxnSpPr>
            <a:cxnSpLocks noChangeShapeType="1"/>
            <a:stCxn id="183301" idx="0"/>
            <a:endCxn id="183335" idx="1"/>
          </p:cNvCxnSpPr>
          <p:nvPr/>
        </p:nvCxnSpPr>
        <p:spPr bwMode="auto">
          <a:xfrm flipV="1">
            <a:off x="2012847" y="4015880"/>
            <a:ext cx="704850" cy="349250"/>
          </a:xfrm>
          <a:prstGeom prst="straightConnector1">
            <a:avLst/>
          </a:prstGeom>
          <a:noFill/>
          <a:ln w="9525">
            <a:solidFill>
              <a:schemeClr val="tx1"/>
            </a:solidFill>
            <a:round/>
            <a:headEnd/>
            <a:tailEnd/>
          </a:ln>
        </p:spPr>
      </p:cxnSp>
      <p:cxnSp>
        <p:nvCxnSpPr>
          <p:cNvPr id="183308" name="AutoShape 110"/>
          <p:cNvCxnSpPr>
            <a:cxnSpLocks noChangeShapeType="1"/>
            <a:stCxn id="183301" idx="0"/>
            <a:endCxn id="183358" idx="1"/>
          </p:cNvCxnSpPr>
          <p:nvPr/>
        </p:nvCxnSpPr>
        <p:spPr bwMode="auto">
          <a:xfrm flipH="1" flipV="1">
            <a:off x="1841397" y="3612656"/>
            <a:ext cx="171450" cy="752475"/>
          </a:xfrm>
          <a:prstGeom prst="straightConnector1">
            <a:avLst/>
          </a:prstGeom>
          <a:noFill/>
          <a:ln w="9525">
            <a:solidFill>
              <a:schemeClr val="tx1"/>
            </a:solidFill>
            <a:round/>
            <a:headEnd/>
            <a:tailEnd/>
          </a:ln>
        </p:spPr>
      </p:cxnSp>
      <p:cxnSp>
        <p:nvCxnSpPr>
          <p:cNvPr id="183309" name="AutoShape 111"/>
          <p:cNvCxnSpPr>
            <a:cxnSpLocks noChangeShapeType="1"/>
            <a:stCxn id="183305" idx="1"/>
            <a:endCxn id="183381" idx="1"/>
          </p:cNvCxnSpPr>
          <p:nvPr/>
        </p:nvCxnSpPr>
        <p:spPr bwMode="auto">
          <a:xfrm flipH="1" flipV="1">
            <a:off x="2717698" y="3139580"/>
            <a:ext cx="569913" cy="120650"/>
          </a:xfrm>
          <a:prstGeom prst="straightConnector1">
            <a:avLst/>
          </a:prstGeom>
          <a:noFill/>
          <a:ln w="9525">
            <a:solidFill>
              <a:schemeClr val="tx1"/>
            </a:solidFill>
            <a:round/>
            <a:headEnd/>
            <a:tailEnd/>
          </a:ln>
        </p:spPr>
      </p:cxnSp>
      <p:sp>
        <p:nvSpPr>
          <p:cNvPr id="183310" name="Oval 220"/>
          <p:cNvSpPr>
            <a:spLocks noChangeArrowheads="1"/>
          </p:cNvSpPr>
          <p:nvPr/>
        </p:nvSpPr>
        <p:spPr bwMode="auto">
          <a:xfrm>
            <a:off x="1190522" y="2664918"/>
            <a:ext cx="1195388" cy="1193800"/>
          </a:xfrm>
          <a:prstGeom prst="ellipse">
            <a:avLst/>
          </a:prstGeom>
          <a:noFill/>
          <a:ln w="9525">
            <a:solidFill>
              <a:schemeClr val="tx1"/>
            </a:solidFill>
            <a:round/>
            <a:headEnd/>
            <a:tailEnd/>
          </a:ln>
        </p:spPr>
        <p:txBody>
          <a:bodyPr wrap="none" anchor="ctr"/>
          <a:lstStyle/>
          <a:p>
            <a:pPr algn="ctr"/>
            <a:endParaRPr lang="en-US" sz="1800"/>
          </a:p>
        </p:txBody>
      </p:sp>
      <p:sp>
        <p:nvSpPr>
          <p:cNvPr id="183311" name="Oval 221"/>
          <p:cNvSpPr>
            <a:spLocks noChangeArrowheads="1"/>
          </p:cNvSpPr>
          <p:nvPr/>
        </p:nvSpPr>
        <p:spPr bwMode="auto">
          <a:xfrm>
            <a:off x="2066822" y="2191844"/>
            <a:ext cx="1195388" cy="1195387"/>
          </a:xfrm>
          <a:prstGeom prst="ellipse">
            <a:avLst/>
          </a:prstGeom>
          <a:noFill/>
          <a:ln w="9525">
            <a:solidFill>
              <a:schemeClr val="tx1"/>
            </a:solidFill>
            <a:round/>
            <a:headEnd/>
            <a:tailEnd/>
          </a:ln>
        </p:spPr>
        <p:txBody>
          <a:bodyPr wrap="none" anchor="ctr"/>
          <a:lstStyle/>
          <a:p>
            <a:pPr algn="ctr"/>
            <a:endParaRPr lang="en-US" sz="1800"/>
          </a:p>
        </p:txBody>
      </p:sp>
      <p:sp>
        <p:nvSpPr>
          <p:cNvPr id="183312" name="Oval 222"/>
          <p:cNvSpPr>
            <a:spLocks noChangeArrowheads="1"/>
          </p:cNvSpPr>
          <p:nvPr/>
        </p:nvSpPr>
        <p:spPr bwMode="auto">
          <a:xfrm>
            <a:off x="2066822" y="3068144"/>
            <a:ext cx="1195388" cy="1195387"/>
          </a:xfrm>
          <a:prstGeom prst="ellipse">
            <a:avLst/>
          </a:prstGeom>
          <a:noFill/>
          <a:ln w="9525">
            <a:solidFill>
              <a:schemeClr val="tx1"/>
            </a:solidFill>
            <a:round/>
            <a:headEnd/>
            <a:tailEnd/>
          </a:ln>
        </p:spPr>
        <p:txBody>
          <a:bodyPr wrap="none" anchor="ctr"/>
          <a:lstStyle/>
          <a:p>
            <a:pPr algn="ctr"/>
            <a:endParaRPr lang="en-US" sz="1800"/>
          </a:p>
        </p:txBody>
      </p:sp>
      <p:grpSp>
        <p:nvGrpSpPr>
          <p:cNvPr id="183313" name="Group 278"/>
          <p:cNvGrpSpPr>
            <a:grpSpLocks noChangeAspect="1"/>
          </p:cNvGrpSpPr>
          <p:nvPr/>
        </p:nvGrpSpPr>
        <p:grpSpPr bwMode="auto">
          <a:xfrm>
            <a:off x="2597048" y="2799856"/>
            <a:ext cx="125413" cy="358775"/>
            <a:chOff x="3319" y="2565"/>
            <a:chExt cx="155" cy="419"/>
          </a:xfrm>
        </p:grpSpPr>
        <p:grpSp>
          <p:nvGrpSpPr>
            <p:cNvPr id="183375" name="Group 279"/>
            <p:cNvGrpSpPr>
              <a:grpSpLocks noChangeAspect="1"/>
            </p:cNvGrpSpPr>
            <p:nvPr/>
          </p:nvGrpSpPr>
          <p:grpSpPr bwMode="auto">
            <a:xfrm>
              <a:off x="3320" y="2709"/>
              <a:ext cx="154" cy="275"/>
              <a:chOff x="3320" y="2709"/>
              <a:chExt cx="154" cy="275"/>
            </a:xfrm>
          </p:grpSpPr>
          <p:grpSp>
            <p:nvGrpSpPr>
              <p:cNvPr id="183383" name="Group 280"/>
              <p:cNvGrpSpPr>
                <a:grpSpLocks noChangeAspect="1"/>
              </p:cNvGrpSpPr>
              <p:nvPr/>
            </p:nvGrpSpPr>
            <p:grpSpPr bwMode="auto">
              <a:xfrm>
                <a:off x="3320" y="2716"/>
                <a:ext cx="99" cy="266"/>
                <a:chOff x="3320" y="2716"/>
                <a:chExt cx="99" cy="266"/>
              </a:xfrm>
            </p:grpSpPr>
            <p:sp>
              <p:nvSpPr>
                <p:cNvPr id="183391" name="Line 28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3392" name="Line 28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3393" name="Line 28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3394" name="Line 28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3395" name="Line 28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3396" name="Line 28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3397" name="Line 28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3384" name="Line 28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3385" name="Line 28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3386" name="Line 29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3387" name="Line 29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3388" name="Line 29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3389" name="Line 29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3390" name="Line 29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3376" name="Group 295"/>
            <p:cNvGrpSpPr>
              <a:grpSpLocks noChangeAspect="1"/>
            </p:cNvGrpSpPr>
            <p:nvPr/>
          </p:nvGrpSpPr>
          <p:grpSpPr bwMode="auto">
            <a:xfrm>
              <a:off x="3319" y="2579"/>
              <a:ext cx="152" cy="403"/>
              <a:chOff x="3319" y="2579"/>
              <a:chExt cx="152" cy="403"/>
            </a:xfrm>
          </p:grpSpPr>
          <p:sp>
            <p:nvSpPr>
              <p:cNvPr id="183378" name="Line 29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3379" name="Line 29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3380" name="Line 29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3381" name="Line 29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3382" name="Line 30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3377" name="Oval 30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3314" name="Group 302"/>
          <p:cNvGrpSpPr>
            <a:grpSpLocks noChangeAspect="1"/>
          </p:cNvGrpSpPr>
          <p:nvPr/>
        </p:nvGrpSpPr>
        <p:grpSpPr bwMode="auto">
          <a:xfrm>
            <a:off x="1720748" y="3271343"/>
            <a:ext cx="125413" cy="360362"/>
            <a:chOff x="3319" y="2565"/>
            <a:chExt cx="155" cy="419"/>
          </a:xfrm>
        </p:grpSpPr>
        <p:grpSp>
          <p:nvGrpSpPr>
            <p:cNvPr id="183352" name="Group 303"/>
            <p:cNvGrpSpPr>
              <a:grpSpLocks noChangeAspect="1"/>
            </p:cNvGrpSpPr>
            <p:nvPr/>
          </p:nvGrpSpPr>
          <p:grpSpPr bwMode="auto">
            <a:xfrm>
              <a:off x="3320" y="2709"/>
              <a:ext cx="154" cy="275"/>
              <a:chOff x="3320" y="2709"/>
              <a:chExt cx="154" cy="275"/>
            </a:xfrm>
          </p:grpSpPr>
          <p:grpSp>
            <p:nvGrpSpPr>
              <p:cNvPr id="183360" name="Group 304"/>
              <p:cNvGrpSpPr>
                <a:grpSpLocks noChangeAspect="1"/>
              </p:cNvGrpSpPr>
              <p:nvPr/>
            </p:nvGrpSpPr>
            <p:grpSpPr bwMode="auto">
              <a:xfrm>
                <a:off x="3320" y="2716"/>
                <a:ext cx="99" cy="266"/>
                <a:chOff x="3320" y="2716"/>
                <a:chExt cx="99" cy="266"/>
              </a:xfrm>
            </p:grpSpPr>
            <p:sp>
              <p:nvSpPr>
                <p:cNvPr id="183368" name="Line 30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3369" name="Line 30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3370" name="Line 30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3371" name="Line 30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3372" name="Line 30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3373" name="Line 31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3374" name="Line 31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3361" name="Line 31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3362" name="Line 31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3363" name="Line 31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3364" name="Line 31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3365" name="Line 31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3366" name="Line 31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3367" name="Line 31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3353" name="Group 319"/>
            <p:cNvGrpSpPr>
              <a:grpSpLocks noChangeAspect="1"/>
            </p:cNvGrpSpPr>
            <p:nvPr/>
          </p:nvGrpSpPr>
          <p:grpSpPr bwMode="auto">
            <a:xfrm>
              <a:off x="3319" y="2579"/>
              <a:ext cx="152" cy="403"/>
              <a:chOff x="3319" y="2579"/>
              <a:chExt cx="152" cy="403"/>
            </a:xfrm>
          </p:grpSpPr>
          <p:sp>
            <p:nvSpPr>
              <p:cNvPr id="183355" name="Line 32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3356" name="Line 32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3357" name="Line 32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3358" name="Line 32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3359" name="Line 32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3354" name="Oval 32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3315" name="Group 326"/>
          <p:cNvGrpSpPr>
            <a:grpSpLocks noChangeAspect="1"/>
          </p:cNvGrpSpPr>
          <p:nvPr/>
        </p:nvGrpSpPr>
        <p:grpSpPr bwMode="auto">
          <a:xfrm>
            <a:off x="2597048" y="3676156"/>
            <a:ext cx="125413" cy="358775"/>
            <a:chOff x="3319" y="2565"/>
            <a:chExt cx="155" cy="419"/>
          </a:xfrm>
        </p:grpSpPr>
        <p:grpSp>
          <p:nvGrpSpPr>
            <p:cNvPr id="183329" name="Group 327"/>
            <p:cNvGrpSpPr>
              <a:grpSpLocks noChangeAspect="1"/>
            </p:cNvGrpSpPr>
            <p:nvPr/>
          </p:nvGrpSpPr>
          <p:grpSpPr bwMode="auto">
            <a:xfrm>
              <a:off x="3320" y="2709"/>
              <a:ext cx="154" cy="275"/>
              <a:chOff x="3320" y="2709"/>
              <a:chExt cx="154" cy="275"/>
            </a:xfrm>
          </p:grpSpPr>
          <p:grpSp>
            <p:nvGrpSpPr>
              <p:cNvPr id="183337" name="Group 328"/>
              <p:cNvGrpSpPr>
                <a:grpSpLocks noChangeAspect="1"/>
              </p:cNvGrpSpPr>
              <p:nvPr/>
            </p:nvGrpSpPr>
            <p:grpSpPr bwMode="auto">
              <a:xfrm>
                <a:off x="3320" y="2716"/>
                <a:ext cx="99" cy="266"/>
                <a:chOff x="3320" y="2716"/>
                <a:chExt cx="99" cy="266"/>
              </a:xfrm>
            </p:grpSpPr>
            <p:sp>
              <p:nvSpPr>
                <p:cNvPr id="183345" name="Line 32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3346" name="Line 33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3347" name="Line 33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3348" name="Line 33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3349" name="Line 33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3350" name="Line 33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3351" name="Line 33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3338" name="Line 33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3339" name="Line 33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3340" name="Line 33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3341" name="Line 33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3342" name="Line 34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3343" name="Line 34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3344" name="Line 34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3330" name="Group 343"/>
            <p:cNvGrpSpPr>
              <a:grpSpLocks noChangeAspect="1"/>
            </p:cNvGrpSpPr>
            <p:nvPr/>
          </p:nvGrpSpPr>
          <p:grpSpPr bwMode="auto">
            <a:xfrm>
              <a:off x="3319" y="2579"/>
              <a:ext cx="152" cy="403"/>
              <a:chOff x="3319" y="2579"/>
              <a:chExt cx="152" cy="403"/>
            </a:xfrm>
          </p:grpSpPr>
          <p:sp>
            <p:nvSpPr>
              <p:cNvPr id="183332" name="Line 34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3333" name="Line 34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3334" name="Line 34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3335" name="Line 34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3336" name="Line 34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3331" name="Oval 34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3316" name="Group 359"/>
          <p:cNvGrpSpPr>
            <a:grpSpLocks/>
          </p:cNvGrpSpPr>
          <p:nvPr/>
        </p:nvGrpSpPr>
        <p:grpSpPr bwMode="auto">
          <a:xfrm>
            <a:off x="2471636" y="3490418"/>
            <a:ext cx="346075" cy="330200"/>
            <a:chOff x="74" y="2819"/>
            <a:chExt cx="218" cy="208"/>
          </a:xfrm>
        </p:grpSpPr>
        <p:sp>
          <p:nvSpPr>
            <p:cNvPr id="183327" name="Arc 360"/>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3328" name="Arc 361"/>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nvGrpSpPr>
          <p:cNvPr id="183317" name="Group 362"/>
          <p:cNvGrpSpPr>
            <a:grpSpLocks/>
          </p:cNvGrpSpPr>
          <p:nvPr/>
        </p:nvGrpSpPr>
        <p:grpSpPr bwMode="auto">
          <a:xfrm>
            <a:off x="2471636" y="2626818"/>
            <a:ext cx="346075" cy="330200"/>
            <a:chOff x="74" y="2819"/>
            <a:chExt cx="218" cy="208"/>
          </a:xfrm>
        </p:grpSpPr>
        <p:sp>
          <p:nvSpPr>
            <p:cNvPr id="183325" name="Arc 363"/>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3326" name="Arc 364"/>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nvGrpSpPr>
          <p:cNvPr id="183318" name="Group 371"/>
          <p:cNvGrpSpPr>
            <a:grpSpLocks/>
          </p:cNvGrpSpPr>
          <p:nvPr/>
        </p:nvGrpSpPr>
        <p:grpSpPr bwMode="auto">
          <a:xfrm>
            <a:off x="1595336" y="3115768"/>
            <a:ext cx="346075" cy="330200"/>
            <a:chOff x="74" y="2819"/>
            <a:chExt cx="218" cy="208"/>
          </a:xfrm>
        </p:grpSpPr>
        <p:sp>
          <p:nvSpPr>
            <p:cNvPr id="183323" name="Arc 372"/>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3324" name="Arc 373"/>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sp>
        <p:nvSpPr>
          <p:cNvPr id="183319" name="Oval 98"/>
          <p:cNvSpPr>
            <a:spLocks noChangeAspect="1" noChangeArrowheads="1"/>
          </p:cNvSpPr>
          <p:nvPr/>
        </p:nvSpPr>
        <p:spPr bwMode="auto">
          <a:xfrm>
            <a:off x="2111272" y="3058618"/>
            <a:ext cx="374650" cy="37465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endParaRPr lang="de-DE" sz="1400" baseline="-25000">
              <a:latin typeface="Arial" pitchFamily="34" charset="0"/>
            </a:endParaRPr>
          </a:p>
        </p:txBody>
      </p:sp>
      <p:sp>
        <p:nvSpPr>
          <p:cNvPr id="183320" name="Line 99"/>
          <p:cNvSpPr>
            <a:spLocks noChangeShapeType="1"/>
          </p:cNvSpPr>
          <p:nvPr/>
        </p:nvSpPr>
        <p:spPr bwMode="auto">
          <a:xfrm flipV="1">
            <a:off x="1779485" y="3212605"/>
            <a:ext cx="360362" cy="71438"/>
          </a:xfrm>
          <a:prstGeom prst="line">
            <a:avLst/>
          </a:prstGeom>
          <a:noFill/>
          <a:ln w="28575">
            <a:solidFill>
              <a:srgbClr val="FF0000"/>
            </a:solidFill>
            <a:round/>
            <a:headEnd type="triangle" w="med" len="med"/>
            <a:tailEnd type="triangle" w="med" len="med"/>
          </a:ln>
        </p:spPr>
        <p:txBody>
          <a:bodyPr/>
          <a:lstStyle/>
          <a:p>
            <a:endParaRPr lang="de-DE"/>
          </a:p>
        </p:txBody>
      </p:sp>
      <p:sp>
        <p:nvSpPr>
          <p:cNvPr id="183321" name="Line 374"/>
          <p:cNvSpPr>
            <a:spLocks noChangeShapeType="1"/>
          </p:cNvSpPr>
          <p:nvPr/>
        </p:nvSpPr>
        <p:spPr bwMode="auto">
          <a:xfrm flipH="1" flipV="1">
            <a:off x="2427185" y="3357069"/>
            <a:ext cx="215900" cy="358775"/>
          </a:xfrm>
          <a:prstGeom prst="line">
            <a:avLst/>
          </a:prstGeom>
          <a:noFill/>
          <a:ln w="28575">
            <a:solidFill>
              <a:srgbClr val="FF0000"/>
            </a:solidFill>
            <a:round/>
            <a:headEnd type="triangle" w="med" len="med"/>
            <a:tailEnd type="triangle" w="med" len="med"/>
          </a:ln>
        </p:spPr>
        <p:txBody>
          <a:bodyPr/>
          <a:lstStyle/>
          <a:p>
            <a:endParaRPr lang="de-DE"/>
          </a:p>
        </p:txBody>
      </p:sp>
      <p:sp>
        <p:nvSpPr>
          <p:cNvPr id="183322" name="Line 375"/>
          <p:cNvSpPr>
            <a:spLocks noChangeShapeType="1"/>
          </p:cNvSpPr>
          <p:nvPr/>
        </p:nvSpPr>
        <p:spPr bwMode="auto">
          <a:xfrm flipH="1">
            <a:off x="2355747" y="2852243"/>
            <a:ext cx="287338" cy="215900"/>
          </a:xfrm>
          <a:prstGeom prst="line">
            <a:avLst/>
          </a:prstGeom>
          <a:noFill/>
          <a:ln w="28575">
            <a:solidFill>
              <a:srgbClr val="FF0000"/>
            </a:solidFill>
            <a:round/>
            <a:headEnd type="triangle" w="med" len="med"/>
            <a:tailEnd type="triangle" w="med" len="med"/>
          </a:ln>
        </p:spPr>
        <p:txBody>
          <a:bodyPr/>
          <a:lstStyle/>
          <a:p>
            <a:endParaRPr lang="de-DE"/>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t>Support of mobility: handover</a:t>
            </a:r>
          </a:p>
        </p:txBody>
      </p:sp>
      <p:sp>
        <p:nvSpPr>
          <p:cNvPr id="185347" name="Rectangle 3"/>
          <p:cNvSpPr>
            <a:spLocks noGrp="1" noChangeArrowheads="1"/>
          </p:cNvSpPr>
          <p:nvPr>
            <p:ph idx="1"/>
          </p:nvPr>
        </p:nvSpPr>
        <p:spPr/>
        <p:txBody>
          <a:bodyPr/>
          <a:lstStyle/>
          <a:p>
            <a:pPr eaLnBrk="1" hangingPunct="1"/>
            <a:r>
              <a:rPr lang="en-US" sz="2000" dirty="0"/>
              <a:t>From and to other systems (e.g., UMTS to GSM)</a:t>
            </a:r>
          </a:p>
          <a:p>
            <a:pPr lvl="1" eaLnBrk="1" hangingPunct="1"/>
            <a:r>
              <a:rPr lang="en-US" dirty="0"/>
              <a:t> This is a must as UMTS coverage is/was poor in the beginning</a:t>
            </a:r>
          </a:p>
          <a:p>
            <a:pPr eaLnBrk="1" hangingPunct="1"/>
            <a:endParaRPr lang="en-US" sz="2000" dirty="0"/>
          </a:p>
          <a:p>
            <a:pPr eaLnBrk="1" hangingPunct="1"/>
            <a:r>
              <a:rPr lang="en-US" sz="2000" dirty="0"/>
              <a:t>RNS controlling the connection is called SRNS (Serving RNS)</a:t>
            </a:r>
          </a:p>
          <a:p>
            <a:pPr eaLnBrk="1" hangingPunct="1"/>
            <a:endParaRPr lang="en-US" sz="2000" dirty="0"/>
          </a:p>
          <a:p>
            <a:pPr eaLnBrk="1" hangingPunct="1"/>
            <a:r>
              <a:rPr lang="en-US" sz="2000" dirty="0"/>
              <a:t>RNS offering additional resources (e.g., for soft handover) is called Drift RNS (DRNS)</a:t>
            </a:r>
          </a:p>
          <a:p>
            <a:pPr eaLnBrk="1" hangingPunct="1"/>
            <a:endParaRPr lang="en-US" sz="2000" dirty="0"/>
          </a:p>
          <a:p>
            <a:pPr eaLnBrk="1" hangingPunct="1"/>
            <a:r>
              <a:rPr lang="en-US" sz="2000" dirty="0"/>
              <a:t>End-to-end connections between UE and CN only via </a:t>
            </a:r>
            <a:r>
              <a:rPr lang="en-US" sz="2000" dirty="0" err="1"/>
              <a:t>I</a:t>
            </a:r>
            <a:r>
              <a:rPr lang="en-US" sz="2000" baseline="-25000" dirty="0" err="1"/>
              <a:t>u</a:t>
            </a:r>
            <a:r>
              <a:rPr lang="en-US" sz="2000" dirty="0"/>
              <a:t> at the SRNS</a:t>
            </a:r>
          </a:p>
          <a:p>
            <a:pPr lvl="1" eaLnBrk="1" hangingPunct="1"/>
            <a:r>
              <a:rPr lang="en-US" dirty="0"/>
              <a:t> Change of SRNS requires change of </a:t>
            </a:r>
            <a:r>
              <a:rPr lang="en-US" dirty="0" err="1"/>
              <a:t>I</a:t>
            </a:r>
            <a:r>
              <a:rPr lang="en-US" baseline="-25000" dirty="0" err="1"/>
              <a:t>u</a:t>
            </a:r>
            <a:endParaRPr lang="en-US" dirty="0"/>
          </a:p>
          <a:p>
            <a:pPr lvl="1" eaLnBrk="1" hangingPunct="1"/>
            <a:r>
              <a:rPr lang="en-US" dirty="0"/>
              <a:t> Initiated by the SRNS</a:t>
            </a:r>
          </a:p>
          <a:p>
            <a:pPr lvl="1" eaLnBrk="1" hangingPunct="1"/>
            <a:r>
              <a:rPr lang="en-US" dirty="0"/>
              <a:t> Controlled by the RNC and CN</a:t>
            </a:r>
          </a:p>
        </p:txBody>
      </p:sp>
      <p:sp>
        <p:nvSpPr>
          <p:cNvPr id="185345"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85348" name="Rectangle 4"/>
          <p:cNvSpPr>
            <a:spLocks noChangeArrowheads="1"/>
          </p:cNvSpPr>
          <p:nvPr/>
        </p:nvSpPr>
        <p:spPr bwMode="auto">
          <a:xfrm>
            <a:off x="7834313" y="5037370"/>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SRNC</a:t>
            </a:r>
          </a:p>
        </p:txBody>
      </p:sp>
      <p:sp>
        <p:nvSpPr>
          <p:cNvPr id="185349" name="Oval 5"/>
          <p:cNvSpPr>
            <a:spLocks noChangeArrowheads="1"/>
          </p:cNvSpPr>
          <p:nvPr/>
        </p:nvSpPr>
        <p:spPr bwMode="auto">
          <a:xfrm>
            <a:off x="3863975" y="5397732"/>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endParaRPr lang="de-DE" sz="1400" baseline="-25000">
              <a:latin typeface="Arial" pitchFamily="34" charset="0"/>
            </a:endParaRPr>
          </a:p>
        </p:txBody>
      </p:sp>
      <p:sp>
        <p:nvSpPr>
          <p:cNvPr id="185350" name="Rectangle 6"/>
          <p:cNvSpPr>
            <a:spLocks noChangeArrowheads="1"/>
          </p:cNvSpPr>
          <p:nvPr/>
        </p:nvSpPr>
        <p:spPr bwMode="auto">
          <a:xfrm>
            <a:off x="7834313" y="5900970"/>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DRNC</a:t>
            </a:r>
          </a:p>
        </p:txBody>
      </p:sp>
      <p:cxnSp>
        <p:nvCxnSpPr>
          <p:cNvPr id="185351" name="AutoShape 7"/>
          <p:cNvCxnSpPr>
            <a:cxnSpLocks noChangeShapeType="1"/>
            <a:stCxn id="185348" idx="2"/>
            <a:endCxn id="185350" idx="0"/>
          </p:cNvCxnSpPr>
          <p:nvPr/>
        </p:nvCxnSpPr>
        <p:spPr bwMode="auto">
          <a:xfrm>
            <a:off x="8215313" y="5397732"/>
            <a:ext cx="0" cy="503238"/>
          </a:xfrm>
          <a:prstGeom prst="straightConnector1">
            <a:avLst/>
          </a:prstGeom>
          <a:noFill/>
          <a:ln w="9525">
            <a:solidFill>
              <a:schemeClr val="tx1"/>
            </a:solidFill>
            <a:round/>
            <a:headEnd/>
            <a:tailEnd/>
          </a:ln>
        </p:spPr>
      </p:cxnSp>
      <p:sp>
        <p:nvSpPr>
          <p:cNvPr id="185352" name="Text Box 8"/>
          <p:cNvSpPr txBox="1">
            <a:spLocks noChangeArrowheads="1"/>
          </p:cNvSpPr>
          <p:nvPr/>
        </p:nvSpPr>
        <p:spPr bwMode="auto">
          <a:xfrm>
            <a:off x="8383589" y="5432657"/>
            <a:ext cx="36512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ur</a:t>
            </a:r>
          </a:p>
        </p:txBody>
      </p:sp>
      <p:sp>
        <p:nvSpPr>
          <p:cNvPr id="185353" name="Line 9"/>
          <p:cNvSpPr>
            <a:spLocks noChangeShapeType="1"/>
          </p:cNvSpPr>
          <p:nvPr/>
        </p:nvSpPr>
        <p:spPr bwMode="auto">
          <a:xfrm>
            <a:off x="8062913" y="5616807"/>
            <a:ext cx="304800" cy="0"/>
          </a:xfrm>
          <a:prstGeom prst="line">
            <a:avLst/>
          </a:prstGeom>
          <a:noFill/>
          <a:ln w="9525">
            <a:solidFill>
              <a:schemeClr val="tx1"/>
            </a:solidFill>
            <a:prstDash val="dash"/>
            <a:round/>
            <a:headEnd/>
            <a:tailEnd/>
          </a:ln>
        </p:spPr>
        <p:txBody>
          <a:bodyPr/>
          <a:lstStyle/>
          <a:p>
            <a:endParaRPr lang="de-DE"/>
          </a:p>
        </p:txBody>
      </p:sp>
      <p:grpSp>
        <p:nvGrpSpPr>
          <p:cNvPr id="185354" name="Group 10"/>
          <p:cNvGrpSpPr>
            <a:grpSpLocks/>
          </p:cNvGrpSpPr>
          <p:nvPr/>
        </p:nvGrpSpPr>
        <p:grpSpPr bwMode="auto">
          <a:xfrm rot="1527637" flipV="1">
            <a:off x="4278313" y="5873982"/>
            <a:ext cx="1143000" cy="152400"/>
            <a:chOff x="1632" y="3456"/>
            <a:chExt cx="528" cy="96"/>
          </a:xfrm>
        </p:grpSpPr>
        <p:sp>
          <p:nvSpPr>
            <p:cNvPr id="185432" name="Line 11"/>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5433" name="Line 12"/>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5434" name="Line 13"/>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5435" name="Line 14"/>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5436" name="Line 15"/>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5355" name="Rectangle 16"/>
          <p:cNvSpPr>
            <a:spLocks noChangeArrowheads="1"/>
          </p:cNvSpPr>
          <p:nvPr/>
        </p:nvSpPr>
        <p:spPr bwMode="auto">
          <a:xfrm>
            <a:off x="9434513" y="5016732"/>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CN</a:t>
            </a:r>
          </a:p>
        </p:txBody>
      </p:sp>
      <p:sp>
        <p:nvSpPr>
          <p:cNvPr id="185356" name="Line 17"/>
          <p:cNvSpPr>
            <a:spLocks noChangeShapeType="1"/>
          </p:cNvSpPr>
          <p:nvPr/>
        </p:nvSpPr>
        <p:spPr bwMode="auto">
          <a:xfrm flipV="1">
            <a:off x="8977313" y="5037370"/>
            <a:ext cx="0" cy="360362"/>
          </a:xfrm>
          <a:prstGeom prst="line">
            <a:avLst/>
          </a:prstGeom>
          <a:noFill/>
          <a:ln w="9525">
            <a:solidFill>
              <a:schemeClr val="tx1"/>
            </a:solidFill>
            <a:prstDash val="dash"/>
            <a:round/>
            <a:headEnd/>
            <a:tailEnd/>
          </a:ln>
        </p:spPr>
        <p:txBody>
          <a:bodyPr/>
          <a:lstStyle/>
          <a:p>
            <a:endParaRPr lang="de-DE"/>
          </a:p>
        </p:txBody>
      </p:sp>
      <p:sp>
        <p:nvSpPr>
          <p:cNvPr id="185357" name="Text Box 18"/>
          <p:cNvSpPr txBox="1">
            <a:spLocks noChangeArrowheads="1"/>
          </p:cNvSpPr>
          <p:nvPr/>
        </p:nvSpPr>
        <p:spPr bwMode="auto">
          <a:xfrm>
            <a:off x="8977314" y="5324707"/>
            <a:ext cx="3190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a:t>
            </a:r>
          </a:p>
        </p:txBody>
      </p:sp>
      <p:cxnSp>
        <p:nvCxnSpPr>
          <p:cNvPr id="185358" name="AutoShape 20"/>
          <p:cNvCxnSpPr>
            <a:cxnSpLocks noChangeShapeType="1"/>
            <a:stCxn id="185348" idx="3"/>
            <a:endCxn id="185355" idx="1"/>
          </p:cNvCxnSpPr>
          <p:nvPr/>
        </p:nvCxnSpPr>
        <p:spPr bwMode="auto">
          <a:xfrm flipV="1">
            <a:off x="8596313" y="5207233"/>
            <a:ext cx="838200" cy="11113"/>
          </a:xfrm>
          <a:prstGeom prst="straightConnector1">
            <a:avLst/>
          </a:prstGeom>
          <a:noFill/>
          <a:ln w="9525">
            <a:solidFill>
              <a:schemeClr val="tx1"/>
            </a:solidFill>
            <a:round/>
            <a:headEnd/>
            <a:tailEnd/>
          </a:ln>
        </p:spPr>
      </p:cxnSp>
      <p:grpSp>
        <p:nvGrpSpPr>
          <p:cNvPr id="185359" name="Group 21"/>
          <p:cNvGrpSpPr>
            <a:grpSpLocks/>
          </p:cNvGrpSpPr>
          <p:nvPr/>
        </p:nvGrpSpPr>
        <p:grpSpPr bwMode="auto">
          <a:xfrm rot="-1527637">
            <a:off x="4278313" y="5188182"/>
            <a:ext cx="1143000" cy="152400"/>
            <a:chOff x="1632" y="3456"/>
            <a:chExt cx="528" cy="96"/>
          </a:xfrm>
        </p:grpSpPr>
        <p:sp>
          <p:nvSpPr>
            <p:cNvPr id="185427" name="Line 22"/>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5428" name="Line 23"/>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5429" name="Line 24"/>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5430" name="Line 25"/>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5431" name="Line 26"/>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5360" name="Rectangle 27"/>
          <p:cNvSpPr>
            <a:spLocks noChangeArrowheads="1"/>
          </p:cNvSpPr>
          <p:nvPr/>
        </p:nvSpPr>
        <p:spPr bwMode="auto">
          <a:xfrm>
            <a:off x="6311900" y="5037370"/>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Node B</a:t>
            </a:r>
          </a:p>
        </p:txBody>
      </p:sp>
      <p:cxnSp>
        <p:nvCxnSpPr>
          <p:cNvPr id="185361" name="AutoShape 29"/>
          <p:cNvCxnSpPr>
            <a:cxnSpLocks noChangeShapeType="1"/>
            <a:stCxn id="185348" idx="1"/>
            <a:endCxn id="185360" idx="3"/>
          </p:cNvCxnSpPr>
          <p:nvPr/>
        </p:nvCxnSpPr>
        <p:spPr bwMode="auto">
          <a:xfrm flipH="1">
            <a:off x="7073901" y="5218345"/>
            <a:ext cx="760413" cy="0"/>
          </a:xfrm>
          <a:prstGeom prst="straightConnector1">
            <a:avLst/>
          </a:prstGeom>
          <a:noFill/>
          <a:ln w="9525">
            <a:solidFill>
              <a:schemeClr val="tx1"/>
            </a:solidFill>
            <a:round/>
            <a:headEnd/>
            <a:tailEnd/>
          </a:ln>
        </p:spPr>
      </p:cxnSp>
      <p:sp>
        <p:nvSpPr>
          <p:cNvPr id="185362" name="Text Box 30"/>
          <p:cNvSpPr txBox="1">
            <a:spLocks noChangeArrowheads="1"/>
          </p:cNvSpPr>
          <p:nvPr/>
        </p:nvSpPr>
        <p:spPr bwMode="auto">
          <a:xfrm>
            <a:off x="7464426" y="5253270"/>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sp>
        <p:nvSpPr>
          <p:cNvPr id="185363" name="Line 31"/>
          <p:cNvSpPr>
            <a:spLocks noChangeShapeType="1"/>
          </p:cNvSpPr>
          <p:nvPr/>
        </p:nvSpPr>
        <p:spPr bwMode="auto">
          <a:xfrm flipV="1">
            <a:off x="7464425" y="5037370"/>
            <a:ext cx="0" cy="360362"/>
          </a:xfrm>
          <a:prstGeom prst="line">
            <a:avLst/>
          </a:prstGeom>
          <a:noFill/>
          <a:ln w="9525">
            <a:solidFill>
              <a:schemeClr val="tx1"/>
            </a:solidFill>
            <a:prstDash val="dash"/>
            <a:round/>
            <a:headEnd/>
            <a:tailEnd/>
          </a:ln>
        </p:spPr>
        <p:txBody>
          <a:bodyPr/>
          <a:lstStyle/>
          <a:p>
            <a:endParaRPr lang="de-DE"/>
          </a:p>
        </p:txBody>
      </p:sp>
      <p:sp>
        <p:nvSpPr>
          <p:cNvPr id="185364" name="Rectangle 32"/>
          <p:cNvSpPr>
            <a:spLocks noChangeArrowheads="1"/>
          </p:cNvSpPr>
          <p:nvPr/>
        </p:nvSpPr>
        <p:spPr bwMode="auto">
          <a:xfrm>
            <a:off x="6311900" y="5900970"/>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Node B</a:t>
            </a:r>
          </a:p>
        </p:txBody>
      </p:sp>
      <p:cxnSp>
        <p:nvCxnSpPr>
          <p:cNvPr id="185365" name="AutoShape 33"/>
          <p:cNvCxnSpPr>
            <a:cxnSpLocks noChangeShapeType="1"/>
            <a:stCxn id="185350" idx="1"/>
            <a:endCxn id="185364" idx="3"/>
          </p:cNvCxnSpPr>
          <p:nvPr/>
        </p:nvCxnSpPr>
        <p:spPr bwMode="auto">
          <a:xfrm flipH="1">
            <a:off x="7073901" y="6081945"/>
            <a:ext cx="760413" cy="0"/>
          </a:xfrm>
          <a:prstGeom prst="straightConnector1">
            <a:avLst/>
          </a:prstGeom>
          <a:noFill/>
          <a:ln w="9525">
            <a:solidFill>
              <a:schemeClr val="tx1"/>
            </a:solidFill>
            <a:round/>
            <a:headEnd/>
            <a:tailEnd/>
          </a:ln>
        </p:spPr>
      </p:cxnSp>
      <p:sp>
        <p:nvSpPr>
          <p:cNvPr id="185366" name="Text Box 34"/>
          <p:cNvSpPr txBox="1">
            <a:spLocks noChangeArrowheads="1"/>
          </p:cNvSpPr>
          <p:nvPr/>
        </p:nvSpPr>
        <p:spPr bwMode="auto">
          <a:xfrm>
            <a:off x="7464426" y="6116870"/>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sp>
        <p:nvSpPr>
          <p:cNvPr id="185367" name="Line 35"/>
          <p:cNvSpPr>
            <a:spLocks noChangeShapeType="1"/>
          </p:cNvSpPr>
          <p:nvPr/>
        </p:nvSpPr>
        <p:spPr bwMode="auto">
          <a:xfrm flipV="1">
            <a:off x="7464425" y="5900970"/>
            <a:ext cx="0" cy="360362"/>
          </a:xfrm>
          <a:prstGeom prst="line">
            <a:avLst/>
          </a:prstGeom>
          <a:noFill/>
          <a:ln w="9525">
            <a:solidFill>
              <a:schemeClr val="tx1"/>
            </a:solidFill>
            <a:prstDash val="dash"/>
            <a:round/>
            <a:headEnd/>
            <a:tailEnd/>
          </a:ln>
        </p:spPr>
        <p:txBody>
          <a:bodyPr/>
          <a:lstStyle/>
          <a:p>
            <a:endParaRPr lang="de-DE"/>
          </a:p>
        </p:txBody>
      </p:sp>
      <p:grpSp>
        <p:nvGrpSpPr>
          <p:cNvPr id="185368" name="Group 63"/>
          <p:cNvGrpSpPr>
            <a:grpSpLocks/>
          </p:cNvGrpSpPr>
          <p:nvPr/>
        </p:nvGrpSpPr>
        <p:grpSpPr bwMode="auto">
          <a:xfrm>
            <a:off x="5376864" y="4857982"/>
            <a:ext cx="346075" cy="539750"/>
            <a:chOff x="421" y="3294"/>
            <a:chExt cx="218" cy="340"/>
          </a:xfrm>
        </p:grpSpPr>
        <p:grpSp>
          <p:nvGrpSpPr>
            <p:cNvPr id="185400" name="Group 36"/>
            <p:cNvGrpSpPr>
              <a:grpSpLocks noChangeAspect="1"/>
            </p:cNvGrpSpPr>
            <p:nvPr/>
          </p:nvGrpSpPr>
          <p:grpSpPr bwMode="auto">
            <a:xfrm>
              <a:off x="502" y="3408"/>
              <a:ext cx="79" cy="226"/>
              <a:chOff x="3319" y="2565"/>
              <a:chExt cx="155" cy="419"/>
            </a:xfrm>
          </p:grpSpPr>
          <p:grpSp>
            <p:nvGrpSpPr>
              <p:cNvPr id="185404" name="Group 37"/>
              <p:cNvGrpSpPr>
                <a:grpSpLocks noChangeAspect="1"/>
              </p:cNvGrpSpPr>
              <p:nvPr/>
            </p:nvGrpSpPr>
            <p:grpSpPr bwMode="auto">
              <a:xfrm>
                <a:off x="3320" y="2709"/>
                <a:ext cx="154" cy="275"/>
                <a:chOff x="3320" y="2709"/>
                <a:chExt cx="154" cy="275"/>
              </a:xfrm>
            </p:grpSpPr>
            <p:grpSp>
              <p:nvGrpSpPr>
                <p:cNvPr id="185412" name="Group 38"/>
                <p:cNvGrpSpPr>
                  <a:grpSpLocks noChangeAspect="1"/>
                </p:cNvGrpSpPr>
                <p:nvPr/>
              </p:nvGrpSpPr>
              <p:grpSpPr bwMode="auto">
                <a:xfrm>
                  <a:off x="3320" y="2716"/>
                  <a:ext cx="99" cy="266"/>
                  <a:chOff x="3320" y="2716"/>
                  <a:chExt cx="99" cy="266"/>
                </a:xfrm>
              </p:grpSpPr>
              <p:sp>
                <p:nvSpPr>
                  <p:cNvPr id="185420" name="Line 3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5421" name="Line 4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5422" name="Line 4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5423" name="Line 4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5424" name="Line 4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5425" name="Line 4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5426" name="Line 4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5413" name="Line 4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5414" name="Line 4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5415" name="Line 4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5416" name="Line 4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5417" name="Line 5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5418" name="Line 5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5419" name="Line 5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5405" name="Group 53"/>
              <p:cNvGrpSpPr>
                <a:grpSpLocks noChangeAspect="1"/>
              </p:cNvGrpSpPr>
              <p:nvPr/>
            </p:nvGrpSpPr>
            <p:grpSpPr bwMode="auto">
              <a:xfrm>
                <a:off x="3319" y="2579"/>
                <a:ext cx="152" cy="403"/>
                <a:chOff x="3319" y="2579"/>
                <a:chExt cx="152" cy="403"/>
              </a:xfrm>
            </p:grpSpPr>
            <p:sp>
              <p:nvSpPr>
                <p:cNvPr id="185407" name="Line 5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5408" name="Line 5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5409" name="Line 5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5410" name="Line 5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5411" name="Line 5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5406" name="Oval 5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5401" name="Group 60"/>
            <p:cNvGrpSpPr>
              <a:grpSpLocks/>
            </p:cNvGrpSpPr>
            <p:nvPr/>
          </p:nvGrpSpPr>
          <p:grpSpPr bwMode="auto">
            <a:xfrm>
              <a:off x="421" y="3294"/>
              <a:ext cx="218" cy="208"/>
              <a:chOff x="74" y="2819"/>
              <a:chExt cx="218" cy="208"/>
            </a:xfrm>
          </p:grpSpPr>
          <p:sp>
            <p:nvSpPr>
              <p:cNvPr id="185402" name="Arc 61"/>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5403" name="Arc 62"/>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5369" name="AutoShape 64"/>
          <p:cNvCxnSpPr>
            <a:cxnSpLocks noChangeShapeType="1"/>
            <a:stCxn id="185360" idx="1"/>
            <a:endCxn id="185410" idx="1"/>
          </p:cNvCxnSpPr>
          <p:nvPr/>
        </p:nvCxnSpPr>
        <p:spPr bwMode="auto">
          <a:xfrm flipH="1">
            <a:off x="5626100" y="5218346"/>
            <a:ext cx="685800" cy="160337"/>
          </a:xfrm>
          <a:prstGeom prst="straightConnector1">
            <a:avLst/>
          </a:prstGeom>
          <a:noFill/>
          <a:ln w="9525">
            <a:solidFill>
              <a:schemeClr val="tx1"/>
            </a:solidFill>
            <a:round/>
            <a:headEnd/>
            <a:tailEnd/>
          </a:ln>
        </p:spPr>
      </p:cxnSp>
      <p:grpSp>
        <p:nvGrpSpPr>
          <p:cNvPr id="185370" name="Group 65"/>
          <p:cNvGrpSpPr>
            <a:grpSpLocks/>
          </p:cNvGrpSpPr>
          <p:nvPr/>
        </p:nvGrpSpPr>
        <p:grpSpPr bwMode="auto">
          <a:xfrm>
            <a:off x="5376864" y="5758095"/>
            <a:ext cx="346075" cy="539750"/>
            <a:chOff x="421" y="3294"/>
            <a:chExt cx="218" cy="340"/>
          </a:xfrm>
        </p:grpSpPr>
        <p:grpSp>
          <p:nvGrpSpPr>
            <p:cNvPr id="185373" name="Group 66"/>
            <p:cNvGrpSpPr>
              <a:grpSpLocks noChangeAspect="1"/>
            </p:cNvGrpSpPr>
            <p:nvPr/>
          </p:nvGrpSpPr>
          <p:grpSpPr bwMode="auto">
            <a:xfrm>
              <a:off x="502" y="3408"/>
              <a:ext cx="79" cy="226"/>
              <a:chOff x="3319" y="2565"/>
              <a:chExt cx="155" cy="419"/>
            </a:xfrm>
          </p:grpSpPr>
          <p:grpSp>
            <p:nvGrpSpPr>
              <p:cNvPr id="185377" name="Group 67"/>
              <p:cNvGrpSpPr>
                <a:grpSpLocks noChangeAspect="1"/>
              </p:cNvGrpSpPr>
              <p:nvPr/>
            </p:nvGrpSpPr>
            <p:grpSpPr bwMode="auto">
              <a:xfrm>
                <a:off x="3320" y="2709"/>
                <a:ext cx="154" cy="275"/>
                <a:chOff x="3320" y="2709"/>
                <a:chExt cx="154" cy="275"/>
              </a:xfrm>
            </p:grpSpPr>
            <p:grpSp>
              <p:nvGrpSpPr>
                <p:cNvPr id="185385" name="Group 68"/>
                <p:cNvGrpSpPr>
                  <a:grpSpLocks noChangeAspect="1"/>
                </p:cNvGrpSpPr>
                <p:nvPr/>
              </p:nvGrpSpPr>
              <p:grpSpPr bwMode="auto">
                <a:xfrm>
                  <a:off x="3320" y="2716"/>
                  <a:ext cx="99" cy="266"/>
                  <a:chOff x="3320" y="2716"/>
                  <a:chExt cx="99" cy="266"/>
                </a:xfrm>
              </p:grpSpPr>
              <p:sp>
                <p:nvSpPr>
                  <p:cNvPr id="185393" name="Line 6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5394" name="Line 7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5395" name="Line 7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5396" name="Line 7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5397" name="Line 7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5398" name="Line 7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5399" name="Line 7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5386" name="Line 7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5387" name="Line 7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5388" name="Line 7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5389" name="Line 7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5390" name="Line 8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5391" name="Line 8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5392" name="Line 8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5378" name="Group 83"/>
              <p:cNvGrpSpPr>
                <a:grpSpLocks noChangeAspect="1"/>
              </p:cNvGrpSpPr>
              <p:nvPr/>
            </p:nvGrpSpPr>
            <p:grpSpPr bwMode="auto">
              <a:xfrm>
                <a:off x="3319" y="2579"/>
                <a:ext cx="152" cy="403"/>
                <a:chOff x="3319" y="2579"/>
                <a:chExt cx="152" cy="403"/>
              </a:xfrm>
            </p:grpSpPr>
            <p:sp>
              <p:nvSpPr>
                <p:cNvPr id="185380" name="Line 8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5381" name="Line 8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5382" name="Line 8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5383" name="Line 8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5384" name="Line 8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5379" name="Oval 8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5374" name="Group 90"/>
            <p:cNvGrpSpPr>
              <a:grpSpLocks/>
            </p:cNvGrpSpPr>
            <p:nvPr/>
          </p:nvGrpSpPr>
          <p:grpSpPr bwMode="auto">
            <a:xfrm>
              <a:off x="421" y="3294"/>
              <a:ext cx="218" cy="208"/>
              <a:chOff x="74" y="2819"/>
              <a:chExt cx="218" cy="208"/>
            </a:xfrm>
          </p:grpSpPr>
          <p:sp>
            <p:nvSpPr>
              <p:cNvPr id="185375" name="Arc 91"/>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5376" name="Arc 92"/>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5371" name="AutoShape 93"/>
          <p:cNvCxnSpPr>
            <a:cxnSpLocks noChangeShapeType="1"/>
            <a:stCxn id="185364" idx="1"/>
            <a:endCxn id="185383" idx="1"/>
          </p:cNvCxnSpPr>
          <p:nvPr/>
        </p:nvCxnSpPr>
        <p:spPr bwMode="auto">
          <a:xfrm flipH="1">
            <a:off x="5626100" y="6081945"/>
            <a:ext cx="685800" cy="196850"/>
          </a:xfrm>
          <a:prstGeom prst="straightConnector1">
            <a:avLst/>
          </a:prstGeom>
          <a:noFill/>
          <a:ln w="9525">
            <a:solidFill>
              <a:schemeClr val="tx1"/>
            </a:solidFill>
            <a:round/>
            <a:headEnd/>
            <a:tailEnd/>
          </a:ln>
        </p:spPr>
      </p:cxnSp>
      <p:sp>
        <p:nvSpPr>
          <p:cNvPr id="185372" name="AutoShape 94"/>
          <p:cNvSpPr>
            <a:spLocks noChangeArrowheads="1"/>
          </p:cNvSpPr>
          <p:nvPr/>
        </p:nvSpPr>
        <p:spPr bwMode="auto">
          <a:xfrm>
            <a:off x="3576638" y="5253270"/>
            <a:ext cx="215900" cy="792162"/>
          </a:xfrm>
          <a:prstGeom prst="downArrow">
            <a:avLst>
              <a:gd name="adj1" fmla="val 50000"/>
              <a:gd name="adj2" fmla="val 91728"/>
            </a:avLst>
          </a:prstGeom>
          <a:solidFill>
            <a:srgbClr val="FF9933"/>
          </a:solidFill>
          <a:ln w="9525">
            <a:solidFill>
              <a:schemeClr val="tx1"/>
            </a:solidFill>
            <a:miter lim="800000"/>
            <a:headEnd/>
            <a:tailEnd/>
          </a:ln>
        </p:spPr>
        <p:txBody>
          <a:bodyPr wrap="none" anchor="ctr"/>
          <a:lstStyle/>
          <a:p>
            <a:pPr algn="ctr"/>
            <a:endParaRPr lang="en-US" sz="1800"/>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p:nvPr>
        </p:nvSpPr>
        <p:spPr/>
        <p:txBody>
          <a:bodyPr/>
          <a:lstStyle/>
          <a:p>
            <a:pPr eaLnBrk="1" hangingPunct="1"/>
            <a:r>
              <a:rPr lang="en-US"/>
              <a:t>Example handover types in UMTS/GSM</a:t>
            </a:r>
          </a:p>
        </p:txBody>
      </p:sp>
      <p:sp>
        <p:nvSpPr>
          <p:cNvPr id="18739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87395" name="Rectangle 5"/>
          <p:cNvSpPr>
            <a:spLocks noChangeArrowheads="1"/>
          </p:cNvSpPr>
          <p:nvPr/>
        </p:nvSpPr>
        <p:spPr bwMode="auto">
          <a:xfrm>
            <a:off x="7104063" y="2755901"/>
            <a:ext cx="762000"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r>
              <a:rPr lang="de-DE" sz="1400" baseline="-25000">
                <a:latin typeface="Arial" pitchFamily="34" charset="0"/>
              </a:rPr>
              <a:t>1</a:t>
            </a:r>
            <a:endParaRPr lang="de-DE" sz="1400">
              <a:latin typeface="Arial" pitchFamily="34" charset="0"/>
            </a:endParaRPr>
          </a:p>
        </p:txBody>
      </p:sp>
      <p:sp>
        <p:nvSpPr>
          <p:cNvPr id="187396" name="Oval 6"/>
          <p:cNvSpPr>
            <a:spLocks noChangeArrowheads="1"/>
          </p:cNvSpPr>
          <p:nvPr/>
        </p:nvSpPr>
        <p:spPr bwMode="auto">
          <a:xfrm>
            <a:off x="3032125" y="2351088"/>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1</a:t>
            </a:r>
          </a:p>
        </p:txBody>
      </p:sp>
      <p:sp>
        <p:nvSpPr>
          <p:cNvPr id="187397" name="Rectangle 7"/>
          <p:cNvSpPr>
            <a:spLocks noChangeArrowheads="1"/>
          </p:cNvSpPr>
          <p:nvPr/>
        </p:nvSpPr>
        <p:spPr bwMode="auto">
          <a:xfrm>
            <a:off x="7104063" y="3906838"/>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RNC</a:t>
            </a:r>
            <a:r>
              <a:rPr lang="de-DE" sz="1400" baseline="-25000">
                <a:latin typeface="Arial" pitchFamily="34" charset="0"/>
              </a:rPr>
              <a:t>2</a:t>
            </a:r>
            <a:endParaRPr lang="de-DE" sz="1400">
              <a:latin typeface="Arial" pitchFamily="34" charset="0"/>
            </a:endParaRPr>
          </a:p>
        </p:txBody>
      </p:sp>
      <p:cxnSp>
        <p:nvCxnSpPr>
          <p:cNvPr id="187398" name="AutoShape 8"/>
          <p:cNvCxnSpPr>
            <a:cxnSpLocks noChangeShapeType="1"/>
            <a:stCxn id="187395" idx="2"/>
            <a:endCxn id="187397" idx="0"/>
          </p:cNvCxnSpPr>
          <p:nvPr/>
        </p:nvCxnSpPr>
        <p:spPr bwMode="auto">
          <a:xfrm>
            <a:off x="7485063" y="3116264"/>
            <a:ext cx="0" cy="790575"/>
          </a:xfrm>
          <a:prstGeom prst="straightConnector1">
            <a:avLst/>
          </a:prstGeom>
          <a:noFill/>
          <a:ln w="9525">
            <a:solidFill>
              <a:schemeClr val="tx1"/>
            </a:solidFill>
            <a:round/>
            <a:headEnd/>
            <a:tailEnd/>
          </a:ln>
        </p:spPr>
      </p:cxnSp>
      <p:sp>
        <p:nvSpPr>
          <p:cNvPr id="187399" name="Text Box 9"/>
          <p:cNvSpPr txBox="1">
            <a:spLocks noChangeArrowheads="1"/>
          </p:cNvSpPr>
          <p:nvPr/>
        </p:nvSpPr>
        <p:spPr bwMode="auto">
          <a:xfrm>
            <a:off x="7653339" y="3367088"/>
            <a:ext cx="36512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ur</a:t>
            </a:r>
          </a:p>
        </p:txBody>
      </p:sp>
      <p:sp>
        <p:nvSpPr>
          <p:cNvPr id="187400" name="Line 10"/>
          <p:cNvSpPr>
            <a:spLocks noChangeShapeType="1"/>
          </p:cNvSpPr>
          <p:nvPr/>
        </p:nvSpPr>
        <p:spPr bwMode="auto">
          <a:xfrm>
            <a:off x="7332663" y="3551238"/>
            <a:ext cx="304800" cy="0"/>
          </a:xfrm>
          <a:prstGeom prst="line">
            <a:avLst/>
          </a:prstGeom>
          <a:noFill/>
          <a:ln w="9525">
            <a:solidFill>
              <a:schemeClr val="tx1"/>
            </a:solidFill>
            <a:prstDash val="dash"/>
            <a:round/>
            <a:headEnd/>
            <a:tailEnd/>
          </a:ln>
        </p:spPr>
        <p:txBody>
          <a:bodyPr/>
          <a:lstStyle/>
          <a:p>
            <a:endParaRPr lang="de-DE"/>
          </a:p>
        </p:txBody>
      </p:sp>
      <p:grpSp>
        <p:nvGrpSpPr>
          <p:cNvPr id="187401" name="Group 11"/>
          <p:cNvGrpSpPr>
            <a:grpSpLocks/>
          </p:cNvGrpSpPr>
          <p:nvPr/>
        </p:nvGrpSpPr>
        <p:grpSpPr bwMode="auto">
          <a:xfrm rot="580792" flipV="1">
            <a:off x="3503613" y="2682875"/>
            <a:ext cx="1143000" cy="152400"/>
            <a:chOff x="1632" y="3456"/>
            <a:chExt cx="528" cy="96"/>
          </a:xfrm>
        </p:grpSpPr>
        <p:sp>
          <p:nvSpPr>
            <p:cNvPr id="187619" name="Line 12"/>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620" name="Line 13"/>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621" name="Line 14"/>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622" name="Line 15"/>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623" name="Line 16"/>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7402" name="Rectangle 17"/>
          <p:cNvSpPr>
            <a:spLocks noChangeArrowheads="1"/>
          </p:cNvSpPr>
          <p:nvPr/>
        </p:nvSpPr>
        <p:spPr bwMode="auto">
          <a:xfrm>
            <a:off x="8759825" y="27559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3G MSC</a:t>
            </a:r>
            <a:r>
              <a:rPr lang="de-DE" sz="1400" baseline="-25000">
                <a:latin typeface="Arial" pitchFamily="34" charset="0"/>
              </a:rPr>
              <a:t>1</a:t>
            </a:r>
            <a:endParaRPr lang="de-DE" sz="1400">
              <a:latin typeface="Arial" pitchFamily="34" charset="0"/>
            </a:endParaRPr>
          </a:p>
        </p:txBody>
      </p:sp>
      <p:sp>
        <p:nvSpPr>
          <p:cNvPr id="187403" name="Line 18"/>
          <p:cNvSpPr>
            <a:spLocks noChangeShapeType="1"/>
          </p:cNvSpPr>
          <p:nvPr/>
        </p:nvSpPr>
        <p:spPr bwMode="auto">
          <a:xfrm flipV="1">
            <a:off x="8255000" y="2755901"/>
            <a:ext cx="1588" cy="1609725"/>
          </a:xfrm>
          <a:prstGeom prst="line">
            <a:avLst/>
          </a:prstGeom>
          <a:noFill/>
          <a:ln w="9525">
            <a:solidFill>
              <a:schemeClr val="tx1"/>
            </a:solidFill>
            <a:prstDash val="dash"/>
            <a:round/>
            <a:headEnd/>
            <a:tailEnd/>
          </a:ln>
        </p:spPr>
        <p:txBody>
          <a:bodyPr/>
          <a:lstStyle/>
          <a:p>
            <a:endParaRPr lang="de-DE"/>
          </a:p>
        </p:txBody>
      </p:sp>
      <p:sp>
        <p:nvSpPr>
          <p:cNvPr id="187404" name="Text Box 19"/>
          <p:cNvSpPr txBox="1">
            <a:spLocks noChangeArrowheads="1"/>
          </p:cNvSpPr>
          <p:nvPr/>
        </p:nvSpPr>
        <p:spPr bwMode="auto">
          <a:xfrm>
            <a:off x="8256589" y="3043238"/>
            <a:ext cx="3190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a:t>
            </a:r>
          </a:p>
        </p:txBody>
      </p:sp>
      <p:cxnSp>
        <p:nvCxnSpPr>
          <p:cNvPr id="187405" name="AutoShape 20"/>
          <p:cNvCxnSpPr>
            <a:cxnSpLocks noChangeShapeType="1"/>
            <a:stCxn id="187395" idx="3"/>
            <a:endCxn id="187402" idx="1"/>
          </p:cNvCxnSpPr>
          <p:nvPr/>
        </p:nvCxnSpPr>
        <p:spPr bwMode="auto">
          <a:xfrm>
            <a:off x="7866063" y="2936876"/>
            <a:ext cx="893762" cy="9525"/>
          </a:xfrm>
          <a:prstGeom prst="straightConnector1">
            <a:avLst/>
          </a:prstGeom>
          <a:noFill/>
          <a:ln w="9525">
            <a:solidFill>
              <a:schemeClr val="tx1"/>
            </a:solidFill>
            <a:round/>
            <a:headEnd/>
            <a:tailEnd/>
          </a:ln>
        </p:spPr>
      </p:cxnSp>
      <p:grpSp>
        <p:nvGrpSpPr>
          <p:cNvPr id="187406" name="Group 21"/>
          <p:cNvGrpSpPr>
            <a:grpSpLocks/>
          </p:cNvGrpSpPr>
          <p:nvPr/>
        </p:nvGrpSpPr>
        <p:grpSpPr bwMode="auto">
          <a:xfrm rot="-1527637">
            <a:off x="3432175" y="2141538"/>
            <a:ext cx="1143000" cy="152400"/>
            <a:chOff x="1632" y="3456"/>
            <a:chExt cx="528" cy="96"/>
          </a:xfrm>
        </p:grpSpPr>
        <p:sp>
          <p:nvSpPr>
            <p:cNvPr id="187614" name="Line 22"/>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615" name="Line 23"/>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616" name="Line 24"/>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617" name="Line 25"/>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618" name="Line 26"/>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7407" name="Rectangle 27"/>
          <p:cNvSpPr>
            <a:spLocks noChangeArrowheads="1"/>
          </p:cNvSpPr>
          <p:nvPr/>
        </p:nvSpPr>
        <p:spPr bwMode="auto">
          <a:xfrm>
            <a:off x="5591175" y="2755901"/>
            <a:ext cx="762000"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Node B</a:t>
            </a:r>
            <a:r>
              <a:rPr lang="de-DE" sz="1400" baseline="-25000">
                <a:latin typeface="Arial" pitchFamily="34" charset="0"/>
              </a:rPr>
              <a:t>1</a:t>
            </a:r>
            <a:endParaRPr lang="de-DE" sz="1400">
              <a:latin typeface="Arial" pitchFamily="34" charset="0"/>
            </a:endParaRPr>
          </a:p>
        </p:txBody>
      </p:sp>
      <p:cxnSp>
        <p:nvCxnSpPr>
          <p:cNvPr id="187408" name="AutoShape 28"/>
          <p:cNvCxnSpPr>
            <a:cxnSpLocks noChangeShapeType="1"/>
            <a:stCxn id="187395" idx="1"/>
            <a:endCxn id="187407" idx="3"/>
          </p:cNvCxnSpPr>
          <p:nvPr/>
        </p:nvCxnSpPr>
        <p:spPr bwMode="auto">
          <a:xfrm flipH="1">
            <a:off x="6353175" y="2936875"/>
            <a:ext cx="750888" cy="0"/>
          </a:xfrm>
          <a:prstGeom prst="straightConnector1">
            <a:avLst/>
          </a:prstGeom>
          <a:noFill/>
          <a:ln w="9525">
            <a:solidFill>
              <a:schemeClr val="tx1"/>
            </a:solidFill>
            <a:round/>
            <a:headEnd/>
            <a:tailEnd/>
          </a:ln>
        </p:spPr>
      </p:cxnSp>
      <p:sp>
        <p:nvSpPr>
          <p:cNvPr id="187409" name="Text Box 29"/>
          <p:cNvSpPr txBox="1">
            <a:spLocks noChangeArrowheads="1"/>
          </p:cNvSpPr>
          <p:nvPr/>
        </p:nvSpPr>
        <p:spPr bwMode="auto">
          <a:xfrm>
            <a:off x="6672264" y="3403600"/>
            <a:ext cx="3968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I</a:t>
            </a:r>
            <a:r>
              <a:rPr lang="de-DE" sz="1600" baseline="-25000">
                <a:latin typeface="Arial" pitchFamily="34" charset="0"/>
              </a:rPr>
              <a:t>ub</a:t>
            </a:r>
          </a:p>
        </p:txBody>
      </p:sp>
      <p:sp>
        <p:nvSpPr>
          <p:cNvPr id="187410" name="Line 30"/>
          <p:cNvSpPr>
            <a:spLocks noChangeShapeType="1"/>
          </p:cNvSpPr>
          <p:nvPr/>
        </p:nvSpPr>
        <p:spPr bwMode="auto">
          <a:xfrm flipV="1">
            <a:off x="6672263" y="2755900"/>
            <a:ext cx="0" cy="1511300"/>
          </a:xfrm>
          <a:prstGeom prst="line">
            <a:avLst/>
          </a:prstGeom>
          <a:noFill/>
          <a:ln w="9525">
            <a:solidFill>
              <a:schemeClr val="tx1"/>
            </a:solidFill>
            <a:prstDash val="dash"/>
            <a:round/>
            <a:headEnd/>
            <a:tailEnd/>
          </a:ln>
        </p:spPr>
        <p:txBody>
          <a:bodyPr/>
          <a:lstStyle/>
          <a:p>
            <a:endParaRPr lang="de-DE"/>
          </a:p>
        </p:txBody>
      </p:sp>
      <p:cxnSp>
        <p:nvCxnSpPr>
          <p:cNvPr id="187411" name="AutoShape 32"/>
          <p:cNvCxnSpPr>
            <a:cxnSpLocks noChangeShapeType="1"/>
            <a:stCxn id="187397" idx="1"/>
            <a:endCxn id="187420" idx="3"/>
          </p:cNvCxnSpPr>
          <p:nvPr/>
        </p:nvCxnSpPr>
        <p:spPr bwMode="auto">
          <a:xfrm flipH="1">
            <a:off x="6353175" y="4087813"/>
            <a:ext cx="750888" cy="0"/>
          </a:xfrm>
          <a:prstGeom prst="straightConnector1">
            <a:avLst/>
          </a:prstGeom>
          <a:noFill/>
          <a:ln w="9525">
            <a:solidFill>
              <a:schemeClr val="tx1"/>
            </a:solidFill>
            <a:round/>
            <a:headEnd/>
            <a:tailEnd/>
          </a:ln>
        </p:spPr>
      </p:cxnSp>
      <p:grpSp>
        <p:nvGrpSpPr>
          <p:cNvPr id="187412" name="Group 35"/>
          <p:cNvGrpSpPr>
            <a:grpSpLocks/>
          </p:cNvGrpSpPr>
          <p:nvPr/>
        </p:nvGrpSpPr>
        <p:grpSpPr bwMode="auto">
          <a:xfrm>
            <a:off x="4656139" y="2576513"/>
            <a:ext cx="346075" cy="539750"/>
            <a:chOff x="421" y="3294"/>
            <a:chExt cx="218" cy="340"/>
          </a:xfrm>
        </p:grpSpPr>
        <p:grpSp>
          <p:nvGrpSpPr>
            <p:cNvPr id="187587" name="Group 36"/>
            <p:cNvGrpSpPr>
              <a:grpSpLocks noChangeAspect="1"/>
            </p:cNvGrpSpPr>
            <p:nvPr/>
          </p:nvGrpSpPr>
          <p:grpSpPr bwMode="auto">
            <a:xfrm>
              <a:off x="502" y="3408"/>
              <a:ext cx="79" cy="226"/>
              <a:chOff x="3319" y="2565"/>
              <a:chExt cx="155" cy="419"/>
            </a:xfrm>
          </p:grpSpPr>
          <p:grpSp>
            <p:nvGrpSpPr>
              <p:cNvPr id="187591" name="Group 37"/>
              <p:cNvGrpSpPr>
                <a:grpSpLocks noChangeAspect="1"/>
              </p:cNvGrpSpPr>
              <p:nvPr/>
            </p:nvGrpSpPr>
            <p:grpSpPr bwMode="auto">
              <a:xfrm>
                <a:off x="3320" y="2709"/>
                <a:ext cx="154" cy="275"/>
                <a:chOff x="3320" y="2709"/>
                <a:chExt cx="154" cy="275"/>
              </a:xfrm>
            </p:grpSpPr>
            <p:grpSp>
              <p:nvGrpSpPr>
                <p:cNvPr id="187599" name="Group 38"/>
                <p:cNvGrpSpPr>
                  <a:grpSpLocks noChangeAspect="1"/>
                </p:cNvGrpSpPr>
                <p:nvPr/>
              </p:nvGrpSpPr>
              <p:grpSpPr bwMode="auto">
                <a:xfrm>
                  <a:off x="3320" y="2716"/>
                  <a:ext cx="99" cy="266"/>
                  <a:chOff x="3320" y="2716"/>
                  <a:chExt cx="99" cy="266"/>
                </a:xfrm>
              </p:grpSpPr>
              <p:sp>
                <p:nvSpPr>
                  <p:cNvPr id="187607" name="Line 3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7608" name="Line 4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7609" name="Line 4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7610" name="Line 4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7611" name="Line 4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7612" name="Line 4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7613" name="Line 4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7600" name="Line 4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7601" name="Line 4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7602" name="Line 4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7603" name="Line 4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7604" name="Line 5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7605" name="Line 5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7606" name="Line 5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7592" name="Group 53"/>
              <p:cNvGrpSpPr>
                <a:grpSpLocks noChangeAspect="1"/>
              </p:cNvGrpSpPr>
              <p:nvPr/>
            </p:nvGrpSpPr>
            <p:grpSpPr bwMode="auto">
              <a:xfrm>
                <a:off x="3319" y="2579"/>
                <a:ext cx="152" cy="403"/>
                <a:chOff x="3319" y="2579"/>
                <a:chExt cx="152" cy="403"/>
              </a:xfrm>
            </p:grpSpPr>
            <p:sp>
              <p:nvSpPr>
                <p:cNvPr id="187594" name="Line 5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7595" name="Line 5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7596" name="Line 5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7597" name="Line 5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7598" name="Line 5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7593" name="Oval 5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7588" name="Group 60"/>
            <p:cNvGrpSpPr>
              <a:grpSpLocks/>
            </p:cNvGrpSpPr>
            <p:nvPr/>
          </p:nvGrpSpPr>
          <p:grpSpPr bwMode="auto">
            <a:xfrm>
              <a:off x="421" y="3294"/>
              <a:ext cx="218" cy="208"/>
              <a:chOff x="74" y="2819"/>
              <a:chExt cx="218" cy="208"/>
            </a:xfrm>
          </p:grpSpPr>
          <p:sp>
            <p:nvSpPr>
              <p:cNvPr id="187589" name="Arc 61"/>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7590" name="Arc 62"/>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7413" name="AutoShape 63"/>
          <p:cNvCxnSpPr>
            <a:cxnSpLocks noChangeShapeType="1"/>
            <a:stCxn id="187407" idx="1"/>
            <a:endCxn id="187597" idx="1"/>
          </p:cNvCxnSpPr>
          <p:nvPr/>
        </p:nvCxnSpPr>
        <p:spPr bwMode="auto">
          <a:xfrm flipH="1">
            <a:off x="4905375" y="2936875"/>
            <a:ext cx="685800" cy="160338"/>
          </a:xfrm>
          <a:prstGeom prst="straightConnector1">
            <a:avLst/>
          </a:prstGeom>
          <a:noFill/>
          <a:ln w="9525">
            <a:solidFill>
              <a:schemeClr val="tx1"/>
            </a:solidFill>
            <a:round/>
            <a:headEnd/>
            <a:tailEnd/>
          </a:ln>
        </p:spPr>
      </p:cxnSp>
      <p:grpSp>
        <p:nvGrpSpPr>
          <p:cNvPr id="187414" name="Group 93"/>
          <p:cNvGrpSpPr>
            <a:grpSpLocks/>
          </p:cNvGrpSpPr>
          <p:nvPr/>
        </p:nvGrpSpPr>
        <p:grpSpPr bwMode="auto">
          <a:xfrm>
            <a:off x="4622801" y="1892300"/>
            <a:ext cx="346075" cy="539750"/>
            <a:chOff x="421" y="3294"/>
            <a:chExt cx="218" cy="340"/>
          </a:xfrm>
        </p:grpSpPr>
        <p:grpSp>
          <p:nvGrpSpPr>
            <p:cNvPr id="187560" name="Group 94"/>
            <p:cNvGrpSpPr>
              <a:grpSpLocks noChangeAspect="1"/>
            </p:cNvGrpSpPr>
            <p:nvPr/>
          </p:nvGrpSpPr>
          <p:grpSpPr bwMode="auto">
            <a:xfrm>
              <a:off x="502" y="3408"/>
              <a:ext cx="79" cy="226"/>
              <a:chOff x="3319" y="2565"/>
              <a:chExt cx="155" cy="419"/>
            </a:xfrm>
          </p:grpSpPr>
          <p:grpSp>
            <p:nvGrpSpPr>
              <p:cNvPr id="187564" name="Group 95"/>
              <p:cNvGrpSpPr>
                <a:grpSpLocks noChangeAspect="1"/>
              </p:cNvGrpSpPr>
              <p:nvPr/>
            </p:nvGrpSpPr>
            <p:grpSpPr bwMode="auto">
              <a:xfrm>
                <a:off x="3320" y="2709"/>
                <a:ext cx="154" cy="275"/>
                <a:chOff x="3320" y="2709"/>
                <a:chExt cx="154" cy="275"/>
              </a:xfrm>
            </p:grpSpPr>
            <p:grpSp>
              <p:nvGrpSpPr>
                <p:cNvPr id="187572" name="Group 96"/>
                <p:cNvGrpSpPr>
                  <a:grpSpLocks noChangeAspect="1"/>
                </p:cNvGrpSpPr>
                <p:nvPr/>
              </p:nvGrpSpPr>
              <p:grpSpPr bwMode="auto">
                <a:xfrm>
                  <a:off x="3320" y="2716"/>
                  <a:ext cx="99" cy="266"/>
                  <a:chOff x="3320" y="2716"/>
                  <a:chExt cx="99" cy="266"/>
                </a:xfrm>
              </p:grpSpPr>
              <p:sp>
                <p:nvSpPr>
                  <p:cNvPr id="187580" name="Line 97"/>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7581" name="Line 98"/>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7582" name="Line 99"/>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7583" name="Line 100"/>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7584" name="Line 101"/>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7585" name="Line 102"/>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7586" name="Line 103"/>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7573" name="Line 104"/>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7574" name="Line 105"/>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7575" name="Line 106"/>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7576" name="Line 107"/>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7577" name="Line 108"/>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7578" name="Line 109"/>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7579" name="Line 110"/>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7565" name="Group 111"/>
              <p:cNvGrpSpPr>
                <a:grpSpLocks noChangeAspect="1"/>
              </p:cNvGrpSpPr>
              <p:nvPr/>
            </p:nvGrpSpPr>
            <p:grpSpPr bwMode="auto">
              <a:xfrm>
                <a:off x="3319" y="2579"/>
                <a:ext cx="152" cy="403"/>
                <a:chOff x="3319" y="2579"/>
                <a:chExt cx="152" cy="403"/>
              </a:xfrm>
            </p:grpSpPr>
            <p:sp>
              <p:nvSpPr>
                <p:cNvPr id="187567" name="Line 112"/>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7568" name="Line 113"/>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7569" name="Line 114"/>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7570" name="Line 115"/>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7571" name="Line 116"/>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7566" name="Oval 117"/>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7561" name="Group 118"/>
            <p:cNvGrpSpPr>
              <a:grpSpLocks/>
            </p:cNvGrpSpPr>
            <p:nvPr/>
          </p:nvGrpSpPr>
          <p:grpSpPr bwMode="auto">
            <a:xfrm>
              <a:off x="421" y="3294"/>
              <a:ext cx="218" cy="208"/>
              <a:chOff x="74" y="2819"/>
              <a:chExt cx="218" cy="208"/>
            </a:xfrm>
          </p:grpSpPr>
          <p:sp>
            <p:nvSpPr>
              <p:cNvPr id="187562" name="Arc 119"/>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7563" name="Arc 120"/>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7415" name="AutoShape 121"/>
          <p:cNvCxnSpPr>
            <a:cxnSpLocks noChangeShapeType="1"/>
            <a:stCxn id="187407" idx="1"/>
            <a:endCxn id="187570" idx="1"/>
          </p:cNvCxnSpPr>
          <p:nvPr/>
        </p:nvCxnSpPr>
        <p:spPr bwMode="auto">
          <a:xfrm flipH="1" flipV="1">
            <a:off x="4872039" y="2413001"/>
            <a:ext cx="719137" cy="523875"/>
          </a:xfrm>
          <a:prstGeom prst="straightConnector1">
            <a:avLst/>
          </a:prstGeom>
          <a:noFill/>
          <a:ln w="9525">
            <a:solidFill>
              <a:schemeClr val="tx1"/>
            </a:solidFill>
            <a:round/>
            <a:headEnd/>
            <a:tailEnd/>
          </a:ln>
        </p:spPr>
      </p:cxnSp>
      <p:sp>
        <p:nvSpPr>
          <p:cNvPr id="187416" name="Rectangle 122"/>
          <p:cNvSpPr>
            <a:spLocks noChangeArrowheads="1"/>
          </p:cNvSpPr>
          <p:nvPr/>
        </p:nvSpPr>
        <p:spPr bwMode="auto">
          <a:xfrm>
            <a:off x="5591175" y="3332163"/>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Node B</a:t>
            </a:r>
            <a:r>
              <a:rPr lang="de-DE" sz="1400" baseline="-25000">
                <a:latin typeface="Arial" pitchFamily="34" charset="0"/>
              </a:rPr>
              <a:t>2</a:t>
            </a:r>
            <a:endParaRPr lang="de-DE" sz="1400">
              <a:latin typeface="Arial" pitchFamily="34" charset="0"/>
            </a:endParaRPr>
          </a:p>
        </p:txBody>
      </p:sp>
      <p:cxnSp>
        <p:nvCxnSpPr>
          <p:cNvPr id="187417" name="AutoShape 123"/>
          <p:cNvCxnSpPr>
            <a:cxnSpLocks noChangeShapeType="1"/>
            <a:stCxn id="187395" idx="1"/>
            <a:endCxn id="187416" idx="3"/>
          </p:cNvCxnSpPr>
          <p:nvPr/>
        </p:nvCxnSpPr>
        <p:spPr bwMode="auto">
          <a:xfrm flipH="1">
            <a:off x="6353175" y="2936876"/>
            <a:ext cx="750888" cy="576263"/>
          </a:xfrm>
          <a:prstGeom prst="straightConnector1">
            <a:avLst/>
          </a:prstGeom>
          <a:noFill/>
          <a:ln w="9525">
            <a:solidFill>
              <a:schemeClr val="tx1"/>
            </a:solidFill>
            <a:round/>
            <a:headEnd/>
            <a:tailEnd/>
          </a:ln>
        </p:spPr>
      </p:cxnSp>
      <p:grpSp>
        <p:nvGrpSpPr>
          <p:cNvPr id="187418" name="Group 126"/>
          <p:cNvGrpSpPr>
            <a:grpSpLocks/>
          </p:cNvGrpSpPr>
          <p:nvPr/>
        </p:nvGrpSpPr>
        <p:grpSpPr bwMode="auto">
          <a:xfrm>
            <a:off x="4656139" y="3152775"/>
            <a:ext cx="346075" cy="539750"/>
            <a:chOff x="421" y="3294"/>
            <a:chExt cx="218" cy="340"/>
          </a:xfrm>
        </p:grpSpPr>
        <p:grpSp>
          <p:nvGrpSpPr>
            <p:cNvPr id="187533" name="Group 127"/>
            <p:cNvGrpSpPr>
              <a:grpSpLocks noChangeAspect="1"/>
            </p:cNvGrpSpPr>
            <p:nvPr/>
          </p:nvGrpSpPr>
          <p:grpSpPr bwMode="auto">
            <a:xfrm>
              <a:off x="502" y="3408"/>
              <a:ext cx="79" cy="226"/>
              <a:chOff x="3319" y="2565"/>
              <a:chExt cx="155" cy="419"/>
            </a:xfrm>
          </p:grpSpPr>
          <p:grpSp>
            <p:nvGrpSpPr>
              <p:cNvPr id="187537" name="Group 128"/>
              <p:cNvGrpSpPr>
                <a:grpSpLocks noChangeAspect="1"/>
              </p:cNvGrpSpPr>
              <p:nvPr/>
            </p:nvGrpSpPr>
            <p:grpSpPr bwMode="auto">
              <a:xfrm>
                <a:off x="3320" y="2709"/>
                <a:ext cx="154" cy="275"/>
                <a:chOff x="3320" y="2709"/>
                <a:chExt cx="154" cy="275"/>
              </a:xfrm>
            </p:grpSpPr>
            <p:grpSp>
              <p:nvGrpSpPr>
                <p:cNvPr id="187545" name="Group 129"/>
                <p:cNvGrpSpPr>
                  <a:grpSpLocks noChangeAspect="1"/>
                </p:cNvGrpSpPr>
                <p:nvPr/>
              </p:nvGrpSpPr>
              <p:grpSpPr bwMode="auto">
                <a:xfrm>
                  <a:off x="3320" y="2716"/>
                  <a:ext cx="99" cy="266"/>
                  <a:chOff x="3320" y="2716"/>
                  <a:chExt cx="99" cy="266"/>
                </a:xfrm>
              </p:grpSpPr>
              <p:sp>
                <p:nvSpPr>
                  <p:cNvPr id="187553" name="Line 13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7554" name="Line 13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7555" name="Line 13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7556" name="Line 13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7557" name="Line 13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7558" name="Line 13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7559" name="Line 13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7546" name="Line 13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7547" name="Line 13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7548" name="Line 13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7549" name="Line 14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7550" name="Line 14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7551" name="Line 14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7552" name="Line 14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7538" name="Group 144"/>
              <p:cNvGrpSpPr>
                <a:grpSpLocks noChangeAspect="1"/>
              </p:cNvGrpSpPr>
              <p:nvPr/>
            </p:nvGrpSpPr>
            <p:grpSpPr bwMode="auto">
              <a:xfrm>
                <a:off x="3319" y="2579"/>
                <a:ext cx="152" cy="403"/>
                <a:chOff x="3319" y="2579"/>
                <a:chExt cx="152" cy="403"/>
              </a:xfrm>
            </p:grpSpPr>
            <p:sp>
              <p:nvSpPr>
                <p:cNvPr id="187540" name="Line 14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7541" name="Line 14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7542" name="Line 14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7543" name="Line 14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7544" name="Line 14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7539" name="Oval 15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7534" name="Group 151"/>
            <p:cNvGrpSpPr>
              <a:grpSpLocks/>
            </p:cNvGrpSpPr>
            <p:nvPr/>
          </p:nvGrpSpPr>
          <p:grpSpPr bwMode="auto">
            <a:xfrm>
              <a:off x="421" y="3294"/>
              <a:ext cx="218" cy="208"/>
              <a:chOff x="74" y="2819"/>
              <a:chExt cx="218" cy="208"/>
            </a:xfrm>
          </p:grpSpPr>
          <p:sp>
            <p:nvSpPr>
              <p:cNvPr id="187535" name="Arc 152"/>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7536" name="Arc 153"/>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7419" name="AutoShape 154"/>
          <p:cNvCxnSpPr>
            <a:cxnSpLocks noChangeShapeType="1"/>
            <a:stCxn id="187416" idx="1"/>
            <a:endCxn id="187543" idx="1"/>
          </p:cNvCxnSpPr>
          <p:nvPr/>
        </p:nvCxnSpPr>
        <p:spPr bwMode="auto">
          <a:xfrm flipH="1">
            <a:off x="4905375" y="3513139"/>
            <a:ext cx="685800" cy="160337"/>
          </a:xfrm>
          <a:prstGeom prst="straightConnector1">
            <a:avLst/>
          </a:prstGeom>
          <a:noFill/>
          <a:ln w="9525">
            <a:solidFill>
              <a:schemeClr val="tx1"/>
            </a:solidFill>
            <a:round/>
            <a:headEnd/>
            <a:tailEnd/>
          </a:ln>
        </p:spPr>
      </p:cxnSp>
      <p:sp>
        <p:nvSpPr>
          <p:cNvPr id="187420" name="Rectangle 155"/>
          <p:cNvSpPr>
            <a:spLocks noChangeArrowheads="1"/>
          </p:cNvSpPr>
          <p:nvPr/>
        </p:nvSpPr>
        <p:spPr bwMode="auto">
          <a:xfrm>
            <a:off x="5591175" y="3906838"/>
            <a:ext cx="762000" cy="360362"/>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Node B</a:t>
            </a:r>
            <a:r>
              <a:rPr lang="de-DE" sz="1400" baseline="-25000">
                <a:latin typeface="Arial" pitchFamily="34" charset="0"/>
              </a:rPr>
              <a:t>3</a:t>
            </a:r>
            <a:endParaRPr lang="de-DE" sz="1400">
              <a:latin typeface="Arial" pitchFamily="34" charset="0"/>
            </a:endParaRPr>
          </a:p>
        </p:txBody>
      </p:sp>
      <p:grpSp>
        <p:nvGrpSpPr>
          <p:cNvPr id="187421" name="Group 156"/>
          <p:cNvGrpSpPr>
            <a:grpSpLocks/>
          </p:cNvGrpSpPr>
          <p:nvPr/>
        </p:nvGrpSpPr>
        <p:grpSpPr bwMode="auto">
          <a:xfrm>
            <a:off x="4656139" y="3763963"/>
            <a:ext cx="346075" cy="539750"/>
            <a:chOff x="421" y="3294"/>
            <a:chExt cx="218" cy="340"/>
          </a:xfrm>
        </p:grpSpPr>
        <p:grpSp>
          <p:nvGrpSpPr>
            <p:cNvPr id="187506" name="Group 157"/>
            <p:cNvGrpSpPr>
              <a:grpSpLocks noChangeAspect="1"/>
            </p:cNvGrpSpPr>
            <p:nvPr/>
          </p:nvGrpSpPr>
          <p:grpSpPr bwMode="auto">
            <a:xfrm>
              <a:off x="502" y="3408"/>
              <a:ext cx="79" cy="226"/>
              <a:chOff x="3319" y="2565"/>
              <a:chExt cx="155" cy="419"/>
            </a:xfrm>
          </p:grpSpPr>
          <p:grpSp>
            <p:nvGrpSpPr>
              <p:cNvPr id="187510" name="Group 158"/>
              <p:cNvGrpSpPr>
                <a:grpSpLocks noChangeAspect="1"/>
              </p:cNvGrpSpPr>
              <p:nvPr/>
            </p:nvGrpSpPr>
            <p:grpSpPr bwMode="auto">
              <a:xfrm>
                <a:off x="3320" y="2709"/>
                <a:ext cx="154" cy="275"/>
                <a:chOff x="3320" y="2709"/>
                <a:chExt cx="154" cy="275"/>
              </a:xfrm>
            </p:grpSpPr>
            <p:grpSp>
              <p:nvGrpSpPr>
                <p:cNvPr id="187518" name="Group 159"/>
                <p:cNvGrpSpPr>
                  <a:grpSpLocks noChangeAspect="1"/>
                </p:cNvGrpSpPr>
                <p:nvPr/>
              </p:nvGrpSpPr>
              <p:grpSpPr bwMode="auto">
                <a:xfrm>
                  <a:off x="3320" y="2716"/>
                  <a:ext cx="99" cy="266"/>
                  <a:chOff x="3320" y="2716"/>
                  <a:chExt cx="99" cy="266"/>
                </a:xfrm>
              </p:grpSpPr>
              <p:sp>
                <p:nvSpPr>
                  <p:cNvPr id="187526" name="Line 16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7527" name="Line 16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7528" name="Line 16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7529" name="Line 16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7530" name="Line 16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7531" name="Line 16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7532" name="Line 16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7519" name="Line 16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7520" name="Line 16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7521" name="Line 16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7522" name="Line 17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7523" name="Line 17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7524" name="Line 17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7525" name="Line 17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7511" name="Group 174"/>
              <p:cNvGrpSpPr>
                <a:grpSpLocks noChangeAspect="1"/>
              </p:cNvGrpSpPr>
              <p:nvPr/>
            </p:nvGrpSpPr>
            <p:grpSpPr bwMode="auto">
              <a:xfrm>
                <a:off x="3319" y="2579"/>
                <a:ext cx="152" cy="403"/>
                <a:chOff x="3319" y="2579"/>
                <a:chExt cx="152" cy="403"/>
              </a:xfrm>
            </p:grpSpPr>
            <p:sp>
              <p:nvSpPr>
                <p:cNvPr id="187513" name="Line 17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7514" name="Line 17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7515" name="Line 17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7516" name="Line 17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7517" name="Line 17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7512" name="Oval 18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7507" name="Group 181"/>
            <p:cNvGrpSpPr>
              <a:grpSpLocks/>
            </p:cNvGrpSpPr>
            <p:nvPr/>
          </p:nvGrpSpPr>
          <p:grpSpPr bwMode="auto">
            <a:xfrm>
              <a:off x="421" y="3294"/>
              <a:ext cx="218" cy="208"/>
              <a:chOff x="74" y="2819"/>
              <a:chExt cx="218" cy="208"/>
            </a:xfrm>
          </p:grpSpPr>
          <p:sp>
            <p:nvSpPr>
              <p:cNvPr id="187508" name="Arc 182"/>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7509" name="Arc 183"/>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7422" name="AutoShape 184"/>
          <p:cNvCxnSpPr>
            <a:cxnSpLocks noChangeShapeType="1"/>
            <a:stCxn id="187420" idx="1"/>
            <a:endCxn id="187516" idx="1"/>
          </p:cNvCxnSpPr>
          <p:nvPr/>
        </p:nvCxnSpPr>
        <p:spPr bwMode="auto">
          <a:xfrm flipH="1">
            <a:off x="4905375" y="4087813"/>
            <a:ext cx="685800" cy="196850"/>
          </a:xfrm>
          <a:prstGeom prst="straightConnector1">
            <a:avLst/>
          </a:prstGeom>
          <a:noFill/>
          <a:ln w="9525">
            <a:solidFill>
              <a:schemeClr val="tx1"/>
            </a:solidFill>
            <a:round/>
            <a:headEnd/>
            <a:tailEnd/>
          </a:ln>
        </p:spPr>
      </p:cxnSp>
      <p:sp>
        <p:nvSpPr>
          <p:cNvPr id="187423" name="Rectangle 186"/>
          <p:cNvSpPr>
            <a:spLocks noChangeArrowheads="1"/>
          </p:cNvSpPr>
          <p:nvPr/>
        </p:nvSpPr>
        <p:spPr bwMode="auto">
          <a:xfrm>
            <a:off x="8759825" y="3906838"/>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3G MSC</a:t>
            </a:r>
            <a:r>
              <a:rPr lang="de-DE" sz="1400" baseline="-25000">
                <a:latin typeface="Arial" pitchFamily="34" charset="0"/>
              </a:rPr>
              <a:t>2</a:t>
            </a:r>
            <a:endParaRPr lang="de-DE" sz="1400">
              <a:latin typeface="Arial" pitchFamily="34" charset="0"/>
            </a:endParaRPr>
          </a:p>
        </p:txBody>
      </p:sp>
      <p:cxnSp>
        <p:nvCxnSpPr>
          <p:cNvPr id="187424" name="AutoShape 189"/>
          <p:cNvCxnSpPr>
            <a:cxnSpLocks noChangeShapeType="1"/>
            <a:stCxn id="187397" idx="3"/>
            <a:endCxn id="187423" idx="1"/>
          </p:cNvCxnSpPr>
          <p:nvPr/>
        </p:nvCxnSpPr>
        <p:spPr bwMode="auto">
          <a:xfrm>
            <a:off x="7866063" y="4087814"/>
            <a:ext cx="893762" cy="9525"/>
          </a:xfrm>
          <a:prstGeom prst="straightConnector1">
            <a:avLst/>
          </a:prstGeom>
          <a:noFill/>
          <a:ln w="9525">
            <a:solidFill>
              <a:schemeClr val="tx1"/>
            </a:solidFill>
            <a:round/>
            <a:headEnd/>
            <a:tailEnd/>
          </a:ln>
        </p:spPr>
      </p:cxnSp>
      <p:cxnSp>
        <p:nvCxnSpPr>
          <p:cNvPr id="187425" name="AutoShape 190"/>
          <p:cNvCxnSpPr>
            <a:cxnSpLocks noChangeShapeType="1"/>
            <a:stCxn id="187423" idx="0"/>
            <a:endCxn id="187402" idx="2"/>
          </p:cNvCxnSpPr>
          <p:nvPr/>
        </p:nvCxnSpPr>
        <p:spPr bwMode="auto">
          <a:xfrm flipV="1">
            <a:off x="9178925" y="3136900"/>
            <a:ext cx="0" cy="769938"/>
          </a:xfrm>
          <a:prstGeom prst="straightConnector1">
            <a:avLst/>
          </a:prstGeom>
          <a:noFill/>
          <a:ln w="9525">
            <a:solidFill>
              <a:schemeClr val="tx1"/>
            </a:solidFill>
            <a:round/>
            <a:headEnd/>
            <a:tailEnd/>
          </a:ln>
        </p:spPr>
      </p:cxnSp>
      <p:sp>
        <p:nvSpPr>
          <p:cNvPr id="187426" name="Rectangle 191"/>
          <p:cNvSpPr>
            <a:spLocks noChangeArrowheads="1"/>
          </p:cNvSpPr>
          <p:nvPr/>
        </p:nvSpPr>
        <p:spPr bwMode="auto">
          <a:xfrm>
            <a:off x="7104063" y="4724401"/>
            <a:ext cx="762000"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BSC</a:t>
            </a:r>
          </a:p>
        </p:txBody>
      </p:sp>
      <p:cxnSp>
        <p:nvCxnSpPr>
          <p:cNvPr id="187427" name="AutoShape 192"/>
          <p:cNvCxnSpPr>
            <a:cxnSpLocks noChangeShapeType="1"/>
            <a:stCxn id="187426" idx="1"/>
            <a:endCxn id="187428" idx="3"/>
          </p:cNvCxnSpPr>
          <p:nvPr/>
        </p:nvCxnSpPr>
        <p:spPr bwMode="auto">
          <a:xfrm flipH="1">
            <a:off x="6353175" y="4905375"/>
            <a:ext cx="750888" cy="0"/>
          </a:xfrm>
          <a:prstGeom prst="straightConnector1">
            <a:avLst/>
          </a:prstGeom>
          <a:noFill/>
          <a:ln w="9525">
            <a:solidFill>
              <a:schemeClr val="tx1"/>
            </a:solidFill>
            <a:round/>
            <a:headEnd/>
            <a:tailEnd/>
          </a:ln>
        </p:spPr>
      </p:cxnSp>
      <p:sp>
        <p:nvSpPr>
          <p:cNvPr id="187428" name="Rectangle 193"/>
          <p:cNvSpPr>
            <a:spLocks noChangeArrowheads="1"/>
          </p:cNvSpPr>
          <p:nvPr/>
        </p:nvSpPr>
        <p:spPr bwMode="auto">
          <a:xfrm>
            <a:off x="5591175" y="4724401"/>
            <a:ext cx="762000" cy="360363"/>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BTS</a:t>
            </a:r>
          </a:p>
        </p:txBody>
      </p:sp>
      <p:grpSp>
        <p:nvGrpSpPr>
          <p:cNvPr id="187429" name="Group 194"/>
          <p:cNvGrpSpPr>
            <a:grpSpLocks/>
          </p:cNvGrpSpPr>
          <p:nvPr/>
        </p:nvGrpSpPr>
        <p:grpSpPr bwMode="auto">
          <a:xfrm>
            <a:off x="4656139" y="4581525"/>
            <a:ext cx="346075" cy="539750"/>
            <a:chOff x="421" y="3294"/>
            <a:chExt cx="218" cy="340"/>
          </a:xfrm>
        </p:grpSpPr>
        <p:grpSp>
          <p:nvGrpSpPr>
            <p:cNvPr id="187479" name="Group 195"/>
            <p:cNvGrpSpPr>
              <a:grpSpLocks noChangeAspect="1"/>
            </p:cNvGrpSpPr>
            <p:nvPr/>
          </p:nvGrpSpPr>
          <p:grpSpPr bwMode="auto">
            <a:xfrm>
              <a:off x="502" y="3408"/>
              <a:ext cx="79" cy="226"/>
              <a:chOff x="3319" y="2565"/>
              <a:chExt cx="155" cy="419"/>
            </a:xfrm>
          </p:grpSpPr>
          <p:grpSp>
            <p:nvGrpSpPr>
              <p:cNvPr id="187483" name="Group 196"/>
              <p:cNvGrpSpPr>
                <a:grpSpLocks noChangeAspect="1"/>
              </p:cNvGrpSpPr>
              <p:nvPr/>
            </p:nvGrpSpPr>
            <p:grpSpPr bwMode="auto">
              <a:xfrm>
                <a:off x="3320" y="2709"/>
                <a:ext cx="154" cy="275"/>
                <a:chOff x="3320" y="2709"/>
                <a:chExt cx="154" cy="275"/>
              </a:xfrm>
            </p:grpSpPr>
            <p:grpSp>
              <p:nvGrpSpPr>
                <p:cNvPr id="187491" name="Group 197"/>
                <p:cNvGrpSpPr>
                  <a:grpSpLocks noChangeAspect="1"/>
                </p:cNvGrpSpPr>
                <p:nvPr/>
              </p:nvGrpSpPr>
              <p:grpSpPr bwMode="auto">
                <a:xfrm>
                  <a:off x="3320" y="2716"/>
                  <a:ext cx="99" cy="266"/>
                  <a:chOff x="3320" y="2716"/>
                  <a:chExt cx="99" cy="266"/>
                </a:xfrm>
              </p:grpSpPr>
              <p:sp>
                <p:nvSpPr>
                  <p:cNvPr id="187499" name="Line 198"/>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de-DE"/>
                  </a:p>
                </p:txBody>
              </p:sp>
              <p:sp>
                <p:nvSpPr>
                  <p:cNvPr id="187500" name="Line 199"/>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de-DE"/>
                  </a:p>
                </p:txBody>
              </p:sp>
              <p:sp>
                <p:nvSpPr>
                  <p:cNvPr id="187501" name="Line 200"/>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de-DE"/>
                  </a:p>
                </p:txBody>
              </p:sp>
              <p:sp>
                <p:nvSpPr>
                  <p:cNvPr id="187502" name="Line 201"/>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de-DE"/>
                  </a:p>
                </p:txBody>
              </p:sp>
              <p:sp>
                <p:nvSpPr>
                  <p:cNvPr id="187503" name="Line 202"/>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de-DE"/>
                  </a:p>
                </p:txBody>
              </p:sp>
              <p:sp>
                <p:nvSpPr>
                  <p:cNvPr id="187504" name="Line 203"/>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de-DE"/>
                  </a:p>
                </p:txBody>
              </p:sp>
              <p:sp>
                <p:nvSpPr>
                  <p:cNvPr id="187505" name="Line 204"/>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de-DE"/>
                  </a:p>
                </p:txBody>
              </p:sp>
            </p:grpSp>
            <p:sp>
              <p:nvSpPr>
                <p:cNvPr id="187492" name="Line 205"/>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de-DE"/>
                </a:p>
              </p:txBody>
            </p:sp>
            <p:sp>
              <p:nvSpPr>
                <p:cNvPr id="187493" name="Line 206"/>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de-DE"/>
                </a:p>
              </p:txBody>
            </p:sp>
            <p:sp>
              <p:nvSpPr>
                <p:cNvPr id="187494" name="Line 207"/>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de-DE"/>
                </a:p>
              </p:txBody>
            </p:sp>
            <p:sp>
              <p:nvSpPr>
                <p:cNvPr id="187495" name="Line 208"/>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de-DE"/>
                </a:p>
              </p:txBody>
            </p:sp>
            <p:sp>
              <p:nvSpPr>
                <p:cNvPr id="187496" name="Line 209"/>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de-DE"/>
                </a:p>
              </p:txBody>
            </p:sp>
            <p:sp>
              <p:nvSpPr>
                <p:cNvPr id="187497" name="Line 210"/>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de-DE"/>
                </a:p>
              </p:txBody>
            </p:sp>
            <p:sp>
              <p:nvSpPr>
                <p:cNvPr id="187498" name="Line 211"/>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de-DE"/>
                </a:p>
              </p:txBody>
            </p:sp>
          </p:grpSp>
          <p:grpSp>
            <p:nvGrpSpPr>
              <p:cNvPr id="187484" name="Group 212"/>
              <p:cNvGrpSpPr>
                <a:grpSpLocks noChangeAspect="1"/>
              </p:cNvGrpSpPr>
              <p:nvPr/>
            </p:nvGrpSpPr>
            <p:grpSpPr bwMode="auto">
              <a:xfrm>
                <a:off x="3319" y="2579"/>
                <a:ext cx="152" cy="403"/>
                <a:chOff x="3319" y="2579"/>
                <a:chExt cx="152" cy="403"/>
              </a:xfrm>
            </p:grpSpPr>
            <p:sp>
              <p:nvSpPr>
                <p:cNvPr id="187486" name="Line 213"/>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de-DE"/>
                </a:p>
              </p:txBody>
            </p:sp>
            <p:sp>
              <p:nvSpPr>
                <p:cNvPr id="187487" name="Line 214"/>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de-DE"/>
                </a:p>
              </p:txBody>
            </p:sp>
            <p:sp>
              <p:nvSpPr>
                <p:cNvPr id="187488" name="Line 215"/>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de-DE"/>
                </a:p>
              </p:txBody>
            </p:sp>
            <p:sp>
              <p:nvSpPr>
                <p:cNvPr id="187489" name="Line 216"/>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de-DE"/>
                </a:p>
              </p:txBody>
            </p:sp>
            <p:sp>
              <p:nvSpPr>
                <p:cNvPr id="187490" name="Line 217"/>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de-DE"/>
                </a:p>
              </p:txBody>
            </p:sp>
          </p:grpSp>
          <p:sp>
            <p:nvSpPr>
              <p:cNvPr id="187485" name="Oval 218"/>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pPr algn="ctr"/>
                <a:endParaRPr lang="en-US" sz="1800"/>
              </a:p>
            </p:txBody>
          </p:sp>
        </p:grpSp>
        <p:grpSp>
          <p:nvGrpSpPr>
            <p:cNvPr id="187480" name="Group 219"/>
            <p:cNvGrpSpPr>
              <a:grpSpLocks/>
            </p:cNvGrpSpPr>
            <p:nvPr/>
          </p:nvGrpSpPr>
          <p:grpSpPr bwMode="auto">
            <a:xfrm>
              <a:off x="421" y="3294"/>
              <a:ext cx="218" cy="208"/>
              <a:chOff x="74" y="2819"/>
              <a:chExt cx="218" cy="208"/>
            </a:xfrm>
          </p:grpSpPr>
          <p:sp>
            <p:nvSpPr>
              <p:cNvPr id="187481" name="Arc 220"/>
              <p:cNvSpPr>
                <a:spLocks noChangeAspect="1"/>
              </p:cNvSpPr>
              <p:nvPr/>
            </p:nvSpPr>
            <p:spPr bwMode="auto">
              <a:xfrm rot="3712493">
                <a:off x="79" y="2814"/>
                <a:ext cx="208" cy="218"/>
              </a:xfrm>
              <a:custGeom>
                <a:avLst/>
                <a:gdLst>
                  <a:gd name="T0" fmla="*/ 1 w 43200"/>
                  <a:gd name="T1" fmla="*/ 1 h 43200"/>
                  <a:gd name="T2" fmla="*/ 1 w 43200"/>
                  <a:gd name="T3" fmla="*/ 1 h 43200"/>
                  <a:gd name="T4" fmla="*/ 1 w 43200"/>
                  <a:gd name="T5" fmla="*/ 1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sp>
            <p:nvSpPr>
              <p:cNvPr id="187482" name="Arc 221"/>
              <p:cNvSpPr>
                <a:spLocks noChangeAspect="1"/>
              </p:cNvSpPr>
              <p:nvPr/>
            </p:nvSpPr>
            <p:spPr bwMode="auto">
              <a:xfrm rot="3712493">
                <a:off x="133" y="2878"/>
                <a:ext cx="119" cy="11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lnTo>
                      <a:pt x="33626" y="39542"/>
                    </a:lnTo>
                    <a:close/>
                  </a:path>
                </a:pathLst>
              </a:custGeom>
              <a:noFill/>
              <a:ln w="9525">
                <a:solidFill>
                  <a:schemeClr val="tx1"/>
                </a:solidFill>
                <a:round/>
                <a:headEnd/>
                <a:tailEnd/>
              </a:ln>
            </p:spPr>
            <p:txBody>
              <a:bodyPr wrap="none" anchor="ctr"/>
              <a:lstStyle/>
              <a:p>
                <a:endParaRPr lang="de-DE"/>
              </a:p>
            </p:txBody>
          </p:sp>
        </p:grpSp>
      </p:grpSp>
      <p:cxnSp>
        <p:nvCxnSpPr>
          <p:cNvPr id="187430" name="AutoShape 222"/>
          <p:cNvCxnSpPr>
            <a:cxnSpLocks noChangeShapeType="1"/>
            <a:stCxn id="187428" idx="1"/>
            <a:endCxn id="187489" idx="1"/>
          </p:cNvCxnSpPr>
          <p:nvPr/>
        </p:nvCxnSpPr>
        <p:spPr bwMode="auto">
          <a:xfrm flipH="1">
            <a:off x="4905375" y="4905375"/>
            <a:ext cx="685800" cy="196850"/>
          </a:xfrm>
          <a:prstGeom prst="straightConnector1">
            <a:avLst/>
          </a:prstGeom>
          <a:noFill/>
          <a:ln w="9525">
            <a:solidFill>
              <a:schemeClr val="tx1"/>
            </a:solidFill>
            <a:round/>
            <a:headEnd/>
            <a:tailEnd/>
          </a:ln>
        </p:spPr>
      </p:cxnSp>
      <p:sp>
        <p:nvSpPr>
          <p:cNvPr id="187431" name="Rectangle 223"/>
          <p:cNvSpPr>
            <a:spLocks noChangeArrowheads="1"/>
          </p:cNvSpPr>
          <p:nvPr/>
        </p:nvSpPr>
        <p:spPr bwMode="auto">
          <a:xfrm>
            <a:off x="8759825" y="4724400"/>
            <a:ext cx="838200" cy="381000"/>
          </a:xfrm>
          <a:prstGeom prst="rect">
            <a:avLst/>
          </a:prstGeom>
          <a:solidFill>
            <a:srgbClr val="DADAF6"/>
          </a:solidFill>
          <a:ln w="9525">
            <a:solidFill>
              <a:schemeClr val="tx1"/>
            </a:solidFill>
            <a:miter lim="800000"/>
            <a:headEnd/>
            <a:tailEnd/>
          </a:ln>
        </p:spPr>
        <p:txBody>
          <a:bodyPr wrap="none" anchor="ctr"/>
          <a:lstStyle/>
          <a:p>
            <a:pPr algn="ctr" eaLnBrk="0" hangingPunct="0"/>
            <a:r>
              <a:rPr lang="de-DE" sz="1400">
                <a:latin typeface="Arial" pitchFamily="34" charset="0"/>
              </a:rPr>
              <a:t>2G MSC</a:t>
            </a:r>
            <a:r>
              <a:rPr lang="de-DE" sz="1400" baseline="-25000">
                <a:latin typeface="Arial" pitchFamily="34" charset="0"/>
              </a:rPr>
              <a:t>3</a:t>
            </a:r>
            <a:endParaRPr lang="de-DE" sz="1400">
              <a:latin typeface="Arial" pitchFamily="34" charset="0"/>
            </a:endParaRPr>
          </a:p>
        </p:txBody>
      </p:sp>
      <p:sp>
        <p:nvSpPr>
          <p:cNvPr id="187432" name="Line 224"/>
          <p:cNvSpPr>
            <a:spLocks noChangeShapeType="1"/>
          </p:cNvSpPr>
          <p:nvPr/>
        </p:nvSpPr>
        <p:spPr bwMode="auto">
          <a:xfrm flipV="1">
            <a:off x="8256588" y="4724401"/>
            <a:ext cx="0" cy="360363"/>
          </a:xfrm>
          <a:prstGeom prst="line">
            <a:avLst/>
          </a:prstGeom>
          <a:noFill/>
          <a:ln w="9525">
            <a:solidFill>
              <a:schemeClr val="tx1"/>
            </a:solidFill>
            <a:prstDash val="dash"/>
            <a:round/>
            <a:headEnd/>
            <a:tailEnd/>
          </a:ln>
        </p:spPr>
        <p:txBody>
          <a:bodyPr/>
          <a:lstStyle/>
          <a:p>
            <a:endParaRPr lang="de-DE"/>
          </a:p>
        </p:txBody>
      </p:sp>
      <p:sp>
        <p:nvSpPr>
          <p:cNvPr id="187433" name="Text Box 225"/>
          <p:cNvSpPr txBox="1">
            <a:spLocks noChangeArrowheads="1"/>
          </p:cNvSpPr>
          <p:nvPr/>
        </p:nvSpPr>
        <p:spPr bwMode="auto">
          <a:xfrm>
            <a:off x="8256589" y="5011738"/>
            <a:ext cx="319087"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a:t>
            </a:r>
            <a:endParaRPr lang="de-DE" sz="1600" baseline="-25000">
              <a:latin typeface="Arial" pitchFamily="34" charset="0"/>
            </a:endParaRPr>
          </a:p>
        </p:txBody>
      </p:sp>
      <p:cxnSp>
        <p:nvCxnSpPr>
          <p:cNvPr id="187434" name="AutoShape 226"/>
          <p:cNvCxnSpPr>
            <a:cxnSpLocks noChangeShapeType="1"/>
            <a:stCxn id="187426" idx="3"/>
            <a:endCxn id="187431" idx="1"/>
          </p:cNvCxnSpPr>
          <p:nvPr/>
        </p:nvCxnSpPr>
        <p:spPr bwMode="auto">
          <a:xfrm>
            <a:off x="7866063" y="4905376"/>
            <a:ext cx="893762" cy="9525"/>
          </a:xfrm>
          <a:prstGeom prst="straightConnector1">
            <a:avLst/>
          </a:prstGeom>
          <a:noFill/>
          <a:ln w="9525">
            <a:solidFill>
              <a:schemeClr val="tx1"/>
            </a:solidFill>
            <a:round/>
            <a:headEnd/>
            <a:tailEnd/>
          </a:ln>
        </p:spPr>
      </p:cxnSp>
      <p:sp>
        <p:nvSpPr>
          <p:cNvPr id="187435" name="Line 227"/>
          <p:cNvSpPr>
            <a:spLocks noChangeShapeType="1"/>
          </p:cNvSpPr>
          <p:nvPr/>
        </p:nvSpPr>
        <p:spPr bwMode="auto">
          <a:xfrm flipV="1">
            <a:off x="6672263" y="4699001"/>
            <a:ext cx="0" cy="360363"/>
          </a:xfrm>
          <a:prstGeom prst="line">
            <a:avLst/>
          </a:prstGeom>
          <a:noFill/>
          <a:ln w="9525">
            <a:solidFill>
              <a:schemeClr val="tx1"/>
            </a:solidFill>
            <a:prstDash val="dash"/>
            <a:round/>
            <a:headEnd/>
            <a:tailEnd/>
          </a:ln>
        </p:spPr>
        <p:txBody>
          <a:bodyPr/>
          <a:lstStyle/>
          <a:p>
            <a:endParaRPr lang="de-DE"/>
          </a:p>
        </p:txBody>
      </p:sp>
      <p:sp>
        <p:nvSpPr>
          <p:cNvPr id="187436" name="Text Box 228"/>
          <p:cNvSpPr txBox="1">
            <a:spLocks noChangeArrowheads="1"/>
          </p:cNvSpPr>
          <p:nvPr/>
        </p:nvSpPr>
        <p:spPr bwMode="auto">
          <a:xfrm>
            <a:off x="6672264" y="4986338"/>
            <a:ext cx="498475"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A</a:t>
            </a:r>
            <a:r>
              <a:rPr lang="de-DE" sz="1600" baseline="-25000">
                <a:latin typeface="Arial" pitchFamily="34" charset="0"/>
              </a:rPr>
              <a:t>bis</a:t>
            </a:r>
          </a:p>
        </p:txBody>
      </p:sp>
      <p:cxnSp>
        <p:nvCxnSpPr>
          <p:cNvPr id="187437" name="AutoShape 229"/>
          <p:cNvCxnSpPr>
            <a:cxnSpLocks noChangeShapeType="1"/>
            <a:stCxn id="187431" idx="0"/>
            <a:endCxn id="187423" idx="2"/>
          </p:cNvCxnSpPr>
          <p:nvPr/>
        </p:nvCxnSpPr>
        <p:spPr bwMode="auto">
          <a:xfrm flipV="1">
            <a:off x="9178925" y="4287838"/>
            <a:ext cx="0" cy="436562"/>
          </a:xfrm>
          <a:prstGeom prst="straightConnector1">
            <a:avLst/>
          </a:prstGeom>
          <a:noFill/>
          <a:ln w="9525">
            <a:solidFill>
              <a:schemeClr val="tx1"/>
            </a:solidFill>
            <a:round/>
            <a:headEnd/>
            <a:tailEnd/>
          </a:ln>
        </p:spPr>
      </p:cxnSp>
      <p:sp>
        <p:nvSpPr>
          <p:cNvPr id="187438" name="Oval 230"/>
          <p:cNvSpPr>
            <a:spLocks noChangeArrowheads="1"/>
          </p:cNvSpPr>
          <p:nvPr/>
        </p:nvSpPr>
        <p:spPr bwMode="auto">
          <a:xfrm>
            <a:off x="3032125" y="314325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2</a:t>
            </a:r>
          </a:p>
        </p:txBody>
      </p:sp>
      <p:grpSp>
        <p:nvGrpSpPr>
          <p:cNvPr id="187439" name="Group 231"/>
          <p:cNvGrpSpPr>
            <a:grpSpLocks/>
          </p:cNvGrpSpPr>
          <p:nvPr/>
        </p:nvGrpSpPr>
        <p:grpSpPr bwMode="auto">
          <a:xfrm rot="1198" flipV="1">
            <a:off x="3503613" y="3332163"/>
            <a:ext cx="1143000" cy="152400"/>
            <a:chOff x="1632" y="3456"/>
            <a:chExt cx="528" cy="96"/>
          </a:xfrm>
        </p:grpSpPr>
        <p:sp>
          <p:nvSpPr>
            <p:cNvPr id="187474" name="Line 232"/>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75" name="Line 233"/>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76" name="Line 234"/>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77" name="Line 235"/>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78" name="Line 236"/>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grpSp>
        <p:nvGrpSpPr>
          <p:cNvPr id="187440" name="Group 237"/>
          <p:cNvGrpSpPr>
            <a:grpSpLocks/>
          </p:cNvGrpSpPr>
          <p:nvPr/>
        </p:nvGrpSpPr>
        <p:grpSpPr bwMode="auto">
          <a:xfrm rot="-1527637">
            <a:off x="3432175" y="2971800"/>
            <a:ext cx="1143000" cy="152400"/>
            <a:chOff x="1632" y="3456"/>
            <a:chExt cx="528" cy="96"/>
          </a:xfrm>
        </p:grpSpPr>
        <p:sp>
          <p:nvSpPr>
            <p:cNvPr id="187469" name="Line 238"/>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70" name="Line 239"/>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71" name="Line 240"/>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72" name="Line 241"/>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73" name="Line 242"/>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7441" name="Oval 243"/>
          <p:cNvSpPr>
            <a:spLocks noChangeArrowheads="1"/>
          </p:cNvSpPr>
          <p:nvPr/>
        </p:nvSpPr>
        <p:spPr bwMode="auto">
          <a:xfrm>
            <a:off x="3032125" y="379095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3</a:t>
            </a:r>
          </a:p>
        </p:txBody>
      </p:sp>
      <p:grpSp>
        <p:nvGrpSpPr>
          <p:cNvPr id="187442" name="Group 244"/>
          <p:cNvGrpSpPr>
            <a:grpSpLocks/>
          </p:cNvGrpSpPr>
          <p:nvPr/>
        </p:nvGrpSpPr>
        <p:grpSpPr bwMode="auto">
          <a:xfrm rot="1198" flipV="1">
            <a:off x="3503613" y="3979863"/>
            <a:ext cx="1143000" cy="152400"/>
            <a:chOff x="1632" y="3456"/>
            <a:chExt cx="528" cy="96"/>
          </a:xfrm>
        </p:grpSpPr>
        <p:sp>
          <p:nvSpPr>
            <p:cNvPr id="187464" name="Line 245"/>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65" name="Line 246"/>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66" name="Line 247"/>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67" name="Line 248"/>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68" name="Line 249"/>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grpSp>
        <p:nvGrpSpPr>
          <p:cNvPr id="187443" name="Group 250"/>
          <p:cNvGrpSpPr>
            <a:grpSpLocks/>
          </p:cNvGrpSpPr>
          <p:nvPr/>
        </p:nvGrpSpPr>
        <p:grpSpPr bwMode="auto">
          <a:xfrm rot="-1527637">
            <a:off x="3432175" y="3619500"/>
            <a:ext cx="1143000" cy="152400"/>
            <a:chOff x="1632" y="3456"/>
            <a:chExt cx="528" cy="96"/>
          </a:xfrm>
        </p:grpSpPr>
        <p:sp>
          <p:nvSpPr>
            <p:cNvPr id="187459" name="Line 251"/>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60" name="Line 252"/>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61" name="Line 253"/>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62" name="Line 254"/>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63" name="Line 255"/>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grpSp>
        <p:nvGrpSpPr>
          <p:cNvPr id="187444" name="Group 256"/>
          <p:cNvGrpSpPr>
            <a:grpSpLocks/>
          </p:cNvGrpSpPr>
          <p:nvPr/>
        </p:nvGrpSpPr>
        <p:grpSpPr bwMode="auto">
          <a:xfrm rot="1198" flipV="1">
            <a:off x="3432175" y="4772025"/>
            <a:ext cx="1143000" cy="152400"/>
            <a:chOff x="1632" y="3456"/>
            <a:chExt cx="528" cy="96"/>
          </a:xfrm>
        </p:grpSpPr>
        <p:sp>
          <p:nvSpPr>
            <p:cNvPr id="187454" name="Line 257"/>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55" name="Line 258"/>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56" name="Line 259"/>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57" name="Line 260"/>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58" name="Line 261"/>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grpSp>
        <p:nvGrpSpPr>
          <p:cNvPr id="187445" name="Group 262"/>
          <p:cNvGrpSpPr>
            <a:grpSpLocks/>
          </p:cNvGrpSpPr>
          <p:nvPr/>
        </p:nvGrpSpPr>
        <p:grpSpPr bwMode="auto">
          <a:xfrm rot="-1527637">
            <a:off x="3503613" y="4340225"/>
            <a:ext cx="1143000" cy="152400"/>
            <a:chOff x="1632" y="3456"/>
            <a:chExt cx="528" cy="96"/>
          </a:xfrm>
        </p:grpSpPr>
        <p:sp>
          <p:nvSpPr>
            <p:cNvPr id="187449" name="Line 263"/>
            <p:cNvSpPr>
              <a:spLocks noChangeShapeType="1"/>
            </p:cNvSpPr>
            <p:nvPr/>
          </p:nvSpPr>
          <p:spPr bwMode="auto">
            <a:xfrm>
              <a:off x="1920" y="3552"/>
              <a:ext cx="240" cy="0"/>
            </a:xfrm>
            <a:prstGeom prst="line">
              <a:avLst/>
            </a:prstGeom>
            <a:noFill/>
            <a:ln w="19050">
              <a:solidFill>
                <a:schemeClr val="tx1"/>
              </a:solidFill>
              <a:round/>
              <a:headEnd/>
              <a:tailEnd type="triangle" w="med" len="med"/>
            </a:ln>
          </p:spPr>
          <p:txBody>
            <a:bodyPr wrap="none" anchor="ctr"/>
            <a:lstStyle/>
            <a:p>
              <a:endParaRPr lang="de-DE"/>
            </a:p>
          </p:txBody>
        </p:sp>
        <p:sp>
          <p:nvSpPr>
            <p:cNvPr id="187450" name="Line 264"/>
            <p:cNvSpPr>
              <a:spLocks noChangeShapeType="1"/>
            </p:cNvSpPr>
            <p:nvPr/>
          </p:nvSpPr>
          <p:spPr bwMode="auto">
            <a:xfrm>
              <a:off x="1632" y="3456"/>
              <a:ext cx="240" cy="0"/>
            </a:xfrm>
            <a:prstGeom prst="line">
              <a:avLst/>
            </a:prstGeom>
            <a:noFill/>
            <a:ln w="19050">
              <a:solidFill>
                <a:schemeClr val="tx1"/>
              </a:solidFill>
              <a:round/>
              <a:headEnd type="triangle" w="med" len="med"/>
              <a:tailEnd/>
            </a:ln>
          </p:spPr>
          <p:txBody>
            <a:bodyPr wrap="none" anchor="ctr"/>
            <a:lstStyle/>
            <a:p>
              <a:endParaRPr lang="de-DE"/>
            </a:p>
          </p:txBody>
        </p:sp>
        <p:sp>
          <p:nvSpPr>
            <p:cNvPr id="187451" name="Line 265"/>
            <p:cNvSpPr>
              <a:spLocks noChangeShapeType="1"/>
            </p:cNvSpPr>
            <p:nvPr/>
          </p:nvSpPr>
          <p:spPr bwMode="auto">
            <a:xfrm flipH="1">
              <a:off x="1776" y="3456"/>
              <a:ext cx="96" cy="48"/>
            </a:xfrm>
            <a:prstGeom prst="line">
              <a:avLst/>
            </a:prstGeom>
            <a:noFill/>
            <a:ln w="19050">
              <a:solidFill>
                <a:schemeClr val="tx1"/>
              </a:solidFill>
              <a:round/>
              <a:headEnd/>
              <a:tailEnd/>
            </a:ln>
          </p:spPr>
          <p:txBody>
            <a:bodyPr wrap="none" anchor="ctr"/>
            <a:lstStyle/>
            <a:p>
              <a:endParaRPr lang="de-DE"/>
            </a:p>
          </p:txBody>
        </p:sp>
        <p:sp>
          <p:nvSpPr>
            <p:cNvPr id="187452" name="Line 266"/>
            <p:cNvSpPr>
              <a:spLocks noChangeShapeType="1"/>
            </p:cNvSpPr>
            <p:nvPr/>
          </p:nvSpPr>
          <p:spPr bwMode="auto">
            <a:xfrm flipH="1">
              <a:off x="1920" y="3504"/>
              <a:ext cx="96" cy="48"/>
            </a:xfrm>
            <a:prstGeom prst="line">
              <a:avLst/>
            </a:prstGeom>
            <a:noFill/>
            <a:ln w="19050">
              <a:solidFill>
                <a:schemeClr val="tx1"/>
              </a:solidFill>
              <a:round/>
              <a:headEnd/>
              <a:tailEnd/>
            </a:ln>
          </p:spPr>
          <p:txBody>
            <a:bodyPr wrap="none" anchor="ctr"/>
            <a:lstStyle/>
            <a:p>
              <a:endParaRPr lang="de-DE"/>
            </a:p>
          </p:txBody>
        </p:sp>
        <p:sp>
          <p:nvSpPr>
            <p:cNvPr id="187453" name="Line 267"/>
            <p:cNvSpPr>
              <a:spLocks noChangeShapeType="1"/>
            </p:cNvSpPr>
            <p:nvPr/>
          </p:nvSpPr>
          <p:spPr bwMode="auto">
            <a:xfrm>
              <a:off x="1776" y="3504"/>
              <a:ext cx="240" cy="0"/>
            </a:xfrm>
            <a:prstGeom prst="line">
              <a:avLst/>
            </a:prstGeom>
            <a:noFill/>
            <a:ln w="19050">
              <a:solidFill>
                <a:schemeClr val="tx1"/>
              </a:solidFill>
              <a:round/>
              <a:headEnd/>
              <a:tailEnd/>
            </a:ln>
          </p:spPr>
          <p:txBody>
            <a:bodyPr wrap="none" anchor="ctr"/>
            <a:lstStyle/>
            <a:p>
              <a:endParaRPr lang="de-DE"/>
            </a:p>
          </p:txBody>
        </p:sp>
      </p:grpSp>
      <p:sp>
        <p:nvSpPr>
          <p:cNvPr id="187446" name="Oval 269"/>
          <p:cNvSpPr>
            <a:spLocks noChangeArrowheads="1"/>
          </p:cNvSpPr>
          <p:nvPr/>
        </p:nvSpPr>
        <p:spPr bwMode="auto">
          <a:xfrm>
            <a:off x="3032125" y="4483100"/>
            <a:ext cx="457200" cy="457200"/>
          </a:xfrm>
          <a:prstGeom prst="ellipse">
            <a:avLst/>
          </a:prstGeom>
          <a:solidFill>
            <a:srgbClr val="DADAF6"/>
          </a:solidFill>
          <a:ln w="9525">
            <a:solidFill>
              <a:schemeClr val="tx1"/>
            </a:solidFill>
            <a:round/>
            <a:headEnd/>
            <a:tailEnd/>
          </a:ln>
        </p:spPr>
        <p:txBody>
          <a:bodyPr wrap="none" anchor="ctr"/>
          <a:lstStyle/>
          <a:p>
            <a:pPr algn="ctr" eaLnBrk="0" hangingPunct="0"/>
            <a:r>
              <a:rPr lang="de-DE" sz="1400">
                <a:latin typeface="Arial" pitchFamily="34" charset="0"/>
              </a:rPr>
              <a:t>UE</a:t>
            </a:r>
            <a:r>
              <a:rPr lang="de-DE" sz="1400" baseline="-25000">
                <a:latin typeface="Arial" pitchFamily="34" charset="0"/>
              </a:rPr>
              <a:t>4</a:t>
            </a:r>
          </a:p>
        </p:txBody>
      </p:sp>
      <p:sp>
        <p:nvSpPr>
          <p:cNvPr id="187447" name="AutoShape 270"/>
          <p:cNvSpPr>
            <a:spLocks noChangeArrowheads="1"/>
          </p:cNvSpPr>
          <p:nvPr/>
        </p:nvSpPr>
        <p:spPr bwMode="auto">
          <a:xfrm>
            <a:off x="2566989" y="2132013"/>
            <a:ext cx="288925" cy="3167062"/>
          </a:xfrm>
          <a:prstGeom prst="downArrow">
            <a:avLst>
              <a:gd name="adj1" fmla="val 31870"/>
              <a:gd name="adj2" fmla="val 124738"/>
            </a:avLst>
          </a:prstGeom>
          <a:solidFill>
            <a:srgbClr val="FF9933"/>
          </a:solidFill>
          <a:ln w="9525">
            <a:solidFill>
              <a:schemeClr val="tx1"/>
            </a:solidFill>
            <a:miter lim="800000"/>
            <a:headEnd/>
            <a:tailEnd/>
          </a:ln>
        </p:spPr>
        <p:txBody>
          <a:bodyPr wrap="none" anchor="ctr"/>
          <a:lstStyle/>
          <a:p>
            <a:pPr algn="ctr"/>
            <a:endParaRPr lang="en-US" sz="1800"/>
          </a:p>
        </p:txBody>
      </p:sp>
      <p:cxnSp>
        <p:nvCxnSpPr>
          <p:cNvPr id="187448" name="AutoShape 271"/>
          <p:cNvCxnSpPr>
            <a:cxnSpLocks noChangeShapeType="1"/>
            <a:stCxn id="187397" idx="3"/>
            <a:endCxn id="187402" idx="2"/>
          </p:cNvCxnSpPr>
          <p:nvPr/>
        </p:nvCxnSpPr>
        <p:spPr bwMode="auto">
          <a:xfrm flipV="1">
            <a:off x="7866063" y="3136901"/>
            <a:ext cx="1312862" cy="950913"/>
          </a:xfrm>
          <a:prstGeom prst="straightConnector1">
            <a:avLst/>
          </a:prstGeom>
          <a:noFill/>
          <a:ln w="9525">
            <a:solidFill>
              <a:schemeClr val="tx1"/>
            </a:solidFill>
            <a:round/>
            <a:headEnd/>
            <a:tailEnd/>
          </a:ln>
        </p:spPr>
      </p:cxn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a:t>Breathing Cells</a:t>
            </a:r>
          </a:p>
        </p:txBody>
      </p:sp>
      <p:sp>
        <p:nvSpPr>
          <p:cNvPr id="188419" name="Rectangle 3"/>
          <p:cNvSpPr>
            <a:spLocks noGrp="1" noChangeArrowheads="1"/>
          </p:cNvSpPr>
          <p:nvPr>
            <p:ph idx="1"/>
          </p:nvPr>
        </p:nvSpPr>
        <p:spPr/>
        <p:txBody>
          <a:bodyPr/>
          <a:lstStyle/>
          <a:p>
            <a:pPr eaLnBrk="1" hangingPunct="1">
              <a:lnSpc>
                <a:spcPct val="90000"/>
              </a:lnSpc>
            </a:pPr>
            <a:r>
              <a:rPr lang="en-US" sz="2000" dirty="0"/>
              <a:t>GSM</a:t>
            </a:r>
          </a:p>
          <a:p>
            <a:pPr lvl="1" eaLnBrk="1" hangingPunct="1">
              <a:lnSpc>
                <a:spcPct val="90000"/>
              </a:lnSpc>
            </a:pPr>
            <a:r>
              <a:rPr lang="en-US" dirty="0"/>
              <a:t> Mobile device gets exclusive signal from the base station </a:t>
            </a:r>
          </a:p>
          <a:p>
            <a:pPr lvl="1" eaLnBrk="1" hangingPunct="1">
              <a:lnSpc>
                <a:spcPct val="90000"/>
              </a:lnSpc>
            </a:pPr>
            <a:r>
              <a:rPr lang="en-US" dirty="0"/>
              <a:t> Number of devices in a cell does not influence cell size</a:t>
            </a:r>
            <a:br>
              <a:rPr lang="en-US" dirty="0"/>
            </a:br>
            <a:endParaRPr lang="en-US" dirty="0"/>
          </a:p>
          <a:p>
            <a:pPr eaLnBrk="1" hangingPunct="1">
              <a:lnSpc>
                <a:spcPct val="90000"/>
              </a:lnSpc>
            </a:pPr>
            <a:r>
              <a:rPr lang="en-US" sz="2000" dirty="0"/>
              <a:t>UMTS</a:t>
            </a:r>
          </a:p>
          <a:p>
            <a:pPr lvl="1" eaLnBrk="1" hangingPunct="1">
              <a:lnSpc>
                <a:spcPct val="90000"/>
              </a:lnSpc>
            </a:pPr>
            <a:r>
              <a:rPr lang="en-US" dirty="0"/>
              <a:t> Cell size is closely correlated to the cell capacity</a:t>
            </a:r>
          </a:p>
          <a:p>
            <a:pPr lvl="1" eaLnBrk="1" hangingPunct="1">
              <a:lnSpc>
                <a:spcPct val="90000"/>
              </a:lnSpc>
            </a:pPr>
            <a:r>
              <a:rPr lang="en-US" dirty="0"/>
              <a:t> Signal-to-nose ratio determines cell capacity</a:t>
            </a:r>
          </a:p>
          <a:p>
            <a:pPr lvl="1" eaLnBrk="1" hangingPunct="1">
              <a:lnSpc>
                <a:spcPct val="90000"/>
              </a:lnSpc>
            </a:pPr>
            <a:r>
              <a:rPr lang="en-US" dirty="0"/>
              <a:t> Noise is generated by interference from </a:t>
            </a:r>
          </a:p>
          <a:p>
            <a:pPr lvl="2" eaLnBrk="1" hangingPunct="1">
              <a:lnSpc>
                <a:spcPct val="90000"/>
              </a:lnSpc>
            </a:pPr>
            <a:r>
              <a:rPr lang="en-US" sz="1600" dirty="0"/>
              <a:t> other cells</a:t>
            </a:r>
          </a:p>
          <a:p>
            <a:pPr lvl="2" eaLnBrk="1" hangingPunct="1">
              <a:lnSpc>
                <a:spcPct val="90000"/>
              </a:lnSpc>
            </a:pPr>
            <a:r>
              <a:rPr lang="en-US" sz="1600" dirty="0"/>
              <a:t> other users of the same cell</a:t>
            </a:r>
          </a:p>
          <a:p>
            <a:pPr lvl="1" eaLnBrk="1" hangingPunct="1">
              <a:lnSpc>
                <a:spcPct val="90000"/>
              </a:lnSpc>
            </a:pPr>
            <a:r>
              <a:rPr lang="en-US" dirty="0"/>
              <a:t> Interference increases noise level</a:t>
            </a:r>
          </a:p>
          <a:p>
            <a:pPr lvl="1" eaLnBrk="1" hangingPunct="1">
              <a:lnSpc>
                <a:spcPct val="90000"/>
              </a:lnSpc>
            </a:pPr>
            <a:r>
              <a:rPr lang="en-US" dirty="0"/>
              <a:t> Devices at the edge of a cell cannot further increase their output power (max. power limit) and thus drop out of the cell </a:t>
            </a:r>
            <a:br>
              <a:rPr lang="en-US" dirty="0"/>
            </a:br>
            <a:r>
              <a:rPr lang="en-US" dirty="0">
                <a:sym typeface="Wingdings" pitchFamily="2" charset="2"/>
              </a:rPr>
              <a:t> no more communication possible</a:t>
            </a:r>
          </a:p>
          <a:p>
            <a:pPr lvl="1" eaLnBrk="1" hangingPunct="1">
              <a:lnSpc>
                <a:spcPct val="90000"/>
              </a:lnSpc>
            </a:pPr>
            <a:r>
              <a:rPr lang="en-US" dirty="0">
                <a:sym typeface="Wingdings" pitchFamily="2" charset="2"/>
              </a:rPr>
              <a:t> Limitation of the max. number of users within a cell required</a:t>
            </a:r>
            <a:br>
              <a:rPr lang="en-US" dirty="0">
                <a:sym typeface="Wingdings" pitchFamily="2" charset="2"/>
              </a:rPr>
            </a:br>
            <a:endParaRPr lang="en-US" dirty="0">
              <a:sym typeface="Wingdings" pitchFamily="2" charset="2"/>
            </a:endParaRPr>
          </a:p>
          <a:p>
            <a:pPr lvl="1" eaLnBrk="1" hangingPunct="1">
              <a:lnSpc>
                <a:spcPct val="90000"/>
              </a:lnSpc>
            </a:pPr>
            <a:r>
              <a:rPr lang="en-US" dirty="0">
                <a:sym typeface="Wingdings" pitchFamily="2" charset="2"/>
              </a:rPr>
              <a:t> Cell breathing complicates network planning</a:t>
            </a:r>
            <a:endParaRPr lang="en-US" dirty="0"/>
          </a:p>
        </p:txBody>
      </p:sp>
      <p:sp>
        <p:nvSpPr>
          <p:cNvPr id="188417"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a:t>Breathing Cells: Example</a:t>
            </a:r>
          </a:p>
        </p:txBody>
      </p:sp>
      <p:sp>
        <p:nvSpPr>
          <p:cNvPr id="189441"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189443" name="Picture 3" descr="Cell breathing and noise increase"/>
          <p:cNvPicPr>
            <a:picLocks noChangeAspect="1" noChangeArrowheads="1"/>
          </p:cNvPicPr>
          <p:nvPr/>
        </p:nvPicPr>
        <p:blipFill>
          <a:blip r:embed="rId3" cstate="print"/>
          <a:srcRect/>
          <a:stretch>
            <a:fillRect/>
          </a:stretch>
        </p:blipFill>
        <p:spPr bwMode="auto">
          <a:xfrm>
            <a:off x="2351088" y="1341438"/>
            <a:ext cx="7315200" cy="4481512"/>
          </a:xfrm>
          <a:prstGeom prst="rect">
            <a:avLst/>
          </a:prstGeom>
          <a:noFill/>
          <a:ln w="9525">
            <a:noFill/>
            <a:miter lim="800000"/>
            <a:headEnd/>
            <a:tailEnd/>
          </a:ln>
        </p:spPr>
      </p:pic>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a:t>UMTS services (originally)</a:t>
            </a:r>
          </a:p>
        </p:txBody>
      </p:sp>
      <p:sp>
        <p:nvSpPr>
          <p:cNvPr id="190467" name="Rectangle 3"/>
          <p:cNvSpPr>
            <a:spLocks noGrp="1" noChangeArrowheads="1"/>
          </p:cNvSpPr>
          <p:nvPr>
            <p:ph idx="1"/>
          </p:nvPr>
        </p:nvSpPr>
        <p:spPr/>
        <p:txBody>
          <a:bodyPr/>
          <a:lstStyle/>
          <a:p>
            <a:pPr eaLnBrk="1" hangingPunct="1">
              <a:lnSpc>
                <a:spcPct val="90000"/>
              </a:lnSpc>
            </a:pPr>
            <a:r>
              <a:rPr lang="en-US" sz="2000" dirty="0"/>
              <a:t>Data transmission service profiles</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sz="2000" dirty="0"/>
              <a:t>Virtual Home Environment (VHE)</a:t>
            </a:r>
          </a:p>
          <a:p>
            <a:pPr lvl="1" eaLnBrk="1" hangingPunct="1">
              <a:lnSpc>
                <a:spcPct val="90000"/>
              </a:lnSpc>
            </a:pPr>
            <a:r>
              <a:rPr lang="en-US" dirty="0"/>
              <a:t> Enables access to personalized data independent of location, access network, and device</a:t>
            </a:r>
          </a:p>
          <a:p>
            <a:pPr lvl="1" eaLnBrk="1" hangingPunct="1">
              <a:lnSpc>
                <a:spcPct val="90000"/>
              </a:lnSpc>
            </a:pPr>
            <a:r>
              <a:rPr lang="en-US" dirty="0"/>
              <a:t> Network operators may offer new services without changing the network</a:t>
            </a:r>
          </a:p>
          <a:p>
            <a:pPr lvl="1" eaLnBrk="1" hangingPunct="1">
              <a:lnSpc>
                <a:spcPct val="90000"/>
              </a:lnSpc>
            </a:pPr>
            <a:r>
              <a:rPr lang="en-US" dirty="0"/>
              <a:t> Service providers may offer services based on components which allow the automatic adaptation to new networks and devices</a:t>
            </a:r>
          </a:p>
          <a:p>
            <a:pPr lvl="1" eaLnBrk="1" hangingPunct="1">
              <a:lnSpc>
                <a:spcPct val="90000"/>
              </a:lnSpc>
            </a:pPr>
            <a:r>
              <a:rPr lang="en-US" dirty="0"/>
              <a:t> Integration of existing IN services</a:t>
            </a:r>
          </a:p>
        </p:txBody>
      </p:sp>
      <p:sp>
        <p:nvSpPr>
          <p:cNvPr id="190465" name="Fußzeilenplatzhalter 3"/>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grpSp>
        <p:nvGrpSpPr>
          <p:cNvPr id="190468" name="Group 4"/>
          <p:cNvGrpSpPr>
            <a:grpSpLocks/>
          </p:cNvGrpSpPr>
          <p:nvPr/>
        </p:nvGrpSpPr>
        <p:grpSpPr bwMode="auto">
          <a:xfrm>
            <a:off x="1343340" y="1844780"/>
            <a:ext cx="8382000" cy="2344737"/>
            <a:chOff x="384" y="1296"/>
            <a:chExt cx="5280" cy="1477"/>
          </a:xfrm>
        </p:grpSpPr>
        <p:sp>
          <p:nvSpPr>
            <p:cNvPr id="190469" name="Rectangle 5"/>
            <p:cNvSpPr>
              <a:spLocks noChangeArrowheads="1"/>
            </p:cNvSpPr>
            <p:nvPr/>
          </p:nvSpPr>
          <p:spPr bwMode="auto">
            <a:xfrm>
              <a:off x="3552" y="2562"/>
              <a:ext cx="2112" cy="211"/>
            </a:xfrm>
            <a:prstGeom prst="rect">
              <a:avLst/>
            </a:prstGeom>
            <a:noFill/>
            <a:ln w="9525">
              <a:noFill/>
              <a:miter lim="800000"/>
              <a:headEnd/>
              <a:tailEnd/>
            </a:ln>
          </p:spPr>
          <p:txBody>
            <a:bodyPr/>
            <a:lstStyle/>
            <a:p>
              <a:pPr eaLnBrk="0" hangingPunct="0"/>
              <a:endParaRPr lang="en-US" sz="1600">
                <a:latin typeface="Arial" pitchFamily="34" charset="0"/>
              </a:endParaRPr>
            </a:p>
          </p:txBody>
        </p:sp>
        <p:sp>
          <p:nvSpPr>
            <p:cNvPr id="190470" name="Rectangle 6"/>
            <p:cNvSpPr>
              <a:spLocks noChangeArrowheads="1"/>
            </p:cNvSpPr>
            <p:nvPr/>
          </p:nvSpPr>
          <p:spPr bwMode="auto">
            <a:xfrm>
              <a:off x="2479" y="2562"/>
              <a:ext cx="1073" cy="211"/>
            </a:xfrm>
            <a:prstGeom prst="rect">
              <a:avLst/>
            </a:prstGeom>
            <a:noFill/>
            <a:ln w="9525">
              <a:noFill/>
              <a:miter lim="800000"/>
              <a:headEnd/>
              <a:tailEnd/>
            </a:ln>
          </p:spPr>
          <p:txBody>
            <a:bodyPr/>
            <a:lstStyle/>
            <a:p>
              <a:pPr eaLnBrk="0" hangingPunct="0"/>
              <a:r>
                <a:rPr lang="en-US" sz="1600">
                  <a:latin typeface="Arial" pitchFamily="34" charset="0"/>
                </a:rPr>
                <a:t>Circuit switched</a:t>
              </a:r>
            </a:p>
          </p:txBody>
        </p:sp>
        <p:sp>
          <p:nvSpPr>
            <p:cNvPr id="190471" name="Rectangle 7"/>
            <p:cNvSpPr>
              <a:spLocks noChangeArrowheads="1"/>
            </p:cNvSpPr>
            <p:nvPr/>
          </p:nvSpPr>
          <p:spPr bwMode="auto">
            <a:xfrm>
              <a:off x="1653" y="2562"/>
              <a:ext cx="826" cy="211"/>
            </a:xfrm>
            <a:prstGeom prst="rect">
              <a:avLst/>
            </a:prstGeom>
            <a:noFill/>
            <a:ln w="9525">
              <a:noFill/>
              <a:miter lim="800000"/>
              <a:headEnd/>
              <a:tailEnd/>
            </a:ln>
          </p:spPr>
          <p:txBody>
            <a:bodyPr/>
            <a:lstStyle/>
            <a:p>
              <a:pPr algn="r" eaLnBrk="0" hangingPunct="0"/>
              <a:r>
                <a:rPr lang="en-US" sz="1600">
                  <a:latin typeface="Arial" pitchFamily="34" charset="0"/>
                </a:rPr>
                <a:t>16 kbit/s</a:t>
              </a:r>
            </a:p>
          </p:txBody>
        </p:sp>
        <p:sp>
          <p:nvSpPr>
            <p:cNvPr id="190472" name="Rectangle 8"/>
            <p:cNvSpPr>
              <a:spLocks noChangeArrowheads="1"/>
            </p:cNvSpPr>
            <p:nvPr/>
          </p:nvSpPr>
          <p:spPr bwMode="auto">
            <a:xfrm>
              <a:off x="384" y="2562"/>
              <a:ext cx="1269" cy="211"/>
            </a:xfrm>
            <a:prstGeom prst="rect">
              <a:avLst/>
            </a:prstGeom>
            <a:noFill/>
            <a:ln w="9525">
              <a:noFill/>
              <a:miter lim="800000"/>
              <a:headEnd/>
              <a:tailEnd/>
            </a:ln>
          </p:spPr>
          <p:txBody>
            <a:bodyPr/>
            <a:lstStyle/>
            <a:p>
              <a:pPr eaLnBrk="0" hangingPunct="0"/>
              <a:r>
                <a:rPr lang="en-US" sz="1600">
                  <a:latin typeface="Arial" pitchFamily="34" charset="0"/>
                </a:rPr>
                <a:t>Voice</a:t>
              </a:r>
            </a:p>
          </p:txBody>
        </p:sp>
        <p:sp>
          <p:nvSpPr>
            <p:cNvPr id="190473" name="Rectangle 9"/>
            <p:cNvSpPr>
              <a:spLocks noChangeArrowheads="1"/>
            </p:cNvSpPr>
            <p:nvPr/>
          </p:nvSpPr>
          <p:spPr bwMode="auto">
            <a:xfrm>
              <a:off x="3552" y="2351"/>
              <a:ext cx="2112" cy="211"/>
            </a:xfrm>
            <a:prstGeom prst="rect">
              <a:avLst/>
            </a:prstGeom>
            <a:noFill/>
            <a:ln w="9525">
              <a:noFill/>
              <a:miter lim="800000"/>
              <a:headEnd/>
              <a:tailEnd/>
            </a:ln>
          </p:spPr>
          <p:txBody>
            <a:bodyPr/>
            <a:lstStyle/>
            <a:p>
              <a:pPr eaLnBrk="0" hangingPunct="0"/>
              <a:r>
                <a:rPr lang="en-US" sz="1600">
                  <a:latin typeface="Arial" pitchFamily="34" charset="0"/>
                </a:rPr>
                <a:t>SMS successor, E-Mail</a:t>
              </a:r>
            </a:p>
          </p:txBody>
        </p:sp>
        <p:sp>
          <p:nvSpPr>
            <p:cNvPr id="190474" name="Rectangle 10"/>
            <p:cNvSpPr>
              <a:spLocks noChangeArrowheads="1"/>
            </p:cNvSpPr>
            <p:nvPr/>
          </p:nvSpPr>
          <p:spPr bwMode="auto">
            <a:xfrm>
              <a:off x="2479" y="2351"/>
              <a:ext cx="1073" cy="211"/>
            </a:xfrm>
            <a:prstGeom prst="rect">
              <a:avLst/>
            </a:prstGeom>
            <a:noFill/>
            <a:ln w="9525">
              <a:noFill/>
              <a:miter lim="800000"/>
              <a:headEnd/>
              <a:tailEnd/>
            </a:ln>
          </p:spPr>
          <p:txBody>
            <a:bodyPr/>
            <a:lstStyle/>
            <a:p>
              <a:pPr eaLnBrk="0" hangingPunct="0"/>
              <a:r>
                <a:rPr lang="en-US" sz="1600">
                  <a:latin typeface="Arial" pitchFamily="34" charset="0"/>
                </a:rPr>
                <a:t>Packet switched</a:t>
              </a:r>
            </a:p>
          </p:txBody>
        </p:sp>
        <p:sp>
          <p:nvSpPr>
            <p:cNvPr id="190475" name="Rectangle 11"/>
            <p:cNvSpPr>
              <a:spLocks noChangeArrowheads="1"/>
            </p:cNvSpPr>
            <p:nvPr/>
          </p:nvSpPr>
          <p:spPr bwMode="auto">
            <a:xfrm>
              <a:off x="1653" y="2351"/>
              <a:ext cx="826" cy="211"/>
            </a:xfrm>
            <a:prstGeom prst="rect">
              <a:avLst/>
            </a:prstGeom>
            <a:noFill/>
            <a:ln w="9525">
              <a:noFill/>
              <a:miter lim="800000"/>
              <a:headEnd/>
              <a:tailEnd/>
            </a:ln>
          </p:spPr>
          <p:txBody>
            <a:bodyPr/>
            <a:lstStyle/>
            <a:p>
              <a:pPr algn="r" eaLnBrk="0" hangingPunct="0"/>
              <a:r>
                <a:rPr lang="en-US" sz="1600">
                  <a:latin typeface="Arial" pitchFamily="34" charset="0"/>
                </a:rPr>
                <a:t>14.4 kbit/s</a:t>
              </a:r>
            </a:p>
          </p:txBody>
        </p:sp>
        <p:sp>
          <p:nvSpPr>
            <p:cNvPr id="190476" name="Rectangle 12"/>
            <p:cNvSpPr>
              <a:spLocks noChangeArrowheads="1"/>
            </p:cNvSpPr>
            <p:nvPr/>
          </p:nvSpPr>
          <p:spPr bwMode="auto">
            <a:xfrm>
              <a:off x="384" y="2351"/>
              <a:ext cx="1269" cy="211"/>
            </a:xfrm>
            <a:prstGeom prst="rect">
              <a:avLst/>
            </a:prstGeom>
            <a:noFill/>
            <a:ln w="9525">
              <a:noFill/>
              <a:miter lim="800000"/>
              <a:headEnd/>
              <a:tailEnd/>
            </a:ln>
          </p:spPr>
          <p:txBody>
            <a:bodyPr/>
            <a:lstStyle/>
            <a:p>
              <a:pPr eaLnBrk="0" hangingPunct="0"/>
              <a:r>
                <a:rPr lang="en-US" sz="1600">
                  <a:latin typeface="Arial" pitchFamily="34" charset="0"/>
                </a:rPr>
                <a:t>Simple Messaging</a:t>
              </a:r>
            </a:p>
          </p:txBody>
        </p:sp>
        <p:sp>
          <p:nvSpPr>
            <p:cNvPr id="190477" name="Rectangle 13"/>
            <p:cNvSpPr>
              <a:spLocks noChangeArrowheads="1"/>
            </p:cNvSpPr>
            <p:nvPr/>
          </p:nvSpPr>
          <p:spPr bwMode="auto">
            <a:xfrm>
              <a:off x="3552" y="2140"/>
              <a:ext cx="2112" cy="211"/>
            </a:xfrm>
            <a:prstGeom prst="rect">
              <a:avLst/>
            </a:prstGeom>
            <a:noFill/>
            <a:ln w="9525">
              <a:noFill/>
              <a:miter lim="800000"/>
              <a:headEnd/>
              <a:tailEnd/>
            </a:ln>
          </p:spPr>
          <p:txBody>
            <a:bodyPr/>
            <a:lstStyle/>
            <a:p>
              <a:pPr eaLnBrk="0" hangingPunct="0"/>
              <a:endParaRPr lang="en-US" sz="1600">
                <a:latin typeface="Arial" pitchFamily="34" charset="0"/>
              </a:endParaRPr>
            </a:p>
          </p:txBody>
        </p:sp>
        <p:sp>
          <p:nvSpPr>
            <p:cNvPr id="190478" name="Rectangle 14"/>
            <p:cNvSpPr>
              <a:spLocks noChangeArrowheads="1"/>
            </p:cNvSpPr>
            <p:nvPr/>
          </p:nvSpPr>
          <p:spPr bwMode="auto">
            <a:xfrm>
              <a:off x="2479" y="2140"/>
              <a:ext cx="1073" cy="211"/>
            </a:xfrm>
            <a:prstGeom prst="rect">
              <a:avLst/>
            </a:prstGeom>
            <a:noFill/>
            <a:ln w="9525">
              <a:noFill/>
              <a:miter lim="800000"/>
              <a:headEnd/>
              <a:tailEnd/>
            </a:ln>
          </p:spPr>
          <p:txBody>
            <a:bodyPr/>
            <a:lstStyle/>
            <a:p>
              <a:pPr eaLnBrk="0" hangingPunct="0"/>
              <a:r>
                <a:rPr lang="en-US" sz="1600">
                  <a:latin typeface="Arial" pitchFamily="34" charset="0"/>
                </a:rPr>
                <a:t>Circuit switched</a:t>
              </a:r>
            </a:p>
          </p:txBody>
        </p:sp>
        <p:sp>
          <p:nvSpPr>
            <p:cNvPr id="190479" name="Rectangle 15"/>
            <p:cNvSpPr>
              <a:spLocks noChangeArrowheads="1"/>
            </p:cNvSpPr>
            <p:nvPr/>
          </p:nvSpPr>
          <p:spPr bwMode="auto">
            <a:xfrm>
              <a:off x="1653" y="2140"/>
              <a:ext cx="826" cy="211"/>
            </a:xfrm>
            <a:prstGeom prst="rect">
              <a:avLst/>
            </a:prstGeom>
            <a:noFill/>
            <a:ln w="9525">
              <a:noFill/>
              <a:miter lim="800000"/>
              <a:headEnd/>
              <a:tailEnd/>
            </a:ln>
          </p:spPr>
          <p:txBody>
            <a:bodyPr/>
            <a:lstStyle/>
            <a:p>
              <a:pPr algn="r" eaLnBrk="0" hangingPunct="0"/>
              <a:r>
                <a:rPr lang="en-US" sz="1600">
                  <a:latin typeface="Arial" pitchFamily="34" charset="0"/>
                </a:rPr>
                <a:t>14.4 kbit/s</a:t>
              </a:r>
            </a:p>
          </p:txBody>
        </p:sp>
        <p:sp>
          <p:nvSpPr>
            <p:cNvPr id="190480" name="Rectangle 16"/>
            <p:cNvSpPr>
              <a:spLocks noChangeArrowheads="1"/>
            </p:cNvSpPr>
            <p:nvPr/>
          </p:nvSpPr>
          <p:spPr bwMode="auto">
            <a:xfrm>
              <a:off x="384" y="2140"/>
              <a:ext cx="1269" cy="211"/>
            </a:xfrm>
            <a:prstGeom prst="rect">
              <a:avLst/>
            </a:prstGeom>
            <a:noFill/>
            <a:ln w="9525">
              <a:noFill/>
              <a:miter lim="800000"/>
              <a:headEnd/>
              <a:tailEnd/>
            </a:ln>
          </p:spPr>
          <p:txBody>
            <a:bodyPr/>
            <a:lstStyle/>
            <a:p>
              <a:pPr eaLnBrk="0" hangingPunct="0"/>
              <a:r>
                <a:rPr lang="en-US" sz="1600">
                  <a:latin typeface="Arial" pitchFamily="34" charset="0"/>
                </a:rPr>
                <a:t>Switched Data</a:t>
              </a:r>
            </a:p>
          </p:txBody>
        </p:sp>
        <p:sp>
          <p:nvSpPr>
            <p:cNvPr id="190481" name="Rectangle 17"/>
            <p:cNvSpPr>
              <a:spLocks noChangeArrowheads="1"/>
            </p:cNvSpPr>
            <p:nvPr/>
          </p:nvSpPr>
          <p:spPr bwMode="auto">
            <a:xfrm>
              <a:off x="3552" y="1929"/>
              <a:ext cx="2112" cy="211"/>
            </a:xfrm>
            <a:prstGeom prst="rect">
              <a:avLst/>
            </a:prstGeom>
            <a:noFill/>
            <a:ln w="9525">
              <a:noFill/>
              <a:miter lim="800000"/>
              <a:headEnd/>
              <a:tailEnd/>
            </a:ln>
          </p:spPr>
          <p:txBody>
            <a:bodyPr/>
            <a:lstStyle/>
            <a:p>
              <a:pPr eaLnBrk="0" hangingPunct="0"/>
              <a:r>
                <a:rPr lang="en-US" sz="1600">
                  <a:latin typeface="Arial" pitchFamily="34" charset="0"/>
                </a:rPr>
                <a:t>asymmetrical, MM, downloads</a:t>
              </a:r>
            </a:p>
          </p:txBody>
        </p:sp>
        <p:sp>
          <p:nvSpPr>
            <p:cNvPr id="190482" name="Rectangle 18"/>
            <p:cNvSpPr>
              <a:spLocks noChangeArrowheads="1"/>
            </p:cNvSpPr>
            <p:nvPr/>
          </p:nvSpPr>
          <p:spPr bwMode="auto">
            <a:xfrm>
              <a:off x="2479" y="1929"/>
              <a:ext cx="1073" cy="211"/>
            </a:xfrm>
            <a:prstGeom prst="rect">
              <a:avLst/>
            </a:prstGeom>
            <a:noFill/>
            <a:ln w="9525">
              <a:noFill/>
              <a:miter lim="800000"/>
              <a:headEnd/>
              <a:tailEnd/>
            </a:ln>
          </p:spPr>
          <p:txBody>
            <a:bodyPr/>
            <a:lstStyle/>
            <a:p>
              <a:pPr eaLnBrk="0" hangingPunct="0"/>
              <a:r>
                <a:rPr lang="en-US" sz="1600">
                  <a:latin typeface="Arial" pitchFamily="34" charset="0"/>
                </a:rPr>
                <a:t>Circuit switched</a:t>
              </a:r>
            </a:p>
          </p:txBody>
        </p:sp>
        <p:sp>
          <p:nvSpPr>
            <p:cNvPr id="190483" name="Rectangle 19"/>
            <p:cNvSpPr>
              <a:spLocks noChangeArrowheads="1"/>
            </p:cNvSpPr>
            <p:nvPr/>
          </p:nvSpPr>
          <p:spPr bwMode="auto">
            <a:xfrm>
              <a:off x="1653" y="1929"/>
              <a:ext cx="826" cy="211"/>
            </a:xfrm>
            <a:prstGeom prst="rect">
              <a:avLst/>
            </a:prstGeom>
            <a:noFill/>
            <a:ln w="9525">
              <a:noFill/>
              <a:miter lim="800000"/>
              <a:headEnd/>
              <a:tailEnd/>
            </a:ln>
          </p:spPr>
          <p:txBody>
            <a:bodyPr/>
            <a:lstStyle/>
            <a:p>
              <a:pPr algn="r" eaLnBrk="0" hangingPunct="0"/>
              <a:r>
                <a:rPr lang="en-US" sz="1600">
                  <a:latin typeface="Arial" pitchFamily="34" charset="0"/>
                </a:rPr>
                <a:t>384 kbit/s</a:t>
              </a:r>
            </a:p>
          </p:txBody>
        </p:sp>
        <p:sp>
          <p:nvSpPr>
            <p:cNvPr id="190484" name="Rectangle 20"/>
            <p:cNvSpPr>
              <a:spLocks noChangeArrowheads="1"/>
            </p:cNvSpPr>
            <p:nvPr/>
          </p:nvSpPr>
          <p:spPr bwMode="auto">
            <a:xfrm>
              <a:off x="384" y="1929"/>
              <a:ext cx="1269" cy="211"/>
            </a:xfrm>
            <a:prstGeom prst="rect">
              <a:avLst/>
            </a:prstGeom>
            <a:noFill/>
            <a:ln w="9525">
              <a:noFill/>
              <a:miter lim="800000"/>
              <a:headEnd/>
              <a:tailEnd/>
            </a:ln>
          </p:spPr>
          <p:txBody>
            <a:bodyPr/>
            <a:lstStyle/>
            <a:p>
              <a:pPr eaLnBrk="0" hangingPunct="0"/>
              <a:r>
                <a:rPr lang="en-US" sz="1600">
                  <a:latin typeface="Arial" pitchFamily="34" charset="0"/>
                </a:rPr>
                <a:t>Medium MM</a:t>
              </a:r>
            </a:p>
          </p:txBody>
        </p:sp>
        <p:sp>
          <p:nvSpPr>
            <p:cNvPr id="190485" name="Rectangle 21"/>
            <p:cNvSpPr>
              <a:spLocks noChangeArrowheads="1"/>
            </p:cNvSpPr>
            <p:nvPr/>
          </p:nvSpPr>
          <p:spPr bwMode="auto">
            <a:xfrm>
              <a:off x="3552" y="1718"/>
              <a:ext cx="2112" cy="211"/>
            </a:xfrm>
            <a:prstGeom prst="rect">
              <a:avLst/>
            </a:prstGeom>
            <a:noFill/>
            <a:ln w="9525">
              <a:noFill/>
              <a:miter lim="800000"/>
              <a:headEnd/>
              <a:tailEnd/>
            </a:ln>
          </p:spPr>
          <p:txBody>
            <a:bodyPr/>
            <a:lstStyle/>
            <a:p>
              <a:pPr eaLnBrk="0" hangingPunct="0"/>
              <a:r>
                <a:rPr lang="en-US" sz="1600">
                  <a:latin typeface="Arial" pitchFamily="34" charset="0"/>
                </a:rPr>
                <a:t>Low coverage, max. 6 km/h</a:t>
              </a:r>
            </a:p>
          </p:txBody>
        </p:sp>
        <p:sp>
          <p:nvSpPr>
            <p:cNvPr id="190486" name="Rectangle 22"/>
            <p:cNvSpPr>
              <a:spLocks noChangeArrowheads="1"/>
            </p:cNvSpPr>
            <p:nvPr/>
          </p:nvSpPr>
          <p:spPr bwMode="auto">
            <a:xfrm>
              <a:off x="2479" y="1718"/>
              <a:ext cx="1073" cy="211"/>
            </a:xfrm>
            <a:prstGeom prst="rect">
              <a:avLst/>
            </a:prstGeom>
            <a:noFill/>
            <a:ln w="9525">
              <a:noFill/>
              <a:miter lim="800000"/>
              <a:headEnd/>
              <a:tailEnd/>
            </a:ln>
          </p:spPr>
          <p:txBody>
            <a:bodyPr/>
            <a:lstStyle/>
            <a:p>
              <a:pPr eaLnBrk="0" hangingPunct="0"/>
              <a:r>
                <a:rPr lang="en-US" sz="1600">
                  <a:latin typeface="Arial" pitchFamily="34" charset="0"/>
                </a:rPr>
                <a:t>Packet switched</a:t>
              </a:r>
            </a:p>
          </p:txBody>
        </p:sp>
        <p:sp>
          <p:nvSpPr>
            <p:cNvPr id="190487" name="Rectangle 23"/>
            <p:cNvSpPr>
              <a:spLocks noChangeArrowheads="1"/>
            </p:cNvSpPr>
            <p:nvPr/>
          </p:nvSpPr>
          <p:spPr bwMode="auto">
            <a:xfrm>
              <a:off x="1653" y="1718"/>
              <a:ext cx="826" cy="211"/>
            </a:xfrm>
            <a:prstGeom prst="rect">
              <a:avLst/>
            </a:prstGeom>
            <a:noFill/>
            <a:ln w="9525">
              <a:noFill/>
              <a:miter lim="800000"/>
              <a:headEnd/>
              <a:tailEnd/>
            </a:ln>
          </p:spPr>
          <p:txBody>
            <a:bodyPr/>
            <a:lstStyle/>
            <a:p>
              <a:pPr algn="r" eaLnBrk="0" hangingPunct="0"/>
              <a:r>
                <a:rPr lang="en-US" sz="1600">
                  <a:latin typeface="Arial" pitchFamily="34" charset="0"/>
                </a:rPr>
                <a:t>2 Mbit/s</a:t>
              </a:r>
            </a:p>
          </p:txBody>
        </p:sp>
        <p:sp>
          <p:nvSpPr>
            <p:cNvPr id="190488" name="Rectangle 24"/>
            <p:cNvSpPr>
              <a:spLocks noChangeArrowheads="1"/>
            </p:cNvSpPr>
            <p:nvPr/>
          </p:nvSpPr>
          <p:spPr bwMode="auto">
            <a:xfrm>
              <a:off x="384" y="1718"/>
              <a:ext cx="1269" cy="211"/>
            </a:xfrm>
            <a:prstGeom prst="rect">
              <a:avLst/>
            </a:prstGeom>
            <a:noFill/>
            <a:ln w="9525">
              <a:noFill/>
              <a:miter lim="800000"/>
              <a:headEnd/>
              <a:tailEnd/>
            </a:ln>
          </p:spPr>
          <p:txBody>
            <a:bodyPr/>
            <a:lstStyle/>
            <a:p>
              <a:pPr eaLnBrk="0" hangingPunct="0"/>
              <a:r>
                <a:rPr lang="en-US" sz="1600">
                  <a:latin typeface="Arial" pitchFamily="34" charset="0"/>
                </a:rPr>
                <a:t>High MM</a:t>
              </a:r>
            </a:p>
          </p:txBody>
        </p:sp>
        <p:sp>
          <p:nvSpPr>
            <p:cNvPr id="190489" name="Rectangle 25"/>
            <p:cNvSpPr>
              <a:spLocks noChangeArrowheads="1"/>
            </p:cNvSpPr>
            <p:nvPr/>
          </p:nvSpPr>
          <p:spPr bwMode="auto">
            <a:xfrm>
              <a:off x="3552" y="1507"/>
              <a:ext cx="2112" cy="211"/>
            </a:xfrm>
            <a:prstGeom prst="rect">
              <a:avLst/>
            </a:prstGeom>
            <a:noFill/>
            <a:ln w="9525">
              <a:noFill/>
              <a:miter lim="800000"/>
              <a:headEnd/>
              <a:tailEnd/>
            </a:ln>
          </p:spPr>
          <p:txBody>
            <a:bodyPr/>
            <a:lstStyle/>
            <a:p>
              <a:pPr eaLnBrk="0" hangingPunct="0"/>
              <a:r>
                <a:rPr lang="en-US" sz="1600">
                  <a:latin typeface="Arial" pitchFamily="34" charset="0"/>
                </a:rPr>
                <a:t>Bidirectional, video telephone</a:t>
              </a:r>
            </a:p>
          </p:txBody>
        </p:sp>
        <p:sp>
          <p:nvSpPr>
            <p:cNvPr id="190490" name="Rectangle 26"/>
            <p:cNvSpPr>
              <a:spLocks noChangeArrowheads="1"/>
            </p:cNvSpPr>
            <p:nvPr/>
          </p:nvSpPr>
          <p:spPr bwMode="auto">
            <a:xfrm>
              <a:off x="2479" y="1507"/>
              <a:ext cx="1073" cy="211"/>
            </a:xfrm>
            <a:prstGeom prst="rect">
              <a:avLst/>
            </a:prstGeom>
            <a:noFill/>
            <a:ln w="9525">
              <a:noFill/>
              <a:miter lim="800000"/>
              <a:headEnd/>
              <a:tailEnd/>
            </a:ln>
          </p:spPr>
          <p:txBody>
            <a:bodyPr/>
            <a:lstStyle/>
            <a:p>
              <a:pPr eaLnBrk="0" hangingPunct="0"/>
              <a:r>
                <a:rPr lang="en-US" sz="1600">
                  <a:latin typeface="Arial" pitchFamily="34" charset="0"/>
                </a:rPr>
                <a:t>Circuit switched</a:t>
              </a:r>
            </a:p>
          </p:txBody>
        </p:sp>
        <p:sp>
          <p:nvSpPr>
            <p:cNvPr id="190491" name="Rectangle 27"/>
            <p:cNvSpPr>
              <a:spLocks noChangeArrowheads="1"/>
            </p:cNvSpPr>
            <p:nvPr/>
          </p:nvSpPr>
          <p:spPr bwMode="auto">
            <a:xfrm>
              <a:off x="1653" y="1507"/>
              <a:ext cx="826" cy="211"/>
            </a:xfrm>
            <a:prstGeom prst="rect">
              <a:avLst/>
            </a:prstGeom>
            <a:noFill/>
            <a:ln w="9525">
              <a:noFill/>
              <a:miter lim="800000"/>
              <a:headEnd/>
              <a:tailEnd/>
            </a:ln>
          </p:spPr>
          <p:txBody>
            <a:bodyPr/>
            <a:lstStyle/>
            <a:p>
              <a:pPr algn="r" eaLnBrk="0" hangingPunct="0"/>
              <a:r>
                <a:rPr lang="en-US" sz="1600">
                  <a:latin typeface="Arial" pitchFamily="34" charset="0"/>
                </a:rPr>
                <a:t>128 kbit/s</a:t>
              </a:r>
            </a:p>
          </p:txBody>
        </p:sp>
        <p:sp>
          <p:nvSpPr>
            <p:cNvPr id="190492" name="Rectangle 28"/>
            <p:cNvSpPr>
              <a:spLocks noChangeArrowheads="1"/>
            </p:cNvSpPr>
            <p:nvPr/>
          </p:nvSpPr>
          <p:spPr bwMode="auto">
            <a:xfrm>
              <a:off x="384" y="1507"/>
              <a:ext cx="1269" cy="211"/>
            </a:xfrm>
            <a:prstGeom prst="rect">
              <a:avLst/>
            </a:prstGeom>
            <a:noFill/>
            <a:ln w="9525">
              <a:noFill/>
              <a:miter lim="800000"/>
              <a:headEnd/>
              <a:tailEnd/>
            </a:ln>
          </p:spPr>
          <p:txBody>
            <a:bodyPr/>
            <a:lstStyle/>
            <a:p>
              <a:pPr eaLnBrk="0" hangingPunct="0"/>
              <a:r>
                <a:rPr lang="en-US" sz="1600">
                  <a:latin typeface="Arial" pitchFamily="34" charset="0"/>
                </a:rPr>
                <a:t>High Interactive MM</a:t>
              </a:r>
            </a:p>
          </p:txBody>
        </p:sp>
        <p:sp>
          <p:nvSpPr>
            <p:cNvPr id="190493" name="Rectangle 29"/>
            <p:cNvSpPr>
              <a:spLocks noChangeArrowheads="1"/>
            </p:cNvSpPr>
            <p:nvPr/>
          </p:nvSpPr>
          <p:spPr bwMode="auto">
            <a:xfrm>
              <a:off x="3552" y="1296"/>
              <a:ext cx="2112" cy="211"/>
            </a:xfrm>
            <a:prstGeom prst="rect">
              <a:avLst/>
            </a:prstGeom>
            <a:noFill/>
            <a:ln w="9525">
              <a:noFill/>
              <a:miter lim="800000"/>
              <a:headEnd/>
              <a:tailEnd/>
            </a:ln>
          </p:spPr>
          <p:txBody>
            <a:bodyPr/>
            <a:lstStyle/>
            <a:p>
              <a:pPr eaLnBrk="0" hangingPunct="0"/>
              <a:endParaRPr lang="en-US" sz="1600">
                <a:latin typeface="Arial" pitchFamily="34" charset="0"/>
              </a:endParaRPr>
            </a:p>
          </p:txBody>
        </p:sp>
        <p:sp>
          <p:nvSpPr>
            <p:cNvPr id="190494" name="Rectangle 30"/>
            <p:cNvSpPr>
              <a:spLocks noChangeArrowheads="1"/>
            </p:cNvSpPr>
            <p:nvPr/>
          </p:nvSpPr>
          <p:spPr bwMode="auto">
            <a:xfrm>
              <a:off x="2479" y="1296"/>
              <a:ext cx="1073" cy="211"/>
            </a:xfrm>
            <a:prstGeom prst="rect">
              <a:avLst/>
            </a:prstGeom>
            <a:noFill/>
            <a:ln w="9525">
              <a:noFill/>
              <a:miter lim="800000"/>
              <a:headEnd/>
              <a:tailEnd/>
            </a:ln>
          </p:spPr>
          <p:txBody>
            <a:bodyPr/>
            <a:lstStyle/>
            <a:p>
              <a:pPr eaLnBrk="0" hangingPunct="0"/>
              <a:r>
                <a:rPr lang="en-US" sz="1600">
                  <a:latin typeface="Arial" pitchFamily="34" charset="0"/>
                </a:rPr>
                <a:t>Transport mode</a:t>
              </a:r>
            </a:p>
          </p:txBody>
        </p:sp>
        <p:sp>
          <p:nvSpPr>
            <p:cNvPr id="190495" name="Rectangle 31"/>
            <p:cNvSpPr>
              <a:spLocks noChangeArrowheads="1"/>
            </p:cNvSpPr>
            <p:nvPr/>
          </p:nvSpPr>
          <p:spPr bwMode="auto">
            <a:xfrm>
              <a:off x="1653" y="1296"/>
              <a:ext cx="826" cy="211"/>
            </a:xfrm>
            <a:prstGeom prst="rect">
              <a:avLst/>
            </a:prstGeom>
            <a:noFill/>
            <a:ln w="9525">
              <a:noFill/>
              <a:miter lim="800000"/>
              <a:headEnd/>
              <a:tailEnd/>
            </a:ln>
          </p:spPr>
          <p:txBody>
            <a:bodyPr/>
            <a:lstStyle/>
            <a:p>
              <a:pPr eaLnBrk="0" hangingPunct="0"/>
              <a:r>
                <a:rPr lang="en-US" sz="1600">
                  <a:latin typeface="Arial" pitchFamily="34" charset="0"/>
                </a:rPr>
                <a:t>Bandwidth</a:t>
              </a:r>
            </a:p>
          </p:txBody>
        </p:sp>
        <p:sp>
          <p:nvSpPr>
            <p:cNvPr id="190496" name="Rectangle 32"/>
            <p:cNvSpPr>
              <a:spLocks noChangeArrowheads="1"/>
            </p:cNvSpPr>
            <p:nvPr/>
          </p:nvSpPr>
          <p:spPr bwMode="auto">
            <a:xfrm>
              <a:off x="384" y="1296"/>
              <a:ext cx="1269" cy="211"/>
            </a:xfrm>
            <a:prstGeom prst="rect">
              <a:avLst/>
            </a:prstGeom>
            <a:noFill/>
            <a:ln w="9525">
              <a:noFill/>
              <a:miter lim="800000"/>
              <a:headEnd/>
              <a:tailEnd/>
            </a:ln>
          </p:spPr>
          <p:txBody>
            <a:bodyPr/>
            <a:lstStyle/>
            <a:p>
              <a:pPr eaLnBrk="0" hangingPunct="0"/>
              <a:r>
                <a:rPr lang="en-US" sz="1600">
                  <a:latin typeface="Arial" pitchFamily="34" charset="0"/>
                </a:rPr>
                <a:t>Service Profile</a:t>
              </a:r>
            </a:p>
          </p:txBody>
        </p:sp>
        <p:sp>
          <p:nvSpPr>
            <p:cNvPr id="190497" name="Line 33"/>
            <p:cNvSpPr>
              <a:spLocks noChangeShapeType="1"/>
            </p:cNvSpPr>
            <p:nvPr/>
          </p:nvSpPr>
          <p:spPr bwMode="auto">
            <a:xfrm>
              <a:off x="384" y="1296"/>
              <a:ext cx="5280" cy="0"/>
            </a:xfrm>
            <a:prstGeom prst="line">
              <a:avLst/>
            </a:prstGeom>
            <a:noFill/>
            <a:ln w="28575" cap="sq">
              <a:solidFill>
                <a:schemeClr val="tx1"/>
              </a:solidFill>
              <a:round/>
              <a:headEnd/>
              <a:tailEnd/>
            </a:ln>
          </p:spPr>
          <p:txBody>
            <a:bodyPr/>
            <a:lstStyle/>
            <a:p>
              <a:endParaRPr lang="de-DE"/>
            </a:p>
          </p:txBody>
        </p:sp>
        <p:sp>
          <p:nvSpPr>
            <p:cNvPr id="190498" name="Line 34"/>
            <p:cNvSpPr>
              <a:spLocks noChangeShapeType="1"/>
            </p:cNvSpPr>
            <p:nvPr/>
          </p:nvSpPr>
          <p:spPr bwMode="auto">
            <a:xfrm>
              <a:off x="384" y="1718"/>
              <a:ext cx="5280" cy="0"/>
            </a:xfrm>
            <a:prstGeom prst="line">
              <a:avLst/>
            </a:prstGeom>
            <a:noFill/>
            <a:ln w="12700">
              <a:solidFill>
                <a:schemeClr val="tx1"/>
              </a:solidFill>
              <a:round/>
              <a:headEnd/>
              <a:tailEnd/>
            </a:ln>
          </p:spPr>
          <p:txBody>
            <a:bodyPr/>
            <a:lstStyle/>
            <a:p>
              <a:endParaRPr lang="de-DE"/>
            </a:p>
          </p:txBody>
        </p:sp>
        <p:sp>
          <p:nvSpPr>
            <p:cNvPr id="190499" name="Line 35"/>
            <p:cNvSpPr>
              <a:spLocks noChangeShapeType="1"/>
            </p:cNvSpPr>
            <p:nvPr/>
          </p:nvSpPr>
          <p:spPr bwMode="auto">
            <a:xfrm>
              <a:off x="384" y="1929"/>
              <a:ext cx="5280" cy="0"/>
            </a:xfrm>
            <a:prstGeom prst="line">
              <a:avLst/>
            </a:prstGeom>
            <a:noFill/>
            <a:ln w="12700">
              <a:solidFill>
                <a:schemeClr val="tx1"/>
              </a:solidFill>
              <a:round/>
              <a:headEnd/>
              <a:tailEnd/>
            </a:ln>
          </p:spPr>
          <p:txBody>
            <a:bodyPr/>
            <a:lstStyle/>
            <a:p>
              <a:endParaRPr lang="de-DE"/>
            </a:p>
          </p:txBody>
        </p:sp>
        <p:sp>
          <p:nvSpPr>
            <p:cNvPr id="190500" name="Line 36"/>
            <p:cNvSpPr>
              <a:spLocks noChangeShapeType="1"/>
            </p:cNvSpPr>
            <p:nvPr/>
          </p:nvSpPr>
          <p:spPr bwMode="auto">
            <a:xfrm>
              <a:off x="384" y="2140"/>
              <a:ext cx="5280" cy="0"/>
            </a:xfrm>
            <a:prstGeom prst="line">
              <a:avLst/>
            </a:prstGeom>
            <a:noFill/>
            <a:ln w="12700">
              <a:solidFill>
                <a:schemeClr val="tx1"/>
              </a:solidFill>
              <a:round/>
              <a:headEnd/>
              <a:tailEnd/>
            </a:ln>
          </p:spPr>
          <p:txBody>
            <a:bodyPr/>
            <a:lstStyle/>
            <a:p>
              <a:endParaRPr lang="de-DE"/>
            </a:p>
          </p:txBody>
        </p:sp>
        <p:sp>
          <p:nvSpPr>
            <p:cNvPr id="190501" name="Line 37"/>
            <p:cNvSpPr>
              <a:spLocks noChangeShapeType="1"/>
            </p:cNvSpPr>
            <p:nvPr/>
          </p:nvSpPr>
          <p:spPr bwMode="auto">
            <a:xfrm>
              <a:off x="384" y="2351"/>
              <a:ext cx="5280" cy="0"/>
            </a:xfrm>
            <a:prstGeom prst="line">
              <a:avLst/>
            </a:prstGeom>
            <a:noFill/>
            <a:ln w="12700">
              <a:solidFill>
                <a:schemeClr val="tx1"/>
              </a:solidFill>
              <a:round/>
              <a:headEnd/>
              <a:tailEnd/>
            </a:ln>
          </p:spPr>
          <p:txBody>
            <a:bodyPr/>
            <a:lstStyle/>
            <a:p>
              <a:endParaRPr lang="de-DE"/>
            </a:p>
          </p:txBody>
        </p:sp>
        <p:sp>
          <p:nvSpPr>
            <p:cNvPr id="190502" name="Line 38"/>
            <p:cNvSpPr>
              <a:spLocks noChangeShapeType="1"/>
            </p:cNvSpPr>
            <p:nvPr/>
          </p:nvSpPr>
          <p:spPr bwMode="auto">
            <a:xfrm>
              <a:off x="384" y="2562"/>
              <a:ext cx="5280" cy="0"/>
            </a:xfrm>
            <a:prstGeom prst="line">
              <a:avLst/>
            </a:prstGeom>
            <a:noFill/>
            <a:ln w="12700">
              <a:solidFill>
                <a:schemeClr val="tx1"/>
              </a:solidFill>
              <a:round/>
              <a:headEnd/>
              <a:tailEnd/>
            </a:ln>
          </p:spPr>
          <p:txBody>
            <a:bodyPr/>
            <a:lstStyle/>
            <a:p>
              <a:endParaRPr lang="de-DE"/>
            </a:p>
          </p:txBody>
        </p:sp>
        <p:sp>
          <p:nvSpPr>
            <p:cNvPr id="190503" name="Line 39"/>
            <p:cNvSpPr>
              <a:spLocks noChangeShapeType="1"/>
            </p:cNvSpPr>
            <p:nvPr/>
          </p:nvSpPr>
          <p:spPr bwMode="auto">
            <a:xfrm>
              <a:off x="384" y="2773"/>
              <a:ext cx="5280" cy="0"/>
            </a:xfrm>
            <a:prstGeom prst="line">
              <a:avLst/>
            </a:prstGeom>
            <a:noFill/>
            <a:ln w="28575" cap="sq">
              <a:solidFill>
                <a:schemeClr val="tx1"/>
              </a:solidFill>
              <a:round/>
              <a:headEnd/>
              <a:tailEnd/>
            </a:ln>
          </p:spPr>
          <p:txBody>
            <a:bodyPr/>
            <a:lstStyle/>
            <a:p>
              <a:endParaRPr lang="de-DE"/>
            </a:p>
          </p:txBody>
        </p:sp>
        <p:sp>
          <p:nvSpPr>
            <p:cNvPr id="190504" name="Line 40"/>
            <p:cNvSpPr>
              <a:spLocks noChangeShapeType="1"/>
            </p:cNvSpPr>
            <p:nvPr/>
          </p:nvSpPr>
          <p:spPr bwMode="auto">
            <a:xfrm>
              <a:off x="384" y="1296"/>
              <a:ext cx="0" cy="1477"/>
            </a:xfrm>
            <a:prstGeom prst="line">
              <a:avLst/>
            </a:prstGeom>
            <a:noFill/>
            <a:ln w="28575" cap="sq">
              <a:solidFill>
                <a:schemeClr val="tx1"/>
              </a:solidFill>
              <a:round/>
              <a:headEnd/>
              <a:tailEnd/>
            </a:ln>
          </p:spPr>
          <p:txBody>
            <a:bodyPr/>
            <a:lstStyle/>
            <a:p>
              <a:endParaRPr lang="de-DE"/>
            </a:p>
          </p:txBody>
        </p:sp>
        <p:sp>
          <p:nvSpPr>
            <p:cNvPr id="190505" name="Line 41"/>
            <p:cNvSpPr>
              <a:spLocks noChangeShapeType="1"/>
            </p:cNvSpPr>
            <p:nvPr/>
          </p:nvSpPr>
          <p:spPr bwMode="auto">
            <a:xfrm>
              <a:off x="1653" y="1296"/>
              <a:ext cx="0" cy="1477"/>
            </a:xfrm>
            <a:prstGeom prst="line">
              <a:avLst/>
            </a:prstGeom>
            <a:noFill/>
            <a:ln w="12700">
              <a:solidFill>
                <a:schemeClr val="tx1"/>
              </a:solidFill>
              <a:round/>
              <a:headEnd/>
              <a:tailEnd/>
            </a:ln>
          </p:spPr>
          <p:txBody>
            <a:bodyPr/>
            <a:lstStyle/>
            <a:p>
              <a:endParaRPr lang="de-DE"/>
            </a:p>
          </p:txBody>
        </p:sp>
        <p:sp>
          <p:nvSpPr>
            <p:cNvPr id="190506" name="Line 42"/>
            <p:cNvSpPr>
              <a:spLocks noChangeShapeType="1"/>
            </p:cNvSpPr>
            <p:nvPr/>
          </p:nvSpPr>
          <p:spPr bwMode="auto">
            <a:xfrm>
              <a:off x="2479" y="1296"/>
              <a:ext cx="0" cy="1477"/>
            </a:xfrm>
            <a:prstGeom prst="line">
              <a:avLst/>
            </a:prstGeom>
            <a:noFill/>
            <a:ln w="12700">
              <a:solidFill>
                <a:schemeClr val="tx1"/>
              </a:solidFill>
              <a:round/>
              <a:headEnd/>
              <a:tailEnd/>
            </a:ln>
          </p:spPr>
          <p:txBody>
            <a:bodyPr/>
            <a:lstStyle/>
            <a:p>
              <a:endParaRPr lang="de-DE"/>
            </a:p>
          </p:txBody>
        </p:sp>
        <p:sp>
          <p:nvSpPr>
            <p:cNvPr id="190507" name="Line 43"/>
            <p:cNvSpPr>
              <a:spLocks noChangeShapeType="1"/>
            </p:cNvSpPr>
            <p:nvPr/>
          </p:nvSpPr>
          <p:spPr bwMode="auto">
            <a:xfrm>
              <a:off x="3552" y="1296"/>
              <a:ext cx="0" cy="1477"/>
            </a:xfrm>
            <a:prstGeom prst="line">
              <a:avLst/>
            </a:prstGeom>
            <a:noFill/>
            <a:ln w="12700">
              <a:solidFill>
                <a:schemeClr val="tx1"/>
              </a:solidFill>
              <a:round/>
              <a:headEnd/>
              <a:tailEnd/>
            </a:ln>
          </p:spPr>
          <p:txBody>
            <a:bodyPr/>
            <a:lstStyle/>
            <a:p>
              <a:endParaRPr lang="de-DE"/>
            </a:p>
          </p:txBody>
        </p:sp>
        <p:sp>
          <p:nvSpPr>
            <p:cNvPr id="190508" name="Line 44"/>
            <p:cNvSpPr>
              <a:spLocks noChangeShapeType="1"/>
            </p:cNvSpPr>
            <p:nvPr/>
          </p:nvSpPr>
          <p:spPr bwMode="auto">
            <a:xfrm>
              <a:off x="5664" y="1296"/>
              <a:ext cx="0" cy="1477"/>
            </a:xfrm>
            <a:prstGeom prst="line">
              <a:avLst/>
            </a:prstGeom>
            <a:noFill/>
            <a:ln w="28575" cap="sq">
              <a:solidFill>
                <a:schemeClr val="tx1"/>
              </a:solidFill>
              <a:round/>
              <a:headEnd/>
              <a:tailEnd/>
            </a:ln>
          </p:spPr>
          <p:txBody>
            <a:bodyPr/>
            <a:lstStyle/>
            <a:p>
              <a:endParaRPr lang="de-DE"/>
            </a:p>
          </p:txBody>
        </p:sp>
        <p:sp>
          <p:nvSpPr>
            <p:cNvPr id="190509" name="Line 45"/>
            <p:cNvSpPr>
              <a:spLocks noChangeShapeType="1"/>
            </p:cNvSpPr>
            <p:nvPr/>
          </p:nvSpPr>
          <p:spPr bwMode="auto">
            <a:xfrm>
              <a:off x="384" y="1507"/>
              <a:ext cx="5280" cy="0"/>
            </a:xfrm>
            <a:prstGeom prst="line">
              <a:avLst/>
            </a:prstGeom>
            <a:noFill/>
            <a:ln w="28575" cap="sq">
              <a:solidFill>
                <a:schemeClr val="tx1"/>
              </a:solidFill>
              <a:round/>
              <a:headEnd/>
              <a:tailEnd/>
            </a:ln>
          </p:spPr>
          <p:txBody>
            <a:bodyPr/>
            <a:lstStyle/>
            <a:p>
              <a:endParaRPr lang="de-DE"/>
            </a:p>
          </p:txBody>
        </p:sp>
      </p:gr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a:t>Early 3G Networks: Japan</a:t>
            </a:r>
          </a:p>
        </p:txBody>
      </p:sp>
      <p:sp>
        <p:nvSpPr>
          <p:cNvPr id="192513"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sp>
        <p:nvSpPr>
          <p:cNvPr id="192515" name="Text Box 3"/>
          <p:cNvSpPr txBox="1">
            <a:spLocks noChangeArrowheads="1"/>
          </p:cNvSpPr>
          <p:nvPr/>
        </p:nvSpPr>
        <p:spPr bwMode="auto">
          <a:xfrm>
            <a:off x="2146301" y="5302251"/>
            <a:ext cx="3675063" cy="581025"/>
          </a:xfrm>
          <a:prstGeom prst="rect">
            <a:avLst/>
          </a:prstGeom>
          <a:noFill/>
          <a:ln w="9525">
            <a:noFill/>
            <a:miter lim="800000"/>
            <a:headEnd/>
            <a:tailEnd/>
          </a:ln>
        </p:spPr>
        <p:txBody>
          <a:bodyPr wrap="none">
            <a:spAutoFit/>
          </a:bodyPr>
          <a:lstStyle/>
          <a:p>
            <a:pPr eaLnBrk="0" hangingPunct="0"/>
            <a:r>
              <a:rPr lang="de-DE" sz="1600">
                <a:latin typeface="Arial" pitchFamily="34" charset="0"/>
              </a:rPr>
              <a:t>FOMA (Freedom Of Mobile multimedia</a:t>
            </a:r>
          </a:p>
          <a:p>
            <a:pPr eaLnBrk="0" hangingPunct="0"/>
            <a:r>
              <a:rPr lang="de-DE" sz="1600">
                <a:latin typeface="Arial" pitchFamily="34" charset="0"/>
              </a:rPr>
              <a:t>Access) in Japan</a:t>
            </a:r>
          </a:p>
        </p:txBody>
      </p:sp>
      <p:sp>
        <p:nvSpPr>
          <p:cNvPr id="192516" name="Text Box 4"/>
          <p:cNvSpPr txBox="1">
            <a:spLocks noChangeArrowheads="1"/>
          </p:cNvSpPr>
          <p:nvPr/>
        </p:nvSpPr>
        <p:spPr bwMode="auto">
          <a:xfrm>
            <a:off x="7258050" y="5734050"/>
            <a:ext cx="273685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Examples for FOMA phones</a:t>
            </a:r>
          </a:p>
        </p:txBody>
      </p:sp>
      <p:pic>
        <p:nvPicPr>
          <p:cNvPr id="192517" name="Picture 5" descr="99.9% population coverage in the Kanto Koshinetsu area"/>
          <p:cNvPicPr>
            <a:picLocks noChangeAspect="1" noChangeArrowheads="1"/>
          </p:cNvPicPr>
          <p:nvPr/>
        </p:nvPicPr>
        <p:blipFill>
          <a:blip r:embed="rId3" cstate="print"/>
          <a:srcRect/>
          <a:stretch>
            <a:fillRect/>
          </a:stretch>
        </p:blipFill>
        <p:spPr bwMode="auto">
          <a:xfrm>
            <a:off x="2146300" y="1557338"/>
            <a:ext cx="4140200" cy="3740150"/>
          </a:xfrm>
          <a:prstGeom prst="rect">
            <a:avLst/>
          </a:prstGeom>
          <a:noFill/>
          <a:ln w="9525">
            <a:noFill/>
            <a:miter lim="800000"/>
            <a:headEnd/>
            <a:tailEnd/>
          </a:ln>
        </p:spPr>
      </p:pic>
      <p:sp>
        <p:nvSpPr>
          <p:cNvPr id="192518" name="Oval 6"/>
          <p:cNvSpPr>
            <a:spLocks noChangeArrowheads="1"/>
          </p:cNvSpPr>
          <p:nvPr/>
        </p:nvSpPr>
        <p:spPr bwMode="auto">
          <a:xfrm>
            <a:off x="5568950" y="1430338"/>
            <a:ext cx="723900" cy="665162"/>
          </a:xfrm>
          <a:prstGeom prst="ellipse">
            <a:avLst/>
          </a:prstGeom>
          <a:solidFill>
            <a:schemeClr val="bg1"/>
          </a:solidFill>
          <a:ln w="9525">
            <a:solidFill>
              <a:schemeClr val="bg1"/>
            </a:solidFill>
            <a:round/>
            <a:headEnd/>
            <a:tailEnd/>
          </a:ln>
        </p:spPr>
        <p:txBody>
          <a:bodyPr wrap="none" anchor="ctr"/>
          <a:lstStyle/>
          <a:p>
            <a:pPr algn="ctr"/>
            <a:endParaRPr lang="en-US" sz="1800"/>
          </a:p>
        </p:txBody>
      </p:sp>
      <p:pic>
        <p:nvPicPr>
          <p:cNvPr id="192519" name="Picture 7" descr="Silver"/>
          <p:cNvPicPr>
            <a:picLocks noChangeAspect="1" noChangeArrowheads="1"/>
          </p:cNvPicPr>
          <p:nvPr/>
        </p:nvPicPr>
        <p:blipFill>
          <a:blip r:embed="rId4" cstate="print"/>
          <a:srcRect/>
          <a:stretch>
            <a:fillRect/>
          </a:stretch>
        </p:blipFill>
        <p:spPr bwMode="auto">
          <a:xfrm>
            <a:off x="6249988" y="1557339"/>
            <a:ext cx="2857500" cy="2771775"/>
          </a:xfrm>
          <a:prstGeom prst="rect">
            <a:avLst/>
          </a:prstGeom>
          <a:noFill/>
          <a:ln w="9525">
            <a:noFill/>
            <a:miter lim="800000"/>
            <a:headEnd/>
            <a:tailEnd/>
          </a:ln>
        </p:spPr>
      </p:pic>
      <p:pic>
        <p:nvPicPr>
          <p:cNvPr id="192520" name="Picture 8" descr="With Videophone you can enjoy conversations while facing each other."/>
          <p:cNvPicPr>
            <a:picLocks noChangeAspect="1" noChangeArrowheads="1"/>
          </p:cNvPicPr>
          <p:nvPr/>
        </p:nvPicPr>
        <p:blipFill>
          <a:blip r:embed="rId5" cstate="print"/>
          <a:srcRect/>
          <a:stretch>
            <a:fillRect/>
          </a:stretch>
        </p:blipFill>
        <p:spPr bwMode="auto">
          <a:xfrm>
            <a:off x="6610350" y="4365626"/>
            <a:ext cx="2362200" cy="1190625"/>
          </a:xfrm>
          <a:prstGeom prst="rect">
            <a:avLst/>
          </a:prstGeom>
          <a:noFill/>
          <a:ln w="9525">
            <a:noFill/>
            <a:miter lim="800000"/>
            <a:headEnd/>
            <a:tailEnd/>
          </a:ln>
        </p:spPr>
      </p:pic>
      <p:pic>
        <p:nvPicPr>
          <p:cNvPr id="192521" name="Picture 9" descr="BlackSilver×DarkSilver"/>
          <p:cNvPicPr>
            <a:picLocks noChangeAspect="1" noChangeArrowheads="1"/>
          </p:cNvPicPr>
          <p:nvPr/>
        </p:nvPicPr>
        <p:blipFill>
          <a:blip r:embed="rId6" cstate="print"/>
          <a:srcRect/>
          <a:stretch>
            <a:fillRect/>
          </a:stretch>
        </p:blipFill>
        <p:spPr bwMode="auto">
          <a:xfrm>
            <a:off x="9058276" y="1990726"/>
            <a:ext cx="1609725" cy="2562225"/>
          </a:xfrm>
          <a:prstGeom prst="rect">
            <a:avLst/>
          </a:prstGeom>
          <a:noFill/>
          <a:ln w="9525">
            <a:noFill/>
            <a:miter lim="800000"/>
            <a:headEnd/>
            <a:tailEnd/>
          </a:ln>
        </p:spPr>
      </p:pic>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a:t>Early 3G networks: Australia</a:t>
            </a:r>
          </a:p>
        </p:txBody>
      </p:sp>
      <p:sp>
        <p:nvSpPr>
          <p:cNvPr id="193537" name="Fußzeilenplatzhalter 2"/>
          <p:cNvSpPr>
            <a:spLocks noGrp="1"/>
          </p:cNvSpPr>
          <p:nvPr>
            <p:ph type="ftr" sz="quarter" idx="10"/>
          </p:nvPr>
        </p:nvSpPr>
        <p:spPr>
          <a:noFill/>
        </p:spPr>
        <p:txBody>
          <a:bodyPr/>
          <a:lstStyle/>
          <a:p>
            <a:r>
              <a:rPr lang="en-US">
                <a:ea typeface="MS PGothic" pitchFamily="34" charset="-128"/>
              </a:rPr>
              <a:t>Prof. Dr.-Ing. Jochen H. Schiller    www.jochenschiller.de    Mobile Communications</a:t>
            </a:r>
          </a:p>
        </p:txBody>
      </p:sp>
      <p:pic>
        <p:nvPicPr>
          <p:cNvPr id="193539" name="Picture 3" descr="map_vic_melbourne"/>
          <p:cNvPicPr>
            <a:picLocks noChangeAspect="1" noChangeArrowheads="1"/>
          </p:cNvPicPr>
          <p:nvPr/>
        </p:nvPicPr>
        <p:blipFill>
          <a:blip r:embed="rId3" cstate="print"/>
          <a:srcRect/>
          <a:stretch>
            <a:fillRect/>
          </a:stretch>
        </p:blipFill>
        <p:spPr bwMode="auto">
          <a:xfrm>
            <a:off x="1524000" y="1484314"/>
            <a:ext cx="5048250" cy="3362325"/>
          </a:xfrm>
          <a:prstGeom prst="rect">
            <a:avLst/>
          </a:prstGeom>
          <a:noFill/>
          <a:ln w="9525">
            <a:noFill/>
            <a:miter lim="800000"/>
            <a:headEnd/>
            <a:tailEnd/>
          </a:ln>
        </p:spPr>
      </p:pic>
      <p:sp>
        <p:nvSpPr>
          <p:cNvPr id="193540" name="Text Box 4"/>
          <p:cNvSpPr txBox="1">
            <a:spLocks noChangeArrowheads="1"/>
          </p:cNvSpPr>
          <p:nvPr/>
        </p:nvSpPr>
        <p:spPr bwMode="auto">
          <a:xfrm>
            <a:off x="1955800" y="4940300"/>
            <a:ext cx="4122738"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cdma2000 1xEV-DO in Melbourne/Australia</a:t>
            </a:r>
          </a:p>
        </p:txBody>
      </p:sp>
      <p:pic>
        <p:nvPicPr>
          <p:cNvPr id="193541" name="Picture 5" descr="i-mate Pocket PC">
            <a:hlinkClick r:id="rId4"/>
          </p:cNvPr>
          <p:cNvPicPr>
            <a:picLocks noChangeAspect="1" noChangeArrowheads="1"/>
          </p:cNvPicPr>
          <p:nvPr/>
        </p:nvPicPr>
        <p:blipFill>
          <a:blip r:embed="rId5" cstate="print"/>
          <a:srcRect l="22775" t="3615" r="22775" b="15997"/>
          <a:stretch>
            <a:fillRect/>
          </a:stretch>
        </p:blipFill>
        <p:spPr bwMode="auto">
          <a:xfrm>
            <a:off x="6996113" y="1557339"/>
            <a:ext cx="990600" cy="1906587"/>
          </a:xfrm>
          <a:prstGeom prst="rect">
            <a:avLst/>
          </a:prstGeom>
          <a:noFill/>
          <a:ln w="9525">
            <a:noFill/>
            <a:miter lim="800000"/>
            <a:headEnd/>
            <a:tailEnd/>
          </a:ln>
        </p:spPr>
      </p:pic>
      <p:sp>
        <p:nvSpPr>
          <p:cNvPr id="193542" name="Text Box 6"/>
          <p:cNvSpPr txBox="1">
            <a:spLocks noChangeArrowheads="1"/>
          </p:cNvSpPr>
          <p:nvPr/>
        </p:nvSpPr>
        <p:spPr bwMode="auto">
          <a:xfrm>
            <a:off x="6996113" y="5732463"/>
            <a:ext cx="3028950" cy="336550"/>
          </a:xfrm>
          <a:prstGeom prst="rect">
            <a:avLst/>
          </a:prstGeom>
          <a:noFill/>
          <a:ln w="9525">
            <a:noFill/>
            <a:miter lim="800000"/>
            <a:headEnd/>
            <a:tailEnd/>
          </a:ln>
        </p:spPr>
        <p:txBody>
          <a:bodyPr wrap="none">
            <a:spAutoFit/>
          </a:bodyPr>
          <a:lstStyle/>
          <a:p>
            <a:pPr eaLnBrk="0" hangingPunct="0"/>
            <a:r>
              <a:rPr lang="de-DE" sz="1600">
                <a:latin typeface="Arial" pitchFamily="34" charset="0"/>
              </a:rPr>
              <a:t>Examples for 1xEV-DO devices</a:t>
            </a:r>
          </a:p>
        </p:txBody>
      </p:sp>
      <p:pic>
        <p:nvPicPr>
          <p:cNvPr id="193543" name="Picture 7" descr="31268763-2-300-front-2"/>
          <p:cNvPicPr>
            <a:picLocks noChangeAspect="1" noChangeArrowheads="1"/>
          </p:cNvPicPr>
          <p:nvPr/>
        </p:nvPicPr>
        <p:blipFill>
          <a:blip r:embed="rId6" cstate="print"/>
          <a:srcRect l="22667" t="3407" r="22333" b="3259"/>
          <a:stretch>
            <a:fillRect/>
          </a:stretch>
        </p:blipFill>
        <p:spPr bwMode="auto">
          <a:xfrm>
            <a:off x="7140576" y="3644900"/>
            <a:ext cx="1571625" cy="2000250"/>
          </a:xfrm>
          <a:prstGeom prst="rect">
            <a:avLst/>
          </a:prstGeom>
          <a:noFill/>
          <a:ln w="9525">
            <a:noFill/>
            <a:miter lim="800000"/>
            <a:headEnd/>
            <a:tailEnd/>
          </a:ln>
        </p:spPr>
      </p:pic>
      <p:pic>
        <p:nvPicPr>
          <p:cNvPr id="193544" name="Picture 8" descr="200407151212W21S_offen_zu_schwarz_150"/>
          <p:cNvPicPr>
            <a:picLocks noChangeAspect="1" noChangeArrowheads="1"/>
          </p:cNvPicPr>
          <p:nvPr/>
        </p:nvPicPr>
        <p:blipFill>
          <a:blip r:embed="rId7" cstate="print"/>
          <a:srcRect/>
          <a:stretch>
            <a:fillRect/>
          </a:stretch>
        </p:blipFill>
        <p:spPr bwMode="auto">
          <a:xfrm>
            <a:off x="8869363" y="1989139"/>
            <a:ext cx="1428750" cy="2409825"/>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FU Berlin">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id="{0DB71021-3087-4450-A03F-5C4C7AC1149E}" vid="{0E3A521B-F4D3-4981-BD9F-A27670DF8ABD}"/>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C01-Introduction</Template>
  <TotalTime>0</TotalTime>
  <Words>14791</Words>
  <Application>Microsoft Office PowerPoint</Application>
  <PresentationFormat>Widescreen</PresentationFormat>
  <Paragraphs>3528</Paragraphs>
  <Slides>131</Slides>
  <Notes>131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131</vt:i4>
      </vt:variant>
    </vt:vector>
  </HeadingPairs>
  <TitlesOfParts>
    <vt:vector size="144" baseType="lpstr">
      <vt:lpstr>ＭＳ Ｐゴシック</vt:lpstr>
      <vt:lpstr>ＭＳ Ｐゴシック</vt:lpstr>
      <vt:lpstr>Arial</vt:lpstr>
      <vt:lpstr>Helvetica</vt:lpstr>
      <vt:lpstr>Monotype Sorts</vt:lpstr>
      <vt:lpstr>Symbol</vt:lpstr>
      <vt:lpstr>Times New Roman</vt:lpstr>
      <vt:lpstr>Verdana</vt:lpstr>
      <vt:lpstr>Wingdings</vt:lpstr>
      <vt:lpstr>FU Berlin</vt:lpstr>
      <vt:lpstr>Dokument</vt:lpstr>
      <vt:lpstr>ClipArt</vt:lpstr>
      <vt:lpstr>Photo Editor Photo</vt:lpstr>
      <vt:lpstr>Mobile Communications Chapter 4: Wireless Telecommunication Systems</vt:lpstr>
      <vt:lpstr>Mobile phone subscribers worldwide (we were all wrong)</vt:lpstr>
      <vt:lpstr>Some current numbers (2019/2020)</vt:lpstr>
      <vt:lpstr>World largest mobile network operators 2019</vt:lpstr>
      <vt:lpstr>Development of mobile telecommunication systems</vt:lpstr>
      <vt:lpstr>Some press news…</vt:lpstr>
      <vt:lpstr>How does it work? </vt:lpstr>
      <vt:lpstr>Questions &amp; Tasks</vt:lpstr>
      <vt:lpstr>GSM – the most successful 2G system: Overview</vt:lpstr>
      <vt:lpstr>Good bye SMS!?</vt:lpstr>
      <vt:lpstr>Performance characteristics of GSM (wrt. analog sys.)</vt:lpstr>
      <vt:lpstr>Disadvantages of GSM</vt:lpstr>
      <vt:lpstr>GSM: Mobile Services</vt:lpstr>
      <vt:lpstr>Bearer Services</vt:lpstr>
      <vt:lpstr>Tele Services I</vt:lpstr>
      <vt:lpstr>Tele Services II</vt:lpstr>
      <vt:lpstr>Supplementary services</vt:lpstr>
      <vt:lpstr>Questions &amp; Tasks</vt:lpstr>
      <vt:lpstr>Architecture of the GSM system</vt:lpstr>
      <vt:lpstr>Ingredients 1: Mobile Phones, Smartphones &amp; Co.</vt:lpstr>
      <vt:lpstr>Ingredients 2: Antennas</vt:lpstr>
      <vt:lpstr>Ingredients 3: Infrastructure 1</vt:lpstr>
      <vt:lpstr>Ingredients 3: Infrastructure 2</vt:lpstr>
      <vt:lpstr>GSM: overview</vt:lpstr>
      <vt:lpstr>GSM: elements and interfaces</vt:lpstr>
      <vt:lpstr>GSM: system architecture</vt:lpstr>
      <vt:lpstr>System architecture: radio subsystem</vt:lpstr>
      <vt:lpstr>System architecture: network and switching subsystem</vt:lpstr>
      <vt:lpstr>Radio subsystem</vt:lpstr>
      <vt:lpstr>GSM: cellular network</vt:lpstr>
      <vt:lpstr>GSM frequency bands (examples)</vt:lpstr>
      <vt:lpstr>Example coverage of GSM networks (historical from www.gsmworld.com)</vt:lpstr>
      <vt:lpstr>Base Transceiver Station and Base Station Controller </vt:lpstr>
      <vt:lpstr>Mobile station</vt:lpstr>
      <vt:lpstr>Network and switching subsystem</vt:lpstr>
      <vt:lpstr>Mobile Services Switching Center</vt:lpstr>
      <vt:lpstr>Operation subsystem</vt:lpstr>
      <vt:lpstr>Questions &amp; Tasks</vt:lpstr>
      <vt:lpstr>GSM - TDMA/FDMA</vt:lpstr>
      <vt:lpstr>GSM hierarchy of frames</vt:lpstr>
      <vt:lpstr>GSM protocol layers for signaling</vt:lpstr>
      <vt:lpstr>Questions &amp; Tasks</vt:lpstr>
      <vt:lpstr>Mobile Terminated Call</vt:lpstr>
      <vt:lpstr>Mobile Originated Call</vt:lpstr>
      <vt:lpstr>MTC/MOC</vt:lpstr>
      <vt:lpstr>4 types of handover</vt:lpstr>
      <vt:lpstr>Handover decision</vt:lpstr>
      <vt:lpstr>Handover procedure</vt:lpstr>
      <vt:lpstr>Questions &amp; Tasks</vt:lpstr>
      <vt:lpstr>Security in GSM</vt:lpstr>
      <vt:lpstr>GSM - authentication</vt:lpstr>
      <vt:lpstr>GSM - key generation and encryption</vt:lpstr>
      <vt:lpstr>Questions &amp; Tasks</vt:lpstr>
      <vt:lpstr>Data services in GSM I</vt:lpstr>
      <vt:lpstr>Data services in GSM II</vt:lpstr>
      <vt:lpstr>GPRS quality of service</vt:lpstr>
      <vt:lpstr>Examples for GPRS device classes</vt:lpstr>
      <vt:lpstr>GPRS user data rates in kbit/s</vt:lpstr>
      <vt:lpstr>GPRS architecture and interfaces</vt:lpstr>
      <vt:lpstr>GPRS protocol architecture</vt:lpstr>
      <vt:lpstr>Questions &amp; Tasks</vt:lpstr>
      <vt:lpstr>TETRA - Terrestrial Trunked Radio</vt:lpstr>
      <vt:lpstr>TETRA – Markets by sector</vt:lpstr>
      <vt:lpstr>TETRA – Network Architecture </vt:lpstr>
      <vt:lpstr>TETRA – Direct Mode I</vt:lpstr>
      <vt:lpstr>TETRA – Direct Mode II</vt:lpstr>
      <vt:lpstr>TETRA – Technology </vt:lpstr>
      <vt:lpstr>TDMA structure of the voice+data system</vt:lpstr>
      <vt:lpstr>TETRA – Data Rates</vt:lpstr>
      <vt:lpstr>Questions &amp; Tasks</vt:lpstr>
      <vt:lpstr>UMTS and IMT-2000 – The 3rd Generation</vt:lpstr>
      <vt:lpstr>Frequencies for IMT-2000</vt:lpstr>
      <vt:lpstr>IMT-2000 family</vt:lpstr>
      <vt:lpstr>GSM, UMTS, and LTE Releases</vt:lpstr>
      <vt:lpstr>Licensing Example: UMTS in Germany, 18. August 2000</vt:lpstr>
      <vt:lpstr>UMTS architecture</vt:lpstr>
      <vt:lpstr>UMTS domains and interfaces I</vt:lpstr>
      <vt:lpstr>UMTS domains and interfaces II</vt:lpstr>
      <vt:lpstr>Questions &amp; Tasks</vt:lpstr>
      <vt:lpstr>Spreading and scrambling of user data</vt:lpstr>
      <vt:lpstr>OVSF (Orthogonal Variable Spreading Factor) coding</vt:lpstr>
      <vt:lpstr>UMTS FDD frame structure</vt:lpstr>
      <vt:lpstr>Typical UTRA-FDD uplink data rates</vt:lpstr>
      <vt:lpstr>UMTS TDD frame structure (burst type 2)</vt:lpstr>
      <vt:lpstr>UTRAN architecture</vt:lpstr>
      <vt:lpstr>UTRAN functions</vt:lpstr>
      <vt:lpstr>Core network: protocols</vt:lpstr>
      <vt:lpstr>Core network: architecture</vt:lpstr>
      <vt:lpstr>Core network</vt:lpstr>
      <vt:lpstr>UMTS protocol stacks (user plane)</vt:lpstr>
      <vt:lpstr>Questions &amp; Tasks</vt:lpstr>
      <vt:lpstr>Support of mobility: macro diversity</vt:lpstr>
      <vt:lpstr>Support of mobility: handover</vt:lpstr>
      <vt:lpstr>Example handover types in UMTS/GSM</vt:lpstr>
      <vt:lpstr>Breathing Cells</vt:lpstr>
      <vt:lpstr>Breathing Cells: Example</vt:lpstr>
      <vt:lpstr>UMTS services (originally)</vt:lpstr>
      <vt:lpstr>Early 3G Networks: Japan</vt:lpstr>
      <vt:lpstr>Early 3G networks: Australia</vt:lpstr>
      <vt:lpstr>Isle of Man – Start of UMTS in Europe as Test</vt:lpstr>
      <vt:lpstr>UMTS in Monaco</vt:lpstr>
      <vt:lpstr>Early UMTS in Europe</vt:lpstr>
      <vt:lpstr>Some current GSM enhancements</vt:lpstr>
      <vt:lpstr>Some current UMTS enhancements</vt:lpstr>
      <vt:lpstr>Questions &amp; Tasks</vt:lpstr>
      <vt:lpstr>Long Term Evolution (LTE)</vt:lpstr>
      <vt:lpstr>LTE High-level Architecture</vt:lpstr>
      <vt:lpstr>Initial typical data rates (Release 8)</vt:lpstr>
      <vt:lpstr>QoS Classes</vt:lpstr>
      <vt:lpstr>May 2011, Berlin gets LTE</vt:lpstr>
      <vt:lpstr>Fast growth rates of LTE</vt:lpstr>
      <vt:lpstr>LTE will stay for a while</vt:lpstr>
      <vt:lpstr>LTE today – THE global standard (only 9 countries without LTE in 2019)</vt:lpstr>
      <vt:lpstr>Key LTE features</vt:lpstr>
      <vt:lpstr>High flexibility</vt:lpstr>
      <vt:lpstr>Questions &amp; Tasks</vt:lpstr>
      <vt:lpstr>LTE architecture</vt:lpstr>
      <vt:lpstr>Components of the LTE architecture I – Evolved-UTRAN</vt:lpstr>
      <vt:lpstr>Components of the LTE architecture II - EPC (Evolved Packet Core)</vt:lpstr>
      <vt:lpstr>LTE protocol stack (user plane)</vt:lpstr>
      <vt:lpstr>LTE frame structure</vt:lpstr>
      <vt:lpstr>LTE multiple access</vt:lpstr>
      <vt:lpstr>TDM requires Timing Alignment</vt:lpstr>
      <vt:lpstr>LTE handover via S1</vt:lpstr>
      <vt:lpstr>LTE handover via X2 interface</vt:lpstr>
      <vt:lpstr>Questions &amp; Tasks</vt:lpstr>
      <vt:lpstr>IMT Advanced – from www.itu.int</vt:lpstr>
      <vt:lpstr>LTE Advanced (Pro)</vt:lpstr>
      <vt:lpstr>LTE for the Internet of Things I</vt:lpstr>
      <vt:lpstr>LTE for the Internet of Things II</vt:lpstr>
      <vt:lpstr>Questions &amp; Tasks</vt:lpstr>
    </vt:vector>
  </TitlesOfParts>
  <Company>FU Berlin, Germany</Company>
  <LinksUpToDate>false</LinksUpToDate>
  <SharedDoc>false</SharedDoc>
  <HyperlinkBase>www.jochenschiller.de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Communications</dc:title>
  <dc:subject>Chapter 4 - Wireless Telecommunication Systems</dc:subject>
  <dc:creator>Jochen H. Schiller</dc:creator>
  <cp:keywords>GSM, TETRA, UMTS, IMT-2000, LTE</cp:keywords>
  <cp:lastModifiedBy>Schiller, Jochen</cp:lastModifiedBy>
  <cp:revision>418</cp:revision>
  <cp:lastPrinted>1999-03-24T10:36:53Z</cp:lastPrinted>
  <dcterms:created xsi:type="dcterms:W3CDTF">1997-11-03T15:44:45Z</dcterms:created>
  <dcterms:modified xsi:type="dcterms:W3CDTF">2020-06-09T15:02:17Z</dcterms:modified>
  <cp:category>lecture</cp:category>
</cp:coreProperties>
</file>