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3.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4.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5.xml" ContentType="application/vnd.openxmlformats-officedocument.presentationml.tags+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1"/>
  </p:notesMasterIdLst>
  <p:sldIdLst>
    <p:sldId id="257" r:id="rId3"/>
    <p:sldId id="1100"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1105" r:id="rId21"/>
    <p:sldId id="275" r:id="rId22"/>
    <p:sldId id="276" r:id="rId23"/>
    <p:sldId id="277" r:id="rId24"/>
    <p:sldId id="278" r:id="rId25"/>
    <p:sldId id="279" r:id="rId26"/>
    <p:sldId id="280" r:id="rId27"/>
    <p:sldId id="281" r:id="rId28"/>
    <p:sldId id="1104"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9" r:id="rId46"/>
    <p:sldId id="1103" r:id="rId47"/>
    <p:sldId id="301" r:id="rId48"/>
    <p:sldId id="302" r:id="rId49"/>
    <p:sldId id="303" r:id="rId50"/>
    <p:sldId id="304" r:id="rId51"/>
    <p:sldId id="305" r:id="rId52"/>
    <p:sldId id="306" r:id="rId53"/>
    <p:sldId id="307" r:id="rId54"/>
    <p:sldId id="308" r:id="rId55"/>
    <p:sldId id="309" r:id="rId56"/>
    <p:sldId id="310" r:id="rId57"/>
    <p:sldId id="311" r:id="rId58"/>
    <p:sldId id="313" r:id="rId59"/>
    <p:sldId id="314" r:id="rId60"/>
    <p:sldId id="316" r:id="rId61"/>
    <p:sldId id="318" r:id="rId62"/>
    <p:sldId id="320" r:id="rId63"/>
    <p:sldId id="322" r:id="rId64"/>
    <p:sldId id="323" r:id="rId65"/>
    <p:sldId id="324" r:id="rId66"/>
    <p:sldId id="1110" r:id="rId67"/>
    <p:sldId id="326" r:id="rId68"/>
    <p:sldId id="327" r:id="rId69"/>
    <p:sldId id="328" r:id="rId70"/>
    <p:sldId id="329" r:id="rId71"/>
    <p:sldId id="330" r:id="rId72"/>
    <p:sldId id="331" r:id="rId73"/>
    <p:sldId id="332" r:id="rId74"/>
    <p:sldId id="333" r:id="rId75"/>
    <p:sldId id="1111" r:id="rId76"/>
    <p:sldId id="334" r:id="rId77"/>
    <p:sldId id="335" r:id="rId78"/>
    <p:sldId id="336" r:id="rId79"/>
    <p:sldId id="337" r:id="rId80"/>
    <p:sldId id="338" r:id="rId81"/>
    <p:sldId id="339" r:id="rId82"/>
    <p:sldId id="346" r:id="rId83"/>
    <p:sldId id="347" r:id="rId84"/>
    <p:sldId id="352" r:id="rId85"/>
    <p:sldId id="351" r:id="rId86"/>
    <p:sldId id="1112" r:id="rId87"/>
    <p:sldId id="355" r:id="rId88"/>
    <p:sldId id="356" r:id="rId89"/>
    <p:sldId id="357" r:id="rId90"/>
    <p:sldId id="358" r:id="rId91"/>
    <p:sldId id="359" r:id="rId92"/>
    <p:sldId id="1109" r:id="rId93"/>
    <p:sldId id="360" r:id="rId94"/>
    <p:sldId id="361" r:id="rId95"/>
    <p:sldId id="362" r:id="rId96"/>
    <p:sldId id="363" r:id="rId97"/>
    <p:sldId id="364"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1113" r:id="rId118"/>
    <p:sldId id="1114" r:id="rId119"/>
    <p:sldId id="385" r:id="rId120"/>
    <p:sldId id="386" r:id="rId121"/>
    <p:sldId id="387" r:id="rId122"/>
    <p:sldId id="388" r:id="rId123"/>
    <p:sldId id="1115" r:id="rId124"/>
    <p:sldId id="389" r:id="rId125"/>
    <p:sldId id="390" r:id="rId126"/>
    <p:sldId id="391" r:id="rId127"/>
    <p:sldId id="392" r:id="rId128"/>
    <p:sldId id="393" r:id="rId129"/>
    <p:sldId id="394" r:id="rId130"/>
    <p:sldId id="395" r:id="rId131"/>
    <p:sldId id="396" r:id="rId132"/>
    <p:sldId id="397" r:id="rId133"/>
    <p:sldId id="1107" r:id="rId134"/>
    <p:sldId id="1116" r:id="rId135"/>
    <p:sldId id="398" r:id="rId136"/>
    <p:sldId id="399" r:id="rId137"/>
    <p:sldId id="400" r:id="rId138"/>
    <p:sldId id="401" r:id="rId139"/>
    <p:sldId id="1117" r:id="rId140"/>
    <p:sldId id="402" r:id="rId141"/>
    <p:sldId id="403" r:id="rId142"/>
    <p:sldId id="404" r:id="rId143"/>
    <p:sldId id="405" r:id="rId144"/>
    <p:sldId id="406" r:id="rId145"/>
    <p:sldId id="407" r:id="rId146"/>
    <p:sldId id="416" r:id="rId147"/>
    <p:sldId id="1106" r:id="rId148"/>
    <p:sldId id="415" r:id="rId149"/>
    <p:sldId id="1101" r:id="rId1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7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96437" autoAdjust="0"/>
  </p:normalViewPr>
  <p:slideViewPr>
    <p:cSldViewPr snapToGrid="0">
      <p:cViewPr varScale="1">
        <p:scale>
          <a:sx n="121" d="100"/>
          <a:sy n="121" d="100"/>
        </p:scale>
        <p:origin x="108" y="132"/>
      </p:cViewPr>
      <p:guideLst>
        <p:guide orient="horz" pos="391"/>
        <p:guide pos="3727"/>
      </p:guideLst>
    </p:cSldViewPr>
  </p:slideViewPr>
  <p:outlineViewPr>
    <p:cViewPr>
      <p:scale>
        <a:sx n="33" d="100"/>
        <a:sy n="33" d="100"/>
      </p:scale>
      <p:origin x="0" y="-162486"/>
    </p:cViewPr>
  </p:outlineViewPr>
  <p:notesTextViewPr>
    <p:cViewPr>
      <p:scale>
        <a:sx n="1" d="1"/>
        <a:sy n="1" d="1"/>
      </p:scale>
      <p:origin x="0" y="0"/>
    </p:cViewPr>
  </p:notesTextViewPr>
  <p:sorterViewPr>
    <p:cViewPr varScale="1">
      <p:scale>
        <a:sx n="1" d="1"/>
        <a:sy n="1" d="1"/>
      </p:scale>
      <p:origin x="0" y="-3757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theme" Target="theme/theme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35D7F-6EDB-4002-ACFB-24241DCDF5FA}" type="datetimeFigureOut">
              <a:rPr lang="de-DE" smtClean="0"/>
              <a:t>15.02.2021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D0DE1-0272-4954-92A4-D6325E8F93AE}" type="slidenum">
              <a:rPr lang="de-DE" smtClean="0"/>
              <a:t>‹#›</a:t>
            </a:fld>
            <a:endParaRPr lang="de-DE"/>
          </a:p>
        </p:txBody>
      </p:sp>
    </p:spTree>
    <p:extLst>
      <p:ext uri="{BB962C8B-B14F-4D97-AF65-F5344CB8AC3E}">
        <p14:creationId xmlns:p14="http://schemas.microsoft.com/office/powerpoint/2010/main" val="40590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2DBA65E-6870-4C5A-BFA3-16E0E9D21D8B}"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
        <p:nvSpPr>
          <p:cNvPr id="140291" name="Rectangle 2"/>
          <p:cNvSpPr>
            <a:spLocks noGrp="1" noRot="1" noChangeAspect="1" noChangeArrowheads="1" noTextEdit="1"/>
          </p:cNvSpPr>
          <p:nvPr>
            <p:ph type="sldImg"/>
          </p:nvPr>
        </p:nvSpPr>
        <p:spPr>
          <a:xfrm>
            <a:off x="73025" y="728663"/>
            <a:ext cx="6919913" cy="3892550"/>
          </a:xfrm>
          <a:ln/>
        </p:spPr>
      </p:sp>
      <p:sp>
        <p:nvSpPr>
          <p:cNvPr id="140292" name="Rectangle 3"/>
          <p:cNvSpPr>
            <a:spLocks noGrp="1" noChangeArrowheads="1"/>
          </p:cNvSpPr>
          <p:nvPr>
            <p:ph type="body" idx="1"/>
          </p:nvPr>
        </p:nvSpPr>
        <p:spPr>
          <a:xfrm>
            <a:off x="944563" y="4860925"/>
            <a:ext cx="5181600" cy="4621213"/>
          </a:xfrm>
          <a:noFill/>
          <a:ln/>
        </p:spPr>
        <p:txBody>
          <a:bodyPr/>
          <a:lstStyle/>
          <a:p>
            <a:pPr eaLnBrk="1" hangingPunct="1"/>
            <a:r>
              <a:rPr lang="en-US" sz="1000" dirty="0">
                <a:latin typeface="Arial" charset="0"/>
              </a:rPr>
              <a:t>In </a:t>
            </a:r>
            <a:r>
              <a:rPr lang="en-US" sz="1000" dirty="0" err="1">
                <a:latin typeface="Arial" charset="0"/>
              </a:rPr>
              <a:t>diesem</a:t>
            </a:r>
            <a:r>
              <a:rPr lang="en-US" sz="1000" dirty="0">
                <a:latin typeface="Arial" charset="0"/>
              </a:rPr>
              <a:t> </a:t>
            </a:r>
            <a:r>
              <a:rPr lang="en-US" sz="1000" dirty="0" err="1">
                <a:latin typeface="Arial" charset="0"/>
              </a:rPr>
              <a:t>Kapitel</a:t>
            </a:r>
            <a:r>
              <a:rPr lang="en-US" sz="1000" dirty="0">
                <a:latin typeface="Arial" charset="0"/>
              </a:rPr>
              <a:t> </a:t>
            </a:r>
            <a:r>
              <a:rPr lang="en-US" sz="1000" dirty="0" err="1">
                <a:latin typeface="Arial" charset="0"/>
              </a:rPr>
              <a:t>werden</a:t>
            </a:r>
            <a:r>
              <a:rPr lang="en-US" sz="1000" dirty="0">
                <a:latin typeface="Arial" charset="0"/>
              </a:rPr>
              <a:t> die </a:t>
            </a:r>
            <a:r>
              <a:rPr lang="en-US" sz="1000" dirty="0" err="1">
                <a:latin typeface="Arial" charset="0"/>
              </a:rPr>
              <a:t>folgenden</a:t>
            </a:r>
            <a:r>
              <a:rPr lang="en-US" sz="1000" dirty="0">
                <a:latin typeface="Arial" charset="0"/>
              </a:rPr>
              <a:t> </a:t>
            </a:r>
            <a:r>
              <a:rPr lang="en-US" sz="1000" dirty="0" err="1">
                <a:latin typeface="Arial" charset="0"/>
              </a:rPr>
              <a:t>Themen</a:t>
            </a:r>
            <a:r>
              <a:rPr lang="en-US" sz="1000" dirty="0">
                <a:latin typeface="Arial" charset="0"/>
              </a:rPr>
              <a:t> </a:t>
            </a:r>
            <a:r>
              <a:rPr lang="en-US" sz="1000" dirty="0" err="1">
                <a:latin typeface="Arial" charset="0"/>
              </a:rPr>
              <a:t>behandelt</a:t>
            </a:r>
            <a:r>
              <a:rPr lang="en-US" sz="1000" dirty="0">
                <a:latin typeface="Arial" charset="0"/>
              </a:rPr>
              <a:t>:</a:t>
            </a:r>
          </a:p>
          <a:p>
            <a:pPr eaLnBrk="1" hangingPunct="1">
              <a:buFontTx/>
              <a:buChar char="•"/>
            </a:pPr>
            <a:r>
              <a:rPr lang="en-US" sz="1000" dirty="0" err="1">
                <a:latin typeface="Arial" charset="0"/>
              </a:rPr>
              <a:t>Speicherhierarchie</a:t>
            </a:r>
            <a:endParaRPr lang="en-US" sz="1000" dirty="0">
              <a:latin typeface="Arial" charset="0"/>
            </a:endParaRPr>
          </a:p>
          <a:p>
            <a:pPr marL="661988" lvl="1" indent="-184150" eaLnBrk="1" hangingPunct="1">
              <a:buFontTx/>
              <a:buChar char="•"/>
            </a:pPr>
            <a:r>
              <a:rPr lang="en-US" sz="1000" dirty="0">
                <a:latin typeface="Arial" charset="0"/>
              </a:rPr>
              <a:t>Main memory</a:t>
            </a:r>
          </a:p>
          <a:p>
            <a:pPr marL="661988" lvl="1" indent="-184150" eaLnBrk="1" hangingPunct="1">
              <a:buFontTx/>
              <a:buChar char="•"/>
            </a:pPr>
            <a:r>
              <a:rPr lang="en-US" sz="1000" dirty="0">
                <a:latin typeface="Arial" charset="0"/>
              </a:rPr>
              <a:t>Cache</a:t>
            </a:r>
          </a:p>
          <a:p>
            <a:pPr eaLnBrk="1" hangingPunct="1">
              <a:buFontTx/>
              <a:buChar char="•"/>
            </a:pPr>
            <a:r>
              <a:rPr lang="en-US" sz="1000" dirty="0" err="1">
                <a:latin typeface="Arial" charset="0"/>
              </a:rPr>
              <a:t>Virtueller</a:t>
            </a:r>
            <a:r>
              <a:rPr lang="en-US" sz="1000" dirty="0">
                <a:latin typeface="Arial" charset="0"/>
              </a:rPr>
              <a:t> </a:t>
            </a:r>
            <a:r>
              <a:rPr lang="en-US" sz="1000" dirty="0" err="1">
                <a:latin typeface="Arial" charset="0"/>
              </a:rPr>
              <a:t>Speicher</a:t>
            </a:r>
            <a:endParaRPr lang="en-US" sz="1000" dirty="0">
              <a:latin typeface="Arial" charset="0"/>
            </a:endParaRPr>
          </a:p>
          <a:p>
            <a:pPr marL="661988" lvl="1" indent="-184150" eaLnBrk="1" hangingPunct="1">
              <a:buFontTx/>
              <a:buChar char="•"/>
            </a:pPr>
            <a:r>
              <a:rPr lang="en-US" sz="1000" dirty="0">
                <a:latin typeface="Arial" charset="0"/>
              </a:rPr>
              <a:t>Paging</a:t>
            </a:r>
          </a:p>
          <a:p>
            <a:pPr marL="661988" lvl="1" indent="-184150" eaLnBrk="1" hangingPunct="1">
              <a:buFontTx/>
              <a:buChar char="•"/>
            </a:pPr>
            <a:r>
              <a:rPr lang="en-US" sz="1000" dirty="0" err="1">
                <a:latin typeface="Arial" charset="0"/>
              </a:rPr>
              <a:t>Segmentierung</a:t>
            </a:r>
            <a:endParaRPr lang="en-US" sz="1000" dirty="0">
              <a:latin typeface="Arial" charset="0"/>
            </a:endParaRPr>
          </a:p>
        </p:txBody>
      </p:sp>
    </p:spTree>
    <p:extLst>
      <p:ext uri="{BB962C8B-B14F-4D97-AF65-F5344CB8AC3E}">
        <p14:creationId xmlns:p14="http://schemas.microsoft.com/office/powerpoint/2010/main" val="13832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lienbildplatzhalter 1"/>
          <p:cNvSpPr>
            <a:spLocks noGrp="1" noRot="1" noChangeAspect="1" noTextEdit="1"/>
          </p:cNvSpPr>
          <p:nvPr>
            <p:ph type="sldImg"/>
          </p:nvPr>
        </p:nvSpPr>
        <p:spPr>
          <a:xfrm>
            <a:off x="142875" y="769938"/>
            <a:ext cx="6816725" cy="3835400"/>
          </a:xfrm>
          <a:ln/>
        </p:spPr>
      </p:sp>
      <p:sp>
        <p:nvSpPr>
          <p:cNvPr id="149507" name="Notizenplatzhalter 2"/>
          <p:cNvSpPr>
            <a:spLocks noGrp="1"/>
          </p:cNvSpPr>
          <p:nvPr>
            <p:ph type="body" idx="1"/>
          </p:nvPr>
        </p:nvSpPr>
        <p:spPr>
          <a:noFill/>
          <a:ln/>
        </p:spPr>
        <p:txBody>
          <a:bodyPr/>
          <a:lstStyle/>
          <a:p>
            <a:endParaRPr lang="en-US">
              <a:latin typeface="Arial" charset="0"/>
            </a:endParaRPr>
          </a:p>
        </p:txBody>
      </p:sp>
      <p:sp>
        <p:nvSpPr>
          <p:cNvPr id="14950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F61890C-F198-419D-B1F4-BF96FF8ABAF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481400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lienbildplatzhalter 1"/>
          <p:cNvSpPr>
            <a:spLocks noGrp="1" noRot="1" noChangeAspect="1" noTextEdit="1"/>
          </p:cNvSpPr>
          <p:nvPr>
            <p:ph type="sldImg"/>
          </p:nvPr>
        </p:nvSpPr>
        <p:spPr>
          <a:xfrm>
            <a:off x="142875" y="769938"/>
            <a:ext cx="6816725" cy="3835400"/>
          </a:xfrm>
          <a:ln/>
        </p:spPr>
      </p:sp>
      <p:sp>
        <p:nvSpPr>
          <p:cNvPr id="286723" name="Notizenplatzhalter 2"/>
          <p:cNvSpPr>
            <a:spLocks noGrp="1"/>
          </p:cNvSpPr>
          <p:nvPr>
            <p:ph type="body" idx="1"/>
          </p:nvPr>
        </p:nvSpPr>
        <p:spPr>
          <a:noFill/>
          <a:ln/>
        </p:spPr>
        <p:txBody>
          <a:bodyPr/>
          <a:lstStyle/>
          <a:p>
            <a:endParaRPr lang="en-US"/>
          </a:p>
        </p:txBody>
      </p:sp>
      <p:sp>
        <p:nvSpPr>
          <p:cNvPr id="2867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C5C52D2-9B8A-4763-8C8D-8F8FA6D3A86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131</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977257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lienbildplatzhalter 1"/>
          <p:cNvSpPr>
            <a:spLocks noGrp="1" noRot="1" noChangeAspect="1" noTextEdit="1"/>
          </p:cNvSpPr>
          <p:nvPr>
            <p:ph type="sldImg"/>
          </p:nvPr>
        </p:nvSpPr>
        <p:spPr>
          <a:xfrm>
            <a:off x="142875" y="769938"/>
            <a:ext cx="6816725" cy="3835400"/>
          </a:xfrm>
          <a:ln/>
        </p:spPr>
      </p:sp>
      <p:sp>
        <p:nvSpPr>
          <p:cNvPr id="248835" name="Notizenplatzhalter 2"/>
          <p:cNvSpPr>
            <a:spLocks noGrp="1"/>
          </p:cNvSpPr>
          <p:nvPr>
            <p:ph type="body" idx="1"/>
          </p:nvPr>
        </p:nvSpPr>
        <p:spPr>
          <a:noFill/>
          <a:ln/>
        </p:spPr>
        <p:txBody>
          <a:bodyPr/>
          <a:lstStyle/>
          <a:p>
            <a:endParaRPr lang="en-US"/>
          </a:p>
        </p:txBody>
      </p:sp>
      <p:sp>
        <p:nvSpPr>
          <p:cNvPr id="2488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94AA257-B942-449D-84AA-061D46892B5C}"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133</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9104748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lienbildplatzhalter 1"/>
          <p:cNvSpPr>
            <a:spLocks noGrp="1" noRot="1" noChangeAspect="1" noTextEdit="1"/>
          </p:cNvSpPr>
          <p:nvPr>
            <p:ph type="sldImg"/>
          </p:nvPr>
        </p:nvSpPr>
        <p:spPr>
          <a:xfrm>
            <a:off x="142875" y="769938"/>
            <a:ext cx="6816725" cy="3835400"/>
          </a:xfrm>
          <a:ln/>
        </p:spPr>
      </p:sp>
      <p:sp>
        <p:nvSpPr>
          <p:cNvPr id="287747" name="Notizenplatzhalter 2"/>
          <p:cNvSpPr>
            <a:spLocks noGrp="1"/>
          </p:cNvSpPr>
          <p:nvPr>
            <p:ph type="body" idx="1"/>
          </p:nvPr>
        </p:nvSpPr>
        <p:spPr>
          <a:noFill/>
          <a:ln/>
        </p:spPr>
        <p:txBody>
          <a:bodyPr/>
          <a:lstStyle/>
          <a:p>
            <a:endParaRPr lang="en-US"/>
          </a:p>
        </p:txBody>
      </p:sp>
      <p:sp>
        <p:nvSpPr>
          <p:cNvPr id="28774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62240F-F4C9-4D4C-B498-2FEA0D6BAE99}"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134</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349961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lienbildplatzhalter 1"/>
          <p:cNvSpPr>
            <a:spLocks noGrp="1" noRot="1" noChangeAspect="1" noTextEdit="1"/>
          </p:cNvSpPr>
          <p:nvPr>
            <p:ph type="sldImg"/>
          </p:nvPr>
        </p:nvSpPr>
        <p:spPr>
          <a:xfrm>
            <a:off x="142875" y="769938"/>
            <a:ext cx="6816725" cy="3835400"/>
          </a:xfrm>
          <a:ln/>
        </p:spPr>
      </p:sp>
      <p:sp>
        <p:nvSpPr>
          <p:cNvPr id="288771" name="Notizenplatzhalter 2"/>
          <p:cNvSpPr>
            <a:spLocks noGrp="1"/>
          </p:cNvSpPr>
          <p:nvPr>
            <p:ph type="body" idx="1"/>
          </p:nvPr>
        </p:nvSpPr>
        <p:spPr>
          <a:noFill/>
          <a:ln/>
        </p:spPr>
        <p:txBody>
          <a:bodyPr/>
          <a:lstStyle/>
          <a:p>
            <a:endParaRPr lang="en-US"/>
          </a:p>
        </p:txBody>
      </p:sp>
      <p:sp>
        <p:nvSpPr>
          <p:cNvPr id="2887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398614F-5E18-4C12-BA32-771B00511CEF}"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135</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004952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lienbildplatzhalter 1"/>
          <p:cNvSpPr>
            <a:spLocks noGrp="1" noRot="1" noChangeAspect="1" noTextEdit="1"/>
          </p:cNvSpPr>
          <p:nvPr>
            <p:ph type="sldImg"/>
          </p:nvPr>
        </p:nvSpPr>
        <p:spPr>
          <a:xfrm>
            <a:off x="142875" y="769938"/>
            <a:ext cx="6816725" cy="3835400"/>
          </a:xfrm>
          <a:ln/>
        </p:spPr>
      </p:sp>
      <p:sp>
        <p:nvSpPr>
          <p:cNvPr id="289795" name="Notizenplatzhalter 2"/>
          <p:cNvSpPr>
            <a:spLocks noGrp="1"/>
          </p:cNvSpPr>
          <p:nvPr>
            <p:ph type="body" idx="1"/>
          </p:nvPr>
        </p:nvSpPr>
        <p:spPr>
          <a:noFill/>
          <a:ln/>
        </p:spPr>
        <p:txBody>
          <a:bodyPr/>
          <a:lstStyle/>
          <a:p>
            <a:endParaRPr lang="en-US"/>
          </a:p>
        </p:txBody>
      </p:sp>
      <p:sp>
        <p:nvSpPr>
          <p:cNvPr id="2897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603BD4B-622B-4221-8BDA-5027DC677501}"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136</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293817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lienbildplatzhalter 1"/>
          <p:cNvSpPr>
            <a:spLocks noGrp="1" noRot="1" noChangeAspect="1" noTextEdit="1"/>
          </p:cNvSpPr>
          <p:nvPr>
            <p:ph type="sldImg"/>
          </p:nvPr>
        </p:nvSpPr>
        <p:spPr>
          <a:xfrm>
            <a:off x="142875" y="769938"/>
            <a:ext cx="6816725" cy="3835400"/>
          </a:xfrm>
          <a:ln/>
        </p:spPr>
      </p:sp>
      <p:sp>
        <p:nvSpPr>
          <p:cNvPr id="290819" name="Notizenplatzhalter 2"/>
          <p:cNvSpPr>
            <a:spLocks noGrp="1"/>
          </p:cNvSpPr>
          <p:nvPr>
            <p:ph type="body" idx="1"/>
          </p:nvPr>
        </p:nvSpPr>
        <p:spPr>
          <a:noFill/>
          <a:ln/>
        </p:spPr>
        <p:txBody>
          <a:bodyPr/>
          <a:lstStyle/>
          <a:p>
            <a:endParaRPr lang="en-US"/>
          </a:p>
        </p:txBody>
      </p:sp>
      <p:sp>
        <p:nvSpPr>
          <p:cNvPr id="2908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296E281-42E2-44D9-ADEE-0CAE3AD86816}"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137</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68167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lienbildplatzhalter 1"/>
          <p:cNvSpPr>
            <a:spLocks noGrp="1" noRot="1" noChangeAspect="1" noTextEdit="1"/>
          </p:cNvSpPr>
          <p:nvPr>
            <p:ph type="sldImg"/>
          </p:nvPr>
        </p:nvSpPr>
        <p:spPr>
          <a:xfrm>
            <a:off x="142875" y="769938"/>
            <a:ext cx="6816725" cy="3835400"/>
          </a:xfrm>
          <a:ln/>
        </p:spPr>
      </p:sp>
      <p:sp>
        <p:nvSpPr>
          <p:cNvPr id="248835" name="Notizenplatzhalter 2"/>
          <p:cNvSpPr>
            <a:spLocks noGrp="1"/>
          </p:cNvSpPr>
          <p:nvPr>
            <p:ph type="body" idx="1"/>
          </p:nvPr>
        </p:nvSpPr>
        <p:spPr>
          <a:noFill/>
          <a:ln/>
        </p:spPr>
        <p:txBody>
          <a:bodyPr/>
          <a:lstStyle/>
          <a:p>
            <a:endParaRPr lang="en-US"/>
          </a:p>
        </p:txBody>
      </p:sp>
      <p:sp>
        <p:nvSpPr>
          <p:cNvPr id="2488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94AA257-B942-449D-84AA-061D46892B5C}"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138</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1202360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lienbildplatzhalter 1"/>
          <p:cNvSpPr>
            <a:spLocks noGrp="1" noRot="1" noChangeAspect="1" noTextEdit="1"/>
          </p:cNvSpPr>
          <p:nvPr>
            <p:ph type="sldImg"/>
          </p:nvPr>
        </p:nvSpPr>
        <p:spPr>
          <a:xfrm>
            <a:off x="142875" y="769938"/>
            <a:ext cx="6816725" cy="3835400"/>
          </a:xfrm>
          <a:ln/>
        </p:spPr>
      </p:sp>
      <p:sp>
        <p:nvSpPr>
          <p:cNvPr id="291843" name="Notizenplatzhalter 2"/>
          <p:cNvSpPr>
            <a:spLocks noGrp="1"/>
          </p:cNvSpPr>
          <p:nvPr>
            <p:ph type="body" idx="1"/>
          </p:nvPr>
        </p:nvSpPr>
        <p:spPr>
          <a:noFill/>
          <a:ln/>
        </p:spPr>
        <p:txBody>
          <a:bodyPr/>
          <a:lstStyle/>
          <a:p>
            <a:endParaRPr lang="en-US"/>
          </a:p>
        </p:txBody>
      </p:sp>
      <p:sp>
        <p:nvSpPr>
          <p:cNvPr id="2918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AD36DC8-4711-4367-9FCC-8711308D39B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139</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313838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lienbildplatzhalter 1"/>
          <p:cNvSpPr>
            <a:spLocks noGrp="1" noRot="1" noChangeAspect="1" noTextEdit="1"/>
          </p:cNvSpPr>
          <p:nvPr>
            <p:ph type="sldImg"/>
          </p:nvPr>
        </p:nvSpPr>
        <p:spPr>
          <a:xfrm>
            <a:off x="142875" y="769938"/>
            <a:ext cx="6816725" cy="3835400"/>
          </a:xfrm>
          <a:ln/>
        </p:spPr>
      </p:sp>
      <p:sp>
        <p:nvSpPr>
          <p:cNvPr id="274435" name="Notizenplatzhalter 2"/>
          <p:cNvSpPr>
            <a:spLocks noGrp="1"/>
          </p:cNvSpPr>
          <p:nvPr>
            <p:ph type="body" idx="1"/>
          </p:nvPr>
        </p:nvSpPr>
        <p:spPr>
          <a:noFill/>
          <a:ln/>
        </p:spPr>
        <p:txBody>
          <a:bodyPr/>
          <a:lstStyle/>
          <a:p>
            <a:endParaRPr lang="en-US">
              <a:latin typeface="Arial" charset="0"/>
            </a:endParaRPr>
          </a:p>
        </p:txBody>
      </p:sp>
      <p:sp>
        <p:nvSpPr>
          <p:cNvPr id="2744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363F2FE-44E9-4DF7-810C-D2A5CCF70FA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134930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2682875" y="517525"/>
            <a:ext cx="4567238" cy="2568575"/>
          </a:xfrm>
          <a:ln/>
        </p:spPr>
      </p:sp>
      <p:sp>
        <p:nvSpPr>
          <p:cNvPr id="28675" name="Notizenplatzhalter 2"/>
          <p:cNvSpPr>
            <a:spLocks noGrp="1"/>
          </p:cNvSpPr>
          <p:nvPr>
            <p:ph type="body" idx="1"/>
          </p:nvPr>
        </p:nvSpPr>
        <p:spPr>
          <a:noFill/>
          <a:ln/>
        </p:spPr>
        <p:txBody>
          <a:bodyPr/>
          <a:lstStyle/>
          <a:p>
            <a:endParaRPr lang="de-DE"/>
          </a:p>
        </p:txBody>
      </p:sp>
      <p:sp>
        <p:nvSpPr>
          <p:cNvPr id="28676" name="Foliennummernplatzhalter 3"/>
          <p:cNvSpPr>
            <a:spLocks noGrp="1"/>
          </p:cNvSpPr>
          <p:nvPr>
            <p:ph type="sldNum" sz="quarter" idx="5"/>
          </p:nvPr>
        </p:nvSpPr>
        <p:spPr>
          <a:noFill/>
        </p:spPr>
        <p:txBody>
          <a:bodyPr/>
          <a:lstStyle/>
          <a:p>
            <a:pPr defTabSz="848521"/>
            <a:fld id="{2B0DCF32-42AD-4FCD-BA2C-2CDE63A138B2}" type="slidenum">
              <a:rPr lang="de-DE" smtClean="0"/>
              <a:pPr defTabSz="848521"/>
              <a:t>148</a:t>
            </a:fld>
            <a:endParaRPr lang="de-DE"/>
          </a:p>
        </p:txBody>
      </p:sp>
    </p:spTree>
    <p:extLst>
      <p:ext uri="{BB962C8B-B14F-4D97-AF65-F5344CB8AC3E}">
        <p14:creationId xmlns:p14="http://schemas.microsoft.com/office/powerpoint/2010/main" val="192897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lienbildplatzhalter 1"/>
          <p:cNvSpPr>
            <a:spLocks noGrp="1" noRot="1" noChangeAspect="1" noTextEdit="1"/>
          </p:cNvSpPr>
          <p:nvPr>
            <p:ph type="sldImg"/>
          </p:nvPr>
        </p:nvSpPr>
        <p:spPr>
          <a:xfrm>
            <a:off x="142875" y="769938"/>
            <a:ext cx="6816725" cy="3835400"/>
          </a:xfrm>
          <a:ln/>
        </p:spPr>
      </p:sp>
      <p:sp>
        <p:nvSpPr>
          <p:cNvPr id="151555" name="Notizenplatzhalter 2"/>
          <p:cNvSpPr>
            <a:spLocks noGrp="1"/>
          </p:cNvSpPr>
          <p:nvPr>
            <p:ph type="body" idx="1"/>
          </p:nvPr>
        </p:nvSpPr>
        <p:spPr>
          <a:noFill/>
          <a:ln/>
        </p:spPr>
        <p:txBody>
          <a:bodyPr/>
          <a:lstStyle/>
          <a:p>
            <a:endParaRPr lang="en-US">
              <a:latin typeface="Arial" charset="0"/>
            </a:endParaRPr>
          </a:p>
        </p:txBody>
      </p:sp>
      <p:sp>
        <p:nvSpPr>
          <p:cNvPr id="1515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30AC05D-2534-4687-811E-B0AE2B19D8C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851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p:cNvSpPr>
            <a:spLocks noGrp="1" noRot="1" noChangeAspect="1" noTextEdit="1"/>
          </p:cNvSpPr>
          <p:nvPr>
            <p:ph type="sldImg"/>
          </p:nvPr>
        </p:nvSpPr>
        <p:spPr>
          <a:xfrm>
            <a:off x="142875" y="769938"/>
            <a:ext cx="6816725" cy="3835400"/>
          </a:xfrm>
          <a:ln/>
        </p:spPr>
      </p:sp>
      <p:sp>
        <p:nvSpPr>
          <p:cNvPr id="153603" name="Notizenplatzhalter 2"/>
          <p:cNvSpPr>
            <a:spLocks noGrp="1"/>
          </p:cNvSpPr>
          <p:nvPr>
            <p:ph type="body" idx="1"/>
          </p:nvPr>
        </p:nvSpPr>
        <p:spPr>
          <a:noFill/>
          <a:ln/>
        </p:spPr>
        <p:txBody>
          <a:bodyPr/>
          <a:lstStyle/>
          <a:p>
            <a:endParaRPr lang="en-US">
              <a:latin typeface="Arial" charset="0"/>
            </a:endParaRPr>
          </a:p>
        </p:txBody>
      </p:sp>
      <p:sp>
        <p:nvSpPr>
          <p:cNvPr id="1536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7598A6A-EA7B-44C9-A9A1-99CDE2478B2D}"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3573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lienbildplatzhalter 1"/>
          <p:cNvSpPr>
            <a:spLocks noGrp="1" noRot="1" noChangeAspect="1" noTextEdit="1"/>
          </p:cNvSpPr>
          <p:nvPr>
            <p:ph type="sldImg"/>
          </p:nvPr>
        </p:nvSpPr>
        <p:spPr>
          <a:xfrm>
            <a:off x="142875" y="769938"/>
            <a:ext cx="6816725" cy="3835400"/>
          </a:xfrm>
          <a:ln/>
        </p:spPr>
      </p:sp>
      <p:sp>
        <p:nvSpPr>
          <p:cNvPr id="155651" name="Notizenplatzhalter 2"/>
          <p:cNvSpPr>
            <a:spLocks noGrp="1"/>
          </p:cNvSpPr>
          <p:nvPr>
            <p:ph type="body" idx="1"/>
          </p:nvPr>
        </p:nvSpPr>
        <p:spPr>
          <a:noFill/>
          <a:ln/>
        </p:spPr>
        <p:txBody>
          <a:bodyPr/>
          <a:lstStyle/>
          <a:p>
            <a:endParaRPr lang="en-US">
              <a:latin typeface="Arial" charset="0"/>
            </a:endParaRPr>
          </a:p>
        </p:txBody>
      </p:sp>
      <p:sp>
        <p:nvSpPr>
          <p:cNvPr id="1556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4110891-4079-4DC0-BF46-5FA062AEEB2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1437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a:xfrm>
            <a:off x="142875" y="769938"/>
            <a:ext cx="6816725" cy="3835400"/>
          </a:xfrm>
          <a:ln/>
        </p:spPr>
      </p:sp>
      <p:sp>
        <p:nvSpPr>
          <p:cNvPr id="156675" name="Notizenplatzhalter 2"/>
          <p:cNvSpPr>
            <a:spLocks noGrp="1"/>
          </p:cNvSpPr>
          <p:nvPr>
            <p:ph type="body" idx="1"/>
          </p:nvPr>
        </p:nvSpPr>
        <p:spPr>
          <a:noFill/>
          <a:ln/>
        </p:spPr>
        <p:txBody>
          <a:bodyPr/>
          <a:lstStyle/>
          <a:p>
            <a:endParaRPr lang="en-US">
              <a:latin typeface="Arial" charset="0"/>
            </a:endParaRPr>
          </a:p>
        </p:txBody>
      </p:sp>
      <p:sp>
        <p:nvSpPr>
          <p:cNvPr id="1566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4167328-85EF-41BB-8C96-E4844FFEA22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6415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lienbildplatzhalter 1"/>
          <p:cNvSpPr>
            <a:spLocks noGrp="1" noRot="1" noChangeAspect="1" noTextEdit="1"/>
          </p:cNvSpPr>
          <p:nvPr>
            <p:ph type="sldImg"/>
          </p:nvPr>
        </p:nvSpPr>
        <p:spPr>
          <a:xfrm>
            <a:off x="142875" y="769938"/>
            <a:ext cx="6816725" cy="3835400"/>
          </a:xfrm>
          <a:ln/>
        </p:spPr>
      </p:sp>
      <p:sp>
        <p:nvSpPr>
          <p:cNvPr id="157699" name="Notizenplatzhalter 2"/>
          <p:cNvSpPr>
            <a:spLocks noGrp="1"/>
          </p:cNvSpPr>
          <p:nvPr>
            <p:ph type="body" idx="1"/>
          </p:nvPr>
        </p:nvSpPr>
        <p:spPr>
          <a:noFill/>
          <a:ln/>
        </p:spPr>
        <p:txBody>
          <a:bodyPr/>
          <a:lstStyle/>
          <a:p>
            <a:endParaRPr lang="en-US">
              <a:latin typeface="Arial" charset="0"/>
            </a:endParaRPr>
          </a:p>
        </p:txBody>
      </p:sp>
      <p:sp>
        <p:nvSpPr>
          <p:cNvPr id="1577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9CAEE92-52F8-47DE-A498-B547CD82E67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28124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lienbildplatzhalter 1"/>
          <p:cNvSpPr>
            <a:spLocks noGrp="1" noRot="1" noChangeAspect="1" noTextEdit="1"/>
          </p:cNvSpPr>
          <p:nvPr>
            <p:ph type="sldImg"/>
          </p:nvPr>
        </p:nvSpPr>
        <p:spPr>
          <a:xfrm>
            <a:off x="142875" y="769938"/>
            <a:ext cx="6816725" cy="3835400"/>
          </a:xfrm>
          <a:ln/>
        </p:spPr>
      </p:sp>
      <p:sp>
        <p:nvSpPr>
          <p:cNvPr id="158723" name="Notizenplatzhalter 2"/>
          <p:cNvSpPr>
            <a:spLocks noGrp="1"/>
          </p:cNvSpPr>
          <p:nvPr>
            <p:ph type="body" idx="1"/>
          </p:nvPr>
        </p:nvSpPr>
        <p:spPr>
          <a:noFill/>
          <a:ln/>
        </p:spPr>
        <p:txBody>
          <a:bodyPr/>
          <a:lstStyle/>
          <a:p>
            <a:endParaRPr lang="en-US">
              <a:latin typeface="Arial" charset="0"/>
            </a:endParaRPr>
          </a:p>
        </p:txBody>
      </p:sp>
      <p:sp>
        <p:nvSpPr>
          <p:cNvPr id="1587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1177519-AAEC-4152-B4F8-8B5BEF890F8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75592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lienbildplatzhalter 1"/>
          <p:cNvSpPr>
            <a:spLocks noGrp="1" noRot="1" noChangeAspect="1" noTextEdit="1"/>
          </p:cNvSpPr>
          <p:nvPr>
            <p:ph type="sldImg"/>
          </p:nvPr>
        </p:nvSpPr>
        <p:spPr>
          <a:xfrm>
            <a:off x="142875" y="769938"/>
            <a:ext cx="6816725" cy="3835400"/>
          </a:xfrm>
          <a:ln/>
        </p:spPr>
      </p:sp>
      <p:sp>
        <p:nvSpPr>
          <p:cNvPr id="160771" name="Notizenplatzhalter 2"/>
          <p:cNvSpPr>
            <a:spLocks noGrp="1"/>
          </p:cNvSpPr>
          <p:nvPr>
            <p:ph type="body" idx="1"/>
          </p:nvPr>
        </p:nvSpPr>
        <p:spPr>
          <a:noFill/>
          <a:ln/>
        </p:spPr>
        <p:txBody>
          <a:bodyPr/>
          <a:lstStyle/>
          <a:p>
            <a:endParaRPr lang="en-US">
              <a:latin typeface="Arial" charset="0"/>
            </a:endParaRPr>
          </a:p>
        </p:txBody>
      </p:sp>
      <p:sp>
        <p:nvSpPr>
          <p:cNvPr id="1607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A3BF0D3-63BD-45EB-A53A-C464E725BFB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66991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B91BF59-6DF5-4608-A079-4493217D04C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
        <p:nvSpPr>
          <p:cNvPr id="162819" name="Rectangle 2"/>
          <p:cNvSpPr>
            <a:spLocks noGrp="1" noRot="1" noChangeAspect="1" noChangeArrowheads="1" noTextEdit="1"/>
          </p:cNvSpPr>
          <p:nvPr>
            <p:ph type="sldImg"/>
          </p:nvPr>
        </p:nvSpPr>
        <p:spPr>
          <a:xfrm>
            <a:off x="142875" y="769938"/>
            <a:ext cx="6816725" cy="3835400"/>
          </a:xfrm>
          <a:ln/>
        </p:spPr>
      </p:sp>
      <p:sp>
        <p:nvSpPr>
          <p:cNvPr id="162820" name="Rectangle 3"/>
          <p:cNvSpPr>
            <a:spLocks noGrp="1" noChangeArrowheads="1"/>
          </p:cNvSpPr>
          <p:nvPr>
            <p:ph type="body" idx="1"/>
          </p:nvPr>
        </p:nvSpPr>
        <p:spPr>
          <a:xfrm>
            <a:off x="946150" y="4862513"/>
            <a:ext cx="5207000" cy="4602162"/>
          </a:xfrm>
          <a:noFill/>
          <a:ln/>
        </p:spPr>
        <p:txBody>
          <a:bodyPr/>
          <a:lstStyle/>
          <a:p>
            <a:pPr eaLnBrk="1" hangingPunct="1">
              <a:spcBef>
                <a:spcPct val="50000"/>
              </a:spcBef>
              <a:buClr>
                <a:srgbClr val="2E8C5D"/>
              </a:buClr>
              <a:buSzPct val="75000"/>
              <a:buFont typeface="Monotype Sorts" pitchFamily="2" charset="2"/>
              <a:buNone/>
            </a:pPr>
            <a:r>
              <a:rPr lang="de-DE" sz="2400">
                <a:latin typeface="Arial" charset="0"/>
                <a:sym typeface="Monotype Sorts" pitchFamily="2" charset="2"/>
              </a:rPr>
              <a:t>Das DQS-Signal dient dem Chipsatz und dem Speicher als Referenz, um korrespondierende Daten zu holen.</a:t>
            </a:r>
            <a:endParaRPr lang="de-DE" sz="2400">
              <a:latin typeface="Arial" charset="0"/>
            </a:endParaRPr>
          </a:p>
          <a:p>
            <a:pPr eaLnBrk="1" hangingPunct="1"/>
            <a:endParaRPr lang="de-DE">
              <a:latin typeface="Arial" charset="0"/>
            </a:endParaRPr>
          </a:p>
        </p:txBody>
      </p:sp>
    </p:spTree>
    <p:extLst>
      <p:ext uri="{BB962C8B-B14F-4D97-AF65-F5344CB8AC3E}">
        <p14:creationId xmlns:p14="http://schemas.microsoft.com/office/powerpoint/2010/main" val="1697105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lienbildplatzhalter 1"/>
          <p:cNvSpPr>
            <a:spLocks noGrp="1" noRot="1" noChangeAspect="1" noTextEdit="1"/>
          </p:cNvSpPr>
          <p:nvPr>
            <p:ph type="sldImg"/>
          </p:nvPr>
        </p:nvSpPr>
        <p:spPr>
          <a:xfrm>
            <a:off x="142875" y="769938"/>
            <a:ext cx="6816725" cy="3835400"/>
          </a:xfrm>
          <a:ln/>
        </p:spPr>
      </p:sp>
      <p:sp>
        <p:nvSpPr>
          <p:cNvPr id="166915" name="Notizenplatzhalter 2"/>
          <p:cNvSpPr>
            <a:spLocks noGrp="1"/>
          </p:cNvSpPr>
          <p:nvPr>
            <p:ph type="body" idx="1"/>
          </p:nvPr>
        </p:nvSpPr>
        <p:spPr>
          <a:noFill/>
          <a:ln/>
        </p:spPr>
        <p:txBody>
          <a:bodyPr/>
          <a:lstStyle/>
          <a:p>
            <a:endParaRPr lang="en-US">
              <a:latin typeface="Arial" charset="0"/>
            </a:endParaRPr>
          </a:p>
        </p:txBody>
      </p:sp>
      <p:sp>
        <p:nvSpPr>
          <p:cNvPr id="1669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26FCE96-2807-406C-92C9-86A993FF5A1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83592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2682875" y="517525"/>
            <a:ext cx="4567238" cy="2568575"/>
          </a:xfrm>
          <a:ln/>
        </p:spPr>
      </p:sp>
      <p:sp>
        <p:nvSpPr>
          <p:cNvPr id="28675" name="Notizenplatzhalter 2"/>
          <p:cNvSpPr>
            <a:spLocks noGrp="1"/>
          </p:cNvSpPr>
          <p:nvPr>
            <p:ph type="body" idx="1"/>
          </p:nvPr>
        </p:nvSpPr>
        <p:spPr>
          <a:noFill/>
          <a:ln/>
        </p:spPr>
        <p:txBody>
          <a:bodyPr/>
          <a:lstStyle/>
          <a:p>
            <a:endParaRPr lang="de-DE"/>
          </a:p>
        </p:txBody>
      </p:sp>
      <p:sp>
        <p:nvSpPr>
          <p:cNvPr id="28676" name="Foliennummernplatzhalter 3"/>
          <p:cNvSpPr>
            <a:spLocks noGrp="1"/>
          </p:cNvSpPr>
          <p:nvPr>
            <p:ph type="sldNum" sz="quarter" idx="5"/>
          </p:nvPr>
        </p:nvSpPr>
        <p:spPr>
          <a:noFill/>
        </p:spPr>
        <p:txBody>
          <a:bodyPr/>
          <a:lstStyle/>
          <a:p>
            <a:pPr defTabSz="848521"/>
            <a:fld id="{2B0DCF32-42AD-4FCD-BA2C-2CDE63A138B2}" type="slidenum">
              <a:rPr lang="de-DE" smtClean="0"/>
              <a:pPr defTabSz="848521"/>
              <a:t>2</a:t>
            </a:fld>
            <a:endParaRPr lang="de-DE"/>
          </a:p>
        </p:txBody>
      </p:sp>
    </p:spTree>
    <p:extLst>
      <p:ext uri="{BB962C8B-B14F-4D97-AF65-F5344CB8AC3E}">
        <p14:creationId xmlns:p14="http://schemas.microsoft.com/office/powerpoint/2010/main" val="34715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lienbildplatzhalter 1"/>
          <p:cNvSpPr>
            <a:spLocks noGrp="1" noRot="1" noChangeAspect="1" noTextEdit="1"/>
          </p:cNvSpPr>
          <p:nvPr>
            <p:ph type="sldImg"/>
          </p:nvPr>
        </p:nvSpPr>
        <p:spPr>
          <a:xfrm>
            <a:off x="142875" y="769938"/>
            <a:ext cx="6816725" cy="3835400"/>
          </a:xfrm>
          <a:ln/>
        </p:spPr>
      </p:sp>
      <p:sp>
        <p:nvSpPr>
          <p:cNvPr id="167939" name="Notizenplatzhalter 2"/>
          <p:cNvSpPr>
            <a:spLocks noGrp="1"/>
          </p:cNvSpPr>
          <p:nvPr>
            <p:ph type="body" idx="1"/>
          </p:nvPr>
        </p:nvSpPr>
        <p:spPr>
          <a:noFill/>
          <a:ln/>
        </p:spPr>
        <p:txBody>
          <a:bodyPr/>
          <a:lstStyle/>
          <a:p>
            <a:endParaRPr lang="en-US">
              <a:latin typeface="Arial" charset="0"/>
            </a:endParaRPr>
          </a:p>
        </p:txBody>
      </p:sp>
      <p:sp>
        <p:nvSpPr>
          <p:cNvPr id="1679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FADE410-863A-407E-B29F-B389E979813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6735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xfrm>
            <a:off x="142875" y="769938"/>
            <a:ext cx="6816725" cy="3835400"/>
          </a:xfrm>
          <a:ln/>
        </p:spPr>
      </p:sp>
      <p:sp>
        <p:nvSpPr>
          <p:cNvPr id="168963" name="Notizenplatzhalter 2"/>
          <p:cNvSpPr>
            <a:spLocks noGrp="1"/>
          </p:cNvSpPr>
          <p:nvPr>
            <p:ph type="body" idx="1"/>
          </p:nvPr>
        </p:nvSpPr>
        <p:spPr>
          <a:noFill/>
          <a:ln/>
        </p:spPr>
        <p:txBody>
          <a:bodyPr/>
          <a:lstStyle/>
          <a:p>
            <a:endParaRPr lang="en-US">
              <a:latin typeface="Arial" charset="0"/>
            </a:endParaRPr>
          </a:p>
        </p:txBody>
      </p:sp>
      <p:sp>
        <p:nvSpPr>
          <p:cNvPr id="1689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203505F-530D-4A80-B7C2-8BC9E5FEC93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844745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lienbildplatzhalter 1"/>
          <p:cNvSpPr>
            <a:spLocks noGrp="1" noRot="1" noChangeAspect="1" noTextEdit="1"/>
          </p:cNvSpPr>
          <p:nvPr>
            <p:ph type="sldImg"/>
          </p:nvPr>
        </p:nvSpPr>
        <p:spPr>
          <a:xfrm>
            <a:off x="142875" y="769938"/>
            <a:ext cx="6816725" cy="3835400"/>
          </a:xfrm>
          <a:ln/>
        </p:spPr>
      </p:sp>
      <p:sp>
        <p:nvSpPr>
          <p:cNvPr id="169987" name="Notizenplatzhalter 2"/>
          <p:cNvSpPr>
            <a:spLocks noGrp="1"/>
          </p:cNvSpPr>
          <p:nvPr>
            <p:ph type="body" idx="1"/>
          </p:nvPr>
        </p:nvSpPr>
        <p:spPr>
          <a:noFill/>
          <a:ln/>
        </p:spPr>
        <p:txBody>
          <a:bodyPr/>
          <a:lstStyle/>
          <a:p>
            <a:endParaRPr lang="en-US">
              <a:latin typeface="Arial" charset="0"/>
            </a:endParaRPr>
          </a:p>
        </p:txBody>
      </p:sp>
      <p:sp>
        <p:nvSpPr>
          <p:cNvPr id="16998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B10C9E7-2F8A-4D38-AE2E-1CC9D5419A4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3954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lienbildplatzhalter 1"/>
          <p:cNvSpPr>
            <a:spLocks noGrp="1" noRot="1" noChangeAspect="1" noTextEdit="1"/>
          </p:cNvSpPr>
          <p:nvPr>
            <p:ph type="sldImg"/>
          </p:nvPr>
        </p:nvSpPr>
        <p:spPr>
          <a:xfrm>
            <a:off x="142875" y="769938"/>
            <a:ext cx="6816725" cy="3835400"/>
          </a:xfrm>
          <a:ln/>
        </p:spPr>
      </p:sp>
      <p:sp>
        <p:nvSpPr>
          <p:cNvPr id="171011" name="Notizenplatzhalter 2"/>
          <p:cNvSpPr>
            <a:spLocks noGrp="1"/>
          </p:cNvSpPr>
          <p:nvPr>
            <p:ph type="body" idx="1"/>
          </p:nvPr>
        </p:nvSpPr>
        <p:spPr>
          <a:noFill/>
          <a:ln/>
        </p:spPr>
        <p:txBody>
          <a:bodyPr/>
          <a:lstStyle/>
          <a:p>
            <a:endParaRPr lang="en-US">
              <a:latin typeface="Arial" charset="0"/>
            </a:endParaRPr>
          </a:p>
        </p:txBody>
      </p:sp>
      <p:sp>
        <p:nvSpPr>
          <p:cNvPr id="1710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EEBCA09-7044-4405-826B-97957EE3396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56378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lienbildplatzhalter 1"/>
          <p:cNvSpPr>
            <a:spLocks noGrp="1" noRot="1" noChangeAspect="1" noTextEdit="1"/>
          </p:cNvSpPr>
          <p:nvPr>
            <p:ph type="sldImg"/>
          </p:nvPr>
        </p:nvSpPr>
        <p:spPr>
          <a:xfrm>
            <a:off x="142875" y="769938"/>
            <a:ext cx="6816725" cy="3835400"/>
          </a:xfrm>
          <a:ln/>
        </p:spPr>
      </p:sp>
      <p:sp>
        <p:nvSpPr>
          <p:cNvPr id="172035" name="Notizenplatzhalter 2"/>
          <p:cNvSpPr>
            <a:spLocks noGrp="1"/>
          </p:cNvSpPr>
          <p:nvPr>
            <p:ph type="body" idx="1"/>
          </p:nvPr>
        </p:nvSpPr>
        <p:spPr>
          <a:noFill/>
          <a:ln/>
        </p:spPr>
        <p:txBody>
          <a:bodyPr/>
          <a:lstStyle/>
          <a:p>
            <a:endParaRPr lang="en-US">
              <a:latin typeface="Arial" charset="0"/>
            </a:endParaRPr>
          </a:p>
        </p:txBody>
      </p:sp>
      <p:sp>
        <p:nvSpPr>
          <p:cNvPr id="1720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4FF616F-1FDB-45BB-94ED-17AEAA6F569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850824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lienbildplatzhalter 1"/>
          <p:cNvSpPr>
            <a:spLocks noGrp="1" noRot="1" noChangeAspect="1" noTextEdit="1"/>
          </p:cNvSpPr>
          <p:nvPr>
            <p:ph type="sldImg"/>
          </p:nvPr>
        </p:nvSpPr>
        <p:spPr>
          <a:xfrm>
            <a:off x="142875" y="769938"/>
            <a:ext cx="6816725" cy="3835400"/>
          </a:xfrm>
          <a:ln/>
        </p:spPr>
      </p:sp>
      <p:sp>
        <p:nvSpPr>
          <p:cNvPr id="173059" name="Notizenplatzhalter 2"/>
          <p:cNvSpPr>
            <a:spLocks noGrp="1"/>
          </p:cNvSpPr>
          <p:nvPr>
            <p:ph type="body" idx="1"/>
          </p:nvPr>
        </p:nvSpPr>
        <p:spPr>
          <a:noFill/>
          <a:ln/>
        </p:spPr>
        <p:txBody>
          <a:bodyPr/>
          <a:lstStyle/>
          <a:p>
            <a:endParaRPr lang="en-US">
              <a:latin typeface="Arial" charset="0"/>
            </a:endParaRPr>
          </a:p>
        </p:txBody>
      </p:sp>
      <p:sp>
        <p:nvSpPr>
          <p:cNvPr id="1730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30DC3B1-8197-4165-8FD0-73132C7BA1E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19085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lienbildplatzhalter 1"/>
          <p:cNvSpPr>
            <a:spLocks noGrp="1" noRot="1" noChangeAspect="1" noTextEdit="1"/>
          </p:cNvSpPr>
          <p:nvPr>
            <p:ph type="sldImg"/>
          </p:nvPr>
        </p:nvSpPr>
        <p:spPr>
          <a:xfrm>
            <a:off x="142875" y="769938"/>
            <a:ext cx="6816725" cy="3835400"/>
          </a:xfrm>
          <a:ln/>
        </p:spPr>
      </p:sp>
      <p:sp>
        <p:nvSpPr>
          <p:cNvPr id="174083" name="Notizenplatzhalter 2"/>
          <p:cNvSpPr>
            <a:spLocks noGrp="1"/>
          </p:cNvSpPr>
          <p:nvPr>
            <p:ph type="body" idx="1"/>
          </p:nvPr>
        </p:nvSpPr>
        <p:spPr>
          <a:noFill/>
          <a:ln/>
        </p:spPr>
        <p:txBody>
          <a:bodyPr/>
          <a:lstStyle/>
          <a:p>
            <a:endParaRPr lang="en-US">
              <a:latin typeface="Arial" charset="0"/>
            </a:endParaRPr>
          </a:p>
        </p:txBody>
      </p:sp>
      <p:sp>
        <p:nvSpPr>
          <p:cNvPr id="1740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77F7538-8DA4-4B2B-B80B-DEA25CBD9FF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319198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lienbildplatzhalter 1"/>
          <p:cNvSpPr>
            <a:spLocks noGrp="1" noRot="1" noChangeAspect="1" noTextEdit="1"/>
          </p:cNvSpPr>
          <p:nvPr>
            <p:ph type="sldImg"/>
          </p:nvPr>
        </p:nvSpPr>
        <p:spPr>
          <a:xfrm>
            <a:off x="142875" y="769938"/>
            <a:ext cx="6816725" cy="3835400"/>
          </a:xfrm>
          <a:ln/>
        </p:spPr>
      </p:sp>
      <p:sp>
        <p:nvSpPr>
          <p:cNvPr id="176131" name="Notizenplatzhalter 2"/>
          <p:cNvSpPr>
            <a:spLocks noGrp="1"/>
          </p:cNvSpPr>
          <p:nvPr>
            <p:ph type="body" idx="1"/>
          </p:nvPr>
        </p:nvSpPr>
        <p:spPr>
          <a:noFill/>
          <a:ln/>
        </p:spPr>
        <p:txBody>
          <a:bodyPr/>
          <a:lstStyle/>
          <a:p>
            <a:endParaRPr lang="en-US">
              <a:latin typeface="Arial" charset="0"/>
            </a:endParaRPr>
          </a:p>
        </p:txBody>
      </p:sp>
      <p:sp>
        <p:nvSpPr>
          <p:cNvPr id="1761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A40A13B-1C6F-4A09-935B-2E7DEA2D77C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710627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lienbildplatzhalter 1"/>
          <p:cNvSpPr>
            <a:spLocks noGrp="1" noRot="1" noChangeAspect="1" noTextEdit="1"/>
          </p:cNvSpPr>
          <p:nvPr>
            <p:ph type="sldImg"/>
          </p:nvPr>
        </p:nvSpPr>
        <p:spPr>
          <a:xfrm>
            <a:off x="142875" y="769938"/>
            <a:ext cx="6816725" cy="3835400"/>
          </a:xfrm>
          <a:ln/>
        </p:spPr>
      </p:sp>
      <p:sp>
        <p:nvSpPr>
          <p:cNvPr id="177155" name="Notizenplatzhalter 2"/>
          <p:cNvSpPr>
            <a:spLocks noGrp="1"/>
          </p:cNvSpPr>
          <p:nvPr>
            <p:ph type="body" idx="1"/>
          </p:nvPr>
        </p:nvSpPr>
        <p:spPr>
          <a:noFill/>
          <a:ln/>
        </p:spPr>
        <p:txBody>
          <a:bodyPr/>
          <a:lstStyle/>
          <a:p>
            <a:endParaRPr lang="en-US">
              <a:latin typeface="Arial" charset="0"/>
            </a:endParaRPr>
          </a:p>
        </p:txBody>
      </p:sp>
      <p:sp>
        <p:nvSpPr>
          <p:cNvPr id="1771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5684BD0-F4D8-4A07-B192-3F1E3ACADD2D}"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66636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lienbildplatzhalter 1"/>
          <p:cNvSpPr>
            <a:spLocks noGrp="1" noRot="1" noChangeAspect="1" noTextEdit="1"/>
          </p:cNvSpPr>
          <p:nvPr>
            <p:ph type="sldImg"/>
          </p:nvPr>
        </p:nvSpPr>
        <p:spPr>
          <a:xfrm>
            <a:off x="142875" y="769938"/>
            <a:ext cx="6816725" cy="3835400"/>
          </a:xfrm>
          <a:ln/>
        </p:spPr>
      </p:sp>
      <p:sp>
        <p:nvSpPr>
          <p:cNvPr id="178179" name="Notizenplatzhalter 2"/>
          <p:cNvSpPr>
            <a:spLocks noGrp="1"/>
          </p:cNvSpPr>
          <p:nvPr>
            <p:ph type="body" idx="1"/>
          </p:nvPr>
        </p:nvSpPr>
        <p:spPr>
          <a:noFill/>
          <a:ln/>
        </p:spPr>
        <p:txBody>
          <a:bodyPr/>
          <a:lstStyle/>
          <a:p>
            <a:endParaRPr lang="en-US">
              <a:latin typeface="Arial" charset="0"/>
            </a:endParaRPr>
          </a:p>
        </p:txBody>
      </p:sp>
      <p:sp>
        <p:nvSpPr>
          <p:cNvPr id="17818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FD5E3D1-8132-4E7F-BD9C-F893A9387EB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57032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lienbildplatzhalter 1"/>
          <p:cNvSpPr>
            <a:spLocks noGrp="1" noRot="1" noChangeAspect="1" noTextEdit="1"/>
          </p:cNvSpPr>
          <p:nvPr>
            <p:ph type="sldImg"/>
          </p:nvPr>
        </p:nvSpPr>
        <p:spPr>
          <a:xfrm>
            <a:off x="142875" y="769938"/>
            <a:ext cx="6816725" cy="3835400"/>
          </a:xfrm>
          <a:ln/>
        </p:spPr>
      </p:sp>
      <p:sp>
        <p:nvSpPr>
          <p:cNvPr id="141315" name="Notizenplatzhalter 2"/>
          <p:cNvSpPr>
            <a:spLocks noGrp="1"/>
          </p:cNvSpPr>
          <p:nvPr>
            <p:ph type="body" idx="1"/>
          </p:nvPr>
        </p:nvSpPr>
        <p:spPr>
          <a:noFill/>
          <a:ln/>
        </p:spPr>
        <p:txBody>
          <a:bodyPr/>
          <a:lstStyle/>
          <a:p>
            <a:endParaRPr lang="en-US">
              <a:latin typeface="Arial" charset="0"/>
            </a:endParaRPr>
          </a:p>
        </p:txBody>
      </p:sp>
      <p:sp>
        <p:nvSpPr>
          <p:cNvPr id="1413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B03DA61-D51F-48DB-91B7-5EE414E4E95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189042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lienbildplatzhalter 1"/>
          <p:cNvSpPr>
            <a:spLocks noGrp="1" noRot="1" noChangeAspect="1" noTextEdit="1"/>
          </p:cNvSpPr>
          <p:nvPr>
            <p:ph type="sldImg"/>
          </p:nvPr>
        </p:nvSpPr>
        <p:spPr>
          <a:xfrm>
            <a:off x="142875" y="769938"/>
            <a:ext cx="6816725" cy="3835400"/>
          </a:xfrm>
          <a:ln/>
        </p:spPr>
      </p:sp>
      <p:sp>
        <p:nvSpPr>
          <p:cNvPr id="179203" name="Notizenplatzhalter 2"/>
          <p:cNvSpPr>
            <a:spLocks noGrp="1"/>
          </p:cNvSpPr>
          <p:nvPr>
            <p:ph type="body" idx="1"/>
          </p:nvPr>
        </p:nvSpPr>
        <p:spPr>
          <a:noFill/>
          <a:ln/>
        </p:spPr>
        <p:txBody>
          <a:bodyPr/>
          <a:lstStyle/>
          <a:p>
            <a:endParaRPr lang="en-US">
              <a:latin typeface="Arial" charset="0"/>
            </a:endParaRPr>
          </a:p>
        </p:txBody>
      </p:sp>
      <p:sp>
        <p:nvSpPr>
          <p:cNvPr id="1792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2E80C6F-4F36-4524-9FF1-FDDE189A3D4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60457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lienbildplatzhalter 1"/>
          <p:cNvSpPr>
            <a:spLocks noGrp="1" noRot="1" noChangeAspect="1" noTextEdit="1"/>
          </p:cNvSpPr>
          <p:nvPr>
            <p:ph type="sldImg"/>
          </p:nvPr>
        </p:nvSpPr>
        <p:spPr>
          <a:xfrm>
            <a:off x="142875" y="769938"/>
            <a:ext cx="6816725" cy="3835400"/>
          </a:xfrm>
          <a:ln/>
        </p:spPr>
      </p:sp>
      <p:sp>
        <p:nvSpPr>
          <p:cNvPr id="180227" name="Notizenplatzhalter 2"/>
          <p:cNvSpPr>
            <a:spLocks noGrp="1"/>
          </p:cNvSpPr>
          <p:nvPr>
            <p:ph type="body" idx="1"/>
          </p:nvPr>
        </p:nvSpPr>
        <p:spPr>
          <a:noFill/>
          <a:ln/>
        </p:spPr>
        <p:txBody>
          <a:bodyPr/>
          <a:lstStyle/>
          <a:p>
            <a:endParaRPr lang="en-US">
              <a:latin typeface="Arial" charset="0"/>
            </a:endParaRPr>
          </a:p>
        </p:txBody>
      </p:sp>
      <p:sp>
        <p:nvSpPr>
          <p:cNvPr id="18022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571E4DE-805A-44AD-902A-4AB47F3BFD2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6618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lienbildplatzhalter 1"/>
          <p:cNvSpPr>
            <a:spLocks noGrp="1" noRot="1" noChangeAspect="1" noTextEdit="1"/>
          </p:cNvSpPr>
          <p:nvPr>
            <p:ph type="sldImg"/>
          </p:nvPr>
        </p:nvSpPr>
        <p:spPr>
          <a:xfrm>
            <a:off x="142875" y="769938"/>
            <a:ext cx="6816725" cy="3835400"/>
          </a:xfrm>
          <a:ln/>
        </p:spPr>
      </p:sp>
      <p:sp>
        <p:nvSpPr>
          <p:cNvPr id="181251" name="Notizenplatzhalter 2"/>
          <p:cNvSpPr>
            <a:spLocks noGrp="1"/>
          </p:cNvSpPr>
          <p:nvPr>
            <p:ph type="body" idx="1"/>
          </p:nvPr>
        </p:nvSpPr>
        <p:spPr>
          <a:noFill/>
          <a:ln/>
        </p:spPr>
        <p:txBody>
          <a:bodyPr/>
          <a:lstStyle/>
          <a:p>
            <a:endParaRPr lang="en-US">
              <a:latin typeface="Arial" charset="0"/>
            </a:endParaRPr>
          </a:p>
        </p:txBody>
      </p:sp>
      <p:sp>
        <p:nvSpPr>
          <p:cNvPr id="1812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F9A5C40-EACF-447B-BF71-A7C44433CD6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167472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bildplatzhalter 1"/>
          <p:cNvSpPr>
            <a:spLocks noGrp="1" noRot="1" noChangeAspect="1" noTextEdit="1"/>
          </p:cNvSpPr>
          <p:nvPr>
            <p:ph type="sldImg"/>
          </p:nvPr>
        </p:nvSpPr>
        <p:spPr>
          <a:xfrm>
            <a:off x="142875" y="769938"/>
            <a:ext cx="6816725" cy="3835400"/>
          </a:xfrm>
          <a:ln/>
        </p:spPr>
      </p:sp>
      <p:sp>
        <p:nvSpPr>
          <p:cNvPr id="182275" name="Notizenplatzhalter 2"/>
          <p:cNvSpPr>
            <a:spLocks noGrp="1"/>
          </p:cNvSpPr>
          <p:nvPr>
            <p:ph type="body" idx="1"/>
          </p:nvPr>
        </p:nvSpPr>
        <p:spPr>
          <a:noFill/>
          <a:ln/>
        </p:spPr>
        <p:txBody>
          <a:bodyPr/>
          <a:lstStyle/>
          <a:p>
            <a:endParaRPr lang="en-US">
              <a:latin typeface="Arial" charset="0"/>
            </a:endParaRPr>
          </a:p>
        </p:txBody>
      </p:sp>
      <p:sp>
        <p:nvSpPr>
          <p:cNvPr id="1822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21A7ED4-8914-4071-B4E8-35F5FCC68DB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35</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72833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lienbildplatzhalter 1"/>
          <p:cNvSpPr>
            <a:spLocks noGrp="1" noRot="1" noChangeAspect="1" noTextEdit="1"/>
          </p:cNvSpPr>
          <p:nvPr>
            <p:ph type="sldImg"/>
          </p:nvPr>
        </p:nvSpPr>
        <p:spPr>
          <a:xfrm>
            <a:off x="142875" y="769938"/>
            <a:ext cx="6816725" cy="3835400"/>
          </a:xfrm>
          <a:ln/>
        </p:spPr>
      </p:sp>
      <p:sp>
        <p:nvSpPr>
          <p:cNvPr id="183299" name="Notizenplatzhalter 2"/>
          <p:cNvSpPr>
            <a:spLocks noGrp="1"/>
          </p:cNvSpPr>
          <p:nvPr>
            <p:ph type="body" idx="1"/>
          </p:nvPr>
        </p:nvSpPr>
        <p:spPr>
          <a:noFill/>
          <a:ln/>
        </p:spPr>
        <p:txBody>
          <a:bodyPr/>
          <a:lstStyle/>
          <a:p>
            <a:endParaRPr lang="en-US">
              <a:latin typeface="Arial" charset="0"/>
            </a:endParaRPr>
          </a:p>
        </p:txBody>
      </p:sp>
      <p:sp>
        <p:nvSpPr>
          <p:cNvPr id="1833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44217BE-84CE-42A6-84DC-620077B400C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08143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lienbildplatzhalter 1"/>
          <p:cNvSpPr>
            <a:spLocks noGrp="1" noRot="1" noChangeAspect="1" noTextEdit="1"/>
          </p:cNvSpPr>
          <p:nvPr>
            <p:ph type="sldImg"/>
          </p:nvPr>
        </p:nvSpPr>
        <p:spPr>
          <a:xfrm>
            <a:off x="142875" y="769938"/>
            <a:ext cx="6816725" cy="3835400"/>
          </a:xfrm>
          <a:ln/>
        </p:spPr>
      </p:sp>
      <p:sp>
        <p:nvSpPr>
          <p:cNvPr id="184323" name="Notizenplatzhalter 2"/>
          <p:cNvSpPr>
            <a:spLocks noGrp="1"/>
          </p:cNvSpPr>
          <p:nvPr>
            <p:ph type="body" idx="1"/>
          </p:nvPr>
        </p:nvSpPr>
        <p:spPr>
          <a:noFill/>
          <a:ln/>
        </p:spPr>
        <p:txBody>
          <a:bodyPr/>
          <a:lstStyle/>
          <a:p>
            <a:endParaRPr lang="en-US">
              <a:latin typeface="Arial" charset="0"/>
            </a:endParaRPr>
          </a:p>
        </p:txBody>
      </p:sp>
      <p:sp>
        <p:nvSpPr>
          <p:cNvPr id="1843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9A0920D-875F-4128-A577-B48C6359323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9036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lienbildplatzhalter 1"/>
          <p:cNvSpPr>
            <a:spLocks noGrp="1" noRot="1" noChangeAspect="1" noTextEdit="1"/>
          </p:cNvSpPr>
          <p:nvPr>
            <p:ph type="sldImg"/>
          </p:nvPr>
        </p:nvSpPr>
        <p:spPr>
          <a:xfrm>
            <a:off x="142875" y="769938"/>
            <a:ext cx="6816725" cy="3835400"/>
          </a:xfrm>
          <a:ln/>
        </p:spPr>
      </p:sp>
      <p:sp>
        <p:nvSpPr>
          <p:cNvPr id="185347" name="Notizenplatzhalter 2"/>
          <p:cNvSpPr>
            <a:spLocks noGrp="1"/>
          </p:cNvSpPr>
          <p:nvPr>
            <p:ph type="body" idx="1"/>
          </p:nvPr>
        </p:nvSpPr>
        <p:spPr>
          <a:noFill/>
          <a:ln/>
        </p:spPr>
        <p:txBody>
          <a:bodyPr/>
          <a:lstStyle/>
          <a:p>
            <a:endParaRPr lang="en-US">
              <a:latin typeface="Arial" charset="0"/>
            </a:endParaRPr>
          </a:p>
        </p:txBody>
      </p:sp>
      <p:sp>
        <p:nvSpPr>
          <p:cNvPr id="18534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B18262F-6F0C-4878-90A0-7153F619F745}"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40517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lienbildplatzhalter 1"/>
          <p:cNvSpPr>
            <a:spLocks noGrp="1" noRot="1" noChangeAspect="1" noTextEdit="1"/>
          </p:cNvSpPr>
          <p:nvPr>
            <p:ph type="sldImg"/>
          </p:nvPr>
        </p:nvSpPr>
        <p:spPr>
          <a:xfrm>
            <a:off x="142875" y="769938"/>
            <a:ext cx="6816725" cy="3835400"/>
          </a:xfrm>
          <a:ln/>
        </p:spPr>
      </p:sp>
      <p:sp>
        <p:nvSpPr>
          <p:cNvPr id="186371" name="Notizenplatzhalter 2"/>
          <p:cNvSpPr>
            <a:spLocks noGrp="1"/>
          </p:cNvSpPr>
          <p:nvPr>
            <p:ph type="body" idx="1"/>
          </p:nvPr>
        </p:nvSpPr>
        <p:spPr>
          <a:noFill/>
          <a:ln/>
        </p:spPr>
        <p:txBody>
          <a:bodyPr/>
          <a:lstStyle/>
          <a:p>
            <a:endParaRPr lang="en-US">
              <a:latin typeface="Arial" charset="0"/>
            </a:endParaRPr>
          </a:p>
        </p:txBody>
      </p:sp>
      <p:sp>
        <p:nvSpPr>
          <p:cNvPr id="1863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4D71CD0-3D36-400B-8085-0A9A20494C8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33175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lienbildplatzhalter 1"/>
          <p:cNvSpPr>
            <a:spLocks noGrp="1" noRot="1" noChangeAspect="1" noTextEdit="1"/>
          </p:cNvSpPr>
          <p:nvPr>
            <p:ph type="sldImg"/>
          </p:nvPr>
        </p:nvSpPr>
        <p:spPr>
          <a:xfrm>
            <a:off x="142875" y="769938"/>
            <a:ext cx="6816725" cy="3835400"/>
          </a:xfrm>
          <a:ln/>
        </p:spPr>
      </p:sp>
      <p:sp>
        <p:nvSpPr>
          <p:cNvPr id="187395" name="Notizenplatzhalter 2"/>
          <p:cNvSpPr>
            <a:spLocks noGrp="1"/>
          </p:cNvSpPr>
          <p:nvPr>
            <p:ph type="body" idx="1"/>
          </p:nvPr>
        </p:nvSpPr>
        <p:spPr>
          <a:noFill/>
          <a:ln/>
        </p:spPr>
        <p:txBody>
          <a:bodyPr/>
          <a:lstStyle/>
          <a:p>
            <a:endParaRPr lang="en-US">
              <a:latin typeface="Arial" charset="0"/>
            </a:endParaRPr>
          </a:p>
        </p:txBody>
      </p:sp>
      <p:sp>
        <p:nvSpPr>
          <p:cNvPr id="1873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601495E-0F79-48D2-A87E-013B3B02275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47332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lienbildplatzhalter 1"/>
          <p:cNvSpPr>
            <a:spLocks noGrp="1" noRot="1" noChangeAspect="1" noTextEdit="1"/>
          </p:cNvSpPr>
          <p:nvPr>
            <p:ph type="sldImg"/>
          </p:nvPr>
        </p:nvSpPr>
        <p:spPr>
          <a:xfrm>
            <a:off x="142875" y="769938"/>
            <a:ext cx="6816725" cy="3835400"/>
          </a:xfrm>
          <a:ln/>
        </p:spPr>
      </p:sp>
      <p:sp>
        <p:nvSpPr>
          <p:cNvPr id="188419" name="Notizenplatzhalter 2"/>
          <p:cNvSpPr>
            <a:spLocks noGrp="1"/>
          </p:cNvSpPr>
          <p:nvPr>
            <p:ph type="body" idx="1"/>
          </p:nvPr>
        </p:nvSpPr>
        <p:spPr>
          <a:noFill/>
          <a:ln/>
        </p:spPr>
        <p:txBody>
          <a:bodyPr/>
          <a:lstStyle/>
          <a:p>
            <a:endParaRPr lang="en-US">
              <a:latin typeface="Arial" charset="0"/>
            </a:endParaRPr>
          </a:p>
        </p:txBody>
      </p:sp>
      <p:sp>
        <p:nvSpPr>
          <p:cNvPr id="1884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1765281-D206-423A-9CC5-A9F4FF940A6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24441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lienbildplatzhalter 1"/>
          <p:cNvSpPr>
            <a:spLocks noGrp="1" noRot="1" noChangeAspect="1" noTextEdit="1"/>
          </p:cNvSpPr>
          <p:nvPr>
            <p:ph type="sldImg"/>
          </p:nvPr>
        </p:nvSpPr>
        <p:spPr>
          <a:xfrm>
            <a:off x="142875" y="769938"/>
            <a:ext cx="6816725" cy="3835400"/>
          </a:xfrm>
          <a:ln/>
        </p:spPr>
      </p:sp>
      <p:sp>
        <p:nvSpPr>
          <p:cNvPr id="142339" name="Notizenplatzhalter 2"/>
          <p:cNvSpPr>
            <a:spLocks noGrp="1"/>
          </p:cNvSpPr>
          <p:nvPr>
            <p:ph type="body" idx="1"/>
          </p:nvPr>
        </p:nvSpPr>
        <p:spPr>
          <a:noFill/>
          <a:ln/>
        </p:spPr>
        <p:txBody>
          <a:bodyPr/>
          <a:lstStyle/>
          <a:p>
            <a:endParaRPr lang="en-US">
              <a:latin typeface="Arial" charset="0"/>
            </a:endParaRPr>
          </a:p>
        </p:txBody>
      </p:sp>
      <p:sp>
        <p:nvSpPr>
          <p:cNvPr id="1423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3C8A125-BBAB-4E2F-BA2B-589241506EED}"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654998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lienbildplatzhalter 1"/>
          <p:cNvSpPr>
            <a:spLocks noGrp="1" noRot="1" noChangeAspect="1" noTextEdit="1"/>
          </p:cNvSpPr>
          <p:nvPr>
            <p:ph type="sldImg"/>
          </p:nvPr>
        </p:nvSpPr>
        <p:spPr>
          <a:xfrm>
            <a:off x="142875" y="769938"/>
            <a:ext cx="6816725" cy="3835400"/>
          </a:xfrm>
          <a:ln/>
        </p:spPr>
      </p:sp>
      <p:sp>
        <p:nvSpPr>
          <p:cNvPr id="189443" name="Notizenplatzhalter 2"/>
          <p:cNvSpPr>
            <a:spLocks noGrp="1"/>
          </p:cNvSpPr>
          <p:nvPr>
            <p:ph type="body" idx="1"/>
          </p:nvPr>
        </p:nvSpPr>
        <p:spPr>
          <a:noFill/>
          <a:ln/>
        </p:spPr>
        <p:txBody>
          <a:bodyPr/>
          <a:lstStyle/>
          <a:p>
            <a:endParaRPr lang="en-US">
              <a:latin typeface="Arial" charset="0"/>
            </a:endParaRPr>
          </a:p>
        </p:txBody>
      </p:sp>
      <p:sp>
        <p:nvSpPr>
          <p:cNvPr id="1894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E68B5E2-0391-412B-8BB4-C7F518D05E0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619351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lienbildplatzhalter 1"/>
          <p:cNvSpPr>
            <a:spLocks noGrp="1" noRot="1" noChangeAspect="1" noTextEdit="1"/>
          </p:cNvSpPr>
          <p:nvPr>
            <p:ph type="sldImg"/>
          </p:nvPr>
        </p:nvSpPr>
        <p:spPr>
          <a:xfrm>
            <a:off x="142875" y="769938"/>
            <a:ext cx="6816725" cy="3835400"/>
          </a:xfrm>
          <a:ln/>
        </p:spPr>
      </p:sp>
      <p:sp>
        <p:nvSpPr>
          <p:cNvPr id="190467" name="Notizenplatzhalter 2"/>
          <p:cNvSpPr>
            <a:spLocks noGrp="1"/>
          </p:cNvSpPr>
          <p:nvPr>
            <p:ph type="body" idx="1"/>
          </p:nvPr>
        </p:nvSpPr>
        <p:spPr>
          <a:noFill/>
          <a:ln/>
        </p:spPr>
        <p:txBody>
          <a:bodyPr/>
          <a:lstStyle/>
          <a:p>
            <a:endParaRPr lang="en-US">
              <a:latin typeface="Arial" charset="0"/>
            </a:endParaRPr>
          </a:p>
        </p:txBody>
      </p:sp>
      <p:sp>
        <p:nvSpPr>
          <p:cNvPr id="19046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82E5523-BDFF-4950-8722-8D65D19D7C8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96847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142875" y="769938"/>
            <a:ext cx="6816725" cy="3835400"/>
          </a:xfrm>
          <a:ln/>
        </p:spPr>
      </p:sp>
      <p:sp>
        <p:nvSpPr>
          <p:cNvPr id="192515" name="Notizenplatzhalter 2"/>
          <p:cNvSpPr>
            <a:spLocks noGrp="1"/>
          </p:cNvSpPr>
          <p:nvPr>
            <p:ph type="body" idx="1"/>
          </p:nvPr>
        </p:nvSpPr>
        <p:spPr>
          <a:noFill/>
          <a:ln/>
        </p:spPr>
        <p:txBody>
          <a:bodyPr/>
          <a:lstStyle/>
          <a:p>
            <a:endParaRPr lang="en-US">
              <a:latin typeface="Arial" charset="0"/>
            </a:endParaRPr>
          </a:p>
        </p:txBody>
      </p:sp>
      <p:sp>
        <p:nvSpPr>
          <p:cNvPr id="1925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FA67580-71EE-4D51-9EC3-60B910D0AE2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013096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lienbildplatzhalter 1"/>
          <p:cNvSpPr>
            <a:spLocks noGrp="1" noRot="1" noChangeAspect="1" noTextEdit="1"/>
          </p:cNvSpPr>
          <p:nvPr>
            <p:ph type="sldImg"/>
          </p:nvPr>
        </p:nvSpPr>
        <p:spPr>
          <a:xfrm>
            <a:off x="142875" y="769938"/>
            <a:ext cx="6816725" cy="3835400"/>
          </a:xfrm>
          <a:ln/>
        </p:spPr>
      </p:sp>
      <p:sp>
        <p:nvSpPr>
          <p:cNvPr id="194563" name="Notizenplatzhalter 2"/>
          <p:cNvSpPr>
            <a:spLocks noGrp="1"/>
          </p:cNvSpPr>
          <p:nvPr>
            <p:ph type="body" idx="1"/>
          </p:nvPr>
        </p:nvSpPr>
        <p:spPr>
          <a:noFill/>
          <a:ln/>
        </p:spPr>
        <p:txBody>
          <a:bodyPr/>
          <a:lstStyle/>
          <a:p>
            <a:endParaRPr lang="en-US">
              <a:latin typeface="Arial" charset="0"/>
            </a:endParaRPr>
          </a:p>
        </p:txBody>
      </p:sp>
      <p:sp>
        <p:nvSpPr>
          <p:cNvPr id="1945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2068806-D43D-4C9C-913E-714866C41F4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176615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xfrm>
            <a:off x="142875" y="769938"/>
            <a:ext cx="6816725" cy="3835400"/>
          </a:xfrm>
          <a:ln/>
        </p:spPr>
      </p:sp>
      <p:sp>
        <p:nvSpPr>
          <p:cNvPr id="195587" name="Notizenplatzhalter 2"/>
          <p:cNvSpPr>
            <a:spLocks noGrp="1"/>
          </p:cNvSpPr>
          <p:nvPr>
            <p:ph type="body" idx="1"/>
          </p:nvPr>
        </p:nvSpPr>
        <p:spPr>
          <a:noFill/>
          <a:ln/>
        </p:spPr>
        <p:txBody>
          <a:bodyPr/>
          <a:lstStyle/>
          <a:p>
            <a:endParaRPr lang="en-US">
              <a:latin typeface="Arial" charset="0"/>
            </a:endParaRPr>
          </a:p>
        </p:txBody>
      </p:sp>
      <p:sp>
        <p:nvSpPr>
          <p:cNvPr id="19558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EFC9A78-A80A-4677-86D8-C63AA5997AD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9225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lienbildplatzhalter 1"/>
          <p:cNvSpPr>
            <a:spLocks noGrp="1" noRot="1" noChangeAspect="1" noTextEdit="1"/>
          </p:cNvSpPr>
          <p:nvPr>
            <p:ph type="sldImg"/>
          </p:nvPr>
        </p:nvSpPr>
        <p:spPr>
          <a:xfrm>
            <a:off x="142875" y="769938"/>
            <a:ext cx="6816725" cy="3835400"/>
          </a:xfrm>
          <a:ln/>
        </p:spPr>
      </p:sp>
      <p:sp>
        <p:nvSpPr>
          <p:cNvPr id="196611" name="Notizenplatzhalter 2"/>
          <p:cNvSpPr>
            <a:spLocks noGrp="1"/>
          </p:cNvSpPr>
          <p:nvPr>
            <p:ph type="body" idx="1"/>
          </p:nvPr>
        </p:nvSpPr>
        <p:spPr>
          <a:noFill/>
          <a:ln/>
        </p:spPr>
        <p:txBody>
          <a:bodyPr/>
          <a:lstStyle/>
          <a:p>
            <a:endParaRPr lang="en-US">
              <a:latin typeface="Arial" charset="0"/>
            </a:endParaRPr>
          </a:p>
        </p:txBody>
      </p:sp>
      <p:sp>
        <p:nvSpPr>
          <p:cNvPr id="1966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CD531A3-0DF2-442A-B217-388C8B633B1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550170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lienbildplatzhalter 1"/>
          <p:cNvSpPr>
            <a:spLocks noGrp="1" noRot="1" noChangeAspect="1" noTextEdit="1"/>
          </p:cNvSpPr>
          <p:nvPr>
            <p:ph type="sldImg"/>
          </p:nvPr>
        </p:nvSpPr>
        <p:spPr>
          <a:xfrm>
            <a:off x="142875" y="769938"/>
            <a:ext cx="6816725" cy="3835400"/>
          </a:xfrm>
          <a:ln/>
        </p:spPr>
      </p:sp>
      <p:sp>
        <p:nvSpPr>
          <p:cNvPr id="197635" name="Notizenplatzhalter 2"/>
          <p:cNvSpPr>
            <a:spLocks noGrp="1"/>
          </p:cNvSpPr>
          <p:nvPr>
            <p:ph type="body" idx="1"/>
          </p:nvPr>
        </p:nvSpPr>
        <p:spPr>
          <a:noFill/>
          <a:ln/>
        </p:spPr>
        <p:txBody>
          <a:bodyPr/>
          <a:lstStyle/>
          <a:p>
            <a:endParaRPr lang="en-US">
              <a:latin typeface="Arial" charset="0"/>
            </a:endParaRPr>
          </a:p>
        </p:txBody>
      </p:sp>
      <p:sp>
        <p:nvSpPr>
          <p:cNvPr id="1976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4779DF6-E2A4-4416-8210-09B9214C9BD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62028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lienbildplatzhalter 1"/>
          <p:cNvSpPr>
            <a:spLocks noGrp="1" noRot="1" noChangeAspect="1" noTextEdit="1"/>
          </p:cNvSpPr>
          <p:nvPr>
            <p:ph type="sldImg"/>
          </p:nvPr>
        </p:nvSpPr>
        <p:spPr>
          <a:xfrm>
            <a:off x="142875" y="769938"/>
            <a:ext cx="6816725" cy="3835400"/>
          </a:xfrm>
          <a:ln/>
        </p:spPr>
      </p:sp>
      <p:sp>
        <p:nvSpPr>
          <p:cNvPr id="198659" name="Notizenplatzhalter 2"/>
          <p:cNvSpPr>
            <a:spLocks noGrp="1"/>
          </p:cNvSpPr>
          <p:nvPr>
            <p:ph type="body" idx="1"/>
          </p:nvPr>
        </p:nvSpPr>
        <p:spPr>
          <a:noFill/>
          <a:ln/>
        </p:spPr>
        <p:txBody>
          <a:bodyPr/>
          <a:lstStyle/>
          <a:p>
            <a:endParaRPr lang="en-US">
              <a:latin typeface="Arial" charset="0"/>
            </a:endParaRPr>
          </a:p>
        </p:txBody>
      </p:sp>
      <p:sp>
        <p:nvSpPr>
          <p:cNvPr id="1986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B051BE6-2A4D-42FE-94C3-9A840D37F14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1884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lienbildplatzhalter 1"/>
          <p:cNvSpPr>
            <a:spLocks noGrp="1" noRot="1" noChangeAspect="1" noTextEdit="1"/>
          </p:cNvSpPr>
          <p:nvPr>
            <p:ph type="sldImg"/>
          </p:nvPr>
        </p:nvSpPr>
        <p:spPr>
          <a:xfrm>
            <a:off x="142875" y="769938"/>
            <a:ext cx="6816725" cy="3835400"/>
          </a:xfrm>
          <a:ln/>
        </p:spPr>
      </p:sp>
      <p:sp>
        <p:nvSpPr>
          <p:cNvPr id="199683" name="Notizenplatzhalter 2"/>
          <p:cNvSpPr>
            <a:spLocks noGrp="1"/>
          </p:cNvSpPr>
          <p:nvPr>
            <p:ph type="body" idx="1"/>
          </p:nvPr>
        </p:nvSpPr>
        <p:spPr>
          <a:noFill/>
          <a:ln/>
        </p:spPr>
        <p:txBody>
          <a:bodyPr/>
          <a:lstStyle/>
          <a:p>
            <a:endParaRPr lang="en-US">
              <a:latin typeface="Arial" charset="0"/>
            </a:endParaRPr>
          </a:p>
        </p:txBody>
      </p:sp>
      <p:sp>
        <p:nvSpPr>
          <p:cNvPr id="1996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EC136CB-E335-4E5B-A92C-B22223BCF4C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809901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lienbildplatzhalter 1"/>
          <p:cNvSpPr>
            <a:spLocks noGrp="1" noRot="1" noChangeAspect="1" noTextEdit="1"/>
          </p:cNvSpPr>
          <p:nvPr>
            <p:ph type="sldImg"/>
          </p:nvPr>
        </p:nvSpPr>
        <p:spPr>
          <a:xfrm>
            <a:off x="142875" y="769938"/>
            <a:ext cx="6816725" cy="3835400"/>
          </a:xfrm>
          <a:ln/>
        </p:spPr>
      </p:sp>
      <p:sp>
        <p:nvSpPr>
          <p:cNvPr id="200707" name="Notizenplatzhalter 2"/>
          <p:cNvSpPr>
            <a:spLocks noGrp="1"/>
          </p:cNvSpPr>
          <p:nvPr>
            <p:ph type="body" idx="1"/>
          </p:nvPr>
        </p:nvSpPr>
        <p:spPr>
          <a:noFill/>
          <a:ln/>
        </p:spPr>
        <p:txBody>
          <a:bodyPr/>
          <a:lstStyle/>
          <a:p>
            <a:endParaRPr lang="en-US">
              <a:latin typeface="Arial" charset="0"/>
            </a:endParaRPr>
          </a:p>
        </p:txBody>
      </p:sp>
      <p:sp>
        <p:nvSpPr>
          <p:cNvPr id="20070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0303179-7D02-4C1E-87BD-7CD4035E4A2B}"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2368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lienbildplatzhalter 1"/>
          <p:cNvSpPr>
            <a:spLocks noGrp="1" noRot="1" noChangeAspect="1" noTextEdit="1"/>
          </p:cNvSpPr>
          <p:nvPr>
            <p:ph type="sldImg"/>
          </p:nvPr>
        </p:nvSpPr>
        <p:spPr>
          <a:xfrm>
            <a:off x="142875" y="769938"/>
            <a:ext cx="6816725" cy="3835400"/>
          </a:xfrm>
          <a:ln/>
        </p:spPr>
      </p:sp>
      <p:sp>
        <p:nvSpPr>
          <p:cNvPr id="143363" name="Notizenplatzhalter 2"/>
          <p:cNvSpPr>
            <a:spLocks noGrp="1"/>
          </p:cNvSpPr>
          <p:nvPr>
            <p:ph type="body" idx="1"/>
          </p:nvPr>
        </p:nvSpPr>
        <p:spPr>
          <a:noFill/>
          <a:ln/>
        </p:spPr>
        <p:txBody>
          <a:bodyPr/>
          <a:lstStyle/>
          <a:p>
            <a:endParaRPr lang="en-US">
              <a:latin typeface="Arial" charset="0"/>
            </a:endParaRPr>
          </a:p>
        </p:txBody>
      </p:sp>
      <p:sp>
        <p:nvSpPr>
          <p:cNvPr id="1433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C280F3E-0E9F-447C-855D-49F96D9FFBC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594868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lienbildplatzhalter 1"/>
          <p:cNvSpPr>
            <a:spLocks noGrp="1" noRot="1" noChangeAspect="1" noTextEdit="1"/>
          </p:cNvSpPr>
          <p:nvPr>
            <p:ph type="sldImg"/>
          </p:nvPr>
        </p:nvSpPr>
        <p:spPr>
          <a:xfrm>
            <a:off x="142875" y="769938"/>
            <a:ext cx="6816725" cy="3835400"/>
          </a:xfrm>
          <a:ln/>
        </p:spPr>
      </p:sp>
      <p:sp>
        <p:nvSpPr>
          <p:cNvPr id="201731" name="Notizenplatzhalter 2"/>
          <p:cNvSpPr>
            <a:spLocks noGrp="1"/>
          </p:cNvSpPr>
          <p:nvPr>
            <p:ph type="body" idx="1"/>
          </p:nvPr>
        </p:nvSpPr>
        <p:spPr>
          <a:noFill/>
          <a:ln/>
        </p:spPr>
        <p:txBody>
          <a:bodyPr/>
          <a:lstStyle/>
          <a:p>
            <a:endParaRPr lang="en-US">
              <a:latin typeface="Arial" charset="0"/>
            </a:endParaRPr>
          </a:p>
        </p:txBody>
      </p:sp>
      <p:sp>
        <p:nvSpPr>
          <p:cNvPr id="2017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A1F1ACF-D19E-45C6-AC2A-736C4C6EA9E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040119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lienbildplatzhalter 1"/>
          <p:cNvSpPr>
            <a:spLocks noGrp="1" noRot="1" noChangeAspect="1" noTextEdit="1"/>
          </p:cNvSpPr>
          <p:nvPr>
            <p:ph type="sldImg"/>
          </p:nvPr>
        </p:nvSpPr>
        <p:spPr>
          <a:xfrm>
            <a:off x="142875" y="769938"/>
            <a:ext cx="6816725" cy="3835400"/>
          </a:xfrm>
          <a:ln/>
        </p:spPr>
      </p:sp>
      <p:sp>
        <p:nvSpPr>
          <p:cNvPr id="202755" name="Notizenplatzhalter 2"/>
          <p:cNvSpPr>
            <a:spLocks noGrp="1"/>
          </p:cNvSpPr>
          <p:nvPr>
            <p:ph type="body" idx="1"/>
          </p:nvPr>
        </p:nvSpPr>
        <p:spPr>
          <a:noFill/>
          <a:ln/>
        </p:spPr>
        <p:txBody>
          <a:bodyPr/>
          <a:lstStyle/>
          <a:p>
            <a:endParaRPr lang="en-US">
              <a:latin typeface="Arial" charset="0"/>
            </a:endParaRPr>
          </a:p>
        </p:txBody>
      </p:sp>
      <p:sp>
        <p:nvSpPr>
          <p:cNvPr id="2027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AC097B3-8428-4F1B-8DF5-DD340F72113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32849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lienbildplatzhalter 1"/>
          <p:cNvSpPr>
            <a:spLocks noGrp="1" noRot="1" noChangeAspect="1" noTextEdit="1"/>
          </p:cNvSpPr>
          <p:nvPr>
            <p:ph type="sldImg"/>
          </p:nvPr>
        </p:nvSpPr>
        <p:spPr>
          <a:xfrm>
            <a:off x="142875" y="769938"/>
            <a:ext cx="6816725" cy="3835400"/>
          </a:xfrm>
          <a:ln/>
        </p:spPr>
      </p:sp>
      <p:sp>
        <p:nvSpPr>
          <p:cNvPr id="203779" name="Notizenplatzhalter 2"/>
          <p:cNvSpPr>
            <a:spLocks noGrp="1"/>
          </p:cNvSpPr>
          <p:nvPr>
            <p:ph type="body" idx="1"/>
          </p:nvPr>
        </p:nvSpPr>
        <p:spPr>
          <a:noFill/>
          <a:ln/>
        </p:spPr>
        <p:txBody>
          <a:bodyPr/>
          <a:lstStyle/>
          <a:p>
            <a:endParaRPr lang="en-US">
              <a:latin typeface="Arial" charset="0"/>
            </a:endParaRPr>
          </a:p>
        </p:txBody>
      </p:sp>
      <p:sp>
        <p:nvSpPr>
          <p:cNvPr id="20378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6031DFC-336B-4AEF-9E9A-3A69416C3B2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55</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978048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lienbildplatzhalter 1"/>
          <p:cNvSpPr>
            <a:spLocks noGrp="1" noRot="1" noChangeAspect="1" noTextEdit="1"/>
          </p:cNvSpPr>
          <p:nvPr>
            <p:ph type="sldImg"/>
          </p:nvPr>
        </p:nvSpPr>
        <p:spPr>
          <a:xfrm>
            <a:off x="142875" y="769938"/>
            <a:ext cx="6816725" cy="3835400"/>
          </a:xfrm>
          <a:ln/>
        </p:spPr>
      </p:sp>
      <p:sp>
        <p:nvSpPr>
          <p:cNvPr id="204803" name="Notizenplatzhalter 2"/>
          <p:cNvSpPr>
            <a:spLocks noGrp="1"/>
          </p:cNvSpPr>
          <p:nvPr>
            <p:ph type="body" idx="1"/>
          </p:nvPr>
        </p:nvSpPr>
        <p:spPr>
          <a:noFill/>
          <a:ln/>
        </p:spPr>
        <p:txBody>
          <a:bodyPr/>
          <a:lstStyle/>
          <a:p>
            <a:endParaRPr lang="en-US">
              <a:latin typeface="Arial" charset="0"/>
            </a:endParaRPr>
          </a:p>
        </p:txBody>
      </p:sp>
      <p:sp>
        <p:nvSpPr>
          <p:cNvPr id="2048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EE4848D-61F8-42A1-9D1A-0C3142D0C02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424307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lienbildplatzhalter 1"/>
          <p:cNvSpPr>
            <a:spLocks noGrp="1" noRot="1" noChangeAspect="1" noTextEdit="1"/>
          </p:cNvSpPr>
          <p:nvPr>
            <p:ph type="sldImg"/>
          </p:nvPr>
        </p:nvSpPr>
        <p:spPr>
          <a:xfrm>
            <a:off x="142875" y="769938"/>
            <a:ext cx="6816725" cy="3835400"/>
          </a:xfrm>
          <a:ln/>
        </p:spPr>
      </p:sp>
      <p:sp>
        <p:nvSpPr>
          <p:cNvPr id="206851" name="Notizenplatzhalter 2"/>
          <p:cNvSpPr>
            <a:spLocks noGrp="1"/>
          </p:cNvSpPr>
          <p:nvPr>
            <p:ph type="body" idx="1"/>
          </p:nvPr>
        </p:nvSpPr>
        <p:spPr>
          <a:noFill/>
          <a:ln/>
        </p:spPr>
        <p:txBody>
          <a:bodyPr/>
          <a:lstStyle/>
          <a:p>
            <a:endParaRPr lang="en-US">
              <a:latin typeface="Arial" charset="0"/>
            </a:endParaRPr>
          </a:p>
        </p:txBody>
      </p:sp>
      <p:sp>
        <p:nvSpPr>
          <p:cNvPr id="2068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FC19457-267D-4186-A685-EAD1327AF68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280369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lienbildplatzhalter 1"/>
          <p:cNvSpPr>
            <a:spLocks noGrp="1" noRot="1" noChangeAspect="1" noTextEdit="1"/>
          </p:cNvSpPr>
          <p:nvPr>
            <p:ph type="sldImg"/>
          </p:nvPr>
        </p:nvSpPr>
        <p:spPr>
          <a:xfrm>
            <a:off x="142875" y="769938"/>
            <a:ext cx="6816725" cy="3835400"/>
          </a:xfrm>
          <a:ln/>
        </p:spPr>
      </p:sp>
      <p:sp>
        <p:nvSpPr>
          <p:cNvPr id="207875" name="Notizenplatzhalter 2"/>
          <p:cNvSpPr>
            <a:spLocks noGrp="1"/>
          </p:cNvSpPr>
          <p:nvPr>
            <p:ph type="body" idx="1"/>
          </p:nvPr>
        </p:nvSpPr>
        <p:spPr>
          <a:noFill/>
          <a:ln/>
        </p:spPr>
        <p:txBody>
          <a:bodyPr/>
          <a:lstStyle/>
          <a:p>
            <a:endParaRPr lang="en-US">
              <a:latin typeface="Arial" charset="0"/>
            </a:endParaRPr>
          </a:p>
        </p:txBody>
      </p:sp>
      <p:sp>
        <p:nvSpPr>
          <p:cNvPr id="2078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B148AAA-9259-4BC9-9BC5-5D8C2AE3EAE8}"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70786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p:cNvSpPr>
            <a:spLocks noGrp="1" noRot="1" noChangeAspect="1" noTextEdit="1"/>
          </p:cNvSpPr>
          <p:nvPr>
            <p:ph type="sldImg"/>
          </p:nvPr>
        </p:nvSpPr>
        <p:spPr>
          <a:xfrm>
            <a:off x="142875" y="769938"/>
            <a:ext cx="6816725" cy="3835400"/>
          </a:xfrm>
          <a:ln/>
        </p:spPr>
      </p:sp>
      <p:sp>
        <p:nvSpPr>
          <p:cNvPr id="209923" name="Notizenplatzhalter 2"/>
          <p:cNvSpPr>
            <a:spLocks noGrp="1"/>
          </p:cNvSpPr>
          <p:nvPr>
            <p:ph type="body" idx="1"/>
          </p:nvPr>
        </p:nvSpPr>
        <p:spPr>
          <a:noFill/>
          <a:ln/>
        </p:spPr>
        <p:txBody>
          <a:bodyPr/>
          <a:lstStyle/>
          <a:p>
            <a:endParaRPr lang="en-US">
              <a:latin typeface="Arial" charset="0"/>
            </a:endParaRPr>
          </a:p>
        </p:txBody>
      </p:sp>
      <p:sp>
        <p:nvSpPr>
          <p:cNvPr id="2099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32DF105-3446-4EBC-8462-5B70A353B7F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09104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lienbildplatzhalter 1"/>
          <p:cNvSpPr>
            <a:spLocks noGrp="1" noRot="1" noChangeAspect="1" noTextEdit="1"/>
          </p:cNvSpPr>
          <p:nvPr>
            <p:ph type="sldImg"/>
          </p:nvPr>
        </p:nvSpPr>
        <p:spPr>
          <a:xfrm>
            <a:off x="142875" y="769938"/>
            <a:ext cx="6816725" cy="3835400"/>
          </a:xfrm>
          <a:ln/>
        </p:spPr>
      </p:sp>
      <p:sp>
        <p:nvSpPr>
          <p:cNvPr id="212995" name="Notizenplatzhalter 2"/>
          <p:cNvSpPr>
            <a:spLocks noGrp="1"/>
          </p:cNvSpPr>
          <p:nvPr>
            <p:ph type="body" idx="1"/>
          </p:nvPr>
        </p:nvSpPr>
        <p:spPr>
          <a:noFill/>
          <a:ln/>
        </p:spPr>
        <p:txBody>
          <a:bodyPr/>
          <a:lstStyle/>
          <a:p>
            <a:endParaRPr lang="en-US">
              <a:latin typeface="Arial" charset="0"/>
            </a:endParaRPr>
          </a:p>
        </p:txBody>
      </p:sp>
      <p:sp>
        <p:nvSpPr>
          <p:cNvPr id="2129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0CFD918-19DA-47E9-8190-A412A7785D08}"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51001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lienbildplatzhalter 1"/>
          <p:cNvSpPr>
            <a:spLocks noGrp="1" noRot="1" noChangeAspect="1" noTextEdit="1"/>
          </p:cNvSpPr>
          <p:nvPr>
            <p:ph type="sldImg"/>
          </p:nvPr>
        </p:nvSpPr>
        <p:spPr>
          <a:xfrm>
            <a:off x="142875" y="769938"/>
            <a:ext cx="6816725" cy="3835400"/>
          </a:xfrm>
          <a:ln/>
        </p:spPr>
      </p:sp>
      <p:sp>
        <p:nvSpPr>
          <p:cNvPr id="215043" name="Notizenplatzhalter 2"/>
          <p:cNvSpPr>
            <a:spLocks noGrp="1"/>
          </p:cNvSpPr>
          <p:nvPr>
            <p:ph type="body" idx="1"/>
          </p:nvPr>
        </p:nvSpPr>
        <p:spPr>
          <a:noFill/>
          <a:ln/>
        </p:spPr>
        <p:txBody>
          <a:bodyPr/>
          <a:lstStyle/>
          <a:p>
            <a:endParaRPr lang="en-US">
              <a:latin typeface="Arial" charset="0"/>
            </a:endParaRPr>
          </a:p>
        </p:txBody>
      </p:sp>
      <p:sp>
        <p:nvSpPr>
          <p:cNvPr id="2150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330C013-EDF6-483F-B06A-0AA72C1E809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17498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lienbildplatzhalter 1"/>
          <p:cNvSpPr>
            <a:spLocks noGrp="1" noRot="1" noChangeAspect="1" noTextEdit="1"/>
          </p:cNvSpPr>
          <p:nvPr>
            <p:ph type="sldImg"/>
          </p:nvPr>
        </p:nvSpPr>
        <p:spPr>
          <a:xfrm>
            <a:off x="142875" y="769938"/>
            <a:ext cx="6816725" cy="3835400"/>
          </a:xfrm>
          <a:ln/>
        </p:spPr>
      </p:sp>
      <p:sp>
        <p:nvSpPr>
          <p:cNvPr id="217091" name="Notizenplatzhalter 2"/>
          <p:cNvSpPr>
            <a:spLocks noGrp="1"/>
          </p:cNvSpPr>
          <p:nvPr>
            <p:ph type="body" idx="1"/>
          </p:nvPr>
        </p:nvSpPr>
        <p:spPr>
          <a:noFill/>
          <a:ln/>
        </p:spPr>
        <p:txBody>
          <a:bodyPr/>
          <a:lstStyle/>
          <a:p>
            <a:endParaRPr lang="en-US">
              <a:latin typeface="Arial" charset="0"/>
            </a:endParaRPr>
          </a:p>
        </p:txBody>
      </p:sp>
      <p:sp>
        <p:nvSpPr>
          <p:cNvPr id="21709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175987-08B1-4F9D-B2F4-77FA17E2203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73765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lienbildplatzhalter 1"/>
          <p:cNvSpPr>
            <a:spLocks noGrp="1" noRot="1" noChangeAspect="1" noTextEdit="1"/>
          </p:cNvSpPr>
          <p:nvPr>
            <p:ph type="sldImg"/>
          </p:nvPr>
        </p:nvSpPr>
        <p:spPr>
          <a:xfrm>
            <a:off x="142875" y="769938"/>
            <a:ext cx="6816725" cy="3835400"/>
          </a:xfrm>
          <a:ln/>
        </p:spPr>
      </p:sp>
      <p:sp>
        <p:nvSpPr>
          <p:cNvPr id="145411" name="Notizenplatzhalter 2"/>
          <p:cNvSpPr>
            <a:spLocks noGrp="1"/>
          </p:cNvSpPr>
          <p:nvPr>
            <p:ph type="body" idx="1"/>
          </p:nvPr>
        </p:nvSpPr>
        <p:spPr>
          <a:noFill/>
          <a:ln/>
        </p:spPr>
        <p:txBody>
          <a:bodyPr/>
          <a:lstStyle/>
          <a:p>
            <a:endParaRPr lang="en-US">
              <a:latin typeface="Arial" charset="0"/>
            </a:endParaRPr>
          </a:p>
        </p:txBody>
      </p:sp>
      <p:sp>
        <p:nvSpPr>
          <p:cNvPr id="1454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0C34FEB-00A2-4DE2-A12F-C75B95F95E7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1424251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lienbildplatzhalter 1"/>
          <p:cNvSpPr>
            <a:spLocks noGrp="1" noRot="1" noChangeAspect="1" noTextEdit="1"/>
          </p:cNvSpPr>
          <p:nvPr>
            <p:ph type="sldImg"/>
          </p:nvPr>
        </p:nvSpPr>
        <p:spPr>
          <a:xfrm>
            <a:off x="142875" y="769938"/>
            <a:ext cx="6816725" cy="3835400"/>
          </a:xfrm>
          <a:ln/>
        </p:spPr>
      </p:sp>
      <p:sp>
        <p:nvSpPr>
          <p:cNvPr id="218115" name="Notizenplatzhalter 2"/>
          <p:cNvSpPr>
            <a:spLocks noGrp="1"/>
          </p:cNvSpPr>
          <p:nvPr>
            <p:ph type="body" idx="1"/>
          </p:nvPr>
        </p:nvSpPr>
        <p:spPr>
          <a:noFill/>
          <a:ln/>
        </p:spPr>
        <p:txBody>
          <a:bodyPr/>
          <a:lstStyle/>
          <a:p>
            <a:endParaRPr lang="en-US">
              <a:latin typeface="Arial" charset="0"/>
            </a:endParaRPr>
          </a:p>
        </p:txBody>
      </p:sp>
      <p:sp>
        <p:nvSpPr>
          <p:cNvPr id="2181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EF2352D-07EA-4F28-A7D6-EB42E590F45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52574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lienbildplatzhalter 1"/>
          <p:cNvSpPr>
            <a:spLocks noGrp="1" noRot="1" noChangeAspect="1" noTextEdit="1"/>
          </p:cNvSpPr>
          <p:nvPr>
            <p:ph type="sldImg"/>
          </p:nvPr>
        </p:nvSpPr>
        <p:spPr>
          <a:xfrm>
            <a:off x="142875" y="769938"/>
            <a:ext cx="6816725" cy="3835400"/>
          </a:xfrm>
          <a:ln/>
        </p:spPr>
      </p:sp>
      <p:sp>
        <p:nvSpPr>
          <p:cNvPr id="219139" name="Notizenplatzhalter 2"/>
          <p:cNvSpPr>
            <a:spLocks noGrp="1"/>
          </p:cNvSpPr>
          <p:nvPr>
            <p:ph type="body" idx="1"/>
          </p:nvPr>
        </p:nvSpPr>
        <p:spPr>
          <a:noFill/>
          <a:ln/>
        </p:spPr>
        <p:txBody>
          <a:bodyPr/>
          <a:lstStyle/>
          <a:p>
            <a:endParaRPr lang="en-US">
              <a:latin typeface="Arial" charset="0"/>
            </a:endParaRPr>
          </a:p>
        </p:txBody>
      </p:sp>
      <p:sp>
        <p:nvSpPr>
          <p:cNvPr id="2191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0331A00-3AAC-48FB-8B32-05F82E72D75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8400172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lienbildplatzhalter 1"/>
          <p:cNvSpPr>
            <a:spLocks noGrp="1" noRot="1" noChangeAspect="1" noTextEdit="1"/>
          </p:cNvSpPr>
          <p:nvPr>
            <p:ph type="sldImg"/>
          </p:nvPr>
        </p:nvSpPr>
        <p:spPr>
          <a:xfrm>
            <a:off x="142875" y="769938"/>
            <a:ext cx="6816725" cy="3835400"/>
          </a:xfrm>
          <a:ln/>
        </p:spPr>
      </p:sp>
      <p:sp>
        <p:nvSpPr>
          <p:cNvPr id="232451" name="Notizenplatzhalter 2"/>
          <p:cNvSpPr>
            <a:spLocks noGrp="1"/>
          </p:cNvSpPr>
          <p:nvPr>
            <p:ph type="body" idx="1"/>
          </p:nvPr>
        </p:nvSpPr>
        <p:spPr>
          <a:noFill/>
          <a:ln/>
        </p:spPr>
        <p:txBody>
          <a:bodyPr/>
          <a:lstStyle/>
          <a:p>
            <a:endParaRPr lang="en-US">
              <a:latin typeface="Arial" charset="0"/>
            </a:endParaRPr>
          </a:p>
        </p:txBody>
      </p:sp>
      <p:sp>
        <p:nvSpPr>
          <p:cNvPr id="2324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2C5BEA2-8E5F-43F8-8373-C94A6781960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784299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lienbildplatzhalter 1"/>
          <p:cNvSpPr>
            <a:spLocks noGrp="1" noRot="1" noChangeAspect="1" noTextEdit="1"/>
          </p:cNvSpPr>
          <p:nvPr>
            <p:ph type="sldImg"/>
          </p:nvPr>
        </p:nvSpPr>
        <p:spPr>
          <a:xfrm>
            <a:off x="142875" y="769938"/>
            <a:ext cx="6816725" cy="3835400"/>
          </a:xfrm>
          <a:ln/>
        </p:spPr>
      </p:sp>
      <p:sp>
        <p:nvSpPr>
          <p:cNvPr id="233475" name="Notizenplatzhalter 2"/>
          <p:cNvSpPr>
            <a:spLocks noGrp="1"/>
          </p:cNvSpPr>
          <p:nvPr>
            <p:ph type="body" idx="1"/>
          </p:nvPr>
        </p:nvSpPr>
        <p:spPr>
          <a:noFill/>
          <a:ln/>
        </p:spPr>
        <p:txBody>
          <a:bodyPr/>
          <a:lstStyle/>
          <a:p>
            <a:endParaRPr lang="en-US">
              <a:latin typeface="Arial" charset="0"/>
            </a:endParaRPr>
          </a:p>
        </p:txBody>
      </p:sp>
      <p:sp>
        <p:nvSpPr>
          <p:cNvPr id="2334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E0D9A57-981E-44C3-BA78-77254BED6E4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691064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lienbildplatzhalter 1"/>
          <p:cNvSpPr>
            <a:spLocks noGrp="1" noRot="1" noChangeAspect="1" noTextEdit="1"/>
          </p:cNvSpPr>
          <p:nvPr>
            <p:ph type="sldImg"/>
          </p:nvPr>
        </p:nvSpPr>
        <p:spPr>
          <a:xfrm>
            <a:off x="142875" y="769938"/>
            <a:ext cx="6816725" cy="3835400"/>
          </a:xfrm>
          <a:ln/>
        </p:spPr>
      </p:sp>
      <p:sp>
        <p:nvSpPr>
          <p:cNvPr id="234499" name="Notizenplatzhalter 2"/>
          <p:cNvSpPr>
            <a:spLocks noGrp="1"/>
          </p:cNvSpPr>
          <p:nvPr>
            <p:ph type="body" idx="1"/>
          </p:nvPr>
        </p:nvSpPr>
        <p:spPr>
          <a:noFill/>
          <a:ln/>
        </p:spPr>
        <p:txBody>
          <a:bodyPr/>
          <a:lstStyle/>
          <a:p>
            <a:endParaRPr lang="en-US">
              <a:latin typeface="Arial" charset="0"/>
            </a:endParaRPr>
          </a:p>
        </p:txBody>
      </p:sp>
      <p:sp>
        <p:nvSpPr>
          <p:cNvPr id="2345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2536E31-6725-4779-8696-51AC4B5A1BA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47123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lienbildplatzhalter 1"/>
          <p:cNvSpPr>
            <a:spLocks noGrp="1" noRot="1" noChangeAspect="1" noTextEdit="1"/>
          </p:cNvSpPr>
          <p:nvPr>
            <p:ph type="sldImg"/>
          </p:nvPr>
        </p:nvSpPr>
        <p:spPr>
          <a:xfrm>
            <a:off x="142875" y="769938"/>
            <a:ext cx="6816725" cy="3835400"/>
          </a:xfrm>
          <a:ln/>
        </p:spPr>
      </p:sp>
      <p:sp>
        <p:nvSpPr>
          <p:cNvPr id="235523" name="Notizenplatzhalter 2"/>
          <p:cNvSpPr>
            <a:spLocks noGrp="1"/>
          </p:cNvSpPr>
          <p:nvPr>
            <p:ph type="body" idx="1"/>
          </p:nvPr>
        </p:nvSpPr>
        <p:spPr>
          <a:noFill/>
          <a:ln/>
        </p:spPr>
        <p:txBody>
          <a:bodyPr/>
          <a:lstStyle/>
          <a:p>
            <a:endParaRPr lang="en-US">
              <a:latin typeface="Arial" charset="0"/>
            </a:endParaRPr>
          </a:p>
        </p:txBody>
      </p:sp>
      <p:sp>
        <p:nvSpPr>
          <p:cNvPr id="2355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58AC9D0-F64B-4B76-949C-49FF5CE7670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653949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lienbildplatzhalter 1"/>
          <p:cNvSpPr>
            <a:spLocks noGrp="1" noRot="1" noChangeAspect="1" noTextEdit="1"/>
          </p:cNvSpPr>
          <p:nvPr>
            <p:ph type="sldImg"/>
          </p:nvPr>
        </p:nvSpPr>
        <p:spPr>
          <a:xfrm>
            <a:off x="142875" y="769938"/>
            <a:ext cx="6816725" cy="3835400"/>
          </a:xfrm>
          <a:ln/>
        </p:spPr>
      </p:sp>
      <p:sp>
        <p:nvSpPr>
          <p:cNvPr id="236547" name="Notizenplatzhalter 2"/>
          <p:cNvSpPr>
            <a:spLocks noGrp="1"/>
          </p:cNvSpPr>
          <p:nvPr>
            <p:ph type="body" idx="1"/>
          </p:nvPr>
        </p:nvSpPr>
        <p:spPr>
          <a:noFill/>
          <a:ln/>
        </p:spPr>
        <p:txBody>
          <a:bodyPr/>
          <a:lstStyle/>
          <a:p>
            <a:endParaRPr lang="en-US">
              <a:latin typeface="Arial" charset="0"/>
            </a:endParaRPr>
          </a:p>
        </p:txBody>
      </p:sp>
      <p:sp>
        <p:nvSpPr>
          <p:cNvPr id="23654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4811A8D-1E34-49B1-A3A8-643108DD67E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501406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lienbildplatzhalter 1"/>
          <p:cNvSpPr>
            <a:spLocks noGrp="1" noRot="1" noChangeAspect="1" noTextEdit="1"/>
          </p:cNvSpPr>
          <p:nvPr>
            <p:ph type="sldImg"/>
          </p:nvPr>
        </p:nvSpPr>
        <p:spPr>
          <a:xfrm>
            <a:off x="142875" y="769938"/>
            <a:ext cx="6816725" cy="3835400"/>
          </a:xfrm>
          <a:ln/>
        </p:spPr>
      </p:sp>
      <p:sp>
        <p:nvSpPr>
          <p:cNvPr id="237571" name="Notizenplatzhalter 2"/>
          <p:cNvSpPr>
            <a:spLocks noGrp="1"/>
          </p:cNvSpPr>
          <p:nvPr>
            <p:ph type="body" idx="1"/>
          </p:nvPr>
        </p:nvSpPr>
        <p:spPr>
          <a:noFill/>
          <a:ln/>
        </p:spPr>
        <p:txBody>
          <a:bodyPr/>
          <a:lstStyle/>
          <a:p>
            <a:endParaRPr lang="en-US">
              <a:latin typeface="Arial" charset="0"/>
            </a:endParaRPr>
          </a:p>
        </p:txBody>
      </p:sp>
      <p:sp>
        <p:nvSpPr>
          <p:cNvPr id="2375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11BDF80-3B46-44BF-AA98-A725A82F12F5}"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676879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lienbildplatzhalter 1"/>
          <p:cNvSpPr>
            <a:spLocks noGrp="1" noRot="1" noChangeAspect="1" noTextEdit="1"/>
          </p:cNvSpPr>
          <p:nvPr>
            <p:ph type="sldImg"/>
          </p:nvPr>
        </p:nvSpPr>
        <p:spPr>
          <a:xfrm>
            <a:off x="142875" y="769938"/>
            <a:ext cx="6816725" cy="3835400"/>
          </a:xfrm>
          <a:ln/>
        </p:spPr>
      </p:sp>
      <p:sp>
        <p:nvSpPr>
          <p:cNvPr id="238595" name="Notizenplatzhalter 2"/>
          <p:cNvSpPr>
            <a:spLocks noGrp="1"/>
          </p:cNvSpPr>
          <p:nvPr>
            <p:ph type="body" idx="1"/>
          </p:nvPr>
        </p:nvSpPr>
        <p:spPr>
          <a:noFill/>
          <a:ln/>
        </p:spPr>
        <p:txBody>
          <a:bodyPr/>
          <a:lstStyle/>
          <a:p>
            <a:endParaRPr lang="en-US">
              <a:latin typeface="Arial" charset="0"/>
            </a:endParaRPr>
          </a:p>
        </p:txBody>
      </p:sp>
      <p:sp>
        <p:nvSpPr>
          <p:cNvPr id="2385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61D67ED-B01A-494A-AAC4-3AAAC5FF109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746272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lienbildplatzhalter 1"/>
          <p:cNvSpPr>
            <a:spLocks noGrp="1" noRot="1" noChangeAspect="1" noTextEdit="1"/>
          </p:cNvSpPr>
          <p:nvPr>
            <p:ph type="sldImg"/>
          </p:nvPr>
        </p:nvSpPr>
        <p:spPr>
          <a:xfrm>
            <a:off x="142875" y="769938"/>
            <a:ext cx="6816725" cy="3835400"/>
          </a:xfrm>
          <a:ln/>
        </p:spPr>
      </p:sp>
      <p:sp>
        <p:nvSpPr>
          <p:cNvPr id="239619" name="Notizenplatzhalter 2"/>
          <p:cNvSpPr>
            <a:spLocks noGrp="1"/>
          </p:cNvSpPr>
          <p:nvPr>
            <p:ph type="body" idx="1"/>
          </p:nvPr>
        </p:nvSpPr>
        <p:spPr>
          <a:noFill/>
          <a:ln/>
        </p:spPr>
        <p:txBody>
          <a:bodyPr/>
          <a:lstStyle/>
          <a:p>
            <a:endParaRPr lang="en-US">
              <a:latin typeface="Arial" charset="0"/>
            </a:endParaRPr>
          </a:p>
        </p:txBody>
      </p:sp>
      <p:sp>
        <p:nvSpPr>
          <p:cNvPr id="2396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B1FAFD1-5FCC-40ED-BF09-32CFAACD6CF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8290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lienbildplatzhalter 1"/>
          <p:cNvSpPr>
            <a:spLocks noGrp="1" noRot="1" noChangeAspect="1" noTextEdit="1"/>
          </p:cNvSpPr>
          <p:nvPr>
            <p:ph type="sldImg"/>
          </p:nvPr>
        </p:nvSpPr>
        <p:spPr>
          <a:xfrm>
            <a:off x="142875" y="769938"/>
            <a:ext cx="6816725" cy="3835400"/>
          </a:xfrm>
          <a:ln/>
        </p:spPr>
      </p:sp>
      <p:sp>
        <p:nvSpPr>
          <p:cNvPr id="146435" name="Notizenplatzhalter 2"/>
          <p:cNvSpPr>
            <a:spLocks noGrp="1"/>
          </p:cNvSpPr>
          <p:nvPr>
            <p:ph type="body" idx="1"/>
          </p:nvPr>
        </p:nvSpPr>
        <p:spPr>
          <a:noFill/>
          <a:ln/>
        </p:spPr>
        <p:txBody>
          <a:bodyPr/>
          <a:lstStyle/>
          <a:p>
            <a:endParaRPr lang="en-US">
              <a:latin typeface="Arial" charset="0"/>
            </a:endParaRPr>
          </a:p>
        </p:txBody>
      </p:sp>
      <p:sp>
        <p:nvSpPr>
          <p:cNvPr id="1464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336FA7D-234F-4645-8AD7-759896E26B3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732301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lienbildplatzhalter 1"/>
          <p:cNvSpPr>
            <a:spLocks noGrp="1" noRot="1" noChangeAspect="1" noTextEdit="1"/>
          </p:cNvSpPr>
          <p:nvPr>
            <p:ph type="sldImg"/>
          </p:nvPr>
        </p:nvSpPr>
        <p:spPr>
          <a:xfrm>
            <a:off x="142875" y="769938"/>
            <a:ext cx="6816725" cy="3835400"/>
          </a:xfrm>
          <a:ln/>
        </p:spPr>
      </p:sp>
      <p:sp>
        <p:nvSpPr>
          <p:cNvPr id="240643" name="Notizenplatzhalter 2"/>
          <p:cNvSpPr>
            <a:spLocks noGrp="1"/>
          </p:cNvSpPr>
          <p:nvPr>
            <p:ph type="body" idx="1"/>
          </p:nvPr>
        </p:nvSpPr>
        <p:spPr>
          <a:noFill/>
          <a:ln/>
        </p:spPr>
        <p:txBody>
          <a:bodyPr/>
          <a:lstStyle/>
          <a:p>
            <a:endParaRPr lang="en-US">
              <a:latin typeface="Arial" charset="0"/>
            </a:endParaRPr>
          </a:p>
        </p:txBody>
      </p:sp>
      <p:sp>
        <p:nvSpPr>
          <p:cNvPr id="2406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377DAF3-F710-4486-87CC-336FD39CC00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75</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917099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lienbildplatzhalter 1"/>
          <p:cNvSpPr>
            <a:spLocks noGrp="1" noRot="1" noChangeAspect="1" noTextEdit="1"/>
          </p:cNvSpPr>
          <p:nvPr>
            <p:ph type="sldImg"/>
          </p:nvPr>
        </p:nvSpPr>
        <p:spPr>
          <a:xfrm>
            <a:off x="142875" y="769938"/>
            <a:ext cx="6816725" cy="3835400"/>
          </a:xfrm>
          <a:ln/>
        </p:spPr>
      </p:sp>
      <p:sp>
        <p:nvSpPr>
          <p:cNvPr id="241667" name="Notizenplatzhalter 2"/>
          <p:cNvSpPr>
            <a:spLocks noGrp="1"/>
          </p:cNvSpPr>
          <p:nvPr>
            <p:ph type="body" idx="1"/>
          </p:nvPr>
        </p:nvSpPr>
        <p:spPr>
          <a:noFill/>
          <a:ln/>
        </p:spPr>
        <p:txBody>
          <a:bodyPr/>
          <a:lstStyle/>
          <a:p>
            <a:endParaRPr lang="en-US">
              <a:latin typeface="Arial" charset="0"/>
            </a:endParaRPr>
          </a:p>
        </p:txBody>
      </p:sp>
      <p:sp>
        <p:nvSpPr>
          <p:cNvPr id="24166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D714665-ECF0-41D4-B977-452040E6DCD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006999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lienbildplatzhalter 1"/>
          <p:cNvSpPr>
            <a:spLocks noGrp="1" noRot="1" noChangeAspect="1" noTextEdit="1"/>
          </p:cNvSpPr>
          <p:nvPr>
            <p:ph type="sldImg"/>
          </p:nvPr>
        </p:nvSpPr>
        <p:spPr>
          <a:xfrm>
            <a:off x="142875" y="769938"/>
            <a:ext cx="6816725" cy="3835400"/>
          </a:xfrm>
          <a:ln/>
        </p:spPr>
      </p:sp>
      <p:sp>
        <p:nvSpPr>
          <p:cNvPr id="242691" name="Notizenplatzhalter 2"/>
          <p:cNvSpPr>
            <a:spLocks noGrp="1"/>
          </p:cNvSpPr>
          <p:nvPr>
            <p:ph type="body" idx="1"/>
          </p:nvPr>
        </p:nvSpPr>
        <p:spPr>
          <a:noFill/>
          <a:ln/>
        </p:spPr>
        <p:txBody>
          <a:bodyPr/>
          <a:lstStyle/>
          <a:p>
            <a:endParaRPr lang="en-US">
              <a:latin typeface="Arial" charset="0"/>
            </a:endParaRPr>
          </a:p>
        </p:txBody>
      </p:sp>
      <p:sp>
        <p:nvSpPr>
          <p:cNvPr id="24269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DD795C-6D93-4744-A7E1-F317AC0F593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461814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lienbildplatzhalter 1"/>
          <p:cNvSpPr>
            <a:spLocks noGrp="1" noRot="1" noChangeAspect="1" noTextEdit="1"/>
          </p:cNvSpPr>
          <p:nvPr>
            <p:ph type="sldImg"/>
          </p:nvPr>
        </p:nvSpPr>
        <p:spPr>
          <a:xfrm>
            <a:off x="142875" y="769938"/>
            <a:ext cx="6816725" cy="3835400"/>
          </a:xfrm>
          <a:ln/>
        </p:spPr>
      </p:sp>
      <p:sp>
        <p:nvSpPr>
          <p:cNvPr id="243715" name="Notizenplatzhalter 2"/>
          <p:cNvSpPr>
            <a:spLocks noGrp="1"/>
          </p:cNvSpPr>
          <p:nvPr>
            <p:ph type="body" idx="1"/>
          </p:nvPr>
        </p:nvSpPr>
        <p:spPr>
          <a:noFill/>
          <a:ln/>
        </p:spPr>
        <p:txBody>
          <a:bodyPr/>
          <a:lstStyle/>
          <a:p>
            <a:endParaRPr lang="en-US">
              <a:latin typeface="Arial" charset="0"/>
            </a:endParaRPr>
          </a:p>
        </p:txBody>
      </p:sp>
      <p:sp>
        <p:nvSpPr>
          <p:cNvPr id="2437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D22C24C-C290-4FE5-B308-43B81AAB798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7184791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lienbildplatzhalter 1"/>
          <p:cNvSpPr>
            <a:spLocks noGrp="1" noRot="1" noChangeAspect="1" noTextEdit="1"/>
          </p:cNvSpPr>
          <p:nvPr>
            <p:ph type="sldImg"/>
          </p:nvPr>
        </p:nvSpPr>
        <p:spPr>
          <a:xfrm>
            <a:off x="142875" y="769938"/>
            <a:ext cx="6816725" cy="3835400"/>
          </a:xfrm>
          <a:ln/>
        </p:spPr>
      </p:sp>
      <p:sp>
        <p:nvSpPr>
          <p:cNvPr id="244739" name="Notizenplatzhalter 2"/>
          <p:cNvSpPr>
            <a:spLocks noGrp="1"/>
          </p:cNvSpPr>
          <p:nvPr>
            <p:ph type="body" idx="1"/>
          </p:nvPr>
        </p:nvSpPr>
        <p:spPr>
          <a:noFill/>
          <a:ln/>
        </p:spPr>
        <p:txBody>
          <a:bodyPr/>
          <a:lstStyle/>
          <a:p>
            <a:endParaRPr lang="en-US">
              <a:latin typeface="Arial" charset="0"/>
            </a:endParaRPr>
          </a:p>
        </p:txBody>
      </p:sp>
      <p:sp>
        <p:nvSpPr>
          <p:cNvPr id="2447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A4242A6-719B-4549-9A09-55ECA80DE6B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529939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en-US">
              <a:latin typeface="Arial" charset="0"/>
            </a:endParaRPr>
          </a:p>
        </p:txBody>
      </p:sp>
      <p:sp>
        <p:nvSpPr>
          <p:cNvPr id="2457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8BB766F-419E-4AD6-82DB-272394AB47D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2977919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lienbildplatzhalter 1"/>
          <p:cNvSpPr>
            <a:spLocks noGrp="1" noRot="1" noChangeAspect="1" noTextEdit="1"/>
          </p:cNvSpPr>
          <p:nvPr>
            <p:ph type="sldImg"/>
          </p:nvPr>
        </p:nvSpPr>
        <p:spPr>
          <a:xfrm>
            <a:off x="142875" y="769938"/>
            <a:ext cx="6816725" cy="3835400"/>
          </a:xfrm>
          <a:ln/>
        </p:spPr>
      </p:sp>
      <p:sp>
        <p:nvSpPr>
          <p:cNvPr id="252931" name="Notizenplatzhalter 2"/>
          <p:cNvSpPr>
            <a:spLocks noGrp="1"/>
          </p:cNvSpPr>
          <p:nvPr>
            <p:ph type="body" idx="1"/>
          </p:nvPr>
        </p:nvSpPr>
        <p:spPr>
          <a:noFill/>
          <a:ln/>
        </p:spPr>
        <p:txBody>
          <a:bodyPr/>
          <a:lstStyle/>
          <a:p>
            <a:endParaRPr lang="en-US">
              <a:latin typeface="Arial" charset="0"/>
            </a:endParaRPr>
          </a:p>
        </p:txBody>
      </p:sp>
      <p:sp>
        <p:nvSpPr>
          <p:cNvPr id="2529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B8A6CF6-A9BD-45B7-B4CE-C647654F03D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81</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996924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olienbildplatzhalter 1"/>
          <p:cNvSpPr>
            <a:spLocks noGrp="1" noRot="1" noChangeAspect="1" noTextEdit="1"/>
          </p:cNvSpPr>
          <p:nvPr>
            <p:ph type="sldImg"/>
          </p:nvPr>
        </p:nvSpPr>
        <p:spPr>
          <a:xfrm>
            <a:off x="142875" y="769938"/>
            <a:ext cx="6816725" cy="3835400"/>
          </a:xfrm>
          <a:ln/>
        </p:spPr>
      </p:sp>
      <p:sp>
        <p:nvSpPr>
          <p:cNvPr id="253955" name="Notizenplatzhalter 2"/>
          <p:cNvSpPr>
            <a:spLocks noGrp="1"/>
          </p:cNvSpPr>
          <p:nvPr>
            <p:ph type="body" idx="1"/>
          </p:nvPr>
        </p:nvSpPr>
        <p:spPr>
          <a:noFill/>
          <a:ln/>
        </p:spPr>
        <p:txBody>
          <a:bodyPr/>
          <a:lstStyle/>
          <a:p>
            <a:endParaRPr lang="en-US">
              <a:latin typeface="Arial" charset="0"/>
            </a:endParaRPr>
          </a:p>
        </p:txBody>
      </p:sp>
      <p:sp>
        <p:nvSpPr>
          <p:cNvPr id="2539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1817A75-E2E1-485F-AA56-FBDDCC9DCCA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82</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072796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xfrm>
            <a:off x="142875" y="769938"/>
            <a:ext cx="6816725" cy="3835400"/>
          </a:xfrm>
          <a:ln/>
        </p:spPr>
      </p:sp>
      <p:sp>
        <p:nvSpPr>
          <p:cNvPr id="260099" name="Notizenplatzhalter 2"/>
          <p:cNvSpPr>
            <a:spLocks noGrp="1"/>
          </p:cNvSpPr>
          <p:nvPr>
            <p:ph type="body" idx="1"/>
          </p:nvPr>
        </p:nvSpPr>
        <p:spPr>
          <a:noFill/>
          <a:ln/>
        </p:spPr>
        <p:txBody>
          <a:bodyPr/>
          <a:lstStyle/>
          <a:p>
            <a:endParaRPr lang="en-US">
              <a:latin typeface="Arial" charset="0"/>
            </a:endParaRPr>
          </a:p>
        </p:txBody>
      </p:sp>
      <p:sp>
        <p:nvSpPr>
          <p:cNvPr id="2601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7B4D950-ED6A-40DC-A1E0-8BC55E657D6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83</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9437488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lienbildplatzhalter 1"/>
          <p:cNvSpPr>
            <a:spLocks noGrp="1" noRot="1" noChangeAspect="1" noTextEdit="1"/>
          </p:cNvSpPr>
          <p:nvPr>
            <p:ph type="sldImg"/>
          </p:nvPr>
        </p:nvSpPr>
        <p:spPr>
          <a:xfrm>
            <a:off x="142875" y="769938"/>
            <a:ext cx="6816725" cy="3835400"/>
          </a:xfrm>
          <a:ln/>
        </p:spPr>
      </p:sp>
      <p:sp>
        <p:nvSpPr>
          <p:cNvPr id="259075" name="Notizenplatzhalter 2"/>
          <p:cNvSpPr>
            <a:spLocks noGrp="1"/>
          </p:cNvSpPr>
          <p:nvPr>
            <p:ph type="body" idx="1"/>
          </p:nvPr>
        </p:nvSpPr>
        <p:spPr>
          <a:noFill/>
          <a:ln/>
        </p:spPr>
        <p:txBody>
          <a:bodyPr/>
          <a:lstStyle/>
          <a:p>
            <a:endParaRPr lang="en-US">
              <a:latin typeface="Arial" charset="0"/>
            </a:endParaRPr>
          </a:p>
        </p:txBody>
      </p:sp>
      <p:sp>
        <p:nvSpPr>
          <p:cNvPr id="2590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BE52131-E203-4647-A099-A501D2F3ACC5}"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84</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24565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lienbildplatzhalter 1"/>
          <p:cNvSpPr>
            <a:spLocks noGrp="1" noRot="1" noChangeAspect="1" noTextEdit="1"/>
          </p:cNvSpPr>
          <p:nvPr>
            <p:ph type="sldImg"/>
          </p:nvPr>
        </p:nvSpPr>
        <p:spPr>
          <a:xfrm>
            <a:off x="142875" y="769938"/>
            <a:ext cx="6816725" cy="3835400"/>
          </a:xfrm>
          <a:ln/>
        </p:spPr>
      </p:sp>
      <p:sp>
        <p:nvSpPr>
          <p:cNvPr id="147459" name="Notizenplatzhalter 2"/>
          <p:cNvSpPr>
            <a:spLocks noGrp="1"/>
          </p:cNvSpPr>
          <p:nvPr>
            <p:ph type="body" idx="1"/>
          </p:nvPr>
        </p:nvSpPr>
        <p:spPr>
          <a:noFill/>
          <a:ln/>
        </p:spPr>
        <p:txBody>
          <a:bodyPr/>
          <a:lstStyle/>
          <a:p>
            <a:endParaRPr lang="en-US">
              <a:latin typeface="Arial" charset="0"/>
            </a:endParaRPr>
          </a:p>
        </p:txBody>
      </p:sp>
      <p:sp>
        <p:nvSpPr>
          <p:cNvPr id="1474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F3CBAB1-02F1-4B8C-BCAF-DF31DC2A82F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26376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lienbildplatzhalter 1"/>
          <p:cNvSpPr>
            <a:spLocks noGrp="1" noRot="1" noChangeAspect="1" noTextEdit="1"/>
          </p:cNvSpPr>
          <p:nvPr>
            <p:ph type="sldImg"/>
          </p:nvPr>
        </p:nvSpPr>
        <p:spPr>
          <a:xfrm>
            <a:off x="142875" y="769938"/>
            <a:ext cx="6816725" cy="3835400"/>
          </a:xfrm>
          <a:ln/>
        </p:spPr>
      </p:sp>
      <p:sp>
        <p:nvSpPr>
          <p:cNvPr id="263171" name="Notizenplatzhalter 2"/>
          <p:cNvSpPr>
            <a:spLocks noGrp="1"/>
          </p:cNvSpPr>
          <p:nvPr>
            <p:ph type="body" idx="1"/>
          </p:nvPr>
        </p:nvSpPr>
        <p:spPr>
          <a:noFill/>
          <a:ln/>
        </p:spPr>
        <p:txBody>
          <a:bodyPr/>
          <a:lstStyle/>
          <a:p>
            <a:endParaRPr lang="en-US">
              <a:latin typeface="Arial" charset="0"/>
            </a:endParaRPr>
          </a:p>
        </p:txBody>
      </p:sp>
      <p:sp>
        <p:nvSpPr>
          <p:cNvPr id="2631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77F5844-DA65-4A77-9248-04BD74BE1F9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86</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845036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lienbildplatzhalter 1"/>
          <p:cNvSpPr>
            <a:spLocks noGrp="1" noRot="1" noChangeAspect="1" noTextEdit="1"/>
          </p:cNvSpPr>
          <p:nvPr>
            <p:ph type="sldImg"/>
          </p:nvPr>
        </p:nvSpPr>
        <p:spPr>
          <a:xfrm>
            <a:off x="142875" y="769938"/>
            <a:ext cx="6816725" cy="3835400"/>
          </a:xfrm>
          <a:ln/>
        </p:spPr>
      </p:sp>
      <p:sp>
        <p:nvSpPr>
          <p:cNvPr id="264195" name="Notizenplatzhalter 2"/>
          <p:cNvSpPr>
            <a:spLocks noGrp="1"/>
          </p:cNvSpPr>
          <p:nvPr>
            <p:ph type="body" idx="1"/>
          </p:nvPr>
        </p:nvSpPr>
        <p:spPr>
          <a:noFill/>
          <a:ln/>
        </p:spPr>
        <p:txBody>
          <a:bodyPr/>
          <a:lstStyle/>
          <a:p>
            <a:endParaRPr lang="en-US">
              <a:latin typeface="Arial" charset="0"/>
            </a:endParaRPr>
          </a:p>
        </p:txBody>
      </p:sp>
      <p:sp>
        <p:nvSpPr>
          <p:cNvPr id="2641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3B1165D-BA51-496D-A59D-9D8DF344033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87</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6204234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lienbildplatzhalter 1"/>
          <p:cNvSpPr>
            <a:spLocks noGrp="1" noRot="1" noChangeAspect="1" noTextEdit="1"/>
          </p:cNvSpPr>
          <p:nvPr>
            <p:ph type="sldImg"/>
          </p:nvPr>
        </p:nvSpPr>
        <p:spPr>
          <a:xfrm>
            <a:off x="142875" y="769938"/>
            <a:ext cx="6816725" cy="3835400"/>
          </a:xfrm>
          <a:ln/>
        </p:spPr>
      </p:sp>
      <p:sp>
        <p:nvSpPr>
          <p:cNvPr id="265219" name="Notizenplatzhalter 2"/>
          <p:cNvSpPr>
            <a:spLocks noGrp="1"/>
          </p:cNvSpPr>
          <p:nvPr>
            <p:ph type="body" idx="1"/>
          </p:nvPr>
        </p:nvSpPr>
        <p:spPr>
          <a:noFill/>
          <a:ln/>
        </p:spPr>
        <p:txBody>
          <a:bodyPr/>
          <a:lstStyle/>
          <a:p>
            <a:endParaRPr lang="en-US">
              <a:latin typeface="Arial" charset="0"/>
            </a:endParaRPr>
          </a:p>
        </p:txBody>
      </p:sp>
      <p:sp>
        <p:nvSpPr>
          <p:cNvPr id="2652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F8C4CE2-438A-4B3E-B048-9647D08CB74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88</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861878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lienbildplatzhalter 1"/>
          <p:cNvSpPr>
            <a:spLocks noGrp="1" noRot="1" noChangeAspect="1" noTextEdit="1"/>
          </p:cNvSpPr>
          <p:nvPr>
            <p:ph type="sldImg"/>
          </p:nvPr>
        </p:nvSpPr>
        <p:spPr>
          <a:xfrm>
            <a:off x="142875" y="769938"/>
            <a:ext cx="6816725" cy="3835400"/>
          </a:xfrm>
          <a:ln/>
        </p:spPr>
      </p:sp>
      <p:sp>
        <p:nvSpPr>
          <p:cNvPr id="266243" name="Notizenplatzhalter 2"/>
          <p:cNvSpPr>
            <a:spLocks noGrp="1"/>
          </p:cNvSpPr>
          <p:nvPr>
            <p:ph type="body" idx="1"/>
          </p:nvPr>
        </p:nvSpPr>
        <p:spPr>
          <a:noFill/>
          <a:ln/>
        </p:spPr>
        <p:txBody>
          <a:bodyPr/>
          <a:lstStyle/>
          <a:p>
            <a:endParaRPr lang="en-US">
              <a:latin typeface="Arial" charset="0"/>
            </a:endParaRPr>
          </a:p>
        </p:txBody>
      </p:sp>
      <p:sp>
        <p:nvSpPr>
          <p:cNvPr id="2662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D93C4EC-408C-4EA5-9712-B8AE94A8B33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901974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lienbildplatzhalter 1"/>
          <p:cNvSpPr>
            <a:spLocks noGrp="1" noRot="1" noChangeAspect="1" noTextEdit="1"/>
          </p:cNvSpPr>
          <p:nvPr>
            <p:ph type="sldImg"/>
          </p:nvPr>
        </p:nvSpPr>
        <p:spPr>
          <a:xfrm>
            <a:off x="142875" y="769938"/>
            <a:ext cx="6816725" cy="3835400"/>
          </a:xfrm>
          <a:ln/>
        </p:spPr>
      </p:sp>
      <p:sp>
        <p:nvSpPr>
          <p:cNvPr id="267267" name="Notizenplatzhalter 2"/>
          <p:cNvSpPr>
            <a:spLocks noGrp="1"/>
          </p:cNvSpPr>
          <p:nvPr>
            <p:ph type="body" idx="1"/>
          </p:nvPr>
        </p:nvSpPr>
        <p:spPr>
          <a:noFill/>
          <a:ln/>
        </p:spPr>
        <p:txBody>
          <a:bodyPr/>
          <a:lstStyle/>
          <a:p>
            <a:endParaRPr lang="en-US">
              <a:latin typeface="Arial" charset="0"/>
            </a:endParaRPr>
          </a:p>
        </p:txBody>
      </p:sp>
      <p:sp>
        <p:nvSpPr>
          <p:cNvPr id="26726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F12E2B9-61DC-4CD7-92AE-60C91EEE34A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90</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131177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en-US"/>
          </a:p>
        </p:txBody>
      </p:sp>
      <p:sp>
        <p:nvSpPr>
          <p:cNvPr id="2457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7F602D1-099C-4D2A-9E24-C307E7730CE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92</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595538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lienbildplatzhalter 1"/>
          <p:cNvSpPr>
            <a:spLocks noGrp="1" noRot="1" noChangeAspect="1" noTextEdit="1"/>
          </p:cNvSpPr>
          <p:nvPr>
            <p:ph type="sldImg"/>
          </p:nvPr>
        </p:nvSpPr>
        <p:spPr>
          <a:xfrm>
            <a:off x="142875" y="769938"/>
            <a:ext cx="6816725" cy="3835400"/>
          </a:xfrm>
          <a:ln/>
        </p:spPr>
      </p:sp>
      <p:sp>
        <p:nvSpPr>
          <p:cNvPr id="247811" name="Notizenplatzhalter 2"/>
          <p:cNvSpPr>
            <a:spLocks noGrp="1"/>
          </p:cNvSpPr>
          <p:nvPr>
            <p:ph type="body" idx="1"/>
          </p:nvPr>
        </p:nvSpPr>
        <p:spPr>
          <a:noFill/>
          <a:ln/>
        </p:spPr>
        <p:txBody>
          <a:bodyPr/>
          <a:lstStyle/>
          <a:p>
            <a:endParaRPr lang="en-US"/>
          </a:p>
        </p:txBody>
      </p:sp>
      <p:sp>
        <p:nvSpPr>
          <p:cNvPr id="2478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306C425-4C02-4BCB-AAD5-36F70596A959}"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93</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493405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lienbildplatzhalter 1"/>
          <p:cNvSpPr>
            <a:spLocks noGrp="1" noRot="1" noChangeAspect="1" noTextEdit="1"/>
          </p:cNvSpPr>
          <p:nvPr>
            <p:ph type="sldImg"/>
          </p:nvPr>
        </p:nvSpPr>
        <p:spPr>
          <a:xfrm>
            <a:off x="142875" y="769938"/>
            <a:ext cx="6816725" cy="3835400"/>
          </a:xfrm>
          <a:ln/>
        </p:spPr>
      </p:sp>
      <p:sp>
        <p:nvSpPr>
          <p:cNvPr id="248835" name="Notizenplatzhalter 2"/>
          <p:cNvSpPr>
            <a:spLocks noGrp="1"/>
          </p:cNvSpPr>
          <p:nvPr>
            <p:ph type="body" idx="1"/>
          </p:nvPr>
        </p:nvSpPr>
        <p:spPr>
          <a:noFill/>
          <a:ln/>
        </p:spPr>
        <p:txBody>
          <a:bodyPr/>
          <a:lstStyle/>
          <a:p>
            <a:endParaRPr lang="en-US"/>
          </a:p>
        </p:txBody>
      </p:sp>
      <p:sp>
        <p:nvSpPr>
          <p:cNvPr id="2488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94AA257-B942-449D-84AA-061D46892B5C}"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94</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864617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lienbildplatzhalter 1"/>
          <p:cNvSpPr>
            <a:spLocks noGrp="1" noRot="1" noChangeAspect="1" noTextEdit="1"/>
          </p:cNvSpPr>
          <p:nvPr>
            <p:ph type="sldImg"/>
          </p:nvPr>
        </p:nvSpPr>
        <p:spPr>
          <a:xfrm>
            <a:off x="142875" y="769938"/>
            <a:ext cx="6816725" cy="3835400"/>
          </a:xfrm>
          <a:ln/>
        </p:spPr>
      </p:sp>
      <p:sp>
        <p:nvSpPr>
          <p:cNvPr id="249859" name="Notizenplatzhalter 2"/>
          <p:cNvSpPr>
            <a:spLocks noGrp="1"/>
          </p:cNvSpPr>
          <p:nvPr>
            <p:ph type="body" idx="1"/>
          </p:nvPr>
        </p:nvSpPr>
        <p:spPr>
          <a:noFill/>
          <a:ln/>
        </p:spPr>
        <p:txBody>
          <a:bodyPr/>
          <a:lstStyle/>
          <a:p>
            <a:endParaRPr lang="en-US"/>
          </a:p>
        </p:txBody>
      </p:sp>
      <p:sp>
        <p:nvSpPr>
          <p:cNvPr id="2498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4F87A23-B1FB-4F73-A950-C9C1749B384F}"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95</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940913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lienbildplatzhalter 1"/>
          <p:cNvSpPr>
            <a:spLocks noGrp="1" noRot="1" noChangeAspect="1" noTextEdit="1"/>
          </p:cNvSpPr>
          <p:nvPr>
            <p:ph type="sldImg"/>
          </p:nvPr>
        </p:nvSpPr>
        <p:spPr>
          <a:xfrm>
            <a:off x="142875" y="769938"/>
            <a:ext cx="6816725" cy="3835400"/>
          </a:xfrm>
          <a:ln/>
        </p:spPr>
      </p:sp>
      <p:sp>
        <p:nvSpPr>
          <p:cNvPr id="250883" name="Notizenplatzhalter 2"/>
          <p:cNvSpPr>
            <a:spLocks noGrp="1"/>
          </p:cNvSpPr>
          <p:nvPr>
            <p:ph type="body" idx="1"/>
          </p:nvPr>
        </p:nvSpPr>
        <p:spPr>
          <a:noFill/>
          <a:ln/>
        </p:spPr>
        <p:txBody>
          <a:bodyPr/>
          <a:lstStyle/>
          <a:p>
            <a:endParaRPr lang="en-US"/>
          </a:p>
        </p:txBody>
      </p:sp>
      <p:sp>
        <p:nvSpPr>
          <p:cNvPr id="2508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09F9872-BB27-41A3-8BA2-A5E4CDA6E210}"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96</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93981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lienbildplatzhalter 1"/>
          <p:cNvSpPr>
            <a:spLocks noGrp="1" noRot="1" noChangeAspect="1" noTextEdit="1"/>
          </p:cNvSpPr>
          <p:nvPr>
            <p:ph type="sldImg"/>
          </p:nvPr>
        </p:nvSpPr>
        <p:spPr>
          <a:xfrm>
            <a:off x="142875" y="769938"/>
            <a:ext cx="6816725" cy="3835400"/>
          </a:xfrm>
          <a:ln/>
        </p:spPr>
      </p:sp>
      <p:sp>
        <p:nvSpPr>
          <p:cNvPr id="148483" name="Notizenplatzhalter 2"/>
          <p:cNvSpPr>
            <a:spLocks noGrp="1"/>
          </p:cNvSpPr>
          <p:nvPr>
            <p:ph type="body" idx="1"/>
          </p:nvPr>
        </p:nvSpPr>
        <p:spPr>
          <a:noFill/>
          <a:ln/>
        </p:spPr>
        <p:txBody>
          <a:bodyPr/>
          <a:lstStyle/>
          <a:p>
            <a:endParaRPr lang="en-US">
              <a:latin typeface="Arial" charset="0"/>
            </a:endParaRPr>
          </a:p>
        </p:txBody>
      </p:sp>
      <p:sp>
        <p:nvSpPr>
          <p:cNvPr id="1484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9C0A1F2-B84D-4BEF-89CD-1D457D7E186B}"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de-DE" sz="1100" b="0" i="0" u="none" strike="noStrike" kern="1200" cap="none" spc="0" normalizeH="0" baseline="0" noProof="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730897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en-US"/>
          </a:p>
        </p:txBody>
      </p:sp>
      <p:sp>
        <p:nvSpPr>
          <p:cNvPr id="2457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7F602D1-099C-4D2A-9E24-C307E7730CE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117</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447070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en-US"/>
          </a:p>
        </p:txBody>
      </p:sp>
      <p:sp>
        <p:nvSpPr>
          <p:cNvPr id="2457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7F602D1-099C-4D2A-9E24-C307E7730CE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122</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6735804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lienbildplatzhalter 1"/>
          <p:cNvSpPr>
            <a:spLocks noGrp="1" noRot="1" noChangeAspect="1" noTextEdit="1"/>
          </p:cNvSpPr>
          <p:nvPr>
            <p:ph type="sldImg"/>
          </p:nvPr>
        </p:nvSpPr>
        <p:spPr>
          <a:xfrm>
            <a:off x="142875" y="769938"/>
            <a:ext cx="6816725" cy="3835400"/>
          </a:xfrm>
          <a:ln/>
        </p:spPr>
      </p:sp>
      <p:sp>
        <p:nvSpPr>
          <p:cNvPr id="278531" name="Notizenplatzhalter 2"/>
          <p:cNvSpPr>
            <a:spLocks noGrp="1"/>
          </p:cNvSpPr>
          <p:nvPr>
            <p:ph type="body" idx="1"/>
          </p:nvPr>
        </p:nvSpPr>
        <p:spPr>
          <a:noFill/>
          <a:ln/>
        </p:spPr>
        <p:txBody>
          <a:bodyPr/>
          <a:lstStyle/>
          <a:p>
            <a:endParaRPr lang="en-US"/>
          </a:p>
        </p:txBody>
      </p:sp>
      <p:sp>
        <p:nvSpPr>
          <p:cNvPr id="2785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F127FB1-6B04-4DEF-986B-DEA2B06BE53A}"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123</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167621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Folienbildplatzhalter 1"/>
          <p:cNvSpPr>
            <a:spLocks noGrp="1" noRot="1" noChangeAspect="1" noTextEdit="1"/>
          </p:cNvSpPr>
          <p:nvPr>
            <p:ph type="sldImg"/>
          </p:nvPr>
        </p:nvSpPr>
        <p:spPr>
          <a:xfrm>
            <a:off x="142875" y="769938"/>
            <a:ext cx="6816725" cy="3835400"/>
          </a:xfrm>
          <a:ln/>
        </p:spPr>
      </p:sp>
      <p:sp>
        <p:nvSpPr>
          <p:cNvPr id="279555" name="Notizenplatzhalter 2"/>
          <p:cNvSpPr>
            <a:spLocks noGrp="1"/>
          </p:cNvSpPr>
          <p:nvPr>
            <p:ph type="body" idx="1"/>
          </p:nvPr>
        </p:nvSpPr>
        <p:spPr>
          <a:noFill/>
          <a:ln/>
        </p:spPr>
        <p:txBody>
          <a:bodyPr/>
          <a:lstStyle/>
          <a:p>
            <a:endParaRPr lang="en-US"/>
          </a:p>
        </p:txBody>
      </p:sp>
      <p:sp>
        <p:nvSpPr>
          <p:cNvPr id="2795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3794659-F55B-4CCC-8A2F-17E4E958CD54}"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124</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020391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lienbildplatzhalter 1"/>
          <p:cNvSpPr>
            <a:spLocks noGrp="1" noRot="1" noChangeAspect="1" noTextEdit="1"/>
          </p:cNvSpPr>
          <p:nvPr>
            <p:ph type="sldImg"/>
          </p:nvPr>
        </p:nvSpPr>
        <p:spPr>
          <a:xfrm>
            <a:off x="142875" y="769938"/>
            <a:ext cx="6816725" cy="3835400"/>
          </a:xfrm>
          <a:ln/>
        </p:spPr>
      </p:sp>
      <p:sp>
        <p:nvSpPr>
          <p:cNvPr id="280579" name="Notizenplatzhalter 2"/>
          <p:cNvSpPr>
            <a:spLocks noGrp="1"/>
          </p:cNvSpPr>
          <p:nvPr>
            <p:ph type="body" idx="1"/>
          </p:nvPr>
        </p:nvSpPr>
        <p:spPr>
          <a:noFill/>
          <a:ln/>
        </p:spPr>
        <p:txBody>
          <a:bodyPr/>
          <a:lstStyle/>
          <a:p>
            <a:endParaRPr lang="en-US"/>
          </a:p>
        </p:txBody>
      </p:sp>
      <p:sp>
        <p:nvSpPr>
          <p:cNvPr id="28058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4918F1B-000C-49AF-9368-576D4C4DA528}"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125</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38992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lienbildplatzhalter 1"/>
          <p:cNvSpPr>
            <a:spLocks noGrp="1" noRot="1" noChangeAspect="1" noTextEdit="1"/>
          </p:cNvSpPr>
          <p:nvPr>
            <p:ph type="sldImg"/>
          </p:nvPr>
        </p:nvSpPr>
        <p:spPr>
          <a:xfrm>
            <a:off x="142875" y="769938"/>
            <a:ext cx="6816725" cy="3835400"/>
          </a:xfrm>
          <a:ln/>
        </p:spPr>
      </p:sp>
      <p:sp>
        <p:nvSpPr>
          <p:cNvPr id="281603" name="Notizenplatzhalter 2"/>
          <p:cNvSpPr>
            <a:spLocks noGrp="1"/>
          </p:cNvSpPr>
          <p:nvPr>
            <p:ph type="body" idx="1"/>
          </p:nvPr>
        </p:nvSpPr>
        <p:spPr>
          <a:noFill/>
          <a:ln/>
        </p:spPr>
        <p:txBody>
          <a:bodyPr/>
          <a:lstStyle/>
          <a:p>
            <a:endParaRPr lang="en-US"/>
          </a:p>
        </p:txBody>
      </p:sp>
      <p:sp>
        <p:nvSpPr>
          <p:cNvPr id="2816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AD56EED-C97F-49B3-AF99-5875BCD16232}"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126</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969385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lienbildplatzhalter 1"/>
          <p:cNvSpPr>
            <a:spLocks noGrp="1" noRot="1" noChangeAspect="1" noTextEdit="1"/>
          </p:cNvSpPr>
          <p:nvPr>
            <p:ph type="sldImg"/>
          </p:nvPr>
        </p:nvSpPr>
        <p:spPr>
          <a:xfrm>
            <a:off x="142875" y="769938"/>
            <a:ext cx="6816725" cy="3835400"/>
          </a:xfrm>
          <a:ln/>
        </p:spPr>
      </p:sp>
      <p:sp>
        <p:nvSpPr>
          <p:cNvPr id="282627" name="Notizenplatzhalter 2"/>
          <p:cNvSpPr>
            <a:spLocks noGrp="1"/>
          </p:cNvSpPr>
          <p:nvPr>
            <p:ph type="body" idx="1"/>
          </p:nvPr>
        </p:nvSpPr>
        <p:spPr>
          <a:noFill/>
          <a:ln/>
        </p:spPr>
        <p:txBody>
          <a:bodyPr/>
          <a:lstStyle/>
          <a:p>
            <a:endParaRPr lang="en-US"/>
          </a:p>
        </p:txBody>
      </p:sp>
      <p:sp>
        <p:nvSpPr>
          <p:cNvPr id="28262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A5B53DC-052D-4551-885B-F4E3BC854FF8}"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127</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963457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lienbildplatzhalter 1"/>
          <p:cNvSpPr>
            <a:spLocks noGrp="1" noRot="1" noChangeAspect="1" noTextEdit="1"/>
          </p:cNvSpPr>
          <p:nvPr>
            <p:ph type="sldImg"/>
          </p:nvPr>
        </p:nvSpPr>
        <p:spPr>
          <a:xfrm>
            <a:off x="142875" y="769938"/>
            <a:ext cx="6816725" cy="3835400"/>
          </a:xfrm>
          <a:ln/>
        </p:spPr>
      </p:sp>
      <p:sp>
        <p:nvSpPr>
          <p:cNvPr id="283651" name="Notizenplatzhalter 2"/>
          <p:cNvSpPr>
            <a:spLocks noGrp="1"/>
          </p:cNvSpPr>
          <p:nvPr>
            <p:ph type="body" idx="1"/>
          </p:nvPr>
        </p:nvSpPr>
        <p:spPr>
          <a:noFill/>
          <a:ln/>
        </p:spPr>
        <p:txBody>
          <a:bodyPr/>
          <a:lstStyle/>
          <a:p>
            <a:endParaRPr lang="en-US"/>
          </a:p>
        </p:txBody>
      </p:sp>
      <p:sp>
        <p:nvSpPr>
          <p:cNvPr id="2836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1497CD1-382A-46FB-A876-F3F6FF8218D0}"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128</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379741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lienbildplatzhalter 1"/>
          <p:cNvSpPr>
            <a:spLocks noGrp="1" noRot="1" noChangeAspect="1" noTextEdit="1"/>
          </p:cNvSpPr>
          <p:nvPr>
            <p:ph type="sldImg"/>
          </p:nvPr>
        </p:nvSpPr>
        <p:spPr>
          <a:xfrm>
            <a:off x="142875" y="769938"/>
            <a:ext cx="6816725" cy="3835400"/>
          </a:xfrm>
          <a:ln/>
        </p:spPr>
      </p:sp>
      <p:sp>
        <p:nvSpPr>
          <p:cNvPr id="284675" name="Notizenplatzhalter 2"/>
          <p:cNvSpPr>
            <a:spLocks noGrp="1"/>
          </p:cNvSpPr>
          <p:nvPr>
            <p:ph type="body" idx="1"/>
          </p:nvPr>
        </p:nvSpPr>
        <p:spPr>
          <a:noFill/>
          <a:ln/>
        </p:spPr>
        <p:txBody>
          <a:bodyPr/>
          <a:lstStyle/>
          <a:p>
            <a:endParaRPr lang="en-US"/>
          </a:p>
        </p:txBody>
      </p:sp>
      <p:sp>
        <p:nvSpPr>
          <p:cNvPr id="2846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0473C97-DB8D-43F5-A6F4-17CFF7D02719}"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129</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851948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lienbildplatzhalter 1"/>
          <p:cNvSpPr>
            <a:spLocks noGrp="1" noRot="1" noChangeAspect="1" noTextEdit="1"/>
          </p:cNvSpPr>
          <p:nvPr>
            <p:ph type="sldImg"/>
          </p:nvPr>
        </p:nvSpPr>
        <p:spPr>
          <a:xfrm>
            <a:off x="142875" y="769938"/>
            <a:ext cx="6816725" cy="3835400"/>
          </a:xfrm>
          <a:ln/>
        </p:spPr>
      </p:sp>
      <p:sp>
        <p:nvSpPr>
          <p:cNvPr id="285699" name="Notizenplatzhalter 2"/>
          <p:cNvSpPr>
            <a:spLocks noGrp="1"/>
          </p:cNvSpPr>
          <p:nvPr>
            <p:ph type="body" idx="1"/>
          </p:nvPr>
        </p:nvSpPr>
        <p:spPr>
          <a:noFill/>
          <a:ln/>
        </p:spPr>
        <p:txBody>
          <a:bodyPr/>
          <a:lstStyle/>
          <a:p>
            <a:endParaRPr lang="en-US"/>
          </a:p>
        </p:txBody>
      </p:sp>
      <p:sp>
        <p:nvSpPr>
          <p:cNvPr id="2857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DF5FDF2-40D0-4515-B623-66A0EC2DDEC3}"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130</a:t>
            </a:fld>
            <a:endParaRPr kumimoji="0" lang="de-DE"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94424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5"/>
            <a:ext cx="8623300" cy="1057275"/>
          </a:xfrm>
        </p:spPr>
        <p:txBody>
          <a:bodyPr lIns="360000"/>
          <a:lstStyle>
            <a:lvl1pPr>
              <a:defRPr sz="1500" b="1" smtClean="0">
                <a:solidFill>
                  <a:srgbClr val="0066CC"/>
                </a:solidFill>
              </a:defRPr>
            </a:lvl1pPr>
          </a:lstStyle>
          <a:p>
            <a:r>
              <a:rPr lang="de-DE"/>
              <a:t>Formatvorlage des Untertitelmasters durch Klicken bearbeiten</a:t>
            </a:r>
          </a:p>
        </p:txBody>
      </p:sp>
      <p:sp>
        <p:nvSpPr>
          <p:cNvPr id="45060" name="Rectangle 5"/>
          <p:cNvSpPr>
            <a:spLocks noGrp="1" noChangeArrowheads="1"/>
          </p:cNvSpPr>
          <p:nvPr>
            <p:ph type="ctrTitle"/>
          </p:nvPr>
        </p:nvSpPr>
        <p:spPr>
          <a:xfrm>
            <a:off x="3213100" y="2579693"/>
            <a:ext cx="8636000" cy="1470025"/>
          </a:xfrm>
        </p:spPr>
        <p:txBody>
          <a:bodyPr lIns="360000" anchor="t"/>
          <a:lstStyle>
            <a:lvl1pPr>
              <a:lnSpc>
                <a:spcPct val="100000"/>
              </a:lnSpc>
              <a:defRPr sz="2700" smtClean="0"/>
            </a:lvl1pPr>
          </a:lstStyle>
          <a:p>
            <a:r>
              <a:rPr lang="de-DE"/>
              <a:t>Titelmasterformat durch Klicken bearbeiten</a:t>
            </a:r>
          </a:p>
        </p:txBody>
      </p:sp>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2"/>
            <a:ext cx="2138363" cy="566737"/>
          </a:xfrm>
          <a:prstGeom prst="rect">
            <a:avLst/>
          </a:prstGeom>
          <a:noFill/>
          <a:ln w="9525">
            <a:noFill/>
            <a:miter lim="800000"/>
            <a:headEnd/>
            <a:tailEnd/>
          </a:ln>
        </p:spPr>
      </p:pic>
      <p:sp>
        <p:nvSpPr>
          <p:cNvPr id="9" name="Text Box 8"/>
          <p:cNvSpPr txBox="1">
            <a:spLocks noChangeArrowheads="1"/>
          </p:cNvSpPr>
          <p:nvPr userDrawn="1"/>
        </p:nvSpPr>
        <p:spPr bwMode="auto">
          <a:xfrm>
            <a:off x="347139" y="295280"/>
            <a:ext cx="5761567" cy="506036"/>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800" b="1" dirty="0">
                <a:solidFill>
                  <a:srgbClr val="5F5F5F"/>
                </a:solidFill>
                <a:cs typeface="Arial" charset="0"/>
              </a:rPr>
              <a:t>Prof. Dr.-Ing Jochen H. Schiller</a:t>
            </a:r>
          </a:p>
          <a:p>
            <a:pPr algn="l" eaLnBrk="0" hangingPunct="0">
              <a:lnSpc>
                <a:spcPct val="65000"/>
              </a:lnSpc>
              <a:spcBef>
                <a:spcPct val="50000"/>
              </a:spcBef>
            </a:pPr>
            <a:r>
              <a:rPr lang="de-DE" sz="800" b="1" dirty="0" err="1">
                <a:solidFill>
                  <a:srgbClr val="5F5F5F"/>
                </a:solidFill>
                <a:cs typeface="Arial" charset="0"/>
              </a:rPr>
              <a:t>Inst</a:t>
            </a:r>
            <a:r>
              <a:rPr lang="de-DE" sz="800" b="1" dirty="0">
                <a:solidFill>
                  <a:srgbClr val="5F5F5F"/>
                </a:solidFill>
                <a:cs typeface="Arial" charset="0"/>
              </a:rPr>
              <a:t>. </a:t>
            </a:r>
            <a:r>
              <a:rPr lang="de-DE" sz="800" b="1" dirty="0" err="1">
                <a:solidFill>
                  <a:srgbClr val="5F5F5F"/>
                </a:solidFill>
                <a:cs typeface="Arial" charset="0"/>
              </a:rPr>
              <a:t>of</a:t>
            </a:r>
            <a:r>
              <a:rPr lang="de-DE" sz="800" b="1" dirty="0">
                <a:solidFill>
                  <a:srgbClr val="5F5F5F"/>
                </a:solidFill>
                <a:cs typeface="Arial" charset="0"/>
              </a:rPr>
              <a:t> Computer Science</a:t>
            </a:r>
          </a:p>
          <a:p>
            <a:pPr algn="l" eaLnBrk="0" hangingPunct="0">
              <a:lnSpc>
                <a:spcPct val="65000"/>
              </a:lnSpc>
              <a:spcBef>
                <a:spcPct val="50000"/>
              </a:spcBef>
            </a:pPr>
            <a:r>
              <a:rPr lang="de-DE" sz="800" b="1" dirty="0">
                <a:solidFill>
                  <a:srgbClr val="5F5F5F"/>
                </a:solidFill>
                <a:cs typeface="Arial" charset="0"/>
              </a:rPr>
              <a:t>Freie Universität Berlin</a:t>
            </a:r>
          </a:p>
          <a:p>
            <a:pPr algn="l" eaLnBrk="0" hangingPunct="0">
              <a:lnSpc>
                <a:spcPct val="65000"/>
              </a:lnSpc>
              <a:spcBef>
                <a:spcPct val="50000"/>
              </a:spcBef>
            </a:pPr>
            <a:r>
              <a:rPr lang="de-DE" sz="800" b="1" dirty="0">
                <a:solidFill>
                  <a:srgbClr val="5F5F5F"/>
                </a:solidFill>
                <a:cs typeface="Arial" charset="0"/>
              </a:rPr>
              <a:t>Germany</a:t>
            </a:r>
          </a:p>
        </p:txBody>
      </p:sp>
      <p:sp>
        <p:nvSpPr>
          <p:cNvPr id="13" name="Rectangle 8"/>
          <p:cNvSpPr>
            <a:spLocks noGrp="1" noChangeArrowheads="1"/>
          </p:cNvSpPr>
          <p:nvPr>
            <p:ph type="ftr" sz="quarter" idx="3"/>
          </p:nvPr>
        </p:nvSpPr>
        <p:spPr bwMode="auto">
          <a:xfrm>
            <a:off x="334433" y="6669650"/>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800" b="0">
                <a:solidFill>
                  <a:srgbClr val="5F5F5F"/>
                </a:solidFill>
              </a:defRPr>
            </a:lvl1pPr>
          </a:lstStyle>
          <a:p>
            <a:pPr>
              <a:defRPr/>
            </a:pPr>
            <a:r>
              <a:rPr lang="en-US"/>
              <a:t>TI II - Computer Architecture</a:t>
            </a:r>
            <a:endParaRPr lang="en-US" dirty="0"/>
          </a:p>
        </p:txBody>
      </p:sp>
      <p:sp>
        <p:nvSpPr>
          <p:cNvPr id="14" name="Rectangle 6"/>
          <p:cNvSpPr>
            <a:spLocks noChangeArrowheads="1"/>
          </p:cNvSpPr>
          <p:nvPr userDrawn="1"/>
        </p:nvSpPr>
        <p:spPr bwMode="auto">
          <a:xfrm>
            <a:off x="10147300" y="6656401"/>
            <a:ext cx="1636184" cy="211127"/>
          </a:xfrm>
          <a:prstGeom prst="rect">
            <a:avLst/>
          </a:prstGeom>
          <a:noFill/>
          <a:ln w="9525">
            <a:noFill/>
            <a:miter lim="800000"/>
            <a:headEnd/>
            <a:tailEnd/>
          </a:ln>
          <a:effectLst/>
        </p:spPr>
        <p:txBody>
          <a:bodyPr/>
          <a:lstStyle/>
          <a:p>
            <a:pPr algn="r">
              <a:defRPr/>
            </a:pPr>
            <a:r>
              <a:rPr lang="de-DE" sz="800" b="1" dirty="0">
                <a:solidFill>
                  <a:srgbClr val="5F5F5F"/>
                </a:solidFill>
              </a:rPr>
              <a:t>4.</a:t>
            </a:r>
            <a:fld id="{53965218-A59B-4292-9C98-79B58A46A890}" type="slidenum">
              <a:rPr lang="de-DE" sz="800" b="1" smtClean="0">
                <a:solidFill>
                  <a:srgbClr val="5F5F5F"/>
                </a:solidFill>
              </a:rPr>
              <a:pPr algn="r">
                <a:defRPr/>
              </a:pPr>
              <a:t>‹#›</a:t>
            </a:fld>
            <a:endParaRPr lang="de-DE" sz="800" b="1" dirty="0">
              <a:solidFill>
                <a:srgbClr val="5F5F5F"/>
              </a:solidFill>
            </a:endParaRPr>
          </a:p>
        </p:txBody>
      </p:sp>
    </p:spTree>
    <p:extLst>
      <p:ext uri="{BB962C8B-B14F-4D97-AF65-F5344CB8AC3E}">
        <p14:creationId xmlns:p14="http://schemas.microsoft.com/office/powerpoint/2010/main" val="34468210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72157450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7" y="838200"/>
            <a:ext cx="2880783" cy="54784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34437" y="838200"/>
            <a:ext cx="8439151" cy="54784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09846979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2" y="4616453"/>
            <a:ext cx="8623300" cy="1057275"/>
          </a:xfrm>
        </p:spPr>
        <p:txBody>
          <a:bodyPr lIns="360000"/>
          <a:lstStyle>
            <a:lvl1pPr>
              <a:defRPr sz="2000" b="1" smtClean="0">
                <a:solidFill>
                  <a:srgbClr val="0066CC"/>
                </a:solidFill>
              </a:defRPr>
            </a:lvl1pPr>
          </a:lstStyle>
          <a:p>
            <a:r>
              <a:rPr lang="en-US" dirty="0"/>
              <a:t>Click to edit Master subtitle style</a:t>
            </a:r>
            <a:endParaRPr lang="de-DE" dirty="0"/>
          </a:p>
        </p:txBody>
      </p:sp>
      <p:sp>
        <p:nvSpPr>
          <p:cNvPr id="45060" name="Rectangle 5"/>
          <p:cNvSpPr>
            <a:spLocks noGrp="1" noChangeArrowheads="1"/>
          </p:cNvSpPr>
          <p:nvPr>
            <p:ph type="ctrTitle"/>
          </p:nvPr>
        </p:nvSpPr>
        <p:spPr>
          <a:xfrm>
            <a:off x="3213100" y="2579691"/>
            <a:ext cx="8636000" cy="1470025"/>
          </a:xfrm>
        </p:spPr>
        <p:txBody>
          <a:bodyPr lIns="360000" anchor="t"/>
          <a:lstStyle>
            <a:lvl1pPr>
              <a:lnSpc>
                <a:spcPct val="100000"/>
              </a:lnSpc>
              <a:defRPr sz="3600" smtClean="0"/>
            </a:lvl1pPr>
          </a:lstStyle>
          <a:p>
            <a:r>
              <a:rPr lang="en-US" dirty="0"/>
              <a:t>Click to edit Master title style</a:t>
            </a:r>
            <a:endParaRPr lang="de-DE" dirty="0"/>
          </a:p>
        </p:txBody>
      </p:sp>
      <p:sp>
        <p:nvSpPr>
          <p:cNvPr id="327688" name="Rectangle 8"/>
          <p:cNvSpPr>
            <a:spLocks noGrp="1" noChangeArrowheads="1"/>
          </p:cNvSpPr>
          <p:nvPr>
            <p:ph type="ftr" sz="quarter" idx="3"/>
          </p:nvPr>
        </p:nvSpPr>
        <p:spPr>
          <a:xfrm>
            <a:off x="3571200" y="6245225"/>
            <a:ext cx="5049600" cy="476250"/>
          </a:xfrm>
        </p:spPr>
        <p:txBody>
          <a:bodyPr/>
          <a:lstStyle>
            <a:lvl1pPr>
              <a:defRPr/>
            </a:lvl1pPr>
          </a:lstStyle>
          <a:p>
            <a:r>
              <a:rPr lang="nl-NL"/>
              <a:t>TI II - Computer Architecture</a:t>
            </a:r>
            <a:endParaRPr lang="de-DE" dirty="0"/>
          </a:p>
        </p:txBody>
      </p:sp>
      <p:sp>
        <p:nvSpPr>
          <p:cNvPr id="12" name="Text Box 8"/>
          <p:cNvSpPr txBox="1">
            <a:spLocks noChangeArrowheads="1"/>
          </p:cNvSpPr>
          <p:nvPr/>
        </p:nvSpPr>
        <p:spPr bwMode="auto">
          <a:xfrm>
            <a:off x="347135" y="295276"/>
            <a:ext cx="5761567" cy="630942"/>
          </a:xfrm>
          <a:prstGeom prst="rect">
            <a:avLst/>
          </a:prstGeom>
          <a:noFill/>
          <a:ln w="9525">
            <a:noFill/>
            <a:miter lim="800000"/>
            <a:headEnd/>
            <a:tailEnd/>
          </a:ln>
          <a:effectLst/>
        </p:spPr>
        <p:txBody>
          <a:bodyPr lIns="0" tIns="0" rIns="0" bIns="0">
            <a:spAutoFit/>
          </a:bodyPr>
          <a:lstStyle/>
          <a:p>
            <a:pPr eaLnBrk="0" hangingPunct="0">
              <a:lnSpc>
                <a:spcPct val="65000"/>
              </a:lnSpc>
              <a:spcBef>
                <a:spcPct val="50000"/>
              </a:spcBef>
            </a:pPr>
            <a:r>
              <a:rPr lang="de-DE" sz="1000" b="1" dirty="0">
                <a:solidFill>
                  <a:srgbClr val="5F5F5F"/>
                </a:solidFill>
                <a:cs typeface="Arial" charset="0"/>
              </a:rPr>
              <a:t>Prof. Dr.-Ing. Jochen H. Schiller</a:t>
            </a:r>
          </a:p>
          <a:p>
            <a:pPr eaLnBrk="0" hangingPunct="0">
              <a:lnSpc>
                <a:spcPct val="65000"/>
              </a:lnSpc>
              <a:spcBef>
                <a:spcPct val="50000"/>
              </a:spcBef>
            </a:pPr>
            <a:r>
              <a:rPr lang="de-DE" sz="1000" b="1" dirty="0">
                <a:solidFill>
                  <a:srgbClr val="5F5F5F"/>
                </a:solidFill>
                <a:cs typeface="Arial" charset="0"/>
              </a:rPr>
              <a:t>Computer Systems &amp; </a:t>
            </a:r>
            <a:r>
              <a:rPr lang="de-DE" sz="1000" b="1" dirty="0" err="1">
                <a:solidFill>
                  <a:srgbClr val="5F5F5F"/>
                </a:solidFill>
                <a:cs typeface="Arial" charset="0"/>
              </a:rPr>
              <a:t>Telematics</a:t>
            </a:r>
            <a:r>
              <a:rPr lang="de-DE" sz="1000" b="1" dirty="0">
                <a:solidFill>
                  <a:srgbClr val="5F5F5F"/>
                </a:solidFill>
                <a:cs typeface="Arial" charset="0"/>
              </a:rPr>
              <a:t> @ Freie Universität Berlin</a:t>
            </a:r>
          </a:p>
          <a:p>
            <a:pPr eaLnBrk="0" hangingPunct="0">
              <a:lnSpc>
                <a:spcPct val="65000"/>
              </a:lnSpc>
              <a:spcBef>
                <a:spcPct val="50000"/>
              </a:spcBef>
            </a:pPr>
            <a:r>
              <a:rPr lang="de-DE" sz="1000" b="1" dirty="0">
                <a:solidFill>
                  <a:srgbClr val="5F5F5F"/>
                </a:solidFill>
                <a:cs typeface="Arial" charset="0"/>
              </a:rPr>
              <a:t>Innovation Center Public </a:t>
            </a:r>
            <a:r>
              <a:rPr lang="de-DE" sz="1000" b="1" dirty="0" err="1">
                <a:solidFill>
                  <a:srgbClr val="5F5F5F"/>
                </a:solidFill>
                <a:cs typeface="Arial" charset="0"/>
              </a:rPr>
              <a:t>Safety</a:t>
            </a:r>
            <a:r>
              <a:rPr lang="de-DE" sz="1000" b="1" dirty="0">
                <a:solidFill>
                  <a:srgbClr val="5F5F5F"/>
                </a:solidFill>
                <a:cs typeface="Arial" charset="0"/>
              </a:rPr>
              <a:t> &amp;</a:t>
            </a:r>
            <a:r>
              <a:rPr lang="de-DE" sz="1000" b="1" baseline="0" dirty="0">
                <a:solidFill>
                  <a:srgbClr val="5F5F5F"/>
                </a:solidFill>
                <a:cs typeface="Arial" charset="0"/>
              </a:rPr>
              <a:t> Security @ Fraunhofer FOKUS</a:t>
            </a:r>
          </a:p>
          <a:p>
            <a:pPr eaLnBrk="0" hangingPunct="0">
              <a:lnSpc>
                <a:spcPct val="65000"/>
              </a:lnSpc>
              <a:spcBef>
                <a:spcPct val="50000"/>
              </a:spcBef>
            </a:pPr>
            <a:r>
              <a:rPr lang="de-DE" sz="1000" b="1" baseline="0" dirty="0">
                <a:solidFill>
                  <a:srgbClr val="5F5F5F"/>
                </a:solidFill>
                <a:cs typeface="Arial" charset="0"/>
              </a:rPr>
              <a:t>Einstein Center Digital Future</a:t>
            </a:r>
            <a:endParaRPr lang="de-DE" sz="1000" b="1" dirty="0">
              <a:solidFill>
                <a:srgbClr val="5F5F5F"/>
              </a:solidFill>
              <a:cs typeface="Arial" charset="0"/>
            </a:endParaRPr>
          </a:p>
        </p:txBody>
      </p:sp>
      <p:sp>
        <p:nvSpPr>
          <p:cNvPr id="11" name="Rectangle 13"/>
          <p:cNvSpPr>
            <a:spLocks noChangeArrowheads="1"/>
          </p:cNvSpPr>
          <p:nvPr/>
        </p:nvSpPr>
        <p:spPr bwMode="auto">
          <a:xfrm>
            <a:off x="0" y="6665916"/>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userDrawn="1"/>
        </p:nvPicPr>
        <p:blipFill>
          <a:blip r:embed="rId2" cstate="print"/>
          <a:srcRect/>
          <a:stretch>
            <a:fillRect/>
          </a:stretch>
        </p:blipFill>
        <p:spPr bwMode="auto">
          <a:xfrm>
            <a:off x="9710738" y="152490"/>
            <a:ext cx="2138362" cy="566737"/>
          </a:xfrm>
          <a:prstGeom prst="rect">
            <a:avLst/>
          </a:prstGeom>
          <a:noFill/>
          <a:ln w="9525">
            <a:noFill/>
            <a:miter lim="800000"/>
            <a:headEnd/>
            <a:tailEnd/>
          </a:ln>
        </p:spPr>
      </p:pic>
    </p:spTree>
    <p:extLst>
      <p:ext uri="{BB962C8B-B14F-4D97-AF65-F5344CB8AC3E}">
        <p14:creationId xmlns:p14="http://schemas.microsoft.com/office/powerpoint/2010/main" val="350269445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Click to edit Master title style</a:t>
            </a:r>
            <a:endParaRPr lang="de-DE" dirty="0"/>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235329654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180300263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34435" y="1808163"/>
            <a:ext cx="565996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2" y="1808163"/>
            <a:ext cx="565996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106596737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183819364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141817083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64585110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lstStyle>
            <a:lvl1pPr algn="l">
              <a:defRPr sz="2000" b="1"/>
            </a:lvl1pPr>
          </a:lstStyle>
          <a:p>
            <a:r>
              <a:rPr lang="en-US"/>
              <a:t>Click to edit Master title style</a:t>
            </a:r>
            <a:endParaRPr lang="de-DE"/>
          </a:p>
        </p:txBody>
      </p:sp>
      <p:sp>
        <p:nvSpPr>
          <p:cNvPr id="3" name="Inhaltsplatzhalt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26260455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79934249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241307638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323309427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6" y="838200"/>
            <a:ext cx="2880783" cy="5478463"/>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334435" y="838200"/>
            <a:ext cx="8439151"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r>
              <a:rPr lang="nl-NL"/>
              <a:t>TI II - Computer Architecture</a:t>
            </a:r>
            <a:endParaRPr lang="de-DE"/>
          </a:p>
        </p:txBody>
      </p:sp>
    </p:spTree>
    <p:extLst>
      <p:ext uri="{BB962C8B-B14F-4D97-AF65-F5344CB8AC3E}">
        <p14:creationId xmlns:p14="http://schemas.microsoft.com/office/powerpoint/2010/main" val="275443117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Foliennummernplatzhalter 3"/>
          <p:cNvSpPr txBox="1">
            <a:spLocks/>
          </p:cNvSpPr>
          <p:nvPr userDrawn="1"/>
        </p:nvSpPr>
        <p:spPr>
          <a:xfrm>
            <a:off x="623694" y="6192676"/>
            <a:ext cx="10963764" cy="258015"/>
          </a:xfrm>
          <a:prstGeom prst="rect">
            <a:avLst/>
          </a:prstGeom>
        </p:spPr>
        <p:txBody>
          <a:bodyPr vert="horz" lIns="0" tIns="0" rIns="0" bIns="0" rtlCol="0" anchor="ctr"/>
          <a:lstStyle>
            <a:defPPr>
              <a:defRPr lang="de-DE"/>
            </a:defPPr>
            <a:lvl1pPr marL="0" algn="ctr" defTabSz="914400" rtl="0" eaLnBrk="1" latinLnBrk="0" hangingPunct="1">
              <a:defRPr sz="900" b="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1400" b="1" dirty="0">
              <a:solidFill>
                <a:srgbClr val="FBBA00"/>
              </a:solidFill>
              <a:latin typeface="Arial"/>
            </a:endParaRPr>
          </a:p>
        </p:txBody>
      </p:sp>
      <p:sp>
        <p:nvSpPr>
          <p:cNvPr id="6" name="Fußzeilenplatzhalter 5"/>
          <p:cNvSpPr>
            <a:spLocks noGrp="1"/>
          </p:cNvSpPr>
          <p:nvPr>
            <p:ph type="ftr" sz="quarter" idx="3"/>
          </p:nvPr>
        </p:nvSpPr>
        <p:spPr>
          <a:xfrm>
            <a:off x="597416" y="6405548"/>
            <a:ext cx="10988525" cy="235344"/>
          </a:xfrm>
          <a:prstGeom prst="rect">
            <a:avLst/>
          </a:prstGeom>
        </p:spPr>
        <p:txBody>
          <a:bodyPr vert="horz" lIns="0" tIns="0" rIns="0" bIns="0" rtlCol="0" anchor="ctr"/>
          <a:lstStyle>
            <a:lvl1pPr algn="r">
              <a:defRPr sz="700">
                <a:solidFill>
                  <a:srgbClr val="C7C9CA"/>
                </a:solidFill>
              </a:defRPr>
            </a:lvl1pPr>
          </a:lstStyle>
          <a:p>
            <a:r>
              <a:rPr lang="nl-NL">
                <a:latin typeface="Arial"/>
              </a:rPr>
              <a:t>TI II - Computer Architecture</a:t>
            </a:r>
            <a:endParaRPr lang="de-DE" dirty="0">
              <a:latin typeface="Arial"/>
            </a:endParaRPr>
          </a:p>
        </p:txBody>
      </p:sp>
      <p:sp>
        <p:nvSpPr>
          <p:cNvPr id="8" name="Inhaltsplatzhalter 6"/>
          <p:cNvSpPr>
            <a:spLocks noGrp="1"/>
          </p:cNvSpPr>
          <p:nvPr>
            <p:ph sz="quarter" idx="13"/>
          </p:nvPr>
        </p:nvSpPr>
        <p:spPr>
          <a:xfrm>
            <a:off x="605590" y="1420428"/>
            <a:ext cx="10980164" cy="4405237"/>
          </a:xfrm>
        </p:spPr>
        <p:txBody>
          <a:bodyPr/>
          <a:lstStyle>
            <a:lvl1pPr marL="270000" indent="-269875">
              <a:spcBef>
                <a:spcPts val="2784"/>
              </a:spcBef>
              <a:buFont typeface="+mj-lt"/>
              <a:buAutoNum type="arabicPeriod"/>
              <a:defRPr baseline="0"/>
            </a:lvl1pPr>
            <a:lvl2pPr marL="269875" indent="-269875">
              <a:buFont typeface="+mj-lt"/>
              <a:buAutoNum type="arabicPeriod"/>
              <a:defRPr/>
            </a:lvl2pPr>
            <a:lvl3pPr marL="269875" indent="-269875">
              <a:buFont typeface="+mj-lt"/>
              <a:buAutoNum type="arabicPeriod"/>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Titel 1"/>
          <p:cNvSpPr>
            <a:spLocks noGrp="1"/>
          </p:cNvSpPr>
          <p:nvPr>
            <p:ph type="ctrTitle"/>
          </p:nvPr>
        </p:nvSpPr>
        <p:spPr>
          <a:xfrm>
            <a:off x="610122" y="458709"/>
            <a:ext cx="10975633" cy="493743"/>
          </a:xfrm>
          <a:solidFill>
            <a:schemeClr val="accent1"/>
          </a:solidFill>
        </p:spPr>
        <p:txBody>
          <a:bodyPr wrap="square" lIns="108000" tIns="108000" bIns="107968" anchor="ctr" anchorCtr="0">
            <a:noAutofit/>
          </a:bodyPr>
          <a:lstStyle>
            <a:lvl1pPr algn="l">
              <a:defRPr sz="2000">
                <a:solidFill>
                  <a:schemeClr val="bg1"/>
                </a:solidFill>
              </a:defRPr>
            </a:lvl1pPr>
          </a:lstStyle>
          <a:p>
            <a:r>
              <a:rPr lang="en-US"/>
              <a:t>Click to edit Master title style</a:t>
            </a:r>
            <a:endParaRPr lang="de-DE" dirty="0"/>
          </a:p>
        </p:txBody>
      </p:sp>
    </p:spTree>
    <p:extLst>
      <p:ext uri="{BB962C8B-B14F-4D97-AF65-F5344CB8AC3E}">
        <p14:creationId xmlns:p14="http://schemas.microsoft.com/office/powerpoint/2010/main" val="115795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3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Textmasterformat bearbeiten</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3516273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34437"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3"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32443554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13461732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368732748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39762787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500" b="1"/>
            </a:lvl1pPr>
          </a:lstStyle>
          <a:p>
            <a:r>
              <a:rPr lang="de-DE"/>
              <a:t>Titelmasterformat durch Klicken bearbeiten</a:t>
            </a:r>
          </a:p>
        </p:txBody>
      </p:sp>
      <p:sp>
        <p:nvSpPr>
          <p:cNvPr id="3" name="Inhaltsplatzhalt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7682289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98922069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
        <p:nvSpPr>
          <p:cNvPr id="327686" name="Rectangle 6"/>
          <p:cNvSpPr>
            <a:spLocks noChangeArrowheads="1"/>
          </p:cNvSpPr>
          <p:nvPr/>
        </p:nvSpPr>
        <p:spPr bwMode="auto">
          <a:xfrm>
            <a:off x="10147300" y="6645672"/>
            <a:ext cx="1636184" cy="239712"/>
          </a:xfrm>
          <a:prstGeom prst="rect">
            <a:avLst/>
          </a:prstGeom>
          <a:noFill/>
          <a:ln w="9525">
            <a:noFill/>
            <a:miter lim="800000"/>
            <a:headEnd/>
            <a:tailEnd/>
          </a:ln>
          <a:effectLst/>
        </p:spPr>
        <p:txBody>
          <a:bodyPr/>
          <a:lstStyle/>
          <a:p>
            <a:pPr algn="r">
              <a:defRPr/>
            </a:pPr>
            <a:fld id="{53965218-A59B-4292-9C98-79B58A46A890}" type="slidenum">
              <a:rPr lang="de-DE" sz="750" b="1">
                <a:solidFill>
                  <a:srgbClr val="5F5F5F"/>
                </a:solidFill>
              </a:rPr>
              <a:pPr algn="r">
                <a:defRPr/>
              </a:pPr>
              <a:t>‹#›</a:t>
            </a:fld>
            <a:endParaRPr lang="de-DE" sz="750" b="1" dirty="0">
              <a:solidFill>
                <a:srgbClr val="5F5F5F"/>
              </a:solidFill>
            </a:endParaRPr>
          </a:p>
        </p:txBody>
      </p:sp>
      <p:sp>
        <p:nvSpPr>
          <p:cNvPr id="327688" name="Rectangle 8"/>
          <p:cNvSpPr>
            <a:spLocks noGrp="1" noChangeArrowheads="1"/>
          </p:cNvSpPr>
          <p:nvPr>
            <p:ph type="ftr" sz="quarter" idx="3"/>
          </p:nvPr>
        </p:nvSpPr>
        <p:spPr bwMode="auto">
          <a:xfrm>
            <a:off x="334433" y="6656784"/>
            <a:ext cx="7969251"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750" b="0">
                <a:solidFill>
                  <a:srgbClr val="5F5F5F"/>
                </a:solidFill>
              </a:defRPr>
            </a:lvl1pPr>
          </a:lstStyle>
          <a:p>
            <a:pPr>
              <a:defRPr/>
            </a:pPr>
            <a:r>
              <a:rPr lang="en-US"/>
              <a:t>TI II - Computer Architecture</a:t>
            </a:r>
            <a:endParaRPr lang="en-US" dirty="0"/>
          </a:p>
        </p:txBody>
      </p:sp>
      <p:pic>
        <p:nvPicPr>
          <p:cNvPr id="8" name="Picture 24" descr="Logo_RGB_300dpi"/>
          <p:cNvPicPr>
            <a:picLocks noChangeAspect="1" noChangeArrowheads="1"/>
          </p:cNvPicPr>
          <p:nvPr/>
        </p:nvPicPr>
        <p:blipFill>
          <a:blip r:embed="rId13" cstate="print"/>
          <a:srcRect/>
          <a:stretch>
            <a:fillRect/>
          </a:stretch>
        </p:blipFill>
        <p:spPr bwMode="auto">
          <a:xfrm>
            <a:off x="9645121" y="60522"/>
            <a:ext cx="2138363" cy="566737"/>
          </a:xfrm>
          <a:prstGeom prst="rect">
            <a:avLst/>
          </a:prstGeom>
          <a:noFill/>
          <a:ln w="9525">
            <a:noFill/>
            <a:miter lim="800000"/>
            <a:headEnd/>
            <a:tailEnd/>
          </a:ln>
        </p:spPr>
      </p:pic>
    </p:spTree>
    <p:extLst>
      <p:ext uri="{BB962C8B-B14F-4D97-AF65-F5344CB8AC3E}">
        <p14:creationId xmlns:p14="http://schemas.microsoft.com/office/powerpoint/2010/main" val="3160908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sldNum="0" hdr="0" dt="0"/>
  <p:txStyles>
    <p:titleStyle>
      <a:lvl1pPr algn="l" rtl="0" eaLnBrk="1" fontAlgn="base" hangingPunct="1">
        <a:lnSpc>
          <a:spcPct val="85000"/>
        </a:lnSpc>
        <a:spcBef>
          <a:spcPct val="0"/>
        </a:spcBef>
        <a:spcAft>
          <a:spcPct val="0"/>
        </a:spcAft>
        <a:defRPr sz="2250" b="1">
          <a:solidFill>
            <a:srgbClr val="003366"/>
          </a:solidFill>
          <a:latin typeface="+mj-lt"/>
          <a:ea typeface="+mj-ea"/>
          <a:cs typeface="+mj-cs"/>
        </a:defRPr>
      </a:lvl1pPr>
      <a:lvl2pPr algn="l" rtl="0" eaLnBrk="1" fontAlgn="base" hangingPunct="1">
        <a:lnSpc>
          <a:spcPct val="85000"/>
        </a:lnSpc>
        <a:spcBef>
          <a:spcPct val="0"/>
        </a:spcBef>
        <a:spcAft>
          <a:spcPct val="0"/>
        </a:spcAft>
        <a:defRPr sz="2250" b="1">
          <a:solidFill>
            <a:srgbClr val="003366"/>
          </a:solidFill>
          <a:latin typeface="Arial" charset="0"/>
        </a:defRPr>
      </a:lvl2pPr>
      <a:lvl3pPr algn="l" rtl="0" eaLnBrk="1" fontAlgn="base" hangingPunct="1">
        <a:lnSpc>
          <a:spcPct val="85000"/>
        </a:lnSpc>
        <a:spcBef>
          <a:spcPct val="0"/>
        </a:spcBef>
        <a:spcAft>
          <a:spcPct val="0"/>
        </a:spcAft>
        <a:defRPr sz="2250" b="1">
          <a:solidFill>
            <a:srgbClr val="003366"/>
          </a:solidFill>
          <a:latin typeface="Arial" charset="0"/>
        </a:defRPr>
      </a:lvl3pPr>
      <a:lvl4pPr algn="l" rtl="0" eaLnBrk="1" fontAlgn="base" hangingPunct="1">
        <a:lnSpc>
          <a:spcPct val="85000"/>
        </a:lnSpc>
        <a:spcBef>
          <a:spcPct val="0"/>
        </a:spcBef>
        <a:spcAft>
          <a:spcPct val="0"/>
        </a:spcAft>
        <a:defRPr sz="2250" b="1">
          <a:solidFill>
            <a:srgbClr val="003366"/>
          </a:solidFill>
          <a:latin typeface="Arial" charset="0"/>
        </a:defRPr>
      </a:lvl4pPr>
      <a:lvl5pPr algn="l" rtl="0" eaLnBrk="1" fontAlgn="base" hangingPunct="1">
        <a:lnSpc>
          <a:spcPct val="85000"/>
        </a:lnSpc>
        <a:spcBef>
          <a:spcPct val="0"/>
        </a:spcBef>
        <a:spcAft>
          <a:spcPct val="0"/>
        </a:spcAft>
        <a:defRPr sz="2250" b="1">
          <a:solidFill>
            <a:srgbClr val="003366"/>
          </a:solidFill>
          <a:latin typeface="Arial" charset="0"/>
        </a:defRPr>
      </a:lvl5pPr>
      <a:lvl6pPr marL="342900" algn="l" rtl="0" eaLnBrk="1" fontAlgn="base" hangingPunct="1">
        <a:lnSpc>
          <a:spcPct val="85000"/>
        </a:lnSpc>
        <a:spcBef>
          <a:spcPct val="0"/>
        </a:spcBef>
        <a:spcAft>
          <a:spcPct val="0"/>
        </a:spcAft>
        <a:defRPr sz="2250" b="1">
          <a:solidFill>
            <a:srgbClr val="003366"/>
          </a:solidFill>
          <a:latin typeface="Arial" charset="0"/>
        </a:defRPr>
      </a:lvl6pPr>
      <a:lvl7pPr marL="685800" algn="l" rtl="0" eaLnBrk="1" fontAlgn="base" hangingPunct="1">
        <a:lnSpc>
          <a:spcPct val="85000"/>
        </a:lnSpc>
        <a:spcBef>
          <a:spcPct val="0"/>
        </a:spcBef>
        <a:spcAft>
          <a:spcPct val="0"/>
        </a:spcAft>
        <a:defRPr sz="2250" b="1">
          <a:solidFill>
            <a:srgbClr val="003366"/>
          </a:solidFill>
          <a:latin typeface="Arial" charset="0"/>
        </a:defRPr>
      </a:lvl7pPr>
      <a:lvl8pPr marL="1028700" algn="l" rtl="0" eaLnBrk="1" fontAlgn="base" hangingPunct="1">
        <a:lnSpc>
          <a:spcPct val="85000"/>
        </a:lnSpc>
        <a:spcBef>
          <a:spcPct val="0"/>
        </a:spcBef>
        <a:spcAft>
          <a:spcPct val="0"/>
        </a:spcAft>
        <a:defRPr sz="2250" b="1">
          <a:solidFill>
            <a:srgbClr val="003366"/>
          </a:solidFill>
          <a:latin typeface="Arial" charset="0"/>
        </a:defRPr>
      </a:lvl8pPr>
      <a:lvl9pPr marL="1371600" algn="l" rtl="0" eaLnBrk="1" fontAlgn="base" hangingPunct="1">
        <a:lnSpc>
          <a:spcPct val="85000"/>
        </a:lnSpc>
        <a:spcBef>
          <a:spcPct val="0"/>
        </a:spcBef>
        <a:spcAft>
          <a:spcPct val="0"/>
        </a:spcAft>
        <a:defRPr sz="2250" b="1">
          <a:solidFill>
            <a:srgbClr val="003366"/>
          </a:solidFill>
          <a:latin typeface="Arial" charset="0"/>
        </a:defRPr>
      </a:lvl9pPr>
    </p:titleStyle>
    <p:body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6"/>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5" y="1619253"/>
            <a:ext cx="11523133" cy="4862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52" name="Rectangle 5"/>
          <p:cNvSpPr>
            <a:spLocks noGrp="1" noChangeArrowheads="1"/>
          </p:cNvSpPr>
          <p:nvPr>
            <p:ph type="title"/>
          </p:nvPr>
        </p:nvSpPr>
        <p:spPr bwMode="auto">
          <a:xfrm>
            <a:off x="334435" y="946153"/>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
        <p:nvSpPr>
          <p:cNvPr id="327686" name="Rectangle 6"/>
          <p:cNvSpPr>
            <a:spLocks noChangeArrowheads="1"/>
          </p:cNvSpPr>
          <p:nvPr/>
        </p:nvSpPr>
        <p:spPr bwMode="auto">
          <a:xfrm>
            <a:off x="10147300" y="6627813"/>
            <a:ext cx="1636184" cy="239712"/>
          </a:xfrm>
          <a:prstGeom prst="rect">
            <a:avLst/>
          </a:prstGeom>
          <a:noFill/>
          <a:ln w="9525">
            <a:noFill/>
            <a:miter lim="800000"/>
            <a:headEnd/>
            <a:tailEnd/>
          </a:ln>
          <a:effectLst/>
        </p:spPr>
        <p:txBody>
          <a:bodyPr/>
          <a:lstStyle/>
          <a:p>
            <a:pPr algn="r">
              <a:defRPr/>
            </a:pPr>
            <a:fld id="{53965218-A59B-4292-9C98-79B58A46A890}" type="slidenum">
              <a:rPr lang="de-DE" sz="1000" b="1">
                <a:solidFill>
                  <a:srgbClr val="5F5F5F"/>
                </a:solidFill>
              </a:rPr>
              <a:pPr algn="r">
                <a:defRPr/>
              </a:pPr>
              <a:t>‹#›</a:t>
            </a:fld>
            <a:endParaRPr lang="de-DE" sz="1000" b="1" dirty="0">
              <a:solidFill>
                <a:srgbClr val="5F5F5F"/>
              </a:solidFill>
            </a:endParaRPr>
          </a:p>
        </p:txBody>
      </p:sp>
      <p:sp>
        <p:nvSpPr>
          <p:cNvPr id="327688" name="Rectangle 8"/>
          <p:cNvSpPr>
            <a:spLocks noGrp="1" noChangeArrowheads="1"/>
          </p:cNvSpPr>
          <p:nvPr>
            <p:ph type="ftr" sz="quarter" idx="3"/>
          </p:nvPr>
        </p:nvSpPr>
        <p:spPr bwMode="auto">
          <a:xfrm>
            <a:off x="334433" y="6629400"/>
            <a:ext cx="7969251"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nl-NL"/>
              <a:t>TI II - Computer Architecture</a:t>
            </a:r>
            <a:endParaRPr lang="de-DE" dirty="0"/>
          </a:p>
        </p:txBody>
      </p:sp>
      <p:pic>
        <p:nvPicPr>
          <p:cNvPr id="7" name="Picture 24" descr="Logo_RGB_300dpi"/>
          <p:cNvPicPr>
            <a:picLocks noChangeAspect="1" noChangeArrowheads="1"/>
          </p:cNvPicPr>
          <p:nvPr userDrawn="1"/>
        </p:nvPicPr>
        <p:blipFill>
          <a:blip r:embed="rId14" cstate="print"/>
          <a:srcRect/>
          <a:stretch>
            <a:fillRect/>
          </a:stretch>
        </p:blipFill>
        <p:spPr bwMode="auto">
          <a:xfrm>
            <a:off x="9710738" y="152490"/>
            <a:ext cx="2138362" cy="566737"/>
          </a:xfrm>
          <a:prstGeom prst="rect">
            <a:avLst/>
          </a:prstGeom>
          <a:noFill/>
          <a:ln w="9525">
            <a:noFill/>
            <a:miter lim="800000"/>
            <a:headEnd/>
            <a:tailEnd/>
          </a:ln>
        </p:spPr>
      </p:pic>
    </p:spTree>
    <p:extLst>
      <p:ext uri="{BB962C8B-B14F-4D97-AF65-F5344CB8AC3E}">
        <p14:creationId xmlns:p14="http://schemas.microsoft.com/office/powerpoint/2010/main" val="729798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hf sldNum="0" hdr="0" dt="0"/>
  <p:txStyles>
    <p:titleStyle>
      <a:lvl1pPr algn="l" rtl="0" eaLnBrk="1" fontAlgn="base" hangingPunct="1">
        <a:lnSpc>
          <a:spcPct val="85000"/>
        </a:lnSpc>
        <a:spcBef>
          <a:spcPct val="0"/>
        </a:spcBef>
        <a:spcAft>
          <a:spcPct val="0"/>
        </a:spcAft>
        <a:defRPr sz="3000" b="1">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NUL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image" Target="../media/image10.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08.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image" Target="../media/image14.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 Id="rId9" Type="http://schemas.openxmlformats.org/officeDocument/2006/relationships/hyperlink" Target="https://en.wikipedia.org/wiki/Amdahl%27s_law"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n.wikipedia.org/wiki/Amdahl%27s_law#/media/File:AmdahlsLaw.svg" TargetMode="Externa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Memory_cell_(comput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hyperlink" Target="https://en.wikipedia.org/wiki/Cache_coherence"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en.wikipedia.org/wiki/MESI_protocol"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hyperlink" Target="https://en.wikipedia.org/wiki/Distributed_shared_memory"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hyperlink" Target="https://en.wikipedia.org/wiki/Non-uniform_memory_access" TargetMode="Externa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en.wikipedia.org/wiki/Distributed_computing"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en.wikipedia.org/wiki/Message_Passing_Interface" TargetMode="External"/><Relationship Id="rId2" Type="http://schemas.openxmlformats.org/officeDocument/2006/relationships/hyperlink" Target="https://en.wikipedia.org/wiki/Parallel_Virtual_Machine"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en.wikipedia.org/wiki/Apache_Spark" TargetMode="External"/><Relationship Id="rId2" Type="http://schemas.openxmlformats.org/officeDocument/2006/relationships/hyperlink" Target="https://en.wikipedia.org/wiki/Apache_Hadoop" TargetMode="External"/><Relationship Id="rId1" Type="http://schemas.openxmlformats.org/officeDocument/2006/relationships/slideLayout" Target="../slideLayouts/slideLayout2.xml"/><Relationship Id="rId4" Type="http://schemas.openxmlformats.org/officeDocument/2006/relationships/hyperlink" Target="https://en.wikipedia.org/wiki/Apache_Flink"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en.wikipedia.org/wiki/Cloud_computing" TargetMode="External"/><Relationship Id="rId2" Type="http://schemas.openxmlformats.org/officeDocument/2006/relationships/hyperlink" Target="https://en.wikipedia.org/wiki/Grid_computing" TargetMode="External"/><Relationship Id="rId1" Type="http://schemas.openxmlformats.org/officeDocument/2006/relationships/slideLayout" Target="../slideLayouts/slideLayout2.xml"/><Relationship Id="rId4" Type="http://schemas.openxmlformats.org/officeDocument/2006/relationships/hyperlink" Target="https://en.wikipedia.org/wiki/Edge_computing"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en.wikipedia.org/wiki/Operational_technology" TargetMode="External"/><Relationship Id="rId2" Type="http://schemas.openxmlformats.org/officeDocument/2006/relationships/hyperlink" Target="https://en.wikipedia.org/wiki/Information_and_communications_technology"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thetelecareblog.blogspot.de" TargetMode="External"/><Relationship Id="rId2" Type="http://schemas.openxmlformats.org/officeDocument/2006/relationships/image" Target="../media/image21.jpg"/><Relationship Id="rId1" Type="http://schemas.openxmlformats.org/officeDocument/2006/relationships/slideLayout" Target="../slideLayouts/slideLayout17.xml"/><Relationship Id="rId5" Type="http://schemas.openxmlformats.org/officeDocument/2006/relationships/hyperlink" Target="http://www.riot-os.org/" TargetMode="External"/><Relationship Id="rId4" Type="http://schemas.openxmlformats.org/officeDocument/2006/relationships/image" Target="../media/image22.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Dynamic_random-access_memo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DDR_SDRA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By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Kilobyt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CPU_cach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Locality_of_referenc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Cache_replacement_polici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hyperlink" Target="https://www.cs.mcgill.ca/"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Memory_management_uni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en.wikipedia.org/wiki/Memory_segmentation"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en.wikipedia.org/wiki/Page_replacement_algorithm"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hyperlink" Target="https://en.wikipedia.org/wiki/Symmetric_multiprocessing"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s://en.wikipedia.org/wiki/Non-uniform_memory_access" TargetMode="External"/><Relationship Id="rId4" Type="http://schemas.openxmlformats.org/officeDocument/2006/relationships/hyperlink" Target="https://en.wikipedia.org/wiki/Uniform_memory_access"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53"/>
          <p:cNvSpPr>
            <a:spLocks noGrp="1" noChangeArrowheads="1"/>
          </p:cNvSpPr>
          <p:nvPr>
            <p:ph type="subTitle" idx="1"/>
          </p:nvPr>
        </p:nvSpPr>
        <p:spPr/>
        <p:txBody>
          <a:bodyPr/>
          <a:lstStyle/>
          <a:p>
            <a:r>
              <a:rPr lang="en-US" noProof="0" dirty="0"/>
              <a:t>Hierarchy</a:t>
            </a:r>
          </a:p>
          <a:p>
            <a:r>
              <a:rPr lang="en-US" noProof="0" dirty="0"/>
              <a:t>Types</a:t>
            </a:r>
          </a:p>
          <a:p>
            <a:r>
              <a:rPr lang="en-US" noProof="0" dirty="0"/>
              <a:t>Physical &amp; Virtual Memory</a:t>
            </a:r>
          </a:p>
          <a:p>
            <a:r>
              <a:rPr lang="en-US" noProof="0" dirty="0"/>
              <a:t>Segmentation &amp; Paging</a:t>
            </a:r>
          </a:p>
          <a:p>
            <a:r>
              <a:rPr lang="en-US" noProof="0" dirty="0"/>
              <a:t>Caches</a:t>
            </a:r>
          </a:p>
        </p:txBody>
      </p:sp>
      <p:sp>
        <p:nvSpPr>
          <p:cNvPr id="9232" name="Rectangle 52"/>
          <p:cNvSpPr>
            <a:spLocks noGrp="1" noChangeArrowheads="1"/>
          </p:cNvSpPr>
          <p:nvPr>
            <p:ph type="ctrTitle"/>
          </p:nvPr>
        </p:nvSpPr>
        <p:spPr/>
        <p:txBody>
          <a:bodyPr/>
          <a:lstStyle/>
          <a:p>
            <a:r>
              <a:rPr lang="en-US" noProof="0" dirty="0"/>
              <a:t>TI II: Computer Architecture</a:t>
            </a:r>
            <a:br>
              <a:rPr lang="en-US" noProof="0" dirty="0"/>
            </a:br>
            <a:r>
              <a:rPr lang="en-US" noProof="0" dirty="0"/>
              <a:t>Memories</a:t>
            </a:r>
          </a:p>
        </p:txBody>
      </p:sp>
      <p:sp>
        <p:nvSpPr>
          <p:cNvPr id="9218" name="Rectangle 8"/>
          <p:cNvSpPr>
            <a:spLocks noGrp="1" noChangeArrowheads="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9219" name="Group 70"/>
          <p:cNvGrpSpPr>
            <a:grpSpLocks/>
          </p:cNvGrpSpPr>
          <p:nvPr/>
        </p:nvGrpSpPr>
        <p:grpSpPr bwMode="auto">
          <a:xfrm>
            <a:off x="5953125" y="4292600"/>
            <a:ext cx="4572000" cy="1803654"/>
            <a:chOff x="292" y="1036"/>
            <a:chExt cx="5044" cy="2104"/>
          </a:xfrm>
        </p:grpSpPr>
        <p:sp>
          <p:nvSpPr>
            <p:cNvPr id="9234" name="AutoShape 71" descr="Diagonal dunkel nach oben"/>
            <p:cNvSpPr>
              <a:spLocks noChangeArrowheads="1"/>
            </p:cNvSpPr>
            <p:nvPr/>
          </p:nvSpPr>
          <p:spPr bwMode="auto">
            <a:xfrm>
              <a:off x="660" y="2272"/>
              <a:ext cx="2131" cy="192"/>
            </a:xfrm>
            <a:prstGeom prst="hexagon">
              <a:avLst>
                <a:gd name="adj" fmla="val 36997"/>
                <a:gd name="vf" fmla="val 115470"/>
              </a:avLst>
            </a:prstGeom>
            <a:pattFill prst="dkUpDiag">
              <a:fgClr>
                <a:schemeClr val="bg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9235" name="Group 72"/>
            <p:cNvGrpSpPr>
              <a:grpSpLocks/>
            </p:cNvGrpSpPr>
            <p:nvPr/>
          </p:nvGrpSpPr>
          <p:grpSpPr bwMode="auto">
            <a:xfrm>
              <a:off x="814" y="1668"/>
              <a:ext cx="4154" cy="192"/>
              <a:chOff x="910" y="1668"/>
              <a:chExt cx="4154" cy="192"/>
            </a:xfrm>
          </p:grpSpPr>
          <p:sp>
            <p:nvSpPr>
              <p:cNvPr id="9252" name="AutoShape 73" descr="Diagonal dunkel nach oben"/>
              <p:cNvSpPr>
                <a:spLocks noChangeArrowheads="1"/>
              </p:cNvSpPr>
              <p:nvPr/>
            </p:nvSpPr>
            <p:spPr bwMode="auto">
              <a:xfrm>
                <a:off x="910" y="1668"/>
                <a:ext cx="826" cy="192"/>
              </a:xfrm>
              <a:prstGeom prst="hexagon">
                <a:avLst>
                  <a:gd name="adj" fmla="val 31230"/>
                  <a:gd name="vf" fmla="val 115470"/>
                </a:avLst>
              </a:prstGeom>
              <a:pattFill prst="dkUpDiag">
                <a:fgClr>
                  <a:schemeClr val="bg2"/>
                </a:fgClr>
                <a:bgClr>
                  <a:schemeClr val="bg1"/>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53" name="AutoShape 74"/>
              <p:cNvSpPr>
                <a:spLocks noChangeArrowheads="1"/>
              </p:cNvSpPr>
              <p:nvPr/>
            </p:nvSpPr>
            <p:spPr bwMode="auto">
              <a:xfrm>
                <a:off x="4238" y="1668"/>
                <a:ext cx="826" cy="192"/>
              </a:xfrm>
              <a:prstGeom prst="hexagon">
                <a:avLst>
                  <a:gd name="adj" fmla="val 31230"/>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9254" name="Group 75"/>
              <p:cNvGrpSpPr>
                <a:grpSpLocks/>
              </p:cNvGrpSpPr>
              <p:nvPr/>
            </p:nvGrpSpPr>
            <p:grpSpPr bwMode="auto">
              <a:xfrm>
                <a:off x="1724" y="1668"/>
                <a:ext cx="2515" cy="192"/>
                <a:chOff x="1724" y="1664"/>
                <a:chExt cx="2515" cy="192"/>
              </a:xfrm>
            </p:grpSpPr>
            <p:sp>
              <p:nvSpPr>
                <p:cNvPr id="9255" name="AutoShape 76" descr="Konturierte Raute"/>
                <p:cNvSpPr>
                  <a:spLocks noChangeArrowheads="1"/>
                </p:cNvSpPr>
                <p:nvPr/>
              </p:nvSpPr>
              <p:spPr bwMode="auto">
                <a:xfrm>
                  <a:off x="2108" y="1664"/>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56" name="AutoShape 77"/>
                <p:cNvSpPr>
                  <a:spLocks noChangeArrowheads="1"/>
                </p:cNvSpPr>
                <p:nvPr/>
              </p:nvSpPr>
              <p:spPr bwMode="auto">
                <a:xfrm>
                  <a:off x="1724" y="1664"/>
                  <a:ext cx="1979" cy="192"/>
                </a:xfrm>
                <a:prstGeom prst="hexagon">
                  <a:avLst>
                    <a:gd name="adj" fmla="val 34358"/>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grpSp>
          <p:nvGrpSpPr>
            <p:cNvPr id="9236" name="Group 78"/>
            <p:cNvGrpSpPr>
              <a:grpSpLocks/>
            </p:cNvGrpSpPr>
            <p:nvPr/>
          </p:nvGrpSpPr>
          <p:grpSpPr bwMode="auto">
            <a:xfrm>
              <a:off x="2780" y="2272"/>
              <a:ext cx="2515" cy="192"/>
              <a:chOff x="1196" y="2592"/>
              <a:chExt cx="2515" cy="192"/>
            </a:xfrm>
          </p:grpSpPr>
          <p:sp>
            <p:nvSpPr>
              <p:cNvPr id="9250" name="AutoShape 79" descr="Konturierte Raute"/>
              <p:cNvSpPr>
                <a:spLocks noChangeArrowheads="1"/>
              </p:cNvSpPr>
              <p:nvPr/>
            </p:nvSpPr>
            <p:spPr bwMode="auto">
              <a:xfrm>
                <a:off x="1580" y="2592"/>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51" name="AutoShape 80"/>
              <p:cNvSpPr>
                <a:spLocks noChangeArrowheads="1"/>
              </p:cNvSpPr>
              <p:nvPr/>
            </p:nvSpPr>
            <p:spPr bwMode="auto">
              <a:xfrm>
                <a:off x="1196" y="2592"/>
                <a:ext cx="819" cy="192"/>
              </a:xfrm>
              <a:prstGeom prst="hexagon">
                <a:avLst>
                  <a:gd name="adj" fmla="val 34895"/>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237" name="Line 81"/>
            <p:cNvSpPr>
              <a:spLocks noChangeShapeType="1"/>
            </p:cNvSpPr>
            <p:nvPr/>
          </p:nvSpPr>
          <p:spPr bwMode="auto">
            <a:xfrm>
              <a:off x="2848" y="1036"/>
              <a:ext cx="0" cy="1762"/>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38" name="Line 82"/>
            <p:cNvSpPr>
              <a:spLocks noChangeShapeType="1"/>
            </p:cNvSpPr>
            <p:nvPr/>
          </p:nvSpPr>
          <p:spPr bwMode="auto">
            <a:xfrm>
              <a:off x="1696" y="1036"/>
              <a:ext cx="0" cy="2064"/>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39" name="Line 83"/>
            <p:cNvSpPr>
              <a:spLocks noChangeShapeType="1"/>
            </p:cNvSpPr>
            <p:nvPr/>
          </p:nvSpPr>
          <p:spPr bwMode="auto">
            <a:xfrm>
              <a:off x="4208" y="1036"/>
              <a:ext cx="0" cy="2000"/>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0" name="Rectangle 84"/>
            <p:cNvSpPr>
              <a:spLocks noChangeArrowheads="1"/>
            </p:cNvSpPr>
            <p:nvPr/>
          </p:nvSpPr>
          <p:spPr bwMode="auto">
            <a:xfrm>
              <a:off x="464" y="1280"/>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1" name="Rectangle 85"/>
            <p:cNvSpPr>
              <a:spLocks noChangeArrowheads="1"/>
            </p:cNvSpPr>
            <p:nvPr/>
          </p:nvSpPr>
          <p:spPr bwMode="auto">
            <a:xfrm>
              <a:off x="4624" y="1304"/>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2" name="Text Box 86"/>
            <p:cNvSpPr txBox="1">
              <a:spLocks noChangeArrowheads="1"/>
            </p:cNvSpPr>
            <p:nvPr/>
          </p:nvSpPr>
          <p:spPr bwMode="auto">
            <a:xfrm>
              <a:off x="292" y="1571"/>
              <a:ext cx="984" cy="356"/>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address</a:t>
              </a:r>
            </a:p>
          </p:txBody>
        </p:sp>
        <p:sp>
          <p:nvSpPr>
            <p:cNvPr id="9243" name="Text Box 87"/>
            <p:cNvSpPr txBox="1">
              <a:spLocks noChangeArrowheads="1"/>
            </p:cNvSpPr>
            <p:nvPr/>
          </p:nvSpPr>
          <p:spPr bwMode="auto">
            <a:xfrm>
              <a:off x="416" y="2179"/>
              <a:ext cx="790" cy="359"/>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9244" name="Text Box 88"/>
            <p:cNvSpPr txBox="1">
              <a:spLocks noChangeArrowheads="1"/>
            </p:cNvSpPr>
            <p:nvPr/>
          </p:nvSpPr>
          <p:spPr bwMode="auto">
            <a:xfrm>
              <a:off x="1993" y="2423"/>
              <a:ext cx="690" cy="363"/>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t</a:t>
              </a:r>
              <a:r>
                <a:rPr kumimoji="0" lang="de-DE" sz="1200" b="0" i="0" u="none" strike="noStrike" kern="1200" cap="none" spc="0" normalizeH="0" baseline="-25000" noProof="0">
                  <a:ln>
                    <a:noFill/>
                  </a:ln>
                  <a:solidFill>
                    <a:srgbClr val="333333"/>
                  </a:solidFill>
                  <a:effectLst/>
                  <a:uLnTx/>
                  <a:uFillTx/>
                  <a:latin typeface="Arial" charset="0"/>
                  <a:ea typeface="MS PGothic" pitchFamily="34" charset="-128"/>
                  <a:cs typeface="+mn-cs"/>
                </a:rPr>
                <a:t>access</a:t>
              </a:r>
            </a:p>
          </p:txBody>
        </p:sp>
        <p:sp>
          <p:nvSpPr>
            <p:cNvPr id="9245" name="Line 89"/>
            <p:cNvSpPr>
              <a:spLocks noChangeShapeType="1"/>
            </p:cNvSpPr>
            <p:nvPr/>
          </p:nvSpPr>
          <p:spPr bwMode="auto">
            <a:xfrm flipH="1">
              <a:off x="1698" y="2948"/>
              <a:ext cx="822"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6" name="Line 90"/>
            <p:cNvSpPr>
              <a:spLocks noChangeShapeType="1"/>
            </p:cNvSpPr>
            <p:nvPr/>
          </p:nvSpPr>
          <p:spPr bwMode="auto">
            <a:xfrm>
              <a:off x="3246" y="2948"/>
              <a:ext cx="954"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7" name="Text Box 91"/>
            <p:cNvSpPr txBox="1">
              <a:spLocks noChangeArrowheads="1"/>
            </p:cNvSpPr>
            <p:nvPr/>
          </p:nvSpPr>
          <p:spPr bwMode="auto">
            <a:xfrm>
              <a:off x="2562" y="2731"/>
              <a:ext cx="692" cy="409"/>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t</a:t>
              </a:r>
              <a:r>
                <a:rPr kumimoji="0" lang="de-DE" sz="1400" b="0" i="0" u="none" strike="noStrike" kern="1200" cap="none" spc="0" normalizeH="0" baseline="-25000" noProof="0">
                  <a:ln>
                    <a:noFill/>
                  </a:ln>
                  <a:solidFill>
                    <a:srgbClr val="99CC00"/>
                  </a:solidFill>
                  <a:effectLst/>
                  <a:uLnTx/>
                  <a:uFillTx/>
                  <a:latin typeface="Arial" charset="0"/>
                  <a:ea typeface="MS PGothic" pitchFamily="34" charset="-128"/>
                  <a:cs typeface="+mn-cs"/>
                </a:rPr>
                <a:t>cycle</a:t>
              </a:r>
            </a:p>
          </p:txBody>
        </p:sp>
        <p:sp>
          <p:nvSpPr>
            <p:cNvPr id="9248" name="Line 92"/>
            <p:cNvSpPr>
              <a:spLocks noChangeShapeType="1"/>
            </p:cNvSpPr>
            <p:nvPr/>
          </p:nvSpPr>
          <p:spPr bwMode="auto">
            <a:xfrm flipH="1">
              <a:off x="1692" y="2648"/>
              <a:ext cx="268"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9" name="Line 93"/>
            <p:cNvSpPr>
              <a:spLocks noChangeShapeType="1"/>
            </p:cNvSpPr>
            <p:nvPr/>
          </p:nvSpPr>
          <p:spPr bwMode="auto">
            <a:xfrm>
              <a:off x="2610" y="2648"/>
              <a:ext cx="231"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220" name="Rectangle 57"/>
          <p:cNvSpPr>
            <a:spLocks noChangeArrowheads="1"/>
          </p:cNvSpPr>
          <p:nvPr/>
        </p:nvSpPr>
        <p:spPr bwMode="auto">
          <a:xfrm>
            <a:off x="5625172" y="990035"/>
            <a:ext cx="858838" cy="1293813"/>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9221" name="Rectangle 58"/>
          <p:cNvSpPr>
            <a:spLocks noChangeArrowheads="1"/>
          </p:cNvSpPr>
          <p:nvPr/>
        </p:nvSpPr>
        <p:spPr bwMode="auto">
          <a:xfrm>
            <a:off x="6799923" y="1442472"/>
            <a:ext cx="614363" cy="419100"/>
          </a:xfrm>
          <a:prstGeom prst="rect">
            <a:avLst/>
          </a:prstGeom>
          <a:solidFill>
            <a:srgbClr val="FF99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9222" name="Rectangle 59"/>
          <p:cNvSpPr>
            <a:spLocks noChangeArrowheads="1"/>
          </p:cNvSpPr>
          <p:nvPr/>
        </p:nvSpPr>
        <p:spPr bwMode="auto">
          <a:xfrm>
            <a:off x="7833386" y="1010673"/>
            <a:ext cx="860425" cy="860425"/>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MMU</a:t>
            </a:r>
          </a:p>
        </p:txBody>
      </p:sp>
      <p:sp>
        <p:nvSpPr>
          <p:cNvPr id="9223" name="Rectangle 60"/>
          <p:cNvSpPr>
            <a:spLocks noChangeArrowheads="1"/>
          </p:cNvSpPr>
          <p:nvPr/>
        </p:nvSpPr>
        <p:spPr bwMode="auto">
          <a:xfrm>
            <a:off x="9741560" y="1004323"/>
            <a:ext cx="887412" cy="1265237"/>
          </a:xfrm>
          <a:prstGeom prst="rect">
            <a:avLst/>
          </a:prstGeom>
          <a:solidFill>
            <a:srgbClr val="FFCC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Memory</a:t>
            </a:r>
          </a:p>
        </p:txBody>
      </p:sp>
      <p:sp>
        <p:nvSpPr>
          <p:cNvPr id="9224" name="Line 61"/>
          <p:cNvSpPr>
            <a:spLocks noChangeShapeType="1"/>
          </p:cNvSpPr>
          <p:nvPr/>
        </p:nvSpPr>
        <p:spPr bwMode="auto">
          <a:xfrm>
            <a:off x="6484010" y="2183834"/>
            <a:ext cx="3257550" cy="0"/>
          </a:xfrm>
          <a:prstGeom prst="line">
            <a:avLst/>
          </a:prstGeom>
          <a:noFill/>
          <a:ln w="28575">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5" name="Line 62"/>
          <p:cNvSpPr>
            <a:spLocks noChangeShapeType="1"/>
          </p:cNvSpPr>
          <p:nvPr/>
        </p:nvSpPr>
        <p:spPr bwMode="auto">
          <a:xfrm>
            <a:off x="6484011" y="1113859"/>
            <a:ext cx="1349375"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6" name="Line 63"/>
          <p:cNvSpPr>
            <a:spLocks noChangeShapeType="1"/>
          </p:cNvSpPr>
          <p:nvPr/>
        </p:nvSpPr>
        <p:spPr bwMode="auto">
          <a:xfrm>
            <a:off x="8693810" y="1113859"/>
            <a:ext cx="1047750"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7" name="Line 64"/>
          <p:cNvSpPr>
            <a:spLocks noChangeShapeType="1"/>
          </p:cNvSpPr>
          <p:nvPr/>
        </p:nvSpPr>
        <p:spPr bwMode="auto">
          <a:xfrm>
            <a:off x="7099960" y="1128148"/>
            <a:ext cx="0" cy="307975"/>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8" name="Line 65"/>
          <p:cNvSpPr>
            <a:spLocks noChangeShapeType="1"/>
          </p:cNvSpPr>
          <p:nvPr/>
        </p:nvSpPr>
        <p:spPr bwMode="auto">
          <a:xfrm>
            <a:off x="7106310" y="1869510"/>
            <a:ext cx="0" cy="320675"/>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9" name="Text Box 66"/>
          <p:cNvSpPr txBox="1">
            <a:spLocks noChangeArrowheads="1"/>
          </p:cNvSpPr>
          <p:nvPr/>
        </p:nvSpPr>
        <p:spPr bwMode="auto">
          <a:xfrm>
            <a:off x="7819098" y="1917134"/>
            <a:ext cx="479425"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9230" name="Text Box 67"/>
          <p:cNvSpPr txBox="1">
            <a:spLocks noChangeArrowheads="1"/>
          </p:cNvSpPr>
          <p:nvPr/>
        </p:nvSpPr>
        <p:spPr bwMode="auto">
          <a:xfrm>
            <a:off x="6530047" y="837634"/>
            <a:ext cx="1195388"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logical address</a:t>
            </a:r>
          </a:p>
        </p:txBody>
      </p:sp>
      <p:sp>
        <p:nvSpPr>
          <p:cNvPr id="9231" name="Text Box 68"/>
          <p:cNvSpPr txBox="1">
            <a:spLocks noChangeArrowheads="1"/>
          </p:cNvSpPr>
          <p:nvPr/>
        </p:nvSpPr>
        <p:spPr bwMode="auto">
          <a:xfrm>
            <a:off x="8781122" y="870972"/>
            <a:ext cx="731838" cy="4572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physical</a:t>
            </a:r>
            <a:b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address</a:t>
            </a:r>
          </a:p>
        </p:txBody>
      </p:sp>
    </p:spTree>
    <p:extLst>
      <p:ext uri="{BB962C8B-B14F-4D97-AF65-F5344CB8AC3E}">
        <p14:creationId xmlns:p14="http://schemas.microsoft.com/office/powerpoint/2010/main" val="2922754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noProof="0" dirty="0"/>
              <a:t>Main memory</a:t>
            </a:r>
          </a:p>
        </p:txBody>
      </p:sp>
      <p:sp>
        <p:nvSpPr>
          <p:cNvPr id="18435" name="Textplatzhalter 2"/>
          <p:cNvSpPr>
            <a:spLocks noGrp="1"/>
          </p:cNvSpPr>
          <p:nvPr>
            <p:ph type="body" idx="1"/>
          </p:nvPr>
        </p:nvSpPr>
        <p:spPr/>
        <p:txBody>
          <a:bodyPr/>
          <a:lstStyle/>
          <a:p>
            <a:endParaRPr lang="de-DE" dirty="0"/>
          </a:p>
        </p:txBody>
      </p:sp>
      <p:sp>
        <p:nvSpPr>
          <p:cNvPr id="1843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547783002"/>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r>
              <a:rPr lang="en-US" altLang="en-US" dirty="0"/>
              <a:t>Transmission time of a message </a:t>
            </a:r>
            <a:r>
              <a:rPr lang="en-US" altLang="en-US" i="1" dirty="0" err="1"/>
              <a:t>T</a:t>
            </a:r>
            <a:r>
              <a:rPr lang="en-US" altLang="en-US" i="1" baseline="-25000" dirty="0" err="1"/>
              <a:t>msg</a:t>
            </a:r>
            <a:endParaRPr lang="en-US" altLang="en-US" noProof="0" dirty="0"/>
          </a:p>
        </p:txBody>
      </p:sp>
      <p:sp>
        <p:nvSpPr>
          <p:cNvPr id="95236" name="Rectangle 3"/>
          <p:cNvSpPr>
            <a:spLocks noGrp="1" noChangeArrowheads="1"/>
          </p:cNvSpPr>
          <p:nvPr>
            <p:ph type="body" idx="1"/>
          </p:nvPr>
        </p:nvSpPr>
        <p:spPr/>
        <p:txBody>
          <a:bodyPr/>
          <a:lstStyle/>
          <a:p>
            <a:pPr eaLnBrk="1" hangingPunct="1"/>
            <a:r>
              <a:rPr lang="en-US" altLang="en-US" noProof="0" dirty="0"/>
              <a:t>The overall transmission time of a message consisting of </a:t>
            </a:r>
            <a:r>
              <a:rPr lang="en-US" altLang="en-US" i="1" noProof="0" dirty="0"/>
              <a:t>L</a:t>
            </a:r>
            <a:r>
              <a:rPr lang="en-US" altLang="en-US" noProof="0" dirty="0"/>
              <a:t> words:	</a:t>
            </a:r>
            <a:r>
              <a:rPr lang="en-US" altLang="en-US" i="1" noProof="0" dirty="0" err="1"/>
              <a:t>T</a:t>
            </a:r>
            <a:r>
              <a:rPr lang="en-US" altLang="en-US" i="1" baseline="-25000" noProof="0" dirty="0" err="1"/>
              <a:t>msg</a:t>
            </a:r>
            <a:r>
              <a:rPr lang="en-US" altLang="en-US" i="1" noProof="0" dirty="0"/>
              <a:t> = </a:t>
            </a:r>
            <a:r>
              <a:rPr lang="en-US" altLang="en-US" i="1" noProof="0" dirty="0" err="1"/>
              <a:t>t</a:t>
            </a:r>
            <a:r>
              <a:rPr lang="en-US" altLang="en-US" i="1" baseline="-25000" noProof="0" dirty="0" err="1"/>
              <a:t>s</a:t>
            </a:r>
            <a:r>
              <a:rPr lang="en-US" altLang="en-US" i="1" noProof="0" dirty="0"/>
              <a:t> + </a:t>
            </a:r>
            <a:r>
              <a:rPr lang="en-US" altLang="en-US" i="1" noProof="0" dirty="0" err="1"/>
              <a:t>t</a:t>
            </a:r>
            <a:r>
              <a:rPr lang="en-US" altLang="en-US" i="1" baseline="-25000" noProof="0" dirty="0" err="1"/>
              <a:t>w</a:t>
            </a:r>
            <a:r>
              <a:rPr lang="en-US" altLang="en-US" i="1" noProof="0" dirty="0"/>
              <a:t> L</a:t>
            </a:r>
          </a:p>
        </p:txBody>
      </p:sp>
      <p:grpSp>
        <p:nvGrpSpPr>
          <p:cNvPr id="95237" name="Group 4"/>
          <p:cNvGrpSpPr>
            <a:grpSpLocks/>
          </p:cNvGrpSpPr>
          <p:nvPr/>
        </p:nvGrpSpPr>
        <p:grpSpPr bwMode="auto">
          <a:xfrm>
            <a:off x="3195234" y="1981200"/>
            <a:ext cx="5713816" cy="3723396"/>
            <a:chOff x="615" y="1968"/>
            <a:chExt cx="2457" cy="1918"/>
          </a:xfrm>
        </p:grpSpPr>
        <p:sp>
          <p:nvSpPr>
            <p:cNvPr id="95238" name="Line 5"/>
            <p:cNvSpPr>
              <a:spLocks noChangeShapeType="1"/>
            </p:cNvSpPr>
            <p:nvPr/>
          </p:nvSpPr>
          <p:spPr bwMode="auto">
            <a:xfrm>
              <a:off x="864" y="3696"/>
              <a:ext cx="220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39" name="Line 6"/>
            <p:cNvSpPr>
              <a:spLocks noChangeShapeType="1"/>
            </p:cNvSpPr>
            <p:nvPr/>
          </p:nvSpPr>
          <p:spPr bwMode="auto">
            <a:xfrm flipV="1">
              <a:off x="864" y="1968"/>
              <a:ext cx="0" cy="172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0" name="Text Box 7"/>
            <p:cNvSpPr txBox="1">
              <a:spLocks noChangeArrowheads="1"/>
            </p:cNvSpPr>
            <p:nvPr/>
          </p:nvSpPr>
          <p:spPr bwMode="auto">
            <a:xfrm>
              <a:off x="2684" y="3696"/>
              <a:ext cx="13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1"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rPr>
                <a:t>L</a:t>
              </a:r>
            </a:p>
          </p:txBody>
        </p:sp>
        <p:sp>
          <p:nvSpPr>
            <p:cNvPr id="95241" name="Text Box 8"/>
            <p:cNvSpPr txBox="1">
              <a:spLocks noChangeArrowheads="1"/>
            </p:cNvSpPr>
            <p:nvPr/>
          </p:nvSpPr>
          <p:spPr bwMode="auto">
            <a:xfrm rot="16200000">
              <a:off x="535" y="2194"/>
              <a:ext cx="32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rPr>
                <a:t>time</a:t>
              </a:r>
              <a:endParaRPr kumimoji="0" lang="de-DE" altLang="en-US" sz="14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95242" name="Line 9"/>
            <p:cNvSpPr>
              <a:spLocks noChangeShapeType="1"/>
            </p:cNvSpPr>
            <p:nvPr/>
          </p:nvSpPr>
          <p:spPr bwMode="auto">
            <a:xfrm flipV="1">
              <a:off x="864" y="2304"/>
              <a:ext cx="2016" cy="9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3" name="Line 10"/>
            <p:cNvSpPr>
              <a:spLocks noChangeShapeType="1"/>
            </p:cNvSpPr>
            <p:nvPr/>
          </p:nvSpPr>
          <p:spPr bwMode="auto">
            <a:xfrm>
              <a:off x="1680" y="28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4" name="Line 11"/>
            <p:cNvSpPr>
              <a:spLocks noChangeShapeType="1"/>
            </p:cNvSpPr>
            <p:nvPr/>
          </p:nvSpPr>
          <p:spPr bwMode="auto">
            <a:xfrm flipV="1">
              <a:off x="2304" y="2592"/>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5" name="Text Box 12"/>
            <p:cNvSpPr txBox="1">
              <a:spLocks noChangeArrowheads="1"/>
            </p:cNvSpPr>
            <p:nvPr/>
          </p:nvSpPr>
          <p:spPr bwMode="auto">
            <a:xfrm>
              <a:off x="854" y="3335"/>
              <a:ext cx="14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1" u="none" strike="noStrike" kern="1200" cap="none" spc="0" normalizeH="0" baseline="0" noProof="0" dirty="0" err="1">
                  <a:ln>
                    <a:noFill/>
                  </a:ln>
                  <a:solidFill>
                    <a:srgbClr val="333333"/>
                  </a:solidFill>
                  <a:effectLst/>
                  <a:uLnTx/>
                  <a:uFillTx/>
                  <a:latin typeface="Arial" panose="020B0604020202020204" pitchFamily="34" charset="0"/>
                  <a:ea typeface="MS PGothic" pitchFamily="34" charset="-128"/>
                  <a:cs typeface="+mn-cs"/>
                </a:rPr>
                <a:t>t</a:t>
              </a:r>
              <a:r>
                <a:rPr kumimoji="0" lang="de-DE" altLang="en-US" sz="1800" b="0" i="1" u="none" strike="noStrike" kern="1200" cap="none" spc="0" normalizeH="0" baseline="-10000" noProof="0" dirty="0" err="1">
                  <a:ln>
                    <a:noFill/>
                  </a:ln>
                  <a:solidFill>
                    <a:srgbClr val="333333"/>
                  </a:solidFill>
                  <a:effectLst/>
                  <a:uLnTx/>
                  <a:uFillTx/>
                  <a:latin typeface="Arial" panose="020B0604020202020204" pitchFamily="34" charset="0"/>
                  <a:ea typeface="MS PGothic" pitchFamily="34" charset="-128"/>
                  <a:cs typeface="+mn-cs"/>
                </a:rPr>
                <a:t>s</a:t>
              </a:r>
              <a:endParaRPr kumimoji="0" lang="de-DE" altLang="en-US" sz="1800" b="0" i="1"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95246" name="Text Box 13"/>
            <p:cNvSpPr txBox="1">
              <a:spLocks noChangeArrowheads="1"/>
            </p:cNvSpPr>
            <p:nvPr/>
          </p:nvSpPr>
          <p:spPr bwMode="auto">
            <a:xfrm>
              <a:off x="2340" y="2592"/>
              <a:ext cx="15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1" u="none" strike="noStrike" kern="1200" cap="none" spc="0" normalizeH="0" baseline="0" noProof="0" dirty="0" err="1">
                  <a:ln>
                    <a:noFill/>
                  </a:ln>
                  <a:solidFill>
                    <a:srgbClr val="333333"/>
                  </a:solidFill>
                  <a:effectLst/>
                  <a:uLnTx/>
                  <a:uFillTx/>
                  <a:latin typeface="Arial" panose="020B0604020202020204" pitchFamily="34" charset="0"/>
                  <a:ea typeface="MS PGothic" pitchFamily="34" charset="-128"/>
                  <a:cs typeface="+mn-cs"/>
                </a:rPr>
                <a:t>t</a:t>
              </a:r>
              <a:r>
                <a:rPr kumimoji="0" lang="de-DE" altLang="en-US" sz="1800" b="0" i="1" u="none" strike="noStrike" kern="1200" cap="none" spc="0" normalizeH="0" baseline="-10000" noProof="0" dirty="0" err="1">
                  <a:ln>
                    <a:noFill/>
                  </a:ln>
                  <a:solidFill>
                    <a:srgbClr val="333333"/>
                  </a:solidFill>
                  <a:effectLst/>
                  <a:uLnTx/>
                  <a:uFillTx/>
                  <a:latin typeface="Arial" panose="020B0604020202020204" pitchFamily="34" charset="0"/>
                  <a:ea typeface="MS PGothic" pitchFamily="34" charset="-128"/>
                  <a:cs typeface="+mn-cs"/>
                </a:rPr>
                <a:t>w</a:t>
              </a:r>
              <a:endParaRPr kumimoji="0" lang="de-DE" altLang="en-US" sz="1800" b="0" i="1"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grpSp>
      <p:sp>
        <p:nvSpPr>
          <p:cNvPr id="1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939918675"/>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altLang="en-US" noProof="0" dirty="0"/>
              <a:t>Some definitions</a:t>
            </a:r>
          </a:p>
        </p:txBody>
      </p:sp>
      <p:sp>
        <p:nvSpPr>
          <p:cNvPr id="96260" name="Rectangle 3"/>
          <p:cNvSpPr>
            <a:spLocks noGrp="1" noChangeArrowheads="1"/>
          </p:cNvSpPr>
          <p:nvPr>
            <p:ph type="body" idx="1"/>
          </p:nvPr>
        </p:nvSpPr>
        <p:spPr/>
        <p:txBody>
          <a:bodyPr/>
          <a:lstStyle/>
          <a:p>
            <a:pPr eaLnBrk="1" hangingPunct="1"/>
            <a:r>
              <a:rPr lang="en-US" altLang="en-US" i="1" noProof="0" dirty="0"/>
              <a:t>P</a:t>
            </a:r>
            <a:r>
              <a:rPr lang="en-US" altLang="en-US" noProof="0" dirty="0"/>
              <a:t>(1): Number of executed operations of a program on a single processor system.</a:t>
            </a:r>
          </a:p>
          <a:p>
            <a:pPr eaLnBrk="1" hangingPunct="1"/>
            <a:endParaRPr lang="en-US" altLang="en-US" noProof="0" dirty="0"/>
          </a:p>
          <a:p>
            <a:r>
              <a:rPr lang="en-US" altLang="en-US" i="1" noProof="0" dirty="0"/>
              <a:t>P</a:t>
            </a:r>
            <a:r>
              <a:rPr lang="en-US" altLang="en-US" noProof="0" dirty="0"/>
              <a:t>(</a:t>
            </a:r>
            <a:r>
              <a:rPr lang="en-US" altLang="en-US" i="1" noProof="0" dirty="0"/>
              <a:t>n</a:t>
            </a:r>
            <a:r>
              <a:rPr lang="en-US" altLang="en-US" noProof="0" dirty="0"/>
              <a:t>): </a:t>
            </a:r>
            <a:r>
              <a:rPr lang="en-US" altLang="en-US" dirty="0"/>
              <a:t>Number of executed operations of a program on a multiprocessor system with n processors.</a:t>
            </a:r>
            <a:endParaRPr lang="en-US" altLang="en-US" noProof="0" dirty="0"/>
          </a:p>
          <a:p>
            <a:pPr eaLnBrk="1" hangingPunct="1"/>
            <a:endParaRPr lang="en-US" altLang="en-US" noProof="0" dirty="0"/>
          </a:p>
          <a:p>
            <a:pPr lvl="1"/>
            <a:r>
              <a:rPr lang="en-US" altLang="en-US" dirty="0"/>
              <a:t>Both programs, the one on the single processor system and the one on the multiprocessor system have the identical functionality.</a:t>
            </a:r>
          </a:p>
          <a:p>
            <a:pPr lvl="1"/>
            <a:endParaRPr lang="en-US" altLang="en-US" dirty="0"/>
          </a:p>
          <a:p>
            <a:pPr lvl="1"/>
            <a:r>
              <a:rPr lang="en-US" altLang="en-US" dirty="0"/>
              <a:t>Furthermore, for simplification we assume operations of equal duration.</a:t>
            </a:r>
          </a:p>
          <a:p>
            <a:pPr eaLnBrk="1" hangingPunct="1"/>
            <a:endParaRPr lang="en-US" altLang="en-US" noProof="0" dirty="0"/>
          </a:p>
          <a:p>
            <a:pPr eaLnBrk="1" hangingPunct="1"/>
            <a:r>
              <a:rPr lang="en-US" altLang="en-US" i="1" noProof="0" dirty="0"/>
              <a:t>T</a:t>
            </a:r>
            <a:r>
              <a:rPr lang="en-US" altLang="en-US" noProof="0" dirty="0"/>
              <a:t>(1): Execution time on a single processor system in cycles or time units.</a:t>
            </a:r>
          </a:p>
          <a:p>
            <a:pPr eaLnBrk="1" hangingPunct="1"/>
            <a:endParaRPr lang="en-US" altLang="en-US" noProof="0" dirty="0"/>
          </a:p>
          <a:p>
            <a:r>
              <a:rPr lang="en-US" altLang="en-US" i="1" noProof="0" dirty="0"/>
              <a:t>T</a:t>
            </a:r>
            <a:r>
              <a:rPr lang="en-US" altLang="en-US" noProof="0" dirty="0"/>
              <a:t>(</a:t>
            </a:r>
            <a:r>
              <a:rPr lang="en-US" altLang="en-US" i="1" noProof="0" dirty="0"/>
              <a:t>n</a:t>
            </a:r>
            <a:r>
              <a:rPr lang="en-US" altLang="en-US" noProof="0" dirty="0"/>
              <a:t>): </a:t>
            </a:r>
            <a:r>
              <a:rPr lang="en-US" altLang="en-US" dirty="0"/>
              <a:t>Execution time on a multi processor system with n processors in cycles or time units.</a:t>
            </a:r>
            <a:endParaRPr lang="en-US" altLang="en-US" noProof="0" dirty="0"/>
          </a:p>
          <a:p>
            <a:pPr eaLnBrk="1" hangingPunct="1"/>
            <a:endParaRPr lang="en-US" altLang="en-US" noProof="0"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394367661"/>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altLang="en-US" noProof="0" dirty="0"/>
              <a:t>Basic findings</a:t>
            </a:r>
          </a:p>
        </p:txBody>
      </p:sp>
      <p:sp>
        <p:nvSpPr>
          <p:cNvPr id="97284" name="Rectangle 3"/>
          <p:cNvSpPr>
            <a:spLocks noGrp="1" noChangeArrowheads="1"/>
          </p:cNvSpPr>
          <p:nvPr>
            <p:ph type="body" idx="1"/>
          </p:nvPr>
        </p:nvSpPr>
        <p:spPr/>
        <p:txBody>
          <a:bodyPr/>
          <a:lstStyle/>
          <a:p>
            <a:pPr eaLnBrk="1" hangingPunct="1"/>
            <a:r>
              <a:rPr lang="en-US" altLang="en-US" i="1" noProof="0" dirty="0"/>
              <a:t>T</a:t>
            </a:r>
            <a:r>
              <a:rPr lang="en-US" altLang="en-US" noProof="0" dirty="0"/>
              <a:t>(1) = </a:t>
            </a:r>
            <a:r>
              <a:rPr lang="en-US" altLang="en-US" i="1" noProof="0" dirty="0"/>
              <a:t>P</a:t>
            </a:r>
            <a:r>
              <a:rPr lang="en-US" altLang="en-US" noProof="0" dirty="0"/>
              <a:t>(1)</a:t>
            </a:r>
          </a:p>
          <a:p>
            <a:pPr lvl="1" eaLnBrk="1" hangingPunct="1"/>
            <a:r>
              <a:rPr lang="en-US" altLang="en-US" noProof="0" dirty="0"/>
              <a:t>Assuming a simple single processor system (not super scalar etc.) a single operation requires on cycle.</a:t>
            </a:r>
            <a:br>
              <a:rPr lang="en-US" altLang="en-US" noProof="0" dirty="0"/>
            </a:br>
            <a:endParaRPr lang="en-US" altLang="en-US" noProof="0" dirty="0"/>
          </a:p>
          <a:p>
            <a:pPr eaLnBrk="1" hangingPunct="1"/>
            <a:r>
              <a:rPr lang="en-US" altLang="en-US" i="1" noProof="0" dirty="0"/>
              <a:t>T</a:t>
            </a:r>
            <a:r>
              <a:rPr lang="en-US" altLang="en-US" noProof="0" dirty="0"/>
              <a:t>(n) </a:t>
            </a:r>
            <a:r>
              <a:rPr lang="en-US" altLang="en-US" noProof="0" dirty="0">
                <a:sym typeface="Symbol" panose="05050102010706020507" pitchFamily="18" charset="2"/>
              </a:rPr>
              <a:t></a:t>
            </a:r>
            <a:r>
              <a:rPr lang="en-US" altLang="en-US" noProof="0" dirty="0"/>
              <a:t> </a:t>
            </a:r>
            <a:r>
              <a:rPr lang="en-US" altLang="en-US" i="1" noProof="0" dirty="0"/>
              <a:t>P</a:t>
            </a:r>
            <a:r>
              <a:rPr lang="en-US" altLang="en-US" noProof="0" dirty="0"/>
              <a:t>(n)	</a:t>
            </a:r>
          </a:p>
          <a:p>
            <a:pPr lvl="1" eaLnBrk="1" hangingPunct="1"/>
            <a:r>
              <a:rPr lang="en-US" altLang="en-US" noProof="0" dirty="0"/>
              <a:t>A multi processor system with </a:t>
            </a:r>
            <a:r>
              <a:rPr lang="en-US" altLang="en-US" i="1" noProof="0" dirty="0"/>
              <a:t>n</a:t>
            </a:r>
            <a:r>
              <a:rPr lang="en-US" altLang="en-US" noProof="0" dirty="0"/>
              <a:t> processors (</a:t>
            </a:r>
            <a:r>
              <a:rPr lang="en-US" altLang="en-US" i="1" noProof="0" dirty="0"/>
              <a:t>n</a:t>
            </a:r>
            <a:r>
              <a:rPr lang="en-US" altLang="en-US" noProof="0" dirty="0"/>
              <a:t> </a:t>
            </a:r>
            <a:r>
              <a:rPr lang="en-US" altLang="en-US" noProof="0" dirty="0">
                <a:sym typeface="Symbol" panose="05050102010706020507" pitchFamily="18" charset="2"/>
              </a:rPr>
              <a:t></a:t>
            </a:r>
            <a:r>
              <a:rPr lang="en-US" altLang="en-US" noProof="0" dirty="0"/>
              <a:t> 2) can execute in a single cycle more than one operation.</a:t>
            </a:r>
          </a:p>
          <a:p>
            <a:pPr eaLnBrk="1" hangingPunct="1"/>
            <a:endParaRPr lang="en-US" altLang="en-US" noProof="0" dirty="0"/>
          </a:p>
          <a:p>
            <a:pPr eaLnBrk="1" hangingPunct="1"/>
            <a:r>
              <a:rPr lang="en-US" altLang="en-US" dirty="0"/>
              <a:t>This is all simplified: assuming an average operation, no super scalar processors etc.</a:t>
            </a:r>
            <a:endParaRPr lang="en-US" altLang="en-US" noProof="0"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52215045"/>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altLang="en-US" noProof="0" dirty="0"/>
              <a:t>Speed-up and efficiency</a:t>
            </a:r>
          </a:p>
        </p:txBody>
      </p:sp>
      <p:sp>
        <p:nvSpPr>
          <p:cNvPr id="22534" name="Rectangle 3"/>
          <p:cNvSpPr>
            <a:spLocks noGrp="1" noChangeArrowheads="1"/>
          </p:cNvSpPr>
          <p:nvPr>
            <p:ph type="body" idx="1"/>
          </p:nvPr>
        </p:nvSpPr>
        <p:spPr/>
        <p:txBody>
          <a:bodyPr/>
          <a:lstStyle/>
          <a:p>
            <a:pPr eaLnBrk="1" hangingPunct="1"/>
            <a:r>
              <a:rPr lang="en-US" altLang="en-US" noProof="0" dirty="0"/>
              <a:t>Speed-up</a:t>
            </a:r>
            <a:br>
              <a:rPr lang="en-US" altLang="en-US" noProof="0" dirty="0"/>
            </a:br>
            <a:br>
              <a:rPr lang="en-US" altLang="en-US" noProof="0" dirty="0"/>
            </a:br>
            <a:br>
              <a:rPr lang="en-US" altLang="en-US" noProof="0" dirty="0"/>
            </a:br>
            <a:br>
              <a:rPr lang="en-US" altLang="en-US" noProof="0" dirty="0"/>
            </a:br>
            <a:endParaRPr lang="en-US" altLang="en-US" noProof="0" dirty="0"/>
          </a:p>
          <a:p>
            <a:pPr eaLnBrk="1" hangingPunct="1"/>
            <a:r>
              <a:rPr lang="en-US" altLang="en-US" noProof="0" dirty="0"/>
              <a:t>Efficiency</a:t>
            </a:r>
            <a:br>
              <a:rPr lang="en-US" altLang="en-US" noProof="0" dirty="0"/>
            </a:br>
            <a:br>
              <a:rPr lang="en-US" altLang="en-US" noProof="0" dirty="0"/>
            </a:br>
            <a:br>
              <a:rPr lang="en-US" altLang="en-US" noProof="0" dirty="0"/>
            </a:br>
            <a:endParaRPr lang="en-US" altLang="en-US" noProof="0" dirty="0"/>
          </a:p>
          <a:p>
            <a:pPr eaLnBrk="1" hangingPunct="1"/>
            <a:endParaRPr lang="en-US" altLang="en-US" noProof="0" dirty="0"/>
          </a:p>
          <a:p>
            <a:pPr eaLnBrk="1" hangingPunct="1"/>
            <a:endParaRPr lang="en-US" altLang="en-US" noProof="0" dirty="0"/>
          </a:p>
          <a:p>
            <a:r>
              <a:rPr lang="en-US" altLang="en-US" i="1" dirty="0"/>
              <a:t>T</a:t>
            </a:r>
            <a:r>
              <a:rPr lang="en-US" altLang="en-US" dirty="0"/>
              <a:t>(1): Execution time on a single processor system in cycles or time units.</a:t>
            </a:r>
          </a:p>
          <a:p>
            <a:endParaRPr lang="en-US" altLang="en-US" dirty="0"/>
          </a:p>
          <a:p>
            <a:r>
              <a:rPr lang="en-US" altLang="en-US" i="1" dirty="0"/>
              <a:t>T</a:t>
            </a:r>
            <a:r>
              <a:rPr lang="en-US" altLang="en-US" dirty="0"/>
              <a:t>(</a:t>
            </a:r>
            <a:r>
              <a:rPr lang="en-US" altLang="en-US" i="1" dirty="0"/>
              <a:t>n</a:t>
            </a:r>
            <a:r>
              <a:rPr lang="en-US" altLang="en-US" dirty="0"/>
              <a:t>): Execution time on a multi processor system with n processors in cycles or time units.</a:t>
            </a:r>
          </a:p>
        </p:txBody>
      </p:sp>
      <p:graphicFrame>
        <p:nvGraphicFramePr>
          <p:cNvPr id="22530" name="Object 4">
            <a:hlinkClick r:id="" action="ppaction://ole?verb=0"/>
          </p:cNvPr>
          <p:cNvGraphicFramePr>
            <a:graphicFrameLocks/>
          </p:cNvGraphicFramePr>
          <p:nvPr/>
        </p:nvGraphicFramePr>
        <p:xfrm>
          <a:off x="2085975" y="1676400"/>
          <a:ext cx="5367338" cy="1041400"/>
        </p:xfrm>
        <a:graphic>
          <a:graphicData uri="http://schemas.openxmlformats.org/presentationml/2006/ole">
            <mc:AlternateContent xmlns:mc="http://schemas.openxmlformats.org/markup-compatibility/2006">
              <mc:Choice xmlns:v="urn:schemas-microsoft-com:vml" Requires="v">
                <p:oleObj spid="_x0000_s5350" name="Dokument" r:id="rId3" imgW="2457360" imgH="447480" progId="Word.Document.6">
                  <p:embed/>
                </p:oleObj>
              </mc:Choice>
              <mc:Fallback>
                <p:oleObj name="Dokument" r:id="rId3" imgW="2457360" imgH="447480" progId="Word.Document.6">
                  <p:embed/>
                  <p:pic>
                    <p:nvPicPr>
                      <p:cNvPr id="22530" name="Object 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1676400"/>
                        <a:ext cx="5367338"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5">
            <a:hlinkClick r:id="" action="ppaction://ole?verb=0"/>
          </p:cNvPr>
          <p:cNvGraphicFramePr>
            <a:graphicFrameLocks/>
          </p:cNvGraphicFramePr>
          <p:nvPr/>
        </p:nvGraphicFramePr>
        <p:xfrm>
          <a:off x="1804989" y="3184526"/>
          <a:ext cx="5862637" cy="1082675"/>
        </p:xfrm>
        <a:graphic>
          <a:graphicData uri="http://schemas.openxmlformats.org/presentationml/2006/ole">
            <mc:AlternateContent xmlns:mc="http://schemas.openxmlformats.org/markup-compatibility/2006">
              <mc:Choice xmlns:v="urn:schemas-microsoft-com:vml" Requires="v">
                <p:oleObj spid="_x0000_s5351" name="Dokument" r:id="rId5" imgW="2466720" imgH="428400" progId="Word.Document.6">
                  <p:embed/>
                </p:oleObj>
              </mc:Choice>
              <mc:Fallback>
                <p:oleObj name="Dokument" r:id="rId5" imgW="2466720" imgH="428400" progId="Word.Document.6">
                  <p:embed/>
                  <p:pic>
                    <p:nvPicPr>
                      <p:cNvPr id="22531" name="Object 5">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989" y="3184526"/>
                        <a:ext cx="5862637"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6"/>
          <p:cNvSpPr txBox="1">
            <a:spLocks noChangeArrowheads="1"/>
          </p:cNvSpPr>
          <p:nvPr/>
        </p:nvSpPr>
        <p:spPr bwMode="auto">
          <a:xfrm>
            <a:off x="7994651" y="1571134"/>
            <a:ext cx="28650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9CC00"/>
                </a:solidFill>
                <a:effectLst/>
                <a:uLnTx/>
                <a:uFillTx/>
                <a:latin typeface="Arial" panose="020B0604020202020204" pitchFamily="34" charset="0"/>
                <a:ea typeface="MS PGothic" pitchFamily="34" charset="-128"/>
                <a:cs typeface="+mn-cs"/>
              </a:rPr>
              <a:t>Normal case: 1 </a:t>
            </a:r>
            <a:r>
              <a:rPr kumimoji="0" lang="en-US" altLang="en-US" sz="1600" b="0" i="0" u="none" strike="noStrike" kern="1200" cap="none" spc="0" normalizeH="0" baseline="0" noProof="0" dirty="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 S(n)  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Degradation: S(n)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Synergy: S(n) &gt; n</a:t>
            </a:r>
          </a:p>
        </p:txBody>
      </p:sp>
      <p:sp>
        <p:nvSpPr>
          <p:cNvPr id="22536" name="Text Box 7"/>
          <p:cNvSpPr txBox="1">
            <a:spLocks noChangeArrowheads="1"/>
          </p:cNvSpPr>
          <p:nvPr/>
        </p:nvSpPr>
        <p:spPr bwMode="auto">
          <a:xfrm>
            <a:off x="7994651" y="3352800"/>
            <a:ext cx="2462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9CC00"/>
                </a:solidFill>
                <a:effectLst/>
                <a:uLnTx/>
                <a:uFillTx/>
                <a:latin typeface="Arial" panose="020B0604020202020204" pitchFamily="34" charset="0"/>
                <a:ea typeface="MS PGothic" pitchFamily="34" charset="-128"/>
                <a:cs typeface="+mn-cs"/>
              </a:rPr>
              <a:t>Typically: 1/n </a:t>
            </a:r>
            <a:r>
              <a:rPr kumimoji="0" lang="en-US" altLang="en-US" sz="1600" b="0" i="0" u="none" strike="noStrike" kern="1200" cap="none" spc="0" normalizeH="0" baseline="0" noProof="0" dirty="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 E(n)  1</a:t>
            </a:r>
          </a:p>
        </p:txBody>
      </p:sp>
      <p:sp>
        <p:nvSpPr>
          <p:cNvPr id="9"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3219510572"/>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altLang="en-US" dirty="0"/>
              <a:t>The s</a:t>
            </a:r>
            <a:r>
              <a:rPr lang="en-US" altLang="en-US" noProof="0" dirty="0"/>
              <a:t>peed-up depends on the algorithm</a:t>
            </a:r>
          </a:p>
        </p:txBody>
      </p:sp>
      <p:sp>
        <p:nvSpPr>
          <p:cNvPr id="98308" name="Rectangle 3"/>
          <p:cNvSpPr>
            <a:spLocks noGrp="1" noChangeArrowheads="1"/>
          </p:cNvSpPr>
          <p:nvPr>
            <p:ph type="body" idx="1"/>
          </p:nvPr>
        </p:nvSpPr>
        <p:spPr/>
        <p:txBody>
          <a:bodyPr/>
          <a:lstStyle/>
          <a:p>
            <a:pPr eaLnBrk="1" hangingPunct="1">
              <a:lnSpc>
                <a:spcPct val="90000"/>
              </a:lnSpc>
            </a:pPr>
            <a:r>
              <a:rPr lang="en-US" altLang="en-US" noProof="0" dirty="0"/>
              <a:t>The definition of the terms </a:t>
            </a:r>
            <a:r>
              <a:rPr lang="en-US" altLang="en-US" b="1" noProof="0" dirty="0"/>
              <a:t>speed-up</a:t>
            </a:r>
            <a:r>
              <a:rPr lang="en-US" altLang="en-US" noProof="0" dirty="0"/>
              <a:t> and </a:t>
            </a:r>
            <a:r>
              <a:rPr lang="en-US" altLang="en-US" b="1" noProof="0" dirty="0"/>
              <a:t>efficiency</a:t>
            </a:r>
            <a:r>
              <a:rPr lang="en-US" altLang="en-US" noProof="0" dirty="0"/>
              <a:t> can be independent of the algorithm or dependent of the algorithm. </a:t>
            </a:r>
            <a:br>
              <a:rPr lang="en-US" altLang="en-US" noProof="0" dirty="0"/>
            </a:br>
            <a:endParaRPr lang="en-US" altLang="en-US" noProof="0" dirty="0"/>
          </a:p>
          <a:p>
            <a:pPr eaLnBrk="1" hangingPunct="1">
              <a:lnSpc>
                <a:spcPct val="90000"/>
              </a:lnSpc>
            </a:pPr>
            <a:r>
              <a:rPr lang="en-US" altLang="en-US" b="1" noProof="0" dirty="0"/>
              <a:t>Absolute speed-up / absolute efficiency</a:t>
            </a:r>
          </a:p>
          <a:p>
            <a:pPr lvl="1">
              <a:lnSpc>
                <a:spcPct val="90000"/>
              </a:lnSpc>
            </a:pPr>
            <a:r>
              <a:rPr lang="en-US" altLang="en-US" noProof="0" dirty="0"/>
              <a:t>Compare the best known sequential algorithm on a single processor system with the best known parallel algorithm on a multiprocessor system </a:t>
            </a:r>
            <a:br>
              <a:rPr lang="en-US" altLang="en-US" noProof="0" dirty="0"/>
            </a:br>
            <a:endParaRPr lang="en-US" altLang="en-US" noProof="0" dirty="0"/>
          </a:p>
          <a:p>
            <a:pPr>
              <a:lnSpc>
                <a:spcPct val="90000"/>
              </a:lnSpc>
            </a:pPr>
            <a:r>
              <a:rPr lang="en-US" altLang="en-US" b="1" dirty="0"/>
              <a:t>Relative speed-up / relative efficiency</a:t>
            </a:r>
            <a:endParaRPr lang="en-US" altLang="en-US" noProof="0" dirty="0"/>
          </a:p>
          <a:p>
            <a:pPr lvl="1" eaLnBrk="1" hangingPunct="1">
              <a:lnSpc>
                <a:spcPct val="90000"/>
              </a:lnSpc>
            </a:pPr>
            <a:r>
              <a:rPr lang="en-US" altLang="en-US" noProof="0" dirty="0"/>
              <a:t>Use the </a:t>
            </a:r>
            <a:r>
              <a:rPr lang="en-US" altLang="en-US" dirty="0"/>
              <a:t>best known parallel algorithm in a sequential fashion and measure the run-time on a single processor system.</a:t>
            </a:r>
          </a:p>
          <a:p>
            <a:pPr lvl="1" eaLnBrk="1" hangingPunct="1">
              <a:lnSpc>
                <a:spcPct val="90000"/>
              </a:lnSpc>
            </a:pPr>
            <a:r>
              <a:rPr lang="en-US" altLang="en-US" noProof="0" dirty="0"/>
              <a:t>This includes the required overhead for parallelization such as communication and synchronization (although not needed on a single processor system).</a:t>
            </a:r>
          </a:p>
          <a:p>
            <a:pPr marL="134540" lvl="1" indent="0" eaLnBrk="1" hangingPunct="1">
              <a:lnSpc>
                <a:spcPct val="90000"/>
              </a:lnSpc>
              <a:buNone/>
            </a:pPr>
            <a:endParaRPr lang="en-US" altLang="en-US" noProof="0"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3460594553"/>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altLang="en-US" noProof="0" dirty="0"/>
              <a:t>Scalability of parallel computer systems</a:t>
            </a:r>
          </a:p>
        </p:txBody>
      </p:sp>
      <p:sp>
        <p:nvSpPr>
          <p:cNvPr id="99332" name="Rectangle 3"/>
          <p:cNvSpPr>
            <a:spLocks noGrp="1" noChangeArrowheads="1"/>
          </p:cNvSpPr>
          <p:nvPr>
            <p:ph type="body" idx="1"/>
          </p:nvPr>
        </p:nvSpPr>
        <p:spPr/>
        <p:txBody>
          <a:bodyPr/>
          <a:lstStyle/>
          <a:p>
            <a:pPr marL="285750" indent="-285750"/>
            <a:r>
              <a:rPr lang="en-US" altLang="en-US" noProof="0" dirty="0"/>
              <a:t>Adding more computing resources (cores, processors) leads to reduced execution time without changing the program.</a:t>
            </a:r>
          </a:p>
          <a:p>
            <a:pPr marL="285750" indent="-285750"/>
            <a:endParaRPr lang="en-US" altLang="en-US" noProof="0" dirty="0"/>
          </a:p>
          <a:p>
            <a:pPr marL="285750" indent="-285750"/>
            <a:r>
              <a:rPr lang="en-US" altLang="en-US" noProof="0" dirty="0"/>
              <a:t>Ideal: Linear increase of the speed-up with an efficiency close to 1.</a:t>
            </a:r>
          </a:p>
          <a:p>
            <a:pPr marL="552450" lvl="1" indent="-285750"/>
            <a:r>
              <a:rPr lang="en-US" altLang="en-US" dirty="0"/>
              <a:t>Example: double the number of processors to half the execution time</a:t>
            </a:r>
            <a:r>
              <a:rPr lang="en-US" altLang="en-US" noProof="0" dirty="0"/>
              <a:t> </a:t>
            </a:r>
          </a:p>
          <a:p>
            <a:pPr marL="285750" indent="-285750"/>
            <a:endParaRPr lang="en-US" altLang="en-US" noProof="0" dirty="0"/>
          </a:p>
          <a:p>
            <a:pPr marL="285750" indent="-285750"/>
            <a:r>
              <a:rPr lang="en-US" altLang="en-US" noProof="0" dirty="0"/>
              <a:t>Important for the scalability is the problem size.</a:t>
            </a:r>
          </a:p>
          <a:p>
            <a:pPr marL="552450" lvl="1" indent="-285750"/>
            <a:r>
              <a:rPr lang="en-US" altLang="en-US" dirty="0"/>
              <a:t>If the problem is too small it will not scale.</a:t>
            </a:r>
            <a:endParaRPr lang="en-US" altLang="en-US" noProof="0" dirty="0"/>
          </a:p>
          <a:p>
            <a:pPr marL="285750" indent="-285750"/>
            <a:endParaRPr lang="en-US" altLang="en-US" noProof="0" dirty="0"/>
          </a:p>
          <a:p>
            <a:pPr marL="285750" indent="-285750"/>
            <a:r>
              <a:rPr lang="en-US" altLang="en-US" dirty="0"/>
              <a:t>If the number of processors increases and the problem size is fixed, the system will go into </a:t>
            </a:r>
            <a:r>
              <a:rPr lang="en-US" altLang="en-US" b="1" dirty="0"/>
              <a:t>saturation</a:t>
            </a:r>
            <a:r>
              <a:rPr lang="en-US" altLang="en-US" dirty="0"/>
              <a:t> at a certain number of processors.</a:t>
            </a:r>
          </a:p>
          <a:p>
            <a:pPr marL="552450" lvl="1" indent="-285750"/>
            <a:r>
              <a:rPr lang="en-US" altLang="en-US" noProof="0" dirty="0"/>
              <a:t>Scalability is limited – even worse, after saturation </a:t>
            </a:r>
            <a:r>
              <a:rPr lang="en-US" altLang="en-US" b="1" noProof="0" dirty="0"/>
              <a:t>performance degradation</a:t>
            </a:r>
            <a:r>
              <a:rPr lang="en-US" altLang="en-US" noProof="0" dirty="0"/>
              <a:t> may take place. </a:t>
            </a:r>
            <a:endParaRPr lang="en-US" altLang="en-US" dirty="0"/>
          </a:p>
          <a:p>
            <a:pPr marL="552450" lvl="1" indent="-285750"/>
            <a:r>
              <a:rPr lang="en-US" altLang="en-US" dirty="0"/>
              <a:t>If the problem can be scaled with the number of processors this effect should not happen</a:t>
            </a:r>
            <a:endParaRPr lang="en-US" altLang="en-US" noProof="0"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632309689"/>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2"/>
          <p:cNvSpPr>
            <a:spLocks noGrp="1" noChangeArrowheads="1"/>
          </p:cNvSpPr>
          <p:nvPr>
            <p:ph type="title"/>
          </p:nvPr>
        </p:nvSpPr>
        <p:spPr/>
        <p:txBody>
          <a:bodyPr/>
          <a:lstStyle/>
          <a:p>
            <a:pPr eaLnBrk="1" hangingPunct="1"/>
            <a:r>
              <a:rPr lang="en-US" altLang="en-US" noProof="0" dirty="0"/>
              <a:t>Definitions</a:t>
            </a:r>
          </a:p>
        </p:txBody>
      </p:sp>
      <p:sp>
        <p:nvSpPr>
          <p:cNvPr id="23559" name="Rectangle 3"/>
          <p:cNvSpPr>
            <a:spLocks noGrp="1" noChangeArrowheads="1"/>
          </p:cNvSpPr>
          <p:nvPr>
            <p:ph type="body" idx="1"/>
          </p:nvPr>
        </p:nvSpPr>
        <p:spPr/>
        <p:txBody>
          <a:bodyPr/>
          <a:lstStyle/>
          <a:p>
            <a:pPr eaLnBrk="1" hangingPunct="1"/>
            <a:r>
              <a:rPr lang="en-US" altLang="en-US" b="1" noProof="0" dirty="0"/>
              <a:t>Overhead</a:t>
            </a:r>
            <a:r>
              <a:rPr lang="en-US" altLang="en-US" noProof="0" dirty="0"/>
              <a:t> for the parallelization:</a:t>
            </a:r>
            <a:br>
              <a:rPr lang="en-US" altLang="en-US" noProof="0" dirty="0"/>
            </a:br>
            <a:endParaRPr lang="en-US" altLang="en-US" noProof="0" dirty="0"/>
          </a:p>
          <a:p>
            <a:pPr eaLnBrk="1" hangingPunct="1"/>
            <a:endParaRPr lang="en-US" altLang="en-US" noProof="0" dirty="0"/>
          </a:p>
          <a:p>
            <a:pPr eaLnBrk="1" hangingPunct="1"/>
            <a:endParaRPr lang="en-US" altLang="en-US" noProof="0" dirty="0"/>
          </a:p>
          <a:p>
            <a:pPr eaLnBrk="1" hangingPunct="1"/>
            <a:endParaRPr lang="en-US" altLang="en-US" noProof="0" dirty="0"/>
          </a:p>
          <a:p>
            <a:pPr eaLnBrk="1" hangingPunct="1"/>
            <a:r>
              <a:rPr lang="en-US" altLang="en-US" noProof="0" dirty="0"/>
              <a:t>Always some overhead for parallel programming:</a:t>
            </a:r>
            <a:br>
              <a:rPr lang="en-US" altLang="en-US" noProof="0" dirty="0"/>
            </a:br>
            <a:endParaRPr lang="en-US" altLang="en-US" noProof="0" dirty="0"/>
          </a:p>
          <a:p>
            <a:pPr eaLnBrk="1" hangingPunct="1"/>
            <a:endParaRPr lang="en-US" altLang="en-US" dirty="0"/>
          </a:p>
          <a:p>
            <a:pPr eaLnBrk="1" hangingPunct="1"/>
            <a:endParaRPr lang="en-US" altLang="en-US" noProof="0" dirty="0"/>
          </a:p>
          <a:p>
            <a:pPr eaLnBrk="1" hangingPunct="1"/>
            <a:endParaRPr lang="en-US" altLang="en-US" noProof="0" dirty="0"/>
          </a:p>
          <a:p>
            <a:pPr eaLnBrk="1" hangingPunct="1"/>
            <a:r>
              <a:rPr lang="en-US" altLang="en-US" b="1" noProof="0" dirty="0"/>
              <a:t>Parallel index </a:t>
            </a:r>
            <a:r>
              <a:rPr lang="en-US" altLang="en-US" i="1" noProof="0" dirty="0"/>
              <a:t>I</a:t>
            </a:r>
            <a:r>
              <a:rPr lang="en-US" altLang="en-US" noProof="0" dirty="0"/>
              <a:t>(</a:t>
            </a:r>
            <a:r>
              <a:rPr lang="en-US" altLang="en-US" i="1" noProof="0" dirty="0"/>
              <a:t>n</a:t>
            </a:r>
            <a:r>
              <a:rPr lang="en-US" altLang="en-US" noProof="0" dirty="0"/>
              <a:t>) (How “parallel” is my program?) </a:t>
            </a:r>
          </a:p>
        </p:txBody>
      </p:sp>
      <p:graphicFrame>
        <p:nvGraphicFramePr>
          <p:cNvPr id="23554" name="Object 4"/>
          <p:cNvGraphicFramePr>
            <a:graphicFrameLocks noChangeAspect="1"/>
          </p:cNvGraphicFramePr>
          <p:nvPr/>
        </p:nvGraphicFramePr>
        <p:xfrm>
          <a:off x="7464425" y="1341438"/>
          <a:ext cx="2109788" cy="1058862"/>
        </p:xfrm>
        <a:graphic>
          <a:graphicData uri="http://schemas.openxmlformats.org/presentationml/2006/ole">
            <mc:AlternateContent xmlns:mc="http://schemas.openxmlformats.org/markup-compatibility/2006">
              <mc:Choice xmlns:v="urn:schemas-microsoft-com:vml" Requires="v">
                <p:oleObj spid="_x0000_s6488" r:id="rId3" imgW="901309" imgH="418918" progId="Equation.3">
                  <p:embed/>
                </p:oleObj>
              </mc:Choice>
              <mc:Fallback>
                <p:oleObj r:id="rId3" imgW="901309" imgH="418918" progId="Equation.3">
                  <p:embed/>
                  <p:pic>
                    <p:nvPicPr>
                      <p:cNvPr id="235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1341438"/>
                        <a:ext cx="2109788"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5"/>
          <p:cNvGraphicFramePr>
            <a:graphicFrameLocks noChangeAspect="1"/>
          </p:cNvGraphicFramePr>
          <p:nvPr/>
        </p:nvGraphicFramePr>
        <p:xfrm>
          <a:off x="7608888" y="3141664"/>
          <a:ext cx="1689100" cy="573087"/>
        </p:xfrm>
        <a:graphic>
          <a:graphicData uri="http://schemas.openxmlformats.org/presentationml/2006/ole">
            <mc:AlternateContent xmlns:mc="http://schemas.openxmlformats.org/markup-compatibility/2006">
              <mc:Choice xmlns:v="urn:schemas-microsoft-com:vml" Requires="v">
                <p:oleObj spid="_x0000_s6489" r:id="rId3" imgW="634725" imgH="203112" progId="Equation.3">
                  <p:embed/>
                </p:oleObj>
              </mc:Choice>
              <mc:Fallback>
                <p:oleObj r:id="rId3" imgW="634725" imgH="203112" progId="Equation.3">
                  <p:embed/>
                  <p:pic>
                    <p:nvPicPr>
                      <p:cNvPr id="2355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3141664"/>
                        <a:ext cx="168910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6"/>
          <p:cNvGraphicFramePr>
            <a:graphicFrameLocks noChangeAspect="1"/>
          </p:cNvGraphicFramePr>
          <p:nvPr/>
        </p:nvGraphicFramePr>
        <p:xfrm>
          <a:off x="7319964" y="4941889"/>
          <a:ext cx="2109787" cy="1093787"/>
        </p:xfrm>
        <a:graphic>
          <a:graphicData uri="http://schemas.openxmlformats.org/presentationml/2006/ole">
            <mc:AlternateContent xmlns:mc="http://schemas.openxmlformats.org/markup-compatibility/2006">
              <mc:Choice xmlns:v="urn:schemas-microsoft-com:vml" Requires="v">
                <p:oleObj spid="_x0000_s6490" r:id="rId6" imgW="876300" imgH="419100" progId="Equation.3">
                  <p:embed/>
                </p:oleObj>
              </mc:Choice>
              <mc:Fallback>
                <p:oleObj r:id="rId6" imgW="876300" imgH="419100" progId="Equation.3">
                  <p:embed/>
                  <p:pic>
                    <p:nvPicPr>
                      <p:cNvPr id="2355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9964" y="4941889"/>
                        <a:ext cx="2109787"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3372504315"/>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en-US" noProof="0" dirty="0"/>
              <a:t>Definitions</a:t>
            </a:r>
          </a:p>
        </p:txBody>
      </p:sp>
      <p:sp>
        <p:nvSpPr>
          <p:cNvPr id="24581" name="Rectangle 3"/>
          <p:cNvSpPr>
            <a:spLocks noGrp="1" noChangeArrowheads="1"/>
          </p:cNvSpPr>
          <p:nvPr>
            <p:ph type="body" idx="1"/>
          </p:nvPr>
        </p:nvSpPr>
        <p:spPr/>
        <p:txBody>
          <a:bodyPr/>
          <a:lstStyle/>
          <a:p>
            <a:r>
              <a:rPr lang="en-US" altLang="en-US" b="1" dirty="0"/>
              <a:t>U</a:t>
            </a:r>
            <a:r>
              <a:rPr lang="en-US" altLang="en-US" b="1" noProof="0" dirty="0" err="1"/>
              <a:t>tilization</a:t>
            </a:r>
            <a:endParaRPr lang="en-US" altLang="en-US" b="1" noProof="0" dirty="0"/>
          </a:p>
          <a:p>
            <a:pPr lvl="1"/>
            <a:r>
              <a:rPr lang="en-US" altLang="en-US" dirty="0"/>
              <a:t>Normalized parallel index</a:t>
            </a:r>
            <a:endParaRPr lang="en-US" altLang="en-US" noProof="0" dirty="0"/>
          </a:p>
          <a:p>
            <a:pPr lvl="1" eaLnBrk="1" hangingPunct="1"/>
            <a:r>
              <a:rPr lang="en-US" altLang="en-US" noProof="0" dirty="0"/>
              <a:t>Describes how many operations each </a:t>
            </a:r>
            <a:br>
              <a:rPr lang="en-US" altLang="en-US" noProof="0" dirty="0"/>
            </a:br>
            <a:r>
              <a:rPr lang="en-US" altLang="en-US" dirty="0"/>
              <a:t>Processor executed on average per time unit</a:t>
            </a:r>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a:defRPr/>
            </a:pPr>
            <a:r>
              <a:rPr lang="en-GB" altLang="en-US" dirty="0"/>
              <a:t>R(n): Overhead for parallelization</a:t>
            </a:r>
          </a:p>
          <a:p>
            <a:pPr lvl="1">
              <a:defRPr/>
            </a:pPr>
            <a:r>
              <a:rPr lang="en-GB" altLang="en-US" dirty="0"/>
              <a:t>E(n): Efficiency</a:t>
            </a:r>
          </a:p>
          <a:p>
            <a:pPr lvl="1">
              <a:defRPr/>
            </a:pPr>
            <a:r>
              <a:rPr lang="en-US" altLang="en-US" dirty="0"/>
              <a:t>P(n): Number of executed operations of a program on a multiprocessor system with n processors</a:t>
            </a:r>
          </a:p>
          <a:p>
            <a:pPr lvl="1">
              <a:defRPr/>
            </a:pPr>
            <a:r>
              <a:rPr lang="en-US" altLang="en-US" dirty="0"/>
              <a:t>T(n): Execution time on a multi processor system with n processors in cycles or time units.</a:t>
            </a:r>
          </a:p>
          <a:p>
            <a:pPr lvl="1" eaLnBrk="1" hangingPunct="1"/>
            <a:endParaRPr lang="en-US" altLang="en-US" dirty="0"/>
          </a:p>
        </p:txBody>
      </p:sp>
      <p:graphicFrame>
        <p:nvGraphicFramePr>
          <p:cNvPr id="24578" name="Object 4"/>
          <p:cNvGraphicFramePr>
            <a:graphicFrameLocks noChangeAspect="1"/>
          </p:cNvGraphicFramePr>
          <p:nvPr>
            <p:extLst>
              <p:ext uri="{D42A27DB-BD31-4B8C-83A1-F6EECF244321}">
                <p14:modId xmlns:p14="http://schemas.microsoft.com/office/powerpoint/2010/main" val="2569562503"/>
              </p:ext>
            </p:extLst>
          </p:nvPr>
        </p:nvGraphicFramePr>
        <p:xfrm>
          <a:off x="6582332" y="1722901"/>
          <a:ext cx="4430713" cy="2022475"/>
        </p:xfrm>
        <a:graphic>
          <a:graphicData uri="http://schemas.openxmlformats.org/presentationml/2006/ole">
            <mc:AlternateContent xmlns:mc="http://schemas.openxmlformats.org/markup-compatibility/2006">
              <mc:Choice xmlns:v="urn:schemas-microsoft-com:vml" Requires="v">
                <p:oleObj spid="_x0000_s7283" r:id="rId3" imgW="1993900" imgH="838200" progId="Equation.3">
                  <p:embed/>
                </p:oleObj>
              </mc:Choice>
              <mc:Fallback>
                <p:oleObj r:id="rId3" imgW="1993900" imgH="838200" progId="Equation.3">
                  <p:embed/>
                  <p:pic>
                    <p:nvPicPr>
                      <p:cNvPr id="245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332" y="1722901"/>
                        <a:ext cx="4430713"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4057046951"/>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altLang="en-US" noProof="0" dirty="0"/>
              <a:t>Conclusions </a:t>
            </a:r>
          </a:p>
        </p:txBody>
      </p:sp>
      <p:sp>
        <p:nvSpPr>
          <p:cNvPr id="25606" name="Rectangle 3"/>
          <p:cNvSpPr>
            <a:spLocks noGrp="1" noChangeArrowheads="1"/>
          </p:cNvSpPr>
          <p:nvPr>
            <p:ph type="body" idx="1"/>
          </p:nvPr>
        </p:nvSpPr>
        <p:spPr/>
        <p:txBody>
          <a:bodyPr/>
          <a:lstStyle/>
          <a:p>
            <a:pPr eaLnBrk="1" hangingPunct="1"/>
            <a:r>
              <a:rPr lang="en-US" altLang="en-US" noProof="0" dirty="0"/>
              <a:t>All </a:t>
            </a:r>
            <a:r>
              <a:rPr lang="en-US" altLang="en-US" dirty="0"/>
              <a:t>expressions equal 1 for a single processor</a:t>
            </a:r>
            <a:r>
              <a:rPr lang="en-US" altLang="en-US" noProof="0" dirty="0"/>
              <a:t> (n = 1).</a:t>
            </a:r>
            <a:br>
              <a:rPr lang="en-US" altLang="en-US" noProof="0" dirty="0"/>
            </a:br>
            <a:br>
              <a:rPr lang="en-US" altLang="en-US" noProof="0" dirty="0"/>
            </a:br>
            <a:r>
              <a:rPr lang="en-US" altLang="en-US" noProof="0" dirty="0"/>
              <a:t>The parallel index gives an upper limit for the speed-up</a:t>
            </a:r>
            <a:endParaRPr lang="en-US" altLang="en-US" dirty="0"/>
          </a:p>
          <a:p>
            <a:pPr eaLnBrk="1" hangingPunct="1"/>
            <a:br>
              <a:rPr lang="en-US" altLang="en-US" noProof="0" dirty="0"/>
            </a:br>
            <a:br>
              <a:rPr lang="en-US" altLang="en-US" noProof="0" dirty="0"/>
            </a:br>
            <a:br>
              <a:rPr lang="en-US" altLang="en-US" noProof="0" dirty="0"/>
            </a:br>
            <a:br>
              <a:rPr lang="en-US" altLang="en-US" noProof="0" dirty="0"/>
            </a:br>
            <a:br>
              <a:rPr lang="en-US" altLang="en-US" noProof="0" dirty="0"/>
            </a:br>
            <a:endParaRPr lang="en-US" altLang="en-US" noProof="0" dirty="0"/>
          </a:p>
          <a:p>
            <a:pPr eaLnBrk="1" hangingPunct="1"/>
            <a:r>
              <a:rPr lang="en-US" altLang="en-US" noProof="0" dirty="0"/>
              <a:t> The utilization gives an upper limit for the efficiency:</a:t>
            </a:r>
          </a:p>
          <a:p>
            <a:pPr eaLnBrk="1" hangingPunct="1"/>
            <a:endParaRPr lang="en-US" altLang="en-US" noProof="0" dirty="0"/>
          </a:p>
        </p:txBody>
      </p:sp>
      <p:graphicFrame>
        <p:nvGraphicFramePr>
          <p:cNvPr id="25602" name="Object 4"/>
          <p:cNvGraphicFramePr>
            <a:graphicFrameLocks noChangeAspect="1"/>
          </p:cNvGraphicFramePr>
          <p:nvPr>
            <p:extLst>
              <p:ext uri="{D42A27DB-BD31-4B8C-83A1-F6EECF244321}">
                <p14:modId xmlns:p14="http://schemas.microsoft.com/office/powerpoint/2010/main" val="3136456063"/>
              </p:ext>
            </p:extLst>
          </p:nvPr>
        </p:nvGraphicFramePr>
        <p:xfrm>
          <a:off x="4032250" y="2470921"/>
          <a:ext cx="4127500" cy="606425"/>
        </p:xfrm>
        <a:graphic>
          <a:graphicData uri="http://schemas.openxmlformats.org/presentationml/2006/ole">
            <mc:AlternateContent xmlns:mc="http://schemas.openxmlformats.org/markup-compatibility/2006">
              <mc:Choice xmlns:v="urn:schemas-microsoft-com:vml" Requires="v">
                <p:oleObj spid="_x0000_s8420" r:id="rId3" imgW="1473200" imgH="203200" progId="Equation.3">
                  <p:embed/>
                </p:oleObj>
              </mc:Choice>
              <mc:Fallback>
                <p:oleObj r:id="rId3" imgW="1473200" imgH="203200" progId="Equation.3">
                  <p:embed/>
                  <p:pic>
                    <p:nvPicPr>
                      <p:cNvPr id="256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2470921"/>
                        <a:ext cx="412750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5"/>
          <p:cNvGraphicFramePr>
            <a:graphicFrameLocks noChangeAspect="1"/>
          </p:cNvGraphicFramePr>
          <p:nvPr/>
        </p:nvGraphicFramePr>
        <p:xfrm>
          <a:off x="4235451" y="4508501"/>
          <a:ext cx="3571875" cy="968375"/>
        </p:xfrm>
        <a:graphic>
          <a:graphicData uri="http://schemas.openxmlformats.org/presentationml/2006/ole">
            <mc:AlternateContent xmlns:mc="http://schemas.openxmlformats.org/markup-compatibility/2006">
              <mc:Choice xmlns:v="urn:schemas-microsoft-com:vml" Requires="v">
                <p:oleObj spid="_x0000_s8421" r:id="rId3" imgW="1562100" imgH="393700" progId="Equation.3">
                  <p:embed/>
                </p:oleObj>
              </mc:Choice>
              <mc:Fallback>
                <p:oleObj r:id="rId3" imgW="1562100" imgH="393700" progId="Equation.3">
                  <p:embed/>
                  <p:pic>
                    <p:nvPicPr>
                      <p:cNvPr id="2560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451" y="4508501"/>
                        <a:ext cx="3571875"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766027203"/>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altLang="en-US" noProof="0" dirty="0"/>
              <a:t>Example I</a:t>
            </a:r>
          </a:p>
        </p:txBody>
      </p:sp>
      <p:sp>
        <p:nvSpPr>
          <p:cNvPr id="100356" name="Rectangle 3"/>
          <p:cNvSpPr>
            <a:spLocks noGrp="1" noChangeArrowheads="1"/>
          </p:cNvSpPr>
          <p:nvPr>
            <p:ph type="body" idx="1"/>
          </p:nvPr>
        </p:nvSpPr>
        <p:spPr/>
        <p:txBody>
          <a:bodyPr/>
          <a:lstStyle/>
          <a:p>
            <a:pPr eaLnBrk="1" hangingPunct="1">
              <a:lnSpc>
                <a:spcPct val="90000"/>
              </a:lnSpc>
            </a:pPr>
            <a:r>
              <a:rPr lang="en-US" altLang="en-US" noProof="0" dirty="0"/>
              <a:t>A (simplified) single processor system requires for the execution of 1000 operations 1000 cycles. </a:t>
            </a:r>
          </a:p>
          <a:p>
            <a:pPr eaLnBrk="1" hangingPunct="1">
              <a:lnSpc>
                <a:spcPct val="90000"/>
              </a:lnSpc>
            </a:pPr>
            <a:endParaRPr lang="en-US" altLang="en-US" noProof="0" dirty="0"/>
          </a:p>
          <a:p>
            <a:pPr eaLnBrk="1" hangingPunct="1">
              <a:lnSpc>
                <a:spcPct val="90000"/>
              </a:lnSpc>
            </a:pPr>
            <a:r>
              <a:rPr lang="en-US" altLang="en-US" noProof="0" dirty="0"/>
              <a:t>A multiprocessor system with 4 processors may require 1200 operations, but needs only 400 cycles to execute.</a:t>
            </a:r>
          </a:p>
          <a:p>
            <a:pPr eaLnBrk="1" hangingPunct="1">
              <a:lnSpc>
                <a:spcPct val="90000"/>
              </a:lnSpc>
            </a:pPr>
            <a:endParaRPr lang="en-US" altLang="en-US" noProof="0" dirty="0"/>
          </a:p>
          <a:p>
            <a:pPr eaLnBrk="1" hangingPunct="1">
              <a:lnSpc>
                <a:spcPct val="90000"/>
              </a:lnSpc>
            </a:pPr>
            <a:r>
              <a:rPr lang="en-US" altLang="en-US" noProof="0" dirty="0"/>
              <a:t>Therefore</a:t>
            </a:r>
          </a:p>
          <a:p>
            <a:pPr lvl="1" eaLnBrk="1" hangingPunct="1">
              <a:lnSpc>
                <a:spcPct val="90000"/>
              </a:lnSpc>
            </a:pPr>
            <a:r>
              <a:rPr lang="en-US" altLang="en-US" i="1" noProof="0" dirty="0"/>
              <a:t>P</a:t>
            </a:r>
            <a:r>
              <a:rPr lang="en-US" altLang="en-US" noProof="0" dirty="0"/>
              <a:t>(1) = </a:t>
            </a:r>
            <a:r>
              <a:rPr lang="en-US" altLang="en-US" i="1" noProof="0" dirty="0"/>
              <a:t>T</a:t>
            </a:r>
            <a:r>
              <a:rPr lang="en-US" altLang="en-US" noProof="0" dirty="0"/>
              <a:t> (1) = 1000, </a:t>
            </a:r>
            <a:r>
              <a:rPr lang="en-US" altLang="en-US" i="1" noProof="0" dirty="0"/>
              <a:t>P</a:t>
            </a:r>
            <a:r>
              <a:rPr lang="en-US" altLang="en-US" noProof="0" dirty="0"/>
              <a:t>(4) = 1200 and </a:t>
            </a:r>
            <a:r>
              <a:rPr lang="en-US" altLang="en-US" i="1" noProof="0" dirty="0"/>
              <a:t>T</a:t>
            </a:r>
            <a:r>
              <a:rPr lang="en-US" altLang="en-US" noProof="0" dirty="0"/>
              <a:t>(4) = 400</a:t>
            </a:r>
          </a:p>
          <a:p>
            <a:pPr eaLnBrk="1" hangingPunct="1">
              <a:lnSpc>
                <a:spcPct val="90000"/>
              </a:lnSpc>
            </a:pPr>
            <a:endParaRPr lang="en-US" altLang="en-US" noProof="0" dirty="0"/>
          </a:p>
          <a:p>
            <a:pPr eaLnBrk="1" hangingPunct="1">
              <a:lnSpc>
                <a:spcPct val="90000"/>
              </a:lnSpc>
            </a:pPr>
            <a:r>
              <a:rPr lang="en-US" altLang="en-US" noProof="0" dirty="0"/>
              <a:t>This results in</a:t>
            </a:r>
          </a:p>
          <a:p>
            <a:pPr lvl="1" eaLnBrk="1" hangingPunct="1">
              <a:lnSpc>
                <a:spcPct val="90000"/>
              </a:lnSpc>
            </a:pPr>
            <a:r>
              <a:rPr lang="en-US" altLang="en-US" i="1" noProof="0" dirty="0"/>
              <a:t>S</a:t>
            </a:r>
            <a:r>
              <a:rPr lang="en-US" altLang="en-US" noProof="0" dirty="0"/>
              <a:t>(4) = 2.5 und </a:t>
            </a:r>
            <a:r>
              <a:rPr lang="en-US" altLang="en-US" i="1" noProof="0" dirty="0"/>
              <a:t>E</a:t>
            </a:r>
            <a:r>
              <a:rPr lang="en-US" altLang="en-US" noProof="0" dirty="0"/>
              <a:t>(4) = 0.625</a:t>
            </a:r>
          </a:p>
          <a:p>
            <a:pPr eaLnBrk="1" hangingPunct="1">
              <a:lnSpc>
                <a:spcPct val="90000"/>
              </a:lnSpc>
            </a:pPr>
            <a:endParaRPr lang="en-US" altLang="en-US" noProof="0" dirty="0"/>
          </a:p>
          <a:p>
            <a:pPr eaLnBrk="1" hangingPunct="1">
              <a:lnSpc>
                <a:spcPct val="90000"/>
              </a:lnSpc>
            </a:pPr>
            <a:r>
              <a:rPr lang="en-US" altLang="en-US" noProof="0" dirty="0"/>
              <a:t>This means that each processor contributes with 62.5% to the speed-up.</a:t>
            </a:r>
          </a:p>
          <a:p>
            <a:pPr lvl="1">
              <a:lnSpc>
                <a:spcPct val="90000"/>
              </a:lnSpc>
            </a:pPr>
            <a:r>
              <a:rPr lang="en-US" altLang="en-US" dirty="0"/>
              <a:t>Again, assuming a problem and algorithm that distributed equally over all processors.</a:t>
            </a:r>
            <a:endParaRPr lang="en-US" altLang="en-US" noProof="0"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63174360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noProof="0" dirty="0"/>
              <a:t>Overview</a:t>
            </a:r>
          </a:p>
        </p:txBody>
      </p:sp>
      <p:sp>
        <p:nvSpPr>
          <p:cNvPr id="19460" name="Rectangle 3"/>
          <p:cNvSpPr>
            <a:spLocks noGrp="1" noChangeArrowheads="1"/>
          </p:cNvSpPr>
          <p:nvPr>
            <p:ph idx="1"/>
          </p:nvPr>
        </p:nvSpPr>
        <p:spPr/>
        <p:txBody>
          <a:bodyPr/>
          <a:lstStyle/>
          <a:p>
            <a:pPr eaLnBrk="1" hangingPunct="1"/>
            <a:r>
              <a:rPr lang="en-US" noProof="0" dirty="0"/>
              <a:t>Two different basic types of memory:</a:t>
            </a:r>
          </a:p>
          <a:p>
            <a:pPr eaLnBrk="1" hangingPunct="1"/>
            <a:endParaRPr lang="en-US" noProof="0" dirty="0"/>
          </a:p>
          <a:p>
            <a:pPr lvl="1" eaLnBrk="1" hangingPunct="1"/>
            <a:r>
              <a:rPr lang="en-US" noProof="0" dirty="0"/>
              <a:t>Permanent storage of data </a:t>
            </a:r>
            <a:br>
              <a:rPr lang="en-US" noProof="0" dirty="0"/>
            </a:br>
            <a:r>
              <a:rPr lang="en-US" noProof="0" dirty="0">
                <a:sym typeface="Wingdings" panose="05000000000000000000" pitchFamily="2" charset="2"/>
              </a:rPr>
              <a:t></a:t>
            </a:r>
            <a:r>
              <a:rPr lang="en-US" noProof="0" dirty="0"/>
              <a:t> long term memory</a:t>
            </a:r>
          </a:p>
          <a:p>
            <a:pPr lvl="1" eaLnBrk="1" hangingPunct="1"/>
            <a:r>
              <a:rPr lang="en-US" noProof="0" dirty="0">
                <a:solidFill>
                  <a:srgbClr val="0070C0"/>
                </a:solidFill>
              </a:rPr>
              <a:t>Read Only Memory </a:t>
            </a:r>
            <a:r>
              <a:rPr lang="en-US" noProof="0" dirty="0"/>
              <a:t>(ROM), used for e.g. firmware, operating system of controllers, system tables, boot loaders…</a:t>
            </a:r>
          </a:p>
          <a:p>
            <a:pPr eaLnBrk="1" hangingPunct="1"/>
            <a:endParaRPr lang="en-US" noProof="0" dirty="0"/>
          </a:p>
          <a:p>
            <a:pPr lvl="1" eaLnBrk="1" hangingPunct="1"/>
            <a:r>
              <a:rPr lang="en-US" noProof="0" dirty="0"/>
              <a:t>Temporary storage of data</a:t>
            </a:r>
            <a:br>
              <a:rPr lang="en-US" noProof="0" dirty="0"/>
            </a:br>
            <a:r>
              <a:rPr lang="en-US" noProof="0" dirty="0">
                <a:sym typeface="Wingdings" panose="05000000000000000000" pitchFamily="2" charset="2"/>
              </a:rPr>
              <a:t></a:t>
            </a:r>
            <a:r>
              <a:rPr lang="en-US" noProof="0" dirty="0">
                <a:sym typeface="Monotype Sorts" pitchFamily="2" charset="2"/>
              </a:rPr>
              <a:t> </a:t>
            </a:r>
            <a:r>
              <a:rPr lang="en-US" noProof="0" dirty="0"/>
              <a:t>short term memory</a:t>
            </a:r>
          </a:p>
          <a:p>
            <a:pPr lvl="1" eaLnBrk="1" hangingPunct="1"/>
            <a:r>
              <a:rPr lang="en-US" noProof="0" dirty="0">
                <a:solidFill>
                  <a:srgbClr val="0070C0"/>
                </a:solidFill>
              </a:rPr>
              <a:t>Random Access Memory </a:t>
            </a:r>
            <a:r>
              <a:rPr lang="en-US" noProof="0" dirty="0"/>
              <a:t>(RAM), volatile, used for user programs, temporary data, …</a:t>
            </a:r>
          </a:p>
        </p:txBody>
      </p:sp>
      <p:sp>
        <p:nvSpPr>
          <p:cNvPr id="194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705570397"/>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altLang="en-US" noProof="0" dirty="0"/>
              <a:t>Example II</a:t>
            </a:r>
          </a:p>
        </p:txBody>
      </p:sp>
      <p:sp>
        <p:nvSpPr>
          <p:cNvPr id="101380" name="Rectangle 3"/>
          <p:cNvSpPr>
            <a:spLocks noGrp="1" noChangeArrowheads="1"/>
          </p:cNvSpPr>
          <p:nvPr>
            <p:ph type="body" idx="1"/>
          </p:nvPr>
        </p:nvSpPr>
        <p:spPr/>
        <p:txBody>
          <a:bodyPr/>
          <a:lstStyle/>
          <a:p>
            <a:pPr eaLnBrk="1" hangingPunct="1"/>
            <a:r>
              <a:rPr lang="en-US" altLang="en-US" i="1" noProof="0" dirty="0"/>
              <a:t>I</a:t>
            </a:r>
            <a:r>
              <a:rPr lang="en-US" altLang="en-US" noProof="0" dirty="0"/>
              <a:t>(4) = 3 und </a:t>
            </a:r>
            <a:r>
              <a:rPr lang="en-US" altLang="en-US" i="1" noProof="0" dirty="0"/>
              <a:t>U</a:t>
            </a:r>
            <a:r>
              <a:rPr lang="en-US" altLang="en-US" noProof="0" dirty="0"/>
              <a:t>(4) = 0.75</a:t>
            </a:r>
          </a:p>
          <a:p>
            <a:pPr eaLnBrk="1" hangingPunct="1"/>
            <a:endParaRPr lang="en-US" altLang="en-US" noProof="0" dirty="0"/>
          </a:p>
          <a:p>
            <a:pPr lvl="1" eaLnBrk="1" hangingPunct="1"/>
            <a:r>
              <a:rPr lang="en-US" altLang="en-US" noProof="0" dirty="0"/>
              <a:t>That means, that on average only 3 processors compute at the same time or each processor is active only 75% of the time.</a:t>
            </a:r>
            <a:br>
              <a:rPr lang="en-US" altLang="en-US" noProof="0" dirty="0"/>
            </a:br>
            <a:endParaRPr lang="en-US" altLang="en-US" noProof="0" dirty="0"/>
          </a:p>
          <a:p>
            <a:pPr eaLnBrk="1" hangingPunct="1"/>
            <a:r>
              <a:rPr lang="en-US" altLang="en-US" i="1" noProof="0" dirty="0"/>
              <a:t>R</a:t>
            </a:r>
            <a:r>
              <a:rPr lang="en-US" altLang="en-US" noProof="0" dirty="0"/>
              <a:t>(4) = 1.2</a:t>
            </a:r>
          </a:p>
          <a:p>
            <a:pPr eaLnBrk="1" hangingPunct="1"/>
            <a:endParaRPr lang="en-US" altLang="en-US" noProof="0" dirty="0"/>
          </a:p>
          <a:p>
            <a:pPr lvl="1" eaLnBrk="1" hangingPunct="1"/>
            <a:r>
              <a:rPr lang="en-US" altLang="en-US" noProof="0" dirty="0"/>
              <a:t>The overhead using the parallel computer is 20%, i.e., the computation on the parallel computer requires 20% more operations compared to the computation on the single processor system.</a:t>
            </a:r>
          </a:p>
          <a:p>
            <a:pPr eaLnBrk="1" hangingPunct="1"/>
            <a:endParaRPr lang="en-US" altLang="en-US" noProof="0"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22632271"/>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a:hlinkClick r:id="" action="ppaction://ole?verb=0"/>
          </p:cNvPr>
          <p:cNvGraphicFramePr>
            <a:graphicFrameLocks/>
          </p:cNvGraphicFramePr>
          <p:nvPr>
            <p:extLst>
              <p:ext uri="{D42A27DB-BD31-4B8C-83A1-F6EECF244321}">
                <p14:modId xmlns:p14="http://schemas.microsoft.com/office/powerpoint/2010/main" val="1426442192"/>
              </p:ext>
            </p:extLst>
          </p:nvPr>
        </p:nvGraphicFramePr>
        <p:xfrm>
          <a:off x="2406258" y="1144119"/>
          <a:ext cx="6962775" cy="1143000"/>
        </p:xfrm>
        <a:graphic>
          <a:graphicData uri="http://schemas.openxmlformats.org/presentationml/2006/ole">
            <mc:AlternateContent xmlns:mc="http://schemas.openxmlformats.org/markup-compatibility/2006">
              <mc:Choice xmlns:v="urn:schemas-microsoft-com:vml" Requires="v">
                <p:oleObj spid="_x0000_s9557" name="Dokument" r:id="rId3" imgW="2885760" imgH="419040" progId="Word.Document.6">
                  <p:embed/>
                </p:oleObj>
              </mc:Choice>
              <mc:Fallback>
                <p:oleObj name="Dokument" r:id="rId3" imgW="2885760" imgH="419040" progId="Word.Document.6">
                  <p:embed/>
                  <p:pic>
                    <p:nvPicPr>
                      <p:cNvPr id="26626" name="Object 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258" y="1144119"/>
                        <a:ext cx="69627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3">
            <a:hlinkClick r:id="" action="ppaction://ole?verb=0"/>
          </p:cNvPr>
          <p:cNvGraphicFramePr>
            <a:graphicFrameLocks/>
          </p:cNvGraphicFramePr>
          <p:nvPr/>
        </p:nvGraphicFramePr>
        <p:xfrm>
          <a:off x="2649539" y="2667000"/>
          <a:ext cx="7138987" cy="2425700"/>
        </p:xfrm>
        <a:graphic>
          <a:graphicData uri="http://schemas.openxmlformats.org/presentationml/2006/ole">
            <mc:AlternateContent xmlns:mc="http://schemas.openxmlformats.org/markup-compatibility/2006">
              <mc:Choice xmlns:v="urn:schemas-microsoft-com:vml" Requires="v">
                <p:oleObj spid="_x0000_s9558" name="Dokument" r:id="rId5" imgW="3162240" imgH="990360" progId="Word.Document.6">
                  <p:embed/>
                </p:oleObj>
              </mc:Choice>
              <mc:Fallback>
                <p:oleObj name="Dokument" r:id="rId5" imgW="3162240" imgH="990360" progId="Word.Document.6">
                  <p:embed/>
                  <p:pic>
                    <p:nvPicPr>
                      <p:cNvPr id="26627" name="Object 3">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539" y="2667000"/>
                        <a:ext cx="7138987" cy="2425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a:hlinkClick r:id="" action="ppaction://ole?verb=0"/>
          </p:cNvPr>
          <p:cNvGraphicFramePr>
            <a:graphicFrameLocks/>
          </p:cNvGraphicFramePr>
          <p:nvPr/>
        </p:nvGraphicFramePr>
        <p:xfrm>
          <a:off x="2508250" y="4953001"/>
          <a:ext cx="6032500" cy="1128713"/>
        </p:xfrm>
        <a:graphic>
          <a:graphicData uri="http://schemas.openxmlformats.org/presentationml/2006/ole">
            <mc:AlternateContent xmlns:mc="http://schemas.openxmlformats.org/markup-compatibility/2006">
              <mc:Choice xmlns:v="urn:schemas-microsoft-com:vml" Requires="v">
                <p:oleObj spid="_x0000_s9559" name="Dokument" r:id="rId7" imgW="2381040" imgH="419040" progId="Word.Document.8">
                  <p:embed/>
                </p:oleObj>
              </mc:Choice>
              <mc:Fallback>
                <p:oleObj name="Dokument" r:id="rId7" imgW="2381040" imgH="419040" progId="Word.Document.8">
                  <p:embed/>
                  <p:pic>
                    <p:nvPicPr>
                      <p:cNvPr id="26628" name="Object 4">
                        <a:hlinkClick r:id="" action="ppaction://ole?verb=0"/>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0" y="4953001"/>
                        <a:ext cx="6032500" cy="1128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5"/>
          <p:cNvSpPr>
            <a:spLocks noGrp="1" noChangeArrowheads="1"/>
          </p:cNvSpPr>
          <p:nvPr>
            <p:ph type="body" idx="1"/>
          </p:nvPr>
        </p:nvSpPr>
        <p:spPr>
          <a:xfrm>
            <a:off x="2085975" y="2057400"/>
            <a:ext cx="7950200" cy="685800"/>
          </a:xfrm>
        </p:spPr>
        <p:txBody>
          <a:bodyPr/>
          <a:lstStyle/>
          <a:p>
            <a:pPr marL="285750" indent="-285750"/>
            <a:r>
              <a:rPr lang="en-US" altLang="en-US" i="1" noProof="0" dirty="0"/>
              <a:t>a</a:t>
            </a:r>
            <a:r>
              <a:rPr lang="en-US" altLang="en-US" noProof="0" dirty="0"/>
              <a:t>  = Portion of the program that can only be executed sequentially</a:t>
            </a:r>
          </a:p>
        </p:txBody>
      </p:sp>
      <p:sp>
        <p:nvSpPr>
          <p:cNvPr id="26631" name="Rectangle 6"/>
          <p:cNvSpPr>
            <a:spLocks noGrp="1" noChangeArrowheads="1"/>
          </p:cNvSpPr>
          <p:nvPr>
            <p:ph type="title"/>
          </p:nvPr>
        </p:nvSpPr>
        <p:spPr/>
        <p:txBody>
          <a:bodyPr/>
          <a:lstStyle/>
          <a:p>
            <a:pPr eaLnBrk="1" hangingPunct="1"/>
            <a:r>
              <a:rPr lang="en-US" altLang="en-US" noProof="0" dirty="0"/>
              <a:t>Amdahl’s Law (1967, Gene Amdahl)</a:t>
            </a:r>
          </a:p>
        </p:txBody>
      </p:sp>
      <p:sp>
        <p:nvSpPr>
          <p:cNvPr id="26632" name="Text Box 7"/>
          <p:cNvSpPr txBox="1">
            <a:spLocks noChangeArrowheads="1"/>
          </p:cNvSpPr>
          <p:nvPr/>
        </p:nvSpPr>
        <p:spPr bwMode="auto">
          <a:xfrm>
            <a:off x="2085975" y="5861225"/>
            <a:ext cx="572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rPr>
              <a:t>Remark: Synchronization and communication ignored!</a:t>
            </a:r>
          </a:p>
          <a:p>
            <a:pPr lvl="0" fontAlgn="base">
              <a:spcBef>
                <a:spcPct val="0"/>
              </a:spcBef>
              <a:spcAft>
                <a:spcPct val="0"/>
              </a:spcAft>
              <a:defRPr/>
            </a:pPr>
            <a:r>
              <a:rPr lang="en-US" altLang="en-US" sz="1800" dirty="0">
                <a:solidFill>
                  <a:srgbClr val="333333"/>
                </a:solidFill>
                <a:latin typeface="Arial" panose="020B0604020202020204" pitchFamily="34" charset="0"/>
                <a:ea typeface="MS PGothic" pitchFamily="34" charset="-128"/>
                <a:hlinkClick r:id="rId9"/>
              </a:rPr>
              <a:t>https://en.wikipedia.org/wiki/Amdahl%27s_law</a:t>
            </a:r>
            <a:r>
              <a:rPr lang="en-US" altLang="en-US" sz="1800" dirty="0">
                <a:solidFill>
                  <a:srgbClr val="333333"/>
                </a:solidFill>
                <a:latin typeface="Arial" panose="020B0604020202020204" pitchFamily="34" charset="0"/>
                <a:ea typeface="MS PGothic" pitchFamily="34" charset="-128"/>
              </a:rPr>
              <a:t> </a:t>
            </a:r>
            <a:endParaRPr kumimoji="0" lang="en-US"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9"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512273602"/>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en-US" altLang="en-US" noProof="0" dirty="0"/>
              <a:t>Discussion of Amdahl’s Law</a:t>
            </a:r>
          </a:p>
        </p:txBody>
      </p:sp>
      <p:sp>
        <p:nvSpPr>
          <p:cNvPr id="102404" name="Rectangle 3"/>
          <p:cNvSpPr>
            <a:spLocks noGrp="1" noChangeArrowheads="1"/>
          </p:cNvSpPr>
          <p:nvPr>
            <p:ph sz="half" idx="1"/>
          </p:nvPr>
        </p:nvSpPr>
        <p:spPr/>
        <p:txBody>
          <a:bodyPr>
            <a:normAutofit fontScale="85000" lnSpcReduction="20000"/>
          </a:bodyPr>
          <a:lstStyle/>
          <a:p>
            <a:pPr eaLnBrk="1" hangingPunct="1"/>
            <a:r>
              <a:rPr lang="en-US" altLang="en-US" noProof="0" dirty="0"/>
              <a:t>Following Amdahl’s Law a small portion of sequential operations can limit the speed-up of a parallel computer </a:t>
            </a:r>
            <a:r>
              <a:rPr lang="en-US" altLang="en-US" dirty="0"/>
              <a:t>significantly.</a:t>
            </a:r>
            <a:r>
              <a:rPr lang="en-US" altLang="en-US" noProof="0" dirty="0"/>
              <a:t> </a:t>
            </a:r>
          </a:p>
          <a:p>
            <a:pPr eaLnBrk="1" hangingPunct="1"/>
            <a:endParaRPr lang="en-US" altLang="en-US" noProof="0" dirty="0"/>
          </a:p>
          <a:p>
            <a:pPr eaLnBrk="1" hangingPunct="1"/>
            <a:r>
              <a:rPr lang="en-US" altLang="en-US" noProof="0" dirty="0"/>
              <a:t>Example:</a:t>
            </a:r>
          </a:p>
          <a:p>
            <a:pPr lvl="1"/>
            <a:r>
              <a:rPr lang="en-US" altLang="en-US" noProof="0" dirty="0"/>
              <a:t>a = 1/10, i.e. the computer can execute 10% of the program only in a sequential fashion</a:t>
            </a:r>
            <a:br>
              <a:rPr lang="en-US" altLang="en-US" noProof="0" dirty="0"/>
            </a:br>
            <a:r>
              <a:rPr lang="en-US" altLang="en-US" noProof="0" dirty="0"/>
              <a:t> </a:t>
            </a:r>
            <a:br>
              <a:rPr lang="en-US" altLang="en-US" noProof="0" dirty="0"/>
            </a:br>
            <a:r>
              <a:rPr lang="en-US" altLang="en-US" noProof="0" dirty="0">
                <a:sym typeface="Wingdings" panose="05000000000000000000" pitchFamily="2" charset="2"/>
              </a:rPr>
              <a:t></a:t>
            </a:r>
            <a:r>
              <a:rPr lang="en-US" altLang="en-US" noProof="0" dirty="0"/>
              <a:t> The maximum speed-up of the program can be 10 compared to a purely sequential program.</a:t>
            </a:r>
            <a:br>
              <a:rPr lang="en-US" altLang="en-US" noProof="0" dirty="0"/>
            </a:br>
            <a:endParaRPr lang="en-US" altLang="en-US" noProof="0" dirty="0"/>
          </a:p>
          <a:p>
            <a:pPr eaLnBrk="1" hangingPunct="1"/>
            <a:r>
              <a:rPr lang="en-US" altLang="en-US" noProof="0" dirty="0"/>
              <a:t>This can bee seen as an argument against multiprocessor systems</a:t>
            </a:r>
          </a:p>
          <a:p>
            <a:pPr eaLnBrk="1" hangingPunct="1"/>
            <a:endParaRPr lang="en-US" altLang="en-US" noProof="0" dirty="0"/>
          </a:p>
          <a:p>
            <a:pPr eaLnBrk="1" hangingPunct="1"/>
            <a:r>
              <a:rPr lang="en-US" altLang="en-US" noProof="0" dirty="0"/>
              <a:t>However:</a:t>
            </a:r>
          </a:p>
          <a:p>
            <a:pPr marL="285750" indent="-285750" eaLnBrk="1" hangingPunct="1">
              <a:buFont typeface="Arial" panose="020B0604020202020204" pitchFamily="34" charset="0"/>
              <a:buChar char="•"/>
            </a:pPr>
            <a:r>
              <a:rPr lang="en-US" altLang="en-US" noProof="0" dirty="0"/>
              <a:t>Many parallel programs have only a very small sequential portion</a:t>
            </a:r>
          </a:p>
          <a:p>
            <a:pPr marL="285750" indent="-285750" eaLnBrk="1" hangingPunct="1">
              <a:buFont typeface="Arial" panose="020B0604020202020204" pitchFamily="34" charset="0"/>
              <a:buChar char="•"/>
            </a:pPr>
            <a:r>
              <a:rPr lang="en-US" altLang="en-US" noProof="0" dirty="0"/>
              <a:t>Caches not considered</a:t>
            </a:r>
          </a:p>
        </p:txBody>
      </p:sp>
      <p:sp>
        <p:nvSpPr>
          <p:cNvPr id="5"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
        <p:nvSpPr>
          <p:cNvPr id="3" name="TextBox 2"/>
          <p:cNvSpPr txBox="1"/>
          <p:nvPr/>
        </p:nvSpPr>
        <p:spPr>
          <a:xfrm>
            <a:off x="6974248" y="6163835"/>
            <a:ext cx="4230645" cy="215444"/>
          </a:xfrm>
          <a:prstGeom prst="rect">
            <a:avLst/>
          </a:prstGeom>
          <a:noFill/>
        </p:spPr>
        <p:txBody>
          <a:bodyPr wrap="none" rtlCol="0">
            <a:spAutoFit/>
          </a:bodyPr>
          <a:lstStyle/>
          <a:p>
            <a:pPr lvl="0" algn="ctr" fontAlgn="base">
              <a:spcBef>
                <a:spcPct val="0"/>
              </a:spcBef>
              <a:spcAft>
                <a:spcPct val="0"/>
              </a:spcAft>
              <a:defRPr/>
            </a:pPr>
            <a:r>
              <a:rPr lang="de-DE" sz="800" dirty="0">
                <a:solidFill>
                  <a:srgbClr val="333333"/>
                </a:solidFill>
                <a:latin typeface="Verdana" pitchFamily="34" charset="0"/>
                <a:ea typeface="MS PGothic" pitchFamily="34" charset="-128"/>
                <a:hlinkClick r:id="rId2"/>
              </a:rPr>
              <a:t>https://en.wikipedia.org/wiki/Amdahl%27s_law#/media/File:AmdahlsLaw.svg</a:t>
            </a:r>
            <a:r>
              <a:rPr lang="de-DE" sz="800" dirty="0">
                <a:solidFill>
                  <a:srgbClr val="333333"/>
                </a:solidFill>
                <a:latin typeface="Verdana" pitchFamily="34" charset="0"/>
                <a:ea typeface="MS PGothic" pitchFamily="34" charset="-128"/>
              </a:rPr>
              <a:t> </a:t>
            </a:r>
            <a:endPar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endParaRPr>
          </a:p>
        </p:txBody>
      </p:sp>
      <p:pic>
        <p:nvPicPr>
          <p:cNvPr id="6" name="Picture 5">
            <a:extLst>
              <a:ext uri="{FF2B5EF4-FFF2-40B4-BE49-F238E27FC236}">
                <a16:creationId xmlns:a16="http://schemas.microsoft.com/office/drawing/2014/main" id="{B122FB4F-14D6-4FDD-A876-9671764790B1}"/>
              </a:ext>
            </a:extLst>
          </p:cNvPr>
          <p:cNvPicPr>
            <a:picLocks noChangeAspect="1"/>
          </p:cNvPicPr>
          <p:nvPr/>
        </p:nvPicPr>
        <p:blipFill>
          <a:blip r:embed="rId3"/>
          <a:stretch>
            <a:fillRect/>
          </a:stretch>
        </p:blipFill>
        <p:spPr>
          <a:xfrm>
            <a:off x="6341096" y="1540357"/>
            <a:ext cx="5850903" cy="4571019"/>
          </a:xfrm>
          <a:prstGeom prst="rect">
            <a:avLst/>
          </a:prstGeom>
        </p:spPr>
      </p:pic>
    </p:spTree>
    <p:extLst>
      <p:ext uri="{BB962C8B-B14F-4D97-AF65-F5344CB8AC3E}">
        <p14:creationId xmlns:p14="http://schemas.microsoft.com/office/powerpoint/2010/main" val="1385751946"/>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en-US" altLang="en-US" noProof="0" dirty="0"/>
              <a:t>Synergetic effects or super linear speed-up (S&gt;n, E&gt;1) </a:t>
            </a:r>
          </a:p>
        </p:txBody>
      </p:sp>
      <p:sp>
        <p:nvSpPr>
          <p:cNvPr id="103428" name="Rectangle 3"/>
          <p:cNvSpPr>
            <a:spLocks noGrp="1" noChangeArrowheads="1"/>
          </p:cNvSpPr>
          <p:nvPr>
            <p:ph type="body" idx="1"/>
          </p:nvPr>
        </p:nvSpPr>
        <p:spPr/>
        <p:txBody>
          <a:bodyPr/>
          <a:lstStyle/>
          <a:p>
            <a:pPr eaLnBrk="1" hangingPunct="1">
              <a:lnSpc>
                <a:spcPct val="90000"/>
              </a:lnSpc>
            </a:pPr>
            <a:r>
              <a:rPr lang="en-US" altLang="en-US" noProof="0" dirty="0"/>
              <a:t>Theory: a super linear speed-up is impossible</a:t>
            </a:r>
          </a:p>
          <a:p>
            <a:pPr lvl="1" eaLnBrk="1" hangingPunct="1">
              <a:lnSpc>
                <a:spcPct val="90000"/>
              </a:lnSpc>
            </a:pPr>
            <a:r>
              <a:rPr lang="en-US" altLang="en-US" noProof="0" dirty="0"/>
              <a:t>A single processor system can simulate every parallel algorithm by emulating all the operations of the parallel processors in a loop.</a:t>
            </a:r>
          </a:p>
          <a:p>
            <a:pPr eaLnBrk="1" hangingPunct="1">
              <a:lnSpc>
                <a:spcPct val="90000"/>
              </a:lnSpc>
            </a:pPr>
            <a:endParaRPr lang="en-US" altLang="en-US" noProof="0" dirty="0"/>
          </a:p>
          <a:p>
            <a:pPr eaLnBrk="1" hangingPunct="1">
              <a:lnSpc>
                <a:spcPct val="90000"/>
              </a:lnSpc>
            </a:pPr>
            <a:r>
              <a:rPr lang="en-US" altLang="en-US" noProof="0" dirty="0"/>
              <a:t>However, a super linear speed-up can be observed in real systems, e.g.,</a:t>
            </a:r>
          </a:p>
          <a:p>
            <a:pPr lvl="1" eaLnBrk="1" hangingPunct="1">
              <a:lnSpc>
                <a:spcPct val="90000"/>
              </a:lnSpc>
            </a:pPr>
            <a:r>
              <a:rPr lang="en-US" altLang="en-US" noProof="0" dirty="0"/>
              <a:t>A single processor computer can not keep all data in the main memory thus requiring frequent paging.</a:t>
            </a:r>
          </a:p>
          <a:p>
            <a:pPr lvl="1" eaLnBrk="1" hangingPunct="1">
              <a:lnSpc>
                <a:spcPct val="90000"/>
              </a:lnSpc>
            </a:pPr>
            <a:r>
              <a:rPr lang="en-US" altLang="en-US" dirty="0"/>
              <a:t>Using a multiprocessor system the data is distributed over different main memories and may even fit into the caches thus paging is not necessary and sometimes even fewer main memory accesses. </a:t>
            </a:r>
            <a:r>
              <a:rPr lang="en-US" altLang="en-US" noProof="0" dirty="0"/>
              <a:t> </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4828776"/>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altLang="en-US" noProof="0" dirty="0"/>
              <a:t>Consequences</a:t>
            </a:r>
          </a:p>
        </p:txBody>
      </p:sp>
      <p:sp>
        <p:nvSpPr>
          <p:cNvPr id="104452" name="Rectangle 3"/>
          <p:cNvSpPr>
            <a:spLocks noGrp="1" noChangeArrowheads="1"/>
          </p:cNvSpPr>
          <p:nvPr>
            <p:ph type="body" idx="1"/>
          </p:nvPr>
        </p:nvSpPr>
        <p:spPr/>
        <p:txBody>
          <a:bodyPr/>
          <a:lstStyle/>
          <a:p>
            <a:pPr eaLnBrk="1" hangingPunct="1"/>
            <a:r>
              <a:rPr lang="en-US" altLang="en-US" noProof="0" dirty="0"/>
              <a:t>It is difficult to directly compare single and multi processor systems as the latter quite often come with n times the memory for n processors. </a:t>
            </a:r>
            <a:br>
              <a:rPr lang="en-US" altLang="en-US" noProof="0" dirty="0"/>
            </a:br>
            <a:endParaRPr lang="en-US" altLang="en-US" noProof="0" dirty="0"/>
          </a:p>
          <a:p>
            <a:pPr eaLnBrk="1" hangingPunct="1"/>
            <a:r>
              <a:rPr lang="en-US" altLang="en-US" noProof="0" dirty="0"/>
              <a:t>If the problem scales, more processors can compute the same problem in less time plus due to </a:t>
            </a:r>
            <a:r>
              <a:rPr lang="en-US" altLang="en-US" dirty="0"/>
              <a:t>higher memory capacity larger problems can be computed.</a:t>
            </a:r>
            <a:r>
              <a:rPr lang="en-US" altLang="en-US" noProof="0" dirty="0"/>
              <a:t> </a:t>
            </a:r>
          </a:p>
          <a:p>
            <a:pPr eaLnBrk="1" hangingPunct="1"/>
            <a:endParaRPr lang="en-US" altLang="en-US" noProof="0" dirty="0"/>
          </a:p>
          <a:p>
            <a:pPr eaLnBrk="1" hangingPunct="1"/>
            <a:r>
              <a:rPr lang="en-US" altLang="en-US" noProof="0" dirty="0"/>
              <a:t>Quite often theory assumes an infinite memory, but real systems may show a super linear behavior!</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52947917"/>
      </p:ext>
    </p:extLst>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n-US" altLang="en-US" noProof="0" dirty="0"/>
              <a:t>Potential problems of multiprocessor systems</a:t>
            </a:r>
          </a:p>
        </p:txBody>
      </p:sp>
      <p:sp>
        <p:nvSpPr>
          <p:cNvPr id="105476" name="Rectangle 3"/>
          <p:cNvSpPr>
            <a:spLocks noGrp="1" noChangeArrowheads="1"/>
          </p:cNvSpPr>
          <p:nvPr>
            <p:ph type="body" idx="1"/>
          </p:nvPr>
        </p:nvSpPr>
        <p:spPr/>
        <p:txBody>
          <a:bodyPr/>
          <a:lstStyle/>
          <a:p>
            <a:pPr eaLnBrk="1" hangingPunct="1"/>
            <a:r>
              <a:rPr lang="en-US" altLang="en-US" noProof="0" dirty="0"/>
              <a:t>Management overhead with an increasing number of processors</a:t>
            </a:r>
          </a:p>
          <a:p>
            <a:pPr eaLnBrk="1" hangingPunct="1"/>
            <a:endParaRPr lang="en-US" altLang="en-US" dirty="0"/>
          </a:p>
          <a:p>
            <a:pPr eaLnBrk="1" hangingPunct="1"/>
            <a:endParaRPr lang="en-US" altLang="en-US" noProof="0" dirty="0"/>
          </a:p>
          <a:p>
            <a:pPr eaLnBrk="1" hangingPunct="1"/>
            <a:endParaRPr lang="en-US" altLang="en-US" dirty="0"/>
          </a:p>
          <a:p>
            <a:pPr eaLnBrk="1" hangingPunct="1"/>
            <a:endParaRPr lang="en-US" altLang="en-US" noProof="0" dirty="0"/>
          </a:p>
          <a:p>
            <a:pPr eaLnBrk="1" hangingPunct="1"/>
            <a:endParaRPr lang="en-US" altLang="en-US" dirty="0"/>
          </a:p>
          <a:p>
            <a:pPr eaLnBrk="1" hangingPunct="1"/>
            <a:r>
              <a:rPr lang="en-US" altLang="en-US" noProof="0" dirty="0"/>
              <a:t>Deadlocks due to resource conflicts</a:t>
            </a:r>
          </a:p>
          <a:p>
            <a:pPr eaLnBrk="1" hangingPunct="1"/>
            <a:endParaRPr lang="en-US" altLang="en-US" dirty="0"/>
          </a:p>
          <a:p>
            <a:pPr eaLnBrk="1" hangingPunct="1"/>
            <a:endParaRPr lang="en-US" altLang="en-US" noProof="0" dirty="0"/>
          </a:p>
          <a:p>
            <a:pPr eaLnBrk="1" hangingPunct="1"/>
            <a:endParaRPr lang="en-US" altLang="en-US" dirty="0"/>
          </a:p>
          <a:p>
            <a:pPr eaLnBrk="1" hangingPunct="1"/>
            <a:endParaRPr lang="en-US" altLang="en-US" noProof="0" dirty="0"/>
          </a:p>
          <a:p>
            <a:pPr eaLnBrk="1" hangingPunct="1"/>
            <a:endParaRPr lang="en-US" altLang="en-US" dirty="0"/>
          </a:p>
          <a:p>
            <a:pPr eaLnBrk="1" hangingPunct="1"/>
            <a:r>
              <a:rPr lang="en-US" altLang="en-US" noProof="0" dirty="0"/>
              <a:t>Bottlenecks, effects of saturation due to limited resources</a:t>
            </a:r>
          </a:p>
          <a:p>
            <a:pPr eaLnBrk="1" hangingPunct="1"/>
            <a:endParaRPr lang="en-US" altLang="en-US" dirty="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379400945"/>
      </p:ext>
    </p:extLst>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86D3-447C-4DA3-A6F6-1D2F3436D8A5}"/>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E2AA6CD8-FEEA-4AE8-B3D7-7B14ADBC16F8}"/>
              </a:ext>
            </a:extLst>
          </p:cNvPr>
          <p:cNvSpPr>
            <a:spLocks noGrp="1"/>
          </p:cNvSpPr>
          <p:nvPr>
            <p:ph idx="1"/>
          </p:nvPr>
        </p:nvSpPr>
        <p:spPr/>
        <p:txBody>
          <a:bodyPr/>
          <a:lstStyle/>
          <a:p>
            <a:pPr lvl="1"/>
            <a:r>
              <a:rPr lang="en-US" dirty="0"/>
              <a:t>From a programmer’s perspective, what are the main differences between shared memory and message passing multiprocessor systems?</a:t>
            </a:r>
          </a:p>
          <a:p>
            <a:pPr lvl="1"/>
            <a:r>
              <a:rPr lang="en-US" dirty="0"/>
              <a:t>What are the pros and cons of a single global memory compared to a distributed memory?</a:t>
            </a:r>
          </a:p>
          <a:p>
            <a:pPr lvl="1"/>
            <a:r>
              <a:rPr lang="en-US" dirty="0"/>
              <a:t>What about scalability when you compare shared memory vs. message passing systems?</a:t>
            </a:r>
          </a:p>
          <a:p>
            <a:pPr lvl="1"/>
            <a:r>
              <a:rPr lang="en-US" dirty="0"/>
              <a:t>How does the “ideal” problem look like when executed via a highly distributed parallel computer system? Which parameters of the execution time should be optimized?</a:t>
            </a:r>
          </a:p>
          <a:p>
            <a:pPr lvl="1"/>
            <a:r>
              <a:rPr lang="en-US" dirty="0"/>
              <a:t>Why is there a saturation effect – or sometimes even performance degradation in parallel systems?</a:t>
            </a:r>
          </a:p>
          <a:p>
            <a:pPr lvl="1"/>
            <a:r>
              <a:rPr lang="en-US" dirty="0"/>
              <a:t>What is a scalable problem?</a:t>
            </a:r>
          </a:p>
          <a:p>
            <a:pPr lvl="1"/>
            <a:endParaRPr lang="en-US" dirty="0"/>
          </a:p>
        </p:txBody>
      </p:sp>
      <p:sp>
        <p:nvSpPr>
          <p:cNvPr id="4" name="Footer Placeholder 3">
            <a:extLst>
              <a:ext uri="{FF2B5EF4-FFF2-40B4-BE49-F238E27FC236}">
                <a16:creationId xmlns:a16="http://schemas.microsoft.com/office/drawing/2014/main" id="{A0C16F46-D290-4B5D-93CB-CF90F14544BA}"/>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69726183"/>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en-US" noProof="0" dirty="0"/>
              <a:t>Interconnects</a:t>
            </a:r>
            <a:br>
              <a:rPr lang="en-US" noProof="0" dirty="0"/>
            </a:br>
            <a:endParaRPr lang="en-US" noProof="0" dirty="0"/>
          </a:p>
        </p:txBody>
      </p:sp>
      <p:sp>
        <p:nvSpPr>
          <p:cNvPr id="91139" name="Textplatzhalter 2"/>
          <p:cNvSpPr>
            <a:spLocks noGrp="1"/>
          </p:cNvSpPr>
          <p:nvPr>
            <p:ph type="body" idx="1"/>
          </p:nvPr>
        </p:nvSpPr>
        <p:spPr/>
        <p:txBody>
          <a:bodyPr/>
          <a:lstStyle/>
          <a:p>
            <a:r>
              <a:rPr lang="en-US" dirty="0"/>
              <a:t>Memory in multi processor systems</a:t>
            </a:r>
            <a:endParaRPr lang="de-DE" dirty="0"/>
          </a:p>
        </p:txBody>
      </p:sp>
      <p:sp>
        <p:nvSpPr>
          <p:cNvPr id="9114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3970462343"/>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n-US" altLang="en-US" noProof="0" dirty="0"/>
              <a:t>Interconnects</a:t>
            </a:r>
          </a:p>
        </p:txBody>
      </p:sp>
      <p:sp>
        <p:nvSpPr>
          <p:cNvPr id="106500" name="Rectangle 3"/>
          <p:cNvSpPr>
            <a:spLocks noGrp="1" noChangeArrowheads="1"/>
          </p:cNvSpPr>
          <p:nvPr>
            <p:ph type="body" idx="1"/>
          </p:nvPr>
        </p:nvSpPr>
        <p:spPr/>
        <p:txBody>
          <a:bodyPr/>
          <a:lstStyle/>
          <a:p>
            <a:pPr eaLnBrk="1" hangingPunct="1"/>
            <a:r>
              <a:rPr lang="en-US" altLang="en-US" noProof="0" dirty="0"/>
              <a:t>Connection between processors and/or memories</a:t>
            </a:r>
          </a:p>
          <a:p>
            <a:pPr eaLnBrk="1" hangingPunct="1"/>
            <a:endParaRPr lang="en-US" altLang="en-US" noProof="0" dirty="0"/>
          </a:p>
          <a:p>
            <a:pPr eaLnBrk="1" hangingPunct="1"/>
            <a:r>
              <a:rPr lang="en-US" altLang="en-US" noProof="0" dirty="0"/>
              <a:t>Static networks</a:t>
            </a:r>
          </a:p>
          <a:p>
            <a:pPr lvl="1" eaLnBrk="1" hangingPunct="1"/>
            <a:r>
              <a:rPr lang="en-US" altLang="en-US" noProof="0" dirty="0"/>
              <a:t>Hard-wired interconnects between different pairs of nodes (processor, memory) of a network </a:t>
            </a:r>
            <a:br>
              <a:rPr lang="en-US" altLang="en-US" noProof="0" dirty="0"/>
            </a:br>
            <a:endParaRPr lang="en-US" altLang="en-US" noProof="0" dirty="0"/>
          </a:p>
          <a:p>
            <a:pPr eaLnBrk="1" hangingPunct="1"/>
            <a:r>
              <a:rPr lang="en-US" altLang="en-US" noProof="0" dirty="0"/>
              <a:t>Dynamic networks</a:t>
            </a:r>
          </a:p>
          <a:p>
            <a:pPr lvl="1" eaLnBrk="1" hangingPunct="1"/>
            <a:r>
              <a:rPr lang="en-US" altLang="en-US" noProof="0" dirty="0"/>
              <a:t>Contain some switching component that interconnects all nodes</a:t>
            </a:r>
          </a:p>
          <a:p>
            <a:pPr lvl="1" eaLnBrk="1" hangingPunct="1"/>
            <a:r>
              <a:rPr lang="en-US" altLang="en-US" noProof="0" dirty="0"/>
              <a:t>There is no hard-wired connection between two components </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4126566568"/>
      </p:ext>
    </p:extLst>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altLang="en-US" noProof="0" dirty="0">
                <a:cs typeface="Times New Roman" panose="02020603050405020304" pitchFamily="18" charset="0"/>
              </a:rPr>
              <a:t>Classification of interconnects</a:t>
            </a:r>
          </a:p>
        </p:txBody>
      </p:sp>
      <p:sp>
        <p:nvSpPr>
          <p:cNvPr id="107524" name="Rectangle 3"/>
          <p:cNvSpPr>
            <a:spLocks noChangeArrowheads="1"/>
          </p:cNvSpPr>
          <p:nvPr/>
        </p:nvSpPr>
        <p:spPr bwMode="auto">
          <a:xfrm>
            <a:off x="3028722" y="2812581"/>
            <a:ext cx="538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static</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25" name="Rectangle 4"/>
          <p:cNvSpPr>
            <a:spLocks noChangeArrowheads="1"/>
          </p:cNvSpPr>
          <p:nvPr/>
        </p:nvSpPr>
        <p:spPr bwMode="auto">
          <a:xfrm>
            <a:off x="5291138" y="1144119"/>
            <a:ext cx="1269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Interconnect</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26" name="Rectangle 5"/>
          <p:cNvSpPr>
            <a:spLocks noChangeArrowheads="1"/>
          </p:cNvSpPr>
          <p:nvPr/>
        </p:nvSpPr>
        <p:spPr bwMode="auto">
          <a:xfrm>
            <a:off x="7519988" y="2939581"/>
            <a:ext cx="859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dynamic</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27" name="Rectangle 6"/>
          <p:cNvSpPr>
            <a:spLocks noChangeArrowheads="1"/>
          </p:cNvSpPr>
          <p:nvPr/>
        </p:nvSpPr>
        <p:spPr bwMode="auto">
          <a:xfrm>
            <a:off x="662268" y="4438181"/>
            <a:ext cx="12952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One</a:t>
            </a:r>
            <a:endParaRPr lang="de-DE" altLang="en-US" sz="1800" dirty="0">
              <a:solidFill>
                <a:srgbClr val="000000"/>
              </a:solidFill>
              <a:latin typeface="Arial" panose="020B0604020202020204"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dimensional </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29" name="Rectangle 8"/>
          <p:cNvSpPr>
            <a:spLocks noChangeArrowheads="1"/>
          </p:cNvSpPr>
          <p:nvPr/>
        </p:nvSpPr>
        <p:spPr bwMode="auto">
          <a:xfrm>
            <a:off x="2039905" y="4438181"/>
            <a:ext cx="13593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Two</a:t>
            </a:r>
            <a:b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b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dimensional  </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31" name="Rectangle 10"/>
          <p:cNvSpPr>
            <a:spLocks noChangeArrowheads="1"/>
          </p:cNvSpPr>
          <p:nvPr/>
        </p:nvSpPr>
        <p:spPr bwMode="auto">
          <a:xfrm>
            <a:off x="7172326" y="4501681"/>
            <a:ext cx="3975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Bus</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32" name="Rectangle 11"/>
          <p:cNvSpPr>
            <a:spLocks noChangeArrowheads="1"/>
          </p:cNvSpPr>
          <p:nvPr/>
        </p:nvSpPr>
        <p:spPr bwMode="auto">
          <a:xfrm>
            <a:off x="8510122" y="4501681"/>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Crossbar</a:t>
            </a:r>
            <a:b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b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switch</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33" name="Line 12"/>
          <p:cNvSpPr>
            <a:spLocks noChangeShapeType="1"/>
          </p:cNvSpPr>
          <p:nvPr/>
        </p:nvSpPr>
        <p:spPr bwMode="auto">
          <a:xfrm flipH="1">
            <a:off x="3345007" y="1482254"/>
            <a:ext cx="2470006" cy="132904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4" name="Line 13"/>
          <p:cNvSpPr>
            <a:spLocks noChangeShapeType="1"/>
          </p:cNvSpPr>
          <p:nvPr/>
        </p:nvSpPr>
        <p:spPr bwMode="auto">
          <a:xfrm>
            <a:off x="6360741" y="1526242"/>
            <a:ext cx="1609725" cy="13731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5" name="Line 14"/>
          <p:cNvSpPr>
            <a:spLocks noChangeShapeType="1"/>
          </p:cNvSpPr>
          <p:nvPr/>
        </p:nvSpPr>
        <p:spPr bwMode="auto">
          <a:xfrm flipH="1">
            <a:off x="1439635" y="3214219"/>
            <a:ext cx="1589087" cy="1139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6" name="Line 15"/>
          <p:cNvSpPr>
            <a:spLocks noChangeShapeType="1"/>
          </p:cNvSpPr>
          <p:nvPr/>
        </p:nvSpPr>
        <p:spPr bwMode="auto">
          <a:xfrm>
            <a:off x="3533547" y="3214219"/>
            <a:ext cx="269875" cy="1139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7" name="Line 16"/>
          <p:cNvSpPr>
            <a:spLocks noChangeShapeType="1"/>
          </p:cNvSpPr>
          <p:nvPr/>
        </p:nvSpPr>
        <p:spPr bwMode="auto">
          <a:xfrm flipH="1">
            <a:off x="7364413" y="3341219"/>
            <a:ext cx="544512" cy="10763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8" name="Line 17"/>
          <p:cNvSpPr>
            <a:spLocks noChangeShapeType="1"/>
          </p:cNvSpPr>
          <p:nvPr/>
        </p:nvSpPr>
        <p:spPr bwMode="auto">
          <a:xfrm>
            <a:off x="8410574" y="3341219"/>
            <a:ext cx="2797895" cy="1012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9" name="Rectangle 18"/>
          <p:cNvSpPr>
            <a:spLocks noChangeArrowheads="1"/>
          </p:cNvSpPr>
          <p:nvPr/>
        </p:nvSpPr>
        <p:spPr bwMode="auto">
          <a:xfrm>
            <a:off x="10895595" y="4363181"/>
            <a:ext cx="8720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Banyan</a:t>
            </a:r>
            <a:br>
              <a:rPr lang="de-DE" altLang="en-US" sz="1800" dirty="0">
                <a:solidFill>
                  <a:srgbClr val="000000"/>
                </a:solidFill>
                <a:latin typeface="Arial" panose="020B0604020202020204" pitchFamily="34" charset="0"/>
                <a:ea typeface="MS PGothic" pitchFamily="34" charset="-128"/>
              </a:rPr>
            </a:br>
            <a:r>
              <a:rPr lang="de-DE" altLang="en-US" sz="1800" dirty="0">
                <a:solidFill>
                  <a:srgbClr val="000000"/>
                </a:solidFill>
                <a:latin typeface="Arial" panose="020B0604020202020204" pitchFamily="34" charset="0"/>
                <a:ea typeface="MS PGothic" pitchFamily="34" charset="-128"/>
              </a:rPr>
              <a:t>network</a:t>
            </a: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41" name="Rectangle 20"/>
          <p:cNvSpPr>
            <a:spLocks noChangeArrowheads="1"/>
          </p:cNvSpPr>
          <p:nvPr/>
        </p:nvSpPr>
        <p:spPr bwMode="auto">
          <a:xfrm>
            <a:off x="3345007" y="4438181"/>
            <a:ext cx="1231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Three</a:t>
            </a:r>
            <a:b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b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dimensional</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43" name="Rectangle 22"/>
          <p:cNvSpPr>
            <a:spLocks noChangeArrowheads="1"/>
          </p:cNvSpPr>
          <p:nvPr/>
        </p:nvSpPr>
        <p:spPr bwMode="auto">
          <a:xfrm>
            <a:off x="4657496" y="4438181"/>
            <a:ext cx="12952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N-</a:t>
            </a:r>
            <a:b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b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dimensional </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7545" name="Line 24"/>
          <p:cNvSpPr>
            <a:spLocks noChangeShapeType="1"/>
          </p:cNvSpPr>
          <p:nvPr/>
        </p:nvSpPr>
        <p:spPr bwMode="auto">
          <a:xfrm flipH="1">
            <a:off x="2584222" y="3214219"/>
            <a:ext cx="715963" cy="1139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46" name="Line 25"/>
          <p:cNvSpPr>
            <a:spLocks noChangeShapeType="1"/>
          </p:cNvSpPr>
          <p:nvPr/>
        </p:nvSpPr>
        <p:spPr bwMode="auto">
          <a:xfrm>
            <a:off x="3746271" y="3214219"/>
            <a:ext cx="1143000" cy="12033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47" name="Line 26"/>
          <p:cNvSpPr>
            <a:spLocks noChangeShapeType="1"/>
          </p:cNvSpPr>
          <p:nvPr/>
        </p:nvSpPr>
        <p:spPr bwMode="auto">
          <a:xfrm>
            <a:off x="8121651" y="3341219"/>
            <a:ext cx="817741" cy="10969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
        <p:nvSpPr>
          <p:cNvPr id="2" name="Oval 1">
            <a:extLst>
              <a:ext uri="{FF2B5EF4-FFF2-40B4-BE49-F238E27FC236}">
                <a16:creationId xmlns:a16="http://schemas.microsoft.com/office/drawing/2014/main" id="{F117635A-E537-43D9-A514-95F562935E28}"/>
              </a:ext>
            </a:extLst>
          </p:cNvPr>
          <p:cNvSpPr/>
          <p:nvPr/>
        </p:nvSpPr>
        <p:spPr bwMode="auto">
          <a:xfrm>
            <a:off x="2090675" y="514567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8BB7C13F-D14B-407E-8300-7C7F70294F91}"/>
              </a:ext>
            </a:extLst>
          </p:cNvPr>
          <p:cNvSpPr/>
          <p:nvPr/>
        </p:nvSpPr>
        <p:spPr bwMode="auto">
          <a:xfrm>
            <a:off x="2508461" y="514567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id="{B00312A1-F208-409A-B672-349085E4031F}"/>
              </a:ext>
            </a:extLst>
          </p:cNvPr>
          <p:cNvSpPr/>
          <p:nvPr/>
        </p:nvSpPr>
        <p:spPr bwMode="auto">
          <a:xfrm>
            <a:off x="2918364" y="514567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Connector 3">
            <a:extLst>
              <a:ext uri="{FF2B5EF4-FFF2-40B4-BE49-F238E27FC236}">
                <a16:creationId xmlns:a16="http://schemas.microsoft.com/office/drawing/2014/main" id="{6B0D6A82-1099-47FE-8001-C2B0D7364190}"/>
              </a:ext>
            </a:extLst>
          </p:cNvPr>
          <p:cNvCxnSpPr>
            <a:cxnSpLocks/>
            <a:stCxn id="2" idx="6"/>
            <a:endCxn id="24" idx="2"/>
          </p:cNvCxnSpPr>
          <p:nvPr/>
        </p:nvCxnSpPr>
        <p:spPr bwMode="auto">
          <a:xfrm>
            <a:off x="2311391" y="5256031"/>
            <a:ext cx="1970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95B26F9C-AEC3-40EB-A0BE-05D8222B4FDB}"/>
              </a:ext>
            </a:extLst>
          </p:cNvPr>
          <p:cNvCxnSpPr>
            <a:cxnSpLocks/>
            <a:stCxn id="24" idx="6"/>
            <a:endCxn id="25" idx="2"/>
          </p:cNvCxnSpPr>
          <p:nvPr/>
        </p:nvCxnSpPr>
        <p:spPr bwMode="auto">
          <a:xfrm>
            <a:off x="2729177" y="5256031"/>
            <a:ext cx="1891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EA885F93-EE60-4E5E-BFC9-8C1270949E34}"/>
              </a:ext>
            </a:extLst>
          </p:cNvPr>
          <p:cNvSpPr/>
          <p:nvPr/>
        </p:nvSpPr>
        <p:spPr bwMode="auto">
          <a:xfrm>
            <a:off x="662267" y="514567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224F79D9-DB2C-4890-9F30-B542E9B59BA1}"/>
              </a:ext>
            </a:extLst>
          </p:cNvPr>
          <p:cNvSpPr/>
          <p:nvPr/>
        </p:nvSpPr>
        <p:spPr bwMode="auto">
          <a:xfrm>
            <a:off x="1080053" y="514567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 name="Oval 33">
            <a:extLst>
              <a:ext uri="{FF2B5EF4-FFF2-40B4-BE49-F238E27FC236}">
                <a16:creationId xmlns:a16="http://schemas.microsoft.com/office/drawing/2014/main" id="{A4D3B25C-B575-444B-A0C0-24E214C71E38}"/>
              </a:ext>
            </a:extLst>
          </p:cNvPr>
          <p:cNvSpPr/>
          <p:nvPr/>
        </p:nvSpPr>
        <p:spPr bwMode="auto">
          <a:xfrm>
            <a:off x="1489956" y="514567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3D79841A-3042-47E9-BAED-EF74F2793537}"/>
              </a:ext>
            </a:extLst>
          </p:cNvPr>
          <p:cNvCxnSpPr>
            <a:cxnSpLocks/>
            <a:stCxn id="32" idx="6"/>
            <a:endCxn id="33" idx="2"/>
          </p:cNvCxnSpPr>
          <p:nvPr/>
        </p:nvCxnSpPr>
        <p:spPr bwMode="auto">
          <a:xfrm>
            <a:off x="882983" y="5256031"/>
            <a:ext cx="1970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73913BC-F004-4407-BBCF-F9FC8C18DAC9}"/>
              </a:ext>
            </a:extLst>
          </p:cNvPr>
          <p:cNvCxnSpPr>
            <a:cxnSpLocks/>
            <a:stCxn id="33" idx="6"/>
            <a:endCxn id="34" idx="2"/>
          </p:cNvCxnSpPr>
          <p:nvPr/>
        </p:nvCxnSpPr>
        <p:spPr bwMode="auto">
          <a:xfrm>
            <a:off x="1300769" y="5256031"/>
            <a:ext cx="1891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Oval 36">
            <a:extLst>
              <a:ext uri="{FF2B5EF4-FFF2-40B4-BE49-F238E27FC236}">
                <a16:creationId xmlns:a16="http://schemas.microsoft.com/office/drawing/2014/main" id="{F47AFBB8-533B-4EE7-A0FD-8E3FA10D2610}"/>
              </a:ext>
            </a:extLst>
          </p:cNvPr>
          <p:cNvSpPr/>
          <p:nvPr/>
        </p:nvSpPr>
        <p:spPr bwMode="auto">
          <a:xfrm>
            <a:off x="2090675" y="556446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0A2F3765-5277-4D8C-B29B-420D5A58FA89}"/>
              </a:ext>
            </a:extLst>
          </p:cNvPr>
          <p:cNvSpPr/>
          <p:nvPr/>
        </p:nvSpPr>
        <p:spPr bwMode="auto">
          <a:xfrm>
            <a:off x="2508461" y="556446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a16="http://schemas.microsoft.com/office/drawing/2014/main" id="{8C853400-E962-48DA-83EE-2B08B0E752A4}"/>
              </a:ext>
            </a:extLst>
          </p:cNvPr>
          <p:cNvSpPr/>
          <p:nvPr/>
        </p:nvSpPr>
        <p:spPr bwMode="auto">
          <a:xfrm>
            <a:off x="2918364" y="556446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1" name="Straight Connector 40">
            <a:extLst>
              <a:ext uri="{FF2B5EF4-FFF2-40B4-BE49-F238E27FC236}">
                <a16:creationId xmlns:a16="http://schemas.microsoft.com/office/drawing/2014/main" id="{764470B0-3AC2-4C18-A61C-5549AEB03F44}"/>
              </a:ext>
            </a:extLst>
          </p:cNvPr>
          <p:cNvCxnSpPr>
            <a:cxnSpLocks/>
            <a:stCxn id="38" idx="6"/>
            <a:endCxn id="39" idx="2"/>
          </p:cNvCxnSpPr>
          <p:nvPr/>
        </p:nvCxnSpPr>
        <p:spPr bwMode="auto">
          <a:xfrm>
            <a:off x="2729177" y="5674827"/>
            <a:ext cx="1891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Oval 41">
            <a:extLst>
              <a:ext uri="{FF2B5EF4-FFF2-40B4-BE49-F238E27FC236}">
                <a16:creationId xmlns:a16="http://schemas.microsoft.com/office/drawing/2014/main" id="{D1AF230E-F069-447B-8306-64BDCEAB8CD1}"/>
              </a:ext>
            </a:extLst>
          </p:cNvPr>
          <p:cNvSpPr/>
          <p:nvPr/>
        </p:nvSpPr>
        <p:spPr bwMode="auto">
          <a:xfrm>
            <a:off x="2090675" y="598250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 name="Oval 42">
            <a:extLst>
              <a:ext uri="{FF2B5EF4-FFF2-40B4-BE49-F238E27FC236}">
                <a16:creationId xmlns:a16="http://schemas.microsoft.com/office/drawing/2014/main" id="{68B90048-960B-4809-BC1E-E7711BCAD8D4}"/>
              </a:ext>
            </a:extLst>
          </p:cNvPr>
          <p:cNvSpPr/>
          <p:nvPr/>
        </p:nvSpPr>
        <p:spPr bwMode="auto">
          <a:xfrm>
            <a:off x="2508461" y="598250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Oval 43">
            <a:extLst>
              <a:ext uri="{FF2B5EF4-FFF2-40B4-BE49-F238E27FC236}">
                <a16:creationId xmlns:a16="http://schemas.microsoft.com/office/drawing/2014/main" id="{A8AA388B-EB60-4008-9101-6DF0CBD6CA10}"/>
              </a:ext>
            </a:extLst>
          </p:cNvPr>
          <p:cNvSpPr/>
          <p:nvPr/>
        </p:nvSpPr>
        <p:spPr bwMode="auto">
          <a:xfrm>
            <a:off x="2918364" y="598250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5" name="Straight Connector 44">
            <a:extLst>
              <a:ext uri="{FF2B5EF4-FFF2-40B4-BE49-F238E27FC236}">
                <a16:creationId xmlns:a16="http://schemas.microsoft.com/office/drawing/2014/main" id="{44509408-1C54-4E16-806A-81C8ECAC1DB0}"/>
              </a:ext>
            </a:extLst>
          </p:cNvPr>
          <p:cNvCxnSpPr>
            <a:cxnSpLocks/>
            <a:stCxn id="42" idx="6"/>
            <a:endCxn id="43" idx="2"/>
          </p:cNvCxnSpPr>
          <p:nvPr/>
        </p:nvCxnSpPr>
        <p:spPr bwMode="auto">
          <a:xfrm>
            <a:off x="2311391" y="6092863"/>
            <a:ext cx="1970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10836127-94DA-420D-B52B-4BC44092832F}"/>
              </a:ext>
            </a:extLst>
          </p:cNvPr>
          <p:cNvCxnSpPr>
            <a:cxnSpLocks/>
            <a:stCxn id="43" idx="6"/>
            <a:endCxn id="44" idx="2"/>
          </p:cNvCxnSpPr>
          <p:nvPr/>
        </p:nvCxnSpPr>
        <p:spPr bwMode="auto">
          <a:xfrm>
            <a:off x="2729177" y="6092863"/>
            <a:ext cx="1891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2558BC6E-9968-4C46-B45B-87294DF0608E}"/>
              </a:ext>
            </a:extLst>
          </p:cNvPr>
          <p:cNvCxnSpPr>
            <a:cxnSpLocks/>
            <a:stCxn id="37" idx="0"/>
            <a:endCxn id="2" idx="4"/>
          </p:cNvCxnSpPr>
          <p:nvPr/>
        </p:nvCxnSpPr>
        <p:spPr bwMode="auto">
          <a:xfrm flipV="1">
            <a:off x="2201033" y="5366389"/>
            <a:ext cx="0" cy="198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A1D3F8E0-2935-474F-A09F-0133E15CF009}"/>
              </a:ext>
            </a:extLst>
          </p:cNvPr>
          <p:cNvCxnSpPr>
            <a:cxnSpLocks/>
            <a:stCxn id="39" idx="0"/>
            <a:endCxn id="25" idx="4"/>
          </p:cNvCxnSpPr>
          <p:nvPr/>
        </p:nvCxnSpPr>
        <p:spPr bwMode="auto">
          <a:xfrm flipV="1">
            <a:off x="3028722" y="5366389"/>
            <a:ext cx="0" cy="198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7FACD738-91A2-44BA-9B3B-3F8F806EE3EE}"/>
              </a:ext>
            </a:extLst>
          </p:cNvPr>
          <p:cNvCxnSpPr>
            <a:cxnSpLocks/>
            <a:stCxn id="37" idx="6"/>
            <a:endCxn id="38" idx="2"/>
          </p:cNvCxnSpPr>
          <p:nvPr/>
        </p:nvCxnSpPr>
        <p:spPr bwMode="auto">
          <a:xfrm>
            <a:off x="2311391" y="5674827"/>
            <a:ext cx="1970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4E99DF3C-CA6B-4072-84B7-B6BC621351C6}"/>
              </a:ext>
            </a:extLst>
          </p:cNvPr>
          <p:cNvCxnSpPr>
            <a:cxnSpLocks/>
            <a:stCxn id="38" idx="0"/>
            <a:endCxn id="24" idx="4"/>
          </p:cNvCxnSpPr>
          <p:nvPr/>
        </p:nvCxnSpPr>
        <p:spPr bwMode="auto">
          <a:xfrm flipV="1">
            <a:off x="2618819" y="5366389"/>
            <a:ext cx="0" cy="198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FF5E7A86-8E30-47CD-BE3E-93D04B41258C}"/>
              </a:ext>
            </a:extLst>
          </p:cNvPr>
          <p:cNvCxnSpPr>
            <a:cxnSpLocks/>
            <a:stCxn id="43" idx="0"/>
            <a:endCxn id="38" idx="4"/>
          </p:cNvCxnSpPr>
          <p:nvPr/>
        </p:nvCxnSpPr>
        <p:spPr bwMode="auto">
          <a:xfrm flipV="1">
            <a:off x="2618819" y="5785185"/>
            <a:ext cx="0" cy="197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B873F91A-F6CD-42D5-A5E2-682896D5B969}"/>
              </a:ext>
            </a:extLst>
          </p:cNvPr>
          <p:cNvCxnSpPr>
            <a:cxnSpLocks/>
            <a:stCxn id="42" idx="0"/>
            <a:endCxn id="37" idx="4"/>
          </p:cNvCxnSpPr>
          <p:nvPr/>
        </p:nvCxnSpPr>
        <p:spPr bwMode="auto">
          <a:xfrm flipV="1">
            <a:off x="2201033" y="5785185"/>
            <a:ext cx="0" cy="197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0745928B-2809-4A59-8F57-9DC5C36B73B8}"/>
              </a:ext>
            </a:extLst>
          </p:cNvPr>
          <p:cNvCxnSpPr>
            <a:cxnSpLocks/>
            <a:stCxn id="44" idx="0"/>
            <a:endCxn id="39" idx="4"/>
          </p:cNvCxnSpPr>
          <p:nvPr/>
        </p:nvCxnSpPr>
        <p:spPr bwMode="auto">
          <a:xfrm flipV="1">
            <a:off x="3028722" y="5785185"/>
            <a:ext cx="0" cy="1973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4" name="Oval 83">
            <a:extLst>
              <a:ext uri="{FF2B5EF4-FFF2-40B4-BE49-F238E27FC236}">
                <a16:creationId xmlns:a16="http://schemas.microsoft.com/office/drawing/2014/main" id="{ADF1D7F7-7690-43B8-9C84-73B13BC6EBEF}"/>
              </a:ext>
            </a:extLst>
          </p:cNvPr>
          <p:cNvSpPr/>
          <p:nvPr/>
        </p:nvSpPr>
        <p:spPr bwMode="auto">
          <a:xfrm>
            <a:off x="3417705" y="537574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a16="http://schemas.microsoft.com/office/drawing/2014/main" id="{F121CFF0-4A7E-44BE-8B87-E9ED31B51905}"/>
              </a:ext>
            </a:extLst>
          </p:cNvPr>
          <p:cNvSpPr/>
          <p:nvPr/>
        </p:nvSpPr>
        <p:spPr bwMode="auto">
          <a:xfrm>
            <a:off x="4207611" y="537574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6" name="Straight Connector 85">
            <a:extLst>
              <a:ext uri="{FF2B5EF4-FFF2-40B4-BE49-F238E27FC236}">
                <a16:creationId xmlns:a16="http://schemas.microsoft.com/office/drawing/2014/main" id="{E8B221BD-24DE-49D4-B4D5-99D083F4896E}"/>
              </a:ext>
            </a:extLst>
          </p:cNvPr>
          <p:cNvCxnSpPr>
            <a:cxnSpLocks/>
            <a:stCxn id="84" idx="6"/>
            <a:endCxn id="85" idx="2"/>
          </p:cNvCxnSpPr>
          <p:nvPr/>
        </p:nvCxnSpPr>
        <p:spPr bwMode="auto">
          <a:xfrm>
            <a:off x="3638421" y="5486103"/>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Oval 88">
            <a:extLst>
              <a:ext uri="{FF2B5EF4-FFF2-40B4-BE49-F238E27FC236}">
                <a16:creationId xmlns:a16="http://schemas.microsoft.com/office/drawing/2014/main" id="{25222900-0D14-4F98-B0E3-CFE5DDD86BCC}"/>
              </a:ext>
            </a:extLst>
          </p:cNvPr>
          <p:cNvSpPr/>
          <p:nvPr/>
        </p:nvSpPr>
        <p:spPr bwMode="auto">
          <a:xfrm>
            <a:off x="3423189" y="598250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0" name="Oval 89">
            <a:extLst>
              <a:ext uri="{FF2B5EF4-FFF2-40B4-BE49-F238E27FC236}">
                <a16:creationId xmlns:a16="http://schemas.microsoft.com/office/drawing/2014/main" id="{50B01DB6-6FC2-4319-90C2-1677631BB209}"/>
              </a:ext>
            </a:extLst>
          </p:cNvPr>
          <p:cNvSpPr/>
          <p:nvPr/>
        </p:nvSpPr>
        <p:spPr bwMode="auto">
          <a:xfrm>
            <a:off x="4213095" y="598250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1" name="Straight Connector 90">
            <a:extLst>
              <a:ext uri="{FF2B5EF4-FFF2-40B4-BE49-F238E27FC236}">
                <a16:creationId xmlns:a16="http://schemas.microsoft.com/office/drawing/2014/main" id="{71B0E0D0-A4D1-442F-A4E3-4BF4FCF436BC}"/>
              </a:ext>
            </a:extLst>
          </p:cNvPr>
          <p:cNvCxnSpPr>
            <a:cxnSpLocks/>
            <a:stCxn id="89" idx="6"/>
            <a:endCxn id="90" idx="2"/>
          </p:cNvCxnSpPr>
          <p:nvPr/>
        </p:nvCxnSpPr>
        <p:spPr bwMode="auto">
          <a:xfrm>
            <a:off x="3643905" y="6092863"/>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7D85480-1928-4496-8914-E0217E6F654C}"/>
              </a:ext>
            </a:extLst>
          </p:cNvPr>
          <p:cNvCxnSpPr>
            <a:cxnSpLocks/>
            <a:stCxn id="84" idx="4"/>
            <a:endCxn id="89" idx="0"/>
          </p:cNvCxnSpPr>
          <p:nvPr/>
        </p:nvCxnSpPr>
        <p:spPr bwMode="auto">
          <a:xfrm>
            <a:off x="3528063" y="5596461"/>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29620915-AA57-4005-9FFA-3FFA3809F01D}"/>
              </a:ext>
            </a:extLst>
          </p:cNvPr>
          <p:cNvCxnSpPr>
            <a:cxnSpLocks/>
            <a:stCxn id="85" idx="4"/>
            <a:endCxn id="90" idx="0"/>
          </p:cNvCxnSpPr>
          <p:nvPr/>
        </p:nvCxnSpPr>
        <p:spPr bwMode="auto">
          <a:xfrm>
            <a:off x="4317969" y="5596461"/>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Oval 99">
            <a:extLst>
              <a:ext uri="{FF2B5EF4-FFF2-40B4-BE49-F238E27FC236}">
                <a16:creationId xmlns:a16="http://schemas.microsoft.com/office/drawing/2014/main" id="{C8AC3680-DA57-4FE2-A15E-BEE6B8038612}"/>
              </a:ext>
            </a:extLst>
          </p:cNvPr>
          <p:cNvSpPr/>
          <p:nvPr/>
        </p:nvSpPr>
        <p:spPr bwMode="auto">
          <a:xfrm>
            <a:off x="3699558" y="5090187"/>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Oval 100">
            <a:extLst>
              <a:ext uri="{FF2B5EF4-FFF2-40B4-BE49-F238E27FC236}">
                <a16:creationId xmlns:a16="http://schemas.microsoft.com/office/drawing/2014/main" id="{C8E6B2F9-5C98-4784-9934-29DF63357968}"/>
              </a:ext>
            </a:extLst>
          </p:cNvPr>
          <p:cNvSpPr/>
          <p:nvPr/>
        </p:nvSpPr>
        <p:spPr bwMode="auto">
          <a:xfrm>
            <a:off x="4489464" y="5090187"/>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2" name="Straight Connector 101">
            <a:extLst>
              <a:ext uri="{FF2B5EF4-FFF2-40B4-BE49-F238E27FC236}">
                <a16:creationId xmlns:a16="http://schemas.microsoft.com/office/drawing/2014/main" id="{06E4F286-2BDE-48AC-A876-317614D6E565}"/>
              </a:ext>
            </a:extLst>
          </p:cNvPr>
          <p:cNvCxnSpPr>
            <a:cxnSpLocks/>
            <a:stCxn id="100" idx="6"/>
            <a:endCxn id="101" idx="2"/>
          </p:cNvCxnSpPr>
          <p:nvPr/>
        </p:nvCxnSpPr>
        <p:spPr bwMode="auto">
          <a:xfrm>
            <a:off x="3920274" y="5200545"/>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Oval 102">
            <a:extLst>
              <a:ext uri="{FF2B5EF4-FFF2-40B4-BE49-F238E27FC236}">
                <a16:creationId xmlns:a16="http://schemas.microsoft.com/office/drawing/2014/main" id="{254835A0-4297-45A8-8299-494A7C49A150}"/>
              </a:ext>
            </a:extLst>
          </p:cNvPr>
          <p:cNvSpPr/>
          <p:nvPr/>
        </p:nvSpPr>
        <p:spPr bwMode="auto">
          <a:xfrm>
            <a:off x="3705042" y="5696947"/>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4" name="Oval 103">
            <a:extLst>
              <a:ext uri="{FF2B5EF4-FFF2-40B4-BE49-F238E27FC236}">
                <a16:creationId xmlns:a16="http://schemas.microsoft.com/office/drawing/2014/main" id="{1FC881FC-B055-4FF1-86B8-BB6B2ADE6302}"/>
              </a:ext>
            </a:extLst>
          </p:cNvPr>
          <p:cNvSpPr/>
          <p:nvPr/>
        </p:nvSpPr>
        <p:spPr bwMode="auto">
          <a:xfrm>
            <a:off x="4494948" y="5696947"/>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5" name="Straight Connector 104">
            <a:extLst>
              <a:ext uri="{FF2B5EF4-FFF2-40B4-BE49-F238E27FC236}">
                <a16:creationId xmlns:a16="http://schemas.microsoft.com/office/drawing/2014/main" id="{7E10B139-0117-4C1C-B735-39DDFE17A07B}"/>
              </a:ext>
            </a:extLst>
          </p:cNvPr>
          <p:cNvCxnSpPr>
            <a:cxnSpLocks/>
            <a:stCxn id="103" idx="6"/>
            <a:endCxn id="104" idx="2"/>
          </p:cNvCxnSpPr>
          <p:nvPr/>
        </p:nvCxnSpPr>
        <p:spPr bwMode="auto">
          <a:xfrm>
            <a:off x="3925758" y="5807305"/>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541076E0-847A-4F76-84B2-4052D67FC2A0}"/>
              </a:ext>
            </a:extLst>
          </p:cNvPr>
          <p:cNvCxnSpPr>
            <a:cxnSpLocks/>
            <a:stCxn id="100" idx="4"/>
            <a:endCxn id="103" idx="0"/>
          </p:cNvCxnSpPr>
          <p:nvPr/>
        </p:nvCxnSpPr>
        <p:spPr bwMode="auto">
          <a:xfrm>
            <a:off x="3809916" y="5310903"/>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EE15924D-AAF9-4C91-A533-B302F7C8C2CF}"/>
              </a:ext>
            </a:extLst>
          </p:cNvPr>
          <p:cNvCxnSpPr>
            <a:cxnSpLocks/>
            <a:stCxn id="101" idx="4"/>
            <a:endCxn id="104" idx="0"/>
          </p:cNvCxnSpPr>
          <p:nvPr/>
        </p:nvCxnSpPr>
        <p:spPr bwMode="auto">
          <a:xfrm>
            <a:off x="4599822" y="5310903"/>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76B4F0A9-268B-4F37-999C-940D63F087E7}"/>
              </a:ext>
            </a:extLst>
          </p:cNvPr>
          <p:cNvCxnSpPr>
            <a:cxnSpLocks/>
            <a:stCxn id="84" idx="7"/>
            <a:endCxn id="100" idx="3"/>
          </p:cNvCxnSpPr>
          <p:nvPr/>
        </p:nvCxnSpPr>
        <p:spPr bwMode="auto">
          <a:xfrm flipV="1">
            <a:off x="3606098" y="5278580"/>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37040DD1-F871-4039-B11A-4B7D23008984}"/>
              </a:ext>
            </a:extLst>
          </p:cNvPr>
          <p:cNvCxnSpPr>
            <a:cxnSpLocks/>
            <a:stCxn id="85" idx="7"/>
            <a:endCxn id="101" idx="3"/>
          </p:cNvCxnSpPr>
          <p:nvPr/>
        </p:nvCxnSpPr>
        <p:spPr bwMode="auto">
          <a:xfrm flipV="1">
            <a:off x="4396004" y="5278580"/>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34E89C2A-9F12-404D-9268-BF77A466A0B7}"/>
              </a:ext>
            </a:extLst>
          </p:cNvPr>
          <p:cNvCxnSpPr>
            <a:cxnSpLocks/>
            <a:stCxn id="90" idx="7"/>
            <a:endCxn id="104" idx="3"/>
          </p:cNvCxnSpPr>
          <p:nvPr/>
        </p:nvCxnSpPr>
        <p:spPr bwMode="auto">
          <a:xfrm flipV="1">
            <a:off x="4401488" y="5885340"/>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33AB7DAA-E562-4F81-9963-9E8BF60EA48B}"/>
              </a:ext>
            </a:extLst>
          </p:cNvPr>
          <p:cNvCxnSpPr>
            <a:cxnSpLocks/>
            <a:stCxn id="89" idx="7"/>
            <a:endCxn id="103" idx="3"/>
          </p:cNvCxnSpPr>
          <p:nvPr/>
        </p:nvCxnSpPr>
        <p:spPr bwMode="auto">
          <a:xfrm flipV="1">
            <a:off x="3611582" y="5885340"/>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03" name="Group 202">
            <a:extLst>
              <a:ext uri="{FF2B5EF4-FFF2-40B4-BE49-F238E27FC236}">
                <a16:creationId xmlns:a16="http://schemas.microsoft.com/office/drawing/2014/main" id="{62005DFB-58FF-487B-9D97-D6FA11CC697D}"/>
              </a:ext>
            </a:extLst>
          </p:cNvPr>
          <p:cNvGrpSpPr/>
          <p:nvPr/>
        </p:nvGrpSpPr>
        <p:grpSpPr>
          <a:xfrm>
            <a:off x="4892082" y="5169916"/>
            <a:ext cx="1188790" cy="1308744"/>
            <a:chOff x="8680403" y="1060082"/>
            <a:chExt cx="2849249" cy="2999529"/>
          </a:xfrm>
        </p:grpSpPr>
        <p:cxnSp>
          <p:nvCxnSpPr>
            <p:cNvPr id="270" name="Straight Connector 269">
              <a:extLst>
                <a:ext uri="{FF2B5EF4-FFF2-40B4-BE49-F238E27FC236}">
                  <a16:creationId xmlns:a16="http://schemas.microsoft.com/office/drawing/2014/main" id="{0A34DE7E-F005-4440-9CDE-73421BEA231F}"/>
                </a:ext>
              </a:extLst>
            </p:cNvPr>
            <p:cNvCxnSpPr>
              <a:cxnSpLocks/>
              <a:stCxn id="131" idx="3"/>
              <a:endCxn id="151" idx="7"/>
            </p:cNvCxnSpPr>
            <p:nvPr/>
          </p:nvCxnSpPr>
          <p:spPr bwMode="auto">
            <a:xfrm flipH="1">
              <a:off x="9729945" y="2591104"/>
              <a:ext cx="373876" cy="3416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0" name="Oval 119">
              <a:extLst>
                <a:ext uri="{FF2B5EF4-FFF2-40B4-BE49-F238E27FC236}">
                  <a16:creationId xmlns:a16="http://schemas.microsoft.com/office/drawing/2014/main" id="{53E3CF70-D60D-4743-88E3-9958C8883A0E}"/>
                </a:ext>
              </a:extLst>
            </p:cNvPr>
            <p:cNvSpPr/>
            <p:nvPr/>
          </p:nvSpPr>
          <p:spPr bwMode="auto">
            <a:xfrm>
              <a:off x="9784161" y="208150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1" name="Oval 120">
              <a:extLst>
                <a:ext uri="{FF2B5EF4-FFF2-40B4-BE49-F238E27FC236}">
                  <a16:creationId xmlns:a16="http://schemas.microsoft.com/office/drawing/2014/main" id="{CC1FFC3C-FD4C-4967-842D-C4DC14970419}"/>
                </a:ext>
              </a:extLst>
            </p:cNvPr>
            <p:cNvSpPr/>
            <p:nvPr/>
          </p:nvSpPr>
          <p:spPr bwMode="auto">
            <a:xfrm>
              <a:off x="10574067" y="208150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2" name="Straight Connector 121">
              <a:extLst>
                <a:ext uri="{FF2B5EF4-FFF2-40B4-BE49-F238E27FC236}">
                  <a16:creationId xmlns:a16="http://schemas.microsoft.com/office/drawing/2014/main" id="{683B8E9C-35E2-416D-BAD8-7EF545708353}"/>
                </a:ext>
              </a:extLst>
            </p:cNvPr>
            <p:cNvCxnSpPr>
              <a:cxnSpLocks/>
              <a:stCxn id="120" idx="6"/>
              <a:endCxn id="121" idx="2"/>
            </p:cNvCxnSpPr>
            <p:nvPr/>
          </p:nvCxnSpPr>
          <p:spPr bwMode="auto">
            <a:xfrm>
              <a:off x="10004877" y="2191867"/>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Oval 122">
              <a:extLst>
                <a:ext uri="{FF2B5EF4-FFF2-40B4-BE49-F238E27FC236}">
                  <a16:creationId xmlns:a16="http://schemas.microsoft.com/office/drawing/2014/main" id="{9D38C7E6-198D-413E-8570-3DD4856F96FD}"/>
                </a:ext>
              </a:extLst>
            </p:cNvPr>
            <p:cNvSpPr/>
            <p:nvPr/>
          </p:nvSpPr>
          <p:spPr bwMode="auto">
            <a:xfrm>
              <a:off x="9789645" y="268826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4" name="Oval 123">
              <a:extLst>
                <a:ext uri="{FF2B5EF4-FFF2-40B4-BE49-F238E27FC236}">
                  <a16:creationId xmlns:a16="http://schemas.microsoft.com/office/drawing/2014/main" id="{545F4444-D597-45A6-BF94-1C52FADBA8ED}"/>
                </a:ext>
              </a:extLst>
            </p:cNvPr>
            <p:cNvSpPr/>
            <p:nvPr/>
          </p:nvSpPr>
          <p:spPr bwMode="auto">
            <a:xfrm>
              <a:off x="10579551" y="268826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5" name="Straight Connector 124">
              <a:extLst>
                <a:ext uri="{FF2B5EF4-FFF2-40B4-BE49-F238E27FC236}">
                  <a16:creationId xmlns:a16="http://schemas.microsoft.com/office/drawing/2014/main" id="{65E75DD6-8082-4B29-BFE1-716654E35DAD}"/>
                </a:ext>
              </a:extLst>
            </p:cNvPr>
            <p:cNvCxnSpPr>
              <a:cxnSpLocks/>
              <a:stCxn id="123" idx="6"/>
              <a:endCxn id="124" idx="2"/>
            </p:cNvCxnSpPr>
            <p:nvPr/>
          </p:nvCxnSpPr>
          <p:spPr bwMode="auto">
            <a:xfrm>
              <a:off x="10010361" y="2798627"/>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4A23FC1D-A39F-42C0-AF00-A2114EE92BD8}"/>
                </a:ext>
              </a:extLst>
            </p:cNvPr>
            <p:cNvCxnSpPr>
              <a:cxnSpLocks/>
              <a:stCxn id="120" idx="4"/>
              <a:endCxn id="123" idx="0"/>
            </p:cNvCxnSpPr>
            <p:nvPr/>
          </p:nvCxnSpPr>
          <p:spPr bwMode="auto">
            <a:xfrm>
              <a:off x="9894519" y="2302225"/>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B0F568B4-AF55-4E13-88AF-FD0950BFC42F}"/>
                </a:ext>
              </a:extLst>
            </p:cNvPr>
            <p:cNvCxnSpPr>
              <a:cxnSpLocks/>
              <a:stCxn id="121" idx="4"/>
              <a:endCxn id="124" idx="0"/>
            </p:cNvCxnSpPr>
            <p:nvPr/>
          </p:nvCxnSpPr>
          <p:spPr bwMode="auto">
            <a:xfrm>
              <a:off x="10684425" y="2302225"/>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Oval 127">
              <a:extLst>
                <a:ext uri="{FF2B5EF4-FFF2-40B4-BE49-F238E27FC236}">
                  <a16:creationId xmlns:a16="http://schemas.microsoft.com/office/drawing/2014/main" id="{3E30FB54-53DB-4E8C-BC37-8110AE9FD1A0}"/>
                </a:ext>
              </a:extLst>
            </p:cNvPr>
            <p:cNvSpPr/>
            <p:nvPr/>
          </p:nvSpPr>
          <p:spPr bwMode="auto">
            <a:xfrm>
              <a:off x="10066014" y="1795951"/>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9" name="Oval 128">
              <a:extLst>
                <a:ext uri="{FF2B5EF4-FFF2-40B4-BE49-F238E27FC236}">
                  <a16:creationId xmlns:a16="http://schemas.microsoft.com/office/drawing/2014/main" id="{129FBAB5-0106-46C2-888E-92571D411DFD}"/>
                </a:ext>
              </a:extLst>
            </p:cNvPr>
            <p:cNvSpPr/>
            <p:nvPr/>
          </p:nvSpPr>
          <p:spPr bwMode="auto">
            <a:xfrm>
              <a:off x="10855920" y="1795951"/>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0" name="Straight Connector 129">
              <a:extLst>
                <a:ext uri="{FF2B5EF4-FFF2-40B4-BE49-F238E27FC236}">
                  <a16:creationId xmlns:a16="http://schemas.microsoft.com/office/drawing/2014/main" id="{1A4C7BA5-E5C5-404C-A768-96868A486422}"/>
                </a:ext>
              </a:extLst>
            </p:cNvPr>
            <p:cNvCxnSpPr>
              <a:cxnSpLocks/>
              <a:stCxn id="128" idx="6"/>
              <a:endCxn id="129" idx="2"/>
            </p:cNvCxnSpPr>
            <p:nvPr/>
          </p:nvCxnSpPr>
          <p:spPr bwMode="auto">
            <a:xfrm>
              <a:off x="10286730" y="1906309"/>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1" name="Oval 130">
              <a:extLst>
                <a:ext uri="{FF2B5EF4-FFF2-40B4-BE49-F238E27FC236}">
                  <a16:creationId xmlns:a16="http://schemas.microsoft.com/office/drawing/2014/main" id="{7BBA11A6-209C-4DDD-8E48-2354185D7F3F}"/>
                </a:ext>
              </a:extLst>
            </p:cNvPr>
            <p:cNvSpPr/>
            <p:nvPr/>
          </p:nvSpPr>
          <p:spPr bwMode="auto">
            <a:xfrm>
              <a:off x="10071498" y="2402711"/>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2" name="Oval 131">
              <a:extLst>
                <a:ext uri="{FF2B5EF4-FFF2-40B4-BE49-F238E27FC236}">
                  <a16:creationId xmlns:a16="http://schemas.microsoft.com/office/drawing/2014/main" id="{50A1A62E-AAA6-4167-928A-4C1409306085}"/>
                </a:ext>
              </a:extLst>
            </p:cNvPr>
            <p:cNvSpPr/>
            <p:nvPr/>
          </p:nvSpPr>
          <p:spPr bwMode="auto">
            <a:xfrm>
              <a:off x="10861404" y="2402711"/>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3" name="Straight Connector 132">
              <a:extLst>
                <a:ext uri="{FF2B5EF4-FFF2-40B4-BE49-F238E27FC236}">
                  <a16:creationId xmlns:a16="http://schemas.microsoft.com/office/drawing/2014/main" id="{4D9846FC-F3BF-42BF-B3A7-5405CAE63025}"/>
                </a:ext>
              </a:extLst>
            </p:cNvPr>
            <p:cNvCxnSpPr>
              <a:cxnSpLocks/>
              <a:stCxn id="131" idx="6"/>
              <a:endCxn id="132" idx="2"/>
            </p:cNvCxnSpPr>
            <p:nvPr/>
          </p:nvCxnSpPr>
          <p:spPr bwMode="auto">
            <a:xfrm>
              <a:off x="10292214" y="2513069"/>
              <a:ext cx="5691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38E5697D-903D-467F-975B-C18EA0D07C27}"/>
                </a:ext>
              </a:extLst>
            </p:cNvPr>
            <p:cNvCxnSpPr>
              <a:cxnSpLocks/>
              <a:stCxn id="128" idx="4"/>
              <a:endCxn id="131" idx="0"/>
            </p:cNvCxnSpPr>
            <p:nvPr/>
          </p:nvCxnSpPr>
          <p:spPr bwMode="auto">
            <a:xfrm>
              <a:off x="10176372" y="2016667"/>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D866EF2D-740F-4D0E-AB34-61D528797EA7}"/>
                </a:ext>
              </a:extLst>
            </p:cNvPr>
            <p:cNvCxnSpPr>
              <a:cxnSpLocks/>
              <a:stCxn id="129" idx="4"/>
              <a:endCxn id="132" idx="0"/>
            </p:cNvCxnSpPr>
            <p:nvPr/>
          </p:nvCxnSpPr>
          <p:spPr bwMode="auto">
            <a:xfrm>
              <a:off x="10966278" y="2016667"/>
              <a:ext cx="5484" cy="386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F95F7189-6E2A-4CCF-9110-D2412BEBD8A6}"/>
                </a:ext>
              </a:extLst>
            </p:cNvPr>
            <p:cNvCxnSpPr>
              <a:cxnSpLocks/>
              <a:stCxn id="120" idx="7"/>
              <a:endCxn id="128" idx="3"/>
            </p:cNvCxnSpPr>
            <p:nvPr/>
          </p:nvCxnSpPr>
          <p:spPr bwMode="auto">
            <a:xfrm flipV="1">
              <a:off x="9972554" y="1984344"/>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B8CA2D24-74CD-4BF9-8A7C-5DD1A6C1C5F9}"/>
                </a:ext>
              </a:extLst>
            </p:cNvPr>
            <p:cNvCxnSpPr>
              <a:cxnSpLocks/>
              <a:stCxn id="121" idx="7"/>
              <a:endCxn id="129" idx="3"/>
            </p:cNvCxnSpPr>
            <p:nvPr/>
          </p:nvCxnSpPr>
          <p:spPr bwMode="auto">
            <a:xfrm flipV="1">
              <a:off x="10762460" y="1984344"/>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A69FCA44-CEAA-42A8-BBD9-FD872BF8C2E7}"/>
                </a:ext>
              </a:extLst>
            </p:cNvPr>
            <p:cNvCxnSpPr>
              <a:cxnSpLocks/>
              <a:stCxn id="124" idx="7"/>
              <a:endCxn id="132" idx="3"/>
            </p:cNvCxnSpPr>
            <p:nvPr/>
          </p:nvCxnSpPr>
          <p:spPr bwMode="auto">
            <a:xfrm flipV="1">
              <a:off x="10767944" y="2591104"/>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73791924-DF62-4B2F-840E-F16D13F8AA8D}"/>
                </a:ext>
              </a:extLst>
            </p:cNvPr>
            <p:cNvCxnSpPr>
              <a:cxnSpLocks/>
              <a:stCxn id="123" idx="7"/>
              <a:endCxn id="131" idx="3"/>
            </p:cNvCxnSpPr>
            <p:nvPr/>
          </p:nvCxnSpPr>
          <p:spPr bwMode="auto">
            <a:xfrm flipV="1">
              <a:off x="9978038" y="2591104"/>
              <a:ext cx="125783" cy="1294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0" name="Oval 139">
              <a:extLst>
                <a:ext uri="{FF2B5EF4-FFF2-40B4-BE49-F238E27FC236}">
                  <a16:creationId xmlns:a16="http://schemas.microsoft.com/office/drawing/2014/main" id="{70F65C2B-AC9A-4690-9815-1ED4ACECAC94}"/>
                </a:ext>
              </a:extLst>
            </p:cNvPr>
            <p:cNvSpPr/>
            <p:nvPr/>
          </p:nvSpPr>
          <p:spPr bwMode="auto">
            <a:xfrm>
              <a:off x="8680403" y="194395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1" name="Oval 140">
              <a:extLst>
                <a:ext uri="{FF2B5EF4-FFF2-40B4-BE49-F238E27FC236}">
                  <a16:creationId xmlns:a16="http://schemas.microsoft.com/office/drawing/2014/main" id="{367AEAEB-4C1A-4F32-9DD3-10B87EE46D08}"/>
                </a:ext>
              </a:extLst>
            </p:cNvPr>
            <p:cNvSpPr/>
            <p:nvPr/>
          </p:nvSpPr>
          <p:spPr bwMode="auto">
            <a:xfrm>
              <a:off x="10452627" y="1951062"/>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42" name="Straight Connector 141">
              <a:extLst>
                <a:ext uri="{FF2B5EF4-FFF2-40B4-BE49-F238E27FC236}">
                  <a16:creationId xmlns:a16="http://schemas.microsoft.com/office/drawing/2014/main" id="{E5E72CC1-68D4-4F51-936E-C54759472244}"/>
                </a:ext>
              </a:extLst>
            </p:cNvPr>
            <p:cNvCxnSpPr>
              <a:cxnSpLocks/>
              <a:stCxn id="140" idx="6"/>
              <a:endCxn id="141" idx="2"/>
            </p:cNvCxnSpPr>
            <p:nvPr/>
          </p:nvCxnSpPr>
          <p:spPr bwMode="auto">
            <a:xfrm>
              <a:off x="8901119" y="2054317"/>
              <a:ext cx="1551508" cy="71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3" name="Oval 142">
              <a:extLst>
                <a:ext uri="{FF2B5EF4-FFF2-40B4-BE49-F238E27FC236}">
                  <a16:creationId xmlns:a16="http://schemas.microsoft.com/office/drawing/2014/main" id="{1553212D-710E-451D-A9DE-D44D8166B679}"/>
                </a:ext>
              </a:extLst>
            </p:cNvPr>
            <p:cNvSpPr/>
            <p:nvPr/>
          </p:nvSpPr>
          <p:spPr bwMode="auto">
            <a:xfrm>
              <a:off x="8712726" y="383889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4" name="Oval 143">
              <a:extLst>
                <a:ext uri="{FF2B5EF4-FFF2-40B4-BE49-F238E27FC236}">
                  <a16:creationId xmlns:a16="http://schemas.microsoft.com/office/drawing/2014/main" id="{01262955-E587-42E0-9E23-F9A182DE4213}"/>
                </a:ext>
              </a:extLst>
            </p:cNvPr>
            <p:cNvSpPr/>
            <p:nvPr/>
          </p:nvSpPr>
          <p:spPr bwMode="auto">
            <a:xfrm>
              <a:off x="10469193" y="382909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45" name="Straight Connector 144">
              <a:extLst>
                <a:ext uri="{FF2B5EF4-FFF2-40B4-BE49-F238E27FC236}">
                  <a16:creationId xmlns:a16="http://schemas.microsoft.com/office/drawing/2014/main" id="{D871C1B0-B0F0-44A3-B0F5-4A713050349C}"/>
                </a:ext>
              </a:extLst>
            </p:cNvPr>
            <p:cNvCxnSpPr>
              <a:cxnSpLocks/>
              <a:stCxn id="143" idx="6"/>
              <a:endCxn id="144" idx="2"/>
            </p:cNvCxnSpPr>
            <p:nvPr/>
          </p:nvCxnSpPr>
          <p:spPr bwMode="auto">
            <a:xfrm flipV="1">
              <a:off x="8933442" y="3939457"/>
              <a:ext cx="1535751" cy="97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89BC9F7A-1EB4-4EDB-B046-20E91701B56F}"/>
                </a:ext>
              </a:extLst>
            </p:cNvPr>
            <p:cNvCxnSpPr>
              <a:cxnSpLocks/>
              <a:stCxn id="140" idx="4"/>
              <a:endCxn id="143" idx="0"/>
            </p:cNvCxnSpPr>
            <p:nvPr/>
          </p:nvCxnSpPr>
          <p:spPr bwMode="auto">
            <a:xfrm>
              <a:off x="8790761" y="2164675"/>
              <a:ext cx="32323" cy="16742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0610B25C-1C68-4D8B-8BD8-1623BE73F261}"/>
                </a:ext>
              </a:extLst>
            </p:cNvPr>
            <p:cNvCxnSpPr>
              <a:cxnSpLocks/>
              <a:stCxn id="141" idx="4"/>
              <a:endCxn id="144" idx="0"/>
            </p:cNvCxnSpPr>
            <p:nvPr/>
          </p:nvCxnSpPr>
          <p:spPr bwMode="auto">
            <a:xfrm>
              <a:off x="10562985" y="2171778"/>
              <a:ext cx="16566" cy="16573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8" name="Oval 147">
              <a:extLst>
                <a:ext uri="{FF2B5EF4-FFF2-40B4-BE49-F238E27FC236}">
                  <a16:creationId xmlns:a16="http://schemas.microsoft.com/office/drawing/2014/main" id="{0623299F-2ADF-401B-8B14-8796A5BFD905}"/>
                </a:ext>
              </a:extLst>
            </p:cNvPr>
            <p:cNvSpPr/>
            <p:nvPr/>
          </p:nvSpPr>
          <p:spPr bwMode="auto">
            <a:xfrm>
              <a:off x="9540415" y="1061902"/>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9" name="Oval 148">
              <a:extLst>
                <a:ext uri="{FF2B5EF4-FFF2-40B4-BE49-F238E27FC236}">
                  <a16:creationId xmlns:a16="http://schemas.microsoft.com/office/drawing/2014/main" id="{E0A77E38-FDFD-491F-B673-9F6C67150B12}"/>
                </a:ext>
              </a:extLst>
            </p:cNvPr>
            <p:cNvSpPr/>
            <p:nvPr/>
          </p:nvSpPr>
          <p:spPr bwMode="auto">
            <a:xfrm>
              <a:off x="11308936" y="1060082"/>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0" name="Straight Connector 149">
              <a:extLst>
                <a:ext uri="{FF2B5EF4-FFF2-40B4-BE49-F238E27FC236}">
                  <a16:creationId xmlns:a16="http://schemas.microsoft.com/office/drawing/2014/main" id="{53F5F762-DA96-4155-ABD5-313B30DB47BA}"/>
                </a:ext>
              </a:extLst>
            </p:cNvPr>
            <p:cNvCxnSpPr>
              <a:cxnSpLocks/>
              <a:stCxn id="148" idx="6"/>
              <a:endCxn id="149" idx="2"/>
            </p:cNvCxnSpPr>
            <p:nvPr/>
          </p:nvCxnSpPr>
          <p:spPr bwMode="auto">
            <a:xfrm flipV="1">
              <a:off x="9761131" y="1170440"/>
              <a:ext cx="1547805" cy="18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1" name="Oval 150">
              <a:extLst>
                <a:ext uri="{FF2B5EF4-FFF2-40B4-BE49-F238E27FC236}">
                  <a16:creationId xmlns:a16="http://schemas.microsoft.com/office/drawing/2014/main" id="{B012AFD8-AB09-4E3E-BCEA-A4951050878B}"/>
                </a:ext>
              </a:extLst>
            </p:cNvPr>
            <p:cNvSpPr/>
            <p:nvPr/>
          </p:nvSpPr>
          <p:spPr bwMode="auto">
            <a:xfrm>
              <a:off x="9541552" y="2900421"/>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2" name="Oval 151">
              <a:extLst>
                <a:ext uri="{FF2B5EF4-FFF2-40B4-BE49-F238E27FC236}">
                  <a16:creationId xmlns:a16="http://schemas.microsoft.com/office/drawing/2014/main" id="{7D1F3490-83FA-4B99-9737-36D2DF6CC0DD}"/>
                </a:ext>
              </a:extLst>
            </p:cNvPr>
            <p:cNvSpPr/>
            <p:nvPr/>
          </p:nvSpPr>
          <p:spPr bwMode="auto">
            <a:xfrm>
              <a:off x="11306654" y="2881730"/>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3" name="Straight Connector 152">
              <a:extLst>
                <a:ext uri="{FF2B5EF4-FFF2-40B4-BE49-F238E27FC236}">
                  <a16:creationId xmlns:a16="http://schemas.microsoft.com/office/drawing/2014/main" id="{31960D04-14E7-452B-9376-9A1EA8ED5D0B}"/>
                </a:ext>
              </a:extLst>
            </p:cNvPr>
            <p:cNvCxnSpPr>
              <a:cxnSpLocks/>
              <a:stCxn id="151" idx="6"/>
              <a:endCxn id="152" idx="2"/>
            </p:cNvCxnSpPr>
            <p:nvPr/>
          </p:nvCxnSpPr>
          <p:spPr bwMode="auto">
            <a:xfrm flipV="1">
              <a:off x="9762268" y="2992088"/>
              <a:ext cx="1544386" cy="186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6B186B8B-9554-4B76-9ECF-96041D5AFD65}"/>
                </a:ext>
              </a:extLst>
            </p:cNvPr>
            <p:cNvCxnSpPr>
              <a:cxnSpLocks/>
              <a:stCxn id="148" idx="4"/>
              <a:endCxn id="151" idx="0"/>
            </p:cNvCxnSpPr>
            <p:nvPr/>
          </p:nvCxnSpPr>
          <p:spPr bwMode="auto">
            <a:xfrm>
              <a:off x="9650773" y="1282618"/>
              <a:ext cx="1137" cy="1617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003FA6B6-C3D8-48FE-8EFB-3DC21F2065C3}"/>
                </a:ext>
              </a:extLst>
            </p:cNvPr>
            <p:cNvCxnSpPr>
              <a:cxnSpLocks/>
              <a:stCxn id="149" idx="4"/>
              <a:endCxn id="152" idx="0"/>
            </p:cNvCxnSpPr>
            <p:nvPr/>
          </p:nvCxnSpPr>
          <p:spPr bwMode="auto">
            <a:xfrm flipH="1">
              <a:off x="11417012" y="1280798"/>
              <a:ext cx="2282" cy="1600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DA703602-969B-4744-B553-E8EB7DFDA437}"/>
                </a:ext>
              </a:extLst>
            </p:cNvPr>
            <p:cNvCxnSpPr>
              <a:cxnSpLocks/>
              <a:stCxn id="140" idx="7"/>
              <a:endCxn id="148" idx="3"/>
            </p:cNvCxnSpPr>
            <p:nvPr/>
          </p:nvCxnSpPr>
          <p:spPr bwMode="auto">
            <a:xfrm flipV="1">
              <a:off x="8868796" y="1250295"/>
              <a:ext cx="703942" cy="7259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BDEEAEB0-23F6-49FD-B514-657375971B73}"/>
                </a:ext>
              </a:extLst>
            </p:cNvPr>
            <p:cNvCxnSpPr>
              <a:cxnSpLocks/>
              <a:stCxn id="141" idx="7"/>
              <a:endCxn id="149" idx="3"/>
            </p:cNvCxnSpPr>
            <p:nvPr/>
          </p:nvCxnSpPr>
          <p:spPr bwMode="auto">
            <a:xfrm flipV="1">
              <a:off x="10641020" y="1248475"/>
              <a:ext cx="700239" cy="7349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00BF95EE-4991-4323-ADB6-BCE65EE37B6E}"/>
                </a:ext>
              </a:extLst>
            </p:cNvPr>
            <p:cNvCxnSpPr>
              <a:cxnSpLocks/>
              <a:stCxn id="144" idx="7"/>
              <a:endCxn id="152" idx="3"/>
            </p:cNvCxnSpPr>
            <p:nvPr/>
          </p:nvCxnSpPr>
          <p:spPr bwMode="auto">
            <a:xfrm flipV="1">
              <a:off x="10657586" y="3070123"/>
              <a:ext cx="681391" cy="7912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47908F7C-87B8-4185-874C-2843C64BF5AF}"/>
                </a:ext>
              </a:extLst>
            </p:cNvPr>
            <p:cNvCxnSpPr>
              <a:cxnSpLocks/>
              <a:stCxn id="143" idx="7"/>
              <a:endCxn id="151" idx="3"/>
            </p:cNvCxnSpPr>
            <p:nvPr/>
          </p:nvCxnSpPr>
          <p:spPr bwMode="auto">
            <a:xfrm flipV="1">
              <a:off x="8901119" y="3088814"/>
              <a:ext cx="672756" cy="7824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4C809E93-FC0C-47EB-B336-597AC0384876}"/>
                </a:ext>
              </a:extLst>
            </p:cNvPr>
            <p:cNvCxnSpPr>
              <a:cxnSpLocks/>
              <a:stCxn id="140" idx="5"/>
              <a:endCxn id="120" idx="2"/>
            </p:cNvCxnSpPr>
            <p:nvPr/>
          </p:nvCxnSpPr>
          <p:spPr bwMode="auto">
            <a:xfrm>
              <a:off x="8868796" y="2132352"/>
              <a:ext cx="915365" cy="595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6AE1DF4A-7D4D-412D-ADBF-E813F442C4D7}"/>
                </a:ext>
              </a:extLst>
            </p:cNvPr>
            <p:cNvCxnSpPr>
              <a:cxnSpLocks/>
              <a:stCxn id="148" idx="5"/>
              <a:endCxn id="128" idx="1"/>
            </p:cNvCxnSpPr>
            <p:nvPr/>
          </p:nvCxnSpPr>
          <p:spPr bwMode="auto">
            <a:xfrm>
              <a:off x="9728808" y="1250295"/>
              <a:ext cx="369529" cy="5779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3CCF175B-AD09-42FD-BFBB-D90DC546A7D9}"/>
                </a:ext>
              </a:extLst>
            </p:cNvPr>
            <p:cNvCxnSpPr>
              <a:cxnSpLocks/>
              <a:stCxn id="149" idx="3"/>
              <a:endCxn id="129" idx="7"/>
            </p:cNvCxnSpPr>
            <p:nvPr/>
          </p:nvCxnSpPr>
          <p:spPr bwMode="auto">
            <a:xfrm flipH="1">
              <a:off x="11044313" y="1248475"/>
              <a:ext cx="296946" cy="5797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17145336-8EEA-400F-9E6A-BA6ECF999E56}"/>
                </a:ext>
              </a:extLst>
            </p:cNvPr>
            <p:cNvCxnSpPr>
              <a:cxnSpLocks/>
              <a:stCxn id="152" idx="1"/>
              <a:endCxn id="132" idx="5"/>
            </p:cNvCxnSpPr>
            <p:nvPr/>
          </p:nvCxnSpPr>
          <p:spPr bwMode="auto">
            <a:xfrm flipH="1" flipV="1">
              <a:off x="11049797" y="2591104"/>
              <a:ext cx="289180" cy="322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6A55CB9A-8C0B-426E-B0FA-1226524DB567}"/>
                </a:ext>
              </a:extLst>
            </p:cNvPr>
            <p:cNvCxnSpPr>
              <a:cxnSpLocks/>
              <a:stCxn id="144" idx="0"/>
              <a:endCxn id="124" idx="4"/>
            </p:cNvCxnSpPr>
            <p:nvPr/>
          </p:nvCxnSpPr>
          <p:spPr bwMode="auto">
            <a:xfrm flipV="1">
              <a:off x="10579551" y="2908985"/>
              <a:ext cx="110358" cy="920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CC0941F8-CBB5-4579-BF95-BD4121DBA929}"/>
                </a:ext>
              </a:extLst>
            </p:cNvPr>
            <p:cNvCxnSpPr>
              <a:cxnSpLocks/>
              <a:stCxn id="143" idx="7"/>
              <a:endCxn id="123" idx="3"/>
            </p:cNvCxnSpPr>
            <p:nvPr/>
          </p:nvCxnSpPr>
          <p:spPr bwMode="auto">
            <a:xfrm flipV="1">
              <a:off x="8901119" y="2876662"/>
              <a:ext cx="920849" cy="99455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78" name="Oval 277">
            <a:extLst>
              <a:ext uri="{FF2B5EF4-FFF2-40B4-BE49-F238E27FC236}">
                <a16:creationId xmlns:a16="http://schemas.microsoft.com/office/drawing/2014/main" id="{A291C5F1-E021-4F95-86D3-3FD53FB7C52B}"/>
              </a:ext>
            </a:extLst>
          </p:cNvPr>
          <p:cNvSpPr/>
          <p:nvPr/>
        </p:nvSpPr>
        <p:spPr bwMode="auto">
          <a:xfrm>
            <a:off x="8420163" y="5155860"/>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9" name="Oval 278">
            <a:extLst>
              <a:ext uri="{FF2B5EF4-FFF2-40B4-BE49-F238E27FC236}">
                <a16:creationId xmlns:a16="http://schemas.microsoft.com/office/drawing/2014/main" id="{351F4E19-3444-4CF0-B0CF-0AAC22D55AEC}"/>
              </a:ext>
            </a:extLst>
          </p:cNvPr>
          <p:cNvSpPr/>
          <p:nvPr/>
        </p:nvSpPr>
        <p:spPr bwMode="auto">
          <a:xfrm>
            <a:off x="8785953" y="5168222"/>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0" name="Oval 279">
            <a:extLst>
              <a:ext uri="{FF2B5EF4-FFF2-40B4-BE49-F238E27FC236}">
                <a16:creationId xmlns:a16="http://schemas.microsoft.com/office/drawing/2014/main" id="{74D1B03B-86AA-4D76-A7F0-AC086EB55F0D}"/>
              </a:ext>
            </a:extLst>
          </p:cNvPr>
          <p:cNvSpPr/>
          <p:nvPr/>
        </p:nvSpPr>
        <p:spPr bwMode="auto">
          <a:xfrm>
            <a:off x="9124205" y="5168222"/>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1" name="Oval 280">
            <a:extLst>
              <a:ext uri="{FF2B5EF4-FFF2-40B4-BE49-F238E27FC236}">
                <a16:creationId xmlns:a16="http://schemas.microsoft.com/office/drawing/2014/main" id="{232A74AA-03D7-4F82-B20A-04A13270F1B0}"/>
              </a:ext>
            </a:extLst>
          </p:cNvPr>
          <p:cNvSpPr/>
          <p:nvPr/>
        </p:nvSpPr>
        <p:spPr bwMode="auto">
          <a:xfrm>
            <a:off x="9462823" y="5404702"/>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2" name="Oval 281">
            <a:extLst>
              <a:ext uri="{FF2B5EF4-FFF2-40B4-BE49-F238E27FC236}">
                <a16:creationId xmlns:a16="http://schemas.microsoft.com/office/drawing/2014/main" id="{74B7F62B-9292-4EAF-94D6-B815C1EE89A5}"/>
              </a:ext>
            </a:extLst>
          </p:cNvPr>
          <p:cNvSpPr/>
          <p:nvPr/>
        </p:nvSpPr>
        <p:spPr bwMode="auto">
          <a:xfrm>
            <a:off x="9462823" y="5741804"/>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3" name="Oval 282">
            <a:extLst>
              <a:ext uri="{FF2B5EF4-FFF2-40B4-BE49-F238E27FC236}">
                <a16:creationId xmlns:a16="http://schemas.microsoft.com/office/drawing/2014/main" id="{6914AF32-A666-4191-A63B-451C11C2440E}"/>
              </a:ext>
            </a:extLst>
          </p:cNvPr>
          <p:cNvSpPr/>
          <p:nvPr/>
        </p:nvSpPr>
        <p:spPr bwMode="auto">
          <a:xfrm>
            <a:off x="9462823" y="6109200"/>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08" name="Straight Connector 207">
            <a:extLst>
              <a:ext uri="{FF2B5EF4-FFF2-40B4-BE49-F238E27FC236}">
                <a16:creationId xmlns:a16="http://schemas.microsoft.com/office/drawing/2014/main" id="{665ACE34-D51B-4165-B697-56606820F2CF}"/>
              </a:ext>
            </a:extLst>
          </p:cNvPr>
          <p:cNvCxnSpPr>
            <a:stCxn id="278" idx="4"/>
          </p:cNvCxnSpPr>
          <p:nvPr/>
        </p:nvCxnSpPr>
        <p:spPr bwMode="auto">
          <a:xfrm>
            <a:off x="8530521" y="5376576"/>
            <a:ext cx="0" cy="953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5BB128C3-C8FE-4328-89D1-9EC12EC24D42}"/>
              </a:ext>
            </a:extLst>
          </p:cNvPr>
          <p:cNvCxnSpPr>
            <a:cxnSpLocks/>
            <a:stCxn id="279" idx="4"/>
          </p:cNvCxnSpPr>
          <p:nvPr/>
        </p:nvCxnSpPr>
        <p:spPr bwMode="auto">
          <a:xfrm flipH="1">
            <a:off x="8886147" y="5388938"/>
            <a:ext cx="10164" cy="9204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B5DDD9A3-2DE7-45C0-8DAF-67D86EBE612A}"/>
              </a:ext>
            </a:extLst>
          </p:cNvPr>
          <p:cNvCxnSpPr>
            <a:cxnSpLocks/>
            <a:stCxn id="280" idx="4"/>
          </p:cNvCxnSpPr>
          <p:nvPr/>
        </p:nvCxnSpPr>
        <p:spPr bwMode="auto">
          <a:xfrm flipH="1">
            <a:off x="9231235" y="5388938"/>
            <a:ext cx="3328" cy="9587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9D7B26EC-E516-473C-948F-1807549BBE95}"/>
              </a:ext>
            </a:extLst>
          </p:cNvPr>
          <p:cNvCxnSpPr>
            <a:stCxn id="281" idx="2"/>
          </p:cNvCxnSpPr>
          <p:nvPr/>
        </p:nvCxnSpPr>
        <p:spPr bwMode="auto">
          <a:xfrm flipH="1" flipV="1">
            <a:off x="8410574" y="5503925"/>
            <a:ext cx="1052249" cy="1113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2EBBC7EF-7A8D-40DA-B281-F0E6CDF6EC91}"/>
              </a:ext>
            </a:extLst>
          </p:cNvPr>
          <p:cNvCxnSpPr>
            <a:cxnSpLocks/>
            <a:stCxn id="282" idx="2"/>
          </p:cNvCxnSpPr>
          <p:nvPr/>
        </p:nvCxnSpPr>
        <p:spPr bwMode="auto">
          <a:xfrm flipH="1">
            <a:off x="8379199" y="5852162"/>
            <a:ext cx="1083624" cy="28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D03F9954-F92C-412A-B74A-AEFE49A7D376}"/>
              </a:ext>
            </a:extLst>
          </p:cNvPr>
          <p:cNvCxnSpPr>
            <a:cxnSpLocks/>
            <a:stCxn id="283" idx="2"/>
          </p:cNvCxnSpPr>
          <p:nvPr/>
        </p:nvCxnSpPr>
        <p:spPr bwMode="auto">
          <a:xfrm flipH="1" flipV="1">
            <a:off x="8379199" y="6203222"/>
            <a:ext cx="1083624" cy="163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6" name="Oval 295">
            <a:extLst>
              <a:ext uri="{FF2B5EF4-FFF2-40B4-BE49-F238E27FC236}">
                <a16:creationId xmlns:a16="http://schemas.microsoft.com/office/drawing/2014/main" id="{05EB9097-9EC9-4D3A-85C6-7822E79F59EF}"/>
              </a:ext>
            </a:extLst>
          </p:cNvPr>
          <p:cNvSpPr/>
          <p:nvPr/>
        </p:nvSpPr>
        <p:spPr bwMode="auto">
          <a:xfrm>
            <a:off x="6969128" y="514061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7" name="Oval 296">
            <a:extLst>
              <a:ext uri="{FF2B5EF4-FFF2-40B4-BE49-F238E27FC236}">
                <a16:creationId xmlns:a16="http://schemas.microsoft.com/office/drawing/2014/main" id="{7B37835B-29ED-495D-B92C-6D47877D9C06}"/>
              </a:ext>
            </a:extLst>
          </p:cNvPr>
          <p:cNvSpPr/>
          <p:nvPr/>
        </p:nvSpPr>
        <p:spPr bwMode="auto">
          <a:xfrm>
            <a:off x="7334918" y="5152981"/>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8" name="Oval 297">
            <a:extLst>
              <a:ext uri="{FF2B5EF4-FFF2-40B4-BE49-F238E27FC236}">
                <a16:creationId xmlns:a16="http://schemas.microsoft.com/office/drawing/2014/main" id="{6529BDF6-2F8C-430B-942F-ADED557CEA3D}"/>
              </a:ext>
            </a:extLst>
          </p:cNvPr>
          <p:cNvSpPr/>
          <p:nvPr/>
        </p:nvSpPr>
        <p:spPr bwMode="auto">
          <a:xfrm>
            <a:off x="7673170" y="5152981"/>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99" name="Straight Connector 298">
            <a:extLst>
              <a:ext uri="{FF2B5EF4-FFF2-40B4-BE49-F238E27FC236}">
                <a16:creationId xmlns:a16="http://schemas.microsoft.com/office/drawing/2014/main" id="{D01972B1-D7E7-49B8-B6E1-3A0662C4EA87}"/>
              </a:ext>
            </a:extLst>
          </p:cNvPr>
          <p:cNvCxnSpPr/>
          <p:nvPr/>
        </p:nvCxnSpPr>
        <p:spPr bwMode="auto">
          <a:xfrm flipH="1" flipV="1">
            <a:off x="6918217" y="5874752"/>
            <a:ext cx="1052249" cy="1113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00" name="Straight Connector 299">
            <a:extLst>
              <a:ext uri="{FF2B5EF4-FFF2-40B4-BE49-F238E27FC236}">
                <a16:creationId xmlns:a16="http://schemas.microsoft.com/office/drawing/2014/main" id="{3578F4C7-F9BA-4B7C-A71E-0A94A6F933E6}"/>
              </a:ext>
            </a:extLst>
          </p:cNvPr>
          <p:cNvCxnSpPr>
            <a:cxnSpLocks/>
            <a:stCxn id="298" idx="4"/>
          </p:cNvCxnSpPr>
          <p:nvPr/>
        </p:nvCxnSpPr>
        <p:spPr bwMode="auto">
          <a:xfrm>
            <a:off x="7783528" y="5373697"/>
            <a:ext cx="0" cy="5207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029CBAE4-9E53-41F2-91D4-13E1EE60C09D}"/>
              </a:ext>
            </a:extLst>
          </p:cNvPr>
          <p:cNvCxnSpPr>
            <a:cxnSpLocks/>
            <a:stCxn id="297" idx="4"/>
          </p:cNvCxnSpPr>
          <p:nvPr/>
        </p:nvCxnSpPr>
        <p:spPr bwMode="auto">
          <a:xfrm flipH="1">
            <a:off x="7434772" y="5373697"/>
            <a:ext cx="10504" cy="510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BDB3D5EF-448E-49F3-B5BF-09B5E15FD95E}"/>
              </a:ext>
            </a:extLst>
          </p:cNvPr>
          <p:cNvCxnSpPr>
            <a:cxnSpLocks/>
            <a:stCxn id="296" idx="4"/>
          </p:cNvCxnSpPr>
          <p:nvPr/>
        </p:nvCxnSpPr>
        <p:spPr bwMode="auto">
          <a:xfrm>
            <a:off x="7079486" y="5361335"/>
            <a:ext cx="0" cy="5225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6" name="Oval 315">
            <a:extLst>
              <a:ext uri="{FF2B5EF4-FFF2-40B4-BE49-F238E27FC236}">
                <a16:creationId xmlns:a16="http://schemas.microsoft.com/office/drawing/2014/main" id="{42ED0C1A-092D-434F-99DD-284ABDBB9414}"/>
              </a:ext>
            </a:extLst>
          </p:cNvPr>
          <p:cNvSpPr/>
          <p:nvPr/>
        </p:nvSpPr>
        <p:spPr bwMode="auto">
          <a:xfrm>
            <a:off x="10321861" y="517859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7" name="Oval 316">
            <a:extLst>
              <a:ext uri="{FF2B5EF4-FFF2-40B4-BE49-F238E27FC236}">
                <a16:creationId xmlns:a16="http://schemas.microsoft.com/office/drawing/2014/main" id="{B96F65F3-4B99-4A69-823E-8F2EA3CC48D0}"/>
              </a:ext>
            </a:extLst>
          </p:cNvPr>
          <p:cNvSpPr/>
          <p:nvPr/>
        </p:nvSpPr>
        <p:spPr bwMode="auto">
          <a:xfrm>
            <a:off x="10329581" y="549632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8" name="Oval 317">
            <a:extLst>
              <a:ext uri="{FF2B5EF4-FFF2-40B4-BE49-F238E27FC236}">
                <a16:creationId xmlns:a16="http://schemas.microsoft.com/office/drawing/2014/main" id="{6090BF69-DC2E-4500-BBEB-707D49F87A6A}"/>
              </a:ext>
            </a:extLst>
          </p:cNvPr>
          <p:cNvSpPr/>
          <p:nvPr/>
        </p:nvSpPr>
        <p:spPr bwMode="auto">
          <a:xfrm>
            <a:off x="10329581" y="578995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9" name="Oval 318">
            <a:extLst>
              <a:ext uri="{FF2B5EF4-FFF2-40B4-BE49-F238E27FC236}">
                <a16:creationId xmlns:a16="http://schemas.microsoft.com/office/drawing/2014/main" id="{EDB7CA4E-6A03-4B9A-817C-8644FAE4517A}"/>
              </a:ext>
            </a:extLst>
          </p:cNvPr>
          <p:cNvSpPr/>
          <p:nvPr/>
        </p:nvSpPr>
        <p:spPr bwMode="auto">
          <a:xfrm>
            <a:off x="10338727" y="6125649"/>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0" name="Oval 319">
            <a:extLst>
              <a:ext uri="{FF2B5EF4-FFF2-40B4-BE49-F238E27FC236}">
                <a16:creationId xmlns:a16="http://schemas.microsoft.com/office/drawing/2014/main" id="{1B1C0FB8-C575-4D44-A48E-5F4F6099E818}"/>
              </a:ext>
            </a:extLst>
          </p:cNvPr>
          <p:cNvSpPr/>
          <p:nvPr/>
        </p:nvSpPr>
        <p:spPr bwMode="auto">
          <a:xfrm>
            <a:off x="11750908" y="517859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1" name="Oval 320">
            <a:extLst>
              <a:ext uri="{FF2B5EF4-FFF2-40B4-BE49-F238E27FC236}">
                <a16:creationId xmlns:a16="http://schemas.microsoft.com/office/drawing/2014/main" id="{D0E69734-F34E-4281-AA76-B1F48B20D286}"/>
              </a:ext>
            </a:extLst>
          </p:cNvPr>
          <p:cNvSpPr/>
          <p:nvPr/>
        </p:nvSpPr>
        <p:spPr bwMode="auto">
          <a:xfrm>
            <a:off x="11750908" y="5503925"/>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2" name="Oval 321">
            <a:extLst>
              <a:ext uri="{FF2B5EF4-FFF2-40B4-BE49-F238E27FC236}">
                <a16:creationId xmlns:a16="http://schemas.microsoft.com/office/drawing/2014/main" id="{966DBE68-5425-4EB5-AF2D-BE9230A576B4}"/>
              </a:ext>
            </a:extLst>
          </p:cNvPr>
          <p:cNvSpPr/>
          <p:nvPr/>
        </p:nvSpPr>
        <p:spPr bwMode="auto">
          <a:xfrm>
            <a:off x="11747211" y="5795633"/>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3" name="Oval 322">
            <a:extLst>
              <a:ext uri="{FF2B5EF4-FFF2-40B4-BE49-F238E27FC236}">
                <a16:creationId xmlns:a16="http://schemas.microsoft.com/office/drawing/2014/main" id="{9F1F38B3-EF1F-4930-B315-DE9A767EB307}"/>
              </a:ext>
            </a:extLst>
          </p:cNvPr>
          <p:cNvSpPr/>
          <p:nvPr/>
        </p:nvSpPr>
        <p:spPr bwMode="auto">
          <a:xfrm>
            <a:off x="11751323" y="6124314"/>
            <a:ext cx="220716" cy="2207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27" name="Straight Connector 226">
            <a:extLst>
              <a:ext uri="{FF2B5EF4-FFF2-40B4-BE49-F238E27FC236}">
                <a16:creationId xmlns:a16="http://schemas.microsoft.com/office/drawing/2014/main" id="{5AFC38AB-AE61-405E-B98E-780A31673BA6}"/>
              </a:ext>
            </a:extLst>
          </p:cNvPr>
          <p:cNvCxnSpPr>
            <a:cxnSpLocks/>
            <a:stCxn id="316" idx="6"/>
          </p:cNvCxnSpPr>
          <p:nvPr/>
        </p:nvCxnSpPr>
        <p:spPr bwMode="auto">
          <a:xfrm>
            <a:off x="10542577" y="5288951"/>
            <a:ext cx="326697" cy="25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2D7BD92B-8198-42A9-AE69-7A4075C9861A}"/>
              </a:ext>
            </a:extLst>
          </p:cNvPr>
          <p:cNvCxnSpPr>
            <a:cxnSpLocks/>
            <a:stCxn id="317" idx="6"/>
          </p:cNvCxnSpPr>
          <p:nvPr/>
        </p:nvCxnSpPr>
        <p:spPr bwMode="auto">
          <a:xfrm>
            <a:off x="10550297" y="5606683"/>
            <a:ext cx="310566" cy="724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68" name="Group 267">
            <a:extLst>
              <a:ext uri="{FF2B5EF4-FFF2-40B4-BE49-F238E27FC236}">
                <a16:creationId xmlns:a16="http://schemas.microsoft.com/office/drawing/2014/main" id="{7CBBBE6A-0AA8-4133-975A-D1E025991BB0}"/>
              </a:ext>
            </a:extLst>
          </p:cNvPr>
          <p:cNvGrpSpPr/>
          <p:nvPr/>
        </p:nvGrpSpPr>
        <p:grpSpPr>
          <a:xfrm>
            <a:off x="10860146" y="5200545"/>
            <a:ext cx="348322" cy="528634"/>
            <a:chOff x="10860147" y="1662704"/>
            <a:chExt cx="733425" cy="900639"/>
          </a:xfrm>
        </p:grpSpPr>
        <p:sp>
          <p:nvSpPr>
            <p:cNvPr id="365" name="Rectangle 364">
              <a:extLst>
                <a:ext uri="{FF2B5EF4-FFF2-40B4-BE49-F238E27FC236}">
                  <a16:creationId xmlns:a16="http://schemas.microsoft.com/office/drawing/2014/main" id="{D16918FA-DA8F-423A-8236-26326B29766C}"/>
                </a:ext>
              </a:extLst>
            </p:cNvPr>
            <p:cNvSpPr/>
            <p:nvPr/>
          </p:nvSpPr>
          <p:spPr bwMode="auto">
            <a:xfrm>
              <a:off x="11013890" y="1662704"/>
              <a:ext cx="468445" cy="90063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366" name="Straight Connector 365">
              <a:extLst>
                <a:ext uri="{FF2B5EF4-FFF2-40B4-BE49-F238E27FC236}">
                  <a16:creationId xmlns:a16="http://schemas.microsoft.com/office/drawing/2014/main" id="{FBBE034A-8C35-400B-913D-BB26004640C5}"/>
                </a:ext>
              </a:extLst>
            </p:cNvPr>
            <p:cNvCxnSpPr>
              <a:cxnSpLocks/>
              <a:stCxn id="365" idx="0"/>
              <a:endCxn id="365" idx="0"/>
            </p:cNvCxnSpPr>
            <p:nvPr/>
          </p:nvCxnSpPr>
          <p:spPr bwMode="auto">
            <a:xfrm>
              <a:off x="11248113" y="1662704"/>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30AC8CD8-2B9D-413E-BA74-257C0908A916}"/>
                </a:ext>
              </a:extLst>
            </p:cNvPr>
            <p:cNvCxnSpPr>
              <a:cxnSpLocks/>
            </p:cNvCxnSpPr>
            <p:nvPr/>
          </p:nvCxnSpPr>
          <p:spPr bwMode="auto">
            <a:xfrm>
              <a:off x="10860147" y="1813323"/>
              <a:ext cx="7334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2716F688-C167-4A41-8137-12AB6F50C5DB}"/>
                </a:ext>
              </a:extLst>
            </p:cNvPr>
            <p:cNvCxnSpPr>
              <a:cxnSpLocks/>
            </p:cNvCxnSpPr>
            <p:nvPr/>
          </p:nvCxnSpPr>
          <p:spPr bwMode="auto">
            <a:xfrm>
              <a:off x="10860147" y="2373300"/>
              <a:ext cx="733425" cy="11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id="{4476F654-ADAB-4B87-879F-7443D19FA9E4}"/>
                </a:ext>
              </a:extLst>
            </p:cNvPr>
            <p:cNvCxnSpPr/>
            <p:nvPr/>
          </p:nvCxnSpPr>
          <p:spPr bwMode="auto">
            <a:xfrm>
              <a:off x="11013890" y="1814513"/>
              <a:ext cx="468445" cy="5643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id="{AD2848F0-7685-400E-A68C-946ACE0CE3D3}"/>
                </a:ext>
              </a:extLst>
            </p:cNvPr>
            <p:cNvCxnSpPr/>
            <p:nvPr/>
          </p:nvCxnSpPr>
          <p:spPr bwMode="auto">
            <a:xfrm flipV="1">
              <a:off x="11013890" y="1813323"/>
              <a:ext cx="468445" cy="55997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72" name="Group 371">
            <a:extLst>
              <a:ext uri="{FF2B5EF4-FFF2-40B4-BE49-F238E27FC236}">
                <a16:creationId xmlns:a16="http://schemas.microsoft.com/office/drawing/2014/main" id="{268FADA0-89DF-473A-AC66-2DA9DCE3E0F0}"/>
              </a:ext>
            </a:extLst>
          </p:cNvPr>
          <p:cNvGrpSpPr/>
          <p:nvPr/>
        </p:nvGrpSpPr>
        <p:grpSpPr>
          <a:xfrm>
            <a:off x="10861571" y="5819093"/>
            <a:ext cx="348322" cy="528634"/>
            <a:chOff x="10860147" y="1662704"/>
            <a:chExt cx="733425" cy="900639"/>
          </a:xfrm>
        </p:grpSpPr>
        <p:sp>
          <p:nvSpPr>
            <p:cNvPr id="373" name="Rectangle 372">
              <a:extLst>
                <a:ext uri="{FF2B5EF4-FFF2-40B4-BE49-F238E27FC236}">
                  <a16:creationId xmlns:a16="http://schemas.microsoft.com/office/drawing/2014/main" id="{9CB45976-B94C-4D3F-B593-FA4EBA8F3B32}"/>
                </a:ext>
              </a:extLst>
            </p:cNvPr>
            <p:cNvSpPr/>
            <p:nvPr/>
          </p:nvSpPr>
          <p:spPr bwMode="auto">
            <a:xfrm>
              <a:off x="11013890" y="1662704"/>
              <a:ext cx="468445" cy="90063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374" name="Straight Connector 373">
              <a:extLst>
                <a:ext uri="{FF2B5EF4-FFF2-40B4-BE49-F238E27FC236}">
                  <a16:creationId xmlns:a16="http://schemas.microsoft.com/office/drawing/2014/main" id="{ACE8613D-C2D4-4F41-8727-138491E0248A}"/>
                </a:ext>
              </a:extLst>
            </p:cNvPr>
            <p:cNvCxnSpPr>
              <a:cxnSpLocks/>
              <a:stCxn id="373" idx="0"/>
              <a:endCxn id="373" idx="0"/>
            </p:cNvCxnSpPr>
            <p:nvPr/>
          </p:nvCxnSpPr>
          <p:spPr bwMode="auto">
            <a:xfrm>
              <a:off x="11248113" y="1662704"/>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id="{31F00BEA-D3CF-4DBC-BA32-59270FBBF573}"/>
                </a:ext>
              </a:extLst>
            </p:cNvPr>
            <p:cNvCxnSpPr>
              <a:cxnSpLocks/>
            </p:cNvCxnSpPr>
            <p:nvPr/>
          </p:nvCxnSpPr>
          <p:spPr bwMode="auto">
            <a:xfrm>
              <a:off x="10860147" y="1813323"/>
              <a:ext cx="7334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6" name="Straight Connector 375">
              <a:extLst>
                <a:ext uri="{FF2B5EF4-FFF2-40B4-BE49-F238E27FC236}">
                  <a16:creationId xmlns:a16="http://schemas.microsoft.com/office/drawing/2014/main" id="{A2EC27D5-F772-4DF2-971F-F33DA78DFA08}"/>
                </a:ext>
              </a:extLst>
            </p:cNvPr>
            <p:cNvCxnSpPr>
              <a:cxnSpLocks/>
            </p:cNvCxnSpPr>
            <p:nvPr/>
          </p:nvCxnSpPr>
          <p:spPr bwMode="auto">
            <a:xfrm>
              <a:off x="10860147" y="2373300"/>
              <a:ext cx="733425" cy="11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id="{5863B69F-D982-4255-833C-7473EF8ED26E}"/>
                </a:ext>
              </a:extLst>
            </p:cNvPr>
            <p:cNvCxnSpPr/>
            <p:nvPr/>
          </p:nvCxnSpPr>
          <p:spPr bwMode="auto">
            <a:xfrm>
              <a:off x="11013890" y="1814513"/>
              <a:ext cx="468445" cy="5643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E3A77A9C-C19B-4908-A36A-249AFF21AD5F}"/>
                </a:ext>
              </a:extLst>
            </p:cNvPr>
            <p:cNvCxnSpPr/>
            <p:nvPr/>
          </p:nvCxnSpPr>
          <p:spPr bwMode="auto">
            <a:xfrm flipV="1">
              <a:off x="11013890" y="1813323"/>
              <a:ext cx="468445" cy="55997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79" name="Group 378">
            <a:extLst>
              <a:ext uri="{FF2B5EF4-FFF2-40B4-BE49-F238E27FC236}">
                <a16:creationId xmlns:a16="http://schemas.microsoft.com/office/drawing/2014/main" id="{2B2D5C00-EEA7-427F-8123-09B66478E63E}"/>
              </a:ext>
            </a:extLst>
          </p:cNvPr>
          <p:cNvGrpSpPr/>
          <p:nvPr/>
        </p:nvGrpSpPr>
        <p:grpSpPr>
          <a:xfrm>
            <a:off x="11305527" y="5200545"/>
            <a:ext cx="348322" cy="528634"/>
            <a:chOff x="10860147" y="1662704"/>
            <a:chExt cx="733425" cy="900639"/>
          </a:xfrm>
        </p:grpSpPr>
        <p:sp>
          <p:nvSpPr>
            <p:cNvPr id="380" name="Rectangle 379">
              <a:extLst>
                <a:ext uri="{FF2B5EF4-FFF2-40B4-BE49-F238E27FC236}">
                  <a16:creationId xmlns:a16="http://schemas.microsoft.com/office/drawing/2014/main" id="{D207FBF5-CB17-4FF7-9CC5-A8CE8C4D38EB}"/>
                </a:ext>
              </a:extLst>
            </p:cNvPr>
            <p:cNvSpPr/>
            <p:nvPr/>
          </p:nvSpPr>
          <p:spPr bwMode="auto">
            <a:xfrm>
              <a:off x="11013890" y="1662704"/>
              <a:ext cx="468445" cy="90063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381" name="Straight Connector 380">
              <a:extLst>
                <a:ext uri="{FF2B5EF4-FFF2-40B4-BE49-F238E27FC236}">
                  <a16:creationId xmlns:a16="http://schemas.microsoft.com/office/drawing/2014/main" id="{7D8503A6-650E-40ED-98ED-7E453F3EECFD}"/>
                </a:ext>
              </a:extLst>
            </p:cNvPr>
            <p:cNvCxnSpPr>
              <a:cxnSpLocks/>
              <a:stCxn id="380" idx="0"/>
              <a:endCxn id="380" idx="0"/>
            </p:cNvCxnSpPr>
            <p:nvPr/>
          </p:nvCxnSpPr>
          <p:spPr bwMode="auto">
            <a:xfrm>
              <a:off x="11248113" y="1662704"/>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1A6BC26E-0FC4-4452-8173-8AD5588FDB16}"/>
                </a:ext>
              </a:extLst>
            </p:cNvPr>
            <p:cNvCxnSpPr>
              <a:cxnSpLocks/>
            </p:cNvCxnSpPr>
            <p:nvPr/>
          </p:nvCxnSpPr>
          <p:spPr bwMode="auto">
            <a:xfrm>
              <a:off x="10860147" y="1813323"/>
              <a:ext cx="7334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A7D854F1-557F-4381-84C5-E7DF0AE110AE}"/>
                </a:ext>
              </a:extLst>
            </p:cNvPr>
            <p:cNvCxnSpPr>
              <a:cxnSpLocks/>
            </p:cNvCxnSpPr>
            <p:nvPr/>
          </p:nvCxnSpPr>
          <p:spPr bwMode="auto">
            <a:xfrm>
              <a:off x="10860147" y="2373300"/>
              <a:ext cx="733425" cy="11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E43FBA3F-093A-493B-B8A7-7CF69859CFF3}"/>
                </a:ext>
              </a:extLst>
            </p:cNvPr>
            <p:cNvCxnSpPr/>
            <p:nvPr/>
          </p:nvCxnSpPr>
          <p:spPr bwMode="auto">
            <a:xfrm>
              <a:off x="11013890" y="1814513"/>
              <a:ext cx="468445" cy="5643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1583D62-25AA-4D46-9150-41A4DE945953}"/>
                </a:ext>
              </a:extLst>
            </p:cNvPr>
            <p:cNvCxnSpPr/>
            <p:nvPr/>
          </p:nvCxnSpPr>
          <p:spPr bwMode="auto">
            <a:xfrm flipV="1">
              <a:off x="11013890" y="1813323"/>
              <a:ext cx="468445" cy="55997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97" name="Group 396">
            <a:extLst>
              <a:ext uri="{FF2B5EF4-FFF2-40B4-BE49-F238E27FC236}">
                <a16:creationId xmlns:a16="http://schemas.microsoft.com/office/drawing/2014/main" id="{D4EAE25A-247A-4145-A0A5-24619BB9FFDE}"/>
              </a:ext>
            </a:extLst>
          </p:cNvPr>
          <p:cNvGrpSpPr/>
          <p:nvPr/>
        </p:nvGrpSpPr>
        <p:grpSpPr>
          <a:xfrm>
            <a:off x="11310547" y="5817585"/>
            <a:ext cx="348322" cy="528634"/>
            <a:chOff x="10860147" y="1662704"/>
            <a:chExt cx="733425" cy="900639"/>
          </a:xfrm>
        </p:grpSpPr>
        <p:sp>
          <p:nvSpPr>
            <p:cNvPr id="398" name="Rectangle 397">
              <a:extLst>
                <a:ext uri="{FF2B5EF4-FFF2-40B4-BE49-F238E27FC236}">
                  <a16:creationId xmlns:a16="http://schemas.microsoft.com/office/drawing/2014/main" id="{09BFF24E-0C33-4831-8FA4-E6ADB943801B}"/>
                </a:ext>
              </a:extLst>
            </p:cNvPr>
            <p:cNvSpPr/>
            <p:nvPr/>
          </p:nvSpPr>
          <p:spPr bwMode="auto">
            <a:xfrm>
              <a:off x="11013890" y="1662704"/>
              <a:ext cx="468445" cy="90063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399" name="Straight Connector 398">
              <a:extLst>
                <a:ext uri="{FF2B5EF4-FFF2-40B4-BE49-F238E27FC236}">
                  <a16:creationId xmlns:a16="http://schemas.microsoft.com/office/drawing/2014/main" id="{913DFDEF-2DCE-4E4B-A11F-B03019FDD9AE}"/>
                </a:ext>
              </a:extLst>
            </p:cNvPr>
            <p:cNvCxnSpPr>
              <a:cxnSpLocks/>
              <a:stCxn id="398" idx="0"/>
              <a:endCxn id="398" idx="0"/>
            </p:cNvCxnSpPr>
            <p:nvPr/>
          </p:nvCxnSpPr>
          <p:spPr bwMode="auto">
            <a:xfrm>
              <a:off x="11248113" y="1662704"/>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id="{9424F3F9-DDC4-4DB2-AE4F-A57D0608AA05}"/>
                </a:ext>
              </a:extLst>
            </p:cNvPr>
            <p:cNvCxnSpPr>
              <a:cxnSpLocks/>
            </p:cNvCxnSpPr>
            <p:nvPr/>
          </p:nvCxnSpPr>
          <p:spPr bwMode="auto">
            <a:xfrm>
              <a:off x="10860147" y="1813323"/>
              <a:ext cx="7334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id="{B430FE10-8C18-4157-85A2-A5CA63C9E0B4}"/>
                </a:ext>
              </a:extLst>
            </p:cNvPr>
            <p:cNvCxnSpPr>
              <a:cxnSpLocks/>
            </p:cNvCxnSpPr>
            <p:nvPr/>
          </p:nvCxnSpPr>
          <p:spPr bwMode="auto">
            <a:xfrm>
              <a:off x="10860147" y="2373300"/>
              <a:ext cx="733425" cy="11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id="{FBB57B79-6EEC-4E00-90A9-804F7C53FF01}"/>
                </a:ext>
              </a:extLst>
            </p:cNvPr>
            <p:cNvCxnSpPr/>
            <p:nvPr/>
          </p:nvCxnSpPr>
          <p:spPr bwMode="auto">
            <a:xfrm>
              <a:off x="11013890" y="1814513"/>
              <a:ext cx="468445" cy="5643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id="{498A45C5-F1E8-4A79-9AEA-39030656D9B4}"/>
                </a:ext>
              </a:extLst>
            </p:cNvPr>
            <p:cNvCxnSpPr/>
            <p:nvPr/>
          </p:nvCxnSpPr>
          <p:spPr bwMode="auto">
            <a:xfrm flipV="1">
              <a:off x="11013890" y="1813323"/>
              <a:ext cx="468445" cy="55997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04" name="Straight Connector 403">
            <a:extLst>
              <a:ext uri="{FF2B5EF4-FFF2-40B4-BE49-F238E27FC236}">
                <a16:creationId xmlns:a16="http://schemas.microsoft.com/office/drawing/2014/main" id="{5AF19B27-11B5-4288-95FC-5EC612992301}"/>
              </a:ext>
            </a:extLst>
          </p:cNvPr>
          <p:cNvCxnSpPr>
            <a:cxnSpLocks/>
            <a:stCxn id="318" idx="6"/>
          </p:cNvCxnSpPr>
          <p:nvPr/>
        </p:nvCxnSpPr>
        <p:spPr bwMode="auto">
          <a:xfrm>
            <a:off x="10550297" y="5900313"/>
            <a:ext cx="310566" cy="82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id="{B76E3A0B-7243-4AEC-A3C2-4EF91ADAA633}"/>
              </a:ext>
            </a:extLst>
          </p:cNvPr>
          <p:cNvCxnSpPr>
            <a:cxnSpLocks/>
            <a:stCxn id="319" idx="6"/>
          </p:cNvCxnSpPr>
          <p:nvPr/>
        </p:nvCxnSpPr>
        <p:spPr bwMode="auto">
          <a:xfrm>
            <a:off x="10559443" y="6236007"/>
            <a:ext cx="30070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ABB09567-F2A6-4C55-BB6E-26ED68219DC3}"/>
              </a:ext>
            </a:extLst>
          </p:cNvPr>
          <p:cNvCxnSpPr/>
          <p:nvPr/>
        </p:nvCxnSpPr>
        <p:spPr bwMode="auto">
          <a:xfrm>
            <a:off x="11208468" y="5288951"/>
            <a:ext cx="970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id="{DCB4682A-9C87-4E0B-A603-6BF4CE454911}"/>
              </a:ext>
            </a:extLst>
          </p:cNvPr>
          <p:cNvCxnSpPr>
            <a:cxnSpLocks/>
          </p:cNvCxnSpPr>
          <p:nvPr/>
        </p:nvCxnSpPr>
        <p:spPr bwMode="auto">
          <a:xfrm>
            <a:off x="11208468" y="5620901"/>
            <a:ext cx="101721" cy="2840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id="{64953D71-9E56-4331-8154-21FDED7D47F1}"/>
              </a:ext>
            </a:extLst>
          </p:cNvPr>
          <p:cNvCxnSpPr>
            <a:cxnSpLocks/>
          </p:cNvCxnSpPr>
          <p:nvPr/>
        </p:nvCxnSpPr>
        <p:spPr bwMode="auto">
          <a:xfrm flipV="1">
            <a:off x="11208468" y="5620900"/>
            <a:ext cx="97059" cy="2850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A762D2C5-F001-49BB-A5B0-047598A9B68D}"/>
              </a:ext>
            </a:extLst>
          </p:cNvPr>
          <p:cNvCxnSpPr/>
          <p:nvPr/>
        </p:nvCxnSpPr>
        <p:spPr bwMode="auto">
          <a:xfrm>
            <a:off x="11208468" y="6234672"/>
            <a:ext cx="970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08DB4F42-FAFC-49E4-9DFF-435416522C46}"/>
              </a:ext>
            </a:extLst>
          </p:cNvPr>
          <p:cNvCxnSpPr>
            <a:cxnSpLocks/>
            <a:endCxn id="320" idx="2"/>
          </p:cNvCxnSpPr>
          <p:nvPr/>
        </p:nvCxnSpPr>
        <p:spPr bwMode="auto">
          <a:xfrm>
            <a:off x="11653849" y="5288951"/>
            <a:ext cx="970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id="{B75150F0-6F98-43E6-A050-F13219CF396C}"/>
              </a:ext>
            </a:extLst>
          </p:cNvPr>
          <p:cNvCxnSpPr>
            <a:cxnSpLocks/>
            <a:endCxn id="321" idx="2"/>
          </p:cNvCxnSpPr>
          <p:nvPr/>
        </p:nvCxnSpPr>
        <p:spPr bwMode="auto">
          <a:xfrm>
            <a:off x="11653849" y="5614283"/>
            <a:ext cx="970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id="{6455A07A-085C-4954-96FB-9D0C66D732AD}"/>
              </a:ext>
            </a:extLst>
          </p:cNvPr>
          <p:cNvCxnSpPr>
            <a:cxnSpLocks/>
            <a:endCxn id="322" idx="2"/>
          </p:cNvCxnSpPr>
          <p:nvPr/>
        </p:nvCxnSpPr>
        <p:spPr bwMode="auto">
          <a:xfrm>
            <a:off x="11659227" y="5905991"/>
            <a:ext cx="879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2A4AA218-3AB4-4463-AE75-0D95FBE2B84F}"/>
              </a:ext>
            </a:extLst>
          </p:cNvPr>
          <p:cNvCxnSpPr>
            <a:cxnSpLocks/>
            <a:endCxn id="323" idx="2"/>
          </p:cNvCxnSpPr>
          <p:nvPr/>
        </p:nvCxnSpPr>
        <p:spPr bwMode="auto">
          <a:xfrm>
            <a:off x="11640397" y="6234672"/>
            <a:ext cx="11092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6" name="TextBox 325">
            <a:extLst>
              <a:ext uri="{FF2B5EF4-FFF2-40B4-BE49-F238E27FC236}">
                <a16:creationId xmlns:a16="http://schemas.microsoft.com/office/drawing/2014/main" id="{EEACCE2A-B66A-4954-BEED-53276AE6C3A3}"/>
              </a:ext>
            </a:extLst>
          </p:cNvPr>
          <p:cNvSpPr txBox="1"/>
          <p:nvPr/>
        </p:nvSpPr>
        <p:spPr>
          <a:xfrm>
            <a:off x="4489464" y="3525625"/>
            <a:ext cx="415498" cy="369332"/>
          </a:xfrm>
          <a:prstGeom prst="rect">
            <a:avLst/>
          </a:prstGeom>
          <a:noFill/>
        </p:spPr>
        <p:txBody>
          <a:bodyPr wrap="none" rtlCol="0">
            <a:spAutoFit/>
          </a:bodyPr>
          <a:lstStyle/>
          <a:p>
            <a:r>
              <a:rPr lang="en-US" dirty="0"/>
              <a:t>…</a:t>
            </a:r>
          </a:p>
        </p:txBody>
      </p:sp>
      <p:sp>
        <p:nvSpPr>
          <p:cNvPr id="440" name="TextBox 439">
            <a:extLst>
              <a:ext uri="{FF2B5EF4-FFF2-40B4-BE49-F238E27FC236}">
                <a16:creationId xmlns:a16="http://schemas.microsoft.com/office/drawing/2014/main" id="{D47D0AF0-B5D0-4CBD-8314-AA18AA249312}"/>
              </a:ext>
            </a:extLst>
          </p:cNvPr>
          <p:cNvSpPr txBox="1"/>
          <p:nvPr/>
        </p:nvSpPr>
        <p:spPr>
          <a:xfrm>
            <a:off x="9886099" y="3429000"/>
            <a:ext cx="41549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99432446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noProof="0" dirty="0"/>
              <a:t>Terminology</a:t>
            </a:r>
          </a:p>
        </p:txBody>
      </p:sp>
      <p:sp>
        <p:nvSpPr>
          <p:cNvPr id="21508" name="Rectangle 3"/>
          <p:cNvSpPr>
            <a:spLocks noGrp="1" noChangeArrowheads="1"/>
          </p:cNvSpPr>
          <p:nvPr>
            <p:ph idx="1"/>
          </p:nvPr>
        </p:nvSpPr>
        <p:spPr/>
        <p:txBody>
          <a:bodyPr/>
          <a:lstStyle/>
          <a:p>
            <a:r>
              <a:rPr lang="en-US" noProof="0" dirty="0"/>
              <a:t>Memory cell</a:t>
            </a:r>
          </a:p>
          <a:p>
            <a:pPr lvl="1"/>
            <a:r>
              <a:rPr lang="en-US" noProof="0" dirty="0"/>
              <a:t>Typically 1 bit – the fundamental building block of memory</a:t>
            </a:r>
          </a:p>
          <a:p>
            <a:pPr lvl="1"/>
            <a:r>
              <a:rPr lang="en-US" dirty="0"/>
              <a:t>The bit is stored e.g. in a DRAM cell (one transistor/capacitor), SRAM cell (4 or 6 transistors) or flip-flop</a:t>
            </a:r>
            <a:endParaRPr lang="en-US" noProof="0" dirty="0"/>
          </a:p>
          <a:p>
            <a:pPr lvl="1"/>
            <a:r>
              <a:rPr lang="en-US" dirty="0">
                <a:hlinkClick r:id="rId3"/>
              </a:rPr>
              <a:t>https://en.wikipedia.org/wiki/Memory_cell_(computing)</a:t>
            </a:r>
            <a:r>
              <a:rPr lang="en-US" dirty="0"/>
              <a:t> </a:t>
            </a:r>
            <a:endParaRPr lang="en-US" noProof="0" dirty="0"/>
          </a:p>
          <a:p>
            <a:pPr lvl="1"/>
            <a:endParaRPr lang="en-US" noProof="0" dirty="0"/>
          </a:p>
          <a:p>
            <a:r>
              <a:rPr lang="en-US" noProof="0" dirty="0"/>
              <a:t>Byte</a:t>
            </a:r>
          </a:p>
          <a:p>
            <a:pPr lvl="1"/>
            <a:r>
              <a:rPr lang="en-US" noProof="0" dirty="0"/>
              <a:t>Fixed number of memory cells accessible via a single address, typically 8 bit (smallest addressable unit)</a:t>
            </a:r>
          </a:p>
          <a:p>
            <a:pPr lvl="1"/>
            <a:endParaRPr lang="en-US" noProof="0" dirty="0"/>
          </a:p>
          <a:p>
            <a:r>
              <a:rPr lang="en-US" noProof="0" dirty="0"/>
              <a:t>Memory word</a:t>
            </a:r>
          </a:p>
          <a:p>
            <a:pPr lvl="1"/>
            <a:r>
              <a:rPr lang="en-US" noProof="0" dirty="0"/>
              <a:t>Maximum number of memory elements transferred in a single bus cycle between processor and memory (e.g., 32 bit, 64 bit, depending on the width of the data bus)</a:t>
            </a:r>
          </a:p>
          <a:p>
            <a:pPr lvl="1"/>
            <a:endParaRPr lang="en-US" noProof="0" dirty="0"/>
          </a:p>
          <a:p>
            <a:r>
              <a:rPr lang="en-US" noProof="0" dirty="0"/>
              <a:t>Random access</a:t>
            </a:r>
          </a:p>
          <a:p>
            <a:pPr lvl="1"/>
            <a:r>
              <a:rPr lang="en-US" noProof="0" dirty="0"/>
              <a:t>Direct and individual </a:t>
            </a:r>
            <a:r>
              <a:rPr lang="en-US" dirty="0"/>
              <a:t>access of each memory cell possible (without the need to address other cells before)</a:t>
            </a:r>
            <a:r>
              <a:rPr lang="en-US" noProof="0" dirty="0"/>
              <a:t> </a:t>
            </a:r>
          </a:p>
          <a:p>
            <a:pPr lvl="1"/>
            <a:r>
              <a:rPr lang="en-US" noProof="0" dirty="0"/>
              <a:t>Selection of a cell is based on an address decoder (address -&gt; signals to address a cell).</a:t>
            </a:r>
          </a:p>
          <a:p>
            <a:endParaRPr lang="en-US" noProof="0" dirty="0"/>
          </a:p>
        </p:txBody>
      </p:sp>
      <p:sp>
        <p:nvSpPr>
          <p:cNvPr id="2150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879356886"/>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US" altLang="en-US" dirty="0"/>
              <a:t>A classical d</a:t>
            </a:r>
            <a:r>
              <a:rPr lang="en-US" altLang="en-US" noProof="0" dirty="0" err="1"/>
              <a:t>ynamic</a:t>
            </a:r>
            <a:r>
              <a:rPr lang="en-US" altLang="en-US" noProof="0" dirty="0"/>
              <a:t> interconnect: bus</a:t>
            </a:r>
          </a:p>
        </p:txBody>
      </p:sp>
      <p:sp>
        <p:nvSpPr>
          <p:cNvPr id="108548" name="Rectangle 3"/>
          <p:cNvSpPr>
            <a:spLocks noGrp="1" noChangeArrowheads="1"/>
          </p:cNvSpPr>
          <p:nvPr>
            <p:ph type="body" idx="1"/>
          </p:nvPr>
        </p:nvSpPr>
        <p:spPr/>
        <p:txBody>
          <a:bodyPr/>
          <a:lstStyle/>
          <a:p>
            <a:pPr eaLnBrk="1" hangingPunct="1"/>
            <a:r>
              <a:rPr lang="en-US" altLang="en-US" noProof="0" dirty="0"/>
              <a:t>Shared memory multiprocessor with a single bus and local caches </a:t>
            </a:r>
          </a:p>
        </p:txBody>
      </p:sp>
      <p:sp>
        <p:nvSpPr>
          <p:cNvPr id="108549" name="Oval 4"/>
          <p:cNvSpPr>
            <a:spLocks noChangeArrowheads="1"/>
          </p:cNvSpPr>
          <p:nvPr/>
        </p:nvSpPr>
        <p:spPr bwMode="auto">
          <a:xfrm>
            <a:off x="4151314" y="1836738"/>
            <a:ext cx="1349375" cy="1460500"/>
          </a:xfrm>
          <a:prstGeom prst="ellipse">
            <a:avLst/>
          </a:prstGeom>
          <a:solidFill>
            <a:srgbClr val="FFFFFF"/>
          </a:solidFill>
          <a:ln w="25400">
            <a:solidFill>
              <a:srgbClr val="000000"/>
            </a:solidFill>
            <a:round/>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0" name="Rectangle 5"/>
          <p:cNvSpPr>
            <a:spLocks noChangeArrowheads="1"/>
          </p:cNvSpPr>
          <p:nvPr/>
        </p:nvSpPr>
        <p:spPr bwMode="auto">
          <a:xfrm>
            <a:off x="4549775" y="2058989"/>
            <a:ext cx="6985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1" name="Rectangle 6"/>
          <p:cNvSpPr>
            <a:spLocks noChangeArrowheads="1"/>
          </p:cNvSpPr>
          <p:nvPr/>
        </p:nvSpPr>
        <p:spPr bwMode="auto">
          <a:xfrm>
            <a:off x="4549775" y="2071689"/>
            <a:ext cx="35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2" name="Rectangle 7"/>
          <p:cNvSpPr>
            <a:spLocks noChangeArrowheads="1"/>
          </p:cNvSpPr>
          <p:nvPr/>
        </p:nvSpPr>
        <p:spPr bwMode="auto">
          <a:xfrm>
            <a:off x="4949825" y="2071689"/>
            <a:ext cx="76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3" name="Rectangle 8"/>
          <p:cNvSpPr>
            <a:spLocks noChangeArrowheads="1"/>
          </p:cNvSpPr>
          <p:nvPr/>
        </p:nvSpPr>
        <p:spPr bwMode="auto">
          <a:xfrm>
            <a:off x="5045075" y="207168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4" name="Rectangle 9"/>
          <p:cNvSpPr>
            <a:spLocks noChangeArrowheads="1"/>
          </p:cNvSpPr>
          <p:nvPr/>
        </p:nvSpPr>
        <p:spPr bwMode="auto">
          <a:xfrm>
            <a:off x="5119688" y="212090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5" name="Rectangle 10"/>
          <p:cNvSpPr>
            <a:spLocks noChangeArrowheads="1"/>
          </p:cNvSpPr>
          <p:nvPr/>
        </p:nvSpPr>
        <p:spPr bwMode="auto">
          <a:xfrm>
            <a:off x="4452939" y="2371726"/>
            <a:ext cx="8667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6" name="Rectangle 11"/>
          <p:cNvSpPr>
            <a:spLocks noChangeArrowheads="1"/>
          </p:cNvSpPr>
          <p:nvPr/>
        </p:nvSpPr>
        <p:spPr bwMode="auto">
          <a:xfrm>
            <a:off x="4452938" y="23844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cessor</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8557" name="Rectangle 12"/>
          <p:cNvSpPr>
            <a:spLocks noChangeArrowheads="1"/>
          </p:cNvSpPr>
          <p:nvPr/>
        </p:nvSpPr>
        <p:spPr bwMode="auto">
          <a:xfrm>
            <a:off x="5170488" y="243363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8" name="Oval 13"/>
          <p:cNvSpPr>
            <a:spLocks noChangeArrowheads="1"/>
          </p:cNvSpPr>
          <p:nvPr/>
        </p:nvSpPr>
        <p:spPr bwMode="auto">
          <a:xfrm>
            <a:off x="6796089" y="1836738"/>
            <a:ext cx="1373187" cy="1460500"/>
          </a:xfrm>
          <a:prstGeom prst="ellipse">
            <a:avLst/>
          </a:prstGeom>
          <a:solidFill>
            <a:srgbClr val="FFFFFF"/>
          </a:solidFill>
          <a:ln w="25400">
            <a:solidFill>
              <a:srgbClr val="000000"/>
            </a:solidFill>
            <a:round/>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9" name="Rectangle 14"/>
          <p:cNvSpPr>
            <a:spLocks noChangeArrowheads="1"/>
          </p:cNvSpPr>
          <p:nvPr/>
        </p:nvSpPr>
        <p:spPr bwMode="auto">
          <a:xfrm>
            <a:off x="7216776" y="2058989"/>
            <a:ext cx="7032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60" name="Rectangle 15"/>
          <p:cNvSpPr>
            <a:spLocks noChangeArrowheads="1"/>
          </p:cNvSpPr>
          <p:nvPr/>
        </p:nvSpPr>
        <p:spPr bwMode="auto">
          <a:xfrm>
            <a:off x="7216775" y="2071689"/>
            <a:ext cx="35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1" name="Rectangle 16"/>
          <p:cNvSpPr>
            <a:spLocks noChangeArrowheads="1"/>
          </p:cNvSpPr>
          <p:nvPr/>
        </p:nvSpPr>
        <p:spPr bwMode="auto">
          <a:xfrm>
            <a:off x="7618413" y="2071689"/>
            <a:ext cx="76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2" name="Rectangle 17"/>
          <p:cNvSpPr>
            <a:spLocks noChangeArrowheads="1"/>
          </p:cNvSpPr>
          <p:nvPr/>
        </p:nvSpPr>
        <p:spPr bwMode="auto">
          <a:xfrm>
            <a:off x="7713663" y="207168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3" name="Rectangle 18"/>
          <p:cNvSpPr>
            <a:spLocks noChangeArrowheads="1"/>
          </p:cNvSpPr>
          <p:nvPr/>
        </p:nvSpPr>
        <p:spPr bwMode="auto">
          <a:xfrm>
            <a:off x="7786688" y="212090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4" name="Rectangle 19"/>
          <p:cNvSpPr>
            <a:spLocks noChangeArrowheads="1"/>
          </p:cNvSpPr>
          <p:nvPr/>
        </p:nvSpPr>
        <p:spPr bwMode="auto">
          <a:xfrm>
            <a:off x="7121525" y="2371726"/>
            <a:ext cx="8699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65" name="Rectangle 20"/>
          <p:cNvSpPr>
            <a:spLocks noChangeArrowheads="1"/>
          </p:cNvSpPr>
          <p:nvPr/>
        </p:nvSpPr>
        <p:spPr bwMode="auto">
          <a:xfrm>
            <a:off x="7121525" y="23844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cessor</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8566" name="Rectangle 21"/>
          <p:cNvSpPr>
            <a:spLocks noChangeArrowheads="1"/>
          </p:cNvSpPr>
          <p:nvPr/>
        </p:nvSpPr>
        <p:spPr bwMode="auto">
          <a:xfrm>
            <a:off x="7840663" y="243363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7" name="Rectangle 22"/>
          <p:cNvSpPr>
            <a:spLocks noChangeArrowheads="1"/>
          </p:cNvSpPr>
          <p:nvPr/>
        </p:nvSpPr>
        <p:spPr bwMode="auto">
          <a:xfrm>
            <a:off x="6015038" y="2293938"/>
            <a:ext cx="341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68" name="Rectangle 23"/>
          <p:cNvSpPr>
            <a:spLocks noChangeArrowheads="1"/>
          </p:cNvSpPr>
          <p:nvPr/>
        </p:nvSpPr>
        <p:spPr bwMode="auto">
          <a:xfrm>
            <a:off x="6015038" y="2306639"/>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9" name="Rectangle 24"/>
          <p:cNvSpPr>
            <a:spLocks noChangeArrowheads="1"/>
          </p:cNvSpPr>
          <p:nvPr/>
        </p:nvSpPr>
        <p:spPr bwMode="auto">
          <a:xfrm>
            <a:off x="6230938" y="235585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70" name="Rectangle 25"/>
          <p:cNvSpPr>
            <a:spLocks noChangeArrowheads="1"/>
          </p:cNvSpPr>
          <p:nvPr/>
        </p:nvSpPr>
        <p:spPr bwMode="auto">
          <a:xfrm>
            <a:off x="5749925" y="3981450"/>
            <a:ext cx="5794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1" name="Rectangle 26"/>
          <p:cNvSpPr>
            <a:spLocks noChangeArrowheads="1"/>
          </p:cNvSpPr>
          <p:nvPr/>
        </p:nvSpPr>
        <p:spPr bwMode="auto">
          <a:xfrm>
            <a:off x="5749925" y="39941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Bus</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72" name="Rectangle 27"/>
          <p:cNvSpPr>
            <a:spLocks noChangeArrowheads="1"/>
          </p:cNvSpPr>
          <p:nvPr/>
        </p:nvSpPr>
        <p:spPr bwMode="auto">
          <a:xfrm>
            <a:off x="6200775" y="4043364"/>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73" name="Line 28"/>
          <p:cNvSpPr>
            <a:spLocks noChangeShapeType="1"/>
          </p:cNvSpPr>
          <p:nvPr/>
        </p:nvSpPr>
        <p:spPr bwMode="auto">
          <a:xfrm>
            <a:off x="4813300" y="3278188"/>
            <a:ext cx="1588" cy="5461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74" name="Line 29"/>
          <p:cNvSpPr>
            <a:spLocks noChangeShapeType="1"/>
          </p:cNvSpPr>
          <p:nvPr/>
        </p:nvSpPr>
        <p:spPr bwMode="auto">
          <a:xfrm>
            <a:off x="6186488" y="4552950"/>
            <a:ext cx="0" cy="5969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75" name="Rectangle 30"/>
          <p:cNvSpPr>
            <a:spLocks noChangeArrowheads="1"/>
          </p:cNvSpPr>
          <p:nvPr/>
        </p:nvSpPr>
        <p:spPr bwMode="auto">
          <a:xfrm>
            <a:off x="4189414" y="4503739"/>
            <a:ext cx="4014787"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6" name="Rectangle 31"/>
          <p:cNvSpPr>
            <a:spLocks noChangeArrowheads="1"/>
          </p:cNvSpPr>
          <p:nvPr/>
        </p:nvSpPr>
        <p:spPr bwMode="auto">
          <a:xfrm>
            <a:off x="4202113" y="5137151"/>
            <a:ext cx="3967162" cy="1171575"/>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7" name="Rectangle 32"/>
          <p:cNvSpPr>
            <a:spLocks noChangeArrowheads="1"/>
          </p:cNvSpPr>
          <p:nvPr/>
        </p:nvSpPr>
        <p:spPr bwMode="auto">
          <a:xfrm>
            <a:off x="4838701" y="5514975"/>
            <a:ext cx="27416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8" name="Rectangle 33"/>
          <p:cNvSpPr>
            <a:spLocks noChangeArrowheads="1"/>
          </p:cNvSpPr>
          <p:nvPr/>
        </p:nvSpPr>
        <p:spPr bwMode="auto">
          <a:xfrm>
            <a:off x="5275262" y="5524502"/>
            <a:ext cx="1641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Shared</a:t>
            </a:r>
            <a:r>
              <a:rPr kumimoji="0" lang="de-DE"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 </a:t>
            </a:r>
            <a:r>
              <a:rPr kumimoji="0" lang="de-DE"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mn-cs"/>
              </a:rPr>
              <a:t>memory</a:t>
            </a:r>
            <a:endParaRPr kumimoji="0" lang="de-DE" altLang="en-US" sz="18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108579" name="Rectangle 34"/>
          <p:cNvSpPr>
            <a:spLocks noChangeArrowheads="1"/>
          </p:cNvSpPr>
          <p:nvPr/>
        </p:nvSpPr>
        <p:spPr bwMode="auto">
          <a:xfrm>
            <a:off x="4491038" y="2849563"/>
            <a:ext cx="673100" cy="315912"/>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0" name="Rectangle 35"/>
          <p:cNvSpPr>
            <a:spLocks noChangeArrowheads="1"/>
          </p:cNvSpPr>
          <p:nvPr/>
        </p:nvSpPr>
        <p:spPr bwMode="auto">
          <a:xfrm>
            <a:off x="4549776" y="2813051"/>
            <a:ext cx="652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1" name="Rectangle 36"/>
          <p:cNvSpPr>
            <a:spLocks noChangeArrowheads="1"/>
          </p:cNvSpPr>
          <p:nvPr/>
        </p:nvSpPr>
        <p:spPr bwMode="auto">
          <a:xfrm>
            <a:off x="4549775" y="2897189"/>
            <a:ext cx="585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2" name="Rectangle 37"/>
          <p:cNvSpPr>
            <a:spLocks noChangeArrowheads="1"/>
          </p:cNvSpPr>
          <p:nvPr/>
        </p:nvSpPr>
        <p:spPr bwMode="auto">
          <a:xfrm>
            <a:off x="5086350" y="2813051"/>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3" name="Rectangle 38"/>
          <p:cNvSpPr>
            <a:spLocks noChangeArrowheads="1"/>
          </p:cNvSpPr>
          <p:nvPr/>
        </p:nvSpPr>
        <p:spPr bwMode="auto">
          <a:xfrm>
            <a:off x="7134225" y="2849563"/>
            <a:ext cx="700088" cy="315912"/>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4" name="Rectangle 39"/>
          <p:cNvSpPr>
            <a:spLocks noChangeArrowheads="1"/>
          </p:cNvSpPr>
          <p:nvPr/>
        </p:nvSpPr>
        <p:spPr bwMode="auto">
          <a:xfrm>
            <a:off x="7196139" y="2813051"/>
            <a:ext cx="649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5" name="Rectangle 40"/>
          <p:cNvSpPr>
            <a:spLocks noChangeArrowheads="1"/>
          </p:cNvSpPr>
          <p:nvPr/>
        </p:nvSpPr>
        <p:spPr bwMode="auto">
          <a:xfrm>
            <a:off x="7196139" y="2897189"/>
            <a:ext cx="5915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6" name="Rectangle 41"/>
          <p:cNvSpPr>
            <a:spLocks noChangeArrowheads="1"/>
          </p:cNvSpPr>
          <p:nvPr/>
        </p:nvSpPr>
        <p:spPr bwMode="auto">
          <a:xfrm>
            <a:off x="7731125" y="2813051"/>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7" name="Rectangle 42"/>
          <p:cNvSpPr>
            <a:spLocks noChangeArrowheads="1"/>
          </p:cNvSpPr>
          <p:nvPr/>
        </p:nvSpPr>
        <p:spPr bwMode="auto">
          <a:xfrm>
            <a:off x="4416426" y="3603625"/>
            <a:ext cx="893763" cy="496888"/>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8" name="Line 43"/>
          <p:cNvSpPr>
            <a:spLocks noChangeShapeType="1"/>
          </p:cNvSpPr>
          <p:nvPr/>
        </p:nvSpPr>
        <p:spPr bwMode="auto">
          <a:xfrm>
            <a:off x="4813300" y="4084639"/>
            <a:ext cx="1588" cy="390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89" name="Rectangle 44"/>
          <p:cNvSpPr>
            <a:spLocks noChangeArrowheads="1"/>
          </p:cNvSpPr>
          <p:nvPr/>
        </p:nvSpPr>
        <p:spPr bwMode="auto">
          <a:xfrm>
            <a:off x="4452939" y="3617913"/>
            <a:ext cx="820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90" name="Rectangle 45"/>
          <p:cNvSpPr>
            <a:spLocks noChangeArrowheads="1"/>
          </p:cNvSpPr>
          <p:nvPr/>
        </p:nvSpPr>
        <p:spPr bwMode="auto">
          <a:xfrm>
            <a:off x="4498975" y="3716339"/>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91" name="Rectangle 46"/>
          <p:cNvSpPr>
            <a:spLocks noChangeArrowheads="1"/>
          </p:cNvSpPr>
          <p:nvPr/>
        </p:nvSpPr>
        <p:spPr bwMode="auto">
          <a:xfrm>
            <a:off x="5170488" y="3681414"/>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92" name="Line 47"/>
          <p:cNvSpPr>
            <a:spLocks noChangeShapeType="1"/>
          </p:cNvSpPr>
          <p:nvPr/>
        </p:nvSpPr>
        <p:spPr bwMode="auto">
          <a:xfrm>
            <a:off x="7434264" y="3278188"/>
            <a:ext cx="3175" cy="5461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93" name="Rectangle 48"/>
          <p:cNvSpPr>
            <a:spLocks noChangeArrowheads="1"/>
          </p:cNvSpPr>
          <p:nvPr/>
        </p:nvSpPr>
        <p:spPr bwMode="auto">
          <a:xfrm>
            <a:off x="7038975" y="3603625"/>
            <a:ext cx="890588" cy="496888"/>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94" name="Line 49"/>
          <p:cNvSpPr>
            <a:spLocks noChangeShapeType="1"/>
          </p:cNvSpPr>
          <p:nvPr/>
        </p:nvSpPr>
        <p:spPr bwMode="auto">
          <a:xfrm>
            <a:off x="7434264" y="4084639"/>
            <a:ext cx="3175" cy="390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95" name="Rectangle 50"/>
          <p:cNvSpPr>
            <a:spLocks noChangeArrowheads="1"/>
          </p:cNvSpPr>
          <p:nvPr/>
        </p:nvSpPr>
        <p:spPr bwMode="auto">
          <a:xfrm>
            <a:off x="7145339" y="3617913"/>
            <a:ext cx="822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96" name="Rectangle 51"/>
          <p:cNvSpPr>
            <a:spLocks noChangeArrowheads="1"/>
          </p:cNvSpPr>
          <p:nvPr/>
        </p:nvSpPr>
        <p:spPr bwMode="auto">
          <a:xfrm>
            <a:off x="7145338" y="3716339"/>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97" name="Rectangle 52"/>
          <p:cNvSpPr>
            <a:spLocks noChangeArrowheads="1"/>
          </p:cNvSpPr>
          <p:nvPr/>
        </p:nvSpPr>
        <p:spPr bwMode="auto">
          <a:xfrm>
            <a:off x="7862888" y="3681414"/>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54"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596414095"/>
      </p:ext>
    </p:extLst>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altLang="en-US" noProof="0" dirty="0"/>
              <a:t>Dynamic high performance interconnect: crossbar switch</a:t>
            </a:r>
          </a:p>
        </p:txBody>
      </p:sp>
      <p:sp>
        <p:nvSpPr>
          <p:cNvPr id="27653" name="Rectangle 3"/>
          <p:cNvSpPr>
            <a:spLocks noGrp="1" noChangeArrowheads="1"/>
          </p:cNvSpPr>
          <p:nvPr>
            <p:ph type="body" idx="1"/>
          </p:nvPr>
        </p:nvSpPr>
        <p:spPr/>
        <p:txBody>
          <a:bodyPr/>
          <a:lstStyle/>
          <a:p>
            <a:pPr eaLnBrk="1" hangingPunct="1"/>
            <a:r>
              <a:rPr lang="en-US" altLang="en-US" noProof="0" dirty="0"/>
              <a:t>A crossbar switch</a:t>
            </a:r>
          </a:p>
          <a:p>
            <a:pPr lvl="1" eaLnBrk="1" hangingPunct="1"/>
            <a:r>
              <a:rPr lang="en-US" altLang="en-US" noProof="0" dirty="0"/>
              <a:t>Hardware that enables the communication between disjoint pairs of components (processors and/or memories) to communicate simultaneously without blocking. </a:t>
            </a:r>
          </a:p>
          <a:p>
            <a:pPr lvl="1" eaLnBrk="1" hangingPunct="1"/>
            <a:r>
              <a:rPr lang="en-US" altLang="en-US" noProof="0" dirty="0"/>
              <a:t>A single switch in the switching matrix connects dynamically two components for a certain time.</a:t>
            </a:r>
          </a:p>
          <a:p>
            <a:pPr lvl="1" eaLnBrk="1" hangingPunct="1"/>
            <a:r>
              <a:rPr lang="en-US" altLang="en-US" dirty="0"/>
              <a:t>An </a:t>
            </a:r>
            <a:r>
              <a:rPr lang="en-US" altLang="en-US" i="1" dirty="0"/>
              <a:t>n</a:t>
            </a:r>
            <a:r>
              <a:rPr lang="en-US" altLang="en-US" dirty="0"/>
              <a:t> x </a:t>
            </a:r>
            <a:r>
              <a:rPr lang="en-US" altLang="en-US" i="1" dirty="0"/>
              <a:t>n</a:t>
            </a:r>
            <a:r>
              <a:rPr lang="en-US" altLang="en-US" dirty="0"/>
              <a:t> crossbar switch allows for the simultaneous, non-blocking communication of </a:t>
            </a:r>
            <a:r>
              <a:rPr lang="en-US" altLang="en-US" i="1" dirty="0"/>
              <a:t>n</a:t>
            </a:r>
            <a:r>
              <a:rPr lang="en-US" altLang="en-US" dirty="0"/>
              <a:t> disjoint sender/receiver pairs.</a:t>
            </a:r>
            <a:r>
              <a:rPr lang="en-US" altLang="en-US" noProof="0" dirty="0"/>
              <a:t> </a:t>
            </a:r>
          </a:p>
        </p:txBody>
      </p:sp>
      <p:graphicFrame>
        <p:nvGraphicFramePr>
          <p:cNvPr id="27650" name="Object 4"/>
          <p:cNvGraphicFramePr>
            <a:graphicFrameLocks noChangeAspect="1"/>
          </p:cNvGraphicFramePr>
          <p:nvPr>
            <p:extLst>
              <p:ext uri="{D42A27DB-BD31-4B8C-83A1-F6EECF244321}">
                <p14:modId xmlns:p14="http://schemas.microsoft.com/office/powerpoint/2010/main" val="1287437481"/>
              </p:ext>
            </p:extLst>
          </p:nvPr>
        </p:nvGraphicFramePr>
        <p:xfrm>
          <a:off x="3161021" y="3294276"/>
          <a:ext cx="5869957" cy="2748305"/>
        </p:xfrm>
        <a:graphic>
          <a:graphicData uri="http://schemas.openxmlformats.org/presentationml/2006/ole">
            <mc:AlternateContent xmlns:mc="http://schemas.openxmlformats.org/markup-compatibility/2006">
              <mc:Choice xmlns:v="urn:schemas-microsoft-com:vml" Requires="v">
                <p:oleObj spid="_x0000_s10354" r:id="rId3" imgW="3638550" imgH="1571625" progId="Word.Picture.8">
                  <p:embed/>
                </p:oleObj>
              </mc:Choice>
              <mc:Fallback>
                <p:oleObj r:id="rId3" imgW="3638550" imgH="1571625" progId="Word.Picture.8">
                  <p:embed/>
                  <p:pic>
                    <p:nvPicPr>
                      <p:cNvPr id="276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021" y="3294276"/>
                        <a:ext cx="5869957" cy="2748305"/>
                      </a:xfrm>
                      <a:prstGeom prst="rect">
                        <a:avLst/>
                      </a:prstGeom>
                      <a:noFill/>
                      <a:extLst/>
                    </p:spPr>
                  </p:pic>
                </p:oleObj>
              </mc:Fallback>
            </mc:AlternateContent>
          </a:graphicData>
        </a:graphic>
      </p:graphicFrame>
      <p:sp>
        <p:nvSpPr>
          <p:cNvPr id="6"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4029182984"/>
      </p:ext>
    </p:extLst>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en-US" noProof="0" dirty="0"/>
              <a:t>Cache coherence</a:t>
            </a:r>
            <a:br>
              <a:rPr lang="en-US" noProof="0" dirty="0"/>
            </a:br>
            <a:endParaRPr lang="en-US" noProof="0" dirty="0"/>
          </a:p>
        </p:txBody>
      </p:sp>
      <p:sp>
        <p:nvSpPr>
          <p:cNvPr id="91139" name="Textplatzhalter 2"/>
          <p:cNvSpPr>
            <a:spLocks noGrp="1"/>
          </p:cNvSpPr>
          <p:nvPr>
            <p:ph type="body" idx="1"/>
          </p:nvPr>
        </p:nvSpPr>
        <p:spPr/>
        <p:txBody>
          <a:bodyPr/>
          <a:lstStyle/>
          <a:p>
            <a:r>
              <a:rPr lang="en-US" dirty="0"/>
              <a:t>Memory in multi processor systems</a:t>
            </a:r>
            <a:endParaRPr lang="de-DE" dirty="0"/>
          </a:p>
        </p:txBody>
      </p:sp>
      <p:sp>
        <p:nvSpPr>
          <p:cNvPr id="9114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362508271"/>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noProof="0" dirty="0"/>
              <a:t>The cache coherence problem</a:t>
            </a:r>
          </a:p>
        </p:txBody>
      </p:sp>
      <p:sp>
        <p:nvSpPr>
          <p:cNvPr id="117764" name="Rectangle 3"/>
          <p:cNvSpPr>
            <a:spLocks noGrp="1" noChangeArrowheads="1"/>
          </p:cNvSpPr>
          <p:nvPr>
            <p:ph idx="1"/>
          </p:nvPr>
        </p:nvSpPr>
        <p:spPr/>
        <p:txBody>
          <a:bodyPr>
            <a:normAutofit lnSpcReduction="10000"/>
          </a:bodyPr>
          <a:lstStyle/>
          <a:p>
            <a:pPr indent="-99120"/>
            <a:r>
              <a:rPr lang="en-US" noProof="0" dirty="0"/>
              <a:t>What happens if several components read and write the content of the same addresses in main memory and/or caches?</a:t>
            </a:r>
          </a:p>
          <a:p>
            <a:pPr lvl="1" indent="-99120"/>
            <a:r>
              <a:rPr lang="en-US" dirty="0"/>
              <a:t>Which write is valid? What to read after several writes? Does this depend on the memory or cache?</a:t>
            </a:r>
          </a:p>
          <a:p>
            <a:pPr indent="-99120"/>
            <a:endParaRPr lang="en-US" dirty="0"/>
          </a:p>
          <a:p>
            <a:pPr indent="-99120"/>
            <a:r>
              <a:rPr lang="en-US" b="1" dirty="0"/>
              <a:t>Coherence</a:t>
            </a:r>
          </a:p>
          <a:p>
            <a:pPr lvl="1" indent="-99120"/>
            <a:r>
              <a:rPr lang="en-US" dirty="0"/>
              <a:t>Defines the behavior of reads and writes to a single address (word, variable, memory location)</a:t>
            </a:r>
          </a:p>
          <a:p>
            <a:pPr lvl="1" indent="-99120"/>
            <a:r>
              <a:rPr lang="en-US" dirty="0"/>
              <a:t>The computer system has to proceed in a deterministic way by guaranteeing that each read operation always fetches the most current update of the content at a single address location.</a:t>
            </a:r>
          </a:p>
          <a:p>
            <a:pPr lvl="1" indent="-99120"/>
            <a:r>
              <a:rPr lang="en-US" dirty="0"/>
              <a:t>Outdated content, eventually stored in a cache or main memory, must not be used!</a:t>
            </a:r>
          </a:p>
          <a:p>
            <a:pPr lvl="1" indent="-99120"/>
            <a:r>
              <a:rPr lang="en-US" dirty="0"/>
              <a:t>However, the content of a single address location stored at several caches and the main memory may be inconsistent (as long as no processor reads this data…)</a:t>
            </a:r>
          </a:p>
          <a:p>
            <a:pPr lvl="1" indent="-99120"/>
            <a:r>
              <a:rPr lang="en-US" dirty="0">
                <a:hlinkClick r:id="rId3"/>
              </a:rPr>
              <a:t>https://en.wikipedia.org/wiki/Cache_coherence</a:t>
            </a:r>
            <a:r>
              <a:rPr lang="en-US" dirty="0"/>
              <a:t> </a:t>
            </a:r>
          </a:p>
          <a:p>
            <a:pPr indent="-99120"/>
            <a:endParaRPr lang="en-US" dirty="0"/>
          </a:p>
          <a:p>
            <a:r>
              <a:rPr lang="en-US" b="1" noProof="0" dirty="0"/>
              <a:t>Consistency</a:t>
            </a:r>
          </a:p>
          <a:p>
            <a:pPr lvl="1"/>
            <a:r>
              <a:rPr lang="en-US" noProof="0" dirty="0"/>
              <a:t>A memory system is consistent if all copies of the content of a single address are identical at all locations (i.e. all caches and the main memory)</a:t>
            </a:r>
          </a:p>
          <a:p>
            <a:pPr lvl="1"/>
            <a:r>
              <a:rPr lang="en-US" dirty="0"/>
              <a:t>This guarantees coherence, but at a high effort …</a:t>
            </a:r>
            <a:endParaRPr lang="en-US" noProof="0" dirty="0"/>
          </a:p>
        </p:txBody>
      </p:sp>
      <p:sp>
        <p:nvSpPr>
          <p:cNvPr id="11776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574414066"/>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r>
              <a:rPr lang="en-US" noProof="0" dirty="0"/>
              <a:t>Why differentiating between consistency and coherence?</a:t>
            </a:r>
          </a:p>
        </p:txBody>
      </p:sp>
      <p:sp>
        <p:nvSpPr>
          <p:cNvPr id="118788" name="Rectangle 3"/>
          <p:cNvSpPr>
            <a:spLocks noGrp="1" noChangeArrowheads="1"/>
          </p:cNvSpPr>
          <p:nvPr>
            <p:ph idx="1"/>
          </p:nvPr>
        </p:nvSpPr>
        <p:spPr/>
        <p:txBody>
          <a:bodyPr/>
          <a:lstStyle/>
          <a:p>
            <a:r>
              <a:rPr lang="en-US" noProof="0" dirty="0"/>
              <a:t>As soon as a processor updates a variable in the cache only and not in main memory a data inconsistency occurs between main memory (old data) and cache (updated data).</a:t>
            </a:r>
          </a:p>
          <a:p>
            <a:pPr lvl="1"/>
            <a:r>
              <a:rPr lang="en-US" dirty="0"/>
              <a:t>This is caused by the more efficient write-back cache policy that tries to minimize main memory access.</a:t>
            </a:r>
          </a:p>
          <a:p>
            <a:pPr lvl="1"/>
            <a:r>
              <a:rPr lang="en-US" noProof="0" dirty="0"/>
              <a:t>The alternative write through policy avoids this problem, but puts a heavy load on the data bus and main memory. </a:t>
            </a:r>
          </a:p>
          <a:p>
            <a:endParaRPr lang="en-US" noProof="0" dirty="0"/>
          </a:p>
          <a:p>
            <a:r>
              <a:rPr lang="en-US" noProof="0" dirty="0"/>
              <a:t>In order to keep all copies of a variable/memory word consistent (in all caches and main memory) the system would require many (potentially useless) update operations!</a:t>
            </a:r>
          </a:p>
          <a:p>
            <a:endParaRPr lang="en-US" noProof="0" dirty="0"/>
          </a:p>
          <a:p>
            <a:endParaRPr lang="en-US" noProof="0" dirty="0"/>
          </a:p>
          <a:p>
            <a:r>
              <a:rPr lang="en-US" b="1" noProof="0" dirty="0"/>
              <a:t>Trick</a:t>
            </a:r>
          </a:p>
          <a:p>
            <a:pPr lvl="1"/>
            <a:r>
              <a:rPr lang="en-US" noProof="0" dirty="0"/>
              <a:t>Allow inconsistencies in a limited fashion.</a:t>
            </a:r>
          </a:p>
          <a:p>
            <a:pPr lvl="1"/>
            <a:r>
              <a:rPr lang="en-US" noProof="0" dirty="0"/>
              <a:t>Use a dedicated so-called cache coherence protocol to ensure cache coherence.</a:t>
            </a:r>
          </a:p>
          <a:p>
            <a:pPr lvl="1"/>
            <a:r>
              <a:rPr lang="en-US" noProof="0" dirty="0"/>
              <a:t>This protocol has to ensure that the system always reads the newest content of a variable and never </a:t>
            </a:r>
            <a:r>
              <a:rPr lang="en-US" dirty="0"/>
              <a:t>outdated content.</a:t>
            </a:r>
            <a:r>
              <a:rPr lang="en-US" noProof="0" dirty="0"/>
              <a:t> </a:t>
            </a:r>
          </a:p>
        </p:txBody>
      </p:sp>
      <p:sp>
        <p:nvSpPr>
          <p:cNvPr id="11878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593946515"/>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pPr eaLnBrk="1" hangingPunct="1"/>
            <a:r>
              <a:rPr lang="en-US" dirty="0"/>
              <a:t>Cache coherence protocols</a:t>
            </a:r>
            <a:endParaRPr lang="en-US" noProof="0" dirty="0"/>
          </a:p>
        </p:txBody>
      </p:sp>
      <p:sp>
        <p:nvSpPr>
          <p:cNvPr id="119812" name="Rectangle 3"/>
          <p:cNvSpPr>
            <a:spLocks noGrp="1" noChangeArrowheads="1"/>
          </p:cNvSpPr>
          <p:nvPr>
            <p:ph idx="1"/>
          </p:nvPr>
        </p:nvSpPr>
        <p:spPr/>
        <p:txBody>
          <a:bodyPr/>
          <a:lstStyle/>
          <a:p>
            <a:pPr eaLnBrk="1" hangingPunct="1"/>
            <a:r>
              <a:rPr lang="en-US" b="1" noProof="0" dirty="0"/>
              <a:t>Write update protocol</a:t>
            </a:r>
          </a:p>
          <a:p>
            <a:pPr lvl="1" eaLnBrk="1" hangingPunct="1"/>
            <a:r>
              <a:rPr lang="en-US" noProof="0" dirty="0"/>
              <a:t>As soon as one processor updates a copy of </a:t>
            </a:r>
            <a:r>
              <a:rPr lang="en-US" dirty="0"/>
              <a:t>the content of single address location (e.g. a variable) in a cache the system has to update all copies in all other memories</a:t>
            </a:r>
          </a:p>
          <a:p>
            <a:pPr lvl="1" eaLnBrk="1" hangingPunct="1"/>
            <a:r>
              <a:rPr lang="en-US" noProof="0" dirty="0"/>
              <a:t>The system may delay this updating up to </a:t>
            </a:r>
            <a:r>
              <a:rPr lang="en-US" dirty="0"/>
              <a:t>an access to the content of this address</a:t>
            </a:r>
          </a:p>
          <a:p>
            <a:pPr lvl="1" eaLnBrk="1" hangingPunct="1"/>
            <a:r>
              <a:rPr lang="en-US" noProof="0" dirty="0"/>
              <a:t>This requires sending the data over an interconnect to the other memory location</a:t>
            </a:r>
          </a:p>
          <a:p>
            <a:pPr lvl="1" eaLnBrk="1" hangingPunct="1"/>
            <a:endParaRPr lang="en-US" b="1" noProof="0" dirty="0"/>
          </a:p>
          <a:p>
            <a:pPr eaLnBrk="1" hangingPunct="1"/>
            <a:r>
              <a:rPr lang="en-US" b="1" noProof="0" dirty="0"/>
              <a:t>Write invalidate protocol</a:t>
            </a:r>
          </a:p>
          <a:p>
            <a:pPr lvl="1" eaLnBrk="1" hangingPunct="1"/>
            <a:r>
              <a:rPr lang="en-US" noProof="0" dirty="0"/>
              <a:t>Before changing the copy of data in a cache memory the system declares all other copies in caches as invalid</a:t>
            </a:r>
          </a:p>
          <a:p>
            <a:pPr lvl="1" eaLnBrk="1" hangingPunct="1"/>
            <a:r>
              <a:rPr lang="en-US" noProof="0" dirty="0"/>
              <a:t>No direct updates, but … see MESI!</a:t>
            </a:r>
            <a:br>
              <a:rPr lang="en-US" noProof="0" dirty="0"/>
            </a:br>
            <a:endParaRPr lang="en-US" noProof="0" dirty="0"/>
          </a:p>
          <a:p>
            <a:pPr eaLnBrk="1" hangingPunct="1"/>
            <a:r>
              <a:rPr lang="en-US" noProof="0" dirty="0"/>
              <a:t>Symmetric multiprocessor systems quite often use a write invalidate cache coherence protocol with write back caches. This puts only minimal load on the system interconnect.</a:t>
            </a:r>
          </a:p>
        </p:txBody>
      </p:sp>
      <p:sp>
        <p:nvSpPr>
          <p:cNvPr id="11981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849372503"/>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r>
              <a:rPr lang="en-US" noProof="0" dirty="0"/>
              <a:t>The MESI protocol: basics</a:t>
            </a:r>
          </a:p>
        </p:txBody>
      </p:sp>
      <p:sp>
        <p:nvSpPr>
          <p:cNvPr id="120836" name="Rectangle 3"/>
          <p:cNvSpPr>
            <a:spLocks noGrp="1" noChangeArrowheads="1"/>
          </p:cNvSpPr>
          <p:nvPr>
            <p:ph idx="1"/>
          </p:nvPr>
        </p:nvSpPr>
        <p:spPr/>
        <p:txBody>
          <a:bodyPr/>
          <a:lstStyle/>
          <a:p>
            <a:r>
              <a:rPr lang="en-US" noProof="0" dirty="0"/>
              <a:t>Snooping</a:t>
            </a:r>
          </a:p>
          <a:p>
            <a:pPr lvl="1"/>
            <a:r>
              <a:rPr lang="en-US" noProof="0" dirty="0"/>
              <a:t>All caches monitor all read and write accesses </a:t>
            </a:r>
            <a:br>
              <a:rPr lang="en-US" noProof="0" dirty="0"/>
            </a:br>
            <a:r>
              <a:rPr lang="en-US" noProof="0" dirty="0"/>
              <a:t>on a common bus (or other type of broadcasting interconnect)</a:t>
            </a:r>
          </a:p>
          <a:p>
            <a:pPr lvl="1"/>
            <a:endParaRPr lang="en-US" noProof="0" dirty="0"/>
          </a:p>
          <a:p>
            <a:r>
              <a:rPr lang="en-US" noProof="0" dirty="0"/>
              <a:t>The snooping logic monitors all addresses other processors put on the common bus</a:t>
            </a:r>
          </a:p>
          <a:p>
            <a:endParaRPr lang="en-US" noProof="0" dirty="0"/>
          </a:p>
          <a:p>
            <a:r>
              <a:rPr lang="en-US" noProof="0" dirty="0"/>
              <a:t>If the </a:t>
            </a:r>
            <a:r>
              <a:rPr lang="en-US" dirty="0"/>
              <a:t>snooped address matches with an address stored in the cache</a:t>
            </a:r>
            <a:endParaRPr lang="en-US" noProof="0" dirty="0"/>
          </a:p>
          <a:p>
            <a:pPr lvl="1"/>
            <a:r>
              <a:rPr lang="en-US" noProof="0" dirty="0"/>
              <a:t>In case of a snooped write and the cache entry is unmodified (only read so far)</a:t>
            </a:r>
          </a:p>
          <a:p>
            <a:pPr lvl="2"/>
            <a:r>
              <a:rPr lang="en-US" noProof="0" dirty="0"/>
              <a:t>Declare cache entry as invalid</a:t>
            </a:r>
          </a:p>
          <a:p>
            <a:pPr lvl="1"/>
            <a:r>
              <a:rPr lang="en-US" noProof="0" dirty="0"/>
              <a:t>In case of a snooped read or write and the cache entry is modified</a:t>
            </a:r>
          </a:p>
          <a:p>
            <a:pPr lvl="2"/>
            <a:r>
              <a:rPr lang="en-US" noProof="0" dirty="0"/>
              <a:t>Snoop logic takes over bus control, writes back the cache entry to main memory and then allows the snooped transaction to proceed</a:t>
            </a:r>
          </a:p>
          <a:p>
            <a:pPr lvl="2"/>
            <a:endParaRPr lang="en-US" noProof="0" dirty="0"/>
          </a:p>
          <a:p>
            <a:r>
              <a:rPr lang="en-US" noProof="0" dirty="0"/>
              <a:t>MESI – the foundation of the most prominent </a:t>
            </a:r>
            <a:r>
              <a:rPr lang="en-US" dirty="0"/>
              <a:t>w</a:t>
            </a:r>
            <a:r>
              <a:rPr lang="en-US" noProof="0" dirty="0"/>
              <a:t>rite invalidate protocols (comes in many flavors)</a:t>
            </a:r>
          </a:p>
          <a:p>
            <a:pPr lvl="1"/>
            <a:r>
              <a:rPr lang="en-US" dirty="0">
                <a:hlinkClick r:id="rId3"/>
              </a:rPr>
              <a:t>https://en.wikipedia.org/wiki/MESI_protocol</a:t>
            </a:r>
            <a:r>
              <a:rPr lang="en-US" dirty="0"/>
              <a:t> </a:t>
            </a:r>
            <a:endParaRPr lang="en-US" noProof="0" dirty="0"/>
          </a:p>
        </p:txBody>
      </p:sp>
      <p:sp>
        <p:nvSpPr>
          <p:cNvPr id="12083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949586214"/>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en-US" noProof="0" dirty="0"/>
              <a:t>The MESI protocol: states</a:t>
            </a:r>
          </a:p>
        </p:txBody>
      </p:sp>
      <p:sp>
        <p:nvSpPr>
          <p:cNvPr id="121860" name="Rectangle 3"/>
          <p:cNvSpPr>
            <a:spLocks noGrp="1" noChangeArrowheads="1"/>
          </p:cNvSpPr>
          <p:nvPr>
            <p:ph idx="1"/>
          </p:nvPr>
        </p:nvSpPr>
        <p:spPr/>
        <p:txBody>
          <a:bodyPr/>
          <a:lstStyle/>
          <a:p>
            <a:pPr eaLnBrk="1" hangingPunct="1">
              <a:lnSpc>
                <a:spcPct val="90000"/>
              </a:lnSpc>
            </a:pPr>
            <a:r>
              <a:rPr lang="en-US" noProof="0" dirty="0"/>
              <a:t>The following states of a cache line form the acronym MESI:</a:t>
            </a:r>
          </a:p>
          <a:p>
            <a:pPr lvl="2" eaLnBrk="1" hangingPunct="1">
              <a:lnSpc>
                <a:spcPct val="90000"/>
              </a:lnSpc>
            </a:pPr>
            <a:endParaRPr lang="en-US" noProof="0" dirty="0"/>
          </a:p>
          <a:p>
            <a:pPr lvl="1" eaLnBrk="1" hangingPunct="1">
              <a:lnSpc>
                <a:spcPct val="90000"/>
              </a:lnSpc>
            </a:pPr>
            <a:r>
              <a:rPr lang="en-US" noProof="0" dirty="0"/>
              <a:t>(Exclusive) </a:t>
            </a:r>
            <a:r>
              <a:rPr lang="en-US" b="1" noProof="0" dirty="0"/>
              <a:t>M</a:t>
            </a:r>
            <a:r>
              <a:rPr lang="en-US" noProof="0" dirty="0"/>
              <a:t>odified</a:t>
            </a:r>
          </a:p>
          <a:p>
            <a:pPr lvl="2">
              <a:lnSpc>
                <a:spcPct val="90000"/>
              </a:lnSpc>
            </a:pPr>
            <a:r>
              <a:rPr lang="en-US" noProof="0" dirty="0"/>
              <a:t>A write modified the cache line from the </a:t>
            </a:r>
            <a:r>
              <a:rPr lang="en-US" dirty="0"/>
              <a:t>content in main memory (i.e. the line is </a:t>
            </a:r>
            <a:r>
              <a:rPr lang="en-US" i="1" dirty="0"/>
              <a:t>dirty</a:t>
            </a:r>
            <a:r>
              <a:rPr lang="en-US" dirty="0"/>
              <a:t>) </a:t>
            </a:r>
          </a:p>
          <a:p>
            <a:pPr lvl="2" eaLnBrk="1" hangingPunct="1">
              <a:lnSpc>
                <a:spcPct val="90000"/>
              </a:lnSpc>
            </a:pPr>
            <a:r>
              <a:rPr lang="en-US" noProof="0" dirty="0"/>
              <a:t>The cache line is present in this cache only</a:t>
            </a:r>
          </a:p>
          <a:p>
            <a:pPr lvl="2" eaLnBrk="1" hangingPunct="1">
              <a:lnSpc>
                <a:spcPct val="90000"/>
              </a:lnSpc>
            </a:pPr>
            <a:r>
              <a:rPr lang="en-US" dirty="0"/>
              <a:t>A write back to main memory is required before any other cache reads the cache line from main memory</a:t>
            </a:r>
            <a:endParaRPr lang="en-US" noProof="0" dirty="0"/>
          </a:p>
          <a:p>
            <a:pPr lvl="2" eaLnBrk="1" hangingPunct="1">
              <a:lnSpc>
                <a:spcPct val="90000"/>
              </a:lnSpc>
            </a:pPr>
            <a:endParaRPr lang="en-US" noProof="0" dirty="0"/>
          </a:p>
          <a:p>
            <a:pPr lvl="1" eaLnBrk="1" hangingPunct="1">
              <a:lnSpc>
                <a:spcPct val="90000"/>
              </a:lnSpc>
            </a:pPr>
            <a:r>
              <a:rPr lang="en-US" b="1" noProof="0" dirty="0"/>
              <a:t>E</a:t>
            </a:r>
            <a:r>
              <a:rPr lang="en-US" noProof="0" dirty="0"/>
              <a:t>xclusive unmodified</a:t>
            </a:r>
          </a:p>
          <a:p>
            <a:pPr lvl="2">
              <a:lnSpc>
                <a:spcPct val="90000"/>
              </a:lnSpc>
            </a:pPr>
            <a:r>
              <a:rPr lang="en-US" dirty="0"/>
              <a:t>The cache line is present in this cache only and matches the content in main memory (i.e. it is </a:t>
            </a:r>
            <a:r>
              <a:rPr lang="en-US" i="1" dirty="0"/>
              <a:t>clean</a:t>
            </a:r>
            <a:r>
              <a:rPr lang="en-US" dirty="0"/>
              <a:t>)</a:t>
            </a:r>
          </a:p>
          <a:p>
            <a:pPr lvl="2" eaLnBrk="1" hangingPunct="1">
              <a:lnSpc>
                <a:spcPct val="90000"/>
              </a:lnSpc>
            </a:pPr>
            <a:r>
              <a:rPr lang="en-US" noProof="0" dirty="0"/>
              <a:t>A read access transferred the cache line from main memory</a:t>
            </a:r>
          </a:p>
          <a:p>
            <a:pPr marL="401240" lvl="2" indent="0" eaLnBrk="1" hangingPunct="1">
              <a:lnSpc>
                <a:spcPct val="90000"/>
              </a:lnSpc>
              <a:buNone/>
            </a:pPr>
            <a:endParaRPr lang="en-US" noProof="0" dirty="0"/>
          </a:p>
          <a:p>
            <a:pPr lvl="1" eaLnBrk="1" hangingPunct="1">
              <a:lnSpc>
                <a:spcPct val="90000"/>
              </a:lnSpc>
            </a:pPr>
            <a:r>
              <a:rPr lang="en-US" b="1" noProof="0" dirty="0"/>
              <a:t>S</a:t>
            </a:r>
            <a:r>
              <a:rPr lang="en-US" noProof="0" dirty="0"/>
              <a:t>hared (unmodified)</a:t>
            </a:r>
          </a:p>
          <a:p>
            <a:pPr lvl="2">
              <a:lnSpc>
                <a:spcPct val="90000"/>
              </a:lnSpc>
            </a:pPr>
            <a:r>
              <a:rPr lang="en-US" noProof="0" dirty="0"/>
              <a:t>Copies of the cache line are in more than one cache for read access</a:t>
            </a:r>
          </a:p>
          <a:p>
            <a:pPr lvl="2">
              <a:lnSpc>
                <a:spcPct val="90000"/>
              </a:lnSpc>
            </a:pPr>
            <a:r>
              <a:rPr lang="en-US" dirty="0"/>
              <a:t>B</a:t>
            </a:r>
            <a:r>
              <a:rPr lang="en-US" noProof="0" dirty="0" err="1"/>
              <a:t>ut</a:t>
            </a:r>
            <a:r>
              <a:rPr lang="en-US" noProof="0" dirty="0"/>
              <a:t> all copies of the cache line still match </a:t>
            </a:r>
            <a:r>
              <a:rPr lang="en-US" dirty="0"/>
              <a:t>the content in main memory (i.e. they are all </a:t>
            </a:r>
            <a:r>
              <a:rPr lang="en-US" i="1" dirty="0"/>
              <a:t>clean</a:t>
            </a:r>
            <a:r>
              <a:rPr lang="en-US" dirty="0"/>
              <a:t>)</a:t>
            </a:r>
          </a:p>
          <a:p>
            <a:pPr marL="401240" lvl="2" indent="0" eaLnBrk="1" hangingPunct="1">
              <a:lnSpc>
                <a:spcPct val="90000"/>
              </a:lnSpc>
              <a:buNone/>
            </a:pPr>
            <a:endParaRPr lang="en-US" noProof="0" dirty="0"/>
          </a:p>
          <a:p>
            <a:pPr lvl="1" eaLnBrk="1" hangingPunct="1">
              <a:lnSpc>
                <a:spcPct val="90000"/>
              </a:lnSpc>
            </a:pPr>
            <a:r>
              <a:rPr lang="en-US" b="1" noProof="0" dirty="0"/>
              <a:t>I</a:t>
            </a:r>
            <a:r>
              <a:rPr lang="en-US" noProof="0" dirty="0"/>
              <a:t>nvalid</a:t>
            </a:r>
          </a:p>
          <a:p>
            <a:pPr lvl="2" eaLnBrk="1" hangingPunct="1">
              <a:lnSpc>
                <a:spcPct val="90000"/>
              </a:lnSpc>
            </a:pPr>
            <a:r>
              <a:rPr lang="en-US" noProof="0" dirty="0"/>
              <a:t>The cache line is invalid or unused</a:t>
            </a:r>
          </a:p>
        </p:txBody>
      </p:sp>
      <p:sp>
        <p:nvSpPr>
          <p:cNvPr id="1218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7449732"/>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p:txBody>
          <a:bodyPr/>
          <a:lstStyle/>
          <a:p>
            <a:pPr eaLnBrk="1" hangingPunct="1"/>
            <a:r>
              <a:rPr lang="en-US" noProof="0" dirty="0"/>
              <a:t>The MESI state diagram – two bits per cache line in each cache</a:t>
            </a:r>
          </a:p>
        </p:txBody>
      </p:sp>
      <p:sp>
        <p:nvSpPr>
          <p:cNvPr id="12288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 name="Group 3"/>
          <p:cNvGrpSpPr>
            <a:grpSpLocks/>
          </p:cNvGrpSpPr>
          <p:nvPr/>
        </p:nvGrpSpPr>
        <p:grpSpPr bwMode="auto">
          <a:xfrm>
            <a:off x="1469842" y="1772237"/>
            <a:ext cx="2682875" cy="3984625"/>
            <a:chOff x="364" y="990"/>
            <a:chExt cx="1486" cy="2039"/>
          </a:xfrm>
        </p:grpSpPr>
        <p:sp>
          <p:nvSpPr>
            <p:cNvPr id="122998" name="Rectangle 4"/>
            <p:cNvSpPr>
              <a:spLocks noChangeArrowheads="1"/>
            </p:cNvSpPr>
            <p:nvPr/>
          </p:nvSpPr>
          <p:spPr bwMode="auto">
            <a:xfrm>
              <a:off x="650" y="2101"/>
              <a:ext cx="874"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9" name="Rectangle 5"/>
            <p:cNvSpPr>
              <a:spLocks noChangeArrowheads="1"/>
            </p:cNvSpPr>
            <p:nvPr/>
          </p:nvSpPr>
          <p:spPr bwMode="auto">
            <a:xfrm>
              <a:off x="650" y="2107"/>
              <a:ext cx="38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Dirty line </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00" name="Rectangle 6"/>
            <p:cNvSpPr>
              <a:spLocks noChangeArrowheads="1"/>
            </p:cNvSpPr>
            <p:nvPr/>
          </p:nvSpPr>
          <p:spPr bwMode="auto">
            <a:xfrm>
              <a:off x="1090" y="2107"/>
              <a:ext cx="391"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copyback</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01" name="Oval 7"/>
            <p:cNvSpPr>
              <a:spLocks noChangeArrowheads="1"/>
            </p:cNvSpPr>
            <p:nvPr/>
          </p:nvSpPr>
          <p:spPr bwMode="auto">
            <a:xfrm>
              <a:off x="364" y="2814"/>
              <a:ext cx="214" cy="215"/>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2" name="Freeform 8"/>
            <p:cNvSpPr>
              <a:spLocks/>
            </p:cNvSpPr>
            <p:nvPr/>
          </p:nvSpPr>
          <p:spPr bwMode="auto">
            <a:xfrm>
              <a:off x="453" y="2819"/>
              <a:ext cx="34" cy="69"/>
            </a:xfrm>
            <a:custGeom>
              <a:avLst/>
              <a:gdLst>
                <a:gd name="T0" fmla="*/ 17 w 34"/>
                <a:gd name="T1" fmla="*/ 0 h 69"/>
                <a:gd name="T2" fmla="*/ 34 w 34"/>
                <a:gd name="T3" fmla="*/ 69 h 69"/>
                <a:gd name="T4" fmla="*/ 17 w 34"/>
                <a:gd name="T5" fmla="*/ 69 h 69"/>
                <a:gd name="T6" fmla="*/ 0 w 34"/>
                <a:gd name="T7" fmla="*/ 69 h 69"/>
                <a:gd name="T8" fmla="*/ 17 w 34"/>
                <a:gd name="T9" fmla="*/ 0 h 69"/>
                <a:gd name="T10" fmla="*/ 0 60000 65536"/>
                <a:gd name="T11" fmla="*/ 0 60000 65536"/>
                <a:gd name="T12" fmla="*/ 0 60000 65536"/>
                <a:gd name="T13" fmla="*/ 0 60000 65536"/>
                <a:gd name="T14" fmla="*/ 0 60000 65536"/>
                <a:gd name="T15" fmla="*/ 0 w 34"/>
                <a:gd name="T16" fmla="*/ 0 h 69"/>
                <a:gd name="T17" fmla="*/ 34 w 34"/>
                <a:gd name="T18" fmla="*/ 69 h 69"/>
              </a:gdLst>
              <a:ahLst/>
              <a:cxnLst>
                <a:cxn ang="T10">
                  <a:pos x="T0" y="T1"/>
                </a:cxn>
                <a:cxn ang="T11">
                  <a:pos x="T2" y="T3"/>
                </a:cxn>
                <a:cxn ang="T12">
                  <a:pos x="T4" y="T5"/>
                </a:cxn>
                <a:cxn ang="T13">
                  <a:pos x="T6" y="T7"/>
                </a:cxn>
                <a:cxn ang="T14">
                  <a:pos x="T8" y="T9"/>
                </a:cxn>
              </a:cxnLst>
              <a:rect l="T15" t="T16" r="T17" b="T18"/>
              <a:pathLst>
                <a:path w="34" h="69">
                  <a:moveTo>
                    <a:pt x="17" y="0"/>
                  </a:moveTo>
                  <a:lnTo>
                    <a:pt x="34" y="69"/>
                  </a:lnTo>
                  <a:lnTo>
                    <a:pt x="17" y="69"/>
                  </a:lnTo>
                  <a:lnTo>
                    <a:pt x="0" y="69"/>
                  </a:lnTo>
                  <a:lnTo>
                    <a:pt x="17"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3" name="Line 9"/>
            <p:cNvSpPr>
              <a:spLocks noChangeShapeType="1"/>
            </p:cNvSpPr>
            <p:nvPr/>
          </p:nvSpPr>
          <p:spPr bwMode="auto">
            <a:xfrm flipV="1">
              <a:off x="470" y="2888"/>
              <a:ext cx="1" cy="136"/>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4" name="Oval 10"/>
            <p:cNvSpPr>
              <a:spLocks noChangeArrowheads="1"/>
            </p:cNvSpPr>
            <p:nvPr/>
          </p:nvSpPr>
          <p:spPr bwMode="auto">
            <a:xfrm>
              <a:off x="364" y="2062"/>
              <a:ext cx="214" cy="216"/>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5" name="Freeform 11"/>
            <p:cNvSpPr>
              <a:spLocks/>
            </p:cNvSpPr>
            <p:nvPr/>
          </p:nvSpPr>
          <p:spPr bwMode="auto">
            <a:xfrm>
              <a:off x="453" y="2204"/>
              <a:ext cx="34" cy="68"/>
            </a:xfrm>
            <a:custGeom>
              <a:avLst/>
              <a:gdLst>
                <a:gd name="T0" fmla="*/ 17 w 34"/>
                <a:gd name="T1" fmla="*/ 68 h 68"/>
                <a:gd name="T2" fmla="*/ 0 w 34"/>
                <a:gd name="T3" fmla="*/ 0 h 68"/>
                <a:gd name="T4" fmla="*/ 17 w 34"/>
                <a:gd name="T5" fmla="*/ 0 h 68"/>
                <a:gd name="T6" fmla="*/ 34 w 34"/>
                <a:gd name="T7" fmla="*/ 0 h 68"/>
                <a:gd name="T8" fmla="*/ 17 w 34"/>
                <a:gd name="T9" fmla="*/ 68 h 68"/>
                <a:gd name="T10" fmla="*/ 0 60000 65536"/>
                <a:gd name="T11" fmla="*/ 0 60000 65536"/>
                <a:gd name="T12" fmla="*/ 0 60000 65536"/>
                <a:gd name="T13" fmla="*/ 0 60000 65536"/>
                <a:gd name="T14" fmla="*/ 0 60000 65536"/>
                <a:gd name="T15" fmla="*/ 0 w 34"/>
                <a:gd name="T16" fmla="*/ 0 h 68"/>
                <a:gd name="T17" fmla="*/ 34 w 34"/>
                <a:gd name="T18" fmla="*/ 68 h 68"/>
              </a:gdLst>
              <a:ahLst/>
              <a:cxnLst>
                <a:cxn ang="T10">
                  <a:pos x="T0" y="T1"/>
                </a:cxn>
                <a:cxn ang="T11">
                  <a:pos x="T2" y="T3"/>
                </a:cxn>
                <a:cxn ang="T12">
                  <a:pos x="T4" y="T5"/>
                </a:cxn>
                <a:cxn ang="T13">
                  <a:pos x="T6" y="T7"/>
                </a:cxn>
                <a:cxn ang="T14">
                  <a:pos x="T8" y="T9"/>
                </a:cxn>
              </a:cxnLst>
              <a:rect l="T15" t="T16" r="T17" b="T18"/>
              <a:pathLst>
                <a:path w="34" h="68">
                  <a:moveTo>
                    <a:pt x="17" y="68"/>
                  </a:moveTo>
                  <a:lnTo>
                    <a:pt x="0" y="0"/>
                  </a:lnTo>
                  <a:lnTo>
                    <a:pt x="17" y="0"/>
                  </a:lnTo>
                  <a:lnTo>
                    <a:pt x="34" y="0"/>
                  </a:lnTo>
                  <a:lnTo>
                    <a:pt x="17" y="6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6" name="Line 12"/>
            <p:cNvSpPr>
              <a:spLocks noChangeShapeType="1"/>
            </p:cNvSpPr>
            <p:nvPr/>
          </p:nvSpPr>
          <p:spPr bwMode="auto">
            <a:xfrm>
              <a:off x="470" y="2067"/>
              <a:ext cx="1" cy="13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7" name="Oval 13"/>
            <p:cNvSpPr>
              <a:spLocks noChangeArrowheads="1"/>
            </p:cNvSpPr>
            <p:nvPr/>
          </p:nvSpPr>
          <p:spPr bwMode="auto">
            <a:xfrm>
              <a:off x="380" y="2558"/>
              <a:ext cx="215" cy="215"/>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8" name="Rectangle 14"/>
            <p:cNvSpPr>
              <a:spLocks noChangeArrowheads="1"/>
            </p:cNvSpPr>
            <p:nvPr/>
          </p:nvSpPr>
          <p:spPr bwMode="auto">
            <a:xfrm>
              <a:off x="428" y="2597"/>
              <a:ext cx="102" cy="153"/>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9" name="Rectangle 15"/>
            <p:cNvSpPr>
              <a:spLocks noChangeArrowheads="1"/>
            </p:cNvSpPr>
            <p:nvPr/>
          </p:nvSpPr>
          <p:spPr bwMode="auto">
            <a:xfrm>
              <a:off x="436" y="2571"/>
              <a:ext cx="164" cy="21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0" name="Rectangle 16"/>
            <p:cNvSpPr>
              <a:spLocks noChangeArrowheads="1"/>
            </p:cNvSpPr>
            <p:nvPr/>
          </p:nvSpPr>
          <p:spPr bwMode="auto">
            <a:xfrm>
              <a:off x="436" y="2582"/>
              <a:ext cx="79" cy="15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11" name="Oval 17"/>
            <p:cNvSpPr>
              <a:spLocks noChangeArrowheads="1"/>
            </p:cNvSpPr>
            <p:nvPr/>
          </p:nvSpPr>
          <p:spPr bwMode="auto">
            <a:xfrm>
              <a:off x="372" y="2318"/>
              <a:ext cx="215" cy="216"/>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2" name="Line 18"/>
            <p:cNvSpPr>
              <a:spLocks noChangeShapeType="1"/>
            </p:cNvSpPr>
            <p:nvPr/>
          </p:nvSpPr>
          <p:spPr bwMode="auto">
            <a:xfrm>
              <a:off x="393" y="2349"/>
              <a:ext cx="145" cy="145"/>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3" name="Line 19"/>
            <p:cNvSpPr>
              <a:spLocks noChangeShapeType="1"/>
            </p:cNvSpPr>
            <p:nvPr/>
          </p:nvSpPr>
          <p:spPr bwMode="auto">
            <a:xfrm flipV="1">
              <a:off x="401" y="2349"/>
              <a:ext cx="145" cy="145"/>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4" name="Rectangle 20"/>
            <p:cNvSpPr>
              <a:spLocks noChangeArrowheads="1"/>
            </p:cNvSpPr>
            <p:nvPr/>
          </p:nvSpPr>
          <p:spPr bwMode="auto">
            <a:xfrm>
              <a:off x="650" y="2341"/>
              <a:ext cx="925" cy="15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5" name="Rectangle 21"/>
            <p:cNvSpPr>
              <a:spLocks noChangeArrowheads="1"/>
            </p:cNvSpPr>
            <p:nvPr/>
          </p:nvSpPr>
          <p:spPr bwMode="auto">
            <a:xfrm>
              <a:off x="650" y="2346"/>
              <a:ext cx="87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err="1">
                  <a:ln>
                    <a:noFill/>
                  </a:ln>
                  <a:solidFill>
                    <a:srgbClr val="000000"/>
                  </a:solidFill>
                  <a:effectLst/>
                  <a:uLnTx/>
                  <a:uFillTx/>
                  <a:latin typeface="Arial" pitchFamily="34" charset="0"/>
                  <a:ea typeface="MS PGothic" pitchFamily="34" charset="-128"/>
                  <a:cs typeface="+mn-cs"/>
                </a:rPr>
                <a:t>Invalidate</a:t>
              </a:r>
              <a:r>
                <a:rPr kumimoji="0" lang="de-DE" sz="13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 </a:t>
              </a:r>
              <a:r>
                <a:rPr kumimoji="0" lang="de-DE" sz="1300" b="0" i="0" u="none" strike="noStrike" kern="1200" cap="none" spc="0" normalizeH="0" baseline="0" noProof="0" dirty="0" err="1">
                  <a:ln>
                    <a:noFill/>
                  </a:ln>
                  <a:solidFill>
                    <a:srgbClr val="000000"/>
                  </a:solidFill>
                  <a:effectLst/>
                  <a:uLnTx/>
                  <a:uFillTx/>
                  <a:latin typeface="Arial" pitchFamily="34" charset="0"/>
                  <a:ea typeface="MS PGothic" pitchFamily="34" charset="-128"/>
                  <a:cs typeface="+mn-cs"/>
                </a:rPr>
                <a:t>transaction</a:t>
              </a:r>
              <a:endParaRPr kumimoji="0" lang="de-DE"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123016" name="Rectangle 22"/>
            <p:cNvSpPr>
              <a:spLocks noChangeArrowheads="1"/>
            </p:cNvSpPr>
            <p:nvPr/>
          </p:nvSpPr>
          <p:spPr bwMode="auto">
            <a:xfrm>
              <a:off x="650" y="2589"/>
              <a:ext cx="1200" cy="15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7" name="Rectangle 23"/>
            <p:cNvSpPr>
              <a:spLocks noChangeArrowheads="1"/>
            </p:cNvSpPr>
            <p:nvPr/>
          </p:nvSpPr>
          <p:spPr bwMode="auto">
            <a:xfrm>
              <a:off x="650" y="2593"/>
              <a:ext cx="1086"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Read-with-intent-to-modify</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18" name="Rectangle 24"/>
            <p:cNvSpPr>
              <a:spLocks noChangeArrowheads="1"/>
            </p:cNvSpPr>
            <p:nvPr/>
          </p:nvSpPr>
          <p:spPr bwMode="auto">
            <a:xfrm>
              <a:off x="650" y="2827"/>
              <a:ext cx="669" cy="132"/>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9" name="Rectangle 25"/>
            <p:cNvSpPr>
              <a:spLocks noChangeArrowheads="1"/>
            </p:cNvSpPr>
            <p:nvPr/>
          </p:nvSpPr>
          <p:spPr bwMode="auto">
            <a:xfrm>
              <a:off x="650" y="2833"/>
              <a:ext cx="550"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Cache line fill</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0" name="Rectangle 26"/>
            <p:cNvSpPr>
              <a:spLocks noChangeArrowheads="1"/>
            </p:cNvSpPr>
            <p:nvPr/>
          </p:nvSpPr>
          <p:spPr bwMode="auto">
            <a:xfrm>
              <a:off x="688" y="990"/>
              <a:ext cx="413"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1" name="Rectangle 27"/>
            <p:cNvSpPr>
              <a:spLocks noChangeArrowheads="1"/>
            </p:cNvSpPr>
            <p:nvPr/>
          </p:nvSpPr>
          <p:spPr bwMode="auto">
            <a:xfrm>
              <a:off x="688" y="996"/>
              <a:ext cx="34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2" name="Rectangle 28"/>
            <p:cNvSpPr>
              <a:spLocks noChangeArrowheads="1"/>
            </p:cNvSpPr>
            <p:nvPr/>
          </p:nvSpPr>
          <p:spPr bwMode="auto">
            <a:xfrm>
              <a:off x="688" y="1092"/>
              <a:ext cx="807"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3" name="Rectangle 29"/>
            <p:cNvSpPr>
              <a:spLocks noChangeArrowheads="1"/>
            </p:cNvSpPr>
            <p:nvPr/>
          </p:nvSpPr>
          <p:spPr bwMode="auto">
            <a:xfrm>
              <a:off x="688" y="1097"/>
              <a:ext cx="772"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shared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4" name="Rectangle 30"/>
            <p:cNvSpPr>
              <a:spLocks noChangeArrowheads="1"/>
            </p:cNvSpPr>
            <p:nvPr/>
          </p:nvSpPr>
          <p:spPr bwMode="auto">
            <a:xfrm>
              <a:off x="688" y="1195"/>
              <a:ext cx="909"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5" name="Rectangle 31"/>
            <p:cNvSpPr>
              <a:spLocks noChangeArrowheads="1"/>
            </p:cNvSpPr>
            <p:nvPr/>
          </p:nvSpPr>
          <p:spPr bwMode="auto">
            <a:xfrm>
              <a:off x="688" y="1200"/>
              <a:ext cx="868"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exclusive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6" name="Rectangle 32"/>
            <p:cNvSpPr>
              <a:spLocks noChangeArrowheads="1"/>
            </p:cNvSpPr>
            <p:nvPr/>
          </p:nvSpPr>
          <p:spPr bwMode="auto">
            <a:xfrm>
              <a:off x="688" y="1297"/>
              <a:ext cx="439"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7" name="Rectangle 33"/>
            <p:cNvSpPr>
              <a:spLocks noChangeArrowheads="1"/>
            </p:cNvSpPr>
            <p:nvPr/>
          </p:nvSpPr>
          <p:spPr bwMode="auto">
            <a:xfrm>
              <a:off x="688" y="1302"/>
              <a:ext cx="338"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8" name="Rectangle 34"/>
            <p:cNvSpPr>
              <a:spLocks noChangeArrowheads="1"/>
            </p:cNvSpPr>
            <p:nvPr/>
          </p:nvSpPr>
          <p:spPr bwMode="auto">
            <a:xfrm>
              <a:off x="688" y="1400"/>
              <a:ext cx="51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9" name="Rectangle 35"/>
            <p:cNvSpPr>
              <a:spLocks noChangeArrowheads="1"/>
            </p:cNvSpPr>
            <p:nvPr/>
          </p:nvSpPr>
          <p:spPr bwMode="auto">
            <a:xfrm>
              <a:off x="688" y="1406"/>
              <a:ext cx="430"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miss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0" name="Rectangle 36"/>
            <p:cNvSpPr>
              <a:spLocks noChangeArrowheads="1"/>
            </p:cNvSpPr>
            <p:nvPr/>
          </p:nvSpPr>
          <p:spPr bwMode="auto">
            <a:xfrm>
              <a:off x="688" y="1502"/>
              <a:ext cx="867"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1" name="Rectangle 37"/>
            <p:cNvSpPr>
              <a:spLocks noChangeArrowheads="1"/>
            </p:cNvSpPr>
            <p:nvPr/>
          </p:nvSpPr>
          <p:spPr bwMode="auto">
            <a:xfrm>
              <a:off x="688" y="1508"/>
              <a:ext cx="808"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read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2" name="Rectangle 38"/>
            <p:cNvSpPr>
              <a:spLocks noChangeArrowheads="1"/>
            </p:cNvSpPr>
            <p:nvPr/>
          </p:nvSpPr>
          <p:spPr bwMode="auto">
            <a:xfrm>
              <a:off x="688" y="1605"/>
              <a:ext cx="1021"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3" name="Rectangle 39"/>
            <p:cNvSpPr>
              <a:spLocks noChangeArrowheads="1"/>
            </p:cNvSpPr>
            <p:nvPr/>
          </p:nvSpPr>
          <p:spPr bwMode="auto">
            <a:xfrm>
              <a:off x="688" y="1609"/>
              <a:ext cx="926"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write or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4" name="Rectangle 40"/>
            <p:cNvSpPr>
              <a:spLocks noChangeArrowheads="1"/>
            </p:cNvSpPr>
            <p:nvPr/>
          </p:nvSpPr>
          <p:spPr bwMode="auto">
            <a:xfrm>
              <a:off x="688" y="1707"/>
              <a:ext cx="1158"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5" name="Rectangle 41"/>
            <p:cNvSpPr>
              <a:spLocks noChangeArrowheads="1"/>
            </p:cNvSpPr>
            <p:nvPr/>
          </p:nvSpPr>
          <p:spPr bwMode="auto">
            <a:xfrm>
              <a:off x="688" y="1712"/>
              <a:ext cx="104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read-with-intent-to modify</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6" name="Rectangle 42"/>
            <p:cNvSpPr>
              <a:spLocks noChangeArrowheads="1"/>
            </p:cNvSpPr>
            <p:nvPr/>
          </p:nvSpPr>
          <p:spPr bwMode="auto">
            <a:xfrm>
              <a:off x="364" y="990"/>
              <a:ext cx="214"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7" name="Rectangle 43"/>
            <p:cNvSpPr>
              <a:spLocks noChangeArrowheads="1"/>
            </p:cNvSpPr>
            <p:nvPr/>
          </p:nvSpPr>
          <p:spPr bwMode="auto">
            <a:xfrm>
              <a:off x="364" y="996"/>
              <a:ext cx="133"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8" name="Rectangle 44"/>
            <p:cNvSpPr>
              <a:spLocks noChangeArrowheads="1"/>
            </p:cNvSpPr>
            <p:nvPr/>
          </p:nvSpPr>
          <p:spPr bwMode="auto">
            <a:xfrm>
              <a:off x="364" y="1092"/>
              <a:ext cx="292"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9" name="Rectangle 45"/>
            <p:cNvSpPr>
              <a:spLocks noChangeArrowheads="1"/>
            </p:cNvSpPr>
            <p:nvPr/>
          </p:nvSpPr>
          <p:spPr bwMode="auto">
            <a:xfrm>
              <a:off x="364" y="1097"/>
              <a:ext cx="20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0" name="Rectangle 46"/>
            <p:cNvSpPr>
              <a:spLocks noChangeArrowheads="1"/>
            </p:cNvSpPr>
            <p:nvPr/>
          </p:nvSpPr>
          <p:spPr bwMode="auto">
            <a:xfrm>
              <a:off x="364" y="1195"/>
              <a:ext cx="300"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1" name="Rectangle 47"/>
            <p:cNvSpPr>
              <a:spLocks noChangeArrowheads="1"/>
            </p:cNvSpPr>
            <p:nvPr/>
          </p:nvSpPr>
          <p:spPr bwMode="auto">
            <a:xfrm>
              <a:off x="364" y="1200"/>
              <a:ext cx="20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2" name="Rectangle 48"/>
            <p:cNvSpPr>
              <a:spLocks noChangeArrowheads="1"/>
            </p:cNvSpPr>
            <p:nvPr/>
          </p:nvSpPr>
          <p:spPr bwMode="auto">
            <a:xfrm>
              <a:off x="364" y="1297"/>
              <a:ext cx="239"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3" name="Rectangle 49"/>
            <p:cNvSpPr>
              <a:spLocks noChangeArrowheads="1"/>
            </p:cNvSpPr>
            <p:nvPr/>
          </p:nvSpPr>
          <p:spPr bwMode="auto">
            <a:xfrm>
              <a:off x="364" y="1302"/>
              <a:ext cx="15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4" name="Rectangle 50"/>
            <p:cNvSpPr>
              <a:spLocks noChangeArrowheads="1"/>
            </p:cNvSpPr>
            <p:nvPr/>
          </p:nvSpPr>
          <p:spPr bwMode="auto">
            <a:xfrm>
              <a:off x="364" y="1400"/>
              <a:ext cx="26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5" name="Rectangle 51"/>
            <p:cNvSpPr>
              <a:spLocks noChangeArrowheads="1"/>
            </p:cNvSpPr>
            <p:nvPr/>
          </p:nvSpPr>
          <p:spPr bwMode="auto">
            <a:xfrm>
              <a:off x="364" y="1406"/>
              <a:ext cx="16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WM</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6" name="Rectangle 52"/>
            <p:cNvSpPr>
              <a:spLocks noChangeArrowheads="1"/>
            </p:cNvSpPr>
            <p:nvPr/>
          </p:nvSpPr>
          <p:spPr bwMode="auto">
            <a:xfrm>
              <a:off x="364" y="1502"/>
              <a:ext cx="26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7" name="Rectangle 53"/>
            <p:cNvSpPr>
              <a:spLocks noChangeArrowheads="1"/>
            </p:cNvSpPr>
            <p:nvPr/>
          </p:nvSpPr>
          <p:spPr bwMode="auto">
            <a:xfrm>
              <a:off x="364" y="1508"/>
              <a:ext cx="19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8" name="Rectangle 54"/>
            <p:cNvSpPr>
              <a:spLocks noChangeArrowheads="1"/>
            </p:cNvSpPr>
            <p:nvPr/>
          </p:nvSpPr>
          <p:spPr bwMode="auto">
            <a:xfrm>
              <a:off x="364" y="1605"/>
              <a:ext cx="26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9" name="Rectangle 55"/>
            <p:cNvSpPr>
              <a:spLocks noChangeArrowheads="1"/>
            </p:cNvSpPr>
            <p:nvPr/>
          </p:nvSpPr>
          <p:spPr bwMode="auto">
            <a:xfrm>
              <a:off x="364" y="1609"/>
              <a:ext cx="21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grpSp>
        <p:nvGrpSpPr>
          <p:cNvPr id="3" name="Group 56"/>
          <p:cNvGrpSpPr>
            <a:grpSpLocks/>
          </p:cNvGrpSpPr>
          <p:nvPr/>
        </p:nvGrpSpPr>
        <p:grpSpPr bwMode="auto">
          <a:xfrm>
            <a:off x="7052223" y="2907217"/>
            <a:ext cx="2125663" cy="1819275"/>
            <a:chOff x="3190" y="1226"/>
            <a:chExt cx="1518" cy="1200"/>
          </a:xfrm>
        </p:grpSpPr>
        <p:sp>
          <p:nvSpPr>
            <p:cNvPr id="122996" name="Freeform 57"/>
            <p:cNvSpPr>
              <a:spLocks/>
            </p:cNvSpPr>
            <p:nvPr/>
          </p:nvSpPr>
          <p:spPr bwMode="auto">
            <a:xfrm>
              <a:off x="3190" y="2332"/>
              <a:ext cx="111" cy="94"/>
            </a:xfrm>
            <a:custGeom>
              <a:avLst/>
              <a:gdLst>
                <a:gd name="T0" fmla="*/ 0 w 111"/>
                <a:gd name="T1" fmla="*/ 94 h 94"/>
                <a:gd name="T2" fmla="*/ 77 w 111"/>
                <a:gd name="T3" fmla="*/ 0 h 94"/>
                <a:gd name="T4" fmla="*/ 94 w 111"/>
                <a:gd name="T5" fmla="*/ 25 h 94"/>
                <a:gd name="T6" fmla="*/ 111 w 111"/>
                <a:gd name="T7" fmla="*/ 42 h 94"/>
                <a:gd name="T8" fmla="*/ 0 w 111"/>
                <a:gd name="T9" fmla="*/ 94 h 94"/>
                <a:gd name="T10" fmla="*/ 0 60000 65536"/>
                <a:gd name="T11" fmla="*/ 0 60000 65536"/>
                <a:gd name="T12" fmla="*/ 0 60000 65536"/>
                <a:gd name="T13" fmla="*/ 0 60000 65536"/>
                <a:gd name="T14" fmla="*/ 0 60000 65536"/>
                <a:gd name="T15" fmla="*/ 0 w 111"/>
                <a:gd name="T16" fmla="*/ 0 h 94"/>
                <a:gd name="T17" fmla="*/ 111 w 111"/>
                <a:gd name="T18" fmla="*/ 94 h 94"/>
              </a:gdLst>
              <a:ahLst/>
              <a:cxnLst>
                <a:cxn ang="T10">
                  <a:pos x="T0" y="T1"/>
                </a:cxn>
                <a:cxn ang="T11">
                  <a:pos x="T2" y="T3"/>
                </a:cxn>
                <a:cxn ang="T12">
                  <a:pos x="T4" y="T5"/>
                </a:cxn>
                <a:cxn ang="T13">
                  <a:pos x="T6" y="T7"/>
                </a:cxn>
                <a:cxn ang="T14">
                  <a:pos x="T8" y="T9"/>
                </a:cxn>
              </a:cxnLst>
              <a:rect l="T15" t="T16" r="T17" b="T18"/>
              <a:pathLst>
                <a:path w="111" h="94">
                  <a:moveTo>
                    <a:pt x="0" y="94"/>
                  </a:moveTo>
                  <a:lnTo>
                    <a:pt x="77" y="0"/>
                  </a:lnTo>
                  <a:lnTo>
                    <a:pt x="94" y="25"/>
                  </a:lnTo>
                  <a:lnTo>
                    <a:pt x="111" y="42"/>
                  </a:lnTo>
                  <a:lnTo>
                    <a:pt x="0" y="94"/>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7" name="Line 58"/>
            <p:cNvSpPr>
              <a:spLocks noChangeShapeType="1"/>
            </p:cNvSpPr>
            <p:nvPr/>
          </p:nvSpPr>
          <p:spPr bwMode="auto">
            <a:xfrm flipV="1">
              <a:off x="3284" y="1226"/>
              <a:ext cx="1424" cy="113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886" name="Oval 59"/>
          <p:cNvSpPr>
            <a:spLocks noChangeArrowheads="1"/>
          </p:cNvSpPr>
          <p:nvPr/>
        </p:nvSpPr>
        <p:spPr bwMode="auto">
          <a:xfrm>
            <a:off x="9350923" y="1078417"/>
            <a:ext cx="638175" cy="676275"/>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87" name="Oval 60"/>
          <p:cNvSpPr>
            <a:spLocks noChangeArrowheads="1"/>
          </p:cNvSpPr>
          <p:nvPr/>
        </p:nvSpPr>
        <p:spPr bwMode="auto">
          <a:xfrm>
            <a:off x="10157373" y="1988054"/>
            <a:ext cx="625475" cy="690563"/>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88" name="Oval 61"/>
          <p:cNvSpPr>
            <a:spLocks noChangeArrowheads="1"/>
          </p:cNvSpPr>
          <p:nvPr/>
        </p:nvSpPr>
        <p:spPr bwMode="auto">
          <a:xfrm>
            <a:off x="10157373" y="4785229"/>
            <a:ext cx="625475" cy="690563"/>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89" name="Oval 62"/>
          <p:cNvSpPr>
            <a:spLocks noChangeArrowheads="1"/>
          </p:cNvSpPr>
          <p:nvPr/>
        </p:nvSpPr>
        <p:spPr bwMode="auto">
          <a:xfrm>
            <a:off x="6120361" y="5644067"/>
            <a:ext cx="636587" cy="676275"/>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0" name="Oval 63"/>
          <p:cNvSpPr>
            <a:spLocks noChangeArrowheads="1"/>
          </p:cNvSpPr>
          <p:nvPr/>
        </p:nvSpPr>
        <p:spPr bwMode="auto">
          <a:xfrm>
            <a:off x="5302798" y="4772529"/>
            <a:ext cx="625475" cy="688975"/>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1" name="Oval 64"/>
          <p:cNvSpPr>
            <a:spLocks noChangeArrowheads="1"/>
          </p:cNvSpPr>
          <p:nvPr/>
        </p:nvSpPr>
        <p:spPr bwMode="auto">
          <a:xfrm>
            <a:off x="5718722" y="1561016"/>
            <a:ext cx="1417638" cy="1535112"/>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2" name="Oval 65"/>
          <p:cNvSpPr>
            <a:spLocks noChangeArrowheads="1"/>
          </p:cNvSpPr>
          <p:nvPr/>
        </p:nvSpPr>
        <p:spPr bwMode="auto">
          <a:xfrm>
            <a:off x="5710786" y="4329616"/>
            <a:ext cx="1430337" cy="1535112"/>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3" name="Oval 66"/>
          <p:cNvSpPr>
            <a:spLocks noChangeArrowheads="1"/>
          </p:cNvSpPr>
          <p:nvPr/>
        </p:nvSpPr>
        <p:spPr bwMode="auto">
          <a:xfrm>
            <a:off x="8930235" y="4329616"/>
            <a:ext cx="1420812" cy="1549400"/>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4" name="Rectangle 67"/>
          <p:cNvSpPr>
            <a:spLocks noChangeArrowheads="1"/>
          </p:cNvSpPr>
          <p:nvPr/>
        </p:nvSpPr>
        <p:spPr bwMode="auto">
          <a:xfrm>
            <a:off x="6209261" y="2191253"/>
            <a:ext cx="597921"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I</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nvalid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5" name="Rectangle 68"/>
          <p:cNvSpPr>
            <a:spLocks noChangeArrowheads="1"/>
          </p:cNvSpPr>
          <p:nvPr/>
        </p:nvSpPr>
        <p:spPr bwMode="auto">
          <a:xfrm>
            <a:off x="6140998" y="4761417"/>
            <a:ext cx="8096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Exclusive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6" name="Rectangle 69"/>
          <p:cNvSpPr>
            <a:spLocks noChangeArrowheads="1"/>
          </p:cNvSpPr>
          <p:nvPr/>
        </p:nvSpPr>
        <p:spPr bwMode="auto">
          <a:xfrm>
            <a:off x="6172748" y="5066216"/>
            <a:ext cx="766235"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m</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odified</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7" name="Rectangle 70"/>
          <p:cNvSpPr>
            <a:spLocks noChangeArrowheads="1"/>
          </p:cNvSpPr>
          <p:nvPr/>
        </p:nvSpPr>
        <p:spPr bwMode="auto">
          <a:xfrm>
            <a:off x="9376322" y="4761416"/>
            <a:ext cx="868828"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E</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xclusive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8" name="Rectangle 71"/>
          <p:cNvSpPr>
            <a:spLocks noChangeArrowheads="1"/>
          </p:cNvSpPr>
          <p:nvPr/>
        </p:nvSpPr>
        <p:spPr bwMode="auto">
          <a:xfrm>
            <a:off x="9322348" y="5077328"/>
            <a:ext cx="893763"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unmodified</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4" name="Group 72"/>
          <p:cNvGrpSpPr>
            <a:grpSpLocks/>
          </p:cNvGrpSpPr>
          <p:nvPr/>
        </p:nvGrpSpPr>
        <p:grpSpPr bwMode="auto">
          <a:xfrm>
            <a:off x="5571085" y="4726492"/>
            <a:ext cx="182562" cy="92075"/>
            <a:chOff x="2134" y="2426"/>
            <a:chExt cx="129" cy="60"/>
          </a:xfrm>
        </p:grpSpPr>
        <p:sp>
          <p:nvSpPr>
            <p:cNvPr id="122994" name="Freeform 73"/>
            <p:cNvSpPr>
              <a:spLocks/>
            </p:cNvSpPr>
            <p:nvPr/>
          </p:nvSpPr>
          <p:spPr bwMode="auto">
            <a:xfrm>
              <a:off x="2134" y="2426"/>
              <a:ext cx="129" cy="60"/>
            </a:xfrm>
            <a:custGeom>
              <a:avLst/>
              <a:gdLst>
                <a:gd name="T0" fmla="*/ 129 w 129"/>
                <a:gd name="T1" fmla="*/ 60 h 60"/>
                <a:gd name="T2" fmla="*/ 0 w 129"/>
                <a:gd name="T3" fmla="*/ 60 h 60"/>
                <a:gd name="T4" fmla="*/ 9 w 129"/>
                <a:gd name="T5" fmla="*/ 26 h 60"/>
                <a:gd name="T6" fmla="*/ 18 w 129"/>
                <a:gd name="T7" fmla="*/ 0 h 60"/>
                <a:gd name="T8" fmla="*/ 129 w 129"/>
                <a:gd name="T9" fmla="*/ 60 h 60"/>
                <a:gd name="T10" fmla="*/ 0 60000 65536"/>
                <a:gd name="T11" fmla="*/ 0 60000 65536"/>
                <a:gd name="T12" fmla="*/ 0 60000 65536"/>
                <a:gd name="T13" fmla="*/ 0 60000 65536"/>
                <a:gd name="T14" fmla="*/ 0 60000 65536"/>
                <a:gd name="T15" fmla="*/ 0 w 129"/>
                <a:gd name="T16" fmla="*/ 0 h 60"/>
                <a:gd name="T17" fmla="*/ 129 w 129"/>
                <a:gd name="T18" fmla="*/ 60 h 60"/>
              </a:gdLst>
              <a:ahLst/>
              <a:cxnLst>
                <a:cxn ang="T10">
                  <a:pos x="T0" y="T1"/>
                </a:cxn>
                <a:cxn ang="T11">
                  <a:pos x="T2" y="T3"/>
                </a:cxn>
                <a:cxn ang="T12">
                  <a:pos x="T4" y="T5"/>
                </a:cxn>
                <a:cxn ang="T13">
                  <a:pos x="T6" y="T7"/>
                </a:cxn>
                <a:cxn ang="T14">
                  <a:pos x="T8" y="T9"/>
                </a:cxn>
              </a:cxnLst>
              <a:rect l="T15" t="T16" r="T17" b="T18"/>
              <a:pathLst>
                <a:path w="129" h="60">
                  <a:moveTo>
                    <a:pt x="129" y="60"/>
                  </a:moveTo>
                  <a:lnTo>
                    <a:pt x="0" y="60"/>
                  </a:lnTo>
                  <a:lnTo>
                    <a:pt x="9" y="26"/>
                  </a:lnTo>
                  <a:lnTo>
                    <a:pt x="18" y="0"/>
                  </a:lnTo>
                  <a:lnTo>
                    <a:pt x="129" y="6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5" name="Line 74"/>
            <p:cNvSpPr>
              <a:spLocks noChangeShapeType="1"/>
            </p:cNvSpPr>
            <p:nvPr/>
          </p:nvSpPr>
          <p:spPr bwMode="auto">
            <a:xfrm>
              <a:off x="2143" y="2452"/>
              <a:ext cx="26" cy="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5" name="Group 75"/>
          <p:cNvGrpSpPr>
            <a:grpSpLocks/>
          </p:cNvGrpSpPr>
          <p:nvPr/>
        </p:nvGrpSpPr>
        <p:grpSpPr bwMode="auto">
          <a:xfrm>
            <a:off x="6077497" y="5793291"/>
            <a:ext cx="84138" cy="195262"/>
            <a:chOff x="2495" y="3129"/>
            <a:chExt cx="60" cy="128"/>
          </a:xfrm>
        </p:grpSpPr>
        <p:sp>
          <p:nvSpPr>
            <p:cNvPr id="122992" name="Freeform 76"/>
            <p:cNvSpPr>
              <a:spLocks/>
            </p:cNvSpPr>
            <p:nvPr/>
          </p:nvSpPr>
          <p:spPr bwMode="auto">
            <a:xfrm>
              <a:off x="2495" y="3129"/>
              <a:ext cx="60" cy="128"/>
            </a:xfrm>
            <a:custGeom>
              <a:avLst/>
              <a:gdLst>
                <a:gd name="T0" fmla="*/ 60 w 60"/>
                <a:gd name="T1" fmla="*/ 0 h 128"/>
                <a:gd name="T2" fmla="*/ 51 w 60"/>
                <a:gd name="T3" fmla="*/ 128 h 128"/>
                <a:gd name="T4" fmla="*/ 26 w 60"/>
                <a:gd name="T5" fmla="*/ 120 h 128"/>
                <a:gd name="T6" fmla="*/ 0 w 60"/>
                <a:gd name="T7" fmla="*/ 103 h 128"/>
                <a:gd name="T8" fmla="*/ 60 w 60"/>
                <a:gd name="T9" fmla="*/ 0 h 128"/>
                <a:gd name="T10" fmla="*/ 0 60000 65536"/>
                <a:gd name="T11" fmla="*/ 0 60000 65536"/>
                <a:gd name="T12" fmla="*/ 0 60000 65536"/>
                <a:gd name="T13" fmla="*/ 0 60000 65536"/>
                <a:gd name="T14" fmla="*/ 0 60000 65536"/>
                <a:gd name="T15" fmla="*/ 0 w 60"/>
                <a:gd name="T16" fmla="*/ 0 h 128"/>
                <a:gd name="T17" fmla="*/ 60 w 60"/>
                <a:gd name="T18" fmla="*/ 128 h 128"/>
              </a:gdLst>
              <a:ahLst/>
              <a:cxnLst>
                <a:cxn ang="T10">
                  <a:pos x="T0" y="T1"/>
                </a:cxn>
                <a:cxn ang="T11">
                  <a:pos x="T2" y="T3"/>
                </a:cxn>
                <a:cxn ang="T12">
                  <a:pos x="T4" y="T5"/>
                </a:cxn>
                <a:cxn ang="T13">
                  <a:pos x="T6" y="T7"/>
                </a:cxn>
                <a:cxn ang="T14">
                  <a:pos x="T8" y="T9"/>
                </a:cxn>
              </a:cxnLst>
              <a:rect l="T15" t="T16" r="T17" b="T18"/>
              <a:pathLst>
                <a:path w="60" h="128">
                  <a:moveTo>
                    <a:pt x="60" y="0"/>
                  </a:moveTo>
                  <a:lnTo>
                    <a:pt x="51" y="128"/>
                  </a:lnTo>
                  <a:lnTo>
                    <a:pt x="26" y="120"/>
                  </a:lnTo>
                  <a:lnTo>
                    <a:pt x="0" y="103"/>
                  </a:lnTo>
                  <a:lnTo>
                    <a:pt x="60"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3" name="Line 77"/>
            <p:cNvSpPr>
              <a:spLocks noChangeShapeType="1"/>
            </p:cNvSpPr>
            <p:nvPr/>
          </p:nvSpPr>
          <p:spPr bwMode="auto">
            <a:xfrm flipV="1">
              <a:off x="2521" y="3214"/>
              <a:ext cx="8" cy="35"/>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01" name="Rectangle 78"/>
          <p:cNvSpPr>
            <a:spLocks noChangeArrowheads="1"/>
          </p:cNvSpPr>
          <p:nvPr/>
        </p:nvSpPr>
        <p:spPr bwMode="auto">
          <a:xfrm>
            <a:off x="5296447" y="5299579"/>
            <a:ext cx="21590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02" name="Rectangle 79"/>
          <p:cNvSpPr>
            <a:spLocks noChangeArrowheads="1"/>
          </p:cNvSpPr>
          <p:nvPr/>
        </p:nvSpPr>
        <p:spPr bwMode="auto">
          <a:xfrm>
            <a:off x="5309148" y="5259892"/>
            <a:ext cx="2381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03" name="Rectangle 80"/>
          <p:cNvSpPr>
            <a:spLocks noChangeArrowheads="1"/>
          </p:cNvSpPr>
          <p:nvPr/>
        </p:nvSpPr>
        <p:spPr bwMode="auto">
          <a:xfrm>
            <a:off x="6629947" y="6028242"/>
            <a:ext cx="25400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04" name="Rectangle 81"/>
          <p:cNvSpPr>
            <a:spLocks noChangeArrowheads="1"/>
          </p:cNvSpPr>
          <p:nvPr/>
        </p:nvSpPr>
        <p:spPr bwMode="auto">
          <a:xfrm>
            <a:off x="6642647" y="5988553"/>
            <a:ext cx="274638"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6" name="Group 82"/>
          <p:cNvGrpSpPr>
            <a:grpSpLocks/>
          </p:cNvGrpSpPr>
          <p:nvPr/>
        </p:nvGrpSpPr>
        <p:grpSpPr bwMode="auto">
          <a:xfrm>
            <a:off x="10308186" y="4726492"/>
            <a:ext cx="168275" cy="103187"/>
            <a:chOff x="5515" y="2426"/>
            <a:chExt cx="120" cy="68"/>
          </a:xfrm>
        </p:grpSpPr>
        <p:sp>
          <p:nvSpPr>
            <p:cNvPr id="122990" name="Freeform 83"/>
            <p:cNvSpPr>
              <a:spLocks/>
            </p:cNvSpPr>
            <p:nvPr/>
          </p:nvSpPr>
          <p:spPr bwMode="auto">
            <a:xfrm>
              <a:off x="5515" y="2426"/>
              <a:ext cx="120" cy="68"/>
            </a:xfrm>
            <a:custGeom>
              <a:avLst/>
              <a:gdLst>
                <a:gd name="T0" fmla="*/ 0 w 120"/>
                <a:gd name="T1" fmla="*/ 68 h 68"/>
                <a:gd name="T2" fmla="*/ 103 w 120"/>
                <a:gd name="T3" fmla="*/ 0 h 68"/>
                <a:gd name="T4" fmla="*/ 111 w 120"/>
                <a:gd name="T5" fmla="*/ 34 h 68"/>
                <a:gd name="T6" fmla="*/ 120 w 120"/>
                <a:gd name="T7" fmla="*/ 60 h 68"/>
                <a:gd name="T8" fmla="*/ 0 w 120"/>
                <a:gd name="T9" fmla="*/ 68 h 68"/>
                <a:gd name="T10" fmla="*/ 0 60000 65536"/>
                <a:gd name="T11" fmla="*/ 0 60000 65536"/>
                <a:gd name="T12" fmla="*/ 0 60000 65536"/>
                <a:gd name="T13" fmla="*/ 0 60000 65536"/>
                <a:gd name="T14" fmla="*/ 0 60000 65536"/>
                <a:gd name="T15" fmla="*/ 0 w 120"/>
                <a:gd name="T16" fmla="*/ 0 h 68"/>
                <a:gd name="T17" fmla="*/ 120 w 120"/>
                <a:gd name="T18" fmla="*/ 68 h 68"/>
              </a:gdLst>
              <a:ahLst/>
              <a:cxnLst>
                <a:cxn ang="T10">
                  <a:pos x="T0" y="T1"/>
                </a:cxn>
                <a:cxn ang="T11">
                  <a:pos x="T2" y="T3"/>
                </a:cxn>
                <a:cxn ang="T12">
                  <a:pos x="T4" y="T5"/>
                </a:cxn>
                <a:cxn ang="T13">
                  <a:pos x="T6" y="T7"/>
                </a:cxn>
                <a:cxn ang="T14">
                  <a:pos x="T8" y="T9"/>
                </a:cxn>
              </a:cxnLst>
              <a:rect l="T15" t="T16" r="T17" b="T18"/>
              <a:pathLst>
                <a:path w="120" h="68">
                  <a:moveTo>
                    <a:pt x="0" y="68"/>
                  </a:moveTo>
                  <a:lnTo>
                    <a:pt x="103" y="0"/>
                  </a:lnTo>
                  <a:lnTo>
                    <a:pt x="111" y="34"/>
                  </a:lnTo>
                  <a:lnTo>
                    <a:pt x="120" y="60"/>
                  </a:lnTo>
                  <a:lnTo>
                    <a:pt x="0" y="6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1" name="Line 84"/>
            <p:cNvSpPr>
              <a:spLocks noChangeShapeType="1"/>
            </p:cNvSpPr>
            <p:nvPr/>
          </p:nvSpPr>
          <p:spPr bwMode="auto">
            <a:xfrm flipH="1">
              <a:off x="5600" y="2460"/>
              <a:ext cx="26" cy="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06" name="Rectangle 85"/>
          <p:cNvSpPr>
            <a:spLocks noChangeArrowheads="1"/>
          </p:cNvSpPr>
          <p:nvPr/>
        </p:nvSpPr>
        <p:spPr bwMode="auto">
          <a:xfrm>
            <a:off x="10582822" y="5274179"/>
            <a:ext cx="217488"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07" name="Rectangle 86"/>
          <p:cNvSpPr>
            <a:spLocks noChangeArrowheads="1"/>
          </p:cNvSpPr>
          <p:nvPr/>
        </p:nvSpPr>
        <p:spPr bwMode="auto">
          <a:xfrm>
            <a:off x="10597111" y="5234492"/>
            <a:ext cx="2381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7" name="Group 87"/>
          <p:cNvGrpSpPr>
            <a:grpSpLocks/>
          </p:cNvGrpSpPr>
          <p:nvPr/>
        </p:nvGrpSpPr>
        <p:grpSpPr bwMode="auto">
          <a:xfrm>
            <a:off x="7122072" y="5066217"/>
            <a:ext cx="1779588" cy="90487"/>
            <a:chOff x="3241" y="2649"/>
            <a:chExt cx="1270" cy="60"/>
          </a:xfrm>
        </p:grpSpPr>
        <p:sp>
          <p:nvSpPr>
            <p:cNvPr id="122988" name="Freeform 88"/>
            <p:cNvSpPr>
              <a:spLocks/>
            </p:cNvSpPr>
            <p:nvPr/>
          </p:nvSpPr>
          <p:spPr bwMode="auto">
            <a:xfrm>
              <a:off x="3241" y="2649"/>
              <a:ext cx="120" cy="60"/>
            </a:xfrm>
            <a:custGeom>
              <a:avLst/>
              <a:gdLst>
                <a:gd name="T0" fmla="*/ 0 w 120"/>
                <a:gd name="T1" fmla="*/ 25 h 60"/>
                <a:gd name="T2" fmla="*/ 120 w 120"/>
                <a:gd name="T3" fmla="*/ 0 h 60"/>
                <a:gd name="T4" fmla="*/ 120 w 120"/>
                <a:gd name="T5" fmla="*/ 25 h 60"/>
                <a:gd name="T6" fmla="*/ 120 w 120"/>
                <a:gd name="T7" fmla="*/ 60 h 60"/>
                <a:gd name="T8" fmla="*/ 0 w 120"/>
                <a:gd name="T9" fmla="*/ 25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0" y="25"/>
                  </a:moveTo>
                  <a:lnTo>
                    <a:pt x="120" y="0"/>
                  </a:lnTo>
                  <a:lnTo>
                    <a:pt x="120" y="25"/>
                  </a:lnTo>
                  <a:lnTo>
                    <a:pt x="120" y="60"/>
                  </a:lnTo>
                  <a:lnTo>
                    <a:pt x="0" y="25"/>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9" name="Line 89"/>
            <p:cNvSpPr>
              <a:spLocks noChangeShapeType="1"/>
            </p:cNvSpPr>
            <p:nvPr/>
          </p:nvSpPr>
          <p:spPr bwMode="auto">
            <a:xfrm flipH="1">
              <a:off x="3361" y="2674"/>
              <a:ext cx="1150" cy="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09" name="Rectangle 90"/>
          <p:cNvSpPr>
            <a:spLocks noChangeArrowheads="1"/>
          </p:cNvSpPr>
          <p:nvPr/>
        </p:nvSpPr>
        <p:spPr bwMode="auto">
          <a:xfrm>
            <a:off x="7914235" y="5051929"/>
            <a:ext cx="25400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0" name="Rectangle 91"/>
          <p:cNvSpPr>
            <a:spLocks noChangeArrowheads="1"/>
          </p:cNvSpPr>
          <p:nvPr/>
        </p:nvSpPr>
        <p:spPr bwMode="auto">
          <a:xfrm>
            <a:off x="7928522" y="5012242"/>
            <a:ext cx="274638"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8" name="Group 92"/>
          <p:cNvGrpSpPr>
            <a:grpSpLocks/>
          </p:cNvGrpSpPr>
          <p:nvPr/>
        </p:nvGrpSpPr>
        <p:grpSpPr bwMode="auto">
          <a:xfrm>
            <a:off x="10258973" y="1970592"/>
            <a:ext cx="168275" cy="90487"/>
            <a:chOff x="5480" y="609"/>
            <a:chExt cx="120" cy="60"/>
          </a:xfrm>
        </p:grpSpPr>
        <p:sp>
          <p:nvSpPr>
            <p:cNvPr id="122986" name="Freeform 93"/>
            <p:cNvSpPr>
              <a:spLocks/>
            </p:cNvSpPr>
            <p:nvPr/>
          </p:nvSpPr>
          <p:spPr bwMode="auto">
            <a:xfrm>
              <a:off x="5480" y="609"/>
              <a:ext cx="120" cy="60"/>
            </a:xfrm>
            <a:custGeom>
              <a:avLst/>
              <a:gdLst>
                <a:gd name="T0" fmla="*/ 0 w 120"/>
                <a:gd name="T1" fmla="*/ 60 h 60"/>
                <a:gd name="T2" fmla="*/ 103 w 120"/>
                <a:gd name="T3" fmla="*/ 0 h 60"/>
                <a:gd name="T4" fmla="*/ 112 w 120"/>
                <a:gd name="T5" fmla="*/ 25 h 60"/>
                <a:gd name="T6" fmla="*/ 120 w 120"/>
                <a:gd name="T7" fmla="*/ 60 h 60"/>
                <a:gd name="T8" fmla="*/ 0 w 120"/>
                <a:gd name="T9" fmla="*/ 60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0" y="60"/>
                  </a:moveTo>
                  <a:lnTo>
                    <a:pt x="103" y="0"/>
                  </a:lnTo>
                  <a:lnTo>
                    <a:pt x="112" y="25"/>
                  </a:lnTo>
                  <a:lnTo>
                    <a:pt x="120" y="60"/>
                  </a:lnTo>
                  <a:lnTo>
                    <a:pt x="0" y="6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7" name="Line 94"/>
            <p:cNvSpPr>
              <a:spLocks noChangeShapeType="1"/>
            </p:cNvSpPr>
            <p:nvPr/>
          </p:nvSpPr>
          <p:spPr bwMode="auto">
            <a:xfrm flipH="1">
              <a:off x="5575" y="634"/>
              <a:ext cx="17" cy="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12" name="Rectangle 95"/>
          <p:cNvSpPr>
            <a:spLocks noChangeArrowheads="1"/>
          </p:cNvSpPr>
          <p:nvPr/>
        </p:nvSpPr>
        <p:spPr bwMode="auto">
          <a:xfrm>
            <a:off x="10560598" y="2451604"/>
            <a:ext cx="214313"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3" name="Rectangle 96"/>
          <p:cNvSpPr>
            <a:spLocks noChangeArrowheads="1"/>
          </p:cNvSpPr>
          <p:nvPr/>
        </p:nvSpPr>
        <p:spPr bwMode="auto">
          <a:xfrm>
            <a:off x="10571711" y="2411917"/>
            <a:ext cx="2381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9" name="Group 97"/>
          <p:cNvGrpSpPr>
            <a:grpSpLocks/>
          </p:cNvGrpSpPr>
          <p:nvPr/>
        </p:nvGrpSpPr>
        <p:grpSpPr bwMode="auto">
          <a:xfrm>
            <a:off x="9598573" y="3088192"/>
            <a:ext cx="85725" cy="1235075"/>
            <a:chOff x="5009" y="1346"/>
            <a:chExt cx="60" cy="814"/>
          </a:xfrm>
        </p:grpSpPr>
        <p:sp>
          <p:nvSpPr>
            <p:cNvPr id="122984" name="Freeform 98"/>
            <p:cNvSpPr>
              <a:spLocks/>
            </p:cNvSpPr>
            <p:nvPr/>
          </p:nvSpPr>
          <p:spPr bwMode="auto">
            <a:xfrm>
              <a:off x="5009" y="1346"/>
              <a:ext cx="60" cy="128"/>
            </a:xfrm>
            <a:custGeom>
              <a:avLst/>
              <a:gdLst>
                <a:gd name="T0" fmla="*/ 34 w 60"/>
                <a:gd name="T1" fmla="*/ 0 h 128"/>
                <a:gd name="T2" fmla="*/ 60 w 60"/>
                <a:gd name="T3" fmla="*/ 128 h 128"/>
                <a:gd name="T4" fmla="*/ 34 w 60"/>
                <a:gd name="T5" fmla="*/ 128 h 128"/>
                <a:gd name="T6" fmla="*/ 0 w 60"/>
                <a:gd name="T7" fmla="*/ 128 h 128"/>
                <a:gd name="T8" fmla="*/ 34 w 60"/>
                <a:gd name="T9" fmla="*/ 0 h 128"/>
                <a:gd name="T10" fmla="*/ 0 60000 65536"/>
                <a:gd name="T11" fmla="*/ 0 60000 65536"/>
                <a:gd name="T12" fmla="*/ 0 60000 65536"/>
                <a:gd name="T13" fmla="*/ 0 60000 65536"/>
                <a:gd name="T14" fmla="*/ 0 60000 65536"/>
                <a:gd name="T15" fmla="*/ 0 w 60"/>
                <a:gd name="T16" fmla="*/ 0 h 128"/>
                <a:gd name="T17" fmla="*/ 60 w 60"/>
                <a:gd name="T18" fmla="*/ 128 h 128"/>
              </a:gdLst>
              <a:ahLst/>
              <a:cxnLst>
                <a:cxn ang="T10">
                  <a:pos x="T0" y="T1"/>
                </a:cxn>
                <a:cxn ang="T11">
                  <a:pos x="T2" y="T3"/>
                </a:cxn>
                <a:cxn ang="T12">
                  <a:pos x="T4" y="T5"/>
                </a:cxn>
                <a:cxn ang="T13">
                  <a:pos x="T6" y="T7"/>
                </a:cxn>
                <a:cxn ang="T14">
                  <a:pos x="T8" y="T9"/>
                </a:cxn>
              </a:cxnLst>
              <a:rect l="T15" t="T16" r="T17" b="T18"/>
              <a:pathLst>
                <a:path w="60" h="128">
                  <a:moveTo>
                    <a:pt x="34" y="0"/>
                  </a:moveTo>
                  <a:lnTo>
                    <a:pt x="60" y="128"/>
                  </a:lnTo>
                  <a:lnTo>
                    <a:pt x="34" y="128"/>
                  </a:lnTo>
                  <a:lnTo>
                    <a:pt x="0" y="128"/>
                  </a:lnTo>
                  <a:lnTo>
                    <a:pt x="34"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5" name="Line 99"/>
            <p:cNvSpPr>
              <a:spLocks noChangeShapeType="1"/>
            </p:cNvSpPr>
            <p:nvPr/>
          </p:nvSpPr>
          <p:spPr bwMode="auto">
            <a:xfrm flipV="1">
              <a:off x="5043" y="1474"/>
              <a:ext cx="1" cy="686"/>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 name="Group 100"/>
          <p:cNvGrpSpPr>
            <a:grpSpLocks/>
          </p:cNvGrpSpPr>
          <p:nvPr/>
        </p:nvGrpSpPr>
        <p:grpSpPr bwMode="auto">
          <a:xfrm>
            <a:off x="9309648" y="1410203"/>
            <a:ext cx="85725" cy="196850"/>
            <a:chOff x="4803" y="240"/>
            <a:chExt cx="60" cy="129"/>
          </a:xfrm>
        </p:grpSpPr>
        <p:sp>
          <p:nvSpPr>
            <p:cNvPr id="122982" name="Freeform 101"/>
            <p:cNvSpPr>
              <a:spLocks/>
            </p:cNvSpPr>
            <p:nvPr/>
          </p:nvSpPr>
          <p:spPr bwMode="auto">
            <a:xfrm>
              <a:off x="4803" y="240"/>
              <a:ext cx="60" cy="129"/>
            </a:xfrm>
            <a:custGeom>
              <a:avLst/>
              <a:gdLst>
                <a:gd name="T0" fmla="*/ 60 w 60"/>
                <a:gd name="T1" fmla="*/ 129 h 129"/>
                <a:gd name="T2" fmla="*/ 0 w 60"/>
                <a:gd name="T3" fmla="*/ 17 h 129"/>
                <a:gd name="T4" fmla="*/ 25 w 60"/>
                <a:gd name="T5" fmla="*/ 9 h 129"/>
                <a:gd name="T6" fmla="*/ 60 w 60"/>
                <a:gd name="T7" fmla="*/ 0 h 129"/>
                <a:gd name="T8" fmla="*/ 60 w 60"/>
                <a:gd name="T9" fmla="*/ 129 h 129"/>
                <a:gd name="T10" fmla="*/ 0 60000 65536"/>
                <a:gd name="T11" fmla="*/ 0 60000 65536"/>
                <a:gd name="T12" fmla="*/ 0 60000 65536"/>
                <a:gd name="T13" fmla="*/ 0 60000 65536"/>
                <a:gd name="T14" fmla="*/ 0 60000 65536"/>
                <a:gd name="T15" fmla="*/ 0 w 60"/>
                <a:gd name="T16" fmla="*/ 0 h 129"/>
                <a:gd name="T17" fmla="*/ 60 w 60"/>
                <a:gd name="T18" fmla="*/ 129 h 129"/>
              </a:gdLst>
              <a:ahLst/>
              <a:cxnLst>
                <a:cxn ang="T10">
                  <a:pos x="T0" y="T1"/>
                </a:cxn>
                <a:cxn ang="T11">
                  <a:pos x="T2" y="T3"/>
                </a:cxn>
                <a:cxn ang="T12">
                  <a:pos x="T4" y="T5"/>
                </a:cxn>
                <a:cxn ang="T13">
                  <a:pos x="T6" y="T7"/>
                </a:cxn>
                <a:cxn ang="T14">
                  <a:pos x="T8" y="T9"/>
                </a:cxn>
              </a:cxnLst>
              <a:rect l="T15" t="T16" r="T17" b="T18"/>
              <a:pathLst>
                <a:path w="60" h="129">
                  <a:moveTo>
                    <a:pt x="60" y="129"/>
                  </a:moveTo>
                  <a:lnTo>
                    <a:pt x="0" y="17"/>
                  </a:lnTo>
                  <a:lnTo>
                    <a:pt x="25" y="9"/>
                  </a:lnTo>
                  <a:lnTo>
                    <a:pt x="60" y="0"/>
                  </a:lnTo>
                  <a:lnTo>
                    <a:pt x="60" y="12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3" name="Line 102"/>
            <p:cNvSpPr>
              <a:spLocks noChangeShapeType="1"/>
            </p:cNvSpPr>
            <p:nvPr/>
          </p:nvSpPr>
          <p:spPr bwMode="auto">
            <a:xfrm>
              <a:off x="4828" y="249"/>
              <a:ext cx="9" cy="25"/>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16" name="Rectangle 103"/>
          <p:cNvSpPr>
            <a:spLocks noChangeArrowheads="1"/>
          </p:cNvSpPr>
          <p:nvPr/>
        </p:nvSpPr>
        <p:spPr bwMode="auto">
          <a:xfrm>
            <a:off x="9801773" y="1241929"/>
            <a:ext cx="301625"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7" name="Rectangle 104"/>
          <p:cNvSpPr>
            <a:spLocks noChangeArrowheads="1"/>
          </p:cNvSpPr>
          <p:nvPr/>
        </p:nvSpPr>
        <p:spPr bwMode="auto">
          <a:xfrm>
            <a:off x="9816060" y="1202242"/>
            <a:ext cx="351058"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18" name="Rectangle 105"/>
          <p:cNvSpPr>
            <a:spLocks noChangeArrowheads="1"/>
          </p:cNvSpPr>
          <p:nvPr/>
        </p:nvSpPr>
        <p:spPr bwMode="auto">
          <a:xfrm>
            <a:off x="9563648" y="3634292"/>
            <a:ext cx="142875" cy="325437"/>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9" name="Rectangle 106"/>
          <p:cNvSpPr>
            <a:spLocks noChangeArrowheads="1"/>
          </p:cNvSpPr>
          <p:nvPr/>
        </p:nvSpPr>
        <p:spPr bwMode="auto">
          <a:xfrm rot="-5400000">
            <a:off x="9449237" y="3638246"/>
            <a:ext cx="351058"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1" name="Group 107"/>
          <p:cNvGrpSpPr>
            <a:grpSpLocks/>
          </p:cNvGrpSpPr>
          <p:nvPr/>
        </p:nvGrpSpPr>
        <p:grpSpPr bwMode="auto">
          <a:xfrm>
            <a:off x="7122073" y="2124579"/>
            <a:ext cx="1827213" cy="92075"/>
            <a:chOff x="3241" y="711"/>
            <a:chExt cx="1304" cy="60"/>
          </a:xfrm>
        </p:grpSpPr>
        <p:sp>
          <p:nvSpPr>
            <p:cNvPr id="122980" name="Freeform 108"/>
            <p:cNvSpPr>
              <a:spLocks/>
            </p:cNvSpPr>
            <p:nvPr/>
          </p:nvSpPr>
          <p:spPr bwMode="auto">
            <a:xfrm>
              <a:off x="3241" y="711"/>
              <a:ext cx="120" cy="60"/>
            </a:xfrm>
            <a:custGeom>
              <a:avLst/>
              <a:gdLst>
                <a:gd name="T0" fmla="*/ 0 w 120"/>
                <a:gd name="T1" fmla="*/ 35 h 60"/>
                <a:gd name="T2" fmla="*/ 120 w 120"/>
                <a:gd name="T3" fmla="*/ 0 h 60"/>
                <a:gd name="T4" fmla="*/ 120 w 120"/>
                <a:gd name="T5" fmla="*/ 35 h 60"/>
                <a:gd name="T6" fmla="*/ 120 w 120"/>
                <a:gd name="T7" fmla="*/ 60 h 60"/>
                <a:gd name="T8" fmla="*/ 0 w 120"/>
                <a:gd name="T9" fmla="*/ 35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0" y="35"/>
                  </a:moveTo>
                  <a:lnTo>
                    <a:pt x="120" y="0"/>
                  </a:lnTo>
                  <a:lnTo>
                    <a:pt x="120" y="35"/>
                  </a:lnTo>
                  <a:lnTo>
                    <a:pt x="120" y="60"/>
                  </a:lnTo>
                  <a:lnTo>
                    <a:pt x="0" y="35"/>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1" name="Line 109"/>
            <p:cNvSpPr>
              <a:spLocks noChangeShapeType="1"/>
            </p:cNvSpPr>
            <p:nvPr/>
          </p:nvSpPr>
          <p:spPr bwMode="auto">
            <a:xfrm flipH="1">
              <a:off x="3361" y="746"/>
              <a:ext cx="1184" cy="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21" name="Rectangle 110"/>
          <p:cNvSpPr>
            <a:spLocks noChangeArrowheads="1"/>
          </p:cNvSpPr>
          <p:nvPr/>
        </p:nvSpPr>
        <p:spPr bwMode="auto">
          <a:xfrm>
            <a:off x="8276185" y="2113467"/>
            <a:ext cx="33655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22" name="Rectangle 111"/>
          <p:cNvSpPr>
            <a:spLocks noChangeArrowheads="1"/>
          </p:cNvSpPr>
          <p:nvPr/>
        </p:nvSpPr>
        <p:spPr bwMode="auto">
          <a:xfrm>
            <a:off x="8288886" y="2073778"/>
            <a:ext cx="384175"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2" name="Group 112"/>
          <p:cNvGrpSpPr>
            <a:grpSpLocks/>
          </p:cNvGrpSpPr>
          <p:nvPr/>
        </p:nvGrpSpPr>
        <p:grpSpPr bwMode="auto">
          <a:xfrm>
            <a:off x="7122072" y="2411917"/>
            <a:ext cx="1816100" cy="90487"/>
            <a:chOff x="3241" y="900"/>
            <a:chExt cx="1296" cy="60"/>
          </a:xfrm>
        </p:grpSpPr>
        <p:sp>
          <p:nvSpPr>
            <p:cNvPr id="122978" name="Freeform 113"/>
            <p:cNvSpPr>
              <a:spLocks/>
            </p:cNvSpPr>
            <p:nvPr/>
          </p:nvSpPr>
          <p:spPr bwMode="auto">
            <a:xfrm>
              <a:off x="4417" y="900"/>
              <a:ext cx="120" cy="60"/>
            </a:xfrm>
            <a:custGeom>
              <a:avLst/>
              <a:gdLst>
                <a:gd name="T0" fmla="*/ 120 w 120"/>
                <a:gd name="T1" fmla="*/ 26 h 60"/>
                <a:gd name="T2" fmla="*/ 0 w 120"/>
                <a:gd name="T3" fmla="*/ 60 h 60"/>
                <a:gd name="T4" fmla="*/ 0 w 120"/>
                <a:gd name="T5" fmla="*/ 26 h 60"/>
                <a:gd name="T6" fmla="*/ 0 w 120"/>
                <a:gd name="T7" fmla="*/ 0 h 60"/>
                <a:gd name="T8" fmla="*/ 120 w 120"/>
                <a:gd name="T9" fmla="*/ 26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120" y="26"/>
                  </a:moveTo>
                  <a:lnTo>
                    <a:pt x="0" y="60"/>
                  </a:lnTo>
                  <a:lnTo>
                    <a:pt x="0" y="26"/>
                  </a:lnTo>
                  <a:lnTo>
                    <a:pt x="0" y="0"/>
                  </a:lnTo>
                  <a:lnTo>
                    <a:pt x="120" y="26"/>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9" name="Line 114"/>
            <p:cNvSpPr>
              <a:spLocks noChangeShapeType="1"/>
            </p:cNvSpPr>
            <p:nvPr/>
          </p:nvSpPr>
          <p:spPr bwMode="auto">
            <a:xfrm>
              <a:off x="3241" y="926"/>
              <a:ext cx="1176" cy="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24" name="Rectangle 115"/>
          <p:cNvSpPr>
            <a:spLocks noChangeArrowheads="1"/>
          </p:cNvSpPr>
          <p:nvPr/>
        </p:nvSpPr>
        <p:spPr bwMode="auto">
          <a:xfrm>
            <a:off x="7341148" y="2397629"/>
            <a:ext cx="322263" cy="157163"/>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25" name="Rectangle 116"/>
          <p:cNvSpPr>
            <a:spLocks noChangeArrowheads="1"/>
          </p:cNvSpPr>
          <p:nvPr/>
        </p:nvSpPr>
        <p:spPr bwMode="auto">
          <a:xfrm>
            <a:off x="7350673" y="2361117"/>
            <a:ext cx="366713"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26" name="Oval 117"/>
          <p:cNvSpPr>
            <a:spLocks noChangeArrowheads="1"/>
          </p:cNvSpPr>
          <p:nvPr/>
        </p:nvSpPr>
        <p:spPr bwMode="auto">
          <a:xfrm>
            <a:off x="7874548" y="2300792"/>
            <a:ext cx="276225" cy="312737"/>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3" name="Group 118"/>
          <p:cNvGrpSpPr>
            <a:grpSpLocks/>
          </p:cNvGrpSpPr>
          <p:nvPr/>
        </p:nvGrpSpPr>
        <p:grpSpPr bwMode="auto">
          <a:xfrm>
            <a:off x="7976148" y="2294442"/>
            <a:ext cx="60325" cy="300037"/>
            <a:chOff x="3850" y="823"/>
            <a:chExt cx="43" cy="197"/>
          </a:xfrm>
        </p:grpSpPr>
        <p:sp>
          <p:nvSpPr>
            <p:cNvPr id="122976" name="Freeform 119"/>
            <p:cNvSpPr>
              <a:spLocks/>
            </p:cNvSpPr>
            <p:nvPr/>
          </p:nvSpPr>
          <p:spPr bwMode="auto">
            <a:xfrm>
              <a:off x="3850" y="823"/>
              <a:ext cx="43" cy="68"/>
            </a:xfrm>
            <a:custGeom>
              <a:avLst/>
              <a:gdLst>
                <a:gd name="T0" fmla="*/ 26 w 43"/>
                <a:gd name="T1" fmla="*/ 0 h 68"/>
                <a:gd name="T2" fmla="*/ 43 w 43"/>
                <a:gd name="T3" fmla="*/ 68 h 68"/>
                <a:gd name="T4" fmla="*/ 26 w 43"/>
                <a:gd name="T5" fmla="*/ 68 h 68"/>
                <a:gd name="T6" fmla="*/ 0 w 43"/>
                <a:gd name="T7" fmla="*/ 68 h 68"/>
                <a:gd name="T8" fmla="*/ 26 w 43"/>
                <a:gd name="T9" fmla="*/ 0 h 68"/>
                <a:gd name="T10" fmla="*/ 0 60000 65536"/>
                <a:gd name="T11" fmla="*/ 0 60000 65536"/>
                <a:gd name="T12" fmla="*/ 0 60000 65536"/>
                <a:gd name="T13" fmla="*/ 0 60000 65536"/>
                <a:gd name="T14" fmla="*/ 0 60000 65536"/>
                <a:gd name="T15" fmla="*/ 0 w 43"/>
                <a:gd name="T16" fmla="*/ 0 h 68"/>
                <a:gd name="T17" fmla="*/ 43 w 43"/>
                <a:gd name="T18" fmla="*/ 68 h 68"/>
              </a:gdLst>
              <a:ahLst/>
              <a:cxnLst>
                <a:cxn ang="T10">
                  <a:pos x="T0" y="T1"/>
                </a:cxn>
                <a:cxn ang="T11">
                  <a:pos x="T2" y="T3"/>
                </a:cxn>
                <a:cxn ang="T12">
                  <a:pos x="T4" y="T5"/>
                </a:cxn>
                <a:cxn ang="T13">
                  <a:pos x="T6" y="T7"/>
                </a:cxn>
                <a:cxn ang="T14">
                  <a:pos x="T8" y="T9"/>
                </a:cxn>
              </a:cxnLst>
              <a:rect l="T15" t="T16" r="T17" b="T18"/>
              <a:pathLst>
                <a:path w="43" h="68">
                  <a:moveTo>
                    <a:pt x="26" y="0"/>
                  </a:moveTo>
                  <a:lnTo>
                    <a:pt x="43" y="68"/>
                  </a:lnTo>
                  <a:lnTo>
                    <a:pt x="26" y="68"/>
                  </a:lnTo>
                  <a:lnTo>
                    <a:pt x="0" y="68"/>
                  </a:lnTo>
                  <a:lnTo>
                    <a:pt x="26"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7" name="Line 120"/>
            <p:cNvSpPr>
              <a:spLocks noChangeShapeType="1"/>
            </p:cNvSpPr>
            <p:nvPr/>
          </p:nvSpPr>
          <p:spPr bwMode="auto">
            <a:xfrm flipV="1">
              <a:off x="3876" y="891"/>
              <a:ext cx="1" cy="12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4" name="Group 121"/>
          <p:cNvGrpSpPr>
            <a:grpSpLocks/>
          </p:cNvGrpSpPr>
          <p:nvPr/>
        </p:nvGrpSpPr>
        <p:grpSpPr bwMode="auto">
          <a:xfrm>
            <a:off x="6377536" y="3100891"/>
            <a:ext cx="84137" cy="1211262"/>
            <a:chOff x="2709" y="1354"/>
            <a:chExt cx="60" cy="798"/>
          </a:xfrm>
        </p:grpSpPr>
        <p:sp>
          <p:nvSpPr>
            <p:cNvPr id="122974" name="Freeform 122"/>
            <p:cNvSpPr>
              <a:spLocks/>
            </p:cNvSpPr>
            <p:nvPr/>
          </p:nvSpPr>
          <p:spPr bwMode="auto">
            <a:xfrm>
              <a:off x="2709" y="1354"/>
              <a:ext cx="60" cy="120"/>
            </a:xfrm>
            <a:custGeom>
              <a:avLst/>
              <a:gdLst>
                <a:gd name="T0" fmla="*/ 35 w 60"/>
                <a:gd name="T1" fmla="*/ 0 h 120"/>
                <a:gd name="T2" fmla="*/ 60 w 60"/>
                <a:gd name="T3" fmla="*/ 120 h 120"/>
                <a:gd name="T4" fmla="*/ 35 w 60"/>
                <a:gd name="T5" fmla="*/ 120 h 120"/>
                <a:gd name="T6" fmla="*/ 0 w 60"/>
                <a:gd name="T7" fmla="*/ 120 h 120"/>
                <a:gd name="T8" fmla="*/ 35 w 60"/>
                <a:gd name="T9" fmla="*/ 0 h 120"/>
                <a:gd name="T10" fmla="*/ 0 60000 65536"/>
                <a:gd name="T11" fmla="*/ 0 60000 65536"/>
                <a:gd name="T12" fmla="*/ 0 60000 65536"/>
                <a:gd name="T13" fmla="*/ 0 60000 65536"/>
                <a:gd name="T14" fmla="*/ 0 60000 65536"/>
                <a:gd name="T15" fmla="*/ 0 w 60"/>
                <a:gd name="T16" fmla="*/ 0 h 120"/>
                <a:gd name="T17" fmla="*/ 60 w 60"/>
                <a:gd name="T18" fmla="*/ 120 h 120"/>
              </a:gdLst>
              <a:ahLst/>
              <a:cxnLst>
                <a:cxn ang="T10">
                  <a:pos x="T0" y="T1"/>
                </a:cxn>
                <a:cxn ang="T11">
                  <a:pos x="T2" y="T3"/>
                </a:cxn>
                <a:cxn ang="T12">
                  <a:pos x="T4" y="T5"/>
                </a:cxn>
                <a:cxn ang="T13">
                  <a:pos x="T6" y="T7"/>
                </a:cxn>
                <a:cxn ang="T14">
                  <a:pos x="T8" y="T9"/>
                </a:cxn>
              </a:cxnLst>
              <a:rect l="T15" t="T16" r="T17" b="T18"/>
              <a:pathLst>
                <a:path w="60" h="120">
                  <a:moveTo>
                    <a:pt x="35" y="0"/>
                  </a:moveTo>
                  <a:lnTo>
                    <a:pt x="60" y="120"/>
                  </a:lnTo>
                  <a:lnTo>
                    <a:pt x="35" y="120"/>
                  </a:lnTo>
                  <a:lnTo>
                    <a:pt x="0" y="120"/>
                  </a:lnTo>
                  <a:lnTo>
                    <a:pt x="35"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5" name="Line 123"/>
            <p:cNvSpPr>
              <a:spLocks noChangeShapeType="1"/>
            </p:cNvSpPr>
            <p:nvPr/>
          </p:nvSpPr>
          <p:spPr bwMode="auto">
            <a:xfrm flipV="1">
              <a:off x="2744" y="1474"/>
              <a:ext cx="1" cy="67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29" name="Oval 124"/>
          <p:cNvSpPr>
            <a:spLocks noChangeArrowheads="1"/>
          </p:cNvSpPr>
          <p:nvPr/>
        </p:nvSpPr>
        <p:spPr bwMode="auto">
          <a:xfrm>
            <a:off x="6288636" y="3432678"/>
            <a:ext cx="276225" cy="300038"/>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0" name="Rectangle 125"/>
          <p:cNvSpPr>
            <a:spLocks noChangeArrowheads="1"/>
          </p:cNvSpPr>
          <p:nvPr/>
        </p:nvSpPr>
        <p:spPr bwMode="auto">
          <a:xfrm>
            <a:off x="6353723" y="3842254"/>
            <a:ext cx="144463" cy="36512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1" name="Rectangle 126"/>
          <p:cNvSpPr>
            <a:spLocks noChangeArrowheads="1"/>
          </p:cNvSpPr>
          <p:nvPr/>
        </p:nvSpPr>
        <p:spPr bwMode="auto">
          <a:xfrm rot="-5400000">
            <a:off x="6222754" y="3868447"/>
            <a:ext cx="384175"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5" name="Group 127"/>
          <p:cNvGrpSpPr>
            <a:grpSpLocks/>
          </p:cNvGrpSpPr>
          <p:nvPr/>
        </p:nvGrpSpPr>
        <p:grpSpPr bwMode="auto">
          <a:xfrm>
            <a:off x="6642647" y="3037391"/>
            <a:ext cx="84138" cy="1338262"/>
            <a:chOff x="2898" y="1312"/>
            <a:chExt cx="60" cy="882"/>
          </a:xfrm>
        </p:grpSpPr>
        <p:sp>
          <p:nvSpPr>
            <p:cNvPr id="122972" name="Freeform 128"/>
            <p:cNvSpPr>
              <a:spLocks/>
            </p:cNvSpPr>
            <p:nvPr/>
          </p:nvSpPr>
          <p:spPr bwMode="auto">
            <a:xfrm>
              <a:off x="2898" y="2074"/>
              <a:ext cx="60" cy="120"/>
            </a:xfrm>
            <a:custGeom>
              <a:avLst/>
              <a:gdLst>
                <a:gd name="T0" fmla="*/ 34 w 60"/>
                <a:gd name="T1" fmla="*/ 120 h 120"/>
                <a:gd name="T2" fmla="*/ 0 w 60"/>
                <a:gd name="T3" fmla="*/ 0 h 120"/>
                <a:gd name="T4" fmla="*/ 34 w 60"/>
                <a:gd name="T5" fmla="*/ 0 h 120"/>
                <a:gd name="T6" fmla="*/ 60 w 60"/>
                <a:gd name="T7" fmla="*/ 0 h 120"/>
                <a:gd name="T8" fmla="*/ 34 w 60"/>
                <a:gd name="T9" fmla="*/ 120 h 120"/>
                <a:gd name="T10" fmla="*/ 0 60000 65536"/>
                <a:gd name="T11" fmla="*/ 0 60000 65536"/>
                <a:gd name="T12" fmla="*/ 0 60000 65536"/>
                <a:gd name="T13" fmla="*/ 0 60000 65536"/>
                <a:gd name="T14" fmla="*/ 0 60000 65536"/>
                <a:gd name="T15" fmla="*/ 0 w 60"/>
                <a:gd name="T16" fmla="*/ 0 h 120"/>
                <a:gd name="T17" fmla="*/ 60 w 60"/>
                <a:gd name="T18" fmla="*/ 120 h 120"/>
              </a:gdLst>
              <a:ahLst/>
              <a:cxnLst>
                <a:cxn ang="T10">
                  <a:pos x="T0" y="T1"/>
                </a:cxn>
                <a:cxn ang="T11">
                  <a:pos x="T2" y="T3"/>
                </a:cxn>
                <a:cxn ang="T12">
                  <a:pos x="T4" y="T5"/>
                </a:cxn>
                <a:cxn ang="T13">
                  <a:pos x="T6" y="T7"/>
                </a:cxn>
                <a:cxn ang="T14">
                  <a:pos x="T8" y="T9"/>
                </a:cxn>
              </a:cxnLst>
              <a:rect l="T15" t="T16" r="T17" b="T18"/>
              <a:pathLst>
                <a:path w="60" h="120">
                  <a:moveTo>
                    <a:pt x="34" y="120"/>
                  </a:moveTo>
                  <a:lnTo>
                    <a:pt x="0" y="0"/>
                  </a:lnTo>
                  <a:lnTo>
                    <a:pt x="34" y="0"/>
                  </a:lnTo>
                  <a:lnTo>
                    <a:pt x="60" y="0"/>
                  </a:lnTo>
                  <a:lnTo>
                    <a:pt x="34" y="12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3" name="Line 129"/>
            <p:cNvSpPr>
              <a:spLocks noChangeShapeType="1"/>
            </p:cNvSpPr>
            <p:nvPr/>
          </p:nvSpPr>
          <p:spPr bwMode="auto">
            <a:xfrm flipV="1">
              <a:off x="2932" y="1312"/>
              <a:ext cx="1" cy="762"/>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33" name="Oval 130"/>
          <p:cNvSpPr>
            <a:spLocks noChangeArrowheads="1"/>
          </p:cNvSpPr>
          <p:nvPr/>
        </p:nvSpPr>
        <p:spPr bwMode="auto">
          <a:xfrm>
            <a:off x="6550573" y="3783517"/>
            <a:ext cx="290513" cy="312737"/>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4" name="Rectangle 131"/>
          <p:cNvSpPr>
            <a:spLocks noChangeArrowheads="1"/>
          </p:cNvSpPr>
          <p:nvPr/>
        </p:nvSpPr>
        <p:spPr bwMode="auto">
          <a:xfrm>
            <a:off x="6617247" y="3219953"/>
            <a:ext cx="146050" cy="298450"/>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5" name="Rectangle 132"/>
          <p:cNvSpPr>
            <a:spLocks noChangeArrowheads="1"/>
          </p:cNvSpPr>
          <p:nvPr/>
        </p:nvSpPr>
        <p:spPr bwMode="auto">
          <a:xfrm rot="-5400000">
            <a:off x="6544222" y="3239003"/>
            <a:ext cx="293688"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WM</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36" name="Rectangle 133"/>
          <p:cNvSpPr>
            <a:spLocks noChangeArrowheads="1"/>
          </p:cNvSpPr>
          <p:nvPr/>
        </p:nvSpPr>
        <p:spPr bwMode="auto">
          <a:xfrm>
            <a:off x="6617247" y="3842254"/>
            <a:ext cx="146050" cy="233363"/>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7" name="Rectangle 134"/>
          <p:cNvSpPr>
            <a:spLocks noChangeArrowheads="1"/>
          </p:cNvSpPr>
          <p:nvPr/>
        </p:nvSpPr>
        <p:spPr bwMode="auto">
          <a:xfrm>
            <a:off x="6629947" y="3802566"/>
            <a:ext cx="142668"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6" name="Group 135"/>
          <p:cNvGrpSpPr>
            <a:grpSpLocks/>
          </p:cNvGrpSpPr>
          <p:nvPr/>
        </p:nvGrpSpPr>
        <p:grpSpPr bwMode="auto">
          <a:xfrm>
            <a:off x="6390236" y="3439028"/>
            <a:ext cx="60325" cy="298450"/>
            <a:chOff x="2718" y="1577"/>
            <a:chExt cx="43" cy="197"/>
          </a:xfrm>
        </p:grpSpPr>
        <p:sp>
          <p:nvSpPr>
            <p:cNvPr id="122970" name="Freeform 136"/>
            <p:cNvSpPr>
              <a:spLocks/>
            </p:cNvSpPr>
            <p:nvPr/>
          </p:nvSpPr>
          <p:spPr bwMode="auto">
            <a:xfrm>
              <a:off x="2718" y="1706"/>
              <a:ext cx="43" cy="68"/>
            </a:xfrm>
            <a:custGeom>
              <a:avLst/>
              <a:gdLst>
                <a:gd name="T0" fmla="*/ 26 w 43"/>
                <a:gd name="T1" fmla="*/ 68 h 68"/>
                <a:gd name="T2" fmla="*/ 0 w 43"/>
                <a:gd name="T3" fmla="*/ 0 h 68"/>
                <a:gd name="T4" fmla="*/ 26 w 43"/>
                <a:gd name="T5" fmla="*/ 0 h 68"/>
                <a:gd name="T6" fmla="*/ 43 w 43"/>
                <a:gd name="T7" fmla="*/ 0 h 68"/>
                <a:gd name="T8" fmla="*/ 26 w 43"/>
                <a:gd name="T9" fmla="*/ 68 h 68"/>
                <a:gd name="T10" fmla="*/ 0 60000 65536"/>
                <a:gd name="T11" fmla="*/ 0 60000 65536"/>
                <a:gd name="T12" fmla="*/ 0 60000 65536"/>
                <a:gd name="T13" fmla="*/ 0 60000 65536"/>
                <a:gd name="T14" fmla="*/ 0 60000 65536"/>
                <a:gd name="T15" fmla="*/ 0 w 43"/>
                <a:gd name="T16" fmla="*/ 0 h 68"/>
                <a:gd name="T17" fmla="*/ 43 w 43"/>
                <a:gd name="T18" fmla="*/ 68 h 68"/>
              </a:gdLst>
              <a:ahLst/>
              <a:cxnLst>
                <a:cxn ang="T10">
                  <a:pos x="T0" y="T1"/>
                </a:cxn>
                <a:cxn ang="T11">
                  <a:pos x="T2" y="T3"/>
                </a:cxn>
                <a:cxn ang="T12">
                  <a:pos x="T4" y="T5"/>
                </a:cxn>
                <a:cxn ang="T13">
                  <a:pos x="T6" y="T7"/>
                </a:cxn>
                <a:cxn ang="T14">
                  <a:pos x="T8" y="T9"/>
                </a:cxn>
              </a:cxnLst>
              <a:rect l="T15" t="T16" r="T17" b="T18"/>
              <a:pathLst>
                <a:path w="43" h="68">
                  <a:moveTo>
                    <a:pt x="26" y="68"/>
                  </a:moveTo>
                  <a:lnTo>
                    <a:pt x="0" y="0"/>
                  </a:lnTo>
                  <a:lnTo>
                    <a:pt x="26" y="0"/>
                  </a:lnTo>
                  <a:lnTo>
                    <a:pt x="43" y="0"/>
                  </a:lnTo>
                  <a:lnTo>
                    <a:pt x="26" y="6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1" name="Line 137"/>
            <p:cNvSpPr>
              <a:spLocks noChangeShapeType="1"/>
            </p:cNvSpPr>
            <p:nvPr/>
          </p:nvSpPr>
          <p:spPr bwMode="auto">
            <a:xfrm>
              <a:off x="2744" y="1577"/>
              <a:ext cx="1" cy="12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7" name="Group 138"/>
          <p:cNvGrpSpPr>
            <a:grpSpLocks/>
          </p:cNvGrpSpPr>
          <p:nvPr/>
        </p:nvGrpSpPr>
        <p:grpSpPr bwMode="auto">
          <a:xfrm>
            <a:off x="6918872" y="2710366"/>
            <a:ext cx="2127250" cy="1835150"/>
            <a:chOff x="3095" y="1097"/>
            <a:chExt cx="1519" cy="1209"/>
          </a:xfrm>
        </p:grpSpPr>
        <p:sp>
          <p:nvSpPr>
            <p:cNvPr id="122968" name="Freeform 139"/>
            <p:cNvSpPr>
              <a:spLocks/>
            </p:cNvSpPr>
            <p:nvPr/>
          </p:nvSpPr>
          <p:spPr bwMode="auto">
            <a:xfrm>
              <a:off x="4502" y="1097"/>
              <a:ext cx="112" cy="95"/>
            </a:xfrm>
            <a:custGeom>
              <a:avLst/>
              <a:gdLst>
                <a:gd name="T0" fmla="*/ 112 w 112"/>
                <a:gd name="T1" fmla="*/ 0 h 95"/>
                <a:gd name="T2" fmla="*/ 43 w 112"/>
                <a:gd name="T3" fmla="*/ 95 h 95"/>
                <a:gd name="T4" fmla="*/ 17 w 112"/>
                <a:gd name="T5" fmla="*/ 69 h 95"/>
                <a:gd name="T6" fmla="*/ 0 w 112"/>
                <a:gd name="T7" fmla="*/ 52 h 95"/>
                <a:gd name="T8" fmla="*/ 112 w 112"/>
                <a:gd name="T9" fmla="*/ 0 h 95"/>
                <a:gd name="T10" fmla="*/ 0 60000 65536"/>
                <a:gd name="T11" fmla="*/ 0 60000 65536"/>
                <a:gd name="T12" fmla="*/ 0 60000 65536"/>
                <a:gd name="T13" fmla="*/ 0 60000 65536"/>
                <a:gd name="T14" fmla="*/ 0 60000 65536"/>
                <a:gd name="T15" fmla="*/ 0 w 112"/>
                <a:gd name="T16" fmla="*/ 0 h 95"/>
                <a:gd name="T17" fmla="*/ 112 w 112"/>
                <a:gd name="T18" fmla="*/ 95 h 95"/>
              </a:gdLst>
              <a:ahLst/>
              <a:cxnLst>
                <a:cxn ang="T10">
                  <a:pos x="T0" y="T1"/>
                </a:cxn>
                <a:cxn ang="T11">
                  <a:pos x="T2" y="T3"/>
                </a:cxn>
                <a:cxn ang="T12">
                  <a:pos x="T4" y="T5"/>
                </a:cxn>
                <a:cxn ang="T13">
                  <a:pos x="T6" y="T7"/>
                </a:cxn>
                <a:cxn ang="T14">
                  <a:pos x="T8" y="T9"/>
                </a:cxn>
              </a:cxnLst>
              <a:rect l="T15" t="T16" r="T17" b="T18"/>
              <a:pathLst>
                <a:path w="112" h="95">
                  <a:moveTo>
                    <a:pt x="112" y="0"/>
                  </a:moveTo>
                  <a:lnTo>
                    <a:pt x="43" y="95"/>
                  </a:lnTo>
                  <a:lnTo>
                    <a:pt x="17" y="69"/>
                  </a:lnTo>
                  <a:lnTo>
                    <a:pt x="0" y="52"/>
                  </a:lnTo>
                  <a:lnTo>
                    <a:pt x="112"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9" name="Line 140"/>
            <p:cNvSpPr>
              <a:spLocks noChangeShapeType="1"/>
            </p:cNvSpPr>
            <p:nvPr/>
          </p:nvSpPr>
          <p:spPr bwMode="auto">
            <a:xfrm flipV="1">
              <a:off x="3095" y="1166"/>
              <a:ext cx="1424" cy="1140"/>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40" name="Oval 141"/>
          <p:cNvSpPr>
            <a:spLocks noChangeArrowheads="1"/>
          </p:cNvSpPr>
          <p:nvPr/>
        </p:nvSpPr>
        <p:spPr bwMode="auto">
          <a:xfrm>
            <a:off x="7357023" y="3888291"/>
            <a:ext cx="288925" cy="298450"/>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1" name="Oval 142"/>
          <p:cNvSpPr>
            <a:spLocks noChangeArrowheads="1"/>
          </p:cNvSpPr>
          <p:nvPr/>
        </p:nvSpPr>
        <p:spPr bwMode="auto">
          <a:xfrm>
            <a:off x="8388897" y="3316792"/>
            <a:ext cx="279400" cy="312737"/>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8" name="Group 143"/>
          <p:cNvGrpSpPr>
            <a:grpSpLocks/>
          </p:cNvGrpSpPr>
          <p:nvPr/>
        </p:nvGrpSpPr>
        <p:grpSpPr bwMode="auto">
          <a:xfrm>
            <a:off x="6895060" y="2907217"/>
            <a:ext cx="2127250" cy="1819275"/>
            <a:chOff x="3078" y="1226"/>
            <a:chExt cx="1519" cy="1200"/>
          </a:xfrm>
        </p:grpSpPr>
        <p:sp>
          <p:nvSpPr>
            <p:cNvPr id="122966" name="Freeform 144"/>
            <p:cNvSpPr>
              <a:spLocks/>
            </p:cNvSpPr>
            <p:nvPr/>
          </p:nvSpPr>
          <p:spPr bwMode="auto">
            <a:xfrm>
              <a:off x="4485" y="2332"/>
              <a:ext cx="112" cy="94"/>
            </a:xfrm>
            <a:custGeom>
              <a:avLst/>
              <a:gdLst>
                <a:gd name="T0" fmla="*/ 112 w 112"/>
                <a:gd name="T1" fmla="*/ 94 h 94"/>
                <a:gd name="T2" fmla="*/ 0 w 112"/>
                <a:gd name="T3" fmla="*/ 42 h 94"/>
                <a:gd name="T4" fmla="*/ 17 w 112"/>
                <a:gd name="T5" fmla="*/ 25 h 94"/>
                <a:gd name="T6" fmla="*/ 34 w 112"/>
                <a:gd name="T7" fmla="*/ 0 h 94"/>
                <a:gd name="T8" fmla="*/ 112 w 112"/>
                <a:gd name="T9" fmla="*/ 94 h 94"/>
                <a:gd name="T10" fmla="*/ 0 60000 65536"/>
                <a:gd name="T11" fmla="*/ 0 60000 65536"/>
                <a:gd name="T12" fmla="*/ 0 60000 65536"/>
                <a:gd name="T13" fmla="*/ 0 60000 65536"/>
                <a:gd name="T14" fmla="*/ 0 60000 65536"/>
                <a:gd name="T15" fmla="*/ 0 w 112"/>
                <a:gd name="T16" fmla="*/ 0 h 94"/>
                <a:gd name="T17" fmla="*/ 112 w 112"/>
                <a:gd name="T18" fmla="*/ 94 h 94"/>
              </a:gdLst>
              <a:ahLst/>
              <a:cxnLst>
                <a:cxn ang="T10">
                  <a:pos x="T0" y="T1"/>
                </a:cxn>
                <a:cxn ang="T11">
                  <a:pos x="T2" y="T3"/>
                </a:cxn>
                <a:cxn ang="T12">
                  <a:pos x="T4" y="T5"/>
                </a:cxn>
                <a:cxn ang="T13">
                  <a:pos x="T6" y="T7"/>
                </a:cxn>
                <a:cxn ang="T14">
                  <a:pos x="T8" y="T9"/>
                </a:cxn>
              </a:cxnLst>
              <a:rect l="T15" t="T16" r="T17" b="T18"/>
              <a:pathLst>
                <a:path w="112" h="94">
                  <a:moveTo>
                    <a:pt x="112" y="94"/>
                  </a:moveTo>
                  <a:lnTo>
                    <a:pt x="0" y="42"/>
                  </a:lnTo>
                  <a:lnTo>
                    <a:pt x="17" y="25"/>
                  </a:lnTo>
                  <a:lnTo>
                    <a:pt x="34" y="0"/>
                  </a:lnTo>
                  <a:lnTo>
                    <a:pt x="112" y="94"/>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7" name="Line 145"/>
            <p:cNvSpPr>
              <a:spLocks noChangeShapeType="1"/>
            </p:cNvSpPr>
            <p:nvPr/>
          </p:nvSpPr>
          <p:spPr bwMode="auto">
            <a:xfrm flipH="1" flipV="1">
              <a:off x="3078" y="1226"/>
              <a:ext cx="1424" cy="113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9" name="Group 146"/>
          <p:cNvGrpSpPr>
            <a:grpSpLocks/>
          </p:cNvGrpSpPr>
          <p:nvPr/>
        </p:nvGrpSpPr>
        <p:grpSpPr bwMode="auto">
          <a:xfrm>
            <a:off x="7026823" y="2710366"/>
            <a:ext cx="2125663" cy="1820862"/>
            <a:chOff x="3173" y="1097"/>
            <a:chExt cx="1518" cy="1200"/>
          </a:xfrm>
        </p:grpSpPr>
        <p:sp>
          <p:nvSpPr>
            <p:cNvPr id="122964" name="Freeform 147"/>
            <p:cNvSpPr>
              <a:spLocks/>
            </p:cNvSpPr>
            <p:nvPr/>
          </p:nvSpPr>
          <p:spPr bwMode="auto">
            <a:xfrm>
              <a:off x="3173" y="1097"/>
              <a:ext cx="111" cy="95"/>
            </a:xfrm>
            <a:custGeom>
              <a:avLst/>
              <a:gdLst>
                <a:gd name="T0" fmla="*/ 0 w 111"/>
                <a:gd name="T1" fmla="*/ 0 h 95"/>
                <a:gd name="T2" fmla="*/ 111 w 111"/>
                <a:gd name="T3" fmla="*/ 43 h 95"/>
                <a:gd name="T4" fmla="*/ 94 w 111"/>
                <a:gd name="T5" fmla="*/ 69 h 95"/>
                <a:gd name="T6" fmla="*/ 77 w 111"/>
                <a:gd name="T7" fmla="*/ 95 h 95"/>
                <a:gd name="T8" fmla="*/ 0 w 111"/>
                <a:gd name="T9" fmla="*/ 0 h 95"/>
                <a:gd name="T10" fmla="*/ 0 60000 65536"/>
                <a:gd name="T11" fmla="*/ 0 60000 65536"/>
                <a:gd name="T12" fmla="*/ 0 60000 65536"/>
                <a:gd name="T13" fmla="*/ 0 60000 65536"/>
                <a:gd name="T14" fmla="*/ 0 60000 65536"/>
                <a:gd name="T15" fmla="*/ 0 w 111"/>
                <a:gd name="T16" fmla="*/ 0 h 95"/>
                <a:gd name="T17" fmla="*/ 111 w 111"/>
                <a:gd name="T18" fmla="*/ 95 h 95"/>
              </a:gdLst>
              <a:ahLst/>
              <a:cxnLst>
                <a:cxn ang="T10">
                  <a:pos x="T0" y="T1"/>
                </a:cxn>
                <a:cxn ang="T11">
                  <a:pos x="T2" y="T3"/>
                </a:cxn>
                <a:cxn ang="T12">
                  <a:pos x="T4" y="T5"/>
                </a:cxn>
                <a:cxn ang="T13">
                  <a:pos x="T6" y="T7"/>
                </a:cxn>
                <a:cxn ang="T14">
                  <a:pos x="T8" y="T9"/>
                </a:cxn>
              </a:cxnLst>
              <a:rect l="T15" t="T16" r="T17" b="T18"/>
              <a:pathLst>
                <a:path w="111" h="95">
                  <a:moveTo>
                    <a:pt x="0" y="0"/>
                  </a:moveTo>
                  <a:lnTo>
                    <a:pt x="111" y="43"/>
                  </a:lnTo>
                  <a:lnTo>
                    <a:pt x="94" y="69"/>
                  </a:lnTo>
                  <a:lnTo>
                    <a:pt x="77" y="95"/>
                  </a:lnTo>
                  <a:lnTo>
                    <a:pt x="0"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5" name="Line 148"/>
            <p:cNvSpPr>
              <a:spLocks noChangeShapeType="1"/>
            </p:cNvSpPr>
            <p:nvPr/>
          </p:nvSpPr>
          <p:spPr bwMode="auto">
            <a:xfrm flipH="1" flipV="1">
              <a:off x="3267" y="1166"/>
              <a:ext cx="1424" cy="113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44" name="Freeform 149"/>
          <p:cNvSpPr>
            <a:spLocks/>
          </p:cNvSpPr>
          <p:nvPr/>
        </p:nvSpPr>
        <p:spPr bwMode="auto">
          <a:xfrm>
            <a:off x="6955385" y="2958017"/>
            <a:ext cx="347662" cy="338137"/>
          </a:xfrm>
          <a:custGeom>
            <a:avLst/>
            <a:gdLst>
              <a:gd name="T0" fmla="*/ 2147483647 w 249"/>
              <a:gd name="T1" fmla="*/ 0 h 223"/>
              <a:gd name="T2" fmla="*/ 2147483647 w 249"/>
              <a:gd name="T3" fmla="*/ 2147483647 h 223"/>
              <a:gd name="T4" fmla="*/ 2147483647 w 249"/>
              <a:gd name="T5" fmla="*/ 2147483647 h 223"/>
              <a:gd name="T6" fmla="*/ 0 w 249"/>
              <a:gd name="T7" fmla="*/ 2147483647 h 223"/>
              <a:gd name="T8" fmla="*/ 2147483647 w 249"/>
              <a:gd name="T9" fmla="*/ 0 h 223"/>
              <a:gd name="T10" fmla="*/ 0 60000 65536"/>
              <a:gd name="T11" fmla="*/ 0 60000 65536"/>
              <a:gd name="T12" fmla="*/ 0 60000 65536"/>
              <a:gd name="T13" fmla="*/ 0 60000 65536"/>
              <a:gd name="T14" fmla="*/ 0 60000 65536"/>
              <a:gd name="T15" fmla="*/ 0 w 249"/>
              <a:gd name="T16" fmla="*/ 0 h 223"/>
              <a:gd name="T17" fmla="*/ 249 w 249"/>
              <a:gd name="T18" fmla="*/ 223 h 223"/>
            </a:gdLst>
            <a:ahLst/>
            <a:cxnLst>
              <a:cxn ang="T10">
                <a:pos x="T0" y="T1"/>
              </a:cxn>
              <a:cxn ang="T11">
                <a:pos x="T2" y="T3"/>
              </a:cxn>
              <a:cxn ang="T12">
                <a:pos x="T4" y="T5"/>
              </a:cxn>
              <a:cxn ang="T13">
                <a:pos x="T6" y="T7"/>
              </a:cxn>
              <a:cxn ang="T14">
                <a:pos x="T8" y="T9"/>
              </a:cxn>
            </a:cxnLst>
            <a:rect l="T15" t="T16" r="T17" b="T18"/>
            <a:pathLst>
              <a:path w="249" h="223">
                <a:moveTo>
                  <a:pt x="69" y="0"/>
                </a:moveTo>
                <a:lnTo>
                  <a:pt x="249" y="146"/>
                </a:lnTo>
                <a:lnTo>
                  <a:pt x="189" y="223"/>
                </a:lnTo>
                <a:lnTo>
                  <a:pt x="0" y="77"/>
                </a:lnTo>
                <a:lnTo>
                  <a:pt x="69"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5" name="Rectangle 150"/>
          <p:cNvSpPr>
            <a:spLocks noChangeArrowheads="1"/>
          </p:cNvSpPr>
          <p:nvPr/>
        </p:nvSpPr>
        <p:spPr bwMode="auto">
          <a:xfrm rot="2340000">
            <a:off x="6963323" y="3018342"/>
            <a:ext cx="366713"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46" name="Oval 151"/>
          <p:cNvSpPr>
            <a:spLocks noChangeArrowheads="1"/>
          </p:cNvSpPr>
          <p:nvPr/>
        </p:nvSpPr>
        <p:spPr bwMode="auto">
          <a:xfrm>
            <a:off x="7357023" y="3277103"/>
            <a:ext cx="288925" cy="300038"/>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7" name="Freeform 152"/>
          <p:cNvSpPr>
            <a:spLocks/>
          </p:cNvSpPr>
          <p:nvPr/>
        </p:nvSpPr>
        <p:spPr bwMode="auto">
          <a:xfrm>
            <a:off x="8482561" y="3947028"/>
            <a:ext cx="346075" cy="350838"/>
          </a:xfrm>
          <a:custGeom>
            <a:avLst/>
            <a:gdLst>
              <a:gd name="T0" fmla="*/ 2147483647 w 248"/>
              <a:gd name="T1" fmla="*/ 0 h 231"/>
              <a:gd name="T2" fmla="*/ 2147483647 w 248"/>
              <a:gd name="T3" fmla="*/ 2147483647 h 231"/>
              <a:gd name="T4" fmla="*/ 2147483647 w 248"/>
              <a:gd name="T5" fmla="*/ 2147483647 h 231"/>
              <a:gd name="T6" fmla="*/ 0 w 248"/>
              <a:gd name="T7" fmla="*/ 2147483647 h 231"/>
              <a:gd name="T8" fmla="*/ 2147483647 w 248"/>
              <a:gd name="T9" fmla="*/ 0 h 231"/>
              <a:gd name="T10" fmla="*/ 0 60000 65536"/>
              <a:gd name="T11" fmla="*/ 0 60000 65536"/>
              <a:gd name="T12" fmla="*/ 0 60000 65536"/>
              <a:gd name="T13" fmla="*/ 0 60000 65536"/>
              <a:gd name="T14" fmla="*/ 0 60000 65536"/>
              <a:gd name="T15" fmla="*/ 0 w 248"/>
              <a:gd name="T16" fmla="*/ 0 h 231"/>
              <a:gd name="T17" fmla="*/ 248 w 248"/>
              <a:gd name="T18" fmla="*/ 231 h 231"/>
            </a:gdLst>
            <a:ahLst/>
            <a:cxnLst>
              <a:cxn ang="T10">
                <a:pos x="T0" y="T1"/>
              </a:cxn>
              <a:cxn ang="T11">
                <a:pos x="T2" y="T3"/>
              </a:cxn>
              <a:cxn ang="T12">
                <a:pos x="T4" y="T5"/>
              </a:cxn>
              <a:cxn ang="T13">
                <a:pos x="T6" y="T7"/>
              </a:cxn>
              <a:cxn ang="T14">
                <a:pos x="T8" y="T9"/>
              </a:cxn>
            </a:cxnLst>
            <a:rect l="T15" t="T16" r="T17" b="T18"/>
            <a:pathLst>
              <a:path w="248" h="231">
                <a:moveTo>
                  <a:pt x="60" y="0"/>
                </a:moveTo>
                <a:lnTo>
                  <a:pt x="248" y="145"/>
                </a:lnTo>
                <a:lnTo>
                  <a:pt x="188" y="231"/>
                </a:lnTo>
                <a:lnTo>
                  <a:pt x="0" y="77"/>
                </a:lnTo>
                <a:lnTo>
                  <a:pt x="60"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8" name="Rectangle 153"/>
          <p:cNvSpPr>
            <a:spLocks noChangeArrowheads="1"/>
          </p:cNvSpPr>
          <p:nvPr/>
        </p:nvSpPr>
        <p:spPr bwMode="auto">
          <a:xfrm rot="2340000">
            <a:off x="8479386" y="4002592"/>
            <a:ext cx="38417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49" name="Freeform 154"/>
          <p:cNvSpPr>
            <a:spLocks/>
          </p:cNvSpPr>
          <p:nvPr/>
        </p:nvSpPr>
        <p:spPr bwMode="auto">
          <a:xfrm>
            <a:off x="7001422" y="4154992"/>
            <a:ext cx="325438" cy="325437"/>
          </a:xfrm>
          <a:custGeom>
            <a:avLst/>
            <a:gdLst>
              <a:gd name="T0" fmla="*/ 2147483647 w 232"/>
              <a:gd name="T1" fmla="*/ 0 h 214"/>
              <a:gd name="T2" fmla="*/ 2147483647 w 232"/>
              <a:gd name="T3" fmla="*/ 2147483647 h 214"/>
              <a:gd name="T4" fmla="*/ 2147483647 w 232"/>
              <a:gd name="T5" fmla="*/ 2147483647 h 214"/>
              <a:gd name="T6" fmla="*/ 0 w 232"/>
              <a:gd name="T7" fmla="*/ 2147483647 h 214"/>
              <a:gd name="T8" fmla="*/ 2147483647 w 232"/>
              <a:gd name="T9" fmla="*/ 0 h 214"/>
              <a:gd name="T10" fmla="*/ 0 60000 65536"/>
              <a:gd name="T11" fmla="*/ 0 60000 65536"/>
              <a:gd name="T12" fmla="*/ 0 60000 65536"/>
              <a:gd name="T13" fmla="*/ 0 60000 65536"/>
              <a:gd name="T14" fmla="*/ 0 60000 65536"/>
              <a:gd name="T15" fmla="*/ 0 w 232"/>
              <a:gd name="T16" fmla="*/ 0 h 214"/>
              <a:gd name="T17" fmla="*/ 232 w 232"/>
              <a:gd name="T18" fmla="*/ 214 h 214"/>
            </a:gdLst>
            <a:ahLst/>
            <a:cxnLst>
              <a:cxn ang="T10">
                <a:pos x="T0" y="T1"/>
              </a:cxn>
              <a:cxn ang="T11">
                <a:pos x="T2" y="T3"/>
              </a:cxn>
              <a:cxn ang="T12">
                <a:pos x="T4" y="T5"/>
              </a:cxn>
              <a:cxn ang="T13">
                <a:pos x="T6" y="T7"/>
              </a:cxn>
              <a:cxn ang="T14">
                <a:pos x="T8" y="T9"/>
              </a:cxn>
            </a:cxnLst>
            <a:rect l="T15" t="T16" r="T17" b="T18"/>
            <a:pathLst>
              <a:path w="232" h="214">
                <a:moveTo>
                  <a:pt x="172" y="0"/>
                </a:moveTo>
                <a:lnTo>
                  <a:pt x="232" y="85"/>
                </a:lnTo>
                <a:lnTo>
                  <a:pt x="60" y="214"/>
                </a:lnTo>
                <a:lnTo>
                  <a:pt x="0" y="137"/>
                </a:lnTo>
                <a:lnTo>
                  <a:pt x="172"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0" name="Rectangle 155"/>
          <p:cNvSpPr>
            <a:spLocks noChangeArrowheads="1"/>
          </p:cNvSpPr>
          <p:nvPr/>
        </p:nvSpPr>
        <p:spPr bwMode="auto">
          <a:xfrm rot="-2220000">
            <a:off x="6998137" y="4158946"/>
            <a:ext cx="351058"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51" name="Freeform 156"/>
          <p:cNvSpPr>
            <a:spLocks/>
          </p:cNvSpPr>
          <p:nvPr/>
        </p:nvSpPr>
        <p:spPr bwMode="auto">
          <a:xfrm>
            <a:off x="8744498" y="3010403"/>
            <a:ext cx="288925" cy="285750"/>
          </a:xfrm>
          <a:custGeom>
            <a:avLst/>
            <a:gdLst>
              <a:gd name="T0" fmla="*/ 2147483647 w 206"/>
              <a:gd name="T1" fmla="*/ 0 h 189"/>
              <a:gd name="T2" fmla="*/ 2147483647 w 206"/>
              <a:gd name="T3" fmla="*/ 2147483647 h 189"/>
              <a:gd name="T4" fmla="*/ 2147483647 w 206"/>
              <a:gd name="T5" fmla="*/ 2147483647 h 189"/>
              <a:gd name="T6" fmla="*/ 0 w 206"/>
              <a:gd name="T7" fmla="*/ 2147483647 h 189"/>
              <a:gd name="T8" fmla="*/ 2147483647 w 206"/>
              <a:gd name="T9" fmla="*/ 0 h 189"/>
              <a:gd name="T10" fmla="*/ 0 60000 65536"/>
              <a:gd name="T11" fmla="*/ 0 60000 65536"/>
              <a:gd name="T12" fmla="*/ 0 60000 65536"/>
              <a:gd name="T13" fmla="*/ 0 60000 65536"/>
              <a:gd name="T14" fmla="*/ 0 60000 65536"/>
              <a:gd name="T15" fmla="*/ 0 w 206"/>
              <a:gd name="T16" fmla="*/ 0 h 189"/>
              <a:gd name="T17" fmla="*/ 206 w 206"/>
              <a:gd name="T18" fmla="*/ 189 h 189"/>
            </a:gdLst>
            <a:ahLst/>
            <a:cxnLst>
              <a:cxn ang="T10">
                <a:pos x="T0" y="T1"/>
              </a:cxn>
              <a:cxn ang="T11">
                <a:pos x="T2" y="T3"/>
              </a:cxn>
              <a:cxn ang="T12">
                <a:pos x="T4" y="T5"/>
              </a:cxn>
              <a:cxn ang="T13">
                <a:pos x="T6" y="T7"/>
              </a:cxn>
              <a:cxn ang="T14">
                <a:pos x="T8" y="T9"/>
              </a:cxn>
            </a:cxnLst>
            <a:rect l="T15" t="T16" r="T17" b="T18"/>
            <a:pathLst>
              <a:path w="206" h="189">
                <a:moveTo>
                  <a:pt x="146" y="0"/>
                </a:moveTo>
                <a:lnTo>
                  <a:pt x="206" y="86"/>
                </a:lnTo>
                <a:lnTo>
                  <a:pt x="69" y="189"/>
                </a:lnTo>
                <a:lnTo>
                  <a:pt x="0" y="112"/>
                </a:lnTo>
                <a:lnTo>
                  <a:pt x="146"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2" name="Rectangle 157"/>
          <p:cNvSpPr>
            <a:spLocks noChangeArrowheads="1"/>
          </p:cNvSpPr>
          <p:nvPr/>
        </p:nvSpPr>
        <p:spPr bwMode="auto">
          <a:xfrm rot="-2220000">
            <a:off x="8770144" y="2987371"/>
            <a:ext cx="277320"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20" name="Group 158"/>
          <p:cNvGrpSpPr>
            <a:grpSpLocks/>
          </p:cNvGrpSpPr>
          <p:nvPr/>
        </p:nvGrpSpPr>
        <p:grpSpPr bwMode="auto">
          <a:xfrm>
            <a:off x="7471323" y="3270753"/>
            <a:ext cx="60325" cy="298450"/>
            <a:chOff x="3490" y="1466"/>
            <a:chExt cx="43" cy="197"/>
          </a:xfrm>
        </p:grpSpPr>
        <p:sp>
          <p:nvSpPr>
            <p:cNvPr id="122962" name="Freeform 159"/>
            <p:cNvSpPr>
              <a:spLocks/>
            </p:cNvSpPr>
            <p:nvPr/>
          </p:nvSpPr>
          <p:spPr bwMode="auto">
            <a:xfrm>
              <a:off x="3490" y="1466"/>
              <a:ext cx="43" cy="68"/>
            </a:xfrm>
            <a:custGeom>
              <a:avLst/>
              <a:gdLst>
                <a:gd name="T0" fmla="*/ 17 w 43"/>
                <a:gd name="T1" fmla="*/ 0 h 68"/>
                <a:gd name="T2" fmla="*/ 43 w 43"/>
                <a:gd name="T3" fmla="*/ 68 h 68"/>
                <a:gd name="T4" fmla="*/ 17 w 43"/>
                <a:gd name="T5" fmla="*/ 68 h 68"/>
                <a:gd name="T6" fmla="*/ 0 w 43"/>
                <a:gd name="T7" fmla="*/ 68 h 68"/>
                <a:gd name="T8" fmla="*/ 17 w 43"/>
                <a:gd name="T9" fmla="*/ 0 h 68"/>
                <a:gd name="T10" fmla="*/ 0 60000 65536"/>
                <a:gd name="T11" fmla="*/ 0 60000 65536"/>
                <a:gd name="T12" fmla="*/ 0 60000 65536"/>
                <a:gd name="T13" fmla="*/ 0 60000 65536"/>
                <a:gd name="T14" fmla="*/ 0 60000 65536"/>
                <a:gd name="T15" fmla="*/ 0 w 43"/>
                <a:gd name="T16" fmla="*/ 0 h 68"/>
                <a:gd name="T17" fmla="*/ 43 w 43"/>
                <a:gd name="T18" fmla="*/ 68 h 68"/>
              </a:gdLst>
              <a:ahLst/>
              <a:cxnLst>
                <a:cxn ang="T10">
                  <a:pos x="T0" y="T1"/>
                </a:cxn>
                <a:cxn ang="T11">
                  <a:pos x="T2" y="T3"/>
                </a:cxn>
                <a:cxn ang="T12">
                  <a:pos x="T4" y="T5"/>
                </a:cxn>
                <a:cxn ang="T13">
                  <a:pos x="T6" y="T7"/>
                </a:cxn>
                <a:cxn ang="T14">
                  <a:pos x="T8" y="T9"/>
                </a:cxn>
              </a:cxnLst>
              <a:rect l="T15" t="T16" r="T17" b="T18"/>
              <a:pathLst>
                <a:path w="43" h="68">
                  <a:moveTo>
                    <a:pt x="17" y="0"/>
                  </a:moveTo>
                  <a:lnTo>
                    <a:pt x="43" y="68"/>
                  </a:lnTo>
                  <a:lnTo>
                    <a:pt x="17" y="68"/>
                  </a:lnTo>
                  <a:lnTo>
                    <a:pt x="0" y="68"/>
                  </a:lnTo>
                  <a:lnTo>
                    <a:pt x="17"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3" name="Line 160"/>
            <p:cNvSpPr>
              <a:spLocks noChangeShapeType="1"/>
            </p:cNvSpPr>
            <p:nvPr/>
          </p:nvSpPr>
          <p:spPr bwMode="auto">
            <a:xfrm flipV="1">
              <a:off x="3507" y="1534"/>
              <a:ext cx="1" cy="12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21" name="Group 161"/>
          <p:cNvGrpSpPr>
            <a:grpSpLocks/>
          </p:cNvGrpSpPr>
          <p:nvPr/>
        </p:nvGrpSpPr>
        <p:grpSpPr bwMode="auto">
          <a:xfrm>
            <a:off x="7471323" y="3894641"/>
            <a:ext cx="60325" cy="298450"/>
            <a:chOff x="3490" y="1877"/>
            <a:chExt cx="43" cy="197"/>
          </a:xfrm>
        </p:grpSpPr>
        <p:sp>
          <p:nvSpPr>
            <p:cNvPr id="122960" name="Freeform 162"/>
            <p:cNvSpPr>
              <a:spLocks/>
            </p:cNvSpPr>
            <p:nvPr/>
          </p:nvSpPr>
          <p:spPr bwMode="auto">
            <a:xfrm>
              <a:off x="3490" y="1997"/>
              <a:ext cx="43" cy="77"/>
            </a:xfrm>
            <a:custGeom>
              <a:avLst/>
              <a:gdLst>
                <a:gd name="T0" fmla="*/ 17 w 43"/>
                <a:gd name="T1" fmla="*/ 77 h 77"/>
                <a:gd name="T2" fmla="*/ 0 w 43"/>
                <a:gd name="T3" fmla="*/ 0 h 77"/>
                <a:gd name="T4" fmla="*/ 17 w 43"/>
                <a:gd name="T5" fmla="*/ 0 h 77"/>
                <a:gd name="T6" fmla="*/ 43 w 43"/>
                <a:gd name="T7" fmla="*/ 0 h 77"/>
                <a:gd name="T8" fmla="*/ 17 w 43"/>
                <a:gd name="T9" fmla="*/ 77 h 77"/>
                <a:gd name="T10" fmla="*/ 0 60000 65536"/>
                <a:gd name="T11" fmla="*/ 0 60000 65536"/>
                <a:gd name="T12" fmla="*/ 0 60000 65536"/>
                <a:gd name="T13" fmla="*/ 0 60000 65536"/>
                <a:gd name="T14" fmla="*/ 0 60000 65536"/>
                <a:gd name="T15" fmla="*/ 0 w 43"/>
                <a:gd name="T16" fmla="*/ 0 h 77"/>
                <a:gd name="T17" fmla="*/ 43 w 43"/>
                <a:gd name="T18" fmla="*/ 77 h 77"/>
              </a:gdLst>
              <a:ahLst/>
              <a:cxnLst>
                <a:cxn ang="T10">
                  <a:pos x="T0" y="T1"/>
                </a:cxn>
                <a:cxn ang="T11">
                  <a:pos x="T2" y="T3"/>
                </a:cxn>
                <a:cxn ang="T12">
                  <a:pos x="T4" y="T5"/>
                </a:cxn>
                <a:cxn ang="T13">
                  <a:pos x="T6" y="T7"/>
                </a:cxn>
                <a:cxn ang="T14">
                  <a:pos x="T8" y="T9"/>
                </a:cxn>
              </a:cxnLst>
              <a:rect l="T15" t="T16" r="T17" b="T18"/>
              <a:pathLst>
                <a:path w="43" h="77">
                  <a:moveTo>
                    <a:pt x="17" y="77"/>
                  </a:moveTo>
                  <a:lnTo>
                    <a:pt x="0" y="0"/>
                  </a:lnTo>
                  <a:lnTo>
                    <a:pt x="17" y="0"/>
                  </a:lnTo>
                  <a:lnTo>
                    <a:pt x="43" y="0"/>
                  </a:lnTo>
                  <a:lnTo>
                    <a:pt x="17" y="77"/>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1" name="Line 163"/>
            <p:cNvSpPr>
              <a:spLocks noChangeShapeType="1"/>
            </p:cNvSpPr>
            <p:nvPr/>
          </p:nvSpPr>
          <p:spPr bwMode="auto">
            <a:xfrm>
              <a:off x="3507" y="1877"/>
              <a:ext cx="1" cy="120"/>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55" name="Line 164"/>
          <p:cNvSpPr>
            <a:spLocks noChangeShapeType="1"/>
          </p:cNvSpPr>
          <p:nvPr/>
        </p:nvSpPr>
        <p:spPr bwMode="auto">
          <a:xfrm>
            <a:off x="8420647" y="3361241"/>
            <a:ext cx="192088" cy="207962"/>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6" name="Line 165"/>
          <p:cNvSpPr>
            <a:spLocks noChangeShapeType="1"/>
          </p:cNvSpPr>
          <p:nvPr/>
        </p:nvSpPr>
        <p:spPr bwMode="auto">
          <a:xfrm flipV="1">
            <a:off x="8431761" y="3361241"/>
            <a:ext cx="193675" cy="207962"/>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7" name="Oval 166"/>
          <p:cNvSpPr>
            <a:spLocks noChangeArrowheads="1"/>
          </p:cNvSpPr>
          <p:nvPr/>
        </p:nvSpPr>
        <p:spPr bwMode="auto">
          <a:xfrm>
            <a:off x="8930235" y="1559429"/>
            <a:ext cx="1420812" cy="1535113"/>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8" name="Rectangle 167"/>
          <p:cNvSpPr>
            <a:spLocks noChangeArrowheads="1"/>
          </p:cNvSpPr>
          <p:nvPr/>
        </p:nvSpPr>
        <p:spPr bwMode="auto">
          <a:xfrm>
            <a:off x="9446173" y="1942016"/>
            <a:ext cx="663643"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S</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hared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59" name="Rectangle 168"/>
          <p:cNvSpPr>
            <a:spLocks noChangeArrowheads="1"/>
          </p:cNvSpPr>
          <p:nvPr/>
        </p:nvSpPr>
        <p:spPr bwMode="auto">
          <a:xfrm>
            <a:off x="9322348" y="2269042"/>
            <a:ext cx="893763"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unmodified</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88709472"/>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4"/>
          <p:cNvSpPr>
            <a:spLocks noGrp="1" noChangeArrowheads="1"/>
          </p:cNvSpPr>
          <p:nvPr>
            <p:ph type="title"/>
          </p:nvPr>
        </p:nvSpPr>
        <p:spPr/>
        <p:txBody>
          <a:bodyPr/>
          <a:lstStyle/>
          <a:p>
            <a:pPr eaLnBrk="1" hangingPunct="1"/>
            <a:r>
              <a:rPr lang="en-US" noProof="0" dirty="0"/>
              <a:t>MESI example</a:t>
            </a:r>
          </a:p>
        </p:txBody>
      </p:sp>
      <p:sp>
        <p:nvSpPr>
          <p:cNvPr id="12390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597442" name="Text Box 2"/>
          <p:cNvSpPr txBox="1">
            <a:spLocks noChangeArrowheads="1"/>
          </p:cNvSpPr>
          <p:nvPr/>
        </p:nvSpPr>
        <p:spPr bwMode="auto">
          <a:xfrm>
            <a:off x="5902325" y="3502026"/>
            <a:ext cx="1366838"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Exclusive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sp>
        <p:nvSpPr>
          <p:cNvPr id="1597443" name="Text Box 3"/>
          <p:cNvSpPr txBox="1">
            <a:spLocks noChangeArrowheads="1"/>
          </p:cNvSpPr>
          <p:nvPr/>
        </p:nvSpPr>
        <p:spPr bwMode="auto">
          <a:xfrm>
            <a:off x="5880100" y="3500439"/>
            <a:ext cx="1366838"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grpSp>
        <p:nvGrpSpPr>
          <p:cNvPr id="2" name="Group 5"/>
          <p:cNvGrpSpPr>
            <a:grpSpLocks/>
          </p:cNvGrpSpPr>
          <p:nvPr/>
        </p:nvGrpSpPr>
        <p:grpSpPr bwMode="auto">
          <a:xfrm>
            <a:off x="4165600" y="2292350"/>
            <a:ext cx="5638800" cy="3657600"/>
            <a:chOff x="1104" y="1296"/>
            <a:chExt cx="3552" cy="2304"/>
          </a:xfrm>
        </p:grpSpPr>
        <p:grpSp>
          <p:nvGrpSpPr>
            <p:cNvPr id="3" name="Group 6"/>
            <p:cNvGrpSpPr>
              <a:grpSpLocks/>
            </p:cNvGrpSpPr>
            <p:nvPr/>
          </p:nvGrpSpPr>
          <p:grpSpPr bwMode="auto">
            <a:xfrm>
              <a:off x="1488" y="1296"/>
              <a:ext cx="672" cy="1152"/>
              <a:chOff x="1488" y="1296"/>
              <a:chExt cx="672" cy="1152"/>
            </a:xfrm>
          </p:grpSpPr>
          <p:sp>
            <p:nvSpPr>
              <p:cNvPr id="124006" name="Oval 7"/>
              <p:cNvSpPr>
                <a:spLocks noChangeArrowheads="1"/>
              </p:cNvSpPr>
              <p:nvPr/>
            </p:nvSpPr>
            <p:spPr bwMode="auto">
              <a:xfrm>
                <a:off x="1536" y="1296"/>
                <a:ext cx="576" cy="480"/>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7" name="Rectangle 8"/>
              <p:cNvSpPr>
                <a:spLocks noChangeArrowheads="1"/>
              </p:cNvSpPr>
              <p:nvPr/>
            </p:nvSpPr>
            <p:spPr bwMode="auto">
              <a:xfrm>
                <a:off x="1488" y="2064"/>
                <a:ext cx="672" cy="384"/>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8" name="Line 9"/>
              <p:cNvSpPr>
                <a:spLocks noChangeShapeType="1"/>
              </p:cNvSpPr>
              <p:nvPr/>
            </p:nvSpPr>
            <p:spPr bwMode="auto">
              <a:xfrm>
                <a:off x="1824" y="1776"/>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9" name="Text Box 10"/>
              <p:cNvSpPr txBox="1">
                <a:spLocks noChangeArrowheads="1"/>
              </p:cNvSpPr>
              <p:nvPr/>
            </p:nvSpPr>
            <p:spPr bwMode="auto">
              <a:xfrm>
                <a:off x="1648" y="1390"/>
                <a:ext cx="352" cy="289"/>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P1</a:t>
                </a:r>
              </a:p>
            </p:txBody>
          </p:sp>
        </p:grpSp>
        <p:grpSp>
          <p:nvGrpSpPr>
            <p:cNvPr id="4" name="Group 11"/>
            <p:cNvGrpSpPr>
              <a:grpSpLocks/>
            </p:cNvGrpSpPr>
            <p:nvPr/>
          </p:nvGrpSpPr>
          <p:grpSpPr bwMode="auto">
            <a:xfrm>
              <a:off x="3600" y="1296"/>
              <a:ext cx="672" cy="1152"/>
              <a:chOff x="3600" y="1296"/>
              <a:chExt cx="672" cy="1152"/>
            </a:xfrm>
          </p:grpSpPr>
          <p:sp>
            <p:nvSpPr>
              <p:cNvPr id="124002" name="Oval 12"/>
              <p:cNvSpPr>
                <a:spLocks noChangeArrowheads="1"/>
              </p:cNvSpPr>
              <p:nvPr/>
            </p:nvSpPr>
            <p:spPr bwMode="auto">
              <a:xfrm>
                <a:off x="3648" y="1296"/>
                <a:ext cx="576" cy="480"/>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3" name="Rectangle 13"/>
              <p:cNvSpPr>
                <a:spLocks noChangeArrowheads="1"/>
              </p:cNvSpPr>
              <p:nvPr/>
            </p:nvSpPr>
            <p:spPr bwMode="auto">
              <a:xfrm>
                <a:off x="3600" y="2064"/>
                <a:ext cx="672" cy="384"/>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4" name="Line 14"/>
              <p:cNvSpPr>
                <a:spLocks noChangeShapeType="1"/>
              </p:cNvSpPr>
              <p:nvPr/>
            </p:nvSpPr>
            <p:spPr bwMode="auto">
              <a:xfrm>
                <a:off x="3936" y="1776"/>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5" name="Text Box 15"/>
              <p:cNvSpPr txBox="1">
                <a:spLocks noChangeArrowheads="1"/>
              </p:cNvSpPr>
              <p:nvPr/>
            </p:nvSpPr>
            <p:spPr bwMode="auto">
              <a:xfrm>
                <a:off x="3760" y="1390"/>
                <a:ext cx="352" cy="289"/>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P2</a:t>
                </a:r>
              </a:p>
            </p:txBody>
          </p:sp>
        </p:grpSp>
        <p:grpSp>
          <p:nvGrpSpPr>
            <p:cNvPr id="5" name="Group 16"/>
            <p:cNvGrpSpPr>
              <a:grpSpLocks/>
            </p:cNvGrpSpPr>
            <p:nvPr/>
          </p:nvGrpSpPr>
          <p:grpSpPr bwMode="auto">
            <a:xfrm>
              <a:off x="1248" y="3024"/>
              <a:ext cx="3264" cy="576"/>
              <a:chOff x="912" y="3072"/>
              <a:chExt cx="3264" cy="576"/>
            </a:xfrm>
          </p:grpSpPr>
          <p:sp>
            <p:nvSpPr>
              <p:cNvPr id="124000" name="Rectangle 17"/>
              <p:cNvSpPr>
                <a:spLocks noChangeArrowheads="1"/>
              </p:cNvSpPr>
              <p:nvPr/>
            </p:nvSpPr>
            <p:spPr bwMode="auto">
              <a:xfrm>
                <a:off x="912" y="3072"/>
                <a:ext cx="3264" cy="576"/>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1" name="Text Box 18"/>
              <p:cNvSpPr txBox="1">
                <a:spLocks noChangeArrowheads="1"/>
              </p:cNvSpPr>
              <p:nvPr/>
            </p:nvSpPr>
            <p:spPr bwMode="auto">
              <a:xfrm>
                <a:off x="1894" y="3215"/>
                <a:ext cx="1290" cy="289"/>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Main </a:t>
                </a:r>
                <a:r>
                  <a:rPr kumimoji="0" lang="de-DE" sz="2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2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grpSp>
        <p:sp>
          <p:nvSpPr>
            <p:cNvPr id="123996" name="Line 19"/>
            <p:cNvSpPr>
              <a:spLocks noChangeShapeType="1"/>
            </p:cNvSpPr>
            <p:nvPr/>
          </p:nvSpPr>
          <p:spPr bwMode="auto">
            <a:xfrm>
              <a:off x="1104" y="2736"/>
              <a:ext cx="3552"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7" name="Line 20"/>
            <p:cNvSpPr>
              <a:spLocks noChangeShapeType="1"/>
            </p:cNvSpPr>
            <p:nvPr/>
          </p:nvSpPr>
          <p:spPr bwMode="auto">
            <a:xfrm>
              <a:off x="1824" y="2448"/>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8" name="Line 21"/>
            <p:cNvSpPr>
              <a:spLocks noChangeShapeType="1"/>
            </p:cNvSpPr>
            <p:nvPr/>
          </p:nvSpPr>
          <p:spPr bwMode="auto">
            <a:xfrm>
              <a:off x="3936" y="2448"/>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9" name="Line 22"/>
            <p:cNvSpPr>
              <a:spLocks noChangeShapeType="1"/>
            </p:cNvSpPr>
            <p:nvPr/>
          </p:nvSpPr>
          <p:spPr bwMode="auto">
            <a:xfrm>
              <a:off x="2880" y="2736"/>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463" name="Text Box 23"/>
          <p:cNvSpPr txBox="1">
            <a:spLocks noChangeArrowheads="1"/>
          </p:cNvSpPr>
          <p:nvPr/>
        </p:nvSpPr>
        <p:spPr bwMode="auto">
          <a:xfrm>
            <a:off x="3327400" y="2063751"/>
            <a:ext cx="1046762" cy="335989"/>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ld 4711</a:t>
            </a:r>
          </a:p>
        </p:txBody>
      </p:sp>
      <p:grpSp>
        <p:nvGrpSpPr>
          <p:cNvPr id="6" name="Group 24"/>
          <p:cNvGrpSpPr>
            <a:grpSpLocks/>
          </p:cNvGrpSpPr>
          <p:nvPr/>
        </p:nvGrpSpPr>
        <p:grpSpPr bwMode="auto">
          <a:xfrm>
            <a:off x="4775200" y="3605214"/>
            <a:ext cx="1066800" cy="274637"/>
            <a:chOff x="1584" y="2123"/>
            <a:chExt cx="672" cy="173"/>
          </a:xfrm>
        </p:grpSpPr>
        <p:sp>
          <p:nvSpPr>
            <p:cNvPr id="123990" name="Rectangle 25"/>
            <p:cNvSpPr>
              <a:spLocks noChangeArrowheads="1"/>
            </p:cNvSpPr>
            <p:nvPr/>
          </p:nvSpPr>
          <p:spPr bwMode="auto">
            <a:xfrm>
              <a:off x="1584"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1" name="Rectangle 26"/>
            <p:cNvSpPr>
              <a:spLocks noChangeArrowheads="1"/>
            </p:cNvSpPr>
            <p:nvPr/>
          </p:nvSpPr>
          <p:spPr bwMode="auto">
            <a:xfrm>
              <a:off x="1728"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2" name="Text Box 27"/>
            <p:cNvSpPr txBox="1">
              <a:spLocks noChangeArrowheads="1"/>
            </p:cNvSpPr>
            <p:nvPr/>
          </p:nvSpPr>
          <p:spPr bwMode="auto">
            <a:xfrm>
              <a:off x="1681" y="2123"/>
              <a:ext cx="169" cy="173"/>
            </a:xfrm>
            <a:prstGeom prst="rect">
              <a:avLst/>
            </a:prstGeom>
            <a:no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5</a:t>
              </a:r>
            </a:p>
          </p:txBody>
        </p:sp>
      </p:grpSp>
      <p:grpSp>
        <p:nvGrpSpPr>
          <p:cNvPr id="7" name="Group 28"/>
          <p:cNvGrpSpPr>
            <a:grpSpLocks/>
          </p:cNvGrpSpPr>
          <p:nvPr/>
        </p:nvGrpSpPr>
        <p:grpSpPr bwMode="auto">
          <a:xfrm>
            <a:off x="4622800" y="5221289"/>
            <a:ext cx="1066800" cy="579437"/>
            <a:chOff x="1488" y="3141"/>
            <a:chExt cx="672" cy="365"/>
          </a:xfrm>
        </p:grpSpPr>
        <p:grpSp>
          <p:nvGrpSpPr>
            <p:cNvPr id="8" name="Group 29"/>
            <p:cNvGrpSpPr>
              <a:grpSpLocks/>
            </p:cNvGrpSpPr>
            <p:nvPr/>
          </p:nvGrpSpPr>
          <p:grpSpPr bwMode="auto">
            <a:xfrm>
              <a:off x="1670" y="3264"/>
              <a:ext cx="349" cy="242"/>
              <a:chOff x="1632" y="3264"/>
              <a:chExt cx="349" cy="242"/>
            </a:xfrm>
          </p:grpSpPr>
          <p:sp>
            <p:nvSpPr>
              <p:cNvPr id="123987" name="Text Box 30"/>
              <p:cNvSpPr txBox="1">
                <a:spLocks noChangeArrowheads="1"/>
              </p:cNvSpPr>
              <p:nvPr/>
            </p:nvSpPr>
            <p:spPr bwMode="auto">
              <a:xfrm>
                <a:off x="1632" y="3333"/>
                <a:ext cx="349" cy="173"/>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4711</a:t>
                </a:r>
              </a:p>
            </p:txBody>
          </p:sp>
          <p:sp>
            <p:nvSpPr>
              <p:cNvPr id="123988" name="Line 31"/>
              <p:cNvSpPr>
                <a:spLocks noChangeShapeType="1"/>
              </p:cNvSpPr>
              <p:nvPr/>
            </p:nvSpPr>
            <p:spPr bwMode="auto">
              <a:xfrm flipH="1">
                <a:off x="1632" y="3408"/>
                <a:ext cx="48" cy="0"/>
              </a:xfrm>
              <a:prstGeom prst="line">
                <a:avLst/>
              </a:prstGeom>
              <a:noFill/>
              <a:ln w="1270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9" name="Line 32"/>
              <p:cNvSpPr>
                <a:spLocks noChangeShapeType="1"/>
              </p:cNvSpPr>
              <p:nvPr/>
            </p:nvSpPr>
            <p:spPr bwMode="auto">
              <a:xfrm flipV="1">
                <a:off x="1632" y="3264"/>
                <a:ext cx="0" cy="144"/>
              </a:xfrm>
              <a:prstGeom prst="line">
                <a:avLst/>
              </a:prstGeom>
              <a:noFill/>
              <a:ln w="12700">
                <a:solidFill>
                  <a:schemeClr val="tx1"/>
                </a:solidFill>
                <a:round/>
                <a:headEnd/>
                <a:tailEnd type="triangle" w="med" len="me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9" name="Group 33"/>
            <p:cNvGrpSpPr>
              <a:grpSpLocks/>
            </p:cNvGrpSpPr>
            <p:nvPr/>
          </p:nvGrpSpPr>
          <p:grpSpPr bwMode="auto">
            <a:xfrm>
              <a:off x="1488" y="3141"/>
              <a:ext cx="672" cy="173"/>
              <a:chOff x="1584" y="2133"/>
              <a:chExt cx="672" cy="173"/>
            </a:xfrm>
          </p:grpSpPr>
          <p:sp>
            <p:nvSpPr>
              <p:cNvPr id="123984" name="Rectangle 34"/>
              <p:cNvSpPr>
                <a:spLocks noChangeArrowheads="1"/>
              </p:cNvSpPr>
              <p:nvPr/>
            </p:nvSpPr>
            <p:spPr bwMode="auto">
              <a:xfrm>
                <a:off x="1584"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5" name="Rectangle 35"/>
              <p:cNvSpPr>
                <a:spLocks noChangeArrowheads="1"/>
              </p:cNvSpPr>
              <p:nvPr/>
            </p:nvSpPr>
            <p:spPr bwMode="auto">
              <a:xfrm>
                <a:off x="1728"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6" name="Text Box 36"/>
              <p:cNvSpPr txBox="1">
                <a:spLocks noChangeArrowheads="1"/>
              </p:cNvSpPr>
              <p:nvPr/>
            </p:nvSpPr>
            <p:spPr bwMode="auto">
              <a:xfrm>
                <a:off x="1679" y="2133"/>
                <a:ext cx="174" cy="173"/>
              </a:xfrm>
              <a:prstGeom prst="rect">
                <a:avLst/>
              </a:prstGeom>
              <a:no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5</a:t>
                </a:r>
              </a:p>
            </p:txBody>
          </p:sp>
        </p:grpSp>
      </p:grpSp>
      <p:sp>
        <p:nvSpPr>
          <p:cNvPr id="1597477" name="Text Box 37"/>
          <p:cNvSpPr txBox="1">
            <a:spLocks noChangeArrowheads="1"/>
          </p:cNvSpPr>
          <p:nvPr/>
        </p:nvSpPr>
        <p:spPr bwMode="auto">
          <a:xfrm>
            <a:off x="9607550" y="2063751"/>
            <a:ext cx="1046762" cy="335989"/>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ld 4711</a:t>
            </a:r>
          </a:p>
        </p:txBody>
      </p:sp>
      <p:sp>
        <p:nvSpPr>
          <p:cNvPr id="1597478" name="Text Box 38"/>
          <p:cNvSpPr txBox="1">
            <a:spLocks noChangeArrowheads="1"/>
          </p:cNvSpPr>
          <p:nvPr/>
        </p:nvSpPr>
        <p:spPr bwMode="auto">
          <a:xfrm>
            <a:off x="9196389" y="3511551"/>
            <a:ext cx="1309687"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grpSp>
        <p:nvGrpSpPr>
          <p:cNvPr id="10" name="Group 39"/>
          <p:cNvGrpSpPr>
            <a:grpSpLocks/>
          </p:cNvGrpSpPr>
          <p:nvPr/>
        </p:nvGrpSpPr>
        <p:grpSpPr bwMode="auto">
          <a:xfrm>
            <a:off x="8128000" y="3605214"/>
            <a:ext cx="1066800" cy="274637"/>
            <a:chOff x="1584" y="2123"/>
            <a:chExt cx="672" cy="173"/>
          </a:xfrm>
        </p:grpSpPr>
        <p:sp>
          <p:nvSpPr>
            <p:cNvPr id="123979" name="Rectangle 40"/>
            <p:cNvSpPr>
              <a:spLocks noChangeArrowheads="1"/>
            </p:cNvSpPr>
            <p:nvPr/>
          </p:nvSpPr>
          <p:spPr bwMode="auto">
            <a:xfrm>
              <a:off x="1584"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0" name="Rectangle 41"/>
            <p:cNvSpPr>
              <a:spLocks noChangeArrowheads="1"/>
            </p:cNvSpPr>
            <p:nvPr/>
          </p:nvSpPr>
          <p:spPr bwMode="auto">
            <a:xfrm>
              <a:off x="1728"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1" name="Text Box 42"/>
            <p:cNvSpPr txBox="1">
              <a:spLocks noChangeArrowheads="1"/>
            </p:cNvSpPr>
            <p:nvPr/>
          </p:nvSpPr>
          <p:spPr bwMode="auto">
            <a:xfrm>
              <a:off x="1681" y="2123"/>
              <a:ext cx="169" cy="173"/>
            </a:xfrm>
            <a:prstGeom prst="rect">
              <a:avLst/>
            </a:prstGeom>
            <a:no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5</a:t>
              </a:r>
            </a:p>
          </p:txBody>
        </p:sp>
      </p:grpSp>
      <p:sp>
        <p:nvSpPr>
          <p:cNvPr id="1597483" name="Text Box 43"/>
          <p:cNvSpPr txBox="1">
            <a:spLocks noChangeArrowheads="1"/>
          </p:cNvSpPr>
          <p:nvPr/>
        </p:nvSpPr>
        <p:spPr bwMode="auto">
          <a:xfrm>
            <a:off x="4635679" y="4167469"/>
            <a:ext cx="637996"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RME</a:t>
            </a:r>
          </a:p>
        </p:txBody>
      </p:sp>
      <p:sp>
        <p:nvSpPr>
          <p:cNvPr id="1597484" name="Text Box 44"/>
          <p:cNvSpPr txBox="1">
            <a:spLocks noChangeArrowheads="1"/>
          </p:cNvSpPr>
          <p:nvPr/>
        </p:nvSpPr>
        <p:spPr bwMode="auto">
          <a:xfrm>
            <a:off x="8737600" y="4196044"/>
            <a:ext cx="615554"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Times New Roman" pitchFamily="18" charset="0"/>
                <a:ea typeface="MS PGothic" pitchFamily="34" charset="-128"/>
                <a:cs typeface="+mn-cs"/>
              </a:rPr>
              <a:t>RMS</a:t>
            </a:r>
          </a:p>
        </p:txBody>
      </p:sp>
      <p:sp>
        <p:nvSpPr>
          <p:cNvPr id="1597485" name="Text Box 45"/>
          <p:cNvSpPr txBox="1">
            <a:spLocks noChangeArrowheads="1"/>
          </p:cNvSpPr>
          <p:nvPr/>
        </p:nvSpPr>
        <p:spPr bwMode="auto">
          <a:xfrm>
            <a:off x="4659723" y="4167469"/>
            <a:ext cx="613952"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SHR</a:t>
            </a:r>
          </a:p>
        </p:txBody>
      </p:sp>
      <p:sp>
        <p:nvSpPr>
          <p:cNvPr id="1597486" name="Text Box 46"/>
          <p:cNvSpPr txBox="1">
            <a:spLocks noChangeArrowheads="1"/>
          </p:cNvSpPr>
          <p:nvPr/>
        </p:nvSpPr>
        <p:spPr bwMode="auto">
          <a:xfrm>
            <a:off x="3327400" y="2339976"/>
            <a:ext cx="1046762" cy="335989"/>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st 4711</a:t>
            </a:r>
          </a:p>
        </p:txBody>
      </p:sp>
      <p:sp>
        <p:nvSpPr>
          <p:cNvPr id="1597487" name="Text Box 47"/>
          <p:cNvSpPr txBox="1">
            <a:spLocks noChangeArrowheads="1"/>
          </p:cNvSpPr>
          <p:nvPr/>
        </p:nvSpPr>
        <p:spPr bwMode="auto">
          <a:xfrm>
            <a:off x="4634075" y="4167469"/>
            <a:ext cx="639600"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WH</a:t>
            </a:r>
          </a:p>
        </p:txBody>
      </p:sp>
      <p:sp>
        <p:nvSpPr>
          <p:cNvPr id="1597488" name="Text Box 48"/>
          <p:cNvSpPr txBox="1">
            <a:spLocks noChangeArrowheads="1"/>
          </p:cNvSpPr>
          <p:nvPr/>
        </p:nvSpPr>
        <p:spPr bwMode="auto">
          <a:xfrm>
            <a:off x="8737600" y="4196044"/>
            <a:ext cx="637996"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Times New Roman" pitchFamily="18" charset="0"/>
                <a:ea typeface="MS PGothic" pitchFamily="34" charset="-128"/>
                <a:cs typeface="+mn-cs"/>
              </a:rPr>
              <a:t>SHW</a:t>
            </a:r>
          </a:p>
        </p:txBody>
      </p:sp>
      <p:sp>
        <p:nvSpPr>
          <p:cNvPr id="1597489" name="Text Box 49"/>
          <p:cNvSpPr txBox="1">
            <a:spLocks noChangeArrowheads="1"/>
          </p:cNvSpPr>
          <p:nvPr/>
        </p:nvSpPr>
        <p:spPr bwMode="auto">
          <a:xfrm>
            <a:off x="9201150" y="3511551"/>
            <a:ext cx="1212850"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Invalid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597490" name="Text Box 50"/>
          <p:cNvSpPr txBox="1">
            <a:spLocks noChangeArrowheads="1"/>
          </p:cNvSpPr>
          <p:nvPr/>
        </p:nvSpPr>
        <p:spPr bwMode="auto">
          <a:xfrm>
            <a:off x="5880100" y="3500439"/>
            <a:ext cx="1366838"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Exclusive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modified</a:t>
            </a:r>
          </a:p>
        </p:txBody>
      </p:sp>
      <p:grpSp>
        <p:nvGrpSpPr>
          <p:cNvPr id="11" name="Group 51"/>
          <p:cNvGrpSpPr>
            <a:grpSpLocks/>
          </p:cNvGrpSpPr>
          <p:nvPr/>
        </p:nvGrpSpPr>
        <p:grpSpPr bwMode="auto">
          <a:xfrm>
            <a:off x="4775200" y="3605214"/>
            <a:ext cx="1066800" cy="274637"/>
            <a:chOff x="528" y="2123"/>
            <a:chExt cx="672" cy="173"/>
          </a:xfrm>
        </p:grpSpPr>
        <p:sp>
          <p:nvSpPr>
            <p:cNvPr id="123976" name="Text Box 52"/>
            <p:cNvSpPr txBox="1">
              <a:spLocks noChangeArrowheads="1"/>
            </p:cNvSpPr>
            <p:nvPr/>
          </p:nvSpPr>
          <p:spPr bwMode="auto">
            <a:xfrm>
              <a:off x="625" y="2123"/>
              <a:ext cx="169" cy="173"/>
            </a:xfrm>
            <a:prstGeom prst="rect">
              <a:avLst/>
            </a:prstGeom>
            <a:solidFill>
              <a:schemeClr val="bg1"/>
            </a:solid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1</a:t>
              </a:r>
            </a:p>
          </p:txBody>
        </p:sp>
        <p:sp>
          <p:nvSpPr>
            <p:cNvPr id="123977" name="Rectangle 53"/>
            <p:cNvSpPr>
              <a:spLocks noChangeArrowheads="1"/>
            </p:cNvSpPr>
            <p:nvPr/>
          </p:nvSpPr>
          <p:spPr bwMode="auto">
            <a:xfrm>
              <a:off x="528"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78" name="Rectangle 54"/>
            <p:cNvSpPr>
              <a:spLocks noChangeArrowheads="1"/>
            </p:cNvSpPr>
            <p:nvPr/>
          </p:nvSpPr>
          <p:spPr bwMode="auto">
            <a:xfrm>
              <a:off x="672"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495" name="Text Box 55"/>
          <p:cNvSpPr txBox="1">
            <a:spLocks noChangeArrowheads="1"/>
          </p:cNvSpPr>
          <p:nvPr/>
        </p:nvSpPr>
        <p:spPr bwMode="auto">
          <a:xfrm>
            <a:off x="9607550" y="2367244"/>
            <a:ext cx="1046762" cy="335989"/>
          </a:xfrm>
          <a:prstGeom prst="rect">
            <a:avLst/>
          </a:prstGeom>
          <a:no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ld 4711</a:t>
            </a:r>
          </a:p>
        </p:txBody>
      </p:sp>
      <p:sp>
        <p:nvSpPr>
          <p:cNvPr id="1597496" name="Text Box 56"/>
          <p:cNvSpPr txBox="1">
            <a:spLocks noChangeArrowheads="1"/>
          </p:cNvSpPr>
          <p:nvPr/>
        </p:nvSpPr>
        <p:spPr bwMode="auto">
          <a:xfrm>
            <a:off x="8737600" y="4196044"/>
            <a:ext cx="637996"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RMS</a:t>
            </a:r>
          </a:p>
        </p:txBody>
      </p:sp>
      <p:sp>
        <p:nvSpPr>
          <p:cNvPr id="1597497" name="Text Box 57"/>
          <p:cNvSpPr txBox="1">
            <a:spLocks noChangeArrowheads="1"/>
          </p:cNvSpPr>
          <p:nvPr/>
        </p:nvSpPr>
        <p:spPr bwMode="auto">
          <a:xfrm>
            <a:off x="4659723" y="4167469"/>
            <a:ext cx="613952"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SHR</a:t>
            </a:r>
          </a:p>
        </p:txBody>
      </p:sp>
      <p:sp>
        <p:nvSpPr>
          <p:cNvPr id="1597498" name="AutoShape 58"/>
          <p:cNvSpPr>
            <a:spLocks noChangeArrowheads="1"/>
          </p:cNvSpPr>
          <p:nvPr/>
        </p:nvSpPr>
        <p:spPr bwMode="auto">
          <a:xfrm>
            <a:off x="6908800" y="4197350"/>
            <a:ext cx="152400" cy="304800"/>
          </a:xfrm>
          <a:prstGeom prst="lightningBolt">
            <a:avLst/>
          </a:prstGeom>
          <a:solidFill>
            <a:srgbClr val="FF3300"/>
          </a:solidFill>
          <a:ln w="12700">
            <a:no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2" name="Group 59"/>
          <p:cNvGrpSpPr>
            <a:grpSpLocks/>
          </p:cNvGrpSpPr>
          <p:nvPr/>
        </p:nvGrpSpPr>
        <p:grpSpPr bwMode="auto">
          <a:xfrm>
            <a:off x="4622800" y="5221289"/>
            <a:ext cx="1066800" cy="579437"/>
            <a:chOff x="1440" y="3141"/>
            <a:chExt cx="672" cy="365"/>
          </a:xfrm>
        </p:grpSpPr>
        <p:sp>
          <p:nvSpPr>
            <p:cNvPr id="123969" name="Text Box 60"/>
            <p:cNvSpPr txBox="1">
              <a:spLocks noChangeArrowheads="1"/>
            </p:cNvSpPr>
            <p:nvPr/>
          </p:nvSpPr>
          <p:spPr bwMode="auto">
            <a:xfrm>
              <a:off x="1535" y="3141"/>
              <a:ext cx="174" cy="173"/>
            </a:xfrm>
            <a:prstGeom prst="rect">
              <a:avLst/>
            </a:prstGeom>
            <a:solidFill>
              <a:schemeClr val="bg1"/>
            </a:solid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1</a:t>
              </a:r>
            </a:p>
          </p:txBody>
        </p:sp>
        <p:grpSp>
          <p:nvGrpSpPr>
            <p:cNvPr id="13" name="Group 61"/>
            <p:cNvGrpSpPr>
              <a:grpSpLocks/>
            </p:cNvGrpSpPr>
            <p:nvPr/>
          </p:nvGrpSpPr>
          <p:grpSpPr bwMode="auto">
            <a:xfrm>
              <a:off x="1622" y="3264"/>
              <a:ext cx="349" cy="242"/>
              <a:chOff x="1632" y="3264"/>
              <a:chExt cx="349" cy="242"/>
            </a:xfrm>
          </p:grpSpPr>
          <p:sp>
            <p:nvSpPr>
              <p:cNvPr id="123973" name="Text Box 62"/>
              <p:cNvSpPr txBox="1">
                <a:spLocks noChangeArrowheads="1"/>
              </p:cNvSpPr>
              <p:nvPr/>
            </p:nvSpPr>
            <p:spPr bwMode="auto">
              <a:xfrm>
                <a:off x="1632" y="3333"/>
                <a:ext cx="349" cy="173"/>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4711</a:t>
                </a:r>
              </a:p>
            </p:txBody>
          </p:sp>
          <p:sp>
            <p:nvSpPr>
              <p:cNvPr id="123974" name="Line 63"/>
              <p:cNvSpPr>
                <a:spLocks noChangeShapeType="1"/>
              </p:cNvSpPr>
              <p:nvPr/>
            </p:nvSpPr>
            <p:spPr bwMode="auto">
              <a:xfrm flipH="1">
                <a:off x="1632" y="3408"/>
                <a:ext cx="48" cy="0"/>
              </a:xfrm>
              <a:prstGeom prst="line">
                <a:avLst/>
              </a:prstGeom>
              <a:noFill/>
              <a:ln w="1270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75" name="Line 64"/>
              <p:cNvSpPr>
                <a:spLocks noChangeShapeType="1"/>
              </p:cNvSpPr>
              <p:nvPr/>
            </p:nvSpPr>
            <p:spPr bwMode="auto">
              <a:xfrm flipV="1">
                <a:off x="1632" y="3264"/>
                <a:ext cx="0" cy="144"/>
              </a:xfrm>
              <a:prstGeom prst="line">
                <a:avLst/>
              </a:prstGeom>
              <a:noFill/>
              <a:ln w="12700">
                <a:solidFill>
                  <a:schemeClr val="tx1"/>
                </a:solidFill>
                <a:round/>
                <a:headEnd/>
                <a:tailEnd type="triangle" w="med" len="me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3971" name="Rectangle 65"/>
            <p:cNvSpPr>
              <a:spLocks noChangeArrowheads="1"/>
            </p:cNvSpPr>
            <p:nvPr/>
          </p:nvSpPr>
          <p:spPr bwMode="auto">
            <a:xfrm>
              <a:off x="1440" y="3168"/>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72" name="Rectangle 66"/>
            <p:cNvSpPr>
              <a:spLocks noChangeArrowheads="1"/>
            </p:cNvSpPr>
            <p:nvPr/>
          </p:nvSpPr>
          <p:spPr bwMode="auto">
            <a:xfrm>
              <a:off x="1584" y="3168"/>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507" name="Text Box 67"/>
          <p:cNvSpPr txBox="1">
            <a:spLocks noChangeArrowheads="1"/>
          </p:cNvSpPr>
          <p:nvPr/>
        </p:nvSpPr>
        <p:spPr bwMode="auto">
          <a:xfrm>
            <a:off x="5880101" y="3500439"/>
            <a:ext cx="1489075"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grpSp>
        <p:nvGrpSpPr>
          <p:cNvPr id="14" name="Group 68"/>
          <p:cNvGrpSpPr>
            <a:grpSpLocks/>
          </p:cNvGrpSpPr>
          <p:nvPr/>
        </p:nvGrpSpPr>
        <p:grpSpPr bwMode="auto">
          <a:xfrm>
            <a:off x="8128000" y="3605214"/>
            <a:ext cx="1066800" cy="274637"/>
            <a:chOff x="528" y="2123"/>
            <a:chExt cx="672" cy="173"/>
          </a:xfrm>
        </p:grpSpPr>
        <p:sp>
          <p:nvSpPr>
            <p:cNvPr id="123966" name="Text Box 69"/>
            <p:cNvSpPr txBox="1">
              <a:spLocks noChangeArrowheads="1"/>
            </p:cNvSpPr>
            <p:nvPr/>
          </p:nvSpPr>
          <p:spPr bwMode="auto">
            <a:xfrm>
              <a:off x="625" y="2123"/>
              <a:ext cx="169" cy="173"/>
            </a:xfrm>
            <a:prstGeom prst="rect">
              <a:avLst/>
            </a:prstGeom>
            <a:solidFill>
              <a:schemeClr val="bg1"/>
            </a:solid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1</a:t>
              </a:r>
            </a:p>
          </p:txBody>
        </p:sp>
        <p:sp>
          <p:nvSpPr>
            <p:cNvPr id="123967" name="Rectangle 70"/>
            <p:cNvSpPr>
              <a:spLocks noChangeArrowheads="1"/>
            </p:cNvSpPr>
            <p:nvPr/>
          </p:nvSpPr>
          <p:spPr bwMode="auto">
            <a:xfrm>
              <a:off x="528"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8" name="Rectangle 71"/>
            <p:cNvSpPr>
              <a:spLocks noChangeArrowheads="1"/>
            </p:cNvSpPr>
            <p:nvPr/>
          </p:nvSpPr>
          <p:spPr bwMode="auto">
            <a:xfrm>
              <a:off x="672"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512" name="Text Box 72"/>
          <p:cNvSpPr txBox="1">
            <a:spLocks noChangeArrowheads="1"/>
          </p:cNvSpPr>
          <p:nvPr/>
        </p:nvSpPr>
        <p:spPr bwMode="auto">
          <a:xfrm>
            <a:off x="9191625" y="3511551"/>
            <a:ext cx="1390650"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sp>
        <p:nvSpPr>
          <p:cNvPr id="1597513" name="Rectangle 73"/>
          <p:cNvSpPr>
            <a:spLocks noChangeArrowheads="1"/>
          </p:cNvSpPr>
          <p:nvPr/>
        </p:nvSpPr>
        <p:spPr bwMode="auto">
          <a:xfrm>
            <a:off x="6832600" y="4121150"/>
            <a:ext cx="304800" cy="381000"/>
          </a:xfrm>
          <a:prstGeom prst="rect">
            <a:avLst/>
          </a:prstGeom>
          <a:solidFill>
            <a:schemeClr val="bg1"/>
          </a:solidFill>
          <a:ln w="12700">
            <a:no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5" name="Group 74"/>
          <p:cNvGrpSpPr>
            <a:grpSpLocks/>
          </p:cNvGrpSpPr>
          <p:nvPr/>
        </p:nvGrpSpPr>
        <p:grpSpPr bwMode="auto">
          <a:xfrm>
            <a:off x="1693864" y="2708275"/>
            <a:ext cx="2674937" cy="1703388"/>
            <a:chOff x="189" y="754"/>
            <a:chExt cx="1825" cy="1073"/>
          </a:xfrm>
        </p:grpSpPr>
        <p:sp>
          <p:nvSpPr>
            <p:cNvPr id="123936" name="Rectangle 75"/>
            <p:cNvSpPr>
              <a:spLocks noChangeArrowheads="1"/>
            </p:cNvSpPr>
            <p:nvPr/>
          </p:nvSpPr>
          <p:spPr bwMode="auto">
            <a:xfrm>
              <a:off x="588" y="754"/>
              <a:ext cx="509"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37" name="Rectangle 76"/>
            <p:cNvSpPr>
              <a:spLocks noChangeArrowheads="1"/>
            </p:cNvSpPr>
            <p:nvPr/>
          </p:nvSpPr>
          <p:spPr bwMode="auto">
            <a:xfrm>
              <a:off x="588" y="761"/>
              <a:ext cx="424"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38" name="Rectangle 77"/>
            <p:cNvSpPr>
              <a:spLocks noChangeArrowheads="1"/>
            </p:cNvSpPr>
            <p:nvPr/>
          </p:nvSpPr>
          <p:spPr bwMode="auto">
            <a:xfrm>
              <a:off x="588" y="880"/>
              <a:ext cx="994" cy="1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39" name="Rectangle 78"/>
            <p:cNvSpPr>
              <a:spLocks noChangeArrowheads="1"/>
            </p:cNvSpPr>
            <p:nvPr/>
          </p:nvSpPr>
          <p:spPr bwMode="auto">
            <a:xfrm>
              <a:off x="588" y="886"/>
              <a:ext cx="950"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shared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0" name="Rectangle 79"/>
            <p:cNvSpPr>
              <a:spLocks noChangeArrowheads="1"/>
            </p:cNvSpPr>
            <p:nvPr/>
          </p:nvSpPr>
          <p:spPr bwMode="auto">
            <a:xfrm>
              <a:off x="588" y="1006"/>
              <a:ext cx="1119"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1" name="Rectangle 80"/>
            <p:cNvSpPr>
              <a:spLocks noChangeArrowheads="1"/>
            </p:cNvSpPr>
            <p:nvPr/>
          </p:nvSpPr>
          <p:spPr bwMode="auto">
            <a:xfrm>
              <a:off x="588" y="1013"/>
              <a:ext cx="1070"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exclusive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2" name="Rectangle 81"/>
            <p:cNvSpPr>
              <a:spLocks noChangeArrowheads="1"/>
            </p:cNvSpPr>
            <p:nvPr/>
          </p:nvSpPr>
          <p:spPr bwMode="auto">
            <a:xfrm>
              <a:off x="588" y="1132"/>
              <a:ext cx="541"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3" name="Rectangle 82"/>
            <p:cNvSpPr>
              <a:spLocks noChangeArrowheads="1"/>
            </p:cNvSpPr>
            <p:nvPr/>
          </p:nvSpPr>
          <p:spPr bwMode="auto">
            <a:xfrm>
              <a:off x="588" y="1138"/>
              <a:ext cx="416"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4" name="Rectangle 83"/>
            <p:cNvSpPr>
              <a:spLocks noChangeArrowheads="1"/>
            </p:cNvSpPr>
            <p:nvPr/>
          </p:nvSpPr>
          <p:spPr bwMode="auto">
            <a:xfrm>
              <a:off x="588" y="1259"/>
              <a:ext cx="635"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5" name="Rectangle 84"/>
            <p:cNvSpPr>
              <a:spLocks noChangeArrowheads="1"/>
            </p:cNvSpPr>
            <p:nvPr/>
          </p:nvSpPr>
          <p:spPr bwMode="auto">
            <a:xfrm>
              <a:off x="588" y="1266"/>
              <a:ext cx="529"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miss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6" name="Rectangle 85"/>
            <p:cNvSpPr>
              <a:spLocks noChangeArrowheads="1"/>
            </p:cNvSpPr>
            <p:nvPr/>
          </p:nvSpPr>
          <p:spPr bwMode="auto">
            <a:xfrm>
              <a:off x="588" y="1384"/>
              <a:ext cx="106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7" name="Rectangle 86"/>
            <p:cNvSpPr>
              <a:spLocks noChangeArrowheads="1"/>
            </p:cNvSpPr>
            <p:nvPr/>
          </p:nvSpPr>
          <p:spPr bwMode="auto">
            <a:xfrm>
              <a:off x="588" y="1392"/>
              <a:ext cx="995"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read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8" name="Rectangle 87"/>
            <p:cNvSpPr>
              <a:spLocks noChangeArrowheads="1"/>
            </p:cNvSpPr>
            <p:nvPr/>
          </p:nvSpPr>
          <p:spPr bwMode="auto">
            <a:xfrm>
              <a:off x="588" y="1511"/>
              <a:ext cx="1257"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9" name="Rectangle 88"/>
            <p:cNvSpPr>
              <a:spLocks noChangeArrowheads="1"/>
            </p:cNvSpPr>
            <p:nvPr/>
          </p:nvSpPr>
          <p:spPr bwMode="auto">
            <a:xfrm>
              <a:off x="588" y="1516"/>
              <a:ext cx="1141"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write or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0" name="Rectangle 89"/>
            <p:cNvSpPr>
              <a:spLocks noChangeArrowheads="1"/>
            </p:cNvSpPr>
            <p:nvPr/>
          </p:nvSpPr>
          <p:spPr bwMode="auto">
            <a:xfrm>
              <a:off x="588" y="1637"/>
              <a:ext cx="1426" cy="1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1" name="Rectangle 90"/>
            <p:cNvSpPr>
              <a:spLocks noChangeArrowheads="1"/>
            </p:cNvSpPr>
            <p:nvPr/>
          </p:nvSpPr>
          <p:spPr bwMode="auto">
            <a:xfrm>
              <a:off x="588" y="1643"/>
              <a:ext cx="1287"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read-with-intent-to modify</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2" name="Rectangle 91"/>
            <p:cNvSpPr>
              <a:spLocks noChangeArrowheads="1"/>
            </p:cNvSpPr>
            <p:nvPr/>
          </p:nvSpPr>
          <p:spPr bwMode="auto">
            <a:xfrm>
              <a:off x="189" y="754"/>
              <a:ext cx="264"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3" name="Rectangle 92"/>
            <p:cNvSpPr>
              <a:spLocks noChangeArrowheads="1"/>
            </p:cNvSpPr>
            <p:nvPr/>
          </p:nvSpPr>
          <p:spPr bwMode="auto">
            <a:xfrm>
              <a:off x="189" y="761"/>
              <a:ext cx="164"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4" name="Rectangle 93"/>
            <p:cNvSpPr>
              <a:spLocks noChangeArrowheads="1"/>
            </p:cNvSpPr>
            <p:nvPr/>
          </p:nvSpPr>
          <p:spPr bwMode="auto">
            <a:xfrm>
              <a:off x="189" y="880"/>
              <a:ext cx="360" cy="1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5" name="Rectangle 94"/>
            <p:cNvSpPr>
              <a:spLocks noChangeArrowheads="1"/>
            </p:cNvSpPr>
            <p:nvPr/>
          </p:nvSpPr>
          <p:spPr bwMode="auto">
            <a:xfrm>
              <a:off x="189" y="886"/>
              <a:ext cx="253"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6" name="Rectangle 95"/>
            <p:cNvSpPr>
              <a:spLocks noChangeArrowheads="1"/>
            </p:cNvSpPr>
            <p:nvPr/>
          </p:nvSpPr>
          <p:spPr bwMode="auto">
            <a:xfrm>
              <a:off x="189" y="1006"/>
              <a:ext cx="369"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7" name="Rectangle 96"/>
            <p:cNvSpPr>
              <a:spLocks noChangeArrowheads="1"/>
            </p:cNvSpPr>
            <p:nvPr/>
          </p:nvSpPr>
          <p:spPr bwMode="auto">
            <a:xfrm>
              <a:off x="189" y="1013"/>
              <a:ext cx="253"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8" name="Rectangle 97"/>
            <p:cNvSpPr>
              <a:spLocks noChangeArrowheads="1"/>
            </p:cNvSpPr>
            <p:nvPr/>
          </p:nvSpPr>
          <p:spPr bwMode="auto">
            <a:xfrm>
              <a:off x="189" y="1132"/>
              <a:ext cx="294"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9" name="Rectangle 98"/>
            <p:cNvSpPr>
              <a:spLocks noChangeArrowheads="1"/>
            </p:cNvSpPr>
            <p:nvPr/>
          </p:nvSpPr>
          <p:spPr bwMode="auto">
            <a:xfrm>
              <a:off x="189" y="1138"/>
              <a:ext cx="189"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60" name="Rectangle 99"/>
            <p:cNvSpPr>
              <a:spLocks noChangeArrowheads="1"/>
            </p:cNvSpPr>
            <p:nvPr/>
          </p:nvSpPr>
          <p:spPr bwMode="auto">
            <a:xfrm>
              <a:off x="189" y="1259"/>
              <a:ext cx="32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1" name="Rectangle 100"/>
            <p:cNvSpPr>
              <a:spLocks noChangeArrowheads="1"/>
            </p:cNvSpPr>
            <p:nvPr/>
          </p:nvSpPr>
          <p:spPr bwMode="auto">
            <a:xfrm>
              <a:off x="189" y="1266"/>
              <a:ext cx="202"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WM</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62" name="Rectangle 101"/>
            <p:cNvSpPr>
              <a:spLocks noChangeArrowheads="1"/>
            </p:cNvSpPr>
            <p:nvPr/>
          </p:nvSpPr>
          <p:spPr bwMode="auto">
            <a:xfrm>
              <a:off x="189" y="1384"/>
              <a:ext cx="32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3" name="Rectangle 102"/>
            <p:cNvSpPr>
              <a:spLocks noChangeArrowheads="1"/>
            </p:cNvSpPr>
            <p:nvPr/>
          </p:nvSpPr>
          <p:spPr bwMode="auto">
            <a:xfrm>
              <a:off x="189" y="1392"/>
              <a:ext cx="240"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64" name="Rectangle 103"/>
            <p:cNvSpPr>
              <a:spLocks noChangeArrowheads="1"/>
            </p:cNvSpPr>
            <p:nvPr/>
          </p:nvSpPr>
          <p:spPr bwMode="auto">
            <a:xfrm>
              <a:off x="189" y="1511"/>
              <a:ext cx="32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5" name="Rectangle 104"/>
            <p:cNvSpPr>
              <a:spLocks noChangeArrowheads="1"/>
            </p:cNvSpPr>
            <p:nvPr/>
          </p:nvSpPr>
          <p:spPr bwMode="auto">
            <a:xfrm>
              <a:off x="189" y="1516"/>
              <a:ext cx="265"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spTree>
    <p:custDataLst>
      <p:tags r:id="rId1"/>
    </p:custDataLst>
    <p:extLst>
      <p:ext uri="{BB962C8B-B14F-4D97-AF65-F5344CB8AC3E}">
        <p14:creationId xmlns:p14="http://schemas.microsoft.com/office/powerpoint/2010/main" val="3020188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4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4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974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974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974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974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974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974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5974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5974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5974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5974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59749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159749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59749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159749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499"/>
                                          </p:stCondLst>
                                        </p:cTn>
                                        <p:tgtEl>
                                          <p:spTgt spid="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159750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15975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499"/>
                                          </p:stCondLst>
                                        </p:cTn>
                                        <p:tgtEl>
                                          <p:spTgt spid="1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1597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42" grpId="0" animBg="1" autoUpdateAnimBg="0"/>
      <p:bldP spid="1597443" grpId="0" animBg="1" autoUpdateAnimBg="0"/>
      <p:bldP spid="1597463" grpId="0" autoUpdateAnimBg="0"/>
      <p:bldP spid="1597477" grpId="0" autoUpdateAnimBg="0"/>
      <p:bldP spid="1597478" grpId="0" animBg="1" autoUpdateAnimBg="0"/>
      <p:bldP spid="1597483" grpId="0" animBg="1" autoUpdateAnimBg="0"/>
      <p:bldP spid="1597484" grpId="0" animBg="1" autoUpdateAnimBg="0"/>
      <p:bldP spid="1597485" grpId="0" animBg="1" autoUpdateAnimBg="0"/>
      <p:bldP spid="1597486" grpId="0" autoUpdateAnimBg="0"/>
      <p:bldP spid="1597487" grpId="0" animBg="1" autoUpdateAnimBg="0"/>
      <p:bldP spid="1597488" grpId="0" animBg="1" autoUpdateAnimBg="0"/>
      <p:bldP spid="1597489" grpId="0" animBg="1" autoUpdateAnimBg="0"/>
      <p:bldP spid="1597490" grpId="0" animBg="1" autoUpdateAnimBg="0"/>
      <p:bldP spid="1597495" grpId="0" autoUpdateAnimBg="0"/>
      <p:bldP spid="1597496" grpId="0" animBg="1" autoUpdateAnimBg="0"/>
      <p:bldP spid="1597497" grpId="0" animBg="1" autoUpdateAnimBg="0"/>
      <p:bldP spid="1597498" grpId="0" animBg="1"/>
      <p:bldP spid="1597507" grpId="0" animBg="1" autoUpdateAnimBg="0"/>
      <p:bldP spid="1597512" grpId="0" animBg="1" autoUpdateAnimBg="0"/>
      <p:bldP spid="15975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noProof="0" dirty="0"/>
              <a:t>Terminology</a:t>
            </a:r>
          </a:p>
        </p:txBody>
      </p:sp>
      <p:sp>
        <p:nvSpPr>
          <p:cNvPr id="23556" name="Rectangle 3"/>
          <p:cNvSpPr>
            <a:spLocks noGrp="1" noChangeArrowheads="1"/>
          </p:cNvSpPr>
          <p:nvPr>
            <p:ph idx="1"/>
          </p:nvPr>
        </p:nvSpPr>
        <p:spPr/>
        <p:txBody>
          <a:bodyPr/>
          <a:lstStyle/>
          <a:p>
            <a:pPr eaLnBrk="1" hangingPunct="1"/>
            <a:r>
              <a:rPr lang="en-US" noProof="0" dirty="0"/>
              <a:t>Characterization of the performance of memories</a:t>
            </a:r>
          </a:p>
          <a:p>
            <a:pPr lvl="1" eaLnBrk="1" hangingPunct="1"/>
            <a:r>
              <a:rPr lang="en-US" noProof="0" dirty="0"/>
              <a:t>Access time</a:t>
            </a:r>
          </a:p>
          <a:p>
            <a:pPr lvl="2" eaLnBrk="1" hangingPunct="1"/>
            <a:r>
              <a:rPr lang="en-US" noProof="0" dirty="0"/>
              <a:t>Maximum latency between the availability of an address at the address bus of the memory until it outputs the desired data on the data bus</a:t>
            </a:r>
          </a:p>
          <a:p>
            <a:pPr lvl="1" eaLnBrk="1" hangingPunct="1"/>
            <a:r>
              <a:rPr lang="en-US" noProof="0" dirty="0"/>
              <a:t>Cycle time</a:t>
            </a:r>
          </a:p>
          <a:p>
            <a:pPr lvl="2" eaLnBrk="1" hangingPunct="1"/>
            <a:r>
              <a:rPr lang="en-US" noProof="0" dirty="0"/>
              <a:t>Minimum waiting time between two consecutive memory accesses</a:t>
            </a:r>
          </a:p>
        </p:txBody>
      </p:sp>
      <p:sp>
        <p:nvSpPr>
          <p:cNvPr id="2355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3557" name="Group 4"/>
          <p:cNvGrpSpPr>
            <a:grpSpLocks/>
          </p:cNvGrpSpPr>
          <p:nvPr/>
        </p:nvGrpSpPr>
        <p:grpSpPr bwMode="auto">
          <a:xfrm>
            <a:off x="2995614" y="3860800"/>
            <a:ext cx="6192837" cy="2332940"/>
            <a:chOff x="292" y="1036"/>
            <a:chExt cx="5044" cy="2073"/>
          </a:xfrm>
        </p:grpSpPr>
        <p:sp>
          <p:nvSpPr>
            <p:cNvPr id="23558" name="AutoShape 5" descr="Diagonal dunkel nach oben"/>
            <p:cNvSpPr>
              <a:spLocks noChangeArrowheads="1"/>
            </p:cNvSpPr>
            <p:nvPr/>
          </p:nvSpPr>
          <p:spPr bwMode="auto">
            <a:xfrm>
              <a:off x="660" y="2272"/>
              <a:ext cx="2131" cy="192"/>
            </a:xfrm>
            <a:prstGeom prst="hexagon">
              <a:avLst>
                <a:gd name="adj" fmla="val 36997"/>
                <a:gd name="vf" fmla="val 115470"/>
              </a:avLst>
            </a:prstGeom>
            <a:pattFill prst="dkUpDiag">
              <a:fgClr>
                <a:schemeClr val="bg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3559" name="Group 6"/>
            <p:cNvGrpSpPr>
              <a:grpSpLocks/>
            </p:cNvGrpSpPr>
            <p:nvPr/>
          </p:nvGrpSpPr>
          <p:grpSpPr bwMode="auto">
            <a:xfrm>
              <a:off x="814" y="1668"/>
              <a:ext cx="4154" cy="192"/>
              <a:chOff x="910" y="1668"/>
              <a:chExt cx="4154" cy="192"/>
            </a:xfrm>
          </p:grpSpPr>
          <p:sp>
            <p:nvSpPr>
              <p:cNvPr id="23576" name="AutoShape 7" descr="Diagonal dunkel nach oben"/>
              <p:cNvSpPr>
                <a:spLocks noChangeArrowheads="1"/>
              </p:cNvSpPr>
              <p:nvPr/>
            </p:nvSpPr>
            <p:spPr bwMode="auto">
              <a:xfrm>
                <a:off x="910" y="1668"/>
                <a:ext cx="826" cy="192"/>
              </a:xfrm>
              <a:prstGeom prst="hexagon">
                <a:avLst>
                  <a:gd name="adj" fmla="val 31230"/>
                  <a:gd name="vf" fmla="val 115470"/>
                </a:avLst>
              </a:prstGeom>
              <a:pattFill prst="dkUpDiag">
                <a:fgClr>
                  <a:schemeClr val="bg2"/>
                </a:fgClr>
                <a:bgClr>
                  <a:schemeClr val="bg1"/>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7" name="AutoShape 8"/>
              <p:cNvSpPr>
                <a:spLocks noChangeArrowheads="1"/>
              </p:cNvSpPr>
              <p:nvPr/>
            </p:nvSpPr>
            <p:spPr bwMode="auto">
              <a:xfrm>
                <a:off x="4238" y="1668"/>
                <a:ext cx="826" cy="192"/>
              </a:xfrm>
              <a:prstGeom prst="hexagon">
                <a:avLst>
                  <a:gd name="adj" fmla="val 31230"/>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3578" name="Group 9"/>
              <p:cNvGrpSpPr>
                <a:grpSpLocks/>
              </p:cNvGrpSpPr>
              <p:nvPr/>
            </p:nvGrpSpPr>
            <p:grpSpPr bwMode="auto">
              <a:xfrm>
                <a:off x="1724" y="1668"/>
                <a:ext cx="2515" cy="192"/>
                <a:chOff x="1724" y="1664"/>
                <a:chExt cx="2515" cy="192"/>
              </a:xfrm>
            </p:grpSpPr>
            <p:sp>
              <p:nvSpPr>
                <p:cNvPr id="23579" name="AutoShape 10" descr="Konturierte Raute"/>
                <p:cNvSpPr>
                  <a:spLocks noChangeArrowheads="1"/>
                </p:cNvSpPr>
                <p:nvPr/>
              </p:nvSpPr>
              <p:spPr bwMode="auto">
                <a:xfrm>
                  <a:off x="2108" y="1664"/>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80" name="AutoShape 11"/>
                <p:cNvSpPr>
                  <a:spLocks noChangeArrowheads="1"/>
                </p:cNvSpPr>
                <p:nvPr/>
              </p:nvSpPr>
              <p:spPr bwMode="auto">
                <a:xfrm>
                  <a:off x="1724" y="1664"/>
                  <a:ext cx="1979" cy="192"/>
                </a:xfrm>
                <a:prstGeom prst="hexagon">
                  <a:avLst>
                    <a:gd name="adj" fmla="val 34358"/>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grpSp>
          <p:nvGrpSpPr>
            <p:cNvPr id="23560" name="Group 12"/>
            <p:cNvGrpSpPr>
              <a:grpSpLocks/>
            </p:cNvGrpSpPr>
            <p:nvPr/>
          </p:nvGrpSpPr>
          <p:grpSpPr bwMode="auto">
            <a:xfrm>
              <a:off x="2780" y="2272"/>
              <a:ext cx="2515" cy="192"/>
              <a:chOff x="1196" y="2592"/>
              <a:chExt cx="2515" cy="192"/>
            </a:xfrm>
          </p:grpSpPr>
          <p:sp>
            <p:nvSpPr>
              <p:cNvPr id="23574" name="AutoShape 13" descr="Konturierte Raute"/>
              <p:cNvSpPr>
                <a:spLocks noChangeArrowheads="1"/>
              </p:cNvSpPr>
              <p:nvPr/>
            </p:nvSpPr>
            <p:spPr bwMode="auto">
              <a:xfrm>
                <a:off x="1580" y="2592"/>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5" name="AutoShape 14"/>
              <p:cNvSpPr>
                <a:spLocks noChangeArrowheads="1"/>
              </p:cNvSpPr>
              <p:nvPr/>
            </p:nvSpPr>
            <p:spPr bwMode="auto">
              <a:xfrm>
                <a:off x="1196" y="2592"/>
                <a:ext cx="819" cy="192"/>
              </a:xfrm>
              <a:prstGeom prst="hexagon">
                <a:avLst>
                  <a:gd name="adj" fmla="val 34895"/>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3561" name="Line 15"/>
            <p:cNvSpPr>
              <a:spLocks noChangeShapeType="1"/>
            </p:cNvSpPr>
            <p:nvPr/>
          </p:nvSpPr>
          <p:spPr bwMode="auto">
            <a:xfrm>
              <a:off x="2848" y="1036"/>
              <a:ext cx="0" cy="1762"/>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2" name="Line 16"/>
            <p:cNvSpPr>
              <a:spLocks noChangeShapeType="1"/>
            </p:cNvSpPr>
            <p:nvPr/>
          </p:nvSpPr>
          <p:spPr bwMode="auto">
            <a:xfrm>
              <a:off x="1696" y="1036"/>
              <a:ext cx="0" cy="2064"/>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3" name="Line 17"/>
            <p:cNvSpPr>
              <a:spLocks noChangeShapeType="1"/>
            </p:cNvSpPr>
            <p:nvPr/>
          </p:nvSpPr>
          <p:spPr bwMode="auto">
            <a:xfrm>
              <a:off x="4208" y="1036"/>
              <a:ext cx="0" cy="2000"/>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4" name="Rectangle 18"/>
            <p:cNvSpPr>
              <a:spLocks noChangeArrowheads="1"/>
            </p:cNvSpPr>
            <p:nvPr/>
          </p:nvSpPr>
          <p:spPr bwMode="auto">
            <a:xfrm>
              <a:off x="464" y="1280"/>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5" name="Rectangle 19"/>
            <p:cNvSpPr>
              <a:spLocks noChangeArrowheads="1"/>
            </p:cNvSpPr>
            <p:nvPr/>
          </p:nvSpPr>
          <p:spPr bwMode="auto">
            <a:xfrm>
              <a:off x="4624" y="1304"/>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6" name="Text Box 20"/>
            <p:cNvSpPr txBox="1">
              <a:spLocks noChangeArrowheads="1"/>
            </p:cNvSpPr>
            <p:nvPr/>
          </p:nvSpPr>
          <p:spPr bwMode="auto">
            <a:xfrm>
              <a:off x="292" y="1571"/>
              <a:ext cx="984" cy="328"/>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567" name="Text Box 21"/>
            <p:cNvSpPr txBox="1">
              <a:spLocks noChangeArrowheads="1"/>
            </p:cNvSpPr>
            <p:nvPr/>
          </p:nvSpPr>
          <p:spPr bwMode="auto">
            <a:xfrm>
              <a:off x="417" y="2181"/>
              <a:ext cx="790" cy="326"/>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data</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568" name="Text Box 22"/>
            <p:cNvSpPr txBox="1">
              <a:spLocks noChangeArrowheads="1"/>
            </p:cNvSpPr>
            <p:nvPr/>
          </p:nvSpPr>
          <p:spPr bwMode="auto">
            <a:xfrm>
              <a:off x="1991" y="2423"/>
              <a:ext cx="692" cy="380"/>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t</a:t>
              </a:r>
              <a:r>
                <a:rPr kumimoji="0" lang="de-DE" sz="2000" b="0" i="0" u="none" strike="noStrike" kern="1200" cap="none" spc="0" normalizeH="0" baseline="-25000" noProof="0" dirty="0" err="1">
                  <a:ln>
                    <a:noFill/>
                  </a:ln>
                  <a:solidFill>
                    <a:srgbClr val="333333"/>
                  </a:solidFill>
                  <a:effectLst/>
                  <a:uLnTx/>
                  <a:uFillTx/>
                  <a:latin typeface="Arial" charset="0"/>
                  <a:ea typeface="MS PGothic" pitchFamily="34" charset="-128"/>
                  <a:cs typeface="+mn-cs"/>
                </a:rPr>
                <a:t>access</a:t>
              </a:r>
              <a:endParaRPr kumimoji="0" lang="de-DE" sz="2000" b="0" i="0" u="none" strike="noStrike" kern="1200" cap="none" spc="0" normalizeH="0" baseline="-25000" noProof="0" dirty="0">
                <a:ln>
                  <a:noFill/>
                </a:ln>
                <a:solidFill>
                  <a:srgbClr val="333333"/>
                </a:solidFill>
                <a:effectLst/>
                <a:uLnTx/>
                <a:uFillTx/>
                <a:latin typeface="Arial" charset="0"/>
                <a:ea typeface="MS PGothic" pitchFamily="34" charset="-128"/>
                <a:cs typeface="+mn-cs"/>
              </a:endParaRPr>
            </a:p>
          </p:txBody>
        </p:sp>
        <p:sp>
          <p:nvSpPr>
            <p:cNvPr id="23569" name="Line 23"/>
            <p:cNvSpPr>
              <a:spLocks noChangeShapeType="1"/>
            </p:cNvSpPr>
            <p:nvPr/>
          </p:nvSpPr>
          <p:spPr bwMode="auto">
            <a:xfrm flipH="1">
              <a:off x="1698" y="2948"/>
              <a:ext cx="822"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0" name="Line 24"/>
            <p:cNvSpPr>
              <a:spLocks noChangeShapeType="1"/>
            </p:cNvSpPr>
            <p:nvPr/>
          </p:nvSpPr>
          <p:spPr bwMode="auto">
            <a:xfrm>
              <a:off x="3246" y="2948"/>
              <a:ext cx="954"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1" name="Text Box 25"/>
            <p:cNvSpPr txBox="1">
              <a:spLocks noChangeArrowheads="1"/>
            </p:cNvSpPr>
            <p:nvPr/>
          </p:nvSpPr>
          <p:spPr bwMode="auto">
            <a:xfrm>
              <a:off x="2561" y="2729"/>
              <a:ext cx="691" cy="380"/>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2000" b="0" i="0" u="none" strike="noStrike" kern="1200" cap="none" spc="0" normalizeH="0" baseline="0" noProof="0" dirty="0" err="1">
                  <a:ln>
                    <a:noFill/>
                  </a:ln>
                  <a:solidFill>
                    <a:srgbClr val="99CC00"/>
                  </a:solidFill>
                  <a:effectLst/>
                  <a:uLnTx/>
                  <a:uFillTx/>
                  <a:latin typeface="Arial" charset="0"/>
                  <a:ea typeface="MS PGothic" pitchFamily="34" charset="-128"/>
                  <a:cs typeface="+mn-cs"/>
                </a:rPr>
                <a:t>t</a:t>
              </a:r>
              <a:r>
                <a:rPr kumimoji="0" lang="de-DE" sz="2000" b="0" i="0" u="none" strike="noStrike" kern="1200" cap="none" spc="0" normalizeH="0" baseline="-25000" noProof="0" dirty="0" err="1">
                  <a:ln>
                    <a:noFill/>
                  </a:ln>
                  <a:solidFill>
                    <a:srgbClr val="99CC00"/>
                  </a:solidFill>
                  <a:effectLst/>
                  <a:uLnTx/>
                  <a:uFillTx/>
                  <a:latin typeface="Arial" charset="0"/>
                  <a:ea typeface="MS PGothic" pitchFamily="34" charset="-128"/>
                  <a:cs typeface="+mn-cs"/>
                </a:rPr>
                <a:t>cycle</a:t>
              </a:r>
              <a:endParaRPr kumimoji="0" lang="de-DE" sz="2000" b="0" i="0" u="none" strike="noStrike" kern="1200" cap="none" spc="0" normalizeH="0" baseline="-25000" noProof="0" dirty="0">
                <a:ln>
                  <a:noFill/>
                </a:ln>
                <a:solidFill>
                  <a:srgbClr val="99CC00"/>
                </a:solidFill>
                <a:effectLst/>
                <a:uLnTx/>
                <a:uFillTx/>
                <a:latin typeface="Arial" charset="0"/>
                <a:ea typeface="MS PGothic" pitchFamily="34" charset="-128"/>
                <a:cs typeface="+mn-cs"/>
              </a:endParaRPr>
            </a:p>
          </p:txBody>
        </p:sp>
        <p:sp>
          <p:nvSpPr>
            <p:cNvPr id="23572" name="Line 26"/>
            <p:cNvSpPr>
              <a:spLocks noChangeShapeType="1"/>
            </p:cNvSpPr>
            <p:nvPr/>
          </p:nvSpPr>
          <p:spPr bwMode="auto">
            <a:xfrm flipH="1">
              <a:off x="1692" y="2648"/>
              <a:ext cx="268"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3" name="Line 27"/>
            <p:cNvSpPr>
              <a:spLocks noChangeShapeType="1"/>
            </p:cNvSpPr>
            <p:nvPr/>
          </p:nvSpPr>
          <p:spPr bwMode="auto">
            <a:xfrm>
              <a:off x="2610" y="2648"/>
              <a:ext cx="231"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Tree>
    <p:extLst>
      <p:ext uri="{BB962C8B-B14F-4D97-AF65-F5344CB8AC3E}">
        <p14:creationId xmlns:p14="http://schemas.microsoft.com/office/powerpoint/2010/main" val="1956394985"/>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eaLnBrk="1" hangingPunct="1"/>
            <a:r>
              <a:rPr lang="en-US" noProof="0" dirty="0"/>
              <a:t>Yet another MESI example I</a:t>
            </a:r>
          </a:p>
        </p:txBody>
      </p:sp>
      <p:sp>
        <p:nvSpPr>
          <p:cNvPr id="12493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24932" name="Oval 3"/>
          <p:cNvSpPr>
            <a:spLocks noChangeArrowheads="1"/>
          </p:cNvSpPr>
          <p:nvPr/>
        </p:nvSpPr>
        <p:spPr bwMode="auto">
          <a:xfrm>
            <a:off x="2600325" y="1479129"/>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3" name="Rectangle 4"/>
          <p:cNvSpPr>
            <a:spLocks noChangeArrowheads="1"/>
          </p:cNvSpPr>
          <p:nvPr/>
        </p:nvSpPr>
        <p:spPr bwMode="auto">
          <a:xfrm>
            <a:off x="2559050" y="2103015"/>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4934" name="Line 5"/>
          <p:cNvSpPr>
            <a:spLocks noChangeShapeType="1"/>
          </p:cNvSpPr>
          <p:nvPr/>
        </p:nvSpPr>
        <p:spPr bwMode="auto">
          <a:xfrm>
            <a:off x="2857500" y="18696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5" name="Text Box 6"/>
          <p:cNvSpPr txBox="1">
            <a:spLocks noChangeArrowheads="1"/>
          </p:cNvSpPr>
          <p:nvPr/>
        </p:nvSpPr>
        <p:spPr bwMode="auto">
          <a:xfrm>
            <a:off x="2527273" y="15201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4936" name="Line 7"/>
          <p:cNvSpPr>
            <a:spLocks noChangeShapeType="1"/>
          </p:cNvSpPr>
          <p:nvPr/>
        </p:nvSpPr>
        <p:spPr bwMode="auto">
          <a:xfrm>
            <a:off x="2041525" y="2874540"/>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7" name="Line 8"/>
          <p:cNvSpPr>
            <a:spLocks noChangeShapeType="1"/>
          </p:cNvSpPr>
          <p:nvPr/>
        </p:nvSpPr>
        <p:spPr bwMode="auto">
          <a:xfrm>
            <a:off x="2847975" y="24173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8" name="Oval 9"/>
          <p:cNvSpPr>
            <a:spLocks noChangeArrowheads="1"/>
          </p:cNvSpPr>
          <p:nvPr/>
        </p:nvSpPr>
        <p:spPr bwMode="auto">
          <a:xfrm>
            <a:off x="3863976"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9" name="Rectangle 10"/>
          <p:cNvSpPr>
            <a:spLocks noChangeArrowheads="1"/>
          </p:cNvSpPr>
          <p:nvPr/>
        </p:nvSpPr>
        <p:spPr bwMode="auto">
          <a:xfrm>
            <a:off x="3821114" y="2128415"/>
            <a:ext cx="598487"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0" name="Line 11"/>
          <p:cNvSpPr>
            <a:spLocks noChangeShapeType="1"/>
          </p:cNvSpPr>
          <p:nvPr/>
        </p:nvSpPr>
        <p:spPr bwMode="auto">
          <a:xfrm>
            <a:off x="4121150"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1" name="Text Box 12"/>
          <p:cNvSpPr txBox="1">
            <a:spLocks noChangeArrowheads="1"/>
          </p:cNvSpPr>
          <p:nvPr/>
        </p:nvSpPr>
        <p:spPr bwMode="auto">
          <a:xfrm>
            <a:off x="3790923"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4942" name="Line 13"/>
          <p:cNvSpPr>
            <a:spLocks noChangeShapeType="1"/>
          </p:cNvSpPr>
          <p:nvPr/>
        </p:nvSpPr>
        <p:spPr bwMode="auto">
          <a:xfrm>
            <a:off x="4111625"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3" name="Oval 14"/>
          <p:cNvSpPr>
            <a:spLocks noChangeArrowheads="1"/>
          </p:cNvSpPr>
          <p:nvPr/>
        </p:nvSpPr>
        <p:spPr bwMode="auto">
          <a:xfrm>
            <a:off x="4994276"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4" name="Rectangle 15"/>
          <p:cNvSpPr>
            <a:spLocks noChangeArrowheads="1"/>
          </p:cNvSpPr>
          <p:nvPr/>
        </p:nvSpPr>
        <p:spPr bwMode="auto">
          <a:xfrm>
            <a:off x="4951414" y="2128415"/>
            <a:ext cx="598487"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5" name="Line 16"/>
          <p:cNvSpPr>
            <a:spLocks noChangeShapeType="1"/>
          </p:cNvSpPr>
          <p:nvPr/>
        </p:nvSpPr>
        <p:spPr bwMode="auto">
          <a:xfrm>
            <a:off x="5249863"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6" name="Text Box 17"/>
          <p:cNvSpPr txBox="1">
            <a:spLocks noChangeArrowheads="1"/>
          </p:cNvSpPr>
          <p:nvPr/>
        </p:nvSpPr>
        <p:spPr bwMode="auto">
          <a:xfrm>
            <a:off x="4919636"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4947" name="Line 18"/>
          <p:cNvSpPr>
            <a:spLocks noChangeShapeType="1"/>
          </p:cNvSpPr>
          <p:nvPr/>
        </p:nvSpPr>
        <p:spPr bwMode="auto">
          <a:xfrm>
            <a:off x="5241925"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8" name="Oval 19"/>
          <p:cNvSpPr>
            <a:spLocks noChangeArrowheads="1"/>
          </p:cNvSpPr>
          <p:nvPr/>
        </p:nvSpPr>
        <p:spPr bwMode="auto">
          <a:xfrm>
            <a:off x="5991226"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9" name="Rectangle 20"/>
          <p:cNvSpPr>
            <a:spLocks noChangeArrowheads="1"/>
          </p:cNvSpPr>
          <p:nvPr/>
        </p:nvSpPr>
        <p:spPr bwMode="auto">
          <a:xfrm>
            <a:off x="5948363" y="2128415"/>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0" name="Line 21"/>
          <p:cNvSpPr>
            <a:spLocks noChangeShapeType="1"/>
          </p:cNvSpPr>
          <p:nvPr/>
        </p:nvSpPr>
        <p:spPr bwMode="auto">
          <a:xfrm>
            <a:off x="6246813"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1" name="Text Box 22"/>
          <p:cNvSpPr txBox="1">
            <a:spLocks noChangeArrowheads="1"/>
          </p:cNvSpPr>
          <p:nvPr/>
        </p:nvSpPr>
        <p:spPr bwMode="auto">
          <a:xfrm>
            <a:off x="5916586"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4952" name="Line 23"/>
          <p:cNvSpPr>
            <a:spLocks noChangeShapeType="1"/>
          </p:cNvSpPr>
          <p:nvPr/>
        </p:nvSpPr>
        <p:spPr bwMode="auto">
          <a:xfrm>
            <a:off x="6238875"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3" name="Oval 24"/>
          <p:cNvSpPr>
            <a:spLocks noChangeArrowheads="1"/>
          </p:cNvSpPr>
          <p:nvPr/>
        </p:nvSpPr>
        <p:spPr bwMode="auto">
          <a:xfrm>
            <a:off x="6921501"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4" name="Rectangle 25"/>
          <p:cNvSpPr>
            <a:spLocks noChangeArrowheads="1"/>
          </p:cNvSpPr>
          <p:nvPr/>
        </p:nvSpPr>
        <p:spPr bwMode="auto">
          <a:xfrm>
            <a:off x="6878639" y="2128415"/>
            <a:ext cx="598487"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5" name="Line 26"/>
          <p:cNvSpPr>
            <a:spLocks noChangeShapeType="1"/>
          </p:cNvSpPr>
          <p:nvPr/>
        </p:nvSpPr>
        <p:spPr bwMode="auto">
          <a:xfrm>
            <a:off x="7177088"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6" name="Text Box 27"/>
          <p:cNvSpPr txBox="1">
            <a:spLocks noChangeArrowheads="1"/>
          </p:cNvSpPr>
          <p:nvPr/>
        </p:nvSpPr>
        <p:spPr bwMode="auto">
          <a:xfrm>
            <a:off x="6846861"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4957" name="Line 28"/>
          <p:cNvSpPr>
            <a:spLocks noChangeShapeType="1"/>
          </p:cNvSpPr>
          <p:nvPr/>
        </p:nvSpPr>
        <p:spPr bwMode="auto">
          <a:xfrm>
            <a:off x="7169150"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8" name="Text Box 29"/>
          <p:cNvSpPr txBox="1">
            <a:spLocks noChangeArrowheads="1"/>
          </p:cNvSpPr>
          <p:nvPr/>
        </p:nvSpPr>
        <p:spPr bwMode="auto">
          <a:xfrm>
            <a:off x="1690688" y="1791865"/>
            <a:ext cx="2413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a:t>
            </a:r>
          </a:p>
        </p:txBody>
      </p:sp>
      <p:sp>
        <p:nvSpPr>
          <p:cNvPr id="124959" name="Text Box 30"/>
          <p:cNvSpPr txBox="1">
            <a:spLocks noChangeArrowheads="1"/>
          </p:cNvSpPr>
          <p:nvPr/>
        </p:nvSpPr>
        <p:spPr bwMode="auto">
          <a:xfrm>
            <a:off x="2820988" y="2439565"/>
            <a:ext cx="10398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Exclusive</a:t>
            </a:r>
          </a:p>
        </p:txBody>
      </p:sp>
      <p:sp>
        <p:nvSpPr>
          <p:cNvPr id="124960" name="Text Box 31"/>
          <p:cNvSpPr txBox="1">
            <a:spLocks noChangeArrowheads="1"/>
          </p:cNvSpPr>
          <p:nvPr/>
        </p:nvSpPr>
        <p:spPr bwMode="auto">
          <a:xfrm>
            <a:off x="7891464" y="1820441"/>
            <a:ext cx="2178545" cy="584775"/>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CPU 1 </a:t>
            </a:r>
            <a:r>
              <a:rPr kumimoji="0" lang="en-GB" sz="1600" b="1"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reads</a:t>
            </a: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block A </a:t>
            </a:r>
            <a:b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into cache</a:t>
            </a:r>
          </a:p>
        </p:txBody>
      </p:sp>
      <p:sp>
        <p:nvSpPr>
          <p:cNvPr id="124961" name="Oval 32"/>
          <p:cNvSpPr>
            <a:spLocks noChangeArrowheads="1"/>
          </p:cNvSpPr>
          <p:nvPr/>
        </p:nvSpPr>
        <p:spPr bwMode="auto">
          <a:xfrm>
            <a:off x="2600325" y="3207916"/>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2" name="Rectangle 33"/>
          <p:cNvSpPr>
            <a:spLocks noChangeArrowheads="1"/>
          </p:cNvSpPr>
          <p:nvPr/>
        </p:nvSpPr>
        <p:spPr bwMode="auto">
          <a:xfrm>
            <a:off x="2559050" y="38318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4963" name="Line 34"/>
          <p:cNvSpPr>
            <a:spLocks noChangeShapeType="1"/>
          </p:cNvSpPr>
          <p:nvPr/>
        </p:nvSpPr>
        <p:spPr bwMode="auto">
          <a:xfrm>
            <a:off x="2857500" y="3598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4" name="Text Box 35"/>
          <p:cNvSpPr txBox="1">
            <a:spLocks noChangeArrowheads="1"/>
          </p:cNvSpPr>
          <p:nvPr/>
        </p:nvSpPr>
        <p:spPr bwMode="auto">
          <a:xfrm>
            <a:off x="2527273" y="3248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4965" name="Line 36"/>
          <p:cNvSpPr>
            <a:spLocks noChangeShapeType="1"/>
          </p:cNvSpPr>
          <p:nvPr/>
        </p:nvSpPr>
        <p:spPr bwMode="auto">
          <a:xfrm>
            <a:off x="2041525" y="4603328"/>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6" name="Line 37"/>
          <p:cNvSpPr>
            <a:spLocks noChangeShapeType="1"/>
          </p:cNvSpPr>
          <p:nvPr/>
        </p:nvSpPr>
        <p:spPr bwMode="auto">
          <a:xfrm>
            <a:off x="2847975" y="4146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7" name="Oval 38"/>
          <p:cNvSpPr>
            <a:spLocks noChangeArrowheads="1"/>
          </p:cNvSpPr>
          <p:nvPr/>
        </p:nvSpPr>
        <p:spPr bwMode="auto">
          <a:xfrm>
            <a:off x="3863976"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8" name="Rectangle 39"/>
          <p:cNvSpPr>
            <a:spLocks noChangeArrowheads="1"/>
          </p:cNvSpPr>
          <p:nvPr/>
        </p:nvSpPr>
        <p:spPr bwMode="auto">
          <a:xfrm>
            <a:off x="3821114" y="38572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4969" name="Line 40"/>
          <p:cNvSpPr>
            <a:spLocks noChangeShapeType="1"/>
          </p:cNvSpPr>
          <p:nvPr/>
        </p:nvSpPr>
        <p:spPr bwMode="auto">
          <a:xfrm>
            <a:off x="4121150"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0" name="Text Box 41"/>
          <p:cNvSpPr txBox="1">
            <a:spLocks noChangeArrowheads="1"/>
          </p:cNvSpPr>
          <p:nvPr/>
        </p:nvSpPr>
        <p:spPr bwMode="auto">
          <a:xfrm>
            <a:off x="3790923"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4971" name="Line 42"/>
          <p:cNvSpPr>
            <a:spLocks noChangeShapeType="1"/>
          </p:cNvSpPr>
          <p:nvPr/>
        </p:nvSpPr>
        <p:spPr bwMode="auto">
          <a:xfrm>
            <a:off x="4111625"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2" name="Oval 43"/>
          <p:cNvSpPr>
            <a:spLocks noChangeArrowheads="1"/>
          </p:cNvSpPr>
          <p:nvPr/>
        </p:nvSpPr>
        <p:spPr bwMode="auto">
          <a:xfrm>
            <a:off x="4994276"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3" name="Rectangle 44"/>
          <p:cNvSpPr>
            <a:spLocks noChangeArrowheads="1"/>
          </p:cNvSpPr>
          <p:nvPr/>
        </p:nvSpPr>
        <p:spPr bwMode="auto">
          <a:xfrm>
            <a:off x="4951414" y="38572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4" name="Line 45"/>
          <p:cNvSpPr>
            <a:spLocks noChangeShapeType="1"/>
          </p:cNvSpPr>
          <p:nvPr/>
        </p:nvSpPr>
        <p:spPr bwMode="auto">
          <a:xfrm>
            <a:off x="5249863"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5" name="Text Box 46"/>
          <p:cNvSpPr txBox="1">
            <a:spLocks noChangeArrowheads="1"/>
          </p:cNvSpPr>
          <p:nvPr/>
        </p:nvSpPr>
        <p:spPr bwMode="auto">
          <a:xfrm>
            <a:off x="4919636"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4976" name="Line 47"/>
          <p:cNvSpPr>
            <a:spLocks noChangeShapeType="1"/>
          </p:cNvSpPr>
          <p:nvPr/>
        </p:nvSpPr>
        <p:spPr bwMode="auto">
          <a:xfrm>
            <a:off x="5241925"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7" name="Oval 48"/>
          <p:cNvSpPr>
            <a:spLocks noChangeArrowheads="1"/>
          </p:cNvSpPr>
          <p:nvPr/>
        </p:nvSpPr>
        <p:spPr bwMode="auto">
          <a:xfrm>
            <a:off x="5991226"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8" name="Rectangle 49"/>
          <p:cNvSpPr>
            <a:spLocks noChangeArrowheads="1"/>
          </p:cNvSpPr>
          <p:nvPr/>
        </p:nvSpPr>
        <p:spPr bwMode="auto">
          <a:xfrm>
            <a:off x="5948363" y="38572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9" name="Line 50"/>
          <p:cNvSpPr>
            <a:spLocks noChangeShapeType="1"/>
          </p:cNvSpPr>
          <p:nvPr/>
        </p:nvSpPr>
        <p:spPr bwMode="auto">
          <a:xfrm>
            <a:off x="6246813"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0" name="Text Box 51"/>
          <p:cNvSpPr txBox="1">
            <a:spLocks noChangeArrowheads="1"/>
          </p:cNvSpPr>
          <p:nvPr/>
        </p:nvSpPr>
        <p:spPr bwMode="auto">
          <a:xfrm>
            <a:off x="5916586"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4981" name="Line 52"/>
          <p:cNvSpPr>
            <a:spLocks noChangeShapeType="1"/>
          </p:cNvSpPr>
          <p:nvPr/>
        </p:nvSpPr>
        <p:spPr bwMode="auto">
          <a:xfrm>
            <a:off x="6238875"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2" name="Oval 53"/>
          <p:cNvSpPr>
            <a:spLocks noChangeArrowheads="1"/>
          </p:cNvSpPr>
          <p:nvPr/>
        </p:nvSpPr>
        <p:spPr bwMode="auto">
          <a:xfrm>
            <a:off x="6921501"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3" name="Rectangle 54"/>
          <p:cNvSpPr>
            <a:spLocks noChangeArrowheads="1"/>
          </p:cNvSpPr>
          <p:nvPr/>
        </p:nvSpPr>
        <p:spPr bwMode="auto">
          <a:xfrm>
            <a:off x="6878639" y="38572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4" name="Line 55"/>
          <p:cNvSpPr>
            <a:spLocks noChangeShapeType="1"/>
          </p:cNvSpPr>
          <p:nvPr/>
        </p:nvSpPr>
        <p:spPr bwMode="auto">
          <a:xfrm>
            <a:off x="7177088"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5" name="Text Box 56"/>
          <p:cNvSpPr txBox="1">
            <a:spLocks noChangeArrowheads="1"/>
          </p:cNvSpPr>
          <p:nvPr/>
        </p:nvSpPr>
        <p:spPr bwMode="auto">
          <a:xfrm>
            <a:off x="6846861"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4986" name="Line 57"/>
          <p:cNvSpPr>
            <a:spLocks noChangeShapeType="1"/>
          </p:cNvSpPr>
          <p:nvPr/>
        </p:nvSpPr>
        <p:spPr bwMode="auto">
          <a:xfrm>
            <a:off x="7169150"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7" name="Text Box 58"/>
          <p:cNvSpPr txBox="1">
            <a:spLocks noChangeArrowheads="1"/>
          </p:cNvSpPr>
          <p:nvPr/>
        </p:nvSpPr>
        <p:spPr bwMode="auto">
          <a:xfrm>
            <a:off x="1690688" y="3520653"/>
            <a:ext cx="29845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II</a:t>
            </a:r>
          </a:p>
        </p:txBody>
      </p:sp>
      <p:sp>
        <p:nvSpPr>
          <p:cNvPr id="124988" name="Text Box 59"/>
          <p:cNvSpPr txBox="1">
            <a:spLocks noChangeArrowheads="1"/>
          </p:cNvSpPr>
          <p:nvPr/>
        </p:nvSpPr>
        <p:spPr bwMode="auto">
          <a:xfrm>
            <a:off x="2820988" y="4168353"/>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4989" name="Text Box 60"/>
          <p:cNvSpPr txBox="1">
            <a:spLocks noChangeArrowheads="1"/>
          </p:cNvSpPr>
          <p:nvPr/>
        </p:nvSpPr>
        <p:spPr bwMode="auto">
          <a:xfrm>
            <a:off x="7823201" y="3379365"/>
            <a:ext cx="2820003" cy="83099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CPU 2 </a:t>
            </a:r>
            <a:r>
              <a:rPr kumimoji="0" lang="en-GB" sz="1600" b="1"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reads</a:t>
            </a: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block A</a:t>
            </a:r>
            <a:b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 1 broadcasts on bus</a:t>
            </a:r>
            <a:b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b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that it holds a copy of A</a:t>
            </a:r>
          </a:p>
        </p:txBody>
      </p:sp>
      <p:sp>
        <p:nvSpPr>
          <p:cNvPr id="124990" name="Text Box 61"/>
          <p:cNvSpPr txBox="1">
            <a:spLocks noChangeArrowheads="1"/>
          </p:cNvSpPr>
          <p:nvPr/>
        </p:nvSpPr>
        <p:spPr bwMode="auto">
          <a:xfrm>
            <a:off x="4102100" y="4171528"/>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4991" name="Oval 62"/>
          <p:cNvSpPr>
            <a:spLocks noChangeArrowheads="1"/>
          </p:cNvSpPr>
          <p:nvPr/>
        </p:nvSpPr>
        <p:spPr bwMode="auto">
          <a:xfrm>
            <a:off x="2600325" y="4960516"/>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2" name="Rectangle 63"/>
          <p:cNvSpPr>
            <a:spLocks noChangeArrowheads="1"/>
          </p:cNvSpPr>
          <p:nvPr/>
        </p:nvSpPr>
        <p:spPr bwMode="auto">
          <a:xfrm>
            <a:off x="2559050" y="55844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4993" name="Line 64"/>
          <p:cNvSpPr>
            <a:spLocks noChangeShapeType="1"/>
          </p:cNvSpPr>
          <p:nvPr/>
        </p:nvSpPr>
        <p:spPr bwMode="auto">
          <a:xfrm>
            <a:off x="2857500" y="53510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4" name="Text Box 65"/>
          <p:cNvSpPr txBox="1">
            <a:spLocks noChangeArrowheads="1"/>
          </p:cNvSpPr>
          <p:nvPr/>
        </p:nvSpPr>
        <p:spPr bwMode="auto">
          <a:xfrm>
            <a:off x="2527273" y="50015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4995" name="Line 66"/>
          <p:cNvSpPr>
            <a:spLocks noChangeShapeType="1"/>
          </p:cNvSpPr>
          <p:nvPr/>
        </p:nvSpPr>
        <p:spPr bwMode="auto">
          <a:xfrm>
            <a:off x="2041525" y="6355928"/>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6" name="Line 67"/>
          <p:cNvSpPr>
            <a:spLocks noChangeShapeType="1"/>
          </p:cNvSpPr>
          <p:nvPr/>
        </p:nvSpPr>
        <p:spPr bwMode="auto">
          <a:xfrm>
            <a:off x="2847975" y="58987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7" name="Oval 68"/>
          <p:cNvSpPr>
            <a:spLocks noChangeArrowheads="1"/>
          </p:cNvSpPr>
          <p:nvPr/>
        </p:nvSpPr>
        <p:spPr bwMode="auto">
          <a:xfrm>
            <a:off x="3863976"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8" name="Rectangle 69"/>
          <p:cNvSpPr>
            <a:spLocks noChangeArrowheads="1"/>
          </p:cNvSpPr>
          <p:nvPr/>
        </p:nvSpPr>
        <p:spPr bwMode="auto">
          <a:xfrm>
            <a:off x="3821114" y="56098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4999" name="Line 70"/>
          <p:cNvSpPr>
            <a:spLocks noChangeShapeType="1"/>
          </p:cNvSpPr>
          <p:nvPr/>
        </p:nvSpPr>
        <p:spPr bwMode="auto">
          <a:xfrm>
            <a:off x="4121150"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0" name="Text Box 71"/>
          <p:cNvSpPr txBox="1">
            <a:spLocks noChangeArrowheads="1"/>
          </p:cNvSpPr>
          <p:nvPr/>
        </p:nvSpPr>
        <p:spPr bwMode="auto">
          <a:xfrm>
            <a:off x="3790923"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5001" name="Line 72"/>
          <p:cNvSpPr>
            <a:spLocks noChangeShapeType="1"/>
          </p:cNvSpPr>
          <p:nvPr/>
        </p:nvSpPr>
        <p:spPr bwMode="auto">
          <a:xfrm>
            <a:off x="4111625"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2" name="Oval 73"/>
          <p:cNvSpPr>
            <a:spLocks noChangeArrowheads="1"/>
          </p:cNvSpPr>
          <p:nvPr/>
        </p:nvSpPr>
        <p:spPr bwMode="auto">
          <a:xfrm>
            <a:off x="4994276"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3" name="Rectangle 74"/>
          <p:cNvSpPr>
            <a:spLocks noChangeArrowheads="1"/>
          </p:cNvSpPr>
          <p:nvPr/>
        </p:nvSpPr>
        <p:spPr bwMode="auto">
          <a:xfrm>
            <a:off x="4951414" y="56098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4" name="Line 75"/>
          <p:cNvSpPr>
            <a:spLocks noChangeShapeType="1"/>
          </p:cNvSpPr>
          <p:nvPr/>
        </p:nvSpPr>
        <p:spPr bwMode="auto">
          <a:xfrm>
            <a:off x="5249863"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5" name="Text Box 76"/>
          <p:cNvSpPr txBox="1">
            <a:spLocks noChangeArrowheads="1"/>
          </p:cNvSpPr>
          <p:nvPr/>
        </p:nvSpPr>
        <p:spPr bwMode="auto">
          <a:xfrm>
            <a:off x="4919636"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5006" name="Line 77"/>
          <p:cNvSpPr>
            <a:spLocks noChangeShapeType="1"/>
          </p:cNvSpPr>
          <p:nvPr/>
        </p:nvSpPr>
        <p:spPr bwMode="auto">
          <a:xfrm>
            <a:off x="5241925"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7" name="Oval 78"/>
          <p:cNvSpPr>
            <a:spLocks noChangeArrowheads="1"/>
          </p:cNvSpPr>
          <p:nvPr/>
        </p:nvSpPr>
        <p:spPr bwMode="auto">
          <a:xfrm>
            <a:off x="5991226"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8" name="Rectangle 79"/>
          <p:cNvSpPr>
            <a:spLocks noChangeArrowheads="1"/>
          </p:cNvSpPr>
          <p:nvPr/>
        </p:nvSpPr>
        <p:spPr bwMode="auto">
          <a:xfrm>
            <a:off x="5948363" y="56098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9" name="Line 80"/>
          <p:cNvSpPr>
            <a:spLocks noChangeShapeType="1"/>
          </p:cNvSpPr>
          <p:nvPr/>
        </p:nvSpPr>
        <p:spPr bwMode="auto">
          <a:xfrm>
            <a:off x="6246813"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0" name="Text Box 81"/>
          <p:cNvSpPr txBox="1">
            <a:spLocks noChangeArrowheads="1"/>
          </p:cNvSpPr>
          <p:nvPr/>
        </p:nvSpPr>
        <p:spPr bwMode="auto">
          <a:xfrm>
            <a:off x="5916586"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5011" name="Line 82"/>
          <p:cNvSpPr>
            <a:spLocks noChangeShapeType="1"/>
          </p:cNvSpPr>
          <p:nvPr/>
        </p:nvSpPr>
        <p:spPr bwMode="auto">
          <a:xfrm>
            <a:off x="6238875"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2" name="Oval 83"/>
          <p:cNvSpPr>
            <a:spLocks noChangeArrowheads="1"/>
          </p:cNvSpPr>
          <p:nvPr/>
        </p:nvSpPr>
        <p:spPr bwMode="auto">
          <a:xfrm>
            <a:off x="6921501"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3" name="Rectangle 84"/>
          <p:cNvSpPr>
            <a:spLocks noChangeArrowheads="1"/>
          </p:cNvSpPr>
          <p:nvPr/>
        </p:nvSpPr>
        <p:spPr bwMode="auto">
          <a:xfrm>
            <a:off x="6878639" y="56098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4" name="Line 85"/>
          <p:cNvSpPr>
            <a:spLocks noChangeShapeType="1"/>
          </p:cNvSpPr>
          <p:nvPr/>
        </p:nvSpPr>
        <p:spPr bwMode="auto">
          <a:xfrm>
            <a:off x="7177088"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5" name="Text Box 86"/>
          <p:cNvSpPr txBox="1">
            <a:spLocks noChangeArrowheads="1"/>
          </p:cNvSpPr>
          <p:nvPr/>
        </p:nvSpPr>
        <p:spPr bwMode="auto">
          <a:xfrm>
            <a:off x="6846861"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5016" name="Line 87"/>
          <p:cNvSpPr>
            <a:spLocks noChangeShapeType="1"/>
          </p:cNvSpPr>
          <p:nvPr/>
        </p:nvSpPr>
        <p:spPr bwMode="auto">
          <a:xfrm>
            <a:off x="7169150"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7" name="Text Box 88"/>
          <p:cNvSpPr txBox="1">
            <a:spLocks noChangeArrowheads="1"/>
          </p:cNvSpPr>
          <p:nvPr/>
        </p:nvSpPr>
        <p:spPr bwMode="auto">
          <a:xfrm>
            <a:off x="1690688" y="5273253"/>
            <a:ext cx="3556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III</a:t>
            </a:r>
          </a:p>
        </p:txBody>
      </p:sp>
      <p:sp>
        <p:nvSpPr>
          <p:cNvPr id="125018" name="Text Box 89"/>
          <p:cNvSpPr txBox="1">
            <a:spLocks noChangeArrowheads="1"/>
          </p:cNvSpPr>
          <p:nvPr/>
        </p:nvSpPr>
        <p:spPr bwMode="auto">
          <a:xfrm>
            <a:off x="7823201" y="5060529"/>
            <a:ext cx="3679212" cy="83099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CPU 2 </a:t>
            </a:r>
            <a:r>
              <a:rPr kumimoji="0" lang="en-GB" sz="1600" b="1"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writes</a:t>
            </a: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block A</a:t>
            </a:r>
            <a:b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(only in cache, not in main memory!)</a:t>
            </a:r>
            <a:b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 2 </a:t>
            </a:r>
            <a:r>
              <a:rPr lang="en-GB" sz="1600" dirty="0">
                <a:solidFill>
                  <a:srgbClr val="333333"/>
                </a:solidFill>
                <a:latin typeface="Arial" pitchFamily="34" charset="0"/>
                <a:ea typeface="MS PGothic" pitchFamily="34" charset="-128"/>
                <a:sym typeface="Symbol" pitchFamily="18" charset="2"/>
              </a:rPr>
              <a:t>broadcasts an invalid signal</a:t>
            </a: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a:t>
            </a:r>
          </a:p>
        </p:txBody>
      </p:sp>
      <p:sp>
        <p:nvSpPr>
          <p:cNvPr id="125019" name="Text Box 90"/>
          <p:cNvSpPr txBox="1">
            <a:spLocks noChangeArrowheads="1"/>
          </p:cNvSpPr>
          <p:nvPr/>
        </p:nvSpPr>
        <p:spPr bwMode="auto">
          <a:xfrm>
            <a:off x="4102101" y="5924128"/>
            <a:ext cx="95091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Modified</a:t>
            </a:r>
          </a:p>
        </p:txBody>
      </p:sp>
    </p:spTree>
    <p:extLst>
      <p:ext uri="{BB962C8B-B14F-4D97-AF65-F5344CB8AC3E}">
        <p14:creationId xmlns:p14="http://schemas.microsoft.com/office/powerpoint/2010/main" val="1675536690"/>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r>
              <a:rPr lang="en-US" dirty="0"/>
              <a:t>Yet another MESI example II</a:t>
            </a:r>
            <a:endParaRPr lang="en-US" noProof="0" dirty="0"/>
          </a:p>
        </p:txBody>
      </p:sp>
      <p:sp>
        <p:nvSpPr>
          <p:cNvPr id="125954"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25956" name="Oval 3"/>
          <p:cNvSpPr>
            <a:spLocks noChangeArrowheads="1"/>
          </p:cNvSpPr>
          <p:nvPr/>
        </p:nvSpPr>
        <p:spPr bwMode="auto">
          <a:xfrm>
            <a:off x="2417763" y="1458938"/>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57" name="Rectangle 4"/>
          <p:cNvSpPr>
            <a:spLocks noChangeArrowheads="1"/>
          </p:cNvSpPr>
          <p:nvPr/>
        </p:nvSpPr>
        <p:spPr bwMode="auto">
          <a:xfrm>
            <a:off x="2376488" y="2082824"/>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5958" name="Line 5"/>
          <p:cNvSpPr>
            <a:spLocks noChangeShapeType="1"/>
          </p:cNvSpPr>
          <p:nvPr/>
        </p:nvSpPr>
        <p:spPr bwMode="auto">
          <a:xfrm>
            <a:off x="2674938" y="18494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59" name="Text Box 6"/>
          <p:cNvSpPr txBox="1">
            <a:spLocks noChangeArrowheads="1"/>
          </p:cNvSpPr>
          <p:nvPr/>
        </p:nvSpPr>
        <p:spPr bwMode="auto">
          <a:xfrm>
            <a:off x="2344711" y="15000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5960" name="Line 7"/>
          <p:cNvSpPr>
            <a:spLocks noChangeShapeType="1"/>
          </p:cNvSpPr>
          <p:nvPr/>
        </p:nvSpPr>
        <p:spPr bwMode="auto">
          <a:xfrm>
            <a:off x="1858963" y="2854349"/>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1" name="Line 8"/>
          <p:cNvSpPr>
            <a:spLocks noChangeShapeType="1"/>
          </p:cNvSpPr>
          <p:nvPr/>
        </p:nvSpPr>
        <p:spPr bwMode="auto">
          <a:xfrm>
            <a:off x="2665413" y="23971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2" name="Oval 9"/>
          <p:cNvSpPr>
            <a:spLocks noChangeArrowheads="1"/>
          </p:cNvSpPr>
          <p:nvPr/>
        </p:nvSpPr>
        <p:spPr bwMode="auto">
          <a:xfrm>
            <a:off x="3681413"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3" name="Rectangle 10"/>
          <p:cNvSpPr>
            <a:spLocks noChangeArrowheads="1"/>
          </p:cNvSpPr>
          <p:nvPr/>
        </p:nvSpPr>
        <p:spPr bwMode="auto">
          <a:xfrm>
            <a:off x="3638550" y="2108224"/>
            <a:ext cx="598488"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5964" name="Line 11"/>
          <p:cNvSpPr>
            <a:spLocks noChangeShapeType="1"/>
          </p:cNvSpPr>
          <p:nvPr/>
        </p:nvSpPr>
        <p:spPr bwMode="auto">
          <a:xfrm>
            <a:off x="3938588"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5" name="Text Box 12"/>
          <p:cNvSpPr txBox="1">
            <a:spLocks noChangeArrowheads="1"/>
          </p:cNvSpPr>
          <p:nvPr/>
        </p:nvSpPr>
        <p:spPr bwMode="auto">
          <a:xfrm>
            <a:off x="3608361"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5966" name="Line 13"/>
          <p:cNvSpPr>
            <a:spLocks noChangeShapeType="1"/>
          </p:cNvSpPr>
          <p:nvPr/>
        </p:nvSpPr>
        <p:spPr bwMode="auto">
          <a:xfrm>
            <a:off x="3929063"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7" name="Oval 14"/>
          <p:cNvSpPr>
            <a:spLocks noChangeArrowheads="1"/>
          </p:cNvSpPr>
          <p:nvPr/>
        </p:nvSpPr>
        <p:spPr bwMode="auto">
          <a:xfrm>
            <a:off x="4811713"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8" name="Rectangle 15"/>
          <p:cNvSpPr>
            <a:spLocks noChangeArrowheads="1"/>
          </p:cNvSpPr>
          <p:nvPr/>
        </p:nvSpPr>
        <p:spPr bwMode="auto">
          <a:xfrm>
            <a:off x="4768850" y="2108224"/>
            <a:ext cx="598488"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5969" name="Line 16"/>
          <p:cNvSpPr>
            <a:spLocks noChangeShapeType="1"/>
          </p:cNvSpPr>
          <p:nvPr/>
        </p:nvSpPr>
        <p:spPr bwMode="auto">
          <a:xfrm>
            <a:off x="5067300"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0" name="Text Box 17"/>
          <p:cNvSpPr txBox="1">
            <a:spLocks noChangeArrowheads="1"/>
          </p:cNvSpPr>
          <p:nvPr/>
        </p:nvSpPr>
        <p:spPr bwMode="auto">
          <a:xfrm>
            <a:off x="4737073"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5971" name="Line 18"/>
          <p:cNvSpPr>
            <a:spLocks noChangeShapeType="1"/>
          </p:cNvSpPr>
          <p:nvPr/>
        </p:nvSpPr>
        <p:spPr bwMode="auto">
          <a:xfrm>
            <a:off x="5059363"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2" name="Oval 19"/>
          <p:cNvSpPr>
            <a:spLocks noChangeArrowheads="1"/>
          </p:cNvSpPr>
          <p:nvPr/>
        </p:nvSpPr>
        <p:spPr bwMode="auto">
          <a:xfrm>
            <a:off x="5808663"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3" name="Rectangle 20"/>
          <p:cNvSpPr>
            <a:spLocks noChangeArrowheads="1"/>
          </p:cNvSpPr>
          <p:nvPr/>
        </p:nvSpPr>
        <p:spPr bwMode="auto">
          <a:xfrm>
            <a:off x="5765800" y="2108224"/>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4" name="Line 21"/>
          <p:cNvSpPr>
            <a:spLocks noChangeShapeType="1"/>
          </p:cNvSpPr>
          <p:nvPr/>
        </p:nvSpPr>
        <p:spPr bwMode="auto">
          <a:xfrm>
            <a:off x="6064250"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5" name="Text Box 22"/>
          <p:cNvSpPr txBox="1">
            <a:spLocks noChangeArrowheads="1"/>
          </p:cNvSpPr>
          <p:nvPr/>
        </p:nvSpPr>
        <p:spPr bwMode="auto">
          <a:xfrm>
            <a:off x="5734023"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5976" name="Line 23"/>
          <p:cNvSpPr>
            <a:spLocks noChangeShapeType="1"/>
          </p:cNvSpPr>
          <p:nvPr/>
        </p:nvSpPr>
        <p:spPr bwMode="auto">
          <a:xfrm>
            <a:off x="6056313"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7" name="Oval 24"/>
          <p:cNvSpPr>
            <a:spLocks noChangeArrowheads="1"/>
          </p:cNvSpPr>
          <p:nvPr/>
        </p:nvSpPr>
        <p:spPr bwMode="auto">
          <a:xfrm>
            <a:off x="6738938"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8" name="Rectangle 25"/>
          <p:cNvSpPr>
            <a:spLocks noChangeArrowheads="1"/>
          </p:cNvSpPr>
          <p:nvPr/>
        </p:nvSpPr>
        <p:spPr bwMode="auto">
          <a:xfrm>
            <a:off x="6696075" y="2108224"/>
            <a:ext cx="598488"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9" name="Line 26"/>
          <p:cNvSpPr>
            <a:spLocks noChangeShapeType="1"/>
          </p:cNvSpPr>
          <p:nvPr/>
        </p:nvSpPr>
        <p:spPr bwMode="auto">
          <a:xfrm>
            <a:off x="6994525"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0" name="Text Box 27"/>
          <p:cNvSpPr txBox="1">
            <a:spLocks noChangeArrowheads="1"/>
          </p:cNvSpPr>
          <p:nvPr/>
        </p:nvSpPr>
        <p:spPr bwMode="auto">
          <a:xfrm>
            <a:off x="6664298"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5981" name="Line 28"/>
          <p:cNvSpPr>
            <a:spLocks noChangeShapeType="1"/>
          </p:cNvSpPr>
          <p:nvPr/>
        </p:nvSpPr>
        <p:spPr bwMode="auto">
          <a:xfrm>
            <a:off x="6986588"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2" name="Text Box 29"/>
          <p:cNvSpPr txBox="1">
            <a:spLocks noChangeArrowheads="1"/>
          </p:cNvSpPr>
          <p:nvPr/>
        </p:nvSpPr>
        <p:spPr bwMode="auto">
          <a:xfrm>
            <a:off x="1508125" y="1771674"/>
            <a:ext cx="376238"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IV</a:t>
            </a:r>
          </a:p>
        </p:txBody>
      </p:sp>
      <p:sp>
        <p:nvSpPr>
          <p:cNvPr id="125983" name="Text Box 30"/>
          <p:cNvSpPr txBox="1">
            <a:spLocks noChangeArrowheads="1"/>
          </p:cNvSpPr>
          <p:nvPr/>
        </p:nvSpPr>
        <p:spPr bwMode="auto">
          <a:xfrm>
            <a:off x="7712076" y="1427911"/>
            <a:ext cx="3704027" cy="132343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CPU 3 </a:t>
            </a:r>
            <a:r>
              <a:rPr kumimoji="0" lang="en-GB" sz="1600" b="1"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reads</a:t>
            </a: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block A</a:t>
            </a:r>
            <a:b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CPU2 snoops write access</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CPU2 stops CPU3 via a signal</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CPU2 writes back to main memory, </a:t>
            </a:r>
            <a:b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b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CPU3 reads from main memory</a:t>
            </a:r>
          </a:p>
        </p:txBody>
      </p:sp>
      <p:sp>
        <p:nvSpPr>
          <p:cNvPr id="125984" name="Text Box 31"/>
          <p:cNvSpPr txBox="1">
            <a:spLocks noChangeArrowheads="1"/>
          </p:cNvSpPr>
          <p:nvPr/>
        </p:nvSpPr>
        <p:spPr bwMode="auto">
          <a:xfrm>
            <a:off x="3919538" y="2422549"/>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5985" name="Text Box 32"/>
          <p:cNvSpPr txBox="1">
            <a:spLocks noChangeArrowheads="1"/>
          </p:cNvSpPr>
          <p:nvPr/>
        </p:nvSpPr>
        <p:spPr bwMode="auto">
          <a:xfrm>
            <a:off x="5024438" y="2422549"/>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5986" name="Oval 33"/>
          <p:cNvSpPr>
            <a:spLocks noChangeArrowheads="1"/>
          </p:cNvSpPr>
          <p:nvPr/>
        </p:nvSpPr>
        <p:spPr bwMode="auto">
          <a:xfrm>
            <a:off x="2451101" y="3114700"/>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7" name="Rectangle 34"/>
          <p:cNvSpPr>
            <a:spLocks noChangeArrowheads="1"/>
          </p:cNvSpPr>
          <p:nvPr/>
        </p:nvSpPr>
        <p:spPr bwMode="auto">
          <a:xfrm>
            <a:off x="2408239" y="3738588"/>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5988" name="Line 35"/>
          <p:cNvSpPr>
            <a:spLocks noChangeShapeType="1"/>
          </p:cNvSpPr>
          <p:nvPr/>
        </p:nvSpPr>
        <p:spPr bwMode="auto">
          <a:xfrm>
            <a:off x="2706688" y="35052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9" name="Text Box 36"/>
          <p:cNvSpPr txBox="1">
            <a:spLocks noChangeArrowheads="1"/>
          </p:cNvSpPr>
          <p:nvPr/>
        </p:nvSpPr>
        <p:spPr bwMode="auto">
          <a:xfrm>
            <a:off x="2376461" y="31557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5990" name="Line 37"/>
          <p:cNvSpPr>
            <a:spLocks noChangeShapeType="1"/>
          </p:cNvSpPr>
          <p:nvPr/>
        </p:nvSpPr>
        <p:spPr bwMode="auto">
          <a:xfrm>
            <a:off x="1890713" y="4510112"/>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1" name="Line 38"/>
          <p:cNvSpPr>
            <a:spLocks noChangeShapeType="1"/>
          </p:cNvSpPr>
          <p:nvPr/>
        </p:nvSpPr>
        <p:spPr bwMode="auto">
          <a:xfrm>
            <a:off x="2698750" y="40529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2" name="Oval 39"/>
          <p:cNvSpPr>
            <a:spLocks noChangeArrowheads="1"/>
          </p:cNvSpPr>
          <p:nvPr/>
        </p:nvSpPr>
        <p:spPr bwMode="auto">
          <a:xfrm>
            <a:off x="3713163" y="3140100"/>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3" name="Rectangle 40"/>
          <p:cNvSpPr>
            <a:spLocks noChangeArrowheads="1"/>
          </p:cNvSpPr>
          <p:nvPr/>
        </p:nvSpPr>
        <p:spPr bwMode="auto">
          <a:xfrm>
            <a:off x="3671888" y="3763988"/>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5994" name="Line 41"/>
          <p:cNvSpPr>
            <a:spLocks noChangeShapeType="1"/>
          </p:cNvSpPr>
          <p:nvPr/>
        </p:nvSpPr>
        <p:spPr bwMode="auto">
          <a:xfrm>
            <a:off x="3970338"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5" name="Text Box 42"/>
          <p:cNvSpPr txBox="1">
            <a:spLocks noChangeArrowheads="1"/>
          </p:cNvSpPr>
          <p:nvPr/>
        </p:nvSpPr>
        <p:spPr bwMode="auto">
          <a:xfrm>
            <a:off x="3640111"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5996" name="Line 43"/>
          <p:cNvSpPr>
            <a:spLocks noChangeShapeType="1"/>
          </p:cNvSpPr>
          <p:nvPr/>
        </p:nvSpPr>
        <p:spPr bwMode="auto">
          <a:xfrm>
            <a:off x="3960813"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7" name="Oval 44"/>
          <p:cNvSpPr>
            <a:spLocks noChangeArrowheads="1"/>
          </p:cNvSpPr>
          <p:nvPr/>
        </p:nvSpPr>
        <p:spPr bwMode="auto">
          <a:xfrm>
            <a:off x="4843463" y="31401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8" name="Rectangle 45"/>
          <p:cNvSpPr>
            <a:spLocks noChangeArrowheads="1"/>
          </p:cNvSpPr>
          <p:nvPr/>
        </p:nvSpPr>
        <p:spPr bwMode="auto">
          <a:xfrm>
            <a:off x="4800600" y="37639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5999" name="Line 46"/>
          <p:cNvSpPr>
            <a:spLocks noChangeShapeType="1"/>
          </p:cNvSpPr>
          <p:nvPr/>
        </p:nvSpPr>
        <p:spPr bwMode="auto">
          <a:xfrm>
            <a:off x="5100638"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0" name="Text Box 47"/>
          <p:cNvSpPr txBox="1">
            <a:spLocks noChangeArrowheads="1"/>
          </p:cNvSpPr>
          <p:nvPr/>
        </p:nvSpPr>
        <p:spPr bwMode="auto">
          <a:xfrm>
            <a:off x="4770411"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6001" name="Line 48"/>
          <p:cNvSpPr>
            <a:spLocks noChangeShapeType="1"/>
          </p:cNvSpPr>
          <p:nvPr/>
        </p:nvSpPr>
        <p:spPr bwMode="auto">
          <a:xfrm>
            <a:off x="5091113"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2" name="Oval 49"/>
          <p:cNvSpPr>
            <a:spLocks noChangeArrowheads="1"/>
          </p:cNvSpPr>
          <p:nvPr/>
        </p:nvSpPr>
        <p:spPr bwMode="auto">
          <a:xfrm>
            <a:off x="5840413" y="31401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3" name="Rectangle 50"/>
          <p:cNvSpPr>
            <a:spLocks noChangeArrowheads="1"/>
          </p:cNvSpPr>
          <p:nvPr/>
        </p:nvSpPr>
        <p:spPr bwMode="auto">
          <a:xfrm>
            <a:off x="5797550" y="37639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4" name="Line 51"/>
          <p:cNvSpPr>
            <a:spLocks noChangeShapeType="1"/>
          </p:cNvSpPr>
          <p:nvPr/>
        </p:nvSpPr>
        <p:spPr bwMode="auto">
          <a:xfrm>
            <a:off x="6096000"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5" name="Text Box 52"/>
          <p:cNvSpPr txBox="1">
            <a:spLocks noChangeArrowheads="1"/>
          </p:cNvSpPr>
          <p:nvPr/>
        </p:nvSpPr>
        <p:spPr bwMode="auto">
          <a:xfrm>
            <a:off x="5765773"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6006" name="Line 53"/>
          <p:cNvSpPr>
            <a:spLocks noChangeShapeType="1"/>
          </p:cNvSpPr>
          <p:nvPr/>
        </p:nvSpPr>
        <p:spPr bwMode="auto">
          <a:xfrm>
            <a:off x="6088063"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7" name="Oval 54"/>
          <p:cNvSpPr>
            <a:spLocks noChangeArrowheads="1"/>
          </p:cNvSpPr>
          <p:nvPr/>
        </p:nvSpPr>
        <p:spPr bwMode="auto">
          <a:xfrm>
            <a:off x="6770688" y="31401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8" name="Rectangle 55"/>
          <p:cNvSpPr>
            <a:spLocks noChangeArrowheads="1"/>
          </p:cNvSpPr>
          <p:nvPr/>
        </p:nvSpPr>
        <p:spPr bwMode="auto">
          <a:xfrm>
            <a:off x="6727825" y="37639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9" name="Line 56"/>
          <p:cNvSpPr>
            <a:spLocks noChangeShapeType="1"/>
          </p:cNvSpPr>
          <p:nvPr/>
        </p:nvSpPr>
        <p:spPr bwMode="auto">
          <a:xfrm>
            <a:off x="7027863"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0" name="Text Box 57"/>
          <p:cNvSpPr txBox="1">
            <a:spLocks noChangeArrowheads="1"/>
          </p:cNvSpPr>
          <p:nvPr/>
        </p:nvSpPr>
        <p:spPr bwMode="auto">
          <a:xfrm>
            <a:off x="6697636"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6011" name="Line 58"/>
          <p:cNvSpPr>
            <a:spLocks noChangeShapeType="1"/>
          </p:cNvSpPr>
          <p:nvPr/>
        </p:nvSpPr>
        <p:spPr bwMode="auto">
          <a:xfrm>
            <a:off x="7018338"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2" name="Text Box 59"/>
          <p:cNvSpPr txBox="1">
            <a:spLocks noChangeArrowheads="1"/>
          </p:cNvSpPr>
          <p:nvPr/>
        </p:nvSpPr>
        <p:spPr bwMode="auto">
          <a:xfrm>
            <a:off x="1541464" y="3427437"/>
            <a:ext cx="319087"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a:t>
            </a:r>
          </a:p>
        </p:txBody>
      </p:sp>
      <p:sp>
        <p:nvSpPr>
          <p:cNvPr id="126013" name="Text Box 60"/>
          <p:cNvSpPr txBox="1">
            <a:spLocks noChangeArrowheads="1"/>
          </p:cNvSpPr>
          <p:nvPr/>
        </p:nvSpPr>
        <p:spPr bwMode="auto">
          <a:xfrm>
            <a:off x="7712076" y="3660496"/>
            <a:ext cx="2180277"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CPU 2 </a:t>
            </a:r>
            <a:r>
              <a:rPr kumimoji="0" lang="en-GB" sz="1600" b="1"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writes</a:t>
            </a: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block A</a:t>
            </a:r>
            <a:endPar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endParaRPr>
          </a:p>
        </p:txBody>
      </p:sp>
      <p:sp>
        <p:nvSpPr>
          <p:cNvPr id="126014" name="Text Box 61"/>
          <p:cNvSpPr txBox="1">
            <a:spLocks noChangeArrowheads="1"/>
          </p:cNvSpPr>
          <p:nvPr/>
        </p:nvSpPr>
        <p:spPr bwMode="auto">
          <a:xfrm>
            <a:off x="3951288" y="4078312"/>
            <a:ext cx="9509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Modified</a:t>
            </a:r>
          </a:p>
        </p:txBody>
      </p:sp>
      <p:sp>
        <p:nvSpPr>
          <p:cNvPr id="126015" name="Oval 62"/>
          <p:cNvSpPr>
            <a:spLocks noChangeArrowheads="1"/>
          </p:cNvSpPr>
          <p:nvPr/>
        </p:nvSpPr>
        <p:spPr bwMode="auto">
          <a:xfrm>
            <a:off x="2417763" y="4816500"/>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6" name="Rectangle 63"/>
          <p:cNvSpPr>
            <a:spLocks noChangeArrowheads="1"/>
          </p:cNvSpPr>
          <p:nvPr/>
        </p:nvSpPr>
        <p:spPr bwMode="auto">
          <a:xfrm>
            <a:off x="2376488" y="5440388"/>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6017" name="Line 64"/>
          <p:cNvSpPr>
            <a:spLocks noChangeShapeType="1"/>
          </p:cNvSpPr>
          <p:nvPr/>
        </p:nvSpPr>
        <p:spPr bwMode="auto">
          <a:xfrm>
            <a:off x="2674938" y="52070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8" name="Text Box 65"/>
          <p:cNvSpPr txBox="1">
            <a:spLocks noChangeArrowheads="1"/>
          </p:cNvSpPr>
          <p:nvPr/>
        </p:nvSpPr>
        <p:spPr bwMode="auto">
          <a:xfrm>
            <a:off x="2344711" y="48575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6019" name="Line 66"/>
          <p:cNvSpPr>
            <a:spLocks noChangeShapeType="1"/>
          </p:cNvSpPr>
          <p:nvPr/>
        </p:nvSpPr>
        <p:spPr bwMode="auto">
          <a:xfrm>
            <a:off x="1858963" y="6211912"/>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0" name="Line 67"/>
          <p:cNvSpPr>
            <a:spLocks noChangeShapeType="1"/>
          </p:cNvSpPr>
          <p:nvPr/>
        </p:nvSpPr>
        <p:spPr bwMode="auto">
          <a:xfrm>
            <a:off x="2665413" y="57547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1" name="Oval 68"/>
          <p:cNvSpPr>
            <a:spLocks noChangeArrowheads="1"/>
          </p:cNvSpPr>
          <p:nvPr/>
        </p:nvSpPr>
        <p:spPr bwMode="auto">
          <a:xfrm>
            <a:off x="3681413"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2" name="Rectangle 69"/>
          <p:cNvSpPr>
            <a:spLocks noChangeArrowheads="1"/>
          </p:cNvSpPr>
          <p:nvPr/>
        </p:nvSpPr>
        <p:spPr bwMode="auto">
          <a:xfrm>
            <a:off x="3638550" y="54657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6023" name="Line 70"/>
          <p:cNvSpPr>
            <a:spLocks noChangeShapeType="1"/>
          </p:cNvSpPr>
          <p:nvPr/>
        </p:nvSpPr>
        <p:spPr bwMode="auto">
          <a:xfrm>
            <a:off x="3938588"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4" name="Text Box 71"/>
          <p:cNvSpPr txBox="1">
            <a:spLocks noChangeArrowheads="1"/>
          </p:cNvSpPr>
          <p:nvPr/>
        </p:nvSpPr>
        <p:spPr bwMode="auto">
          <a:xfrm>
            <a:off x="3608361"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6025" name="Line 72"/>
          <p:cNvSpPr>
            <a:spLocks noChangeShapeType="1"/>
          </p:cNvSpPr>
          <p:nvPr/>
        </p:nvSpPr>
        <p:spPr bwMode="auto">
          <a:xfrm>
            <a:off x="3929063"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6" name="Oval 73"/>
          <p:cNvSpPr>
            <a:spLocks noChangeArrowheads="1"/>
          </p:cNvSpPr>
          <p:nvPr/>
        </p:nvSpPr>
        <p:spPr bwMode="auto">
          <a:xfrm>
            <a:off x="4811713"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7" name="Rectangle 74"/>
          <p:cNvSpPr>
            <a:spLocks noChangeArrowheads="1"/>
          </p:cNvSpPr>
          <p:nvPr/>
        </p:nvSpPr>
        <p:spPr bwMode="auto">
          <a:xfrm>
            <a:off x="4768850" y="54657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6028" name="Line 75"/>
          <p:cNvSpPr>
            <a:spLocks noChangeShapeType="1"/>
          </p:cNvSpPr>
          <p:nvPr/>
        </p:nvSpPr>
        <p:spPr bwMode="auto">
          <a:xfrm>
            <a:off x="5067300"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9" name="Text Box 76"/>
          <p:cNvSpPr txBox="1">
            <a:spLocks noChangeArrowheads="1"/>
          </p:cNvSpPr>
          <p:nvPr/>
        </p:nvSpPr>
        <p:spPr bwMode="auto">
          <a:xfrm>
            <a:off x="4737073"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6030" name="Line 77"/>
          <p:cNvSpPr>
            <a:spLocks noChangeShapeType="1"/>
          </p:cNvSpPr>
          <p:nvPr/>
        </p:nvSpPr>
        <p:spPr bwMode="auto">
          <a:xfrm>
            <a:off x="5059363"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1" name="Oval 78"/>
          <p:cNvSpPr>
            <a:spLocks noChangeArrowheads="1"/>
          </p:cNvSpPr>
          <p:nvPr/>
        </p:nvSpPr>
        <p:spPr bwMode="auto">
          <a:xfrm>
            <a:off x="5808663"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2" name="Rectangle 79"/>
          <p:cNvSpPr>
            <a:spLocks noChangeArrowheads="1"/>
          </p:cNvSpPr>
          <p:nvPr/>
        </p:nvSpPr>
        <p:spPr bwMode="auto">
          <a:xfrm>
            <a:off x="5765800" y="5465788"/>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3" name="Line 80"/>
          <p:cNvSpPr>
            <a:spLocks noChangeShapeType="1"/>
          </p:cNvSpPr>
          <p:nvPr/>
        </p:nvSpPr>
        <p:spPr bwMode="auto">
          <a:xfrm>
            <a:off x="6064250"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4" name="Text Box 81"/>
          <p:cNvSpPr txBox="1">
            <a:spLocks noChangeArrowheads="1"/>
          </p:cNvSpPr>
          <p:nvPr/>
        </p:nvSpPr>
        <p:spPr bwMode="auto">
          <a:xfrm>
            <a:off x="5734023"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6035" name="Line 82"/>
          <p:cNvSpPr>
            <a:spLocks noChangeShapeType="1"/>
          </p:cNvSpPr>
          <p:nvPr/>
        </p:nvSpPr>
        <p:spPr bwMode="auto">
          <a:xfrm>
            <a:off x="6056313"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6" name="Oval 83"/>
          <p:cNvSpPr>
            <a:spLocks noChangeArrowheads="1"/>
          </p:cNvSpPr>
          <p:nvPr/>
        </p:nvSpPr>
        <p:spPr bwMode="auto">
          <a:xfrm>
            <a:off x="6738938"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7" name="Rectangle 84"/>
          <p:cNvSpPr>
            <a:spLocks noChangeArrowheads="1"/>
          </p:cNvSpPr>
          <p:nvPr/>
        </p:nvSpPr>
        <p:spPr bwMode="auto">
          <a:xfrm>
            <a:off x="6696075" y="54657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8" name="Line 85"/>
          <p:cNvSpPr>
            <a:spLocks noChangeShapeType="1"/>
          </p:cNvSpPr>
          <p:nvPr/>
        </p:nvSpPr>
        <p:spPr bwMode="auto">
          <a:xfrm>
            <a:off x="6994525"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9" name="Text Box 86"/>
          <p:cNvSpPr txBox="1">
            <a:spLocks noChangeArrowheads="1"/>
          </p:cNvSpPr>
          <p:nvPr/>
        </p:nvSpPr>
        <p:spPr bwMode="auto">
          <a:xfrm>
            <a:off x="6664298"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6040" name="Line 87"/>
          <p:cNvSpPr>
            <a:spLocks noChangeShapeType="1"/>
          </p:cNvSpPr>
          <p:nvPr/>
        </p:nvSpPr>
        <p:spPr bwMode="auto">
          <a:xfrm>
            <a:off x="6986588"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41" name="Text Box 88"/>
          <p:cNvSpPr txBox="1">
            <a:spLocks noChangeArrowheads="1"/>
          </p:cNvSpPr>
          <p:nvPr/>
        </p:nvSpPr>
        <p:spPr bwMode="auto">
          <a:xfrm>
            <a:off x="1508125" y="5129237"/>
            <a:ext cx="376238"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VI</a:t>
            </a:r>
          </a:p>
        </p:txBody>
      </p:sp>
      <p:sp>
        <p:nvSpPr>
          <p:cNvPr id="126042" name="Text Box 89"/>
          <p:cNvSpPr txBox="1">
            <a:spLocks noChangeArrowheads="1"/>
          </p:cNvSpPr>
          <p:nvPr/>
        </p:nvSpPr>
        <p:spPr bwMode="auto">
          <a:xfrm>
            <a:off x="7640638" y="4770462"/>
            <a:ext cx="3603872" cy="132343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CPU 1 </a:t>
            </a:r>
            <a:r>
              <a:rPr kumimoji="0" lang="en-GB" sz="1600" b="1"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writes</a:t>
            </a: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block A</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CPU2 stops CPU1 via a signal</a:t>
            </a:r>
          </a:p>
          <a:p>
            <a:pPr lvl="0" eaLnBrk="0" fontAlgn="base" hangingPunct="0">
              <a:spcBef>
                <a:spcPct val="0"/>
              </a:spcBef>
              <a:spcAft>
                <a:spcPct val="0"/>
              </a:spcAft>
              <a:buFont typeface="Symbol" pitchFamily="18" charset="2"/>
              <a:buChar char="Þ"/>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CPU2 </a:t>
            </a:r>
            <a:r>
              <a:rPr lang="en-GB" sz="1600" dirty="0">
                <a:solidFill>
                  <a:srgbClr val="333333"/>
                </a:solidFill>
                <a:latin typeface="Arial" pitchFamily="34" charset="0"/>
                <a:ea typeface="MS PGothic" pitchFamily="34" charset="-128"/>
                <a:sym typeface="Symbol" pitchFamily="18" charset="2"/>
              </a:rPr>
              <a:t>writes back to main memory</a:t>
            </a:r>
            <a:endPar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endParaRPr>
          </a:p>
          <a:p>
            <a:pPr lvl="0" eaLnBrk="0" fontAlgn="base" hangingPunct="0">
              <a:spcBef>
                <a:spcPct val="0"/>
              </a:spcBef>
              <a:spcAft>
                <a:spcPct val="0"/>
              </a:spcAft>
              <a:buFont typeface="Symbol" pitchFamily="18" charset="2"/>
              <a:buChar char="Þ"/>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rPr>
              <a:t> CPU1 </a:t>
            </a:r>
            <a:r>
              <a:rPr lang="en-GB" sz="1600" dirty="0">
                <a:solidFill>
                  <a:srgbClr val="333333"/>
                </a:solidFill>
                <a:latin typeface="Arial" pitchFamily="34" charset="0"/>
                <a:ea typeface="MS PGothic" pitchFamily="34" charset="-128"/>
                <a:sym typeface="Symbol" pitchFamily="18" charset="2"/>
              </a:rPr>
              <a:t>reads from main memory</a:t>
            </a:r>
            <a:br>
              <a:rPr lang="en-GB" sz="1600" dirty="0">
                <a:solidFill>
                  <a:srgbClr val="333333"/>
                </a:solidFill>
                <a:latin typeface="Arial" pitchFamily="34" charset="0"/>
                <a:ea typeface="MS PGothic" pitchFamily="34" charset="-128"/>
                <a:sym typeface="Symbol" pitchFamily="18" charset="2"/>
              </a:rPr>
            </a:br>
            <a:r>
              <a:rPr lang="en-GB" sz="1600" dirty="0">
                <a:solidFill>
                  <a:srgbClr val="333333"/>
                </a:solidFill>
                <a:latin typeface="Arial" pitchFamily="34" charset="0"/>
                <a:ea typeface="MS PGothic" pitchFamily="34" charset="-128"/>
                <a:sym typeface="Symbol" pitchFamily="18" charset="2"/>
              </a:rPr>
              <a:t>     with intend to modify</a:t>
            </a:r>
            <a:endPar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sym typeface="Symbol" pitchFamily="18" charset="2"/>
            </a:endParaRPr>
          </a:p>
        </p:txBody>
      </p:sp>
      <p:sp>
        <p:nvSpPr>
          <p:cNvPr id="126043" name="Text Box 90"/>
          <p:cNvSpPr txBox="1">
            <a:spLocks noChangeArrowheads="1"/>
          </p:cNvSpPr>
          <p:nvPr/>
        </p:nvSpPr>
        <p:spPr bwMode="auto">
          <a:xfrm>
            <a:off x="2633664" y="5805956"/>
            <a:ext cx="9509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Modified</a:t>
            </a:r>
          </a:p>
        </p:txBody>
      </p:sp>
      <p:sp>
        <p:nvSpPr>
          <p:cNvPr id="92" name="Text Box 90">
            <a:extLst>
              <a:ext uri="{FF2B5EF4-FFF2-40B4-BE49-F238E27FC236}">
                <a16:creationId xmlns:a16="http://schemas.microsoft.com/office/drawing/2014/main" id="{44EF0351-CF78-4BBB-BE2B-E049BB1C5A20}"/>
              </a:ext>
            </a:extLst>
          </p:cNvPr>
          <p:cNvSpPr txBox="1">
            <a:spLocks noChangeArrowheads="1"/>
          </p:cNvSpPr>
          <p:nvPr/>
        </p:nvSpPr>
        <p:spPr bwMode="auto">
          <a:xfrm>
            <a:off x="3927475" y="5814244"/>
            <a:ext cx="776175"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Invalid</a:t>
            </a:r>
          </a:p>
        </p:txBody>
      </p:sp>
    </p:spTree>
    <p:extLst>
      <p:ext uri="{BB962C8B-B14F-4D97-AF65-F5344CB8AC3E}">
        <p14:creationId xmlns:p14="http://schemas.microsoft.com/office/powerpoint/2010/main" val="4007795352"/>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What are the pros and cons of static vs. dynamic interconnects?</a:t>
            </a:r>
          </a:p>
          <a:p>
            <a:pPr lvl="1"/>
            <a:r>
              <a:rPr lang="en-US" dirty="0"/>
              <a:t>What would cache consistency mean for the system?</a:t>
            </a:r>
          </a:p>
          <a:p>
            <a:pPr lvl="1"/>
            <a:r>
              <a:rPr lang="en-US" dirty="0"/>
              <a:t>Why is a write invalidate protocol so efficient?</a:t>
            </a:r>
          </a:p>
          <a:p>
            <a:pPr lvl="1"/>
            <a:r>
              <a:rPr lang="en-US" dirty="0"/>
              <a:t>What is a prerequisite for snooping to be effective?</a:t>
            </a:r>
          </a:p>
          <a:p>
            <a:pPr lvl="1"/>
            <a:r>
              <a:rPr lang="en-US" dirty="0"/>
              <a:t>Why is there no </a:t>
            </a:r>
            <a:r>
              <a:rPr lang="en-US" i="1" dirty="0"/>
              <a:t>shared modified </a:t>
            </a:r>
            <a:r>
              <a:rPr lang="en-US" dirty="0"/>
              <a:t>state in MESI? What would this mean?</a:t>
            </a:r>
          </a:p>
          <a:p>
            <a:pPr lvl="1"/>
            <a:r>
              <a:rPr lang="en-US" dirty="0"/>
              <a:t>Why to distinguish between </a:t>
            </a:r>
            <a:r>
              <a:rPr lang="en-US" i="1" dirty="0"/>
              <a:t>shared</a:t>
            </a:r>
            <a:r>
              <a:rPr lang="en-US" dirty="0"/>
              <a:t> and </a:t>
            </a:r>
            <a:r>
              <a:rPr lang="en-US" i="1" dirty="0"/>
              <a:t>exclusive unmodified</a:t>
            </a:r>
            <a:r>
              <a:rPr lang="en-US" dirty="0"/>
              <a:t>? Why not simply a state </a:t>
            </a:r>
            <a:r>
              <a:rPr lang="en-US" i="1" dirty="0"/>
              <a:t>unmodified</a:t>
            </a:r>
            <a:r>
              <a:rPr lang="en-US" dirty="0"/>
              <a:t>?</a:t>
            </a:r>
          </a:p>
          <a:p>
            <a:pPr lvl="1"/>
            <a:r>
              <a:rPr lang="en-US" dirty="0"/>
              <a:t>MESI has no problems if two consecutive writes take place on the same cache line done by two different processors. What can happen? Who has to solve potential problems?</a:t>
            </a:r>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137720212"/>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noProof="0" dirty="0"/>
              <a:t>Configurations</a:t>
            </a:r>
          </a:p>
        </p:txBody>
      </p:sp>
      <p:sp>
        <p:nvSpPr>
          <p:cNvPr id="9421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 name="Group 3"/>
          <p:cNvGrpSpPr>
            <a:grpSpLocks/>
          </p:cNvGrpSpPr>
          <p:nvPr/>
        </p:nvGrpSpPr>
        <p:grpSpPr bwMode="auto">
          <a:xfrm>
            <a:off x="1750221" y="1152380"/>
            <a:ext cx="8457708" cy="5273611"/>
            <a:chOff x="721" y="1013"/>
            <a:chExt cx="4991" cy="3192"/>
          </a:xfrm>
        </p:grpSpPr>
        <p:grpSp>
          <p:nvGrpSpPr>
            <p:cNvPr id="3" name="Group 4"/>
            <p:cNvGrpSpPr>
              <a:grpSpLocks/>
            </p:cNvGrpSpPr>
            <p:nvPr/>
          </p:nvGrpSpPr>
          <p:grpSpPr bwMode="auto">
            <a:xfrm>
              <a:off x="1344" y="1344"/>
              <a:ext cx="1536" cy="1056"/>
              <a:chOff x="1104" y="1344"/>
              <a:chExt cx="1536" cy="1056"/>
            </a:xfrm>
          </p:grpSpPr>
          <p:sp>
            <p:nvSpPr>
              <p:cNvPr id="94263" name="Line 5"/>
              <p:cNvSpPr>
                <a:spLocks noChangeShapeType="1"/>
              </p:cNvSpPr>
              <p:nvPr/>
            </p:nvSpPr>
            <p:spPr bwMode="auto">
              <a:xfrm>
                <a:off x="2328" y="1440"/>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4" name="Line 6"/>
              <p:cNvSpPr>
                <a:spLocks noChangeShapeType="1"/>
              </p:cNvSpPr>
              <p:nvPr/>
            </p:nvSpPr>
            <p:spPr bwMode="auto">
              <a:xfrm>
                <a:off x="1416" y="1536"/>
                <a:ext cx="0" cy="624"/>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5" name="Oval 7"/>
              <p:cNvSpPr>
                <a:spLocks noChangeArrowheads="1"/>
              </p:cNvSpPr>
              <p:nvPr/>
            </p:nvSpPr>
            <p:spPr bwMode="auto">
              <a:xfrm>
                <a:off x="1104"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6" name="Oval 8"/>
              <p:cNvSpPr>
                <a:spLocks noChangeArrowheads="1"/>
              </p:cNvSpPr>
              <p:nvPr/>
            </p:nvSpPr>
            <p:spPr bwMode="auto">
              <a:xfrm>
                <a:off x="201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7" name="AutoShape 9"/>
              <p:cNvSpPr>
                <a:spLocks noChangeArrowheads="1"/>
              </p:cNvSpPr>
              <p:nvPr/>
            </p:nvSpPr>
            <p:spPr bwMode="auto">
              <a:xfrm>
                <a:off x="1104" y="177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8" name="Rectangle 10"/>
              <p:cNvSpPr>
                <a:spLocks noChangeArrowheads="1"/>
              </p:cNvSpPr>
              <p:nvPr/>
            </p:nvSpPr>
            <p:spPr bwMode="auto">
              <a:xfrm>
                <a:off x="1104" y="2112"/>
                <a:ext cx="1536" cy="288"/>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9" name="Line 11"/>
              <p:cNvSpPr>
                <a:spLocks noChangeShapeType="1"/>
              </p:cNvSpPr>
              <p:nvPr/>
            </p:nvSpPr>
            <p:spPr bwMode="auto">
              <a:xfrm>
                <a:off x="1344" y="1536"/>
                <a:ext cx="0" cy="624"/>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14" name="Line 12"/>
            <p:cNvSpPr>
              <a:spLocks noChangeShapeType="1"/>
            </p:cNvSpPr>
            <p:nvPr/>
          </p:nvSpPr>
          <p:spPr bwMode="auto">
            <a:xfrm>
              <a:off x="816" y="120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5" name="Line 13"/>
            <p:cNvSpPr>
              <a:spLocks noChangeShapeType="1"/>
            </p:cNvSpPr>
            <p:nvPr/>
          </p:nvSpPr>
          <p:spPr bwMode="auto">
            <a:xfrm>
              <a:off x="912"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6" name="Line 14"/>
            <p:cNvSpPr>
              <a:spLocks noChangeShapeType="1"/>
            </p:cNvSpPr>
            <p:nvPr/>
          </p:nvSpPr>
          <p:spPr bwMode="auto">
            <a:xfrm>
              <a:off x="3408"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7" name="Text Box 15"/>
            <p:cNvSpPr txBox="1">
              <a:spLocks noChangeArrowheads="1"/>
            </p:cNvSpPr>
            <p:nvPr/>
          </p:nvSpPr>
          <p:spPr bwMode="auto">
            <a:xfrm>
              <a:off x="1674" y="1013"/>
              <a:ext cx="825" cy="186"/>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Global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18" name="Text Box 16"/>
            <p:cNvSpPr txBox="1">
              <a:spLocks noChangeArrowheads="1"/>
            </p:cNvSpPr>
            <p:nvPr/>
          </p:nvSpPr>
          <p:spPr bwMode="auto">
            <a:xfrm>
              <a:off x="3809" y="1015"/>
              <a:ext cx="1507"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Physically</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distributed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19" name="Line 17"/>
            <p:cNvSpPr>
              <a:spLocks noChangeShapeType="1"/>
            </p:cNvSpPr>
            <p:nvPr/>
          </p:nvSpPr>
          <p:spPr bwMode="auto">
            <a:xfrm>
              <a:off x="816" y="264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0" name="Text Box 18"/>
            <p:cNvSpPr txBox="1">
              <a:spLocks noChangeArrowheads="1"/>
            </p:cNvSpPr>
            <p:nvPr/>
          </p:nvSpPr>
          <p:spPr bwMode="auto">
            <a:xfrm rot="16200000">
              <a:off x="130" y="3267"/>
              <a:ext cx="1364" cy="18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Distributed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address</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space</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1" name="Text Box 19"/>
            <p:cNvSpPr txBox="1">
              <a:spLocks noChangeArrowheads="1"/>
            </p:cNvSpPr>
            <p:nvPr/>
          </p:nvSpPr>
          <p:spPr bwMode="auto">
            <a:xfrm rot="16200000">
              <a:off x="215" y="1848"/>
              <a:ext cx="1196" cy="18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address</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space</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2" name="Text Box 20"/>
            <p:cNvSpPr txBox="1">
              <a:spLocks noChangeArrowheads="1"/>
            </p:cNvSpPr>
            <p:nvPr/>
          </p:nvSpPr>
          <p:spPr bwMode="auto">
            <a:xfrm>
              <a:off x="2006" y="3319"/>
              <a:ext cx="409"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Empty</a:t>
              </a:r>
            </a:p>
          </p:txBody>
        </p:sp>
        <p:grpSp>
          <p:nvGrpSpPr>
            <p:cNvPr id="4" name="Group 21"/>
            <p:cNvGrpSpPr>
              <a:grpSpLocks/>
            </p:cNvGrpSpPr>
            <p:nvPr/>
          </p:nvGrpSpPr>
          <p:grpSpPr bwMode="auto">
            <a:xfrm>
              <a:off x="3936" y="1344"/>
              <a:ext cx="1536" cy="1056"/>
              <a:chOff x="3936" y="1344"/>
              <a:chExt cx="1536" cy="1056"/>
            </a:xfrm>
          </p:grpSpPr>
          <p:grpSp>
            <p:nvGrpSpPr>
              <p:cNvPr id="5" name="Group 22"/>
              <p:cNvGrpSpPr>
                <a:grpSpLocks/>
              </p:cNvGrpSpPr>
              <p:nvPr/>
            </p:nvGrpSpPr>
            <p:grpSpPr bwMode="auto">
              <a:xfrm flipH="1">
                <a:off x="4800" y="1440"/>
                <a:ext cx="336" cy="864"/>
                <a:chOff x="5136" y="1440"/>
                <a:chExt cx="336" cy="864"/>
              </a:xfrm>
            </p:grpSpPr>
            <p:sp>
              <p:nvSpPr>
                <p:cNvPr id="94260" name="Line 2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1" name="Line 2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2" name="Line 2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47" name="Line 26"/>
              <p:cNvSpPr>
                <a:spLocks noChangeShapeType="1"/>
              </p:cNvSpPr>
              <p:nvPr/>
            </p:nvSpPr>
            <p:spPr bwMode="auto">
              <a:xfrm>
                <a:off x="4584"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8" name="Line 27"/>
              <p:cNvSpPr>
                <a:spLocks noChangeShapeType="1"/>
              </p:cNvSpPr>
              <p:nvPr/>
            </p:nvSpPr>
            <p:spPr bwMode="auto">
              <a:xfrm>
                <a:off x="4248"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9" name="Oval 28"/>
              <p:cNvSpPr>
                <a:spLocks noChangeArrowheads="1"/>
              </p:cNvSpPr>
              <p:nvPr/>
            </p:nvSpPr>
            <p:spPr bwMode="auto">
              <a:xfrm>
                <a:off x="393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0" name="Oval 29"/>
              <p:cNvSpPr>
                <a:spLocks noChangeArrowheads="1"/>
              </p:cNvSpPr>
              <p:nvPr/>
            </p:nvSpPr>
            <p:spPr bwMode="auto">
              <a:xfrm>
                <a:off x="4848"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1" name="AutoShape 30"/>
              <p:cNvSpPr>
                <a:spLocks noChangeArrowheads="1"/>
              </p:cNvSpPr>
              <p:nvPr/>
            </p:nvSpPr>
            <p:spPr bwMode="auto">
              <a:xfrm>
                <a:off x="3936" y="225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2" name="Rectangle 31"/>
              <p:cNvSpPr>
                <a:spLocks noChangeArrowheads="1"/>
              </p:cNvSpPr>
              <p:nvPr/>
            </p:nvSpPr>
            <p:spPr bwMode="auto">
              <a:xfrm>
                <a:off x="4920"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3" name="Line 32"/>
              <p:cNvSpPr>
                <a:spLocks noChangeShapeType="1"/>
              </p:cNvSpPr>
              <p:nvPr/>
            </p:nvSpPr>
            <p:spPr bwMode="auto">
              <a:xfrm>
                <a:off x="4248"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4" name="Rectangle 33"/>
              <p:cNvSpPr>
                <a:spLocks noChangeArrowheads="1"/>
              </p:cNvSpPr>
              <p:nvPr/>
            </p:nvSpPr>
            <p:spPr bwMode="auto">
              <a:xfrm>
                <a:off x="4008"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5" name="Line 34"/>
              <p:cNvSpPr>
                <a:spLocks noChangeShapeType="1"/>
              </p:cNvSpPr>
              <p:nvPr/>
            </p:nvSpPr>
            <p:spPr bwMode="auto">
              <a:xfrm flipH="1">
                <a:off x="4176" y="1536"/>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6" name="Line 35"/>
              <p:cNvSpPr>
                <a:spLocks noChangeShapeType="1"/>
              </p:cNvSpPr>
              <p:nvPr/>
            </p:nvSpPr>
            <p:spPr bwMode="auto">
              <a:xfrm>
                <a:off x="4320" y="1536"/>
                <a:ext cx="33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7" name="Line 36"/>
              <p:cNvSpPr>
                <a:spLocks noChangeShapeType="1"/>
              </p:cNvSpPr>
              <p:nvPr/>
            </p:nvSpPr>
            <p:spPr bwMode="auto">
              <a:xfrm>
                <a:off x="4656" y="1536"/>
                <a:ext cx="0" cy="72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8" name="Line 37"/>
              <p:cNvSpPr>
                <a:spLocks noChangeShapeType="1"/>
              </p:cNvSpPr>
              <p:nvPr/>
            </p:nvSpPr>
            <p:spPr bwMode="auto">
              <a:xfrm>
                <a:off x="4656" y="2267"/>
                <a:ext cx="384"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9" name="Line 38"/>
              <p:cNvSpPr>
                <a:spLocks noChangeShapeType="1"/>
              </p:cNvSpPr>
              <p:nvPr/>
            </p:nvSpPr>
            <p:spPr bwMode="auto">
              <a:xfrm flipV="1">
                <a:off x="5040" y="2016"/>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4" name="Text Box 39"/>
            <p:cNvSpPr txBox="1">
              <a:spLocks noChangeArrowheads="1"/>
            </p:cNvSpPr>
            <p:nvPr/>
          </p:nvSpPr>
          <p:spPr bwMode="auto">
            <a:xfrm>
              <a:off x="1449" y="2413"/>
              <a:ext cx="1325"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Symmetric</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5" name="Text Box 40"/>
            <p:cNvSpPr txBox="1">
              <a:spLocks noChangeArrowheads="1"/>
            </p:cNvSpPr>
            <p:nvPr/>
          </p:nvSpPr>
          <p:spPr bwMode="auto">
            <a:xfrm>
              <a:off x="3398" y="2455"/>
              <a:ext cx="2128"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Distributed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grpSp>
          <p:nvGrpSpPr>
            <p:cNvPr id="6" name="Group 41"/>
            <p:cNvGrpSpPr>
              <a:grpSpLocks/>
            </p:cNvGrpSpPr>
            <p:nvPr/>
          </p:nvGrpSpPr>
          <p:grpSpPr bwMode="auto">
            <a:xfrm>
              <a:off x="3712" y="2832"/>
              <a:ext cx="1941" cy="1373"/>
              <a:chOff x="3712" y="2832"/>
              <a:chExt cx="1941" cy="1373"/>
            </a:xfrm>
          </p:grpSpPr>
          <p:grpSp>
            <p:nvGrpSpPr>
              <p:cNvPr id="7" name="Group 42"/>
              <p:cNvGrpSpPr>
                <a:grpSpLocks/>
              </p:cNvGrpSpPr>
              <p:nvPr/>
            </p:nvGrpSpPr>
            <p:grpSpPr bwMode="auto">
              <a:xfrm flipH="1">
                <a:off x="4800" y="2928"/>
                <a:ext cx="336" cy="864"/>
                <a:chOff x="5136" y="1440"/>
                <a:chExt cx="336" cy="864"/>
              </a:xfrm>
            </p:grpSpPr>
            <p:sp>
              <p:nvSpPr>
                <p:cNvPr id="94243" name="Line 4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4" name="Line 4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5" name="Line 4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8" name="Line 46"/>
              <p:cNvSpPr>
                <a:spLocks noChangeShapeType="1"/>
              </p:cNvSpPr>
              <p:nvPr/>
            </p:nvSpPr>
            <p:spPr bwMode="auto">
              <a:xfrm>
                <a:off x="4584" y="3072"/>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9" name="Line 47"/>
              <p:cNvSpPr>
                <a:spLocks noChangeShapeType="1"/>
              </p:cNvSpPr>
              <p:nvPr/>
            </p:nvSpPr>
            <p:spPr bwMode="auto">
              <a:xfrm>
                <a:off x="4248" y="2928"/>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0" name="Oval 48"/>
              <p:cNvSpPr>
                <a:spLocks noChangeArrowheads="1"/>
              </p:cNvSpPr>
              <p:nvPr/>
            </p:nvSpPr>
            <p:spPr bwMode="auto">
              <a:xfrm>
                <a:off x="3936"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1" name="Oval 49"/>
              <p:cNvSpPr>
                <a:spLocks noChangeArrowheads="1"/>
              </p:cNvSpPr>
              <p:nvPr/>
            </p:nvSpPr>
            <p:spPr bwMode="auto">
              <a:xfrm>
                <a:off x="4848"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2" name="AutoShape 50"/>
              <p:cNvSpPr>
                <a:spLocks noChangeArrowheads="1"/>
              </p:cNvSpPr>
              <p:nvPr/>
            </p:nvSpPr>
            <p:spPr bwMode="auto">
              <a:xfrm>
                <a:off x="3936" y="3744"/>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3" name="Rectangle 51"/>
              <p:cNvSpPr>
                <a:spLocks noChangeArrowheads="1"/>
              </p:cNvSpPr>
              <p:nvPr/>
            </p:nvSpPr>
            <p:spPr bwMode="auto">
              <a:xfrm>
                <a:off x="4920"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de-DE" sz="1400" dirty="0" err="1">
                    <a:solidFill>
                      <a:srgbClr val="333333"/>
                    </a:solidFill>
                    <a:latin typeface="Arial" pitchFamily="34" charset="0"/>
                    <a:ea typeface="MS PGothic" pitchFamily="34" charset="-128"/>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4" name="Line 52"/>
              <p:cNvSpPr>
                <a:spLocks noChangeShapeType="1"/>
              </p:cNvSpPr>
              <p:nvPr/>
            </p:nvSpPr>
            <p:spPr bwMode="auto">
              <a:xfrm>
                <a:off x="4248" y="3072"/>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5" name="Rectangle 53"/>
              <p:cNvSpPr>
                <a:spLocks noChangeArrowheads="1"/>
              </p:cNvSpPr>
              <p:nvPr/>
            </p:nvSpPr>
            <p:spPr bwMode="auto">
              <a:xfrm>
                <a:off x="4008"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b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6" name="Line 54"/>
              <p:cNvSpPr>
                <a:spLocks noChangeShapeType="1"/>
              </p:cNvSpPr>
              <p:nvPr/>
            </p:nvSpPr>
            <p:spPr bwMode="auto">
              <a:xfrm flipH="1">
                <a:off x="4176" y="3024"/>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7" name="Line 55"/>
              <p:cNvSpPr>
                <a:spLocks noChangeShapeType="1"/>
              </p:cNvSpPr>
              <p:nvPr/>
            </p:nvSpPr>
            <p:spPr bwMode="auto">
              <a:xfrm>
                <a:off x="4176" y="3504"/>
                <a:ext cx="0" cy="24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8" name="Line 56"/>
              <p:cNvSpPr>
                <a:spLocks noChangeShapeType="1"/>
              </p:cNvSpPr>
              <p:nvPr/>
            </p:nvSpPr>
            <p:spPr bwMode="auto">
              <a:xfrm flipV="1">
                <a:off x="5232" y="3504"/>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9" name="Line 57"/>
              <p:cNvSpPr>
                <a:spLocks noChangeShapeType="1"/>
              </p:cNvSpPr>
              <p:nvPr/>
            </p:nvSpPr>
            <p:spPr bwMode="auto">
              <a:xfrm>
                <a:off x="4176" y="3763"/>
                <a:ext cx="105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0" name="Text Box 58"/>
              <p:cNvSpPr txBox="1">
                <a:spLocks noChangeArrowheads="1"/>
              </p:cNvSpPr>
              <p:nvPr/>
            </p:nvSpPr>
            <p:spPr bwMode="auto">
              <a:xfrm>
                <a:off x="3859" y="3551"/>
                <a:ext cx="338" cy="186"/>
              </a:xfrm>
              <a:prstGeom prst="rect">
                <a:avLst/>
              </a:prstGeom>
              <a:noFill/>
              <a:ln w="127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send</a:t>
                </a:r>
              </a:p>
            </p:txBody>
          </p:sp>
          <p:sp>
            <p:nvSpPr>
              <p:cNvPr id="94241" name="Text Box 59"/>
              <p:cNvSpPr txBox="1">
                <a:spLocks noChangeArrowheads="1"/>
              </p:cNvSpPr>
              <p:nvPr/>
            </p:nvSpPr>
            <p:spPr bwMode="auto">
              <a:xfrm>
                <a:off x="5203" y="3551"/>
                <a:ext cx="450"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receive</a:t>
                </a:r>
              </a:p>
            </p:txBody>
          </p:sp>
          <p:sp>
            <p:nvSpPr>
              <p:cNvPr id="94242" name="Text Box 60"/>
              <p:cNvSpPr txBox="1">
                <a:spLocks noChangeArrowheads="1"/>
              </p:cNvSpPr>
              <p:nvPr/>
            </p:nvSpPr>
            <p:spPr bwMode="auto">
              <a:xfrm>
                <a:off x="3712" y="3888"/>
                <a:ext cx="1787" cy="31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Message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passing</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nothing</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grpSp>
      </p:grpSp>
    </p:spTree>
    <p:extLst>
      <p:ext uri="{BB962C8B-B14F-4D97-AF65-F5344CB8AC3E}">
        <p14:creationId xmlns:p14="http://schemas.microsoft.com/office/powerpoint/2010/main" val="2070088657"/>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r>
              <a:rPr lang="en-US" noProof="0" dirty="0"/>
              <a:t>Distributed shared memory multiprocessor systems</a:t>
            </a:r>
          </a:p>
        </p:txBody>
      </p:sp>
      <p:sp>
        <p:nvSpPr>
          <p:cNvPr id="126980" name="Rectangle 3"/>
          <p:cNvSpPr>
            <a:spLocks noGrp="1" noChangeArrowheads="1"/>
          </p:cNvSpPr>
          <p:nvPr>
            <p:ph idx="1"/>
          </p:nvPr>
        </p:nvSpPr>
        <p:spPr/>
        <p:txBody>
          <a:bodyPr/>
          <a:lstStyle/>
          <a:p>
            <a:r>
              <a:rPr lang="en-US" noProof="0" dirty="0"/>
              <a:t>DSM (Distributed shared memory)</a:t>
            </a:r>
          </a:p>
          <a:p>
            <a:pPr lvl="1"/>
            <a:r>
              <a:rPr lang="en-US" noProof="0" dirty="0"/>
              <a:t>All processors share a single address space, i.e. the same physical address on two different processors belong to the same location in memory </a:t>
            </a:r>
          </a:p>
          <a:p>
            <a:pPr lvl="1"/>
            <a:r>
              <a:rPr lang="en-US" noProof="0" dirty="0"/>
              <a:t>However, the systems distributes the memory modules over all processors</a:t>
            </a:r>
          </a:p>
          <a:p>
            <a:pPr lvl="1"/>
            <a:r>
              <a:rPr lang="en-US" dirty="0">
                <a:hlinkClick r:id="rId3"/>
              </a:rPr>
              <a:t>https://en.wikipedia.org/wiki/Distributed_shared_memory</a:t>
            </a:r>
            <a:r>
              <a:rPr lang="en-US" dirty="0"/>
              <a:t>  </a:t>
            </a:r>
            <a:endParaRPr lang="en-US" noProof="0" dirty="0"/>
          </a:p>
          <a:p>
            <a:endParaRPr lang="en-US" noProof="0" dirty="0"/>
          </a:p>
          <a:p>
            <a:r>
              <a:rPr lang="en-US" noProof="0" dirty="0"/>
              <a:t>Consequence</a:t>
            </a:r>
          </a:p>
          <a:p>
            <a:pPr lvl="1"/>
            <a:r>
              <a:rPr lang="en-US" noProof="0" dirty="0"/>
              <a:t>The access to local memory is typically much faster than the access to remote memory (i.e. </a:t>
            </a:r>
            <a:r>
              <a:rPr lang="en-US" dirty="0"/>
              <a:t>the local memory of another processor) </a:t>
            </a:r>
            <a:r>
              <a:rPr lang="en-US" noProof="0" dirty="0">
                <a:sym typeface="Symbol" pitchFamily="18" charset="2"/>
              </a:rPr>
              <a:t></a:t>
            </a:r>
            <a:r>
              <a:rPr lang="en-US" noProof="0" dirty="0"/>
              <a:t> Belongs to the NUMA class</a:t>
            </a:r>
          </a:p>
          <a:p>
            <a:pPr lvl="2"/>
            <a:r>
              <a:rPr lang="en-US" dirty="0">
                <a:hlinkClick r:id="rId4"/>
              </a:rPr>
              <a:t>https://en.wikipedia.org/wiki/Non-uniform_memory_access</a:t>
            </a:r>
            <a:r>
              <a:rPr lang="en-US" dirty="0"/>
              <a:t> </a:t>
            </a:r>
            <a:endParaRPr lang="en-US" noProof="0" dirty="0"/>
          </a:p>
          <a:p>
            <a:endParaRPr lang="en-US" noProof="0" dirty="0"/>
          </a:p>
          <a:p>
            <a:r>
              <a:rPr lang="en-US" noProof="0" dirty="0"/>
              <a:t>Typically, the processors have one or more levels of cache memory (plus sometimes a non-shared private </a:t>
            </a:r>
            <a:r>
              <a:rPr lang="en-US" dirty="0"/>
              <a:t>memory)</a:t>
            </a:r>
            <a:r>
              <a:rPr lang="en-US" noProof="0" dirty="0"/>
              <a:t>. </a:t>
            </a:r>
          </a:p>
          <a:p>
            <a:pPr lvl="1"/>
            <a:r>
              <a:rPr lang="en-US" noProof="0" dirty="0"/>
              <a:t>It is quite common to have cache coherent NUMA systems (</a:t>
            </a:r>
            <a:r>
              <a:rPr lang="en-US" noProof="0" dirty="0" err="1"/>
              <a:t>ccNUMA</a:t>
            </a:r>
            <a:r>
              <a:rPr lang="en-US" noProof="0" dirty="0"/>
              <a:t>)</a:t>
            </a:r>
          </a:p>
          <a:p>
            <a:pPr lvl="2"/>
            <a:r>
              <a:rPr lang="en-US" dirty="0"/>
              <a:t>Cache coherence via explicit communication between cache controllers or versions of MESI</a:t>
            </a:r>
            <a:endParaRPr lang="en-US" noProof="0" dirty="0"/>
          </a:p>
          <a:p>
            <a:pPr lvl="1"/>
            <a:r>
              <a:rPr lang="en-US" noProof="0" dirty="0"/>
              <a:t>Non cache coherent NUMA (</a:t>
            </a:r>
            <a:r>
              <a:rPr lang="en-US" noProof="0" dirty="0" err="1"/>
              <a:t>nccNUMA</a:t>
            </a:r>
            <a:r>
              <a:rPr lang="en-US" noProof="0" dirty="0"/>
              <a:t>) is simpler to build, but more difficult to program</a:t>
            </a:r>
          </a:p>
        </p:txBody>
      </p:sp>
      <p:sp>
        <p:nvSpPr>
          <p:cNvPr id="12697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191257885"/>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r>
              <a:rPr lang="en-US" noProof="0" dirty="0" err="1"/>
              <a:t>ccNUMA</a:t>
            </a:r>
            <a:r>
              <a:rPr lang="en-US" noProof="0" dirty="0"/>
              <a:t>, COMA, </a:t>
            </a:r>
            <a:r>
              <a:rPr lang="en-US" noProof="0" dirty="0" err="1"/>
              <a:t>nccNUMA</a:t>
            </a:r>
            <a:r>
              <a:rPr lang="en-US" noProof="0" dirty="0"/>
              <a:t> (I)</a:t>
            </a:r>
          </a:p>
        </p:txBody>
      </p:sp>
      <p:sp>
        <p:nvSpPr>
          <p:cNvPr id="128004" name="Rectangle 3"/>
          <p:cNvSpPr>
            <a:spLocks noGrp="1" noChangeArrowheads="1"/>
          </p:cNvSpPr>
          <p:nvPr>
            <p:ph idx="1"/>
          </p:nvPr>
        </p:nvSpPr>
        <p:spPr/>
        <p:txBody>
          <a:bodyPr/>
          <a:lstStyle/>
          <a:p>
            <a:r>
              <a:rPr lang="en-US" noProof="0" dirty="0" err="1"/>
              <a:t>ccNUMA</a:t>
            </a:r>
            <a:r>
              <a:rPr lang="en-US" noProof="0" dirty="0"/>
              <a:t> (cache coherent Non-Uniform Memory Access):</a:t>
            </a:r>
          </a:p>
          <a:p>
            <a:pPr lvl="1"/>
            <a:r>
              <a:rPr lang="en-US" noProof="0" dirty="0"/>
              <a:t>All caches of the system are coherent </a:t>
            </a:r>
          </a:p>
          <a:p>
            <a:pPr lvl="1"/>
            <a:r>
              <a:rPr lang="en-US" noProof="0" dirty="0"/>
              <a:t>If the access to remote data </a:t>
            </a:r>
            <a:r>
              <a:rPr lang="en-US" dirty="0"/>
              <a:t>causes a local cache miss the system transfers the remote data to the local cache</a:t>
            </a:r>
            <a:endParaRPr lang="en-US" noProof="0" dirty="0"/>
          </a:p>
          <a:p>
            <a:pPr lvl="1"/>
            <a:r>
              <a:rPr lang="en-US" noProof="0" dirty="0"/>
              <a:t>MESI-type cache coherence protocols / directory-based protocols required</a:t>
            </a:r>
          </a:p>
          <a:p>
            <a:pPr lvl="1"/>
            <a:r>
              <a:rPr lang="en-US" dirty="0"/>
              <a:t>See, e.g., SCI (scalable coherent interface) and several processor architectures (often historical)</a:t>
            </a:r>
            <a:endParaRPr lang="en-US" noProof="0" dirty="0"/>
          </a:p>
          <a:p>
            <a:pPr marL="134540" lvl="1" indent="0">
              <a:buNone/>
            </a:pPr>
            <a:br>
              <a:rPr lang="en-US" noProof="0" dirty="0"/>
            </a:br>
            <a:endParaRPr lang="en-US" noProof="0" dirty="0"/>
          </a:p>
          <a:p>
            <a:pPr lvl="1"/>
            <a:endParaRPr lang="en-US" noProof="0" dirty="0"/>
          </a:p>
          <a:p>
            <a:r>
              <a:rPr lang="en-US" noProof="0" dirty="0"/>
              <a:t>COMA (Cache-Only Memory Architecture):</a:t>
            </a:r>
          </a:p>
          <a:p>
            <a:pPr lvl="1"/>
            <a:r>
              <a:rPr lang="en-US" noProof="0" dirty="0"/>
              <a:t>Special case of </a:t>
            </a:r>
            <a:r>
              <a:rPr lang="en-US" noProof="0" dirty="0" err="1"/>
              <a:t>ccNUMA</a:t>
            </a:r>
            <a:r>
              <a:rPr lang="en-US" noProof="0" dirty="0"/>
              <a:t>: no more (distributed) main memory with copies of data in caches and address space allocated to main memory</a:t>
            </a:r>
          </a:p>
          <a:p>
            <a:pPr lvl="1"/>
            <a:r>
              <a:rPr lang="en-US" noProof="0" dirty="0"/>
              <a:t>If needed, the system migrates data to the cache of the processor requesting the data (i.e. the initial placement of data changes over time)</a:t>
            </a:r>
          </a:p>
          <a:p>
            <a:pPr lvl="1"/>
            <a:r>
              <a:rPr lang="en-US" noProof="0" dirty="0"/>
              <a:t>See experimental computers like Data Diffusion Machine, KSR-2 in the 80s/90s</a:t>
            </a:r>
          </a:p>
        </p:txBody>
      </p:sp>
      <p:sp>
        <p:nvSpPr>
          <p:cNvPr id="12800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371451901"/>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noProof="0" dirty="0" err="1"/>
              <a:t>ccNUMA</a:t>
            </a:r>
            <a:r>
              <a:rPr lang="en-US" noProof="0" dirty="0"/>
              <a:t>, COMA, </a:t>
            </a:r>
            <a:r>
              <a:rPr lang="en-US" noProof="0" dirty="0" err="1"/>
              <a:t>nccNUMA</a:t>
            </a:r>
            <a:r>
              <a:rPr lang="en-US" noProof="0" dirty="0"/>
              <a:t> (II)</a:t>
            </a:r>
          </a:p>
        </p:txBody>
      </p:sp>
      <p:sp>
        <p:nvSpPr>
          <p:cNvPr id="129028" name="Rectangle 3"/>
          <p:cNvSpPr>
            <a:spLocks noGrp="1" noChangeArrowheads="1"/>
          </p:cNvSpPr>
          <p:nvPr>
            <p:ph idx="1"/>
          </p:nvPr>
        </p:nvSpPr>
        <p:spPr/>
        <p:txBody>
          <a:bodyPr/>
          <a:lstStyle/>
          <a:p>
            <a:pPr eaLnBrk="1" hangingPunct="1"/>
            <a:r>
              <a:rPr lang="en-US" noProof="0" dirty="0" err="1"/>
              <a:t>nccNUMA</a:t>
            </a:r>
            <a:r>
              <a:rPr lang="en-US" noProof="0" dirty="0"/>
              <a:t> (non cache coherent Non-Uniform Memory Access)</a:t>
            </a:r>
          </a:p>
          <a:p>
            <a:pPr lvl="1" eaLnBrk="1" hangingPunct="1"/>
            <a:r>
              <a:rPr lang="en-US" noProof="0" dirty="0"/>
              <a:t>No system-wide cache coherence, no cache coherence protocol</a:t>
            </a:r>
          </a:p>
          <a:p>
            <a:pPr lvl="2"/>
            <a:r>
              <a:rPr lang="en-US" noProof="0" dirty="0"/>
              <a:t>I.e. no cache coherence protocol between different processors</a:t>
            </a:r>
          </a:p>
          <a:p>
            <a:pPr lvl="2"/>
            <a:r>
              <a:rPr lang="en-US" dirty="0"/>
              <a:t>However, local cache coherence between local cache and main memory</a:t>
            </a:r>
          </a:p>
          <a:p>
            <a:pPr lvl="2"/>
            <a:endParaRPr lang="en-US" noProof="0" dirty="0"/>
          </a:p>
          <a:p>
            <a:pPr lvl="1"/>
            <a:r>
              <a:rPr lang="en-US" dirty="0"/>
              <a:t>Much simpler hardware, no snooping or directory-based protocols</a:t>
            </a:r>
            <a:br>
              <a:rPr lang="en-US" noProof="0" dirty="0"/>
            </a:br>
            <a:endParaRPr lang="en-US" noProof="0" dirty="0"/>
          </a:p>
          <a:p>
            <a:pPr lvl="1"/>
            <a:r>
              <a:rPr lang="en-US" noProof="0" dirty="0"/>
              <a:t>Different commands for access to local data (in the cache) and remote data (in other caches or main memory)</a:t>
            </a:r>
            <a:br>
              <a:rPr lang="en-US" noProof="0" dirty="0"/>
            </a:br>
            <a:endParaRPr lang="en-US" noProof="0" dirty="0"/>
          </a:p>
          <a:p>
            <a:pPr lvl="1" eaLnBrk="1" hangingPunct="1"/>
            <a:r>
              <a:rPr lang="en-US" noProof="0" dirty="0"/>
              <a:t>Requests for remote data bypass the local cache</a:t>
            </a:r>
          </a:p>
          <a:p>
            <a:pPr lvl="1" eaLnBrk="1" hangingPunct="1"/>
            <a:endParaRPr lang="en-US" noProof="0" dirty="0"/>
          </a:p>
          <a:p>
            <a:pPr lvl="1" eaLnBrk="1" hangingPunct="1"/>
            <a:r>
              <a:rPr lang="en-US" noProof="0" dirty="0"/>
              <a:t>Coherence of a program must be ensured by software (e.g. mutexes)!</a:t>
            </a:r>
          </a:p>
        </p:txBody>
      </p:sp>
      <p:sp>
        <p:nvSpPr>
          <p:cNvPr id="12902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319312207"/>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r>
              <a:rPr lang="en-US" noProof="0"/>
              <a:t>Two types of distributed shared memory multiprocessor systems</a:t>
            </a:r>
            <a:endParaRPr lang="en-US" noProof="0" dirty="0"/>
          </a:p>
        </p:txBody>
      </p:sp>
      <p:sp>
        <p:nvSpPr>
          <p:cNvPr id="130052" name="Rectangle 3"/>
          <p:cNvSpPr>
            <a:spLocks noGrp="1" noChangeArrowheads="1"/>
          </p:cNvSpPr>
          <p:nvPr>
            <p:ph idx="1"/>
          </p:nvPr>
        </p:nvSpPr>
        <p:spPr>
          <a:xfrm>
            <a:off x="334436" y="1232355"/>
            <a:ext cx="6452619" cy="5249412"/>
          </a:xfrm>
        </p:spPr>
        <p:txBody>
          <a:bodyPr/>
          <a:lstStyle/>
          <a:p>
            <a:r>
              <a:rPr lang="en-US" noProof="0" dirty="0"/>
              <a:t>Access to memory is transparent from a program’s point of view</a:t>
            </a:r>
          </a:p>
          <a:p>
            <a:pPr lvl="1"/>
            <a:r>
              <a:rPr lang="en-US" dirty="0"/>
              <a:t>Common for </a:t>
            </a:r>
            <a:r>
              <a:rPr lang="en-US" dirty="0" err="1"/>
              <a:t>ccNUMA</a:t>
            </a:r>
            <a:r>
              <a:rPr lang="en-US" dirty="0"/>
              <a:t> systems</a:t>
            </a:r>
          </a:p>
          <a:p>
            <a:pPr lvl="1"/>
            <a:r>
              <a:rPr lang="en-US" dirty="0"/>
              <a:t>Specialized hardware must distinguish between local memory access and remote memory access</a:t>
            </a:r>
          </a:p>
          <a:p>
            <a:pPr lvl="1"/>
            <a:endParaRPr lang="en-US" dirty="0"/>
          </a:p>
          <a:p>
            <a:pPr lvl="1"/>
            <a:endParaRPr lang="en-US" dirty="0"/>
          </a:p>
          <a:p>
            <a:pPr lvl="1"/>
            <a:endParaRPr lang="en-US" dirty="0"/>
          </a:p>
          <a:p>
            <a:pPr lvl="1"/>
            <a:endParaRPr lang="en-US" dirty="0"/>
          </a:p>
          <a:p>
            <a:r>
              <a:rPr lang="en-US" dirty="0"/>
              <a:t>Remote access to memory requires special commands</a:t>
            </a:r>
          </a:p>
          <a:p>
            <a:pPr lvl="1"/>
            <a:r>
              <a:rPr lang="en-US" dirty="0"/>
              <a:t>Common for </a:t>
            </a:r>
            <a:r>
              <a:rPr lang="en-US" dirty="0" err="1"/>
              <a:t>nccNUMA</a:t>
            </a:r>
            <a:r>
              <a:rPr lang="en-US" dirty="0"/>
              <a:t> systems</a:t>
            </a:r>
          </a:p>
          <a:p>
            <a:pPr lvl="1"/>
            <a:r>
              <a:rPr lang="en-US" dirty="0"/>
              <a:t>Requires the extension of the instruction set of a processor</a:t>
            </a:r>
          </a:p>
          <a:p>
            <a:endParaRPr lang="en-US" dirty="0"/>
          </a:p>
          <a:p>
            <a:pPr lvl="1"/>
            <a:endParaRPr lang="en-US" dirty="0"/>
          </a:p>
          <a:p>
            <a:pPr lvl="1"/>
            <a:endParaRPr lang="en-US" dirty="0"/>
          </a:p>
          <a:p>
            <a:pPr lvl="1"/>
            <a:endParaRPr lang="en-US" dirty="0"/>
          </a:p>
          <a:p>
            <a:pPr lvl="1"/>
            <a:endParaRPr lang="en-US" dirty="0"/>
          </a:p>
        </p:txBody>
      </p:sp>
      <p:sp>
        <p:nvSpPr>
          <p:cNvPr id="130050" name="Fußzeilenplatzhalter 3"/>
          <p:cNvSpPr>
            <a:spLocks noGrp="1"/>
          </p:cNvSpPr>
          <p:nvPr>
            <p:ph type="ftr" sz="quarter" idx="10"/>
          </p:nvPr>
        </p:nvSpPr>
        <p:spPr/>
        <p:txBody>
          <a:bodyPr/>
          <a:lstStyle/>
          <a:p>
            <a:pPr lvl="0"/>
            <a:r>
              <a:rPr lang="en-US" noProof="0"/>
              <a:t>TI II - Computer Architecture</a:t>
            </a:r>
          </a:p>
        </p:txBody>
      </p:sp>
    </p:spTree>
    <p:extLst>
      <p:ext uri="{BB962C8B-B14F-4D97-AF65-F5344CB8AC3E}">
        <p14:creationId xmlns:p14="http://schemas.microsoft.com/office/powerpoint/2010/main" val="4087057239"/>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noProof="0" dirty="0"/>
              <a:t>Configurations</a:t>
            </a:r>
          </a:p>
        </p:txBody>
      </p:sp>
      <p:sp>
        <p:nvSpPr>
          <p:cNvPr id="9421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 name="Group 3"/>
          <p:cNvGrpSpPr>
            <a:grpSpLocks/>
          </p:cNvGrpSpPr>
          <p:nvPr/>
        </p:nvGrpSpPr>
        <p:grpSpPr bwMode="auto">
          <a:xfrm>
            <a:off x="1750221" y="1152380"/>
            <a:ext cx="8457708" cy="5273611"/>
            <a:chOff x="721" y="1013"/>
            <a:chExt cx="4991" cy="3192"/>
          </a:xfrm>
        </p:grpSpPr>
        <p:grpSp>
          <p:nvGrpSpPr>
            <p:cNvPr id="3" name="Group 4"/>
            <p:cNvGrpSpPr>
              <a:grpSpLocks/>
            </p:cNvGrpSpPr>
            <p:nvPr/>
          </p:nvGrpSpPr>
          <p:grpSpPr bwMode="auto">
            <a:xfrm>
              <a:off x="1344" y="1344"/>
              <a:ext cx="1536" cy="1056"/>
              <a:chOff x="1104" y="1344"/>
              <a:chExt cx="1536" cy="1056"/>
            </a:xfrm>
          </p:grpSpPr>
          <p:sp>
            <p:nvSpPr>
              <p:cNvPr id="94263" name="Line 5"/>
              <p:cNvSpPr>
                <a:spLocks noChangeShapeType="1"/>
              </p:cNvSpPr>
              <p:nvPr/>
            </p:nvSpPr>
            <p:spPr bwMode="auto">
              <a:xfrm>
                <a:off x="2328" y="1440"/>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4" name="Line 6"/>
              <p:cNvSpPr>
                <a:spLocks noChangeShapeType="1"/>
              </p:cNvSpPr>
              <p:nvPr/>
            </p:nvSpPr>
            <p:spPr bwMode="auto">
              <a:xfrm>
                <a:off x="1416" y="1536"/>
                <a:ext cx="0" cy="624"/>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5" name="Oval 7"/>
              <p:cNvSpPr>
                <a:spLocks noChangeArrowheads="1"/>
              </p:cNvSpPr>
              <p:nvPr/>
            </p:nvSpPr>
            <p:spPr bwMode="auto">
              <a:xfrm>
                <a:off x="1104"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6" name="Oval 8"/>
              <p:cNvSpPr>
                <a:spLocks noChangeArrowheads="1"/>
              </p:cNvSpPr>
              <p:nvPr/>
            </p:nvSpPr>
            <p:spPr bwMode="auto">
              <a:xfrm>
                <a:off x="201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7" name="AutoShape 9"/>
              <p:cNvSpPr>
                <a:spLocks noChangeArrowheads="1"/>
              </p:cNvSpPr>
              <p:nvPr/>
            </p:nvSpPr>
            <p:spPr bwMode="auto">
              <a:xfrm>
                <a:off x="1104" y="177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8" name="Rectangle 10"/>
              <p:cNvSpPr>
                <a:spLocks noChangeArrowheads="1"/>
              </p:cNvSpPr>
              <p:nvPr/>
            </p:nvSpPr>
            <p:spPr bwMode="auto">
              <a:xfrm>
                <a:off x="1104" y="2112"/>
                <a:ext cx="1536" cy="288"/>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9" name="Line 11"/>
              <p:cNvSpPr>
                <a:spLocks noChangeShapeType="1"/>
              </p:cNvSpPr>
              <p:nvPr/>
            </p:nvSpPr>
            <p:spPr bwMode="auto">
              <a:xfrm>
                <a:off x="1344" y="1536"/>
                <a:ext cx="0" cy="624"/>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14" name="Line 12"/>
            <p:cNvSpPr>
              <a:spLocks noChangeShapeType="1"/>
            </p:cNvSpPr>
            <p:nvPr/>
          </p:nvSpPr>
          <p:spPr bwMode="auto">
            <a:xfrm>
              <a:off x="816" y="120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5" name="Line 13"/>
            <p:cNvSpPr>
              <a:spLocks noChangeShapeType="1"/>
            </p:cNvSpPr>
            <p:nvPr/>
          </p:nvSpPr>
          <p:spPr bwMode="auto">
            <a:xfrm>
              <a:off x="912"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6" name="Line 14"/>
            <p:cNvSpPr>
              <a:spLocks noChangeShapeType="1"/>
            </p:cNvSpPr>
            <p:nvPr/>
          </p:nvSpPr>
          <p:spPr bwMode="auto">
            <a:xfrm>
              <a:off x="3408"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7" name="Text Box 15"/>
            <p:cNvSpPr txBox="1">
              <a:spLocks noChangeArrowheads="1"/>
            </p:cNvSpPr>
            <p:nvPr/>
          </p:nvSpPr>
          <p:spPr bwMode="auto">
            <a:xfrm>
              <a:off x="1674" y="1013"/>
              <a:ext cx="825" cy="186"/>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Global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18" name="Text Box 16"/>
            <p:cNvSpPr txBox="1">
              <a:spLocks noChangeArrowheads="1"/>
            </p:cNvSpPr>
            <p:nvPr/>
          </p:nvSpPr>
          <p:spPr bwMode="auto">
            <a:xfrm>
              <a:off x="3809" y="1015"/>
              <a:ext cx="1507"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Physically</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distributed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19" name="Line 17"/>
            <p:cNvSpPr>
              <a:spLocks noChangeShapeType="1"/>
            </p:cNvSpPr>
            <p:nvPr/>
          </p:nvSpPr>
          <p:spPr bwMode="auto">
            <a:xfrm>
              <a:off x="816" y="264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0" name="Text Box 18"/>
            <p:cNvSpPr txBox="1">
              <a:spLocks noChangeArrowheads="1"/>
            </p:cNvSpPr>
            <p:nvPr/>
          </p:nvSpPr>
          <p:spPr bwMode="auto">
            <a:xfrm rot="16200000">
              <a:off x="130" y="3267"/>
              <a:ext cx="1364" cy="18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Distributed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address</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space</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1" name="Text Box 19"/>
            <p:cNvSpPr txBox="1">
              <a:spLocks noChangeArrowheads="1"/>
            </p:cNvSpPr>
            <p:nvPr/>
          </p:nvSpPr>
          <p:spPr bwMode="auto">
            <a:xfrm rot="16200000">
              <a:off x="215" y="1848"/>
              <a:ext cx="1196" cy="18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address</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space</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2" name="Text Box 20"/>
            <p:cNvSpPr txBox="1">
              <a:spLocks noChangeArrowheads="1"/>
            </p:cNvSpPr>
            <p:nvPr/>
          </p:nvSpPr>
          <p:spPr bwMode="auto">
            <a:xfrm>
              <a:off x="2006" y="3319"/>
              <a:ext cx="409"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Empty</a:t>
              </a:r>
            </a:p>
          </p:txBody>
        </p:sp>
        <p:grpSp>
          <p:nvGrpSpPr>
            <p:cNvPr id="4" name="Group 21"/>
            <p:cNvGrpSpPr>
              <a:grpSpLocks/>
            </p:cNvGrpSpPr>
            <p:nvPr/>
          </p:nvGrpSpPr>
          <p:grpSpPr bwMode="auto">
            <a:xfrm>
              <a:off x="3936" y="1344"/>
              <a:ext cx="1536" cy="1056"/>
              <a:chOff x="3936" y="1344"/>
              <a:chExt cx="1536" cy="1056"/>
            </a:xfrm>
          </p:grpSpPr>
          <p:grpSp>
            <p:nvGrpSpPr>
              <p:cNvPr id="5" name="Group 22"/>
              <p:cNvGrpSpPr>
                <a:grpSpLocks/>
              </p:cNvGrpSpPr>
              <p:nvPr/>
            </p:nvGrpSpPr>
            <p:grpSpPr bwMode="auto">
              <a:xfrm flipH="1">
                <a:off x="4800" y="1440"/>
                <a:ext cx="336" cy="864"/>
                <a:chOff x="5136" y="1440"/>
                <a:chExt cx="336" cy="864"/>
              </a:xfrm>
            </p:grpSpPr>
            <p:sp>
              <p:nvSpPr>
                <p:cNvPr id="94260" name="Line 2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1" name="Line 2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2" name="Line 2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47" name="Line 26"/>
              <p:cNvSpPr>
                <a:spLocks noChangeShapeType="1"/>
              </p:cNvSpPr>
              <p:nvPr/>
            </p:nvSpPr>
            <p:spPr bwMode="auto">
              <a:xfrm>
                <a:off x="4584"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8" name="Line 27"/>
              <p:cNvSpPr>
                <a:spLocks noChangeShapeType="1"/>
              </p:cNvSpPr>
              <p:nvPr/>
            </p:nvSpPr>
            <p:spPr bwMode="auto">
              <a:xfrm>
                <a:off x="4248"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9" name="Oval 28"/>
              <p:cNvSpPr>
                <a:spLocks noChangeArrowheads="1"/>
              </p:cNvSpPr>
              <p:nvPr/>
            </p:nvSpPr>
            <p:spPr bwMode="auto">
              <a:xfrm>
                <a:off x="393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0" name="Oval 29"/>
              <p:cNvSpPr>
                <a:spLocks noChangeArrowheads="1"/>
              </p:cNvSpPr>
              <p:nvPr/>
            </p:nvSpPr>
            <p:spPr bwMode="auto">
              <a:xfrm>
                <a:off x="4848"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1" name="AutoShape 30"/>
              <p:cNvSpPr>
                <a:spLocks noChangeArrowheads="1"/>
              </p:cNvSpPr>
              <p:nvPr/>
            </p:nvSpPr>
            <p:spPr bwMode="auto">
              <a:xfrm>
                <a:off x="3936" y="225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2" name="Rectangle 31"/>
              <p:cNvSpPr>
                <a:spLocks noChangeArrowheads="1"/>
              </p:cNvSpPr>
              <p:nvPr/>
            </p:nvSpPr>
            <p:spPr bwMode="auto">
              <a:xfrm>
                <a:off x="4920"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3" name="Line 32"/>
              <p:cNvSpPr>
                <a:spLocks noChangeShapeType="1"/>
              </p:cNvSpPr>
              <p:nvPr/>
            </p:nvSpPr>
            <p:spPr bwMode="auto">
              <a:xfrm>
                <a:off x="4248"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4" name="Rectangle 33"/>
              <p:cNvSpPr>
                <a:spLocks noChangeArrowheads="1"/>
              </p:cNvSpPr>
              <p:nvPr/>
            </p:nvSpPr>
            <p:spPr bwMode="auto">
              <a:xfrm>
                <a:off x="4008"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5" name="Line 34"/>
              <p:cNvSpPr>
                <a:spLocks noChangeShapeType="1"/>
              </p:cNvSpPr>
              <p:nvPr/>
            </p:nvSpPr>
            <p:spPr bwMode="auto">
              <a:xfrm flipH="1">
                <a:off x="4176" y="1536"/>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6" name="Line 35"/>
              <p:cNvSpPr>
                <a:spLocks noChangeShapeType="1"/>
              </p:cNvSpPr>
              <p:nvPr/>
            </p:nvSpPr>
            <p:spPr bwMode="auto">
              <a:xfrm>
                <a:off x="4320" y="1536"/>
                <a:ext cx="33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7" name="Line 36"/>
              <p:cNvSpPr>
                <a:spLocks noChangeShapeType="1"/>
              </p:cNvSpPr>
              <p:nvPr/>
            </p:nvSpPr>
            <p:spPr bwMode="auto">
              <a:xfrm>
                <a:off x="4656" y="1536"/>
                <a:ext cx="0" cy="72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8" name="Line 37"/>
              <p:cNvSpPr>
                <a:spLocks noChangeShapeType="1"/>
              </p:cNvSpPr>
              <p:nvPr/>
            </p:nvSpPr>
            <p:spPr bwMode="auto">
              <a:xfrm>
                <a:off x="4656" y="2267"/>
                <a:ext cx="384"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9" name="Line 38"/>
              <p:cNvSpPr>
                <a:spLocks noChangeShapeType="1"/>
              </p:cNvSpPr>
              <p:nvPr/>
            </p:nvSpPr>
            <p:spPr bwMode="auto">
              <a:xfrm flipV="1">
                <a:off x="5040" y="2016"/>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4" name="Text Box 39"/>
            <p:cNvSpPr txBox="1">
              <a:spLocks noChangeArrowheads="1"/>
            </p:cNvSpPr>
            <p:nvPr/>
          </p:nvSpPr>
          <p:spPr bwMode="auto">
            <a:xfrm>
              <a:off x="1449" y="2413"/>
              <a:ext cx="1325"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Symmetric</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5" name="Text Box 40"/>
            <p:cNvSpPr txBox="1">
              <a:spLocks noChangeArrowheads="1"/>
            </p:cNvSpPr>
            <p:nvPr/>
          </p:nvSpPr>
          <p:spPr bwMode="auto">
            <a:xfrm>
              <a:off x="3398" y="2455"/>
              <a:ext cx="2128"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Distributed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grpSp>
          <p:nvGrpSpPr>
            <p:cNvPr id="6" name="Group 41"/>
            <p:cNvGrpSpPr>
              <a:grpSpLocks/>
            </p:cNvGrpSpPr>
            <p:nvPr/>
          </p:nvGrpSpPr>
          <p:grpSpPr bwMode="auto">
            <a:xfrm>
              <a:off x="3712" y="2832"/>
              <a:ext cx="1941" cy="1373"/>
              <a:chOff x="3712" y="2832"/>
              <a:chExt cx="1941" cy="1373"/>
            </a:xfrm>
          </p:grpSpPr>
          <p:grpSp>
            <p:nvGrpSpPr>
              <p:cNvPr id="7" name="Group 42"/>
              <p:cNvGrpSpPr>
                <a:grpSpLocks/>
              </p:cNvGrpSpPr>
              <p:nvPr/>
            </p:nvGrpSpPr>
            <p:grpSpPr bwMode="auto">
              <a:xfrm flipH="1">
                <a:off x="4800" y="2928"/>
                <a:ext cx="336" cy="864"/>
                <a:chOff x="5136" y="1440"/>
                <a:chExt cx="336" cy="864"/>
              </a:xfrm>
            </p:grpSpPr>
            <p:sp>
              <p:nvSpPr>
                <p:cNvPr id="94243" name="Line 4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4" name="Line 4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5" name="Line 4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8" name="Line 46"/>
              <p:cNvSpPr>
                <a:spLocks noChangeShapeType="1"/>
              </p:cNvSpPr>
              <p:nvPr/>
            </p:nvSpPr>
            <p:spPr bwMode="auto">
              <a:xfrm>
                <a:off x="4584" y="3072"/>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9" name="Line 47"/>
              <p:cNvSpPr>
                <a:spLocks noChangeShapeType="1"/>
              </p:cNvSpPr>
              <p:nvPr/>
            </p:nvSpPr>
            <p:spPr bwMode="auto">
              <a:xfrm>
                <a:off x="4248" y="2928"/>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0" name="Oval 48"/>
              <p:cNvSpPr>
                <a:spLocks noChangeArrowheads="1"/>
              </p:cNvSpPr>
              <p:nvPr/>
            </p:nvSpPr>
            <p:spPr bwMode="auto">
              <a:xfrm>
                <a:off x="3936"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1" name="Oval 49"/>
              <p:cNvSpPr>
                <a:spLocks noChangeArrowheads="1"/>
              </p:cNvSpPr>
              <p:nvPr/>
            </p:nvSpPr>
            <p:spPr bwMode="auto">
              <a:xfrm>
                <a:off x="4848"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2" name="AutoShape 50"/>
              <p:cNvSpPr>
                <a:spLocks noChangeArrowheads="1"/>
              </p:cNvSpPr>
              <p:nvPr/>
            </p:nvSpPr>
            <p:spPr bwMode="auto">
              <a:xfrm>
                <a:off x="3936" y="3744"/>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3" name="Rectangle 51"/>
              <p:cNvSpPr>
                <a:spLocks noChangeArrowheads="1"/>
              </p:cNvSpPr>
              <p:nvPr/>
            </p:nvSpPr>
            <p:spPr bwMode="auto">
              <a:xfrm>
                <a:off x="4920"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de-DE" sz="1400" dirty="0" err="1">
                    <a:solidFill>
                      <a:srgbClr val="333333"/>
                    </a:solidFill>
                    <a:latin typeface="Arial" pitchFamily="34" charset="0"/>
                    <a:ea typeface="MS PGothic" pitchFamily="34" charset="-128"/>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4" name="Line 52"/>
              <p:cNvSpPr>
                <a:spLocks noChangeShapeType="1"/>
              </p:cNvSpPr>
              <p:nvPr/>
            </p:nvSpPr>
            <p:spPr bwMode="auto">
              <a:xfrm>
                <a:off x="4248" y="3072"/>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5" name="Rectangle 53"/>
              <p:cNvSpPr>
                <a:spLocks noChangeArrowheads="1"/>
              </p:cNvSpPr>
              <p:nvPr/>
            </p:nvSpPr>
            <p:spPr bwMode="auto">
              <a:xfrm>
                <a:off x="4008"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b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6" name="Line 54"/>
              <p:cNvSpPr>
                <a:spLocks noChangeShapeType="1"/>
              </p:cNvSpPr>
              <p:nvPr/>
            </p:nvSpPr>
            <p:spPr bwMode="auto">
              <a:xfrm flipH="1">
                <a:off x="4176" y="3024"/>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7" name="Line 55"/>
              <p:cNvSpPr>
                <a:spLocks noChangeShapeType="1"/>
              </p:cNvSpPr>
              <p:nvPr/>
            </p:nvSpPr>
            <p:spPr bwMode="auto">
              <a:xfrm>
                <a:off x="4176" y="3504"/>
                <a:ext cx="0" cy="24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8" name="Line 56"/>
              <p:cNvSpPr>
                <a:spLocks noChangeShapeType="1"/>
              </p:cNvSpPr>
              <p:nvPr/>
            </p:nvSpPr>
            <p:spPr bwMode="auto">
              <a:xfrm flipV="1">
                <a:off x="5232" y="3504"/>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9" name="Line 57"/>
              <p:cNvSpPr>
                <a:spLocks noChangeShapeType="1"/>
              </p:cNvSpPr>
              <p:nvPr/>
            </p:nvSpPr>
            <p:spPr bwMode="auto">
              <a:xfrm>
                <a:off x="4176" y="3763"/>
                <a:ext cx="105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0" name="Text Box 58"/>
              <p:cNvSpPr txBox="1">
                <a:spLocks noChangeArrowheads="1"/>
              </p:cNvSpPr>
              <p:nvPr/>
            </p:nvSpPr>
            <p:spPr bwMode="auto">
              <a:xfrm>
                <a:off x="3859" y="3551"/>
                <a:ext cx="338" cy="186"/>
              </a:xfrm>
              <a:prstGeom prst="rect">
                <a:avLst/>
              </a:prstGeom>
              <a:noFill/>
              <a:ln w="127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send</a:t>
                </a:r>
              </a:p>
            </p:txBody>
          </p:sp>
          <p:sp>
            <p:nvSpPr>
              <p:cNvPr id="94241" name="Text Box 59"/>
              <p:cNvSpPr txBox="1">
                <a:spLocks noChangeArrowheads="1"/>
              </p:cNvSpPr>
              <p:nvPr/>
            </p:nvSpPr>
            <p:spPr bwMode="auto">
              <a:xfrm>
                <a:off x="5203" y="3551"/>
                <a:ext cx="450"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receive</a:t>
                </a:r>
              </a:p>
            </p:txBody>
          </p:sp>
          <p:sp>
            <p:nvSpPr>
              <p:cNvPr id="94242" name="Text Box 60"/>
              <p:cNvSpPr txBox="1">
                <a:spLocks noChangeArrowheads="1"/>
              </p:cNvSpPr>
              <p:nvPr/>
            </p:nvSpPr>
            <p:spPr bwMode="auto">
              <a:xfrm>
                <a:off x="3712" y="3888"/>
                <a:ext cx="1787" cy="31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Message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passing</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nothing</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grpSp>
      </p:grpSp>
    </p:spTree>
    <p:extLst>
      <p:ext uri="{BB962C8B-B14F-4D97-AF65-F5344CB8AC3E}">
        <p14:creationId xmlns:p14="http://schemas.microsoft.com/office/powerpoint/2010/main" val="266629062"/>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lstStyle/>
          <a:p>
            <a:pPr eaLnBrk="1" hangingPunct="1"/>
            <a:r>
              <a:rPr lang="en-US" noProof="0" dirty="0"/>
              <a:t>Message passing multiprocessor systems</a:t>
            </a:r>
          </a:p>
        </p:txBody>
      </p:sp>
      <p:sp>
        <p:nvSpPr>
          <p:cNvPr id="131076" name="Rectangle 3"/>
          <p:cNvSpPr>
            <a:spLocks noGrp="1" noChangeArrowheads="1"/>
          </p:cNvSpPr>
          <p:nvPr>
            <p:ph idx="1"/>
          </p:nvPr>
        </p:nvSpPr>
        <p:spPr/>
        <p:txBody>
          <a:bodyPr/>
          <a:lstStyle/>
          <a:p>
            <a:pPr eaLnBrk="1" hangingPunct="1"/>
            <a:r>
              <a:rPr lang="en-US" noProof="0" dirty="0"/>
              <a:t>There are no shared memories or common address spaces in message passing systems. </a:t>
            </a:r>
          </a:p>
          <a:p>
            <a:pPr eaLnBrk="1" hangingPunct="1"/>
            <a:endParaRPr lang="en-US" noProof="0" dirty="0"/>
          </a:p>
          <a:p>
            <a:pPr eaLnBrk="1" hangingPunct="1"/>
            <a:r>
              <a:rPr lang="en-US" noProof="0" dirty="0"/>
              <a:t>Communication happens via message exchange over an interconnect and/or other processors. </a:t>
            </a:r>
          </a:p>
          <a:p>
            <a:pPr eaLnBrk="1" hangingPunct="1"/>
            <a:endParaRPr lang="en-US" noProof="0" dirty="0"/>
          </a:p>
          <a:p>
            <a:pPr eaLnBrk="1" hangingPunct="1"/>
            <a:r>
              <a:rPr lang="en-US" noProof="0" dirty="0"/>
              <a:t>All processors have a local memory only.</a:t>
            </a:r>
          </a:p>
          <a:p>
            <a:pPr eaLnBrk="1" hangingPunct="1"/>
            <a:endParaRPr lang="en-US" noProof="0" dirty="0"/>
          </a:p>
          <a:p>
            <a:pPr eaLnBrk="1" hangingPunct="1"/>
            <a:r>
              <a:rPr lang="en-US" noProof="0" dirty="0"/>
              <a:t>Processor nodes typically connect to other nodes via point-to-point connections. </a:t>
            </a:r>
          </a:p>
          <a:p>
            <a:pPr eaLnBrk="1" hangingPunct="1"/>
            <a:endParaRPr lang="en-US" noProof="0" dirty="0"/>
          </a:p>
          <a:p>
            <a:pPr eaLnBrk="1" hangingPunct="1"/>
            <a:r>
              <a:rPr lang="en-US" noProof="0" dirty="0"/>
              <a:t>Scalability is (in theory) unlimited. </a:t>
            </a:r>
          </a:p>
          <a:p>
            <a:pPr eaLnBrk="1" hangingPunct="1"/>
            <a:endParaRPr lang="en-US" noProof="0" dirty="0"/>
          </a:p>
          <a:p>
            <a:pPr eaLnBrk="1" hangingPunct="1"/>
            <a:r>
              <a:rPr lang="en-US" noProof="0" dirty="0"/>
              <a:t>Efficient support of parallel computing is on program/process level. </a:t>
            </a:r>
          </a:p>
          <a:p>
            <a:pPr eaLnBrk="1" hangingPunct="1"/>
            <a:endParaRPr lang="en-US" noProof="0" dirty="0"/>
          </a:p>
          <a:p>
            <a:pPr eaLnBrk="1" hangingPunct="1"/>
            <a:r>
              <a:rPr lang="en-US" noProof="0" dirty="0"/>
              <a:t>Parallel computing on </a:t>
            </a:r>
            <a:r>
              <a:rPr lang="en-US" dirty="0"/>
              <a:t>thread or instruction level is not efficient due to the large overheads.</a:t>
            </a:r>
            <a:endParaRPr lang="en-US" noProof="0" dirty="0"/>
          </a:p>
        </p:txBody>
      </p:sp>
      <p:sp>
        <p:nvSpPr>
          <p:cNvPr id="1310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0597312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noProof="0" dirty="0"/>
              <a:t>Access time vs. cycle time</a:t>
            </a:r>
          </a:p>
        </p:txBody>
      </p:sp>
      <p:sp>
        <p:nvSpPr>
          <p:cNvPr id="24580" name="Rectangle 3"/>
          <p:cNvSpPr>
            <a:spLocks noGrp="1" noChangeArrowheads="1"/>
          </p:cNvSpPr>
          <p:nvPr>
            <p:ph idx="1"/>
          </p:nvPr>
        </p:nvSpPr>
        <p:spPr/>
        <p:txBody>
          <a:bodyPr/>
          <a:lstStyle/>
          <a:p>
            <a:pPr eaLnBrk="1" hangingPunct="1"/>
            <a:r>
              <a:rPr lang="en-US" noProof="0" dirty="0"/>
              <a:t>Cycle time can be much larger than access time!</a:t>
            </a:r>
          </a:p>
          <a:p>
            <a:pPr eaLnBrk="1" hangingPunct="1"/>
            <a:endParaRPr lang="en-US" noProof="0" dirty="0"/>
          </a:p>
          <a:p>
            <a:pPr eaLnBrk="1" hangingPunct="1"/>
            <a:r>
              <a:rPr lang="en-US" noProof="0" dirty="0"/>
              <a:t>Reasons</a:t>
            </a:r>
          </a:p>
          <a:p>
            <a:pPr lvl="1" eaLnBrk="1" hangingPunct="1"/>
            <a:r>
              <a:rPr lang="en-US" noProof="0" dirty="0"/>
              <a:t>Memory cells must “recover” after access</a:t>
            </a:r>
          </a:p>
          <a:p>
            <a:pPr lvl="1" eaLnBrk="1" hangingPunct="1"/>
            <a:r>
              <a:rPr lang="en-US" noProof="0" dirty="0"/>
              <a:t>Reading out a memory cell destroys the stored data in some technologies and, thus, this data has to be written back into the cell	</a:t>
            </a:r>
          </a:p>
          <a:p>
            <a:pPr lvl="1" eaLnBrk="1" hangingPunct="1"/>
            <a:endParaRPr lang="en-US" noProof="0" dirty="0"/>
          </a:p>
          <a:p>
            <a:r>
              <a:rPr lang="en-US" noProof="0" dirty="0"/>
              <a:t>Ideal case: </a:t>
            </a:r>
            <a:r>
              <a:rPr lang="en-US" dirty="0"/>
              <a:t>cycle time </a:t>
            </a:r>
            <a:r>
              <a:rPr lang="en-US" noProof="0" dirty="0"/>
              <a:t>= access time</a:t>
            </a:r>
          </a:p>
          <a:p>
            <a:pPr eaLnBrk="1" hangingPunct="1"/>
            <a:endParaRPr lang="en-US" noProof="0" dirty="0"/>
          </a:p>
          <a:p>
            <a:r>
              <a:rPr lang="en-US" noProof="0" dirty="0"/>
              <a:t>Reality</a:t>
            </a:r>
            <a:r>
              <a:rPr lang="en-US" dirty="0"/>
              <a:t>: cycle time &gt;  access time </a:t>
            </a:r>
            <a:r>
              <a:rPr lang="en-US" noProof="0" dirty="0"/>
              <a:t>(up to 80%)</a:t>
            </a:r>
          </a:p>
          <a:p>
            <a:pPr eaLnBrk="1" hangingPunct="1"/>
            <a:endParaRPr lang="en-US" noProof="0" dirty="0"/>
          </a:p>
        </p:txBody>
      </p:sp>
      <p:sp>
        <p:nvSpPr>
          <p:cNvPr id="2457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856753752"/>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pPr eaLnBrk="1" hangingPunct="1"/>
            <a:r>
              <a:rPr lang="en-US" altLang="en-US" noProof="0" dirty="0"/>
              <a:t>Distributed Systems / distributed computing</a:t>
            </a:r>
          </a:p>
        </p:txBody>
      </p:sp>
      <p:sp>
        <p:nvSpPr>
          <p:cNvPr id="126980" name="Rectangle 3"/>
          <p:cNvSpPr>
            <a:spLocks noGrp="1" noChangeArrowheads="1"/>
          </p:cNvSpPr>
          <p:nvPr>
            <p:ph type="body" idx="1"/>
          </p:nvPr>
        </p:nvSpPr>
        <p:spPr/>
        <p:txBody>
          <a:bodyPr/>
          <a:lstStyle/>
          <a:p>
            <a:r>
              <a:rPr lang="en-US" altLang="en-US" noProof="0" dirty="0"/>
              <a:t>One step further away from the concrete hardware system and network topology.</a:t>
            </a:r>
          </a:p>
          <a:p>
            <a:pPr eaLnBrk="1" hangingPunct="1"/>
            <a:endParaRPr lang="en-US" altLang="en-US" dirty="0"/>
          </a:p>
          <a:p>
            <a:pPr eaLnBrk="1" hangingPunct="1"/>
            <a:r>
              <a:rPr lang="en-US" altLang="en-US" dirty="0"/>
              <a:t>A distributed system is a set of networked computers which communicate and coordinate via message passing to achieve a common goal.</a:t>
            </a:r>
          </a:p>
          <a:p>
            <a:pPr lvl="1"/>
            <a:r>
              <a:rPr lang="en-US" altLang="en-US" dirty="0"/>
              <a:t>Distributed program / distributed programming</a:t>
            </a:r>
          </a:p>
          <a:p>
            <a:pPr lvl="1"/>
            <a:endParaRPr lang="en-US" altLang="en-US" dirty="0"/>
          </a:p>
          <a:p>
            <a:r>
              <a:rPr lang="en-US" altLang="en-US" dirty="0"/>
              <a:t>Much looser coupled system compared to parallel computers.</a:t>
            </a:r>
          </a:p>
          <a:p>
            <a:endParaRPr lang="en-US" altLang="en-US" dirty="0"/>
          </a:p>
          <a:p>
            <a:r>
              <a:rPr lang="en-US" altLang="en-US" dirty="0"/>
              <a:t>Often Internet technology used for communication.</a:t>
            </a:r>
          </a:p>
          <a:p>
            <a:pPr lvl="1"/>
            <a:r>
              <a:rPr lang="en-US" altLang="en-US" dirty="0"/>
              <a:t>TCP/IP protocol family</a:t>
            </a:r>
          </a:p>
          <a:p>
            <a:pPr lvl="1"/>
            <a:endParaRPr lang="en-US" altLang="en-US" dirty="0"/>
          </a:p>
          <a:p>
            <a:r>
              <a:rPr lang="en-US" altLang="en-US" dirty="0"/>
              <a:t>Different architectures possible</a:t>
            </a:r>
          </a:p>
          <a:p>
            <a:pPr lvl="1"/>
            <a:r>
              <a:rPr lang="en-US" altLang="en-US" dirty="0"/>
              <a:t>Client-server, peer-to-peer, n-tier</a:t>
            </a:r>
          </a:p>
          <a:p>
            <a:pPr eaLnBrk="1" hangingPunct="1"/>
            <a:endParaRPr lang="en-US" altLang="en-US" dirty="0"/>
          </a:p>
          <a:p>
            <a:r>
              <a:rPr lang="en-US" altLang="en-US" dirty="0">
                <a:hlinkClick r:id="rId2"/>
              </a:rPr>
              <a:t>https://en.wikipedia.org/wiki/Distributed_computing</a:t>
            </a:r>
            <a:r>
              <a:rPr lang="en-US" altLang="en-US" dirty="0"/>
              <a:t> </a:t>
            </a:r>
            <a:endParaRPr lang="en-US" altLang="en-US" noProof="0" dirty="0"/>
          </a:p>
          <a:p>
            <a:pPr eaLnBrk="1" hangingPunct="1"/>
            <a:endParaRPr lang="en-US" altLang="en-US" noProof="0" dirty="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165390068"/>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r>
              <a:rPr lang="en-US" altLang="en-US" noProof="0" dirty="0"/>
              <a:t>Advantages of distributed systems</a:t>
            </a:r>
          </a:p>
        </p:txBody>
      </p:sp>
      <p:sp>
        <p:nvSpPr>
          <p:cNvPr id="128004" name="Rectangle 3"/>
          <p:cNvSpPr>
            <a:spLocks noGrp="1" noChangeArrowheads="1"/>
          </p:cNvSpPr>
          <p:nvPr>
            <p:ph type="body" idx="1"/>
          </p:nvPr>
        </p:nvSpPr>
        <p:spPr/>
        <p:txBody>
          <a:bodyPr>
            <a:normAutofit/>
          </a:bodyPr>
          <a:lstStyle/>
          <a:p>
            <a:r>
              <a:rPr lang="en-US" altLang="en-US" dirty="0"/>
              <a:t>Reuse of unused/underutilized computers (huge potential!)</a:t>
            </a:r>
          </a:p>
          <a:p>
            <a:r>
              <a:rPr lang="en-US" altLang="en-US" dirty="0"/>
              <a:t>Better use of existing resources (large, distributed memory)</a:t>
            </a:r>
          </a:p>
          <a:p>
            <a:r>
              <a:rPr lang="en-US" altLang="en-US" dirty="0"/>
              <a:t>Use of heterogeneous hardware possible (even specialized components possible)</a:t>
            </a:r>
          </a:p>
          <a:p>
            <a:pPr lvl="1"/>
            <a:r>
              <a:rPr lang="en-US" altLang="en-US" dirty="0"/>
              <a:t>Sub-programs can be placed on dedicated, specialized computers (e.g. graphics, data bases etc.)</a:t>
            </a:r>
          </a:p>
          <a:p>
            <a:endParaRPr lang="en-US" altLang="en-US" dirty="0"/>
          </a:p>
          <a:p>
            <a:r>
              <a:rPr lang="en-US" altLang="en-US" noProof="0" dirty="0"/>
              <a:t>It is relatively easy to extend a </a:t>
            </a:r>
            <a:r>
              <a:rPr lang="en-US" altLang="en-US" b="1" noProof="0" dirty="0"/>
              <a:t>virtual parallel computer </a:t>
            </a:r>
            <a:r>
              <a:rPr lang="en-US" altLang="en-US" noProof="0" dirty="0"/>
              <a:t>based on several servers/workstations/</a:t>
            </a:r>
            <a:r>
              <a:rPr lang="en-US" altLang="en-US" dirty="0"/>
              <a:t>computers in general  by more and more other computers.</a:t>
            </a:r>
          </a:p>
          <a:p>
            <a:endParaRPr lang="en-US" altLang="en-US" noProof="0" dirty="0"/>
          </a:p>
          <a:p>
            <a:r>
              <a:rPr lang="en-US" altLang="en-US" noProof="0" dirty="0"/>
              <a:t>Standard computers can be used for program development. </a:t>
            </a:r>
          </a:p>
          <a:p>
            <a:endParaRPr lang="en-US" altLang="en-US" noProof="0" dirty="0"/>
          </a:p>
          <a:p>
            <a:r>
              <a:rPr lang="en-US" altLang="en-US" noProof="0" dirty="0"/>
              <a:t>Standardized interfaces for message passing exist for distributed systems and parallel computers providing source code compatibility</a:t>
            </a:r>
          </a:p>
          <a:p>
            <a:pPr lvl="1"/>
            <a:r>
              <a:rPr lang="en-US" altLang="en-US" dirty="0"/>
              <a:t>Started with PVM: parallel virtual machine, </a:t>
            </a:r>
            <a:r>
              <a:rPr lang="en-US" altLang="en-US" dirty="0">
                <a:hlinkClick r:id="rId2"/>
              </a:rPr>
              <a:t>https://en.wikipedia.org/wiki/Parallel_Virtual_Machine</a:t>
            </a:r>
            <a:r>
              <a:rPr lang="en-US" altLang="en-US" dirty="0"/>
              <a:t>  </a:t>
            </a:r>
          </a:p>
          <a:p>
            <a:pPr lvl="1"/>
            <a:r>
              <a:rPr lang="en-US" altLang="en-US" dirty="0"/>
              <a:t>then MPI: message-passing interface, </a:t>
            </a:r>
            <a:r>
              <a:rPr lang="en-US" altLang="en-US" dirty="0">
                <a:hlinkClick r:id="rId3"/>
              </a:rPr>
              <a:t>https://en.wikipedia.org/wiki/Message_Passing_Interface</a:t>
            </a:r>
            <a:r>
              <a:rPr lang="en-US" altLang="en-US" dirty="0"/>
              <a:t>  </a:t>
            </a:r>
          </a:p>
          <a:p>
            <a:endParaRPr lang="en-US" altLang="en-US" noProof="0" dirty="0"/>
          </a:p>
          <a:p>
            <a:r>
              <a:rPr lang="en-US" altLang="en-US" noProof="0" dirty="0"/>
              <a:t>Fault tolerance: faulting machines will/should not bring down the whole distributed system</a:t>
            </a:r>
          </a:p>
          <a:p>
            <a:endParaRPr lang="en-US" altLang="en-US" noProof="0" dirty="0"/>
          </a:p>
        </p:txBody>
      </p:sp>
      <p:sp>
        <p:nvSpPr>
          <p:cNvPr id="6" name="Fußzeilenplatzhalter 3"/>
          <p:cNvSpPr>
            <a:spLocks noGrp="1"/>
          </p:cNvSpPr>
          <p:nvPr>
            <p:ph type="ftr" sz="quarter" idx="10"/>
          </p:nvPr>
        </p:nvSpPr>
        <p:spPr/>
        <p:txBody>
          <a:bodyPr/>
          <a:lstStyle/>
          <a:p>
            <a:pPr lvl="0"/>
            <a:r>
              <a:rPr lang="en-US" noProof="0"/>
              <a:t>TI II - Computer Architecture</a:t>
            </a:r>
            <a:endParaRPr lang="en-US" noProof="0" dirty="0"/>
          </a:p>
        </p:txBody>
      </p:sp>
    </p:spTree>
    <p:extLst>
      <p:ext uri="{BB962C8B-B14F-4D97-AF65-F5344CB8AC3E}">
        <p14:creationId xmlns:p14="http://schemas.microsoft.com/office/powerpoint/2010/main" val="1108616612"/>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altLang="en-US" noProof="0" dirty="0"/>
              <a:t>Disadvantages of distributed systems</a:t>
            </a:r>
          </a:p>
        </p:txBody>
      </p:sp>
      <p:sp>
        <p:nvSpPr>
          <p:cNvPr id="129028" name="Rectangle 3"/>
          <p:cNvSpPr>
            <a:spLocks noGrp="1" noChangeArrowheads="1"/>
          </p:cNvSpPr>
          <p:nvPr>
            <p:ph type="body" idx="1"/>
          </p:nvPr>
        </p:nvSpPr>
        <p:spPr/>
        <p:txBody>
          <a:bodyPr/>
          <a:lstStyle/>
          <a:p>
            <a:pPr eaLnBrk="1" hangingPunct="1"/>
            <a:r>
              <a:rPr lang="en-US" altLang="en-US" dirty="0"/>
              <a:t>More difficult to ensure security </a:t>
            </a:r>
          </a:p>
          <a:p>
            <a:pPr lvl="1"/>
            <a:r>
              <a:rPr lang="en-US" altLang="en-US" noProof="0" dirty="0"/>
              <a:t>Difficult to operate on distributed, encrypted data using different OS, hardware, operators, … </a:t>
            </a:r>
          </a:p>
          <a:p>
            <a:pPr eaLnBrk="1" hangingPunct="1"/>
            <a:endParaRPr lang="en-US" altLang="en-US" noProof="0" dirty="0"/>
          </a:p>
          <a:p>
            <a:pPr eaLnBrk="1" hangingPunct="1"/>
            <a:r>
              <a:rPr lang="en-US" altLang="en-US" noProof="0" dirty="0"/>
              <a:t>Difficult to give certain QoS (Quality of Service) guarantees (delays, computation time etc.) due to heterogeneous networks and computing hardware </a:t>
            </a:r>
          </a:p>
          <a:p>
            <a:pPr eaLnBrk="1" hangingPunct="1"/>
            <a:endParaRPr lang="en-US" altLang="en-US" noProof="0" dirty="0"/>
          </a:p>
          <a:p>
            <a:pPr eaLnBrk="1" hangingPunct="1"/>
            <a:r>
              <a:rPr lang="en-US" altLang="en-US" noProof="0" dirty="0"/>
              <a:t>Use of (relatively) high-level interfaces (e.g. socket interfaces using UDP/TCP)</a:t>
            </a:r>
          </a:p>
          <a:p>
            <a:pPr eaLnBrk="1" hangingPunct="1"/>
            <a:endParaRPr lang="en-US" altLang="en-US" noProof="0" dirty="0"/>
          </a:p>
          <a:p>
            <a:pPr eaLnBrk="1" hangingPunct="1"/>
            <a:r>
              <a:rPr lang="en-US" altLang="en-US" noProof="0" dirty="0"/>
              <a:t>Relatively slow communication over the network</a:t>
            </a:r>
          </a:p>
          <a:p>
            <a:pPr lvl="1"/>
            <a:r>
              <a:rPr lang="en-US" altLang="en-US" dirty="0"/>
              <a:t>Supports only coarse grained parallelism with little communication</a:t>
            </a:r>
            <a:endParaRPr lang="en-US" altLang="en-US" noProof="0" dirty="0"/>
          </a:p>
          <a:p>
            <a:pPr lvl="1" eaLnBrk="1" hangingPunct="1"/>
            <a:r>
              <a:rPr lang="en-US" altLang="en-US" noProof="0" dirty="0"/>
              <a:t>Specialized communication hardware exists, but often replaced by Ethernet</a:t>
            </a:r>
          </a:p>
          <a:p>
            <a:pPr lvl="1" eaLnBrk="1" hangingPunct="1"/>
            <a:endParaRPr lang="en-US" altLang="en-US" dirty="0"/>
          </a:p>
          <a:p>
            <a:r>
              <a:rPr lang="en-US" altLang="en-US" noProof="0" dirty="0"/>
              <a:t>Newer technologies/interfaces exist (sometimes for dedicated purposes)</a:t>
            </a:r>
          </a:p>
          <a:p>
            <a:pPr lvl="1"/>
            <a:r>
              <a:rPr lang="en-US" altLang="en-US" noProof="0" dirty="0"/>
              <a:t>E.g. </a:t>
            </a:r>
            <a:r>
              <a:rPr lang="en-US" altLang="en-US" dirty="0"/>
              <a:t>Hadoop (</a:t>
            </a:r>
            <a:r>
              <a:rPr lang="en-US" altLang="en-US" dirty="0">
                <a:hlinkClick r:id="rId2"/>
              </a:rPr>
              <a:t>https://en.wikipedia.org/wiki/Apache_Hadoop</a:t>
            </a:r>
            <a:r>
              <a:rPr lang="en-US" altLang="en-US" dirty="0"/>
              <a:t>), </a:t>
            </a:r>
            <a:br>
              <a:rPr lang="en-US" altLang="en-US" dirty="0"/>
            </a:br>
            <a:r>
              <a:rPr lang="en-US" altLang="en-US" dirty="0"/>
              <a:t>Spark (</a:t>
            </a:r>
            <a:r>
              <a:rPr lang="en-US" altLang="en-US" dirty="0">
                <a:hlinkClick r:id="rId3"/>
              </a:rPr>
              <a:t>https://en.wikipedia.org/wiki/Apache_Spark</a:t>
            </a:r>
            <a:r>
              <a:rPr lang="en-US" altLang="en-US" dirty="0"/>
              <a:t>), </a:t>
            </a:r>
            <a:r>
              <a:rPr lang="en-US" altLang="en-US" noProof="0" dirty="0" err="1"/>
              <a:t>Flink</a:t>
            </a:r>
            <a:r>
              <a:rPr lang="en-US" altLang="en-US" dirty="0"/>
              <a:t> (</a:t>
            </a:r>
            <a:r>
              <a:rPr lang="en-US" altLang="en-US" dirty="0">
                <a:hlinkClick r:id="rId4"/>
              </a:rPr>
              <a:t>https://en.wikipedia.org/wiki/Apache_Flink</a:t>
            </a:r>
            <a:r>
              <a:rPr lang="en-US" altLang="en-US" dirty="0"/>
              <a:t>) </a:t>
            </a:r>
            <a:endParaRPr lang="en-US" altLang="en-US" noProof="0" dirty="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496411205"/>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4"/>
          <p:cNvSpPr>
            <a:spLocks noGrp="1" noChangeArrowheads="1"/>
          </p:cNvSpPr>
          <p:nvPr>
            <p:ph type="title"/>
          </p:nvPr>
        </p:nvSpPr>
        <p:spPr/>
        <p:txBody>
          <a:bodyPr/>
          <a:lstStyle/>
          <a:p>
            <a:pPr eaLnBrk="1" hangingPunct="1"/>
            <a:r>
              <a:rPr lang="en-US" altLang="en-US" noProof="0" dirty="0"/>
              <a:t>Grid computing</a:t>
            </a:r>
          </a:p>
        </p:txBody>
      </p:sp>
      <p:sp>
        <p:nvSpPr>
          <p:cNvPr id="131076" name="Rectangle 5"/>
          <p:cNvSpPr>
            <a:spLocks noGrp="1" noChangeArrowheads="1"/>
          </p:cNvSpPr>
          <p:nvPr>
            <p:ph type="body" idx="1"/>
          </p:nvPr>
        </p:nvSpPr>
        <p:spPr/>
        <p:txBody>
          <a:bodyPr/>
          <a:lstStyle/>
          <a:p>
            <a:pPr eaLnBrk="1" hangingPunct="1">
              <a:lnSpc>
                <a:spcPct val="90000"/>
              </a:lnSpc>
            </a:pPr>
            <a:r>
              <a:rPr lang="en-US" altLang="en-US" noProof="0" dirty="0"/>
              <a:t>Widely distributed computers used for a common task.</a:t>
            </a:r>
          </a:p>
          <a:p>
            <a:pPr lvl="1">
              <a:lnSpc>
                <a:spcPct val="90000"/>
              </a:lnSpc>
            </a:pPr>
            <a:r>
              <a:rPr lang="en-US" altLang="en-US" dirty="0"/>
              <a:t>Computing resources as easy to access as electrical power (“power grid”)</a:t>
            </a:r>
          </a:p>
          <a:p>
            <a:pPr lvl="1">
              <a:lnSpc>
                <a:spcPct val="90000"/>
              </a:lnSpc>
            </a:pPr>
            <a:r>
              <a:rPr lang="en-US" altLang="en-US" dirty="0"/>
              <a:t>(Autonomous) resources loosely coupled via the Internet (or dedicated high performance connections)</a:t>
            </a:r>
          </a:p>
          <a:p>
            <a:pPr lvl="1">
              <a:lnSpc>
                <a:spcPct val="90000"/>
              </a:lnSpc>
            </a:pPr>
            <a:r>
              <a:rPr lang="en-US" altLang="en-US" noProof="0" dirty="0"/>
              <a:t>Different (international, public/private) organizations (or individuals) form a virtual organization for the common task</a:t>
            </a:r>
          </a:p>
          <a:p>
            <a:pPr lvl="1">
              <a:lnSpc>
                <a:spcPct val="90000"/>
              </a:lnSpc>
            </a:pPr>
            <a:r>
              <a:rPr lang="en-US" altLang="en-US" dirty="0"/>
              <a:t>Typically consists of many super-computer centers interconnected</a:t>
            </a:r>
          </a:p>
          <a:p>
            <a:pPr lvl="1">
              <a:lnSpc>
                <a:spcPct val="90000"/>
              </a:lnSpc>
            </a:pPr>
            <a:r>
              <a:rPr lang="en-US" altLang="en-US" noProof="0" dirty="0"/>
              <a:t>Examples: grand challenge problems such as earthquake predictions, protein folding, search for extraterrestrials… but also CERN, Bitcoin</a:t>
            </a:r>
          </a:p>
          <a:p>
            <a:pPr lvl="1">
              <a:lnSpc>
                <a:spcPct val="90000"/>
              </a:lnSpc>
            </a:pPr>
            <a:r>
              <a:rPr lang="en-US" altLang="en-US" dirty="0">
                <a:hlinkClick r:id="rId2"/>
              </a:rPr>
              <a:t>https://en.wikipedia.org/wiki/Grid_computing</a:t>
            </a:r>
            <a:r>
              <a:rPr lang="en-US" altLang="en-US" dirty="0"/>
              <a:t> </a:t>
            </a:r>
            <a:endParaRPr lang="en-US" altLang="en-US" noProof="0" dirty="0"/>
          </a:p>
          <a:p>
            <a:pPr eaLnBrk="1" hangingPunct="1">
              <a:lnSpc>
                <a:spcPct val="90000"/>
              </a:lnSpc>
            </a:pPr>
            <a:endParaRPr lang="en-US" altLang="en-US" dirty="0"/>
          </a:p>
          <a:p>
            <a:pPr>
              <a:lnSpc>
                <a:spcPct val="90000"/>
              </a:lnSpc>
            </a:pPr>
            <a:r>
              <a:rPr lang="en-US" altLang="en-US" b="1" noProof="0" dirty="0"/>
              <a:t>Cloud computing</a:t>
            </a:r>
          </a:p>
          <a:p>
            <a:pPr lvl="1">
              <a:lnSpc>
                <a:spcPct val="90000"/>
              </a:lnSpc>
            </a:pPr>
            <a:r>
              <a:rPr lang="en-US" altLang="en-US" dirty="0"/>
              <a:t>Also widely distributed data centers, but they typically belong to one organization</a:t>
            </a:r>
          </a:p>
          <a:p>
            <a:pPr lvl="1">
              <a:lnSpc>
                <a:spcPct val="90000"/>
              </a:lnSpc>
            </a:pPr>
            <a:r>
              <a:rPr lang="en-US" altLang="en-US" noProof="0" dirty="0"/>
              <a:t>Used for storage and computation</a:t>
            </a:r>
          </a:p>
          <a:p>
            <a:pPr lvl="1">
              <a:lnSpc>
                <a:spcPct val="90000"/>
              </a:lnSpc>
            </a:pPr>
            <a:r>
              <a:rPr lang="en-US" altLang="en-US" dirty="0">
                <a:hlinkClick r:id="rId3"/>
              </a:rPr>
              <a:t>https://en.wikipedia.org/wiki/Cloud_computing</a:t>
            </a:r>
            <a:r>
              <a:rPr lang="en-US" altLang="en-US" dirty="0"/>
              <a:t> </a:t>
            </a:r>
          </a:p>
          <a:p>
            <a:pPr lvl="1">
              <a:lnSpc>
                <a:spcPct val="90000"/>
              </a:lnSpc>
            </a:pPr>
            <a:endParaRPr lang="en-US" altLang="en-US" noProof="0" dirty="0"/>
          </a:p>
          <a:p>
            <a:pPr>
              <a:lnSpc>
                <a:spcPct val="90000"/>
              </a:lnSpc>
            </a:pPr>
            <a:r>
              <a:rPr lang="en-US" altLang="en-US" b="1" dirty="0"/>
              <a:t>Edge computing</a:t>
            </a:r>
          </a:p>
          <a:p>
            <a:pPr lvl="1">
              <a:lnSpc>
                <a:spcPct val="90000"/>
              </a:lnSpc>
            </a:pPr>
            <a:r>
              <a:rPr lang="en-US" altLang="en-US" noProof="0" dirty="0"/>
              <a:t>The cloud comes closer to the customer to reduce latency</a:t>
            </a:r>
          </a:p>
          <a:p>
            <a:pPr lvl="1">
              <a:lnSpc>
                <a:spcPct val="90000"/>
              </a:lnSpc>
            </a:pPr>
            <a:r>
              <a:rPr lang="en-US" altLang="en-US" dirty="0">
                <a:hlinkClick r:id="rId4"/>
              </a:rPr>
              <a:t>https://en.wikipedia.org/wiki/Edge_computing</a:t>
            </a:r>
            <a:r>
              <a:rPr lang="en-US" altLang="en-US" dirty="0"/>
              <a:t> </a:t>
            </a:r>
            <a:endParaRPr lang="en-US" altLang="en-US" noProof="0" dirty="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318797618"/>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5"/>
          <p:cNvSpPr>
            <a:spLocks noGrp="1" noChangeArrowheads="1"/>
          </p:cNvSpPr>
          <p:nvPr>
            <p:ph type="title"/>
          </p:nvPr>
        </p:nvSpPr>
        <p:spPr/>
        <p:txBody>
          <a:bodyPr/>
          <a:lstStyle/>
          <a:p>
            <a:pPr eaLnBrk="1" hangingPunct="1"/>
            <a:r>
              <a:rPr lang="en-US" altLang="en-US" noProof="0" dirty="0"/>
              <a:t>…and some more computer systems</a:t>
            </a:r>
          </a:p>
        </p:txBody>
      </p:sp>
      <p:sp>
        <p:nvSpPr>
          <p:cNvPr id="145412" name="Rectangle 6"/>
          <p:cNvSpPr>
            <a:spLocks noGrp="1" noChangeArrowheads="1"/>
          </p:cNvSpPr>
          <p:nvPr>
            <p:ph type="body" idx="1"/>
          </p:nvPr>
        </p:nvSpPr>
        <p:spPr/>
        <p:txBody>
          <a:bodyPr/>
          <a:lstStyle/>
          <a:p>
            <a:pPr eaLnBrk="1" hangingPunct="1"/>
            <a:r>
              <a:rPr lang="en-US" altLang="en-US" noProof="0" dirty="0"/>
              <a:t>Embedded Systems</a:t>
            </a:r>
          </a:p>
          <a:p>
            <a:pPr lvl="1" eaLnBrk="1" hangingPunct="1"/>
            <a:r>
              <a:rPr lang="en-US" altLang="en-US" noProof="0" dirty="0"/>
              <a:t>Hardware and Software are components of a bigger system, e.g. plant and process control, robotics, dish washer, ventilator ...</a:t>
            </a:r>
          </a:p>
          <a:p>
            <a:pPr lvl="1" eaLnBrk="1" hangingPunct="1"/>
            <a:endParaRPr lang="en-US" altLang="en-US" noProof="0" dirty="0"/>
          </a:p>
          <a:p>
            <a:pPr eaLnBrk="1" hangingPunct="1"/>
            <a:r>
              <a:rPr lang="en-US" altLang="en-US" noProof="0" dirty="0"/>
              <a:t>ICT (Information and Communications Technology) </a:t>
            </a:r>
          </a:p>
          <a:p>
            <a:pPr lvl="1" eaLnBrk="1" hangingPunct="1"/>
            <a:r>
              <a:rPr lang="en-US" altLang="en-US" noProof="0" dirty="0"/>
              <a:t>Hardware and Software are main components of communication networks, multimedia equipment, mobile phones, ...</a:t>
            </a:r>
          </a:p>
          <a:p>
            <a:pPr lvl="1"/>
            <a:r>
              <a:rPr lang="en-US" altLang="en-US" dirty="0">
                <a:hlinkClick r:id="rId2"/>
              </a:rPr>
              <a:t>https://en.wikipedia.org/wiki/Information_and_communications_technology</a:t>
            </a:r>
            <a:r>
              <a:rPr lang="en-US" altLang="en-US" dirty="0"/>
              <a:t> </a:t>
            </a:r>
            <a:endParaRPr lang="en-US" altLang="en-US" noProof="0" dirty="0"/>
          </a:p>
          <a:p>
            <a:pPr lvl="1" eaLnBrk="1" hangingPunct="1"/>
            <a:endParaRPr lang="en-US" altLang="en-US" noProof="0" dirty="0"/>
          </a:p>
          <a:p>
            <a:pPr eaLnBrk="1" hangingPunct="1"/>
            <a:r>
              <a:rPr lang="en-US" altLang="en-US" noProof="0" dirty="0"/>
              <a:t>Operational Technology</a:t>
            </a:r>
          </a:p>
          <a:p>
            <a:pPr lvl="1" eaLnBrk="1" hangingPunct="1"/>
            <a:r>
              <a:rPr lang="en-US" altLang="en-US" noProof="0" dirty="0"/>
              <a:t>Use of Hardware and Software </a:t>
            </a:r>
            <a:r>
              <a:rPr lang="en-US" altLang="en-US" dirty="0"/>
              <a:t>for process and asset monitoring in industry</a:t>
            </a:r>
          </a:p>
          <a:p>
            <a:pPr lvl="1"/>
            <a:r>
              <a:rPr lang="en-US" altLang="en-US" noProof="0" dirty="0"/>
              <a:t>Industrial control systems like PLC (Programmable Logic Controller</a:t>
            </a:r>
            <a:r>
              <a:rPr lang="en-US" altLang="en-US" dirty="0"/>
              <a:t>), SCADA (Supervisory control and data acquisition), Building Automation Systems…</a:t>
            </a:r>
            <a:endParaRPr lang="en-US" altLang="en-US" noProof="0" dirty="0"/>
          </a:p>
          <a:p>
            <a:pPr lvl="1"/>
            <a:r>
              <a:rPr lang="en-US" altLang="en-US" dirty="0">
                <a:hlinkClick r:id="rId3"/>
              </a:rPr>
              <a:t>https://en.wikipedia.org/wiki/Operational_technology</a:t>
            </a:r>
            <a:r>
              <a:rPr lang="en-US" altLang="en-US" dirty="0"/>
              <a:t> </a:t>
            </a:r>
            <a:endParaRPr lang="en-US" altLang="en-US" noProof="0" dirty="0"/>
          </a:p>
          <a:p>
            <a:pPr eaLnBrk="1" hangingPunct="1"/>
            <a:endParaRPr lang="en-US" altLang="en-US" noProof="0" dirty="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751443535"/>
      </p:ext>
    </p:extLst>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a:t>
            </a:r>
            <a:endParaRPr lang="en-US" noProof="0"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5F5F5F"/>
                </a:solidFill>
                <a:effectLst/>
                <a:uLnTx/>
                <a:uFillTx/>
                <a:latin typeface="Arial" charset="0"/>
                <a:ea typeface="+mn-ea"/>
                <a:cs typeface="+mn-cs"/>
              </a:rPr>
              <a:t>TI II - Computer Architecture</a:t>
            </a:r>
            <a:endParaRPr kumimoji="0" lang="de-DE" sz="1000" b="0" i="0" u="none" strike="noStrike" kern="1200" cap="none" spc="0" normalizeH="0" baseline="0" noProof="0">
              <a:ln>
                <a:noFill/>
              </a:ln>
              <a:solidFill>
                <a:srgbClr val="5F5F5F"/>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9C8D153C-5DC7-4735-85C5-F3EFAAD684B7}"/>
              </a:ext>
            </a:extLst>
          </p:cNvPr>
          <p:cNvPicPr>
            <a:picLocks noChangeAspect="1"/>
          </p:cNvPicPr>
          <p:nvPr/>
        </p:nvPicPr>
        <p:blipFill rotWithShape="1">
          <a:blip r:embed="rId2">
            <a:extLst>
              <a:ext uri="{28A0092B-C50C-407E-A947-70E740481C1C}">
                <a14:useLocalDpi xmlns:a14="http://schemas.microsoft.com/office/drawing/2010/main" val="0"/>
              </a:ext>
            </a:extLst>
          </a:blip>
          <a:srcRect l="3073"/>
          <a:stretch/>
        </p:blipFill>
        <p:spPr>
          <a:xfrm>
            <a:off x="-1" y="1374778"/>
            <a:ext cx="10523955" cy="4044461"/>
          </a:xfrm>
          <a:prstGeom prst="rect">
            <a:avLst/>
          </a:prstGeom>
        </p:spPr>
      </p:pic>
      <p:sp>
        <p:nvSpPr>
          <p:cNvPr id="8" name="TextBox 7">
            <a:extLst>
              <a:ext uri="{FF2B5EF4-FFF2-40B4-BE49-F238E27FC236}">
                <a16:creationId xmlns:a16="http://schemas.microsoft.com/office/drawing/2014/main" id="{714F0BBA-CD30-48F6-983A-4E28D98F710B}"/>
              </a:ext>
            </a:extLst>
          </p:cNvPr>
          <p:cNvSpPr txBox="1"/>
          <p:nvPr/>
        </p:nvSpPr>
        <p:spPr>
          <a:xfrm>
            <a:off x="280216" y="5262856"/>
            <a:ext cx="4297971" cy="430887"/>
          </a:xfrm>
          <a:prstGeom prst="rect">
            <a:avLst/>
          </a:prstGeom>
          <a:noFill/>
        </p:spPr>
        <p:txBody>
          <a:bodyPr wrap="none" rtlCol="0">
            <a:spAutoFit/>
          </a:bodyPr>
          <a:lstStyle/>
          <a:p>
            <a:r>
              <a:rPr lang="de-DE" sz="1100" dirty="0">
                <a:solidFill>
                  <a:schemeClr val="bg1">
                    <a:lumMod val="65000"/>
                  </a:schemeClr>
                </a:solidFill>
              </a:rPr>
              <a:t>Source: </a:t>
            </a:r>
            <a:r>
              <a:rPr lang="en-US" sz="1100" dirty="0">
                <a:solidFill>
                  <a:schemeClr val="bg1">
                    <a:lumMod val="65000"/>
                  </a:schemeClr>
                </a:solidFill>
              </a:rPr>
              <a:t>The </a:t>
            </a:r>
            <a:r>
              <a:rPr lang="en-US" sz="1100" dirty="0" err="1">
                <a:solidFill>
                  <a:schemeClr val="bg1">
                    <a:lumMod val="65000"/>
                  </a:schemeClr>
                </a:solidFill>
              </a:rPr>
              <a:t>Telecare</a:t>
            </a:r>
            <a:r>
              <a:rPr lang="en-US" sz="1100" dirty="0">
                <a:solidFill>
                  <a:schemeClr val="bg1">
                    <a:lumMod val="65000"/>
                  </a:schemeClr>
                </a:solidFill>
              </a:rPr>
              <a:t> Blog, </a:t>
            </a:r>
            <a:r>
              <a:rPr lang="en-US" sz="1100" dirty="0">
                <a:solidFill>
                  <a:schemeClr val="bg1">
                    <a:lumMod val="65000"/>
                  </a:schemeClr>
                </a:solidFill>
                <a:hlinkClick r:id="rId3"/>
              </a:rPr>
              <a:t>thetelecareblog.blogspot.de</a:t>
            </a:r>
            <a:r>
              <a:rPr lang="en-US" sz="1100" dirty="0">
                <a:solidFill>
                  <a:schemeClr val="bg1">
                    <a:lumMod val="65000"/>
                  </a:schemeClr>
                </a:solidFill>
              </a:rPr>
              <a:t>, 24.10.14</a:t>
            </a:r>
          </a:p>
          <a:p>
            <a:endParaRPr lang="en-US" sz="1100" dirty="0">
              <a:solidFill>
                <a:schemeClr val="bg1">
                  <a:lumMod val="65000"/>
                </a:schemeClr>
              </a:solidFill>
            </a:endParaRPr>
          </a:p>
        </p:txBody>
      </p:sp>
      <p:sp>
        <p:nvSpPr>
          <p:cNvPr id="9" name="TextBox 8">
            <a:extLst>
              <a:ext uri="{FF2B5EF4-FFF2-40B4-BE49-F238E27FC236}">
                <a16:creationId xmlns:a16="http://schemas.microsoft.com/office/drawing/2014/main" id="{45603E30-9CA9-4B11-8FEC-0D85E1079BBE}"/>
              </a:ext>
            </a:extLst>
          </p:cNvPr>
          <p:cNvSpPr txBox="1"/>
          <p:nvPr/>
        </p:nvSpPr>
        <p:spPr>
          <a:xfrm>
            <a:off x="713328" y="2343158"/>
            <a:ext cx="2335699" cy="584775"/>
          </a:xfrm>
          <a:prstGeom prst="rect">
            <a:avLst/>
          </a:prstGeom>
          <a:solidFill>
            <a:schemeClr val="bg1"/>
          </a:solidFill>
        </p:spPr>
        <p:txBody>
          <a:bodyPr wrap="square" rtlCol="0">
            <a:spAutoFit/>
          </a:bodyPr>
          <a:lstStyle/>
          <a:p>
            <a:r>
              <a:rPr lang="de-DE" sz="1600" dirty="0"/>
              <a:t>Cars, </a:t>
            </a:r>
            <a:r>
              <a:rPr lang="de-DE" sz="1600" dirty="0" err="1"/>
              <a:t>animals</a:t>
            </a:r>
            <a:r>
              <a:rPr lang="de-DE" sz="1600" dirty="0"/>
              <a:t>, </a:t>
            </a:r>
            <a:r>
              <a:rPr lang="de-DE" sz="1600" dirty="0" err="1"/>
              <a:t>people</a:t>
            </a:r>
            <a:r>
              <a:rPr lang="de-DE" sz="1600" dirty="0"/>
              <a:t>,</a:t>
            </a:r>
          </a:p>
          <a:p>
            <a:r>
              <a:rPr lang="en-US" sz="1600" dirty="0"/>
              <a:t>monitoring</a:t>
            </a:r>
            <a:endParaRPr lang="de-DE" sz="1600" dirty="0"/>
          </a:p>
        </p:txBody>
      </p:sp>
      <p:sp>
        <p:nvSpPr>
          <p:cNvPr id="10" name="TextBox 9">
            <a:extLst>
              <a:ext uri="{FF2B5EF4-FFF2-40B4-BE49-F238E27FC236}">
                <a16:creationId xmlns:a16="http://schemas.microsoft.com/office/drawing/2014/main" id="{5199560D-1BF1-4719-9ACD-BEA050013D09}"/>
              </a:ext>
            </a:extLst>
          </p:cNvPr>
          <p:cNvSpPr txBox="1"/>
          <p:nvPr/>
        </p:nvSpPr>
        <p:spPr>
          <a:xfrm>
            <a:off x="495123" y="4622031"/>
            <a:ext cx="2603598" cy="584775"/>
          </a:xfrm>
          <a:prstGeom prst="rect">
            <a:avLst/>
          </a:prstGeom>
          <a:solidFill>
            <a:schemeClr val="bg1"/>
          </a:solidFill>
        </p:spPr>
        <p:txBody>
          <a:bodyPr wrap="none" rtlCol="0">
            <a:spAutoFit/>
          </a:bodyPr>
          <a:lstStyle/>
          <a:p>
            <a:r>
              <a:rPr lang="de-DE" sz="1600" dirty="0" err="1"/>
              <a:t>Machine-to-machine</a:t>
            </a:r>
            <a:r>
              <a:rPr lang="de-DE" sz="1600" dirty="0"/>
              <a:t> </a:t>
            </a:r>
            <a:r>
              <a:rPr lang="de-DE" sz="1600" dirty="0" err="1"/>
              <a:t>com</a:t>
            </a:r>
            <a:r>
              <a:rPr lang="de-DE" sz="1600" dirty="0"/>
              <a:t>.,</a:t>
            </a:r>
          </a:p>
          <a:p>
            <a:r>
              <a:rPr lang="en-US" sz="1600" dirty="0"/>
              <a:t>Sensor networks</a:t>
            </a:r>
            <a:endParaRPr lang="de-DE" sz="1600" dirty="0"/>
          </a:p>
        </p:txBody>
      </p:sp>
      <p:sp>
        <p:nvSpPr>
          <p:cNvPr id="11" name="TextBox 10">
            <a:extLst>
              <a:ext uri="{FF2B5EF4-FFF2-40B4-BE49-F238E27FC236}">
                <a16:creationId xmlns:a16="http://schemas.microsoft.com/office/drawing/2014/main" id="{9DF5674D-D298-48F4-8DC7-DE4825494DCC}"/>
              </a:ext>
            </a:extLst>
          </p:cNvPr>
          <p:cNvSpPr txBox="1"/>
          <p:nvPr/>
        </p:nvSpPr>
        <p:spPr>
          <a:xfrm>
            <a:off x="1663392" y="3020452"/>
            <a:ext cx="1175322" cy="584775"/>
          </a:xfrm>
          <a:prstGeom prst="rect">
            <a:avLst/>
          </a:prstGeom>
          <a:solidFill>
            <a:schemeClr val="bg1"/>
          </a:solidFill>
        </p:spPr>
        <p:txBody>
          <a:bodyPr wrap="none" rtlCol="0">
            <a:spAutoFit/>
          </a:bodyPr>
          <a:lstStyle/>
          <a:p>
            <a:r>
              <a:rPr lang="de-DE" sz="1600" dirty="0"/>
              <a:t>Embedded</a:t>
            </a:r>
          </a:p>
          <a:p>
            <a:r>
              <a:rPr lang="en-US" sz="1600" dirty="0"/>
              <a:t>systems</a:t>
            </a:r>
            <a:endParaRPr lang="de-DE" sz="1600" dirty="0"/>
          </a:p>
        </p:txBody>
      </p:sp>
      <p:sp>
        <p:nvSpPr>
          <p:cNvPr id="12" name="TextBox 11">
            <a:extLst>
              <a:ext uri="{FF2B5EF4-FFF2-40B4-BE49-F238E27FC236}">
                <a16:creationId xmlns:a16="http://schemas.microsoft.com/office/drawing/2014/main" id="{2018DCB1-3DE1-4841-A29E-905E392FB506}"/>
              </a:ext>
            </a:extLst>
          </p:cNvPr>
          <p:cNvSpPr txBox="1"/>
          <p:nvPr/>
        </p:nvSpPr>
        <p:spPr>
          <a:xfrm>
            <a:off x="3098721" y="4819075"/>
            <a:ext cx="1760636" cy="338554"/>
          </a:xfrm>
          <a:prstGeom prst="rect">
            <a:avLst/>
          </a:prstGeom>
          <a:solidFill>
            <a:schemeClr val="bg1"/>
          </a:solidFill>
        </p:spPr>
        <p:txBody>
          <a:bodyPr wrap="square" rtlCol="0">
            <a:spAutoFit/>
          </a:bodyPr>
          <a:lstStyle/>
          <a:p>
            <a:r>
              <a:rPr lang="de-DE" sz="1600" dirty="0" err="1"/>
              <a:t>Everyday</a:t>
            </a:r>
            <a:r>
              <a:rPr lang="de-DE" sz="1600" dirty="0"/>
              <a:t> </a:t>
            </a:r>
            <a:r>
              <a:rPr lang="de-DE" sz="1600" dirty="0" err="1"/>
              <a:t>things</a:t>
            </a:r>
            <a:endParaRPr lang="de-DE" sz="1600" dirty="0"/>
          </a:p>
        </p:txBody>
      </p:sp>
      <p:sp>
        <p:nvSpPr>
          <p:cNvPr id="13" name="TextBox 12">
            <a:extLst>
              <a:ext uri="{FF2B5EF4-FFF2-40B4-BE49-F238E27FC236}">
                <a16:creationId xmlns:a16="http://schemas.microsoft.com/office/drawing/2014/main" id="{5627CAD6-8BCA-4774-B6F1-D27ECA6596CA}"/>
              </a:ext>
            </a:extLst>
          </p:cNvPr>
          <p:cNvSpPr txBox="1"/>
          <p:nvPr/>
        </p:nvSpPr>
        <p:spPr>
          <a:xfrm>
            <a:off x="5278570" y="4792563"/>
            <a:ext cx="1863011" cy="338554"/>
          </a:xfrm>
          <a:prstGeom prst="rect">
            <a:avLst/>
          </a:prstGeom>
          <a:solidFill>
            <a:schemeClr val="bg1"/>
          </a:solidFill>
        </p:spPr>
        <p:txBody>
          <a:bodyPr wrap="none" rtlCol="0">
            <a:spAutoFit/>
          </a:bodyPr>
          <a:lstStyle/>
          <a:p>
            <a:r>
              <a:rPr lang="de-DE" sz="1600" dirty="0"/>
              <a:t>Smart Home / City</a:t>
            </a:r>
          </a:p>
        </p:txBody>
      </p:sp>
      <p:sp>
        <p:nvSpPr>
          <p:cNvPr id="14" name="TextBox 13">
            <a:extLst>
              <a:ext uri="{FF2B5EF4-FFF2-40B4-BE49-F238E27FC236}">
                <a16:creationId xmlns:a16="http://schemas.microsoft.com/office/drawing/2014/main" id="{8632DB48-B5D4-420A-ABC8-08E4DCBF00F8}"/>
              </a:ext>
            </a:extLst>
          </p:cNvPr>
          <p:cNvSpPr txBox="1"/>
          <p:nvPr/>
        </p:nvSpPr>
        <p:spPr>
          <a:xfrm>
            <a:off x="7681012" y="4792563"/>
            <a:ext cx="2105013" cy="338554"/>
          </a:xfrm>
          <a:prstGeom prst="rect">
            <a:avLst/>
          </a:prstGeom>
          <a:solidFill>
            <a:schemeClr val="bg1"/>
          </a:solidFill>
        </p:spPr>
        <p:txBody>
          <a:bodyPr wrap="square" rtlCol="0">
            <a:spAutoFit/>
          </a:bodyPr>
          <a:lstStyle/>
          <a:p>
            <a:r>
              <a:rPr lang="de-DE" sz="1600" dirty="0" err="1"/>
              <a:t>Health</a:t>
            </a:r>
            <a:r>
              <a:rPr lang="de-DE" sz="1600" dirty="0"/>
              <a:t> care</a:t>
            </a:r>
          </a:p>
        </p:txBody>
      </p:sp>
      <p:sp>
        <p:nvSpPr>
          <p:cNvPr id="15" name="TextBox 14">
            <a:extLst>
              <a:ext uri="{FF2B5EF4-FFF2-40B4-BE49-F238E27FC236}">
                <a16:creationId xmlns:a16="http://schemas.microsoft.com/office/drawing/2014/main" id="{8C00D9CD-8F24-4E95-9112-E998017843B6}"/>
              </a:ext>
            </a:extLst>
          </p:cNvPr>
          <p:cNvSpPr txBox="1"/>
          <p:nvPr/>
        </p:nvSpPr>
        <p:spPr>
          <a:xfrm>
            <a:off x="3422588" y="2296991"/>
            <a:ext cx="1609674" cy="338554"/>
          </a:xfrm>
          <a:prstGeom prst="rect">
            <a:avLst/>
          </a:prstGeom>
          <a:solidFill>
            <a:schemeClr val="bg1"/>
          </a:solidFill>
        </p:spPr>
        <p:txBody>
          <a:bodyPr wrap="square" rtlCol="0">
            <a:spAutoFit/>
          </a:bodyPr>
          <a:lstStyle/>
          <a:p>
            <a:r>
              <a:rPr lang="de-DE" sz="1600" dirty="0" err="1"/>
              <a:t>Agriculture</a:t>
            </a:r>
            <a:endParaRPr lang="de-DE" sz="1600" dirty="0"/>
          </a:p>
        </p:txBody>
      </p:sp>
      <p:sp>
        <p:nvSpPr>
          <p:cNvPr id="16" name="TextBox 15">
            <a:extLst>
              <a:ext uri="{FF2B5EF4-FFF2-40B4-BE49-F238E27FC236}">
                <a16:creationId xmlns:a16="http://schemas.microsoft.com/office/drawing/2014/main" id="{8A21F24B-1091-4189-8D28-FE4B9A0BE4A9}"/>
              </a:ext>
            </a:extLst>
          </p:cNvPr>
          <p:cNvSpPr txBox="1"/>
          <p:nvPr/>
        </p:nvSpPr>
        <p:spPr>
          <a:xfrm>
            <a:off x="5278570" y="2296991"/>
            <a:ext cx="1609674" cy="338554"/>
          </a:xfrm>
          <a:prstGeom prst="rect">
            <a:avLst/>
          </a:prstGeom>
          <a:solidFill>
            <a:schemeClr val="bg1"/>
          </a:solidFill>
        </p:spPr>
        <p:txBody>
          <a:bodyPr wrap="square" rtlCol="0">
            <a:spAutoFit/>
          </a:bodyPr>
          <a:lstStyle/>
          <a:p>
            <a:r>
              <a:rPr lang="de-DE" sz="1600" dirty="0" err="1"/>
              <a:t>Energy</a:t>
            </a:r>
            <a:endParaRPr lang="de-DE" sz="1600" dirty="0"/>
          </a:p>
        </p:txBody>
      </p:sp>
      <p:sp>
        <p:nvSpPr>
          <p:cNvPr id="17" name="TextBox 16">
            <a:extLst>
              <a:ext uri="{FF2B5EF4-FFF2-40B4-BE49-F238E27FC236}">
                <a16:creationId xmlns:a16="http://schemas.microsoft.com/office/drawing/2014/main" id="{A4FB7EF5-58C2-4BA9-A4A3-FCDB2554BB93}"/>
              </a:ext>
            </a:extLst>
          </p:cNvPr>
          <p:cNvSpPr txBox="1"/>
          <p:nvPr/>
        </p:nvSpPr>
        <p:spPr>
          <a:xfrm>
            <a:off x="6792206" y="2297965"/>
            <a:ext cx="1609674" cy="584775"/>
          </a:xfrm>
          <a:prstGeom prst="rect">
            <a:avLst/>
          </a:prstGeom>
          <a:solidFill>
            <a:schemeClr val="bg1"/>
          </a:solidFill>
        </p:spPr>
        <p:txBody>
          <a:bodyPr wrap="square" rtlCol="0">
            <a:spAutoFit/>
          </a:bodyPr>
          <a:lstStyle/>
          <a:p>
            <a:r>
              <a:rPr lang="de-DE" sz="1600" dirty="0"/>
              <a:t>Security,</a:t>
            </a:r>
          </a:p>
          <a:p>
            <a:r>
              <a:rPr lang="de-DE" sz="1600" dirty="0" err="1"/>
              <a:t>surveillance</a:t>
            </a:r>
            <a:endParaRPr lang="de-DE" sz="1600" dirty="0"/>
          </a:p>
        </p:txBody>
      </p:sp>
      <p:sp>
        <p:nvSpPr>
          <p:cNvPr id="18" name="TextBox 17">
            <a:extLst>
              <a:ext uri="{FF2B5EF4-FFF2-40B4-BE49-F238E27FC236}">
                <a16:creationId xmlns:a16="http://schemas.microsoft.com/office/drawing/2014/main" id="{96E2BDF7-F7F3-470C-B56F-A1C62AE81699}"/>
              </a:ext>
            </a:extLst>
          </p:cNvPr>
          <p:cNvSpPr txBox="1"/>
          <p:nvPr/>
        </p:nvSpPr>
        <p:spPr>
          <a:xfrm>
            <a:off x="8232598" y="2322775"/>
            <a:ext cx="1609674" cy="584775"/>
          </a:xfrm>
          <a:prstGeom prst="rect">
            <a:avLst/>
          </a:prstGeom>
          <a:solidFill>
            <a:schemeClr val="bg1"/>
          </a:solidFill>
        </p:spPr>
        <p:txBody>
          <a:bodyPr wrap="square" rtlCol="0">
            <a:spAutoFit/>
          </a:bodyPr>
          <a:lstStyle/>
          <a:p>
            <a:r>
              <a:rPr lang="de-DE" sz="1600" dirty="0"/>
              <a:t>Building </a:t>
            </a:r>
            <a:r>
              <a:rPr lang="de-DE" sz="1600" dirty="0" err="1"/>
              <a:t>automation</a:t>
            </a:r>
            <a:endParaRPr lang="de-DE" sz="1600" dirty="0"/>
          </a:p>
        </p:txBody>
      </p:sp>
      <p:sp>
        <p:nvSpPr>
          <p:cNvPr id="19" name="TextBox 18">
            <a:extLst>
              <a:ext uri="{FF2B5EF4-FFF2-40B4-BE49-F238E27FC236}">
                <a16:creationId xmlns:a16="http://schemas.microsoft.com/office/drawing/2014/main" id="{7199E683-656B-4FA5-8216-7DF2AD8E5393}"/>
              </a:ext>
            </a:extLst>
          </p:cNvPr>
          <p:cNvSpPr txBox="1"/>
          <p:nvPr/>
        </p:nvSpPr>
        <p:spPr>
          <a:xfrm>
            <a:off x="6792206" y="2950006"/>
            <a:ext cx="3221370" cy="581790"/>
          </a:xfrm>
          <a:prstGeom prst="rect">
            <a:avLst/>
          </a:prstGeom>
          <a:solidFill>
            <a:schemeClr val="bg1"/>
          </a:solidFill>
        </p:spPr>
        <p:txBody>
          <a:bodyPr wrap="square" rtlCol="0">
            <a:spAutoFit/>
          </a:bodyPr>
          <a:lstStyle/>
          <a:p>
            <a:endParaRPr lang="de-DE" sz="1600" dirty="0"/>
          </a:p>
        </p:txBody>
      </p:sp>
      <p:sp>
        <p:nvSpPr>
          <p:cNvPr id="20" name="TextBox 19">
            <a:extLst>
              <a:ext uri="{FF2B5EF4-FFF2-40B4-BE49-F238E27FC236}">
                <a16:creationId xmlns:a16="http://schemas.microsoft.com/office/drawing/2014/main" id="{A1D71C8B-58D3-4AAE-94A9-E48D6893AE85}"/>
              </a:ext>
            </a:extLst>
          </p:cNvPr>
          <p:cNvSpPr txBox="1"/>
          <p:nvPr/>
        </p:nvSpPr>
        <p:spPr>
          <a:xfrm>
            <a:off x="2423782" y="5818506"/>
            <a:ext cx="6114174" cy="461665"/>
          </a:xfrm>
          <a:prstGeom prst="rect">
            <a:avLst/>
          </a:prstGeom>
          <a:noFill/>
        </p:spPr>
        <p:txBody>
          <a:bodyPr wrap="none" rtlCol="0">
            <a:spAutoFit/>
          </a:bodyPr>
          <a:lstStyle/>
          <a:p>
            <a:r>
              <a:rPr lang="de-DE" sz="2400" b="1" dirty="0" err="1"/>
              <a:t>One</a:t>
            </a:r>
            <a:r>
              <a:rPr lang="de-DE" sz="2400" b="1" dirty="0"/>
              <a:t> </a:t>
            </a:r>
            <a:r>
              <a:rPr lang="de-DE" sz="2400" b="1" dirty="0" err="1"/>
              <a:t>common</a:t>
            </a:r>
            <a:r>
              <a:rPr lang="de-DE" sz="2400" b="1" dirty="0"/>
              <a:t> </a:t>
            </a:r>
            <a:r>
              <a:rPr lang="de-DE" sz="2400" b="1" dirty="0" err="1"/>
              <a:t>technology</a:t>
            </a:r>
            <a:r>
              <a:rPr lang="de-DE" sz="2400" b="1" dirty="0"/>
              <a:t> </a:t>
            </a:r>
            <a:r>
              <a:rPr lang="de-DE" sz="2400" b="1" dirty="0" err="1"/>
              <a:t>for</a:t>
            </a:r>
            <a:r>
              <a:rPr lang="de-DE" sz="2400" b="1" dirty="0"/>
              <a:t> </a:t>
            </a:r>
            <a:r>
              <a:rPr lang="de-DE" sz="2400" b="1" dirty="0" err="1"/>
              <a:t>everything</a:t>
            </a:r>
            <a:r>
              <a:rPr lang="de-DE" sz="2400" b="1" dirty="0"/>
              <a:t>!</a:t>
            </a:r>
          </a:p>
        </p:txBody>
      </p:sp>
      <p:sp>
        <p:nvSpPr>
          <p:cNvPr id="21" name="Right Arrow 7">
            <a:extLst>
              <a:ext uri="{FF2B5EF4-FFF2-40B4-BE49-F238E27FC236}">
                <a16:creationId xmlns:a16="http://schemas.microsoft.com/office/drawing/2014/main" id="{D48075BA-1F3F-461D-A02A-42B1BF55681F}"/>
              </a:ext>
            </a:extLst>
          </p:cNvPr>
          <p:cNvSpPr/>
          <p:nvPr/>
        </p:nvSpPr>
        <p:spPr bwMode="auto">
          <a:xfrm>
            <a:off x="1538725" y="5911025"/>
            <a:ext cx="829876" cy="276626"/>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B5ECFB39-5E78-4502-A06E-A03375E5DAD6}"/>
              </a:ext>
            </a:extLst>
          </p:cNvPr>
          <p:cNvPicPr>
            <a:picLocks noChangeAspect="1"/>
          </p:cNvPicPr>
          <p:nvPr/>
        </p:nvPicPr>
        <p:blipFill>
          <a:blip r:embed="rId4"/>
          <a:stretch>
            <a:fillRect/>
          </a:stretch>
        </p:blipFill>
        <p:spPr>
          <a:xfrm>
            <a:off x="9534128" y="4343400"/>
            <a:ext cx="2586800" cy="1459330"/>
          </a:xfrm>
          <a:prstGeom prst="rect">
            <a:avLst/>
          </a:prstGeom>
        </p:spPr>
      </p:pic>
      <p:sp>
        <p:nvSpPr>
          <p:cNvPr id="23" name="TextBox 22">
            <a:extLst>
              <a:ext uri="{FF2B5EF4-FFF2-40B4-BE49-F238E27FC236}">
                <a16:creationId xmlns:a16="http://schemas.microsoft.com/office/drawing/2014/main" id="{927845F4-7B67-46FF-B0CE-8277BA812103}"/>
              </a:ext>
            </a:extLst>
          </p:cNvPr>
          <p:cNvSpPr txBox="1"/>
          <p:nvPr/>
        </p:nvSpPr>
        <p:spPr>
          <a:xfrm>
            <a:off x="9323571" y="5890736"/>
            <a:ext cx="2919069" cy="738664"/>
          </a:xfrm>
          <a:prstGeom prst="rect">
            <a:avLst/>
          </a:prstGeom>
          <a:noFill/>
        </p:spPr>
        <p:txBody>
          <a:bodyPr wrap="none" rtlCol="0">
            <a:spAutoFit/>
          </a:bodyPr>
          <a:lstStyle/>
          <a:p>
            <a:r>
              <a:rPr lang="de-DE" sz="1400" dirty="0"/>
              <a:t>Source: RIOT OS, </a:t>
            </a:r>
            <a:r>
              <a:rPr lang="de-DE" sz="1400" dirty="0">
                <a:hlinkClick r:id="rId5"/>
              </a:rPr>
              <a:t>www.riot-os.org</a:t>
            </a:r>
            <a:endParaRPr lang="de-DE" sz="1400" dirty="0"/>
          </a:p>
          <a:p>
            <a:r>
              <a:rPr lang="nb-NO" sz="1400" dirty="0"/>
              <a:t>1,5 kByte RAM, 5 kByte ROM,</a:t>
            </a:r>
          </a:p>
          <a:p>
            <a:r>
              <a:rPr lang="nb-NO" sz="1400" dirty="0"/>
              <a:t>real-time, multi-threaded</a:t>
            </a:r>
          </a:p>
        </p:txBody>
      </p:sp>
    </p:spTree>
    <p:extLst>
      <p:ext uri="{BB962C8B-B14F-4D97-AF65-F5344CB8AC3E}">
        <p14:creationId xmlns:p14="http://schemas.microsoft.com/office/powerpoint/2010/main" val="356541321"/>
      </p:ext>
    </p:extLst>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What is the difference between a symmetric multiprocessor and a distributed shared multiprocessor? What do they have in common? Pros and cons?</a:t>
            </a:r>
          </a:p>
          <a:p>
            <a:pPr lvl="1"/>
            <a:r>
              <a:rPr lang="en-US" dirty="0"/>
              <a:t>What are the advantages and disadvantages of cache coherence?</a:t>
            </a:r>
          </a:p>
          <a:p>
            <a:pPr lvl="1"/>
            <a:r>
              <a:rPr lang="en-US" dirty="0"/>
              <a:t>How to really scale computer systems?</a:t>
            </a:r>
          </a:p>
          <a:p>
            <a:pPr lvl="1"/>
            <a:r>
              <a:rPr lang="en-US" dirty="0"/>
              <a:t>What type of problems are well suited for distributed systems and when to use a super computer?</a:t>
            </a:r>
          </a:p>
          <a:p>
            <a:pPr lvl="1"/>
            <a:r>
              <a:rPr lang="en-US" dirty="0"/>
              <a:t>What are pros and cons of distributed systems?</a:t>
            </a:r>
          </a:p>
          <a:p>
            <a:pPr lvl="1"/>
            <a:r>
              <a:rPr lang="en-US" dirty="0"/>
              <a:t>The terms are somewhat fuzzy, but what distinguishes grid from cloud and edge computing?</a:t>
            </a:r>
          </a:p>
          <a:p>
            <a:pPr lvl="1"/>
            <a:r>
              <a:rPr lang="en-US" dirty="0"/>
              <a:t>What is specific about embedded systems?</a:t>
            </a:r>
          </a:p>
          <a:p>
            <a:pPr lvl="1"/>
            <a:endParaRPr lang="en-US" dirty="0"/>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2822403898"/>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el 1"/>
          <p:cNvSpPr>
            <a:spLocks noGrp="1"/>
          </p:cNvSpPr>
          <p:nvPr>
            <p:ph type="title"/>
          </p:nvPr>
        </p:nvSpPr>
        <p:spPr/>
        <p:txBody>
          <a:bodyPr/>
          <a:lstStyle/>
          <a:p>
            <a:r>
              <a:rPr lang="en-US" noProof="0" dirty="0"/>
              <a:t>Summary</a:t>
            </a:r>
          </a:p>
        </p:txBody>
      </p:sp>
      <p:sp>
        <p:nvSpPr>
          <p:cNvPr id="138243" name="Inhaltsplatzhalter 2"/>
          <p:cNvSpPr>
            <a:spLocks noGrp="1"/>
          </p:cNvSpPr>
          <p:nvPr>
            <p:ph idx="1"/>
          </p:nvPr>
        </p:nvSpPr>
        <p:spPr/>
        <p:txBody>
          <a:bodyPr/>
          <a:lstStyle/>
          <a:p>
            <a:r>
              <a:rPr lang="en-US" noProof="0" dirty="0"/>
              <a:t>Memory hierarchy</a:t>
            </a:r>
          </a:p>
          <a:p>
            <a:endParaRPr lang="en-US" noProof="0" dirty="0"/>
          </a:p>
          <a:p>
            <a:r>
              <a:rPr lang="en-US" noProof="0" dirty="0"/>
              <a:t>Main memory</a:t>
            </a:r>
          </a:p>
          <a:p>
            <a:endParaRPr lang="en-US" noProof="0" dirty="0"/>
          </a:p>
          <a:p>
            <a:r>
              <a:rPr lang="en-US" noProof="0" dirty="0"/>
              <a:t>Cache memory</a:t>
            </a:r>
          </a:p>
          <a:p>
            <a:endParaRPr lang="en-US" noProof="0" dirty="0"/>
          </a:p>
          <a:p>
            <a:r>
              <a:rPr lang="en-US" noProof="0" dirty="0"/>
              <a:t>Virtual memory</a:t>
            </a:r>
          </a:p>
          <a:p>
            <a:endParaRPr lang="en-US" noProof="0" dirty="0"/>
          </a:p>
          <a:p>
            <a:r>
              <a:rPr lang="en-US" noProof="0" dirty="0"/>
              <a:t>Multiprocessor systems</a:t>
            </a:r>
          </a:p>
          <a:p>
            <a:endParaRPr lang="en-US" dirty="0"/>
          </a:p>
          <a:p>
            <a:r>
              <a:rPr lang="en-US" noProof="0" dirty="0"/>
              <a:t>Distributed systems</a:t>
            </a:r>
          </a:p>
        </p:txBody>
      </p:sp>
      <p:sp>
        <p:nvSpPr>
          <p:cNvPr id="13824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114891106"/>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r>
              <a:rPr lang="en-US" noProof="0" dirty="0"/>
              <a:t>Content</a:t>
            </a:r>
          </a:p>
        </p:txBody>
      </p:sp>
      <p:sp>
        <p:nvSpPr>
          <p:cNvPr id="9219" name="Rectangle 7"/>
          <p:cNvSpPr>
            <a:spLocks noGrp="1" noChangeArrowheads="1"/>
          </p:cNvSpPr>
          <p:nvPr>
            <p:ph sz="half" idx="1"/>
          </p:nvPr>
        </p:nvSpPr>
        <p:spPr>
          <a:noFill/>
          <a:ln w="9525">
            <a:noFill/>
            <a:miter lim="800000"/>
            <a:headEnd/>
            <a:tailEnd/>
          </a:ln>
        </p:spPr>
        <p:txBody>
          <a:bodyPr vert="horz" wrap="square" lIns="0" tIns="0" rIns="0" bIns="0" numCol="1" anchor="t" anchorCtr="0" compatLnSpc="1">
            <a:prstTxWarp prst="textNoShape">
              <a:avLst/>
            </a:prstTxWarp>
          </a:bodyPr>
          <a:lstStyle/>
          <a:p>
            <a:pPr marL="419100" indent="-419100">
              <a:lnSpc>
                <a:spcPct val="90000"/>
              </a:lnSpc>
              <a:buFontTx/>
              <a:buAutoNum type="arabicPeriod"/>
            </a:pPr>
            <a:r>
              <a:rPr lang="en-US" sz="1800" noProof="0" dirty="0"/>
              <a:t>Introduction</a:t>
            </a:r>
          </a:p>
          <a:p>
            <a:pPr marL="838200" lvl="1" indent="-381000">
              <a:lnSpc>
                <a:spcPct val="90000"/>
              </a:lnSpc>
            </a:pPr>
            <a:r>
              <a:rPr lang="en-US" sz="1600" noProof="0" dirty="0"/>
              <a:t>Single Processor Systems</a:t>
            </a:r>
          </a:p>
          <a:p>
            <a:pPr marL="838200" lvl="1" indent="-381000">
              <a:lnSpc>
                <a:spcPct val="90000"/>
              </a:lnSpc>
            </a:pPr>
            <a:r>
              <a:rPr lang="en-US" sz="1600" noProof="0" dirty="0"/>
              <a:t>Historical overview</a:t>
            </a:r>
          </a:p>
          <a:p>
            <a:pPr marL="838200" lvl="1" indent="-381000">
              <a:lnSpc>
                <a:spcPct val="90000"/>
              </a:lnSpc>
            </a:pPr>
            <a:r>
              <a:rPr lang="en-US" sz="1600" noProof="0" dirty="0"/>
              <a:t>Six-level computer architecture</a:t>
            </a:r>
          </a:p>
          <a:p>
            <a:pPr marL="838200" lvl="1" indent="-381000">
              <a:lnSpc>
                <a:spcPct val="90000"/>
              </a:lnSpc>
            </a:pPr>
            <a:endParaRPr lang="en-US" sz="1600" noProof="0" dirty="0"/>
          </a:p>
          <a:p>
            <a:pPr marL="419100" indent="-419100">
              <a:lnSpc>
                <a:spcPct val="90000"/>
              </a:lnSpc>
              <a:buFontTx/>
              <a:buAutoNum type="arabicPeriod"/>
            </a:pPr>
            <a:r>
              <a:rPr lang="en-US" sz="1800" noProof="0" dirty="0"/>
              <a:t>Data representation and Computer arithmetic</a:t>
            </a:r>
          </a:p>
          <a:p>
            <a:pPr marL="838200" lvl="1" indent="-381000">
              <a:lnSpc>
                <a:spcPct val="90000"/>
              </a:lnSpc>
            </a:pPr>
            <a:r>
              <a:rPr lang="en-US" sz="1600" noProof="0" dirty="0"/>
              <a:t>Data and number representation</a:t>
            </a:r>
          </a:p>
          <a:p>
            <a:pPr marL="838200" lvl="1" indent="-381000">
              <a:lnSpc>
                <a:spcPct val="90000"/>
              </a:lnSpc>
            </a:pPr>
            <a:r>
              <a:rPr lang="en-US" sz="1600" noProof="0" dirty="0"/>
              <a:t>Basic arithmetic</a:t>
            </a:r>
          </a:p>
          <a:p>
            <a:pPr marL="838200" lvl="1" indent="-381000">
              <a:lnSpc>
                <a:spcPct val="90000"/>
              </a:lnSpc>
            </a:pPr>
            <a:endParaRPr lang="en-US" sz="1600" noProof="0" dirty="0"/>
          </a:p>
          <a:p>
            <a:pPr marL="419100" indent="-419100">
              <a:lnSpc>
                <a:spcPct val="90000"/>
              </a:lnSpc>
              <a:buFontTx/>
              <a:buAutoNum type="arabicPeriod"/>
            </a:pPr>
            <a:r>
              <a:rPr lang="en-US" sz="1800" noProof="0" dirty="0"/>
              <a:t>Microarchitecture</a:t>
            </a:r>
          </a:p>
          <a:p>
            <a:pPr marL="838200" lvl="1" indent="-381000">
              <a:lnSpc>
                <a:spcPct val="90000"/>
              </a:lnSpc>
            </a:pPr>
            <a:r>
              <a:rPr lang="en-US" sz="1600" noProof="0" dirty="0"/>
              <a:t>Microprocessor architecture</a:t>
            </a:r>
          </a:p>
          <a:p>
            <a:pPr marL="838200" lvl="1" indent="-381000">
              <a:lnSpc>
                <a:spcPct val="90000"/>
              </a:lnSpc>
            </a:pPr>
            <a:r>
              <a:rPr lang="en-US" sz="1600" noProof="0" dirty="0"/>
              <a:t>Microprogramming</a:t>
            </a:r>
          </a:p>
          <a:p>
            <a:pPr marL="838200" lvl="1" indent="-381000">
              <a:lnSpc>
                <a:spcPct val="90000"/>
              </a:lnSpc>
            </a:pPr>
            <a:r>
              <a:rPr lang="en-US" sz="1600" noProof="0" dirty="0"/>
              <a:t>Pipelining</a:t>
            </a:r>
          </a:p>
          <a:p>
            <a:pPr lvl="2"/>
            <a:endParaRPr lang="en-US" noProof="0" dirty="0"/>
          </a:p>
        </p:txBody>
      </p:sp>
      <p:sp>
        <p:nvSpPr>
          <p:cNvPr id="5" name="Inhaltsplatzhalter 4"/>
          <p:cNvSpPr>
            <a:spLocks noGrp="1"/>
          </p:cNvSpPr>
          <p:nvPr>
            <p:ph sz="half" idx="2"/>
          </p:nvPr>
        </p:nvSpPr>
        <p:spPr>
          <a:noFill/>
          <a:ln w="9525">
            <a:noFill/>
            <a:miter lim="800000"/>
            <a:headEnd/>
            <a:tailEnd/>
          </a:ln>
        </p:spPr>
        <p:txBody>
          <a:bodyPr vert="horz" wrap="square" lIns="0" tIns="0" rIns="0" bIns="0" numCol="1" anchor="t" anchorCtr="0" compatLnSpc="1">
            <a:prstTxWarp prst="textNoShape">
              <a:avLst/>
            </a:prstTxWarp>
          </a:bodyPr>
          <a:lstStyle/>
          <a:p>
            <a:pPr marL="419100" indent="-419100">
              <a:lnSpc>
                <a:spcPct val="90000"/>
              </a:lnSpc>
              <a:buFont typeface="+mj-lt"/>
              <a:buAutoNum type="arabicPeriod" startAt="4"/>
            </a:pPr>
            <a:r>
              <a:rPr lang="en-US" sz="1800" noProof="0" dirty="0"/>
              <a:t>Instruction Set Architecture</a:t>
            </a:r>
          </a:p>
          <a:p>
            <a:pPr marL="838200" lvl="1" indent="-381000">
              <a:lnSpc>
                <a:spcPct val="90000"/>
              </a:lnSpc>
            </a:pPr>
            <a:r>
              <a:rPr lang="en-US" sz="1600" noProof="0" dirty="0"/>
              <a:t>CISC vs. RISC</a:t>
            </a:r>
          </a:p>
          <a:p>
            <a:pPr marL="838200" lvl="1" indent="-381000">
              <a:lnSpc>
                <a:spcPct val="90000"/>
              </a:lnSpc>
            </a:pPr>
            <a:r>
              <a:rPr lang="en-US" sz="1600" noProof="0" dirty="0"/>
              <a:t>Data types, Addressing, Instructions</a:t>
            </a:r>
          </a:p>
          <a:p>
            <a:pPr marL="838200" lvl="1" indent="-381000">
              <a:lnSpc>
                <a:spcPct val="90000"/>
              </a:lnSpc>
            </a:pPr>
            <a:r>
              <a:rPr lang="en-US" sz="1600" noProof="0" dirty="0"/>
              <a:t>Assembler</a:t>
            </a:r>
          </a:p>
          <a:p>
            <a:pPr marL="838200" lvl="1" indent="-381000">
              <a:lnSpc>
                <a:spcPct val="90000"/>
              </a:lnSpc>
            </a:pPr>
            <a:endParaRPr lang="en-US" sz="1600" noProof="0" dirty="0"/>
          </a:p>
          <a:p>
            <a:pPr marL="419100" indent="-419100">
              <a:lnSpc>
                <a:spcPct val="90000"/>
              </a:lnSpc>
              <a:buFontTx/>
              <a:buAutoNum type="arabicPeriod" startAt="4"/>
            </a:pPr>
            <a:r>
              <a:rPr lang="en-US" sz="1800" b="1" noProof="0" dirty="0"/>
              <a:t>Memories</a:t>
            </a:r>
          </a:p>
          <a:p>
            <a:pPr marL="838200" lvl="1" indent="-381000">
              <a:lnSpc>
                <a:spcPct val="90000"/>
              </a:lnSpc>
            </a:pPr>
            <a:r>
              <a:rPr lang="en-US" sz="1600" b="1" noProof="0" dirty="0"/>
              <a:t>Hierarchy, Types</a:t>
            </a:r>
          </a:p>
          <a:p>
            <a:pPr marL="838200" lvl="1" indent="-381000">
              <a:lnSpc>
                <a:spcPct val="90000"/>
              </a:lnSpc>
            </a:pPr>
            <a:r>
              <a:rPr lang="en-US" sz="1600" b="1" noProof="0" dirty="0"/>
              <a:t>Physical &amp; Virtual Memory</a:t>
            </a:r>
          </a:p>
          <a:p>
            <a:pPr marL="838200" lvl="1" indent="-381000">
              <a:lnSpc>
                <a:spcPct val="90000"/>
              </a:lnSpc>
            </a:pPr>
            <a:r>
              <a:rPr lang="en-US" sz="1600" b="1" noProof="0" dirty="0"/>
              <a:t>Segmentation &amp; Paging</a:t>
            </a:r>
          </a:p>
          <a:p>
            <a:pPr marL="838200" lvl="1" indent="-381000">
              <a:lnSpc>
                <a:spcPct val="90000"/>
              </a:lnSpc>
            </a:pPr>
            <a:r>
              <a:rPr lang="en-US" sz="1600" b="1" noProof="0" dirty="0"/>
              <a:t>Caches</a:t>
            </a:r>
          </a:p>
          <a:p>
            <a:pPr marL="838200" lvl="1" indent="-381000">
              <a:lnSpc>
                <a:spcPct val="90000"/>
              </a:lnSpc>
            </a:pPr>
            <a:endParaRPr lang="en-US" sz="1600" noProof="0" dirty="0"/>
          </a:p>
          <a:p>
            <a:pPr marL="419100" indent="-419100">
              <a:lnSpc>
                <a:spcPct val="90000"/>
              </a:lnSpc>
              <a:buFontTx/>
              <a:buAutoNum type="arabicPeriod" startAt="4"/>
            </a:pPr>
            <a:endParaRPr lang="en-US" sz="1800" noProof="0" dirty="0"/>
          </a:p>
        </p:txBody>
      </p:sp>
      <p:sp>
        <p:nvSpPr>
          <p:cNvPr id="12293" name="Fußzeilenplatzhalter 3"/>
          <p:cNvSpPr>
            <a:spLocks noGrp="1"/>
          </p:cNvSpPr>
          <p:nvPr>
            <p:ph type="ftr" sz="quarter" idx="10"/>
          </p:nvPr>
        </p:nvSpPr>
        <p:spPr/>
        <p:txBody>
          <a:bodyPr/>
          <a:lstStyle/>
          <a:p>
            <a:r>
              <a:rPr lang="en-US"/>
              <a:t>TI II - Computer Architecture</a:t>
            </a:r>
          </a:p>
        </p:txBody>
      </p:sp>
    </p:spTree>
    <p:custDataLst>
      <p:tags r:id="rId1"/>
    </p:custDataLst>
    <p:extLst>
      <p:ext uri="{BB962C8B-B14F-4D97-AF65-F5344CB8AC3E}">
        <p14:creationId xmlns:p14="http://schemas.microsoft.com/office/powerpoint/2010/main" val="24749369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noProof="0" dirty="0"/>
              <a:t>Classification of semi-conductor memory</a:t>
            </a:r>
          </a:p>
        </p:txBody>
      </p:sp>
      <p:sp>
        <p:nvSpPr>
          <p:cNvPr id="2560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5604" name="Group 33"/>
          <p:cNvGrpSpPr>
            <a:grpSpLocks/>
          </p:cNvGrpSpPr>
          <p:nvPr/>
        </p:nvGrpSpPr>
        <p:grpSpPr bwMode="auto">
          <a:xfrm>
            <a:off x="1962150" y="1250946"/>
            <a:ext cx="8359548" cy="4986366"/>
            <a:chOff x="304800" y="1241425"/>
            <a:chExt cx="8870125" cy="4986782"/>
          </a:xfrm>
        </p:grpSpPr>
        <p:sp>
          <p:nvSpPr>
            <p:cNvPr id="25606" name="Line 3"/>
            <p:cNvSpPr>
              <a:spLocks noChangeShapeType="1"/>
            </p:cNvSpPr>
            <p:nvPr/>
          </p:nvSpPr>
          <p:spPr bwMode="auto">
            <a:xfrm flipH="1">
              <a:off x="2651125" y="1743075"/>
              <a:ext cx="1063625" cy="4889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07" name="Line 4"/>
            <p:cNvSpPr>
              <a:spLocks noChangeShapeType="1"/>
            </p:cNvSpPr>
            <p:nvPr/>
          </p:nvSpPr>
          <p:spPr bwMode="auto">
            <a:xfrm>
              <a:off x="5410200" y="1743075"/>
              <a:ext cx="1219200" cy="485775"/>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08" name="Line 5"/>
            <p:cNvSpPr>
              <a:spLocks noChangeShapeType="1"/>
            </p:cNvSpPr>
            <p:nvPr/>
          </p:nvSpPr>
          <p:spPr bwMode="auto">
            <a:xfrm flipH="1">
              <a:off x="1247775" y="2781300"/>
              <a:ext cx="577850" cy="454025"/>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09" name="Line 6"/>
            <p:cNvSpPr>
              <a:spLocks noChangeShapeType="1"/>
            </p:cNvSpPr>
            <p:nvPr/>
          </p:nvSpPr>
          <p:spPr bwMode="auto">
            <a:xfrm>
              <a:off x="3327400" y="2790825"/>
              <a:ext cx="460375" cy="485775"/>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0" name="Line 7"/>
            <p:cNvSpPr>
              <a:spLocks noChangeShapeType="1"/>
            </p:cNvSpPr>
            <p:nvPr/>
          </p:nvSpPr>
          <p:spPr bwMode="auto">
            <a:xfrm flipH="1">
              <a:off x="5791200" y="2774950"/>
              <a:ext cx="454025" cy="5334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1" name="Line 8"/>
            <p:cNvSpPr>
              <a:spLocks noChangeShapeType="1"/>
            </p:cNvSpPr>
            <p:nvPr/>
          </p:nvSpPr>
          <p:spPr bwMode="auto">
            <a:xfrm>
              <a:off x="7502525" y="2765425"/>
              <a:ext cx="450850" cy="4826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2" name="Line 9"/>
            <p:cNvSpPr>
              <a:spLocks noChangeShapeType="1"/>
            </p:cNvSpPr>
            <p:nvPr/>
          </p:nvSpPr>
          <p:spPr bwMode="auto">
            <a:xfrm flipH="1">
              <a:off x="622300" y="3771900"/>
              <a:ext cx="384175" cy="6159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3" name="Line 10"/>
            <p:cNvSpPr>
              <a:spLocks noChangeShapeType="1"/>
            </p:cNvSpPr>
            <p:nvPr/>
          </p:nvSpPr>
          <p:spPr bwMode="auto">
            <a:xfrm>
              <a:off x="1441450" y="3768725"/>
              <a:ext cx="327025" cy="5969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4" name="Line 11"/>
            <p:cNvSpPr>
              <a:spLocks noChangeShapeType="1"/>
            </p:cNvSpPr>
            <p:nvPr/>
          </p:nvSpPr>
          <p:spPr bwMode="auto">
            <a:xfrm flipH="1">
              <a:off x="2978150" y="3810000"/>
              <a:ext cx="441325" cy="5715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5" name="Line 12"/>
            <p:cNvSpPr>
              <a:spLocks noChangeShapeType="1"/>
            </p:cNvSpPr>
            <p:nvPr/>
          </p:nvSpPr>
          <p:spPr bwMode="auto">
            <a:xfrm>
              <a:off x="3829050" y="3800475"/>
              <a:ext cx="469900" cy="5524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6" name="Line 13"/>
            <p:cNvSpPr>
              <a:spLocks noChangeShapeType="1"/>
            </p:cNvSpPr>
            <p:nvPr/>
          </p:nvSpPr>
          <p:spPr bwMode="auto">
            <a:xfrm>
              <a:off x="6156325" y="3740150"/>
              <a:ext cx="787400" cy="6223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7" name="Line 14"/>
            <p:cNvSpPr>
              <a:spLocks noChangeShapeType="1"/>
            </p:cNvSpPr>
            <p:nvPr/>
          </p:nvSpPr>
          <p:spPr bwMode="auto">
            <a:xfrm flipH="1">
              <a:off x="7366000" y="3746500"/>
              <a:ext cx="692150" cy="6286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8" name="Line 15"/>
            <p:cNvSpPr>
              <a:spLocks noChangeShapeType="1"/>
            </p:cNvSpPr>
            <p:nvPr/>
          </p:nvSpPr>
          <p:spPr bwMode="auto">
            <a:xfrm>
              <a:off x="4305300" y="4873625"/>
              <a:ext cx="958850" cy="6032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9" name="Line 16"/>
            <p:cNvSpPr>
              <a:spLocks noChangeShapeType="1"/>
            </p:cNvSpPr>
            <p:nvPr/>
          </p:nvSpPr>
          <p:spPr bwMode="auto">
            <a:xfrm flipH="1">
              <a:off x="5543550" y="3708400"/>
              <a:ext cx="403225" cy="17907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20" name="Rectangle 17"/>
            <p:cNvSpPr>
              <a:spLocks noChangeArrowheads="1"/>
            </p:cNvSpPr>
            <p:nvPr/>
          </p:nvSpPr>
          <p:spPr bwMode="auto">
            <a:xfrm>
              <a:off x="2784475" y="1241425"/>
              <a:ext cx="32512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Semi-</a:t>
              </a: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conductor</a:t>
              </a: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5621" name="Rectangle 18"/>
            <p:cNvSpPr>
              <a:spLocks noChangeArrowheads="1"/>
            </p:cNvSpPr>
            <p:nvPr/>
          </p:nvSpPr>
          <p:spPr bwMode="auto">
            <a:xfrm>
              <a:off x="4962525" y="2246313"/>
              <a:ext cx="36957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BA00"/>
                  </a:solidFill>
                  <a:effectLst/>
                  <a:uLnTx/>
                  <a:uFillTx/>
                  <a:latin typeface="Arial" charset="0"/>
                  <a:ea typeface="MS PGothic" pitchFamily="34" charset="-128"/>
                  <a:cs typeface="+mn-cs"/>
                </a:rPr>
                <a:t>Random </a:t>
              </a:r>
              <a:r>
                <a:rPr kumimoji="0" lang="de-DE" sz="2000" b="1" i="0" u="none" strike="noStrike" kern="1200" cap="none" spc="0" normalizeH="0" baseline="0" noProof="0" dirty="0" err="1">
                  <a:ln>
                    <a:noFill/>
                  </a:ln>
                  <a:solidFill>
                    <a:srgbClr val="00BA00"/>
                  </a:solidFill>
                  <a:effectLst/>
                  <a:uLnTx/>
                  <a:uFillTx/>
                  <a:latin typeface="Arial" charset="0"/>
                  <a:ea typeface="MS PGothic" pitchFamily="34" charset="-128"/>
                  <a:cs typeface="+mn-cs"/>
                </a:rPr>
                <a:t>access</a:t>
              </a:r>
              <a:r>
                <a:rPr kumimoji="0" lang="de-DE" sz="2000" b="1" i="0" u="none" strike="noStrike" kern="1200" cap="none" spc="0" normalizeH="0" baseline="0" noProof="0" dirty="0">
                  <a:ln>
                    <a:noFill/>
                  </a:ln>
                  <a:solidFill>
                    <a:srgbClr val="00BA00"/>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00BA00"/>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00BA00"/>
                </a:solidFill>
                <a:effectLst/>
                <a:uLnTx/>
                <a:uFillTx/>
                <a:latin typeface="Arial" charset="0"/>
                <a:ea typeface="MS PGothic" pitchFamily="34" charset="-128"/>
                <a:cs typeface="+mn-cs"/>
              </a:endParaRPr>
            </a:p>
          </p:txBody>
        </p:sp>
        <p:sp>
          <p:nvSpPr>
            <p:cNvPr id="25622" name="Rectangle 19"/>
            <p:cNvSpPr>
              <a:spLocks noChangeArrowheads="1"/>
            </p:cNvSpPr>
            <p:nvPr/>
          </p:nvSpPr>
          <p:spPr bwMode="auto">
            <a:xfrm>
              <a:off x="1054100" y="2246313"/>
              <a:ext cx="32512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FF"/>
                  </a:solidFill>
                  <a:effectLst/>
                  <a:uLnTx/>
                  <a:uFillTx/>
                  <a:latin typeface="Arial" charset="0"/>
                  <a:ea typeface="MS PGothic" pitchFamily="34" charset="-128"/>
                  <a:cs typeface="+mn-cs"/>
                </a:rPr>
                <a:t>Read </a:t>
              </a:r>
              <a:r>
                <a:rPr kumimoji="0" lang="de-DE" sz="2000" b="1" i="0" u="none" strike="noStrike" kern="1200" cap="none" spc="0" normalizeH="0" baseline="0" noProof="0" dirty="0" err="1">
                  <a:ln>
                    <a:noFill/>
                  </a:ln>
                  <a:solidFill>
                    <a:srgbClr val="0000FF"/>
                  </a:solidFill>
                  <a:effectLst/>
                  <a:uLnTx/>
                  <a:uFillTx/>
                  <a:latin typeface="Arial" charset="0"/>
                  <a:ea typeface="MS PGothic" pitchFamily="34" charset="-128"/>
                  <a:cs typeface="+mn-cs"/>
                </a:rPr>
                <a:t>only</a:t>
              </a:r>
              <a:r>
                <a:rPr kumimoji="0" lang="de-DE" sz="2000" b="1" i="0" u="none" strike="noStrike" kern="1200" cap="none" spc="0" normalizeH="0" baseline="0" noProof="0" dirty="0">
                  <a:ln>
                    <a:noFill/>
                  </a:ln>
                  <a:solidFill>
                    <a:srgbClr val="0000FF"/>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0000FF"/>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0000FF"/>
                </a:solidFill>
                <a:effectLst/>
                <a:uLnTx/>
                <a:uFillTx/>
                <a:latin typeface="Arial" charset="0"/>
                <a:ea typeface="MS PGothic" pitchFamily="34" charset="-128"/>
                <a:cs typeface="+mn-cs"/>
              </a:endParaRPr>
            </a:p>
          </p:txBody>
        </p:sp>
        <p:sp>
          <p:nvSpPr>
            <p:cNvPr id="25623" name="Rectangle 20"/>
            <p:cNvSpPr>
              <a:spLocks noChangeArrowheads="1"/>
            </p:cNvSpPr>
            <p:nvPr/>
          </p:nvSpPr>
          <p:spPr bwMode="auto">
            <a:xfrm>
              <a:off x="304800" y="3243263"/>
              <a:ext cx="17049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b="1" dirty="0">
                  <a:solidFill>
                    <a:srgbClr val="0000FF"/>
                  </a:solidFill>
                  <a:latin typeface="Arial" charset="0"/>
                  <a:ea typeface="MS PGothic" pitchFamily="34" charset="-128"/>
                </a:rPr>
                <a:t>Non-reversible</a:t>
              </a:r>
              <a:endParaRPr kumimoji="0" lang="de-DE" sz="1800" b="1" i="0" u="none" strike="noStrike" kern="1200" cap="none" spc="0" normalizeH="0" baseline="0" noProof="0" dirty="0">
                <a:ln>
                  <a:noFill/>
                </a:ln>
                <a:solidFill>
                  <a:srgbClr val="0000FF"/>
                </a:solidFill>
                <a:effectLst/>
                <a:uLnTx/>
                <a:uFillTx/>
                <a:latin typeface="Arial" charset="0"/>
                <a:ea typeface="MS PGothic" pitchFamily="34" charset="-128"/>
                <a:cs typeface="+mn-cs"/>
              </a:endParaRPr>
            </a:p>
          </p:txBody>
        </p:sp>
        <p:sp>
          <p:nvSpPr>
            <p:cNvPr id="25624" name="Rectangle 21"/>
            <p:cNvSpPr>
              <a:spLocks noChangeArrowheads="1"/>
            </p:cNvSpPr>
            <p:nvPr/>
          </p:nvSpPr>
          <p:spPr bwMode="auto">
            <a:xfrm>
              <a:off x="2981325" y="3262313"/>
              <a:ext cx="14478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Arial" charset="0"/>
                  <a:ea typeface="MS PGothic" pitchFamily="34" charset="-128"/>
                  <a:cs typeface="+mn-cs"/>
                </a:rPr>
                <a:t>Reversible</a:t>
              </a:r>
            </a:p>
          </p:txBody>
        </p:sp>
        <p:sp>
          <p:nvSpPr>
            <p:cNvPr id="25625" name="Rectangle 22"/>
            <p:cNvSpPr>
              <a:spLocks noChangeArrowheads="1"/>
            </p:cNvSpPr>
            <p:nvPr/>
          </p:nvSpPr>
          <p:spPr bwMode="auto">
            <a:xfrm>
              <a:off x="4968875" y="3244850"/>
              <a:ext cx="1933575" cy="5175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BA00"/>
                  </a:solidFill>
                  <a:effectLst/>
                  <a:uLnTx/>
                  <a:uFillTx/>
                  <a:latin typeface="Arial" charset="0"/>
                  <a:ea typeface="MS PGothic" pitchFamily="34" charset="-128"/>
                  <a:cs typeface="+mn-cs"/>
                </a:rPr>
                <a:t>Static RAM</a:t>
              </a:r>
            </a:p>
          </p:txBody>
        </p:sp>
        <p:sp>
          <p:nvSpPr>
            <p:cNvPr id="25626" name="Rectangle 23"/>
            <p:cNvSpPr>
              <a:spLocks noChangeArrowheads="1"/>
            </p:cNvSpPr>
            <p:nvPr/>
          </p:nvSpPr>
          <p:spPr bwMode="auto">
            <a:xfrm>
              <a:off x="6978650" y="3240088"/>
              <a:ext cx="2098675" cy="5270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BA00"/>
                  </a:solidFill>
                  <a:effectLst/>
                  <a:uLnTx/>
                  <a:uFillTx/>
                  <a:latin typeface="Arial" charset="0"/>
                  <a:ea typeface="MS PGothic" pitchFamily="34" charset="-128"/>
                  <a:cs typeface="+mn-cs"/>
                </a:rPr>
                <a:t>Dynamic RAM</a:t>
              </a:r>
            </a:p>
          </p:txBody>
        </p:sp>
        <p:sp>
          <p:nvSpPr>
            <p:cNvPr id="25627" name="Rectangle 24"/>
            <p:cNvSpPr>
              <a:spLocks noChangeArrowheads="1"/>
            </p:cNvSpPr>
            <p:nvPr/>
          </p:nvSpPr>
          <p:spPr bwMode="auto">
            <a:xfrm>
              <a:off x="5975350" y="4321175"/>
              <a:ext cx="2336800" cy="6223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BA00"/>
                  </a:solidFill>
                  <a:effectLst/>
                  <a:uLnTx/>
                  <a:uFillTx/>
                  <a:latin typeface="Arial" charset="0"/>
                  <a:ea typeface="MS PGothic" pitchFamily="34" charset="-128"/>
                  <a:cs typeface="+mn-cs"/>
                </a:rPr>
                <a:t>pseudo-</a:t>
              </a:r>
              <a:r>
                <a:rPr kumimoji="0" lang="de-DE" sz="1600" b="1" i="0" u="none" strike="noStrike" kern="1200" cap="none" spc="0" normalizeH="0" baseline="0" noProof="0" dirty="0" err="1">
                  <a:ln>
                    <a:noFill/>
                  </a:ln>
                  <a:solidFill>
                    <a:srgbClr val="00BA00"/>
                  </a:solidFill>
                  <a:effectLst/>
                  <a:uLnTx/>
                  <a:uFillTx/>
                  <a:latin typeface="Arial" charset="0"/>
                  <a:ea typeface="MS PGothic" pitchFamily="34" charset="-128"/>
                  <a:cs typeface="+mn-cs"/>
                </a:rPr>
                <a:t>static</a:t>
              </a:r>
              <a:br>
                <a:rPr kumimoji="0" lang="de-DE" sz="1600" b="1" i="0" u="none" strike="noStrike" kern="1200" cap="none" spc="0" normalizeH="0" baseline="0" noProof="0" dirty="0">
                  <a:ln>
                    <a:noFill/>
                  </a:ln>
                  <a:solidFill>
                    <a:srgbClr val="00BA00"/>
                  </a:solidFill>
                  <a:effectLst/>
                  <a:uLnTx/>
                  <a:uFillTx/>
                  <a:latin typeface="Arial" charset="0"/>
                  <a:ea typeface="MS PGothic" pitchFamily="34" charset="-128"/>
                  <a:cs typeface="+mn-cs"/>
                </a:rPr>
              </a:br>
              <a:r>
                <a:rPr kumimoji="0" lang="de-DE" sz="1600" b="1" i="0" u="none" strike="noStrike" kern="1200" cap="none" spc="0" normalizeH="0" baseline="0" noProof="0" dirty="0">
                  <a:ln>
                    <a:noFill/>
                  </a:ln>
                  <a:solidFill>
                    <a:srgbClr val="00BA00"/>
                  </a:solidFill>
                  <a:effectLst/>
                  <a:uLnTx/>
                  <a:uFillTx/>
                  <a:latin typeface="Arial" charset="0"/>
                  <a:ea typeface="MS PGothic" pitchFamily="34" charset="-128"/>
                  <a:cs typeface="+mn-cs"/>
                </a:rPr>
                <a:t>RAM</a:t>
              </a:r>
            </a:p>
          </p:txBody>
        </p:sp>
        <p:sp>
          <p:nvSpPr>
            <p:cNvPr id="25628" name="Rectangle 25"/>
            <p:cNvSpPr>
              <a:spLocks noChangeArrowheads="1"/>
            </p:cNvSpPr>
            <p:nvPr/>
          </p:nvSpPr>
          <p:spPr bwMode="auto">
            <a:xfrm>
              <a:off x="314325" y="4371975"/>
              <a:ext cx="7270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ROM</a:t>
              </a:r>
            </a:p>
          </p:txBody>
        </p:sp>
        <p:sp>
          <p:nvSpPr>
            <p:cNvPr id="25629" name="Rectangle 26"/>
            <p:cNvSpPr>
              <a:spLocks noChangeArrowheads="1"/>
            </p:cNvSpPr>
            <p:nvPr/>
          </p:nvSpPr>
          <p:spPr bwMode="auto">
            <a:xfrm>
              <a:off x="1320800" y="4371975"/>
              <a:ext cx="8540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PROM</a:t>
              </a:r>
            </a:p>
          </p:txBody>
        </p:sp>
        <p:sp>
          <p:nvSpPr>
            <p:cNvPr id="25630" name="Rectangle 27"/>
            <p:cNvSpPr>
              <a:spLocks noChangeArrowheads="1"/>
            </p:cNvSpPr>
            <p:nvPr/>
          </p:nvSpPr>
          <p:spPr bwMode="auto">
            <a:xfrm>
              <a:off x="3759200" y="4371975"/>
              <a:ext cx="11430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EEPROM</a:t>
              </a:r>
            </a:p>
          </p:txBody>
        </p:sp>
        <p:sp>
          <p:nvSpPr>
            <p:cNvPr id="25631" name="Rectangle 28"/>
            <p:cNvSpPr>
              <a:spLocks noChangeArrowheads="1"/>
            </p:cNvSpPr>
            <p:nvPr/>
          </p:nvSpPr>
          <p:spPr bwMode="auto">
            <a:xfrm>
              <a:off x="2524125" y="4371975"/>
              <a:ext cx="10572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EPROM</a:t>
              </a:r>
            </a:p>
          </p:txBody>
        </p:sp>
        <p:sp>
          <p:nvSpPr>
            <p:cNvPr id="25632" name="Rectangle 29"/>
            <p:cNvSpPr>
              <a:spLocks noChangeArrowheads="1"/>
            </p:cNvSpPr>
            <p:nvPr/>
          </p:nvSpPr>
          <p:spPr bwMode="auto">
            <a:xfrm>
              <a:off x="4264025" y="5429250"/>
              <a:ext cx="2609850" cy="4572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66CC"/>
                  </a:solidFill>
                  <a:effectLst/>
                  <a:uLnTx/>
                  <a:uFillTx/>
                  <a:latin typeface="Arial" charset="0"/>
                  <a:ea typeface="MS PGothic" pitchFamily="34" charset="-128"/>
                  <a:cs typeface="+mn-cs"/>
                </a:rPr>
                <a:t>Non-volatile RAM</a:t>
              </a:r>
            </a:p>
          </p:txBody>
        </p:sp>
        <p:sp>
          <p:nvSpPr>
            <p:cNvPr id="25633" name="Text Box 30"/>
            <p:cNvSpPr txBox="1">
              <a:spLocks noChangeArrowheads="1"/>
            </p:cNvSpPr>
            <p:nvPr/>
          </p:nvSpPr>
          <p:spPr bwMode="auto">
            <a:xfrm>
              <a:off x="7648868" y="5889625"/>
              <a:ext cx="1526057" cy="338582"/>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“Flash RAM”</a:t>
              </a:r>
            </a:p>
          </p:txBody>
        </p:sp>
        <p:sp>
          <p:nvSpPr>
            <p:cNvPr id="25634" name="Line 31"/>
            <p:cNvSpPr>
              <a:spLocks noChangeShapeType="1"/>
            </p:cNvSpPr>
            <p:nvPr/>
          </p:nvSpPr>
          <p:spPr bwMode="auto">
            <a:xfrm flipH="1" flipV="1">
              <a:off x="6954714" y="5813424"/>
              <a:ext cx="727602" cy="228599"/>
            </a:xfrm>
            <a:prstGeom prst="line">
              <a:avLst/>
            </a:prstGeom>
            <a:noFill/>
            <a:ln w="25400">
              <a:solidFill>
                <a:schemeClr val="hlink"/>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5605" name="TextBox 32"/>
          <p:cNvSpPr txBox="1">
            <a:spLocks noChangeArrowheads="1"/>
          </p:cNvSpPr>
          <p:nvPr/>
        </p:nvSpPr>
        <p:spPr bwMode="auto">
          <a:xfrm>
            <a:off x="1524001" y="5181600"/>
            <a:ext cx="3300413" cy="11699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RAM	Random Access Memory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ROM	Read-Only Memory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PROM	Programmable ROM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EPROM	Erasable PROM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EEPROM	Electrically EPROM</a:t>
            </a:r>
          </a:p>
        </p:txBody>
      </p:sp>
    </p:spTree>
    <p:extLst>
      <p:ext uri="{BB962C8B-B14F-4D97-AF65-F5344CB8AC3E}">
        <p14:creationId xmlns:p14="http://schemas.microsoft.com/office/powerpoint/2010/main" val="30631568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noProof="0" dirty="0"/>
              <a:t>Types of DRAM</a:t>
            </a:r>
          </a:p>
        </p:txBody>
      </p:sp>
      <p:sp>
        <p:nvSpPr>
          <p:cNvPr id="26628" name="Rectangle 3"/>
          <p:cNvSpPr>
            <a:spLocks noGrp="1" noChangeArrowheads="1"/>
          </p:cNvSpPr>
          <p:nvPr>
            <p:ph idx="1"/>
          </p:nvPr>
        </p:nvSpPr>
        <p:spPr/>
        <p:txBody>
          <a:bodyPr/>
          <a:lstStyle/>
          <a:p>
            <a:pPr eaLnBrk="1" hangingPunct="1"/>
            <a:r>
              <a:rPr lang="en-US" noProof="0" dirty="0"/>
              <a:t>No real revolutionary designs of new memories up to now. Integration density increases, DRAM stays as no. 1 type of memory. </a:t>
            </a:r>
          </a:p>
          <a:p>
            <a:pPr eaLnBrk="1" hangingPunct="1"/>
            <a:endParaRPr lang="en-US" noProof="0" dirty="0"/>
          </a:p>
          <a:p>
            <a:r>
              <a:rPr lang="en-US" dirty="0"/>
              <a:t>August 12</a:t>
            </a:r>
            <a:r>
              <a:rPr lang="en-US" baseline="30000" dirty="0"/>
              <a:t>th</a:t>
            </a:r>
            <a:r>
              <a:rPr lang="en-US" dirty="0"/>
              <a:t>, 1981  </a:t>
            </a:r>
            <a:endParaRPr lang="en-US" noProof="0" dirty="0"/>
          </a:p>
          <a:p>
            <a:pPr lvl="1" eaLnBrk="1" hangingPunct="1"/>
            <a:r>
              <a:rPr lang="en-US" noProof="0" dirty="0"/>
              <a:t>First IBM PC (Model 5150 with Intel 8086 processor),</a:t>
            </a:r>
            <a:br>
              <a:rPr lang="en-US" noProof="0" dirty="0"/>
            </a:br>
            <a:r>
              <a:rPr lang="en-US" noProof="0" dirty="0"/>
              <a:t>16 </a:t>
            </a:r>
            <a:r>
              <a:rPr lang="en-US" noProof="0" dirty="0" err="1"/>
              <a:t>kbyte</a:t>
            </a:r>
            <a:r>
              <a:rPr lang="en-US" noProof="0" dirty="0"/>
              <a:t> RAM on 8 single chips with 16 kbit capacity each. </a:t>
            </a:r>
          </a:p>
          <a:p>
            <a:pPr lvl="1" eaLnBrk="1" hangingPunct="1"/>
            <a:endParaRPr lang="en-US" noProof="0" dirty="0"/>
          </a:p>
          <a:p>
            <a:pPr eaLnBrk="1" hangingPunct="1"/>
            <a:r>
              <a:rPr lang="en-US" noProof="0" dirty="0"/>
              <a:t>Today </a:t>
            </a:r>
          </a:p>
          <a:p>
            <a:pPr lvl="1" eaLnBrk="1" hangingPunct="1"/>
            <a:r>
              <a:rPr lang="en-US" noProof="0" dirty="0"/>
              <a:t>The size of this historical RAM easily fits into a L1-cache of a wristwatch… </a:t>
            </a:r>
          </a:p>
          <a:p>
            <a:pPr eaLnBrk="1" hangingPunct="1"/>
            <a:endParaRPr lang="en-US" noProof="0" dirty="0"/>
          </a:p>
          <a:p>
            <a:pPr eaLnBrk="1" hangingPunct="1"/>
            <a:endParaRPr lang="en-US" dirty="0"/>
          </a:p>
          <a:p>
            <a:r>
              <a:rPr lang="en-US" dirty="0">
                <a:hlinkClick r:id="rId3"/>
              </a:rPr>
              <a:t>https://en.wikipedia.org/wiki/Dynamic_random-access_memory</a:t>
            </a:r>
            <a:r>
              <a:rPr lang="en-US" dirty="0"/>
              <a:t> </a:t>
            </a:r>
            <a:endParaRPr lang="en-US" noProof="0" dirty="0"/>
          </a:p>
        </p:txBody>
      </p:sp>
      <p:sp>
        <p:nvSpPr>
          <p:cNvPr id="2662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9257993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noProof="0" dirty="0"/>
              <a:t>Synchronous DRAM (SDRAM)</a:t>
            </a:r>
          </a:p>
        </p:txBody>
      </p:sp>
      <p:sp>
        <p:nvSpPr>
          <p:cNvPr id="28676" name="Rectangle 3"/>
          <p:cNvSpPr>
            <a:spLocks noGrp="1" noChangeArrowheads="1"/>
          </p:cNvSpPr>
          <p:nvPr>
            <p:ph idx="1"/>
          </p:nvPr>
        </p:nvSpPr>
        <p:spPr/>
        <p:txBody>
          <a:bodyPr/>
          <a:lstStyle/>
          <a:p>
            <a:pPr eaLnBrk="1" hangingPunct="1"/>
            <a:r>
              <a:rPr lang="en-US" noProof="0" dirty="0"/>
              <a:t>First generation RAM operated in an asynchronous fashion</a:t>
            </a:r>
          </a:p>
          <a:p>
            <a:pPr lvl="1"/>
            <a:r>
              <a:rPr lang="en-US" dirty="0"/>
              <a:t>Output data not in sync with clock, delay depends on technology</a:t>
            </a:r>
            <a:endParaRPr lang="en-US" noProof="0" dirty="0"/>
          </a:p>
          <a:p>
            <a:pPr eaLnBrk="1" hangingPunct="1"/>
            <a:endParaRPr lang="en-US" dirty="0"/>
          </a:p>
          <a:p>
            <a:pPr eaLnBrk="1" hangingPunct="1"/>
            <a:r>
              <a:rPr lang="en-US" noProof="0" dirty="0"/>
              <a:t>SDRAM</a:t>
            </a:r>
          </a:p>
          <a:p>
            <a:pPr lvl="1"/>
            <a:r>
              <a:rPr lang="en-US" noProof="0" dirty="0"/>
              <a:t>All I/O signals synchronous to the rising edge of a clock signal</a:t>
            </a:r>
          </a:p>
          <a:p>
            <a:pPr lvl="1"/>
            <a:r>
              <a:rPr lang="en-US" noProof="0" dirty="0"/>
              <a:t>Today the dominating technology – comes in many different versions / enhancements</a:t>
            </a:r>
            <a:r>
              <a:rPr lang="en-US" dirty="0"/>
              <a:t> </a:t>
            </a:r>
          </a:p>
          <a:p>
            <a:pPr lvl="1"/>
            <a:r>
              <a:rPr lang="en-US" dirty="0"/>
              <a:t>CPU, chips-set on motherboard and memory communicate via a bus system in a synchronous fashion determined by a clock</a:t>
            </a:r>
          </a:p>
          <a:p>
            <a:pPr eaLnBrk="1" hangingPunct="1"/>
            <a:endParaRPr lang="en-US" noProof="0" dirty="0"/>
          </a:p>
          <a:p>
            <a:pPr eaLnBrk="1" hangingPunct="1"/>
            <a:r>
              <a:rPr lang="en-US" noProof="0" dirty="0"/>
              <a:t>Typically, SDRAMs use 2 or more internal memory banks to overlap access</a:t>
            </a:r>
          </a:p>
          <a:p>
            <a:pPr lvl="1"/>
            <a:r>
              <a:rPr lang="en-US" dirty="0"/>
              <a:t>This hides the access latency (keeps the data bus continuously busy)</a:t>
            </a:r>
          </a:p>
          <a:p>
            <a:pPr lvl="1"/>
            <a:r>
              <a:rPr lang="en-US" dirty="0"/>
              <a:t>The internal memory controller automatically switches banks for subsequent addresses</a:t>
            </a:r>
          </a:p>
          <a:p>
            <a:pPr eaLnBrk="1" hangingPunct="1"/>
            <a:endParaRPr lang="en-US" noProof="0" dirty="0"/>
          </a:p>
        </p:txBody>
      </p:sp>
      <p:sp>
        <p:nvSpPr>
          <p:cNvPr id="286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4689018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noProof="0" dirty="0"/>
              <a:t>Double Data Rate (DDR) SDRAM and more …</a:t>
            </a:r>
          </a:p>
        </p:txBody>
      </p:sp>
      <p:sp>
        <p:nvSpPr>
          <p:cNvPr id="30725" name="Rectangle 4"/>
          <p:cNvSpPr>
            <a:spLocks noGrp="1" noChangeArrowheads="1"/>
          </p:cNvSpPr>
          <p:nvPr>
            <p:ph idx="1"/>
          </p:nvPr>
        </p:nvSpPr>
        <p:spPr/>
        <p:txBody>
          <a:bodyPr/>
          <a:lstStyle/>
          <a:p>
            <a:pPr eaLnBrk="1" hangingPunct="1"/>
            <a:r>
              <a:rPr lang="en-US" noProof="0" dirty="0"/>
              <a:t>Next step in the SDRAM development early 2000: use both edges of the clock signal to transfer data</a:t>
            </a:r>
          </a:p>
          <a:p>
            <a:pPr lvl="1"/>
            <a:r>
              <a:rPr lang="en-US" noProof="0" dirty="0"/>
              <a:t>System uses rising and falling edge of the clock to transfer data</a:t>
            </a:r>
          </a:p>
          <a:p>
            <a:pPr lvl="1"/>
            <a:r>
              <a:rPr lang="en-US" noProof="0" dirty="0"/>
              <a:t>Requires more internal banks to keep the bus busy</a:t>
            </a:r>
          </a:p>
          <a:p>
            <a:pPr lvl="1"/>
            <a:r>
              <a:rPr lang="en-US" dirty="0">
                <a:hlinkClick r:id="rId3"/>
              </a:rPr>
              <a:t>https://en.wikipedia.org/wiki/DDR_SDRAM</a:t>
            </a:r>
            <a:r>
              <a:rPr lang="en-US" dirty="0"/>
              <a:t> </a:t>
            </a:r>
            <a:endParaRPr lang="en-US" noProof="0" dirty="0"/>
          </a:p>
          <a:p>
            <a:pPr eaLnBrk="1" hangingPunct="1"/>
            <a:endParaRPr lang="en-US" dirty="0"/>
          </a:p>
          <a:p>
            <a:pPr eaLnBrk="1" hangingPunct="1"/>
            <a:r>
              <a:rPr lang="en-US" dirty="0"/>
              <a:t>Performance</a:t>
            </a:r>
          </a:p>
          <a:p>
            <a:pPr lvl="1"/>
            <a:r>
              <a:rPr lang="en-US" dirty="0"/>
              <a:t>Current dominating DDR4 standard: up to 25.6 </a:t>
            </a:r>
            <a:r>
              <a:rPr lang="en-US" dirty="0" err="1"/>
              <a:t>Gbyte</a:t>
            </a:r>
            <a:r>
              <a:rPr lang="en-US" dirty="0"/>
              <a:t>/s per 64 bit module</a:t>
            </a:r>
          </a:p>
          <a:p>
            <a:pPr lvl="1"/>
            <a:r>
              <a:rPr lang="en-US" dirty="0"/>
              <a:t>New (2020) DDR5 standard: up to 67.2 </a:t>
            </a:r>
            <a:r>
              <a:rPr lang="en-US" dirty="0" err="1"/>
              <a:t>Gbyte</a:t>
            </a:r>
            <a:r>
              <a:rPr lang="en-US" dirty="0"/>
              <a:t>/s per 64 bit module (2 channels with up to 33.6 </a:t>
            </a:r>
            <a:r>
              <a:rPr lang="en-US" dirty="0" err="1"/>
              <a:t>Gbyte</a:t>
            </a:r>
            <a:r>
              <a:rPr lang="en-US" dirty="0"/>
              <a:t>/s) including error correction </a:t>
            </a:r>
          </a:p>
          <a:p>
            <a:pPr lvl="1"/>
            <a:r>
              <a:rPr lang="en-US" dirty="0"/>
              <a:t>But that pretty much depends on the workload and the overall system performance…</a:t>
            </a:r>
          </a:p>
          <a:p>
            <a:pPr lvl="1"/>
            <a:endParaRPr lang="en-US" dirty="0"/>
          </a:p>
          <a:p>
            <a:r>
              <a:rPr lang="en-US" dirty="0"/>
              <a:t>Versions</a:t>
            </a:r>
          </a:p>
          <a:p>
            <a:pPr lvl="1"/>
            <a:r>
              <a:rPr lang="en-US" dirty="0"/>
              <a:t>Low Power (LPDDR) for e.g. smart phones</a:t>
            </a:r>
          </a:p>
          <a:p>
            <a:pPr lvl="1"/>
            <a:r>
              <a:rPr lang="en-US" dirty="0"/>
              <a:t>Graphics (GDDR) for GPUs</a:t>
            </a:r>
          </a:p>
          <a:p>
            <a:pPr lvl="2"/>
            <a:r>
              <a:rPr lang="en-US" dirty="0"/>
              <a:t>Typically faster due to shorter lines, optimized GPU/RAM configuration, no interconnects but soldered</a:t>
            </a:r>
          </a:p>
          <a:p>
            <a:pPr lvl="3"/>
            <a:r>
              <a:rPr lang="en-US" dirty="0"/>
              <a:t>GDDR6 offers up to 64 </a:t>
            </a:r>
            <a:r>
              <a:rPr lang="en-US" dirty="0" err="1"/>
              <a:t>Gbyte</a:t>
            </a:r>
            <a:r>
              <a:rPr lang="en-US" dirty="0"/>
              <a:t>/s, GDDR6X about 84 </a:t>
            </a:r>
            <a:r>
              <a:rPr lang="en-US" dirty="0" err="1"/>
              <a:t>Gbyte</a:t>
            </a:r>
            <a:r>
              <a:rPr lang="en-US" dirty="0"/>
              <a:t>/s per chip (about 1 </a:t>
            </a:r>
            <a:r>
              <a:rPr lang="en-US" dirty="0" err="1"/>
              <a:t>Tbyte</a:t>
            </a:r>
            <a:r>
              <a:rPr lang="en-US" dirty="0"/>
              <a:t>/s for a system…)</a:t>
            </a:r>
          </a:p>
          <a:p>
            <a:pPr lvl="1"/>
            <a:endParaRPr lang="en-US" dirty="0"/>
          </a:p>
          <a:p>
            <a:pPr eaLnBrk="1" hangingPunct="1"/>
            <a:endParaRPr lang="en-US" noProof="0" dirty="0"/>
          </a:p>
          <a:p>
            <a:pPr eaLnBrk="1" hangingPunct="1"/>
            <a:endParaRPr lang="en-US" noProof="0" dirty="0"/>
          </a:p>
          <a:p>
            <a:pPr eaLnBrk="1" hangingPunct="1"/>
            <a:endParaRPr lang="en-US" noProof="0" dirty="0">
              <a:sym typeface="Monotype Sorts" pitchFamily="2" charset="2"/>
            </a:endParaRPr>
          </a:p>
          <a:p>
            <a:pPr eaLnBrk="1" hangingPunct="1"/>
            <a:endParaRPr lang="en-US" noProof="0" dirty="0"/>
          </a:p>
        </p:txBody>
      </p:sp>
      <p:sp>
        <p:nvSpPr>
          <p:cNvPr id="3072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5563338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What are disadvantages of a memory hierarchy? So, why do we do it at all?</a:t>
            </a:r>
          </a:p>
          <a:p>
            <a:pPr lvl="1"/>
            <a:r>
              <a:rPr lang="en-US" dirty="0"/>
              <a:t>Why are SSDs that successful?</a:t>
            </a:r>
          </a:p>
          <a:p>
            <a:pPr lvl="1"/>
            <a:r>
              <a:rPr lang="en-US" dirty="0"/>
              <a:t>Why is the cycle time of RAM typically higher than the access time?</a:t>
            </a:r>
          </a:p>
          <a:p>
            <a:pPr lvl="1"/>
            <a:r>
              <a:rPr lang="en-US" dirty="0"/>
              <a:t>ROM is not flexible – are there still reasons for using it?</a:t>
            </a:r>
          </a:p>
          <a:p>
            <a:pPr lvl="1"/>
            <a:r>
              <a:rPr lang="en-US" dirty="0"/>
              <a:t>What determines the speed of RAM?</a:t>
            </a:r>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15740098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r>
              <a:rPr lang="en-US" noProof="0" dirty="0"/>
              <a:t>Content</a:t>
            </a:r>
          </a:p>
        </p:txBody>
      </p:sp>
      <p:sp>
        <p:nvSpPr>
          <p:cNvPr id="9219" name="Rectangle 7"/>
          <p:cNvSpPr>
            <a:spLocks noGrp="1" noChangeArrowheads="1"/>
          </p:cNvSpPr>
          <p:nvPr>
            <p:ph sz="half" idx="1"/>
          </p:nvPr>
        </p:nvSpPr>
        <p:spPr>
          <a:noFill/>
          <a:ln w="9525">
            <a:noFill/>
            <a:miter lim="800000"/>
            <a:headEnd/>
            <a:tailEnd/>
          </a:ln>
        </p:spPr>
        <p:txBody>
          <a:bodyPr vert="horz" wrap="square" lIns="0" tIns="0" rIns="0" bIns="0" numCol="1" anchor="t" anchorCtr="0" compatLnSpc="1">
            <a:prstTxWarp prst="textNoShape">
              <a:avLst/>
            </a:prstTxWarp>
          </a:bodyPr>
          <a:lstStyle/>
          <a:p>
            <a:pPr marL="419100" indent="-419100">
              <a:lnSpc>
                <a:spcPct val="90000"/>
              </a:lnSpc>
              <a:buFontTx/>
              <a:buAutoNum type="arabicPeriod"/>
            </a:pPr>
            <a:r>
              <a:rPr lang="en-US" sz="1800" noProof="0" dirty="0"/>
              <a:t>Introduction</a:t>
            </a:r>
          </a:p>
          <a:p>
            <a:pPr marL="838200" lvl="1" indent="-381000">
              <a:lnSpc>
                <a:spcPct val="90000"/>
              </a:lnSpc>
            </a:pPr>
            <a:r>
              <a:rPr lang="en-US" sz="1600" noProof="0" dirty="0"/>
              <a:t>Single Processor Systems</a:t>
            </a:r>
          </a:p>
          <a:p>
            <a:pPr marL="838200" lvl="1" indent="-381000">
              <a:lnSpc>
                <a:spcPct val="90000"/>
              </a:lnSpc>
            </a:pPr>
            <a:r>
              <a:rPr lang="en-US" sz="1600" noProof="0" dirty="0"/>
              <a:t>Historical overview</a:t>
            </a:r>
          </a:p>
          <a:p>
            <a:pPr marL="838200" lvl="1" indent="-381000">
              <a:lnSpc>
                <a:spcPct val="90000"/>
              </a:lnSpc>
            </a:pPr>
            <a:r>
              <a:rPr lang="en-US" sz="1600" noProof="0" dirty="0"/>
              <a:t>Six-level computer architecture</a:t>
            </a:r>
          </a:p>
          <a:p>
            <a:pPr marL="838200" lvl="1" indent="-381000">
              <a:lnSpc>
                <a:spcPct val="90000"/>
              </a:lnSpc>
            </a:pPr>
            <a:endParaRPr lang="en-US" sz="1600" noProof="0" dirty="0"/>
          </a:p>
          <a:p>
            <a:pPr marL="419100" indent="-419100">
              <a:lnSpc>
                <a:spcPct val="90000"/>
              </a:lnSpc>
              <a:buFontTx/>
              <a:buAutoNum type="arabicPeriod"/>
            </a:pPr>
            <a:r>
              <a:rPr lang="en-US" sz="1800" noProof="0" dirty="0"/>
              <a:t>Data representation and Computer arithmetic</a:t>
            </a:r>
          </a:p>
          <a:p>
            <a:pPr marL="838200" lvl="1" indent="-381000">
              <a:lnSpc>
                <a:spcPct val="90000"/>
              </a:lnSpc>
            </a:pPr>
            <a:r>
              <a:rPr lang="en-US" sz="1600" noProof="0" dirty="0"/>
              <a:t>Data and number representation</a:t>
            </a:r>
          </a:p>
          <a:p>
            <a:pPr marL="838200" lvl="1" indent="-381000">
              <a:lnSpc>
                <a:spcPct val="90000"/>
              </a:lnSpc>
            </a:pPr>
            <a:r>
              <a:rPr lang="en-US" sz="1600" noProof="0" dirty="0"/>
              <a:t>Basic arithmetic</a:t>
            </a:r>
          </a:p>
          <a:p>
            <a:pPr marL="838200" lvl="1" indent="-381000">
              <a:lnSpc>
                <a:spcPct val="90000"/>
              </a:lnSpc>
            </a:pPr>
            <a:endParaRPr lang="en-US" sz="1600" noProof="0" dirty="0"/>
          </a:p>
          <a:p>
            <a:pPr marL="419100" indent="-419100">
              <a:lnSpc>
                <a:spcPct val="90000"/>
              </a:lnSpc>
              <a:buFontTx/>
              <a:buAutoNum type="arabicPeriod"/>
            </a:pPr>
            <a:r>
              <a:rPr lang="en-US" sz="1800" noProof="0" dirty="0"/>
              <a:t>Microarchitecture</a:t>
            </a:r>
          </a:p>
          <a:p>
            <a:pPr marL="838200" lvl="1" indent="-381000">
              <a:lnSpc>
                <a:spcPct val="90000"/>
              </a:lnSpc>
            </a:pPr>
            <a:r>
              <a:rPr lang="en-US" sz="1600" noProof="0" dirty="0"/>
              <a:t>Microprocessor architecture</a:t>
            </a:r>
          </a:p>
          <a:p>
            <a:pPr marL="838200" lvl="1" indent="-381000">
              <a:lnSpc>
                <a:spcPct val="90000"/>
              </a:lnSpc>
            </a:pPr>
            <a:r>
              <a:rPr lang="en-US" sz="1600" noProof="0" dirty="0"/>
              <a:t>Microprogramming</a:t>
            </a:r>
          </a:p>
          <a:p>
            <a:pPr marL="838200" lvl="1" indent="-381000">
              <a:lnSpc>
                <a:spcPct val="90000"/>
              </a:lnSpc>
            </a:pPr>
            <a:r>
              <a:rPr lang="en-US" sz="1600" noProof="0" dirty="0"/>
              <a:t>Pipelining</a:t>
            </a:r>
          </a:p>
          <a:p>
            <a:pPr lvl="2"/>
            <a:endParaRPr lang="en-US" noProof="0" dirty="0"/>
          </a:p>
        </p:txBody>
      </p:sp>
      <p:sp>
        <p:nvSpPr>
          <p:cNvPr id="5" name="Inhaltsplatzhalter 4"/>
          <p:cNvSpPr>
            <a:spLocks noGrp="1"/>
          </p:cNvSpPr>
          <p:nvPr>
            <p:ph sz="half" idx="2"/>
          </p:nvPr>
        </p:nvSpPr>
        <p:spPr>
          <a:noFill/>
          <a:ln w="9525">
            <a:noFill/>
            <a:miter lim="800000"/>
            <a:headEnd/>
            <a:tailEnd/>
          </a:ln>
        </p:spPr>
        <p:txBody>
          <a:bodyPr vert="horz" wrap="square" lIns="0" tIns="0" rIns="0" bIns="0" numCol="1" anchor="t" anchorCtr="0" compatLnSpc="1">
            <a:prstTxWarp prst="textNoShape">
              <a:avLst/>
            </a:prstTxWarp>
          </a:bodyPr>
          <a:lstStyle/>
          <a:p>
            <a:pPr marL="419100" indent="-419100">
              <a:lnSpc>
                <a:spcPct val="90000"/>
              </a:lnSpc>
              <a:buFont typeface="+mj-lt"/>
              <a:buAutoNum type="arabicPeriod" startAt="4"/>
            </a:pPr>
            <a:r>
              <a:rPr lang="en-US" sz="1800" noProof="0" dirty="0"/>
              <a:t>Instruction Set Architecture</a:t>
            </a:r>
          </a:p>
          <a:p>
            <a:pPr marL="838200" lvl="1" indent="-381000">
              <a:lnSpc>
                <a:spcPct val="90000"/>
              </a:lnSpc>
            </a:pPr>
            <a:r>
              <a:rPr lang="en-US" sz="1600" noProof="0" dirty="0"/>
              <a:t>CISC vs. RISC</a:t>
            </a:r>
          </a:p>
          <a:p>
            <a:pPr marL="838200" lvl="1" indent="-381000">
              <a:lnSpc>
                <a:spcPct val="90000"/>
              </a:lnSpc>
            </a:pPr>
            <a:r>
              <a:rPr lang="en-US" sz="1600" noProof="0" dirty="0"/>
              <a:t>Data types, Addressing, Instructions</a:t>
            </a:r>
          </a:p>
          <a:p>
            <a:pPr marL="838200" lvl="1" indent="-381000">
              <a:lnSpc>
                <a:spcPct val="90000"/>
              </a:lnSpc>
            </a:pPr>
            <a:r>
              <a:rPr lang="en-US" sz="1600" noProof="0" dirty="0"/>
              <a:t>Assembler</a:t>
            </a:r>
          </a:p>
          <a:p>
            <a:pPr marL="838200" lvl="1" indent="-381000">
              <a:lnSpc>
                <a:spcPct val="90000"/>
              </a:lnSpc>
            </a:pPr>
            <a:endParaRPr lang="en-US" sz="1600" noProof="0" dirty="0"/>
          </a:p>
          <a:p>
            <a:pPr marL="419100" indent="-419100">
              <a:lnSpc>
                <a:spcPct val="90000"/>
              </a:lnSpc>
              <a:buFontTx/>
              <a:buAutoNum type="arabicPeriod" startAt="4"/>
            </a:pPr>
            <a:r>
              <a:rPr lang="en-US" sz="1800" b="1" noProof="0" dirty="0"/>
              <a:t>Memories</a:t>
            </a:r>
          </a:p>
          <a:p>
            <a:pPr marL="838200" lvl="1" indent="-381000">
              <a:lnSpc>
                <a:spcPct val="90000"/>
              </a:lnSpc>
            </a:pPr>
            <a:r>
              <a:rPr lang="en-US" sz="1600" b="1" noProof="0" dirty="0"/>
              <a:t>Hierarchy, Types</a:t>
            </a:r>
          </a:p>
          <a:p>
            <a:pPr marL="838200" lvl="1" indent="-381000">
              <a:lnSpc>
                <a:spcPct val="90000"/>
              </a:lnSpc>
            </a:pPr>
            <a:r>
              <a:rPr lang="en-US" sz="1600" b="1" noProof="0" dirty="0"/>
              <a:t>Physical &amp; Virtual Memory</a:t>
            </a:r>
          </a:p>
          <a:p>
            <a:pPr marL="838200" lvl="1" indent="-381000">
              <a:lnSpc>
                <a:spcPct val="90000"/>
              </a:lnSpc>
            </a:pPr>
            <a:r>
              <a:rPr lang="en-US" sz="1600" b="1" noProof="0" dirty="0"/>
              <a:t>Segmentation &amp; Paging</a:t>
            </a:r>
          </a:p>
          <a:p>
            <a:pPr marL="838200" lvl="1" indent="-381000">
              <a:lnSpc>
                <a:spcPct val="90000"/>
              </a:lnSpc>
            </a:pPr>
            <a:r>
              <a:rPr lang="en-US" sz="1600" b="1" noProof="0" dirty="0"/>
              <a:t>Caches</a:t>
            </a:r>
          </a:p>
          <a:p>
            <a:pPr marL="838200" lvl="1" indent="-381000">
              <a:lnSpc>
                <a:spcPct val="90000"/>
              </a:lnSpc>
            </a:pPr>
            <a:endParaRPr lang="en-US" sz="1600" noProof="0" dirty="0"/>
          </a:p>
          <a:p>
            <a:pPr marL="419100" indent="-419100">
              <a:lnSpc>
                <a:spcPct val="90000"/>
              </a:lnSpc>
              <a:buFontTx/>
              <a:buAutoNum type="arabicPeriod" startAt="4"/>
            </a:pPr>
            <a:endParaRPr lang="en-US" sz="1800" noProof="0" dirty="0"/>
          </a:p>
        </p:txBody>
      </p:sp>
      <p:sp>
        <p:nvSpPr>
          <p:cNvPr id="12293" name="Fußzeilenplatzhalter 3"/>
          <p:cNvSpPr>
            <a:spLocks noGrp="1"/>
          </p:cNvSpPr>
          <p:nvPr>
            <p:ph type="ftr" sz="quarter" idx="10"/>
          </p:nvPr>
        </p:nvSpPr>
        <p:spPr/>
        <p:txBody>
          <a:bodyPr/>
          <a:lstStyle/>
          <a:p>
            <a:r>
              <a:rPr lang="en-US"/>
              <a:t>TI II - Computer Architecture</a:t>
            </a:r>
          </a:p>
        </p:txBody>
      </p:sp>
    </p:spTree>
    <p:custDataLst>
      <p:tags r:id="rId1"/>
    </p:custDataLst>
    <p:extLst>
      <p:ext uri="{BB962C8B-B14F-4D97-AF65-F5344CB8AC3E}">
        <p14:creationId xmlns:p14="http://schemas.microsoft.com/office/powerpoint/2010/main" val="26021328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en-US" noProof="0" dirty="0"/>
              <a:t>Organization of main memory</a:t>
            </a:r>
          </a:p>
        </p:txBody>
      </p:sp>
      <p:sp>
        <p:nvSpPr>
          <p:cNvPr id="34819" name="Textplatzhalter 2"/>
          <p:cNvSpPr>
            <a:spLocks noGrp="1"/>
          </p:cNvSpPr>
          <p:nvPr>
            <p:ph type="body" idx="1"/>
          </p:nvPr>
        </p:nvSpPr>
        <p:spPr/>
        <p:txBody>
          <a:bodyPr/>
          <a:lstStyle/>
          <a:p>
            <a:r>
              <a:rPr lang="en-US" noProof="0" dirty="0"/>
              <a:t>Main memory</a:t>
            </a:r>
          </a:p>
        </p:txBody>
      </p:sp>
      <p:sp>
        <p:nvSpPr>
          <p:cNvPr id="3482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72278076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noProof="0" dirty="0"/>
              <a:t>Organization of memory</a:t>
            </a:r>
          </a:p>
        </p:txBody>
      </p:sp>
      <p:sp>
        <p:nvSpPr>
          <p:cNvPr id="35844" name="Rectangle 3"/>
          <p:cNvSpPr>
            <a:spLocks noGrp="1" noChangeArrowheads="1"/>
          </p:cNvSpPr>
          <p:nvPr>
            <p:ph idx="1"/>
          </p:nvPr>
        </p:nvSpPr>
        <p:spPr/>
        <p:txBody>
          <a:bodyPr/>
          <a:lstStyle/>
          <a:p>
            <a:pPr eaLnBrk="1" hangingPunct="1"/>
            <a:r>
              <a:rPr lang="en-US" noProof="0" dirty="0"/>
              <a:t>Memory </a:t>
            </a:r>
          </a:p>
          <a:p>
            <a:pPr lvl="1" eaLnBrk="1" hangingPunct="1"/>
            <a:r>
              <a:rPr lang="en-US" noProof="0" dirty="0"/>
              <a:t>Linear list of memory words</a:t>
            </a:r>
          </a:p>
          <a:p>
            <a:pPr lvl="1" eaLnBrk="1" hangingPunct="1"/>
            <a:r>
              <a:rPr lang="en-US" dirty="0"/>
              <a:t>Consists of one ore more memory chips</a:t>
            </a:r>
          </a:p>
          <a:p>
            <a:pPr lvl="1" eaLnBrk="1" hangingPunct="1"/>
            <a:r>
              <a:rPr lang="en-US" noProof="0" dirty="0"/>
              <a:t>Access time depends on technology (latencies in the range of 5-15 ns)</a:t>
            </a:r>
          </a:p>
          <a:p>
            <a:pPr lvl="1" eaLnBrk="1" hangingPunct="1"/>
            <a:r>
              <a:rPr lang="en-US" noProof="0" dirty="0"/>
              <a:t>Memory width typically the same as width of data bus (e.g. 8, 16, 32, 64 bit, but also 384 bit in e.g. graphics adapters). This typically equals the amount of bits transferred in a bus cycle.</a:t>
            </a:r>
          </a:p>
          <a:p>
            <a:pPr lvl="2"/>
            <a:r>
              <a:rPr lang="en-US" dirty="0"/>
              <a:t>Depends on coding of memory bus etc.</a:t>
            </a:r>
            <a:endParaRPr lang="en-US" noProof="0" dirty="0"/>
          </a:p>
          <a:p>
            <a:pPr eaLnBrk="1" hangingPunct="1"/>
            <a:endParaRPr lang="en-US" noProof="0" dirty="0"/>
          </a:p>
          <a:p>
            <a:pPr eaLnBrk="1" hangingPunct="1"/>
            <a:endParaRPr lang="en-US" noProof="0" dirty="0"/>
          </a:p>
        </p:txBody>
      </p:sp>
      <p:sp>
        <p:nvSpPr>
          <p:cNvPr id="3584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 name="Tabelle 4"/>
          <p:cNvGraphicFramePr>
            <a:graphicFrameLocks noGrp="1"/>
          </p:cNvGraphicFramePr>
          <p:nvPr/>
        </p:nvGraphicFramePr>
        <p:xfrm>
          <a:off x="2676525" y="4648200"/>
          <a:ext cx="6840538" cy="742950"/>
        </p:xfrm>
        <a:graphic>
          <a:graphicData uri="http://schemas.openxmlformats.org/drawingml/2006/table">
            <a:tbl>
              <a:tblPr/>
              <a:tblGrid>
                <a:gridCol w="1079500">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gridCol w="576263">
                  <a:extLst>
                    <a:ext uri="{9D8B030D-6E8A-4147-A177-3AD203B41FA5}">
                      <a16:colId xmlns:a16="http://schemas.microsoft.com/office/drawing/2014/main" val="20003"/>
                    </a:ext>
                  </a:extLst>
                </a:gridCol>
                <a:gridCol w="576262">
                  <a:extLst>
                    <a:ext uri="{9D8B030D-6E8A-4147-A177-3AD203B41FA5}">
                      <a16:colId xmlns:a16="http://schemas.microsoft.com/office/drawing/2014/main" val="20004"/>
                    </a:ext>
                  </a:extLst>
                </a:gridCol>
                <a:gridCol w="574675">
                  <a:extLst>
                    <a:ext uri="{9D8B030D-6E8A-4147-A177-3AD203B41FA5}">
                      <a16:colId xmlns:a16="http://schemas.microsoft.com/office/drawing/2014/main" val="20005"/>
                    </a:ext>
                  </a:extLst>
                </a:gridCol>
                <a:gridCol w="576263">
                  <a:extLst>
                    <a:ext uri="{9D8B030D-6E8A-4147-A177-3AD203B41FA5}">
                      <a16:colId xmlns:a16="http://schemas.microsoft.com/office/drawing/2014/main" val="20006"/>
                    </a:ext>
                  </a:extLst>
                </a:gridCol>
                <a:gridCol w="576262">
                  <a:extLst>
                    <a:ext uri="{9D8B030D-6E8A-4147-A177-3AD203B41FA5}">
                      <a16:colId xmlns:a16="http://schemas.microsoft.com/office/drawing/2014/main" val="20007"/>
                    </a:ext>
                  </a:extLst>
                </a:gridCol>
                <a:gridCol w="576263">
                  <a:extLst>
                    <a:ext uri="{9D8B030D-6E8A-4147-A177-3AD203B41FA5}">
                      <a16:colId xmlns:a16="http://schemas.microsoft.com/office/drawing/2014/main" val="20008"/>
                    </a:ext>
                  </a:extLst>
                </a:gridCol>
                <a:gridCol w="576262">
                  <a:extLst>
                    <a:ext uri="{9D8B030D-6E8A-4147-A177-3AD203B41FA5}">
                      <a16:colId xmlns:a16="http://schemas.microsoft.com/office/drawing/2014/main" val="20009"/>
                    </a:ext>
                  </a:extLst>
                </a:gridCol>
                <a:gridCol w="576263">
                  <a:extLst>
                    <a:ext uri="{9D8B030D-6E8A-4147-A177-3AD203B41FA5}">
                      <a16:colId xmlns:a16="http://schemas.microsoft.com/office/drawing/2014/main" val="20010"/>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Verdana" pitchFamily="34" charset="0"/>
                          <a:ea typeface="ＭＳ Ｐゴシック" pitchFamily="-108" charset="-128"/>
                        </a:rPr>
                        <a:t>Memory</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Verdana" pitchFamily="34" charset="0"/>
                          <a:ea typeface="ＭＳ Ｐゴシック" pitchFamily="-108" charset="-128"/>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Verdana" pitchFamily="34" charset="0"/>
                          <a:ea typeface="ＭＳ Ｐゴシック" pitchFamily="-108"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Verdana" pitchFamily="34" charset="0"/>
                          <a:ea typeface="ＭＳ Ｐゴシック" pitchFamily="-108"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Verdana" pitchFamily="34" charset="0"/>
                          <a:ea typeface="ＭＳ Ｐゴシック" pitchFamily="-108"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Verdana" pitchFamily="34" charset="0"/>
                          <a:ea typeface="ＭＳ Ｐゴシック" pitchFamily="-108" charset="-128"/>
                        </a:rPr>
                        <a:t>2</a:t>
                      </a:r>
                      <a:r>
                        <a:rPr kumimoji="0" lang="de-DE" sz="1400" b="0" i="0" u="none" strike="noStrike" cap="none" normalizeH="0" baseline="30000" dirty="0">
                          <a:ln>
                            <a:noFill/>
                          </a:ln>
                          <a:solidFill>
                            <a:srgbClr val="000000"/>
                          </a:solidFill>
                          <a:effectLst/>
                          <a:latin typeface="Verdana" pitchFamily="34" charset="0"/>
                          <a:ea typeface="ＭＳ Ｐゴシック" pitchFamily="-108" charset="-128"/>
                        </a:rPr>
                        <a:t>n</a:t>
                      </a:r>
                      <a:r>
                        <a:rPr kumimoji="0" lang="de-DE" sz="1400" b="0" i="0" u="none" strike="noStrike" cap="none" normalizeH="0" baseline="0" dirty="0">
                          <a:ln>
                            <a:noFill/>
                          </a:ln>
                          <a:solidFill>
                            <a:srgbClr val="000000"/>
                          </a:solidFill>
                          <a:effectLst/>
                          <a:latin typeface="Verdana" pitchFamily="34" charset="0"/>
                          <a:ea typeface="ＭＳ Ｐゴシック" pitchFamily="-108"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22905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noProof="0" dirty="0"/>
              <a:t>History: What is a byte?</a:t>
            </a:r>
            <a:endParaRPr lang="en-US" noProof="0" dirty="0">
              <a:highlight>
                <a:srgbClr val="FFFF00"/>
              </a:highlight>
            </a:endParaRPr>
          </a:p>
        </p:txBody>
      </p:sp>
      <p:sp>
        <p:nvSpPr>
          <p:cNvPr id="36868" name="Rectangle 3"/>
          <p:cNvSpPr>
            <a:spLocks noGrp="1" noChangeArrowheads="1"/>
          </p:cNvSpPr>
          <p:nvPr>
            <p:ph idx="1"/>
          </p:nvPr>
        </p:nvSpPr>
        <p:spPr/>
        <p:txBody>
          <a:bodyPr/>
          <a:lstStyle/>
          <a:p>
            <a:r>
              <a:rPr lang="en-US" noProof="0" dirty="0"/>
              <a:t>… or why a byte/smallest addressable unit has not always equaled 8 bits</a:t>
            </a:r>
          </a:p>
        </p:txBody>
      </p:sp>
      <p:sp>
        <p:nvSpPr>
          <p:cNvPr id="3686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 name="Tabelle 4"/>
          <p:cNvGraphicFramePr>
            <a:graphicFrameLocks noGrp="1"/>
          </p:cNvGraphicFramePr>
          <p:nvPr/>
        </p:nvGraphicFramePr>
        <p:xfrm>
          <a:off x="4238625" y="1714500"/>
          <a:ext cx="3714750" cy="4457700"/>
        </p:xfrm>
        <a:graphic>
          <a:graphicData uri="http://schemas.openxmlformats.org/drawingml/2006/table">
            <a:tbl>
              <a:tblPr/>
              <a:tblGrid>
                <a:gridCol w="228600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Verdana" pitchFamily="34" charset="0"/>
                          <a:ea typeface="ＭＳ Ｐゴシック" pitchFamily="-108" charset="-128"/>
                        </a:rPr>
                        <a:t>Computer</a:t>
                      </a:r>
                      <a:endParaRPr kumimoji="0" lang="de-DE" sz="1800" b="1" i="0" u="none" strike="noStrike" cap="none" normalizeH="0" baseline="0">
                        <a:ln>
                          <a:noFill/>
                        </a:ln>
                        <a:solidFill>
                          <a:srgbClr val="FFFFFF"/>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Verdana" pitchFamily="34" charset="0"/>
                          <a:ea typeface="ＭＳ Ｐゴシック" pitchFamily="-108" charset="-128"/>
                        </a:rPr>
                        <a:t>bit/cell</a:t>
                      </a:r>
                      <a:endParaRPr kumimoji="0" lang="de-DE" sz="1800" b="1" i="0" u="none" strike="noStrike" cap="none" normalizeH="0" baseline="0">
                        <a:ln>
                          <a:noFill/>
                        </a:ln>
                        <a:solidFill>
                          <a:srgbClr val="FFFFFF"/>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Burroughs B1700</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Verdana" pitchFamily="34" charset="0"/>
                          <a:ea typeface="ＭＳ Ｐゴシック" pitchFamily="-108" charset="-128"/>
                        </a:rPr>
                        <a:t>IBM PC</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DEC PDP-8</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IBM 1130</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DEC PDP-15</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XDS 940</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Electrologica X8</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XDS Sigma 9</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Honeywell 6180</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9"/>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CDC 3600</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Verdana" pitchFamily="34" charset="0"/>
                          <a:ea typeface="ＭＳ Ｐゴシック" pitchFamily="-108" charset="-128"/>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pitchFamily="34" charset="0"/>
                          <a:ea typeface="ＭＳ Ｐゴシック" pitchFamily="-108" charset="-128"/>
                        </a:rPr>
                        <a:t>CDC Cyber</a:t>
                      </a:r>
                      <a:endParaRPr kumimoji="0" lang="de-DE"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Verdana" pitchFamily="34" charset="0"/>
                          <a:ea typeface="ＭＳ Ｐゴシック" pitchFamily="-108"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11"/>
                  </a:ext>
                </a:extLst>
              </a:tr>
            </a:tbl>
          </a:graphicData>
        </a:graphic>
      </p:graphicFrame>
      <p:sp>
        <p:nvSpPr>
          <p:cNvPr id="2" name="TextBox 1">
            <a:extLst>
              <a:ext uri="{FF2B5EF4-FFF2-40B4-BE49-F238E27FC236}">
                <a16:creationId xmlns:a16="http://schemas.microsoft.com/office/drawing/2014/main" id="{6E3F2C55-44A2-4724-8AED-B235CDFB1A70}"/>
              </a:ext>
            </a:extLst>
          </p:cNvPr>
          <p:cNvSpPr txBox="1"/>
          <p:nvPr/>
        </p:nvSpPr>
        <p:spPr>
          <a:xfrm>
            <a:off x="268013" y="5802868"/>
            <a:ext cx="3583032" cy="369332"/>
          </a:xfrm>
          <a:prstGeom prst="rect">
            <a:avLst/>
          </a:prstGeom>
          <a:noFill/>
        </p:spPr>
        <p:txBody>
          <a:bodyPr wrap="none" rtlCol="0">
            <a:spAutoFit/>
          </a:bodyPr>
          <a:lstStyle/>
          <a:p>
            <a:r>
              <a:rPr lang="en-US" dirty="0">
                <a:hlinkClick r:id="rId3"/>
              </a:rPr>
              <a:t>https://en.wikipedia.org/wiki/Byte</a:t>
            </a:r>
            <a:r>
              <a:rPr lang="en-US" dirty="0"/>
              <a:t> </a:t>
            </a:r>
          </a:p>
        </p:txBody>
      </p:sp>
    </p:spTree>
    <p:extLst>
      <p:ext uri="{BB962C8B-B14F-4D97-AF65-F5344CB8AC3E}">
        <p14:creationId xmlns:p14="http://schemas.microsoft.com/office/powerpoint/2010/main" val="15097940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9D027-AFC6-49A0-9EB9-0994949A7D94}"/>
              </a:ext>
            </a:extLst>
          </p:cNvPr>
          <p:cNvPicPr>
            <a:picLocks noChangeAspect="1"/>
          </p:cNvPicPr>
          <p:nvPr/>
        </p:nvPicPr>
        <p:blipFill>
          <a:blip r:embed="rId3"/>
          <a:stretch>
            <a:fillRect/>
          </a:stretch>
        </p:blipFill>
        <p:spPr>
          <a:xfrm>
            <a:off x="1790152" y="1204149"/>
            <a:ext cx="8459724" cy="3628644"/>
          </a:xfrm>
          <a:prstGeom prst="rect">
            <a:avLst/>
          </a:prstGeom>
        </p:spPr>
      </p:pic>
      <p:sp>
        <p:nvSpPr>
          <p:cNvPr id="2052" name="Rectangle 2"/>
          <p:cNvSpPr>
            <a:spLocks noGrp="1" noChangeArrowheads="1"/>
          </p:cNvSpPr>
          <p:nvPr>
            <p:ph type="title"/>
          </p:nvPr>
        </p:nvSpPr>
        <p:spPr/>
        <p:txBody>
          <a:bodyPr/>
          <a:lstStyle/>
          <a:p>
            <a:pPr eaLnBrk="1" hangingPunct="1"/>
            <a:r>
              <a:rPr lang="en-US" noProof="0" dirty="0"/>
              <a:t>Byte Ordering – Endianness: Big endian vs. little endian</a:t>
            </a:r>
          </a:p>
        </p:txBody>
      </p:sp>
      <p:sp>
        <p:nvSpPr>
          <p:cNvPr id="2051"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2053" name="Text Box 4"/>
          <p:cNvSpPr txBox="1">
            <a:spLocks noChangeArrowheads="1"/>
          </p:cNvSpPr>
          <p:nvPr/>
        </p:nvSpPr>
        <p:spPr bwMode="auto">
          <a:xfrm>
            <a:off x="3084787" y="4527331"/>
            <a:ext cx="2541850" cy="584775"/>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SPARC, IBM mainframes,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Internet, ARM, RISC-V</a:t>
            </a:r>
          </a:p>
        </p:txBody>
      </p:sp>
      <p:sp>
        <p:nvSpPr>
          <p:cNvPr id="2054" name="Text Box 5"/>
          <p:cNvSpPr txBox="1">
            <a:spLocks noChangeArrowheads="1"/>
          </p:cNvSpPr>
          <p:nvPr/>
        </p:nvSpPr>
        <p:spPr bwMode="auto">
          <a:xfrm>
            <a:off x="6513788" y="4527331"/>
            <a:ext cx="3004220" cy="584775"/>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Intel (thus the PC world), ARM,</a:t>
            </a:r>
            <a:b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RISC-V</a:t>
            </a:r>
          </a:p>
        </p:txBody>
      </p:sp>
      <p:sp>
        <p:nvSpPr>
          <p:cNvPr id="7" name="Text Box 4">
            <a:extLst>
              <a:ext uri="{FF2B5EF4-FFF2-40B4-BE49-F238E27FC236}">
                <a16:creationId xmlns:a16="http://schemas.microsoft.com/office/drawing/2014/main" id="{9962915B-7F48-4C4E-A411-17877B7FA47B}"/>
              </a:ext>
            </a:extLst>
          </p:cNvPr>
          <p:cNvSpPr txBox="1">
            <a:spLocks noChangeArrowheads="1"/>
          </p:cNvSpPr>
          <p:nvPr/>
        </p:nvSpPr>
        <p:spPr bwMode="auto">
          <a:xfrm>
            <a:off x="327805" y="1655541"/>
            <a:ext cx="1712328"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0xAF3E47C1</a:t>
            </a:r>
          </a:p>
        </p:txBody>
      </p:sp>
      <p:sp>
        <p:nvSpPr>
          <p:cNvPr id="12" name="Text Box 4">
            <a:extLst>
              <a:ext uri="{FF2B5EF4-FFF2-40B4-BE49-F238E27FC236}">
                <a16:creationId xmlns:a16="http://schemas.microsoft.com/office/drawing/2014/main" id="{3D61C3B3-3A70-4D73-853D-26866C58799C}"/>
              </a:ext>
            </a:extLst>
          </p:cNvPr>
          <p:cNvSpPr txBox="1">
            <a:spLocks noChangeArrowheads="1"/>
          </p:cNvSpPr>
          <p:nvPr/>
        </p:nvSpPr>
        <p:spPr bwMode="auto">
          <a:xfrm>
            <a:off x="5113355" y="1632631"/>
            <a:ext cx="513282"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AF</a:t>
            </a:r>
          </a:p>
        </p:txBody>
      </p:sp>
      <p:sp>
        <p:nvSpPr>
          <p:cNvPr id="13" name="Text Box 4">
            <a:extLst>
              <a:ext uri="{FF2B5EF4-FFF2-40B4-BE49-F238E27FC236}">
                <a16:creationId xmlns:a16="http://schemas.microsoft.com/office/drawing/2014/main" id="{5FA68740-D140-4B50-8AA8-40D51B272FC1}"/>
              </a:ext>
            </a:extLst>
          </p:cNvPr>
          <p:cNvSpPr txBox="1">
            <a:spLocks noChangeArrowheads="1"/>
          </p:cNvSpPr>
          <p:nvPr/>
        </p:nvSpPr>
        <p:spPr bwMode="auto">
          <a:xfrm>
            <a:off x="4433595" y="1632631"/>
            <a:ext cx="498855"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3E</a:t>
            </a:r>
          </a:p>
        </p:txBody>
      </p:sp>
      <p:sp>
        <p:nvSpPr>
          <p:cNvPr id="14" name="Text Box 4">
            <a:extLst>
              <a:ext uri="{FF2B5EF4-FFF2-40B4-BE49-F238E27FC236}">
                <a16:creationId xmlns:a16="http://schemas.microsoft.com/office/drawing/2014/main" id="{4B6E8860-AD9C-4A80-A1E5-9E8934787E4B}"/>
              </a:ext>
            </a:extLst>
          </p:cNvPr>
          <p:cNvSpPr txBox="1">
            <a:spLocks noChangeArrowheads="1"/>
          </p:cNvSpPr>
          <p:nvPr/>
        </p:nvSpPr>
        <p:spPr bwMode="auto">
          <a:xfrm>
            <a:off x="3676585" y="1632631"/>
            <a:ext cx="470000"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47</a:t>
            </a:r>
          </a:p>
        </p:txBody>
      </p:sp>
      <p:sp>
        <p:nvSpPr>
          <p:cNvPr id="15" name="Text Box 4">
            <a:extLst>
              <a:ext uri="{FF2B5EF4-FFF2-40B4-BE49-F238E27FC236}">
                <a16:creationId xmlns:a16="http://schemas.microsoft.com/office/drawing/2014/main" id="{F625591D-A1BB-40E8-B54A-69A9A18D3DE0}"/>
              </a:ext>
            </a:extLst>
          </p:cNvPr>
          <p:cNvSpPr txBox="1">
            <a:spLocks noChangeArrowheads="1"/>
          </p:cNvSpPr>
          <p:nvPr/>
        </p:nvSpPr>
        <p:spPr bwMode="auto">
          <a:xfrm>
            <a:off x="2897934" y="1632631"/>
            <a:ext cx="513282"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C1</a:t>
            </a:r>
          </a:p>
        </p:txBody>
      </p:sp>
      <p:sp>
        <p:nvSpPr>
          <p:cNvPr id="16" name="Text Box 4">
            <a:extLst>
              <a:ext uri="{FF2B5EF4-FFF2-40B4-BE49-F238E27FC236}">
                <a16:creationId xmlns:a16="http://schemas.microsoft.com/office/drawing/2014/main" id="{837DE357-ADF7-4EF0-A09D-AC28443068F3}"/>
              </a:ext>
            </a:extLst>
          </p:cNvPr>
          <p:cNvSpPr txBox="1">
            <a:spLocks noChangeArrowheads="1"/>
          </p:cNvSpPr>
          <p:nvPr/>
        </p:nvSpPr>
        <p:spPr bwMode="auto">
          <a:xfrm>
            <a:off x="8580275" y="1632631"/>
            <a:ext cx="513282"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C1</a:t>
            </a:r>
          </a:p>
        </p:txBody>
      </p:sp>
      <p:sp>
        <p:nvSpPr>
          <p:cNvPr id="17" name="Text Box 4">
            <a:extLst>
              <a:ext uri="{FF2B5EF4-FFF2-40B4-BE49-F238E27FC236}">
                <a16:creationId xmlns:a16="http://schemas.microsoft.com/office/drawing/2014/main" id="{BCDFF405-B0EA-4E50-8C00-1E470FE94CB3}"/>
              </a:ext>
            </a:extLst>
          </p:cNvPr>
          <p:cNvSpPr txBox="1">
            <a:spLocks noChangeArrowheads="1"/>
          </p:cNvSpPr>
          <p:nvPr/>
        </p:nvSpPr>
        <p:spPr bwMode="auto">
          <a:xfrm>
            <a:off x="7845332" y="1655541"/>
            <a:ext cx="470000"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47</a:t>
            </a:r>
          </a:p>
        </p:txBody>
      </p:sp>
      <p:sp>
        <p:nvSpPr>
          <p:cNvPr id="18" name="Text Box 4">
            <a:extLst>
              <a:ext uri="{FF2B5EF4-FFF2-40B4-BE49-F238E27FC236}">
                <a16:creationId xmlns:a16="http://schemas.microsoft.com/office/drawing/2014/main" id="{A7A87C83-8367-4603-A111-818340B7269B}"/>
              </a:ext>
            </a:extLst>
          </p:cNvPr>
          <p:cNvSpPr txBox="1">
            <a:spLocks noChangeArrowheads="1"/>
          </p:cNvSpPr>
          <p:nvPr/>
        </p:nvSpPr>
        <p:spPr bwMode="auto">
          <a:xfrm>
            <a:off x="7081534" y="1632631"/>
            <a:ext cx="498855"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3E</a:t>
            </a:r>
          </a:p>
        </p:txBody>
      </p:sp>
      <p:sp>
        <p:nvSpPr>
          <p:cNvPr id="19" name="Text Box 4">
            <a:extLst>
              <a:ext uri="{FF2B5EF4-FFF2-40B4-BE49-F238E27FC236}">
                <a16:creationId xmlns:a16="http://schemas.microsoft.com/office/drawing/2014/main" id="{C0F31088-485C-427A-A46B-0BABDE7C3BE7}"/>
              </a:ext>
            </a:extLst>
          </p:cNvPr>
          <p:cNvSpPr txBox="1">
            <a:spLocks noChangeArrowheads="1"/>
          </p:cNvSpPr>
          <p:nvPr/>
        </p:nvSpPr>
        <p:spPr bwMode="auto">
          <a:xfrm>
            <a:off x="6336123" y="1632631"/>
            <a:ext cx="513282" cy="40011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AF</a:t>
            </a:r>
          </a:p>
        </p:txBody>
      </p:sp>
      <p:sp>
        <p:nvSpPr>
          <p:cNvPr id="20" name="Text Box 4">
            <a:extLst>
              <a:ext uri="{FF2B5EF4-FFF2-40B4-BE49-F238E27FC236}">
                <a16:creationId xmlns:a16="http://schemas.microsoft.com/office/drawing/2014/main" id="{0B74E960-9D5E-4F6F-8F06-D0ADDF537544}"/>
              </a:ext>
            </a:extLst>
          </p:cNvPr>
          <p:cNvSpPr txBox="1">
            <a:spLocks noChangeArrowheads="1"/>
          </p:cNvSpPr>
          <p:nvPr/>
        </p:nvSpPr>
        <p:spPr bwMode="auto">
          <a:xfrm>
            <a:off x="1866883" y="5126868"/>
            <a:ext cx="1031051" cy="1477328"/>
          </a:xfrm>
          <a:prstGeom prst="rect">
            <a:avLst/>
          </a:prstGeom>
          <a:solidFill>
            <a:schemeClr val="bg1"/>
          </a:solidFill>
          <a:ln w="9525">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Address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0</a:t>
            </a:r>
          </a:p>
          <a:p>
            <a:pPr marL="0" marR="0" lvl="0" indent="0" algn="r" defTabSz="914400" rtl="0" eaLnBrk="0" fontAlgn="base" latinLnBrk="0" hangingPunct="0">
              <a:lnSpc>
                <a:spcPct val="100000"/>
              </a:lnSpc>
              <a:spcBef>
                <a:spcPct val="0"/>
              </a:spcBef>
              <a:spcAft>
                <a:spcPct val="0"/>
              </a:spcAft>
              <a:buClrTx/>
              <a:buSzTx/>
              <a:buFontTx/>
              <a:buNone/>
              <a:tabLst/>
              <a:defRPr/>
            </a:pPr>
            <a:r>
              <a:rPr lang="en-US" dirty="0">
                <a:solidFill>
                  <a:srgbClr val="002060"/>
                </a:solidFill>
                <a:latin typeface="Arial" charset="0"/>
                <a:ea typeface="MS PGothic" pitchFamily="34" charset="-128"/>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2</a:t>
            </a:r>
          </a:p>
          <a:p>
            <a:pPr marL="0" marR="0" lvl="0" indent="0" algn="r" defTabSz="914400" rtl="0" eaLnBrk="0" fontAlgn="base" latinLnBrk="0" hangingPunct="0">
              <a:lnSpc>
                <a:spcPct val="100000"/>
              </a:lnSpc>
              <a:spcBef>
                <a:spcPct val="0"/>
              </a:spcBef>
              <a:spcAft>
                <a:spcPct val="0"/>
              </a:spcAft>
              <a:buClrTx/>
              <a:buSzTx/>
              <a:buFontTx/>
              <a:buNone/>
              <a:tabLst/>
              <a:defRPr/>
            </a:pPr>
            <a:r>
              <a:rPr lang="en-US" dirty="0">
                <a:solidFill>
                  <a:srgbClr val="002060"/>
                </a:solidFill>
                <a:latin typeface="Arial" charset="0"/>
                <a:ea typeface="MS PGothic" pitchFamily="34" charset="-128"/>
              </a:rPr>
              <a:t>3</a:t>
            </a:r>
            <a:endPar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endParaRPr>
          </a:p>
        </p:txBody>
      </p:sp>
      <p:sp>
        <p:nvSpPr>
          <p:cNvPr id="21" name="Text Box 4">
            <a:extLst>
              <a:ext uri="{FF2B5EF4-FFF2-40B4-BE49-F238E27FC236}">
                <a16:creationId xmlns:a16="http://schemas.microsoft.com/office/drawing/2014/main" id="{1FA16B22-64D6-42F8-9913-7DF20F1D3544}"/>
              </a:ext>
            </a:extLst>
          </p:cNvPr>
          <p:cNvSpPr txBox="1">
            <a:spLocks noChangeArrowheads="1"/>
          </p:cNvSpPr>
          <p:nvPr/>
        </p:nvSpPr>
        <p:spPr bwMode="auto">
          <a:xfrm>
            <a:off x="4182492" y="5126868"/>
            <a:ext cx="479618" cy="1477328"/>
          </a:xfrm>
          <a:prstGeom prst="rect">
            <a:avLst/>
          </a:prstGeom>
          <a:solidFill>
            <a:schemeClr val="bg1"/>
          </a:solidFill>
          <a:ln w="9525">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AF</a:t>
            </a:r>
          </a:p>
          <a:p>
            <a:pPr marL="0" marR="0" lvl="0" indent="0" algn="r" defTabSz="914400" rtl="0" eaLnBrk="0" fontAlgn="base" latinLnBrk="0" hangingPunct="0">
              <a:lnSpc>
                <a:spcPct val="100000"/>
              </a:lnSpc>
              <a:spcBef>
                <a:spcPct val="0"/>
              </a:spcBef>
              <a:spcAft>
                <a:spcPct val="0"/>
              </a:spcAft>
              <a:buClrTx/>
              <a:buSzTx/>
              <a:buFontTx/>
              <a:buNone/>
              <a:tabLst/>
              <a:defRPr/>
            </a:pPr>
            <a:r>
              <a:rPr lang="en-US" dirty="0">
                <a:solidFill>
                  <a:srgbClr val="002060"/>
                </a:solidFill>
                <a:latin typeface="Arial" charset="0"/>
                <a:ea typeface="MS PGothic" pitchFamily="34" charset="-128"/>
              </a:rPr>
              <a:t>3E</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47</a:t>
            </a:r>
          </a:p>
          <a:p>
            <a:pPr marL="0" marR="0" lvl="0" indent="0" algn="r" defTabSz="914400" rtl="0" eaLnBrk="0" fontAlgn="base" latinLnBrk="0" hangingPunct="0">
              <a:lnSpc>
                <a:spcPct val="100000"/>
              </a:lnSpc>
              <a:spcBef>
                <a:spcPct val="0"/>
              </a:spcBef>
              <a:spcAft>
                <a:spcPct val="0"/>
              </a:spcAft>
              <a:buClrTx/>
              <a:buSzTx/>
              <a:buFontTx/>
              <a:buNone/>
              <a:tabLst/>
              <a:defRPr/>
            </a:pPr>
            <a:r>
              <a:rPr lang="en-US" dirty="0">
                <a:solidFill>
                  <a:srgbClr val="002060"/>
                </a:solidFill>
                <a:latin typeface="Arial" charset="0"/>
                <a:ea typeface="MS PGothic" pitchFamily="34" charset="-128"/>
              </a:rPr>
              <a:t>C1</a:t>
            </a:r>
            <a:endPar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endParaRPr>
          </a:p>
        </p:txBody>
      </p:sp>
      <p:sp>
        <p:nvSpPr>
          <p:cNvPr id="22" name="Text Box 4">
            <a:extLst>
              <a:ext uri="{FF2B5EF4-FFF2-40B4-BE49-F238E27FC236}">
                <a16:creationId xmlns:a16="http://schemas.microsoft.com/office/drawing/2014/main" id="{C110C4FA-926F-4C5E-A6E4-F8FDD47ED872}"/>
              </a:ext>
            </a:extLst>
          </p:cNvPr>
          <p:cNvSpPr txBox="1">
            <a:spLocks noChangeArrowheads="1"/>
          </p:cNvSpPr>
          <p:nvPr/>
        </p:nvSpPr>
        <p:spPr bwMode="auto">
          <a:xfrm>
            <a:off x="7882394" y="5112106"/>
            <a:ext cx="479618" cy="1477328"/>
          </a:xfrm>
          <a:prstGeom prst="rect">
            <a:avLst/>
          </a:prstGeom>
          <a:solidFill>
            <a:schemeClr val="bg1"/>
          </a:solidFill>
          <a:ln w="9525">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C1</a:t>
            </a:r>
          </a:p>
          <a:p>
            <a:pPr marL="0" marR="0" lvl="0" indent="0" algn="r" defTabSz="914400" rtl="0" eaLnBrk="0" fontAlgn="base" latinLnBrk="0" hangingPunct="0">
              <a:lnSpc>
                <a:spcPct val="100000"/>
              </a:lnSpc>
              <a:spcBef>
                <a:spcPct val="0"/>
              </a:spcBef>
              <a:spcAft>
                <a:spcPct val="0"/>
              </a:spcAft>
              <a:buClrTx/>
              <a:buSzTx/>
              <a:buFontTx/>
              <a:buNone/>
              <a:tabLst/>
              <a:defRPr/>
            </a:pPr>
            <a:r>
              <a:rPr lang="en-US" dirty="0">
                <a:solidFill>
                  <a:srgbClr val="002060"/>
                </a:solidFill>
                <a:latin typeface="Arial" charset="0"/>
                <a:ea typeface="MS PGothic" pitchFamily="34" charset="-128"/>
              </a:rPr>
              <a:t>47</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rPr>
              <a:t>3E</a:t>
            </a:r>
          </a:p>
          <a:p>
            <a:pPr marL="0" marR="0" lvl="0" indent="0" algn="r" defTabSz="914400" rtl="0" eaLnBrk="0" fontAlgn="base" latinLnBrk="0" hangingPunct="0">
              <a:lnSpc>
                <a:spcPct val="100000"/>
              </a:lnSpc>
              <a:spcBef>
                <a:spcPct val="0"/>
              </a:spcBef>
              <a:spcAft>
                <a:spcPct val="0"/>
              </a:spcAft>
              <a:buClrTx/>
              <a:buSzTx/>
              <a:buFontTx/>
              <a:buNone/>
              <a:tabLst/>
              <a:defRPr/>
            </a:pPr>
            <a:r>
              <a:rPr lang="en-US" dirty="0">
                <a:solidFill>
                  <a:srgbClr val="002060"/>
                </a:solidFill>
                <a:latin typeface="Arial" charset="0"/>
                <a:ea typeface="MS PGothic" pitchFamily="34" charset="-128"/>
              </a:rPr>
              <a:t>AF</a:t>
            </a:r>
            <a:endParaRPr kumimoji="0" lang="en-US" b="0" i="0" u="none" strike="noStrike" kern="1200" cap="none" spc="0" normalizeH="0" baseline="0" noProof="0" dirty="0">
              <a:ln>
                <a:noFill/>
              </a:ln>
              <a:solidFill>
                <a:srgbClr val="002060"/>
              </a:solidFill>
              <a:effectLst/>
              <a:uLnTx/>
              <a:uFillTx/>
              <a:latin typeface="Arial" charset="0"/>
              <a:ea typeface="MS PGothic" pitchFamily="34" charset="-128"/>
              <a:cs typeface="+mn-cs"/>
            </a:endParaRPr>
          </a:p>
        </p:txBody>
      </p:sp>
      <p:sp>
        <p:nvSpPr>
          <p:cNvPr id="23" name="Text Box 4">
            <a:extLst>
              <a:ext uri="{FF2B5EF4-FFF2-40B4-BE49-F238E27FC236}">
                <a16:creationId xmlns:a16="http://schemas.microsoft.com/office/drawing/2014/main" id="{4AB712CB-8E6D-481E-8A2B-3DB3BE7603A2}"/>
              </a:ext>
            </a:extLst>
          </p:cNvPr>
          <p:cNvSpPr txBox="1">
            <a:spLocks noChangeArrowheads="1"/>
          </p:cNvSpPr>
          <p:nvPr/>
        </p:nvSpPr>
        <p:spPr bwMode="auto">
          <a:xfrm>
            <a:off x="9975481" y="4227791"/>
            <a:ext cx="1882247" cy="1015663"/>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rPr>
              <a:t>Bi-endianness: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noProof="0" dirty="0">
                <a:solidFill>
                  <a:srgbClr val="002060"/>
                </a:solidFill>
                <a:latin typeface="Arial" charset="0"/>
                <a:ea typeface="MS PGothic" pitchFamily="34" charset="-128"/>
              </a:rPr>
              <a:t>Switchable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noProof="0" dirty="0">
                <a:solidFill>
                  <a:srgbClr val="002060"/>
                </a:solidFill>
                <a:latin typeface="Arial" charset="0"/>
                <a:ea typeface="MS PGothic" pitchFamily="34" charset="-128"/>
              </a:rPr>
              <a:t>endianness</a:t>
            </a:r>
            <a:endPar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453004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noProof="0" dirty="0"/>
              <a:t>Organization of Memory</a:t>
            </a:r>
          </a:p>
        </p:txBody>
      </p:sp>
      <p:sp>
        <p:nvSpPr>
          <p:cNvPr id="38916" name="Rectangle 3"/>
          <p:cNvSpPr>
            <a:spLocks noGrp="1" noChangeArrowheads="1"/>
          </p:cNvSpPr>
          <p:nvPr>
            <p:ph idx="1"/>
          </p:nvPr>
        </p:nvSpPr>
        <p:spPr/>
        <p:txBody>
          <a:bodyPr/>
          <a:lstStyle/>
          <a:p>
            <a:pPr eaLnBrk="1" hangingPunct="1"/>
            <a:r>
              <a:rPr lang="en-US" noProof="0" dirty="0"/>
              <a:t>Processors with data bus width &gt; 8 bit can quite often still access or manipulate single bytes </a:t>
            </a:r>
          </a:p>
          <a:p>
            <a:pPr lvl="1"/>
            <a:r>
              <a:rPr lang="en-US" noProof="0" dirty="0"/>
              <a:t>Often data fetched as word, then byte selected</a:t>
            </a:r>
          </a:p>
          <a:p>
            <a:pPr lvl="1"/>
            <a:r>
              <a:rPr lang="en-US" dirty="0"/>
              <a:t>Memory capacity still measured in bytes</a:t>
            </a:r>
            <a:endParaRPr lang="en-US" noProof="0" dirty="0"/>
          </a:p>
          <a:p>
            <a:pPr eaLnBrk="1" hangingPunct="1"/>
            <a:endParaRPr lang="en-US" noProof="0" dirty="0"/>
          </a:p>
          <a:p>
            <a:pPr eaLnBrk="1" hangingPunct="1"/>
            <a:r>
              <a:rPr lang="en-US" noProof="0" dirty="0"/>
              <a:t>The width </a:t>
            </a:r>
            <a:r>
              <a:rPr lang="en-US" i="1" noProof="0" dirty="0"/>
              <a:t>n</a:t>
            </a:r>
            <a:r>
              <a:rPr lang="en-US" noProof="0" dirty="0"/>
              <a:t> of the address bus typically determines the maximum capacity of the memory 2</a:t>
            </a:r>
            <a:r>
              <a:rPr lang="en-US" baseline="30000" dirty="0"/>
              <a:t>n</a:t>
            </a:r>
            <a:endParaRPr lang="en-US" noProof="0" dirty="0"/>
          </a:p>
          <a:p>
            <a:pPr eaLnBrk="1" hangingPunct="1"/>
            <a:endParaRPr lang="en-US" noProof="0" dirty="0"/>
          </a:p>
          <a:p>
            <a:pPr eaLnBrk="1" hangingPunct="1"/>
            <a:r>
              <a:rPr lang="en-US" noProof="0" dirty="0"/>
              <a:t>Typical maximum memory capacities:</a:t>
            </a:r>
          </a:p>
          <a:p>
            <a:pPr lvl="1" eaLnBrk="1" hangingPunct="1"/>
            <a:r>
              <a:rPr lang="en-US" noProof="0" dirty="0"/>
              <a:t>  8-bit processor with 16-bit address bus:	64 KiB </a:t>
            </a:r>
          </a:p>
          <a:p>
            <a:pPr lvl="2"/>
            <a:r>
              <a:rPr lang="en-US" noProof="0" dirty="0"/>
              <a:t>note: this equals 2</a:t>
            </a:r>
            <a:r>
              <a:rPr lang="en-US" baseline="30000" noProof="0" dirty="0"/>
              <a:t>16</a:t>
            </a:r>
            <a:r>
              <a:rPr lang="en-US" noProof="0" dirty="0"/>
              <a:t> = 65536 byte, thus </a:t>
            </a:r>
            <a:r>
              <a:rPr lang="en-US" i="1" noProof="0" dirty="0"/>
              <a:t>kibibyte</a:t>
            </a:r>
            <a:r>
              <a:rPr lang="en-US" noProof="0" dirty="0"/>
              <a:t> according to the IEC standard instead of the former KB or </a:t>
            </a:r>
            <a:r>
              <a:rPr lang="en-US" noProof="0" dirty="0" err="1"/>
              <a:t>kbyte</a:t>
            </a:r>
            <a:r>
              <a:rPr lang="en-US" noProof="0" dirty="0"/>
              <a:t> or </a:t>
            </a:r>
            <a:r>
              <a:rPr lang="en-US" noProof="0" dirty="0" err="1"/>
              <a:t>kByte</a:t>
            </a:r>
            <a:r>
              <a:rPr lang="en-US" noProof="0" dirty="0"/>
              <a:t> or Kbyte as kilo means 1000</a:t>
            </a:r>
            <a:r>
              <a:rPr lang="en-US" dirty="0"/>
              <a:t>, </a:t>
            </a:r>
            <a:r>
              <a:rPr lang="en-US" dirty="0">
                <a:hlinkClick r:id="rId3"/>
              </a:rPr>
              <a:t>https://en.wikipedia.org/wiki/Kilobyte</a:t>
            </a:r>
            <a:r>
              <a:rPr lang="en-US" dirty="0"/>
              <a:t> </a:t>
            </a:r>
          </a:p>
          <a:p>
            <a:pPr lvl="2"/>
            <a:r>
              <a:rPr lang="en-US" noProof="0" dirty="0"/>
              <a:t>In the networking world </a:t>
            </a:r>
            <a:r>
              <a:rPr lang="en-US" i="1" noProof="0" dirty="0"/>
              <a:t>kilo</a:t>
            </a:r>
            <a:r>
              <a:rPr lang="en-US" noProof="0" dirty="0"/>
              <a:t> is used (e.g. </a:t>
            </a:r>
            <a:r>
              <a:rPr lang="en-US" noProof="0" dirty="0" err="1"/>
              <a:t>kbit</a:t>
            </a:r>
            <a:r>
              <a:rPr lang="en-US" noProof="0" dirty="0"/>
              <a:t>/s) meaning 10</a:t>
            </a:r>
            <a:r>
              <a:rPr lang="en-US" baseline="30000" noProof="0" dirty="0"/>
              <a:t>3</a:t>
            </a:r>
            <a:r>
              <a:rPr lang="en-US" noProof="0" dirty="0"/>
              <a:t> bit</a:t>
            </a:r>
          </a:p>
          <a:p>
            <a:pPr lvl="1"/>
            <a:r>
              <a:rPr lang="en-US" dirty="0"/>
              <a:t>16-bit processor with 24-bit address bus</a:t>
            </a:r>
            <a:r>
              <a:rPr lang="en-US" noProof="0" dirty="0"/>
              <a:t>:	16 </a:t>
            </a:r>
            <a:r>
              <a:rPr lang="en-US" noProof="0" dirty="0" err="1"/>
              <a:t>MiB</a:t>
            </a:r>
            <a:r>
              <a:rPr lang="en-US" noProof="0" dirty="0"/>
              <a:t> (</a:t>
            </a:r>
            <a:r>
              <a:rPr lang="en-US" i="1" noProof="0" dirty="0"/>
              <a:t>mebibyte</a:t>
            </a:r>
            <a:r>
              <a:rPr lang="en-US" noProof="0" dirty="0"/>
              <a:t>)</a:t>
            </a:r>
          </a:p>
          <a:p>
            <a:pPr lvl="1"/>
            <a:r>
              <a:rPr lang="en-US" dirty="0"/>
              <a:t>32-bit processor with </a:t>
            </a:r>
            <a:r>
              <a:rPr lang="en-US" noProof="0" dirty="0"/>
              <a:t>32-bit address bus:	  4 </a:t>
            </a:r>
            <a:r>
              <a:rPr lang="en-US" noProof="0" dirty="0" err="1"/>
              <a:t>GiB</a:t>
            </a:r>
            <a:r>
              <a:rPr lang="en-US" noProof="0" dirty="0"/>
              <a:t> (</a:t>
            </a:r>
            <a:r>
              <a:rPr lang="en-US" i="1" noProof="0" dirty="0"/>
              <a:t>gibibyte</a:t>
            </a:r>
            <a:r>
              <a:rPr lang="en-US" noProof="0" dirty="0"/>
              <a:t>)</a:t>
            </a:r>
          </a:p>
          <a:p>
            <a:pPr lvl="1"/>
            <a:r>
              <a:rPr lang="en-US" dirty="0"/>
              <a:t>64-bit processor with 64-bit address bus</a:t>
            </a:r>
            <a:r>
              <a:rPr lang="en-US" noProof="0" dirty="0"/>
              <a:t>:	16 </a:t>
            </a:r>
            <a:r>
              <a:rPr lang="en-US" noProof="0" dirty="0" err="1"/>
              <a:t>EiB</a:t>
            </a:r>
            <a:r>
              <a:rPr lang="en-US" noProof="0" dirty="0"/>
              <a:t> (</a:t>
            </a:r>
            <a:r>
              <a:rPr lang="en-US" i="1" noProof="0" dirty="0"/>
              <a:t>exbibyte</a:t>
            </a:r>
            <a:r>
              <a:rPr lang="en-US" noProof="0" dirty="0"/>
              <a:t>)</a:t>
            </a:r>
          </a:p>
        </p:txBody>
      </p:sp>
      <p:sp>
        <p:nvSpPr>
          <p:cNvPr id="3891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9585151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noProof="0" dirty="0"/>
              <a:t>Memory Map</a:t>
            </a:r>
          </a:p>
        </p:txBody>
      </p:sp>
      <p:sp>
        <p:nvSpPr>
          <p:cNvPr id="39940" name="Rectangle 3"/>
          <p:cNvSpPr>
            <a:spLocks noGrp="1" noChangeArrowheads="1"/>
          </p:cNvSpPr>
          <p:nvPr>
            <p:ph idx="1"/>
          </p:nvPr>
        </p:nvSpPr>
        <p:spPr/>
        <p:txBody>
          <a:bodyPr/>
          <a:lstStyle/>
          <a:p>
            <a:r>
              <a:rPr lang="en-US" noProof="0" dirty="0"/>
              <a:t>Indicates which type of memory is used for which address range, where I/</a:t>
            </a:r>
            <a:r>
              <a:rPr lang="en-US" noProof="0" dirty="0" err="1"/>
              <a:t>Os</a:t>
            </a:r>
            <a:r>
              <a:rPr lang="en-US" noProof="0" dirty="0"/>
              <a:t> are, or which component is responsible for a certain address range</a:t>
            </a:r>
          </a:p>
          <a:p>
            <a:endParaRPr lang="en-US" noProof="0" dirty="0"/>
          </a:p>
        </p:txBody>
      </p:sp>
      <p:sp>
        <p:nvSpPr>
          <p:cNvPr id="3993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6" name="Group 56">
            <a:extLst>
              <a:ext uri="{FF2B5EF4-FFF2-40B4-BE49-F238E27FC236}">
                <a16:creationId xmlns:a16="http://schemas.microsoft.com/office/drawing/2014/main" id="{628D2A7C-18C5-4777-A5E7-056CC96BB6D4}"/>
              </a:ext>
            </a:extLst>
          </p:cNvPr>
          <p:cNvGrpSpPr>
            <a:grpSpLocks/>
          </p:cNvGrpSpPr>
          <p:nvPr/>
        </p:nvGrpSpPr>
        <p:grpSpPr bwMode="auto">
          <a:xfrm>
            <a:off x="8055502" y="2187855"/>
            <a:ext cx="3802062" cy="3881254"/>
            <a:chOff x="2957" y="1049"/>
            <a:chExt cx="2803" cy="2764"/>
          </a:xfrm>
        </p:grpSpPr>
        <p:sp>
          <p:nvSpPr>
            <p:cNvPr id="7" name="Rectangle 4">
              <a:extLst>
                <a:ext uri="{FF2B5EF4-FFF2-40B4-BE49-F238E27FC236}">
                  <a16:creationId xmlns:a16="http://schemas.microsoft.com/office/drawing/2014/main" id="{22AE1FD6-AECD-4643-A8CD-7C905DBD27A2}"/>
                </a:ext>
              </a:extLst>
            </p:cNvPr>
            <p:cNvSpPr>
              <a:spLocks noChangeArrowheads="1"/>
            </p:cNvSpPr>
            <p:nvPr/>
          </p:nvSpPr>
          <p:spPr bwMode="auto">
            <a:xfrm>
              <a:off x="3389" y="3521"/>
              <a:ext cx="885" cy="25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8" name="Rectangle 5">
              <a:extLst>
                <a:ext uri="{FF2B5EF4-FFF2-40B4-BE49-F238E27FC236}">
                  <a16:creationId xmlns:a16="http://schemas.microsoft.com/office/drawing/2014/main" id="{B96E2025-040E-45CF-B684-EE5FD222B293}"/>
                </a:ext>
              </a:extLst>
            </p:cNvPr>
            <p:cNvSpPr>
              <a:spLocks noChangeArrowheads="1"/>
            </p:cNvSpPr>
            <p:nvPr/>
          </p:nvSpPr>
          <p:spPr bwMode="auto">
            <a:xfrm>
              <a:off x="3389" y="3521"/>
              <a:ext cx="885" cy="25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9" name="Rectangle 6">
              <a:extLst>
                <a:ext uri="{FF2B5EF4-FFF2-40B4-BE49-F238E27FC236}">
                  <a16:creationId xmlns:a16="http://schemas.microsoft.com/office/drawing/2014/main" id="{DCB65F1A-9E7C-4CBC-9CA7-AF8EB7721D6D}"/>
                </a:ext>
              </a:extLst>
            </p:cNvPr>
            <p:cNvSpPr>
              <a:spLocks noChangeArrowheads="1"/>
            </p:cNvSpPr>
            <p:nvPr/>
          </p:nvSpPr>
          <p:spPr bwMode="auto">
            <a:xfrm>
              <a:off x="3758" y="3593"/>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I/O</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 name="Rectangle 7">
              <a:extLst>
                <a:ext uri="{FF2B5EF4-FFF2-40B4-BE49-F238E27FC236}">
                  <a16:creationId xmlns:a16="http://schemas.microsoft.com/office/drawing/2014/main" id="{5FE2F767-93BA-4A47-9F32-89E282313D3A}"/>
                </a:ext>
              </a:extLst>
            </p:cNvPr>
            <p:cNvSpPr>
              <a:spLocks noChangeArrowheads="1"/>
            </p:cNvSpPr>
            <p:nvPr/>
          </p:nvSpPr>
          <p:spPr bwMode="auto">
            <a:xfrm>
              <a:off x="3389" y="2913"/>
              <a:ext cx="885" cy="60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1" name="Rectangle 8">
              <a:extLst>
                <a:ext uri="{FF2B5EF4-FFF2-40B4-BE49-F238E27FC236}">
                  <a16:creationId xmlns:a16="http://schemas.microsoft.com/office/drawing/2014/main" id="{46110DD4-0A27-4AB7-B94D-7B87472A395E}"/>
                </a:ext>
              </a:extLst>
            </p:cNvPr>
            <p:cNvSpPr>
              <a:spLocks noChangeArrowheads="1"/>
            </p:cNvSpPr>
            <p:nvPr/>
          </p:nvSpPr>
          <p:spPr bwMode="auto">
            <a:xfrm>
              <a:off x="3389" y="2913"/>
              <a:ext cx="885" cy="60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2" name="Rectangle 9">
              <a:extLst>
                <a:ext uri="{FF2B5EF4-FFF2-40B4-BE49-F238E27FC236}">
                  <a16:creationId xmlns:a16="http://schemas.microsoft.com/office/drawing/2014/main" id="{BAD0C3E1-1B69-4B0D-B1CB-35EBB6785864}"/>
                </a:ext>
              </a:extLst>
            </p:cNvPr>
            <p:cNvSpPr>
              <a:spLocks noChangeArrowheads="1"/>
            </p:cNvSpPr>
            <p:nvPr/>
          </p:nvSpPr>
          <p:spPr bwMode="auto">
            <a:xfrm>
              <a:off x="3704" y="3099"/>
              <a:ext cx="23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RAM</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3" name="Rectangle 10">
              <a:extLst>
                <a:ext uri="{FF2B5EF4-FFF2-40B4-BE49-F238E27FC236}">
                  <a16:creationId xmlns:a16="http://schemas.microsoft.com/office/drawing/2014/main" id="{D3553896-41EB-4F0F-ADE5-87529C300F7E}"/>
                </a:ext>
              </a:extLst>
            </p:cNvPr>
            <p:cNvSpPr>
              <a:spLocks noChangeArrowheads="1"/>
            </p:cNvSpPr>
            <p:nvPr/>
          </p:nvSpPr>
          <p:spPr bwMode="auto">
            <a:xfrm>
              <a:off x="3707" y="3221"/>
              <a:ext cx="23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(2 K)</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4" name="Rectangle 11">
              <a:extLst>
                <a:ext uri="{FF2B5EF4-FFF2-40B4-BE49-F238E27FC236}">
                  <a16:creationId xmlns:a16="http://schemas.microsoft.com/office/drawing/2014/main" id="{17E8BF1E-3A2A-4A61-8E66-C9383FA7F28E}"/>
                </a:ext>
              </a:extLst>
            </p:cNvPr>
            <p:cNvSpPr>
              <a:spLocks noChangeArrowheads="1"/>
            </p:cNvSpPr>
            <p:nvPr/>
          </p:nvSpPr>
          <p:spPr bwMode="auto">
            <a:xfrm>
              <a:off x="3389" y="2656"/>
              <a:ext cx="885" cy="2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 name="Rectangle 12">
              <a:extLst>
                <a:ext uri="{FF2B5EF4-FFF2-40B4-BE49-F238E27FC236}">
                  <a16:creationId xmlns:a16="http://schemas.microsoft.com/office/drawing/2014/main" id="{DF1C2279-A3D3-47F0-948F-487E773FF992}"/>
                </a:ext>
              </a:extLst>
            </p:cNvPr>
            <p:cNvSpPr>
              <a:spLocks noChangeArrowheads="1"/>
            </p:cNvSpPr>
            <p:nvPr/>
          </p:nvSpPr>
          <p:spPr bwMode="auto">
            <a:xfrm>
              <a:off x="3389" y="2656"/>
              <a:ext cx="885" cy="2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6" name="Rectangle 13">
              <a:extLst>
                <a:ext uri="{FF2B5EF4-FFF2-40B4-BE49-F238E27FC236}">
                  <a16:creationId xmlns:a16="http://schemas.microsoft.com/office/drawing/2014/main" id="{7B553CA8-2185-4D99-B4A6-3EB8B6A5B735}"/>
                </a:ext>
              </a:extLst>
            </p:cNvPr>
            <p:cNvSpPr>
              <a:spLocks noChangeArrowheads="1"/>
            </p:cNvSpPr>
            <p:nvPr/>
          </p:nvSpPr>
          <p:spPr bwMode="auto">
            <a:xfrm>
              <a:off x="3535" y="2728"/>
              <a:ext cx="55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Bootloader</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7" name="Rectangle 14">
              <a:extLst>
                <a:ext uri="{FF2B5EF4-FFF2-40B4-BE49-F238E27FC236}">
                  <a16:creationId xmlns:a16="http://schemas.microsoft.com/office/drawing/2014/main" id="{AEBE8519-D622-4B07-9623-CE4686799ABE}"/>
                </a:ext>
              </a:extLst>
            </p:cNvPr>
            <p:cNvSpPr>
              <a:spLocks noChangeArrowheads="1"/>
            </p:cNvSpPr>
            <p:nvPr/>
          </p:nvSpPr>
          <p:spPr bwMode="auto">
            <a:xfrm>
              <a:off x="3389" y="2400"/>
              <a:ext cx="885" cy="25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8" name="Rectangle 15">
              <a:extLst>
                <a:ext uri="{FF2B5EF4-FFF2-40B4-BE49-F238E27FC236}">
                  <a16:creationId xmlns:a16="http://schemas.microsoft.com/office/drawing/2014/main" id="{27D58DC0-6F84-4EB7-AA3A-F62AFE91BB63}"/>
                </a:ext>
              </a:extLst>
            </p:cNvPr>
            <p:cNvSpPr>
              <a:spLocks noChangeArrowheads="1"/>
            </p:cNvSpPr>
            <p:nvPr/>
          </p:nvSpPr>
          <p:spPr bwMode="auto">
            <a:xfrm>
              <a:off x="3389" y="2400"/>
              <a:ext cx="885" cy="25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9" name="Rectangle 16">
              <a:extLst>
                <a:ext uri="{FF2B5EF4-FFF2-40B4-BE49-F238E27FC236}">
                  <a16:creationId xmlns:a16="http://schemas.microsoft.com/office/drawing/2014/main" id="{3C08F2F3-8B8C-4E31-BB49-4CDBF7BD15A3}"/>
                </a:ext>
              </a:extLst>
            </p:cNvPr>
            <p:cNvSpPr>
              <a:spLocks noChangeArrowheads="1"/>
            </p:cNvSpPr>
            <p:nvPr/>
          </p:nvSpPr>
          <p:spPr bwMode="auto">
            <a:xfrm>
              <a:off x="3598" y="2472"/>
              <a:ext cx="42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Infomem</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20" name="Rectangle 17">
              <a:extLst>
                <a:ext uri="{FF2B5EF4-FFF2-40B4-BE49-F238E27FC236}">
                  <a16:creationId xmlns:a16="http://schemas.microsoft.com/office/drawing/2014/main" id="{B76B6AFA-E759-4B23-BC80-AE2B673C1484}"/>
                </a:ext>
              </a:extLst>
            </p:cNvPr>
            <p:cNvSpPr>
              <a:spLocks noChangeArrowheads="1"/>
            </p:cNvSpPr>
            <p:nvPr/>
          </p:nvSpPr>
          <p:spPr bwMode="auto">
            <a:xfrm>
              <a:off x="3389" y="1087"/>
              <a:ext cx="885" cy="25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21" name="Rectangle 18">
              <a:extLst>
                <a:ext uri="{FF2B5EF4-FFF2-40B4-BE49-F238E27FC236}">
                  <a16:creationId xmlns:a16="http://schemas.microsoft.com/office/drawing/2014/main" id="{0EF7E923-1243-4B3D-8B28-AF6533BE0A17}"/>
                </a:ext>
              </a:extLst>
            </p:cNvPr>
            <p:cNvSpPr>
              <a:spLocks noChangeArrowheads="1"/>
            </p:cNvSpPr>
            <p:nvPr/>
          </p:nvSpPr>
          <p:spPr bwMode="auto">
            <a:xfrm>
              <a:off x="3389" y="1087"/>
              <a:ext cx="885" cy="25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22" name="Rectangle 19">
              <a:extLst>
                <a:ext uri="{FF2B5EF4-FFF2-40B4-BE49-F238E27FC236}">
                  <a16:creationId xmlns:a16="http://schemas.microsoft.com/office/drawing/2014/main" id="{1ABEA821-3A4F-44C0-B64E-332E707E42BC}"/>
                </a:ext>
              </a:extLst>
            </p:cNvPr>
            <p:cNvSpPr>
              <a:spLocks noChangeArrowheads="1"/>
            </p:cNvSpPr>
            <p:nvPr/>
          </p:nvSpPr>
          <p:spPr bwMode="auto">
            <a:xfrm>
              <a:off x="3423" y="1159"/>
              <a:ext cx="4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Interrupts</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23" name="Rectangle 20">
              <a:extLst>
                <a:ext uri="{FF2B5EF4-FFF2-40B4-BE49-F238E27FC236}">
                  <a16:creationId xmlns:a16="http://schemas.microsoft.com/office/drawing/2014/main" id="{415B3B3D-2B43-4C1C-8728-CF152E903EF5}"/>
                </a:ext>
              </a:extLst>
            </p:cNvPr>
            <p:cNvSpPr>
              <a:spLocks noChangeArrowheads="1"/>
            </p:cNvSpPr>
            <p:nvPr/>
          </p:nvSpPr>
          <p:spPr bwMode="auto">
            <a:xfrm>
              <a:off x="3935" y="1159"/>
              <a:ext cx="32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(FFE0)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24" name="Rectangle 21">
              <a:extLst>
                <a:ext uri="{FF2B5EF4-FFF2-40B4-BE49-F238E27FC236}">
                  <a16:creationId xmlns:a16="http://schemas.microsoft.com/office/drawing/2014/main" id="{D7694D8D-A5B3-4F92-9CA8-5376AC798DA2}"/>
                </a:ext>
              </a:extLst>
            </p:cNvPr>
            <p:cNvSpPr>
              <a:spLocks noChangeArrowheads="1"/>
            </p:cNvSpPr>
            <p:nvPr/>
          </p:nvSpPr>
          <p:spPr bwMode="auto">
            <a:xfrm>
              <a:off x="3389" y="1343"/>
              <a:ext cx="885" cy="105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25" name="Rectangle 22">
              <a:extLst>
                <a:ext uri="{FF2B5EF4-FFF2-40B4-BE49-F238E27FC236}">
                  <a16:creationId xmlns:a16="http://schemas.microsoft.com/office/drawing/2014/main" id="{37BFD77D-DBA5-42C1-9C72-D073DAC85723}"/>
                </a:ext>
              </a:extLst>
            </p:cNvPr>
            <p:cNvSpPr>
              <a:spLocks noChangeArrowheads="1"/>
            </p:cNvSpPr>
            <p:nvPr/>
          </p:nvSpPr>
          <p:spPr bwMode="auto">
            <a:xfrm>
              <a:off x="3389" y="1343"/>
              <a:ext cx="885" cy="10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26" name="Rectangle 23">
              <a:extLst>
                <a:ext uri="{FF2B5EF4-FFF2-40B4-BE49-F238E27FC236}">
                  <a16:creationId xmlns:a16="http://schemas.microsoft.com/office/drawing/2014/main" id="{7714D4D6-0340-4E64-B90D-163447BE8384}"/>
                </a:ext>
              </a:extLst>
            </p:cNvPr>
            <p:cNvSpPr>
              <a:spLocks noChangeArrowheads="1"/>
            </p:cNvSpPr>
            <p:nvPr/>
          </p:nvSpPr>
          <p:spPr bwMode="auto">
            <a:xfrm>
              <a:off x="3539" y="1754"/>
              <a:ext cx="54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Flash ROM</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27" name="Rectangle 24">
              <a:extLst>
                <a:ext uri="{FF2B5EF4-FFF2-40B4-BE49-F238E27FC236}">
                  <a16:creationId xmlns:a16="http://schemas.microsoft.com/office/drawing/2014/main" id="{1ADD15B7-55FF-4C3B-A70F-808CD663667B}"/>
                </a:ext>
              </a:extLst>
            </p:cNvPr>
            <p:cNvSpPr>
              <a:spLocks noChangeArrowheads="1"/>
            </p:cNvSpPr>
            <p:nvPr/>
          </p:nvSpPr>
          <p:spPr bwMode="auto">
            <a:xfrm>
              <a:off x="3674" y="1877"/>
              <a:ext cx="2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(60 K)</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28" name="Rectangle 25">
              <a:extLst>
                <a:ext uri="{FF2B5EF4-FFF2-40B4-BE49-F238E27FC236}">
                  <a16:creationId xmlns:a16="http://schemas.microsoft.com/office/drawing/2014/main" id="{2199A136-7327-4C49-A648-CB142C8B539F}"/>
                </a:ext>
              </a:extLst>
            </p:cNvPr>
            <p:cNvSpPr>
              <a:spLocks noChangeArrowheads="1"/>
            </p:cNvSpPr>
            <p:nvPr/>
          </p:nvSpPr>
          <p:spPr bwMode="auto">
            <a:xfrm>
              <a:off x="2957" y="1273"/>
              <a:ext cx="3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0xFE00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29" name="Rectangle 26">
              <a:extLst>
                <a:ext uri="{FF2B5EF4-FFF2-40B4-BE49-F238E27FC236}">
                  <a16:creationId xmlns:a16="http://schemas.microsoft.com/office/drawing/2014/main" id="{E1A2D5CF-52D6-469F-9255-103A0D6070CE}"/>
                </a:ext>
              </a:extLst>
            </p:cNvPr>
            <p:cNvSpPr>
              <a:spLocks noChangeArrowheads="1"/>
            </p:cNvSpPr>
            <p:nvPr/>
          </p:nvSpPr>
          <p:spPr bwMode="auto">
            <a:xfrm>
              <a:off x="2957" y="2362"/>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0x1100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30" name="Rectangle 27">
              <a:extLst>
                <a:ext uri="{FF2B5EF4-FFF2-40B4-BE49-F238E27FC236}">
                  <a16:creationId xmlns:a16="http://schemas.microsoft.com/office/drawing/2014/main" id="{E32FC91F-7FA6-42B2-956A-D4466BC41243}"/>
                </a:ext>
              </a:extLst>
            </p:cNvPr>
            <p:cNvSpPr>
              <a:spLocks noChangeArrowheads="1"/>
            </p:cNvSpPr>
            <p:nvPr/>
          </p:nvSpPr>
          <p:spPr bwMode="auto">
            <a:xfrm>
              <a:off x="2957" y="2617"/>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mn-cs"/>
                </a:rPr>
                <a:t>0x1000</a:t>
              </a:r>
              <a:endParaRPr kumimoji="0" lang="de-DE" altLang="en-US" sz="1400" b="0" i="0" u="none" strike="noStrike" kern="1200" cap="none" spc="0" normalizeH="0" baseline="0" noProof="0" dirty="0">
                <a:ln>
                  <a:noFill/>
                </a:ln>
                <a:solidFill>
                  <a:srgbClr val="333333"/>
                </a:solidFill>
                <a:effectLst/>
                <a:uLnTx/>
                <a:uFillTx/>
                <a:latin typeface="Arial" panose="020B0604020202020204" pitchFamily="34" charset="0"/>
                <a:ea typeface="MS PGothic" pitchFamily="34" charset="-128"/>
                <a:cs typeface="+mn-cs"/>
              </a:endParaRPr>
            </a:p>
          </p:txBody>
        </p:sp>
        <p:sp>
          <p:nvSpPr>
            <p:cNvPr id="31" name="Rectangle 28">
              <a:extLst>
                <a:ext uri="{FF2B5EF4-FFF2-40B4-BE49-F238E27FC236}">
                  <a16:creationId xmlns:a16="http://schemas.microsoft.com/office/drawing/2014/main" id="{FBEC7939-A794-429D-BEF0-24AD8151C9B0}"/>
                </a:ext>
              </a:extLst>
            </p:cNvPr>
            <p:cNvSpPr>
              <a:spLocks noChangeArrowheads="1"/>
            </p:cNvSpPr>
            <p:nvPr/>
          </p:nvSpPr>
          <p:spPr bwMode="auto">
            <a:xfrm>
              <a:off x="2957" y="2874"/>
              <a:ext cx="3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0x09FF</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32" name="Rectangle 29">
              <a:extLst>
                <a:ext uri="{FF2B5EF4-FFF2-40B4-BE49-F238E27FC236}">
                  <a16:creationId xmlns:a16="http://schemas.microsoft.com/office/drawing/2014/main" id="{9F5300A6-49CE-4E62-B93B-F4F3E6D49BC4}"/>
                </a:ext>
              </a:extLst>
            </p:cNvPr>
            <p:cNvSpPr>
              <a:spLocks noChangeArrowheads="1"/>
            </p:cNvSpPr>
            <p:nvPr/>
          </p:nvSpPr>
          <p:spPr bwMode="auto">
            <a:xfrm>
              <a:off x="2957" y="3451"/>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0x0200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33" name="Rectangle 30">
              <a:extLst>
                <a:ext uri="{FF2B5EF4-FFF2-40B4-BE49-F238E27FC236}">
                  <a16:creationId xmlns:a16="http://schemas.microsoft.com/office/drawing/2014/main" id="{E89EA8E3-158D-4766-83B8-281575438986}"/>
                </a:ext>
              </a:extLst>
            </p:cNvPr>
            <p:cNvSpPr>
              <a:spLocks noChangeArrowheads="1"/>
            </p:cNvSpPr>
            <p:nvPr/>
          </p:nvSpPr>
          <p:spPr bwMode="auto">
            <a:xfrm>
              <a:off x="2957" y="3692"/>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0x0000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34" name="Rectangle 31">
              <a:extLst>
                <a:ext uri="{FF2B5EF4-FFF2-40B4-BE49-F238E27FC236}">
                  <a16:creationId xmlns:a16="http://schemas.microsoft.com/office/drawing/2014/main" id="{B58F8147-775C-4A5D-AA04-C56FB05E64A6}"/>
                </a:ext>
              </a:extLst>
            </p:cNvPr>
            <p:cNvSpPr>
              <a:spLocks noChangeArrowheads="1"/>
            </p:cNvSpPr>
            <p:nvPr/>
          </p:nvSpPr>
          <p:spPr bwMode="auto">
            <a:xfrm>
              <a:off x="2957" y="1049"/>
              <a:ext cx="37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0xFFFF</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35" name="Rectangle 32">
              <a:extLst>
                <a:ext uri="{FF2B5EF4-FFF2-40B4-BE49-F238E27FC236}">
                  <a16:creationId xmlns:a16="http://schemas.microsoft.com/office/drawing/2014/main" id="{7869276B-DC01-470A-873F-7A3590FE1185}"/>
                </a:ext>
              </a:extLst>
            </p:cNvPr>
            <p:cNvSpPr>
              <a:spLocks noChangeArrowheads="1"/>
            </p:cNvSpPr>
            <p:nvPr/>
          </p:nvSpPr>
          <p:spPr bwMode="auto">
            <a:xfrm>
              <a:off x="4274" y="3361"/>
              <a:ext cx="1486" cy="15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36" name="Rectangle 33">
              <a:extLst>
                <a:ext uri="{FF2B5EF4-FFF2-40B4-BE49-F238E27FC236}">
                  <a16:creationId xmlns:a16="http://schemas.microsoft.com/office/drawing/2014/main" id="{EC3E1C41-02A2-42AC-964D-BE0CF94E5755}"/>
                </a:ext>
              </a:extLst>
            </p:cNvPr>
            <p:cNvSpPr>
              <a:spLocks noChangeArrowheads="1"/>
            </p:cNvSpPr>
            <p:nvPr/>
          </p:nvSpPr>
          <p:spPr bwMode="auto">
            <a:xfrm>
              <a:off x="4274" y="3361"/>
              <a:ext cx="1486" cy="15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37" name="Rectangle 34">
              <a:extLst>
                <a:ext uri="{FF2B5EF4-FFF2-40B4-BE49-F238E27FC236}">
                  <a16:creationId xmlns:a16="http://schemas.microsoft.com/office/drawing/2014/main" id="{1BB6E234-8A1C-4388-93D3-32A6244A0007}"/>
                </a:ext>
              </a:extLst>
            </p:cNvPr>
            <p:cNvSpPr>
              <a:spLocks noChangeArrowheads="1"/>
            </p:cNvSpPr>
            <p:nvPr/>
          </p:nvSpPr>
          <p:spPr bwMode="auto">
            <a:xfrm>
              <a:off x="4940" y="3385"/>
              <a:ext cx="4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Firmware </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38" name="Rectangle 35">
              <a:extLst>
                <a:ext uri="{FF2B5EF4-FFF2-40B4-BE49-F238E27FC236}">
                  <a16:creationId xmlns:a16="http://schemas.microsoft.com/office/drawing/2014/main" id="{22A98571-2EA8-4B5F-AAAE-4EE61093AC7A}"/>
                </a:ext>
              </a:extLst>
            </p:cNvPr>
            <p:cNvSpPr>
              <a:spLocks noChangeArrowheads="1"/>
            </p:cNvSpPr>
            <p:nvPr/>
          </p:nvSpPr>
          <p:spPr bwMode="auto">
            <a:xfrm>
              <a:off x="5470" y="3385"/>
              <a:ext cx="22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Data</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39" name="Rectangle 36">
              <a:extLst>
                <a:ext uri="{FF2B5EF4-FFF2-40B4-BE49-F238E27FC236}">
                  <a16:creationId xmlns:a16="http://schemas.microsoft.com/office/drawing/2014/main" id="{C6378CD0-A355-45A7-A706-102172D991A2}"/>
                </a:ext>
              </a:extLst>
            </p:cNvPr>
            <p:cNvSpPr>
              <a:spLocks noChangeArrowheads="1"/>
            </p:cNvSpPr>
            <p:nvPr/>
          </p:nvSpPr>
          <p:spPr bwMode="auto">
            <a:xfrm>
              <a:off x="4274" y="3201"/>
              <a:ext cx="743" cy="16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40" name="Rectangle 37">
              <a:extLst>
                <a:ext uri="{FF2B5EF4-FFF2-40B4-BE49-F238E27FC236}">
                  <a16:creationId xmlns:a16="http://schemas.microsoft.com/office/drawing/2014/main" id="{5538F7AA-6B35-4119-9AEE-6EAB3D080477}"/>
                </a:ext>
              </a:extLst>
            </p:cNvPr>
            <p:cNvSpPr>
              <a:spLocks noChangeArrowheads="1"/>
            </p:cNvSpPr>
            <p:nvPr/>
          </p:nvSpPr>
          <p:spPr bwMode="auto">
            <a:xfrm>
              <a:off x="4274" y="3201"/>
              <a:ext cx="743" cy="1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41" name="Rectangle 38">
              <a:extLst>
                <a:ext uri="{FF2B5EF4-FFF2-40B4-BE49-F238E27FC236}">
                  <a16:creationId xmlns:a16="http://schemas.microsoft.com/office/drawing/2014/main" id="{1D52E690-2D52-4A27-B1D5-ECE1B57A226C}"/>
                </a:ext>
              </a:extLst>
            </p:cNvPr>
            <p:cNvSpPr>
              <a:spLocks noChangeArrowheads="1"/>
            </p:cNvSpPr>
            <p:nvPr/>
          </p:nvSpPr>
          <p:spPr bwMode="auto">
            <a:xfrm>
              <a:off x="4301" y="3226"/>
              <a:ext cx="39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PROG1 </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42" name="Rectangle 39">
              <a:extLst>
                <a:ext uri="{FF2B5EF4-FFF2-40B4-BE49-F238E27FC236}">
                  <a16:creationId xmlns:a16="http://schemas.microsoft.com/office/drawing/2014/main" id="{7E3889A3-C457-4774-A64A-FC7EDDAA33D6}"/>
                </a:ext>
              </a:extLst>
            </p:cNvPr>
            <p:cNvSpPr>
              <a:spLocks noChangeArrowheads="1"/>
            </p:cNvSpPr>
            <p:nvPr/>
          </p:nvSpPr>
          <p:spPr bwMode="auto">
            <a:xfrm>
              <a:off x="4727" y="3226"/>
              <a:ext cx="22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Data</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43" name="Freeform 40">
              <a:extLst>
                <a:ext uri="{FF2B5EF4-FFF2-40B4-BE49-F238E27FC236}">
                  <a16:creationId xmlns:a16="http://schemas.microsoft.com/office/drawing/2014/main" id="{7AF55DD3-23A1-4A08-9E58-06430103986A}"/>
                </a:ext>
              </a:extLst>
            </p:cNvPr>
            <p:cNvSpPr>
              <a:spLocks noEditPoints="1"/>
            </p:cNvSpPr>
            <p:nvPr/>
          </p:nvSpPr>
          <p:spPr bwMode="auto">
            <a:xfrm>
              <a:off x="4326" y="2942"/>
              <a:ext cx="37" cy="227"/>
            </a:xfrm>
            <a:custGeom>
              <a:avLst/>
              <a:gdLst>
                <a:gd name="T0" fmla="*/ 42 w 75"/>
                <a:gd name="T1" fmla="*/ 5 h 455"/>
                <a:gd name="T2" fmla="*/ 42 w 75"/>
                <a:gd name="T3" fmla="*/ 398 h 455"/>
                <a:gd name="T4" fmla="*/ 42 w 75"/>
                <a:gd name="T5" fmla="*/ 399 h 455"/>
                <a:gd name="T6" fmla="*/ 40 w 75"/>
                <a:gd name="T7" fmla="*/ 400 h 455"/>
                <a:gd name="T8" fmla="*/ 39 w 75"/>
                <a:gd name="T9" fmla="*/ 402 h 455"/>
                <a:gd name="T10" fmla="*/ 37 w 75"/>
                <a:gd name="T11" fmla="*/ 402 h 455"/>
                <a:gd name="T12" fmla="*/ 36 w 75"/>
                <a:gd name="T13" fmla="*/ 402 h 455"/>
                <a:gd name="T14" fmla="*/ 34 w 75"/>
                <a:gd name="T15" fmla="*/ 400 h 455"/>
                <a:gd name="T16" fmla="*/ 33 w 75"/>
                <a:gd name="T17" fmla="*/ 399 h 455"/>
                <a:gd name="T18" fmla="*/ 33 w 75"/>
                <a:gd name="T19" fmla="*/ 398 h 455"/>
                <a:gd name="T20" fmla="*/ 33 w 75"/>
                <a:gd name="T21" fmla="*/ 5 h 455"/>
                <a:gd name="T22" fmla="*/ 33 w 75"/>
                <a:gd name="T23" fmla="*/ 3 h 455"/>
                <a:gd name="T24" fmla="*/ 34 w 75"/>
                <a:gd name="T25" fmla="*/ 2 h 455"/>
                <a:gd name="T26" fmla="*/ 36 w 75"/>
                <a:gd name="T27" fmla="*/ 2 h 455"/>
                <a:gd name="T28" fmla="*/ 37 w 75"/>
                <a:gd name="T29" fmla="*/ 0 h 455"/>
                <a:gd name="T30" fmla="*/ 39 w 75"/>
                <a:gd name="T31" fmla="*/ 2 h 455"/>
                <a:gd name="T32" fmla="*/ 40 w 75"/>
                <a:gd name="T33" fmla="*/ 2 h 455"/>
                <a:gd name="T34" fmla="*/ 42 w 75"/>
                <a:gd name="T35" fmla="*/ 3 h 455"/>
                <a:gd name="T36" fmla="*/ 42 w 75"/>
                <a:gd name="T37" fmla="*/ 5 h 455"/>
                <a:gd name="T38" fmla="*/ 42 w 75"/>
                <a:gd name="T39" fmla="*/ 5 h 455"/>
                <a:gd name="T40" fmla="*/ 75 w 75"/>
                <a:gd name="T41" fmla="*/ 387 h 455"/>
                <a:gd name="T42" fmla="*/ 37 w 75"/>
                <a:gd name="T43" fmla="*/ 455 h 455"/>
                <a:gd name="T44" fmla="*/ 0 w 75"/>
                <a:gd name="T45" fmla="*/ 387 h 455"/>
                <a:gd name="T46" fmla="*/ 75 w 75"/>
                <a:gd name="T47" fmla="*/ 387 h 4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455"/>
                <a:gd name="T74" fmla="*/ 75 w 75"/>
                <a:gd name="T75" fmla="*/ 455 h 4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455">
                  <a:moveTo>
                    <a:pt x="42" y="5"/>
                  </a:moveTo>
                  <a:lnTo>
                    <a:pt x="42" y="398"/>
                  </a:lnTo>
                  <a:lnTo>
                    <a:pt x="42" y="399"/>
                  </a:lnTo>
                  <a:lnTo>
                    <a:pt x="40" y="400"/>
                  </a:lnTo>
                  <a:lnTo>
                    <a:pt x="39" y="402"/>
                  </a:lnTo>
                  <a:lnTo>
                    <a:pt x="37" y="402"/>
                  </a:lnTo>
                  <a:lnTo>
                    <a:pt x="36" y="402"/>
                  </a:lnTo>
                  <a:lnTo>
                    <a:pt x="34" y="400"/>
                  </a:lnTo>
                  <a:lnTo>
                    <a:pt x="33" y="399"/>
                  </a:lnTo>
                  <a:lnTo>
                    <a:pt x="33" y="398"/>
                  </a:lnTo>
                  <a:lnTo>
                    <a:pt x="33" y="5"/>
                  </a:lnTo>
                  <a:lnTo>
                    <a:pt x="33" y="3"/>
                  </a:lnTo>
                  <a:lnTo>
                    <a:pt x="34" y="2"/>
                  </a:lnTo>
                  <a:lnTo>
                    <a:pt x="36" y="2"/>
                  </a:lnTo>
                  <a:lnTo>
                    <a:pt x="37" y="0"/>
                  </a:lnTo>
                  <a:lnTo>
                    <a:pt x="39" y="2"/>
                  </a:lnTo>
                  <a:lnTo>
                    <a:pt x="40" y="2"/>
                  </a:lnTo>
                  <a:lnTo>
                    <a:pt x="42" y="3"/>
                  </a:lnTo>
                  <a:lnTo>
                    <a:pt x="42" y="5"/>
                  </a:lnTo>
                  <a:close/>
                  <a:moveTo>
                    <a:pt x="75" y="387"/>
                  </a:moveTo>
                  <a:lnTo>
                    <a:pt x="37" y="455"/>
                  </a:lnTo>
                  <a:lnTo>
                    <a:pt x="0" y="387"/>
                  </a:lnTo>
                  <a:lnTo>
                    <a:pt x="75" y="387"/>
                  </a:lnTo>
                  <a:close/>
                </a:path>
              </a:pathLst>
            </a:custGeom>
            <a:solidFill>
              <a:srgbClr val="000000"/>
            </a:solidFill>
            <a:ln w="1588">
              <a:solidFill>
                <a:srgbClr val="000000"/>
              </a:solidFill>
              <a:round/>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44" name="Rectangle 41">
              <a:extLst>
                <a:ext uri="{FF2B5EF4-FFF2-40B4-BE49-F238E27FC236}">
                  <a16:creationId xmlns:a16="http://schemas.microsoft.com/office/drawing/2014/main" id="{8A0D31CC-EF6D-4D3B-9D0B-405362A2F499}"/>
                </a:ext>
              </a:extLst>
            </p:cNvPr>
            <p:cNvSpPr>
              <a:spLocks noChangeArrowheads="1"/>
            </p:cNvSpPr>
            <p:nvPr/>
          </p:nvSpPr>
          <p:spPr bwMode="auto">
            <a:xfrm>
              <a:off x="4426" y="3005"/>
              <a:ext cx="2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Stack</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45" name="Rectangle 42">
              <a:extLst>
                <a:ext uri="{FF2B5EF4-FFF2-40B4-BE49-F238E27FC236}">
                  <a16:creationId xmlns:a16="http://schemas.microsoft.com/office/drawing/2014/main" id="{C3D8BF72-B72A-4F57-98D7-9CEEE55EF3C7}"/>
                </a:ext>
              </a:extLst>
            </p:cNvPr>
            <p:cNvSpPr>
              <a:spLocks noChangeArrowheads="1"/>
            </p:cNvSpPr>
            <p:nvPr/>
          </p:nvSpPr>
          <p:spPr bwMode="auto">
            <a:xfrm>
              <a:off x="4274" y="2079"/>
              <a:ext cx="1486" cy="32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46" name="Rectangle 43">
              <a:extLst>
                <a:ext uri="{FF2B5EF4-FFF2-40B4-BE49-F238E27FC236}">
                  <a16:creationId xmlns:a16="http://schemas.microsoft.com/office/drawing/2014/main" id="{265E06CF-C4D8-4537-A67F-98DB61DF2C91}"/>
                </a:ext>
              </a:extLst>
            </p:cNvPr>
            <p:cNvSpPr>
              <a:spLocks noChangeArrowheads="1"/>
            </p:cNvSpPr>
            <p:nvPr/>
          </p:nvSpPr>
          <p:spPr bwMode="auto">
            <a:xfrm>
              <a:off x="4274" y="2079"/>
              <a:ext cx="1486" cy="32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47" name="Rectangle 44">
              <a:extLst>
                <a:ext uri="{FF2B5EF4-FFF2-40B4-BE49-F238E27FC236}">
                  <a16:creationId xmlns:a16="http://schemas.microsoft.com/office/drawing/2014/main" id="{C1707327-A8BB-4282-8DB5-8A7A61EE17E9}"/>
                </a:ext>
              </a:extLst>
            </p:cNvPr>
            <p:cNvSpPr>
              <a:spLocks noChangeArrowheads="1"/>
            </p:cNvSpPr>
            <p:nvPr/>
          </p:nvSpPr>
          <p:spPr bwMode="auto">
            <a:xfrm>
              <a:off x="4951" y="2184"/>
              <a:ext cx="69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Firmware Text</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48" name="Rectangle 45">
              <a:extLst>
                <a:ext uri="{FF2B5EF4-FFF2-40B4-BE49-F238E27FC236}">
                  <a16:creationId xmlns:a16="http://schemas.microsoft.com/office/drawing/2014/main" id="{F06F3DF0-7FFA-4E47-8B62-4A24DCE29776}"/>
                </a:ext>
              </a:extLst>
            </p:cNvPr>
            <p:cNvSpPr>
              <a:spLocks noChangeArrowheads="1"/>
            </p:cNvSpPr>
            <p:nvPr/>
          </p:nvSpPr>
          <p:spPr bwMode="auto">
            <a:xfrm>
              <a:off x="5017" y="3104"/>
              <a:ext cx="743" cy="25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49" name="Rectangle 46">
              <a:extLst>
                <a:ext uri="{FF2B5EF4-FFF2-40B4-BE49-F238E27FC236}">
                  <a16:creationId xmlns:a16="http://schemas.microsoft.com/office/drawing/2014/main" id="{45E551B0-1750-4A8E-842D-913D7F146B07}"/>
                </a:ext>
              </a:extLst>
            </p:cNvPr>
            <p:cNvSpPr>
              <a:spLocks noChangeArrowheads="1"/>
            </p:cNvSpPr>
            <p:nvPr/>
          </p:nvSpPr>
          <p:spPr bwMode="auto">
            <a:xfrm>
              <a:off x="5017" y="3104"/>
              <a:ext cx="743" cy="2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50" name="Rectangle 47">
              <a:extLst>
                <a:ext uri="{FF2B5EF4-FFF2-40B4-BE49-F238E27FC236}">
                  <a16:creationId xmlns:a16="http://schemas.microsoft.com/office/drawing/2014/main" id="{13751139-7350-4BFD-8BEA-C1B6111C81B4}"/>
                </a:ext>
              </a:extLst>
            </p:cNvPr>
            <p:cNvSpPr>
              <a:spLocks noChangeArrowheads="1"/>
            </p:cNvSpPr>
            <p:nvPr/>
          </p:nvSpPr>
          <p:spPr bwMode="auto">
            <a:xfrm>
              <a:off x="5045" y="3176"/>
              <a:ext cx="39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PROG2 </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51" name="Rectangle 48">
              <a:extLst>
                <a:ext uri="{FF2B5EF4-FFF2-40B4-BE49-F238E27FC236}">
                  <a16:creationId xmlns:a16="http://schemas.microsoft.com/office/drawing/2014/main" id="{D527F8ED-C9D1-4496-A781-982FBE922A80}"/>
                </a:ext>
              </a:extLst>
            </p:cNvPr>
            <p:cNvSpPr>
              <a:spLocks noChangeArrowheads="1"/>
            </p:cNvSpPr>
            <p:nvPr/>
          </p:nvSpPr>
          <p:spPr bwMode="auto">
            <a:xfrm>
              <a:off x="5469" y="3176"/>
              <a:ext cx="22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Data</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52" name="Rectangle 49">
              <a:extLst>
                <a:ext uri="{FF2B5EF4-FFF2-40B4-BE49-F238E27FC236}">
                  <a16:creationId xmlns:a16="http://schemas.microsoft.com/office/drawing/2014/main" id="{2F1F910D-52BD-4C00-85C0-EAF6FE2EFCB9}"/>
                </a:ext>
              </a:extLst>
            </p:cNvPr>
            <p:cNvSpPr>
              <a:spLocks noChangeArrowheads="1"/>
            </p:cNvSpPr>
            <p:nvPr/>
          </p:nvSpPr>
          <p:spPr bwMode="auto">
            <a:xfrm>
              <a:off x="4274" y="1920"/>
              <a:ext cx="743" cy="16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53" name="Rectangle 50">
              <a:extLst>
                <a:ext uri="{FF2B5EF4-FFF2-40B4-BE49-F238E27FC236}">
                  <a16:creationId xmlns:a16="http://schemas.microsoft.com/office/drawing/2014/main" id="{643EA259-520B-497C-8038-A294D1D8C735}"/>
                </a:ext>
              </a:extLst>
            </p:cNvPr>
            <p:cNvSpPr>
              <a:spLocks noChangeArrowheads="1"/>
            </p:cNvSpPr>
            <p:nvPr/>
          </p:nvSpPr>
          <p:spPr bwMode="auto">
            <a:xfrm>
              <a:off x="4274" y="1920"/>
              <a:ext cx="743" cy="1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54" name="Rectangle 51">
              <a:extLst>
                <a:ext uri="{FF2B5EF4-FFF2-40B4-BE49-F238E27FC236}">
                  <a16:creationId xmlns:a16="http://schemas.microsoft.com/office/drawing/2014/main" id="{55D864D9-7B29-4157-A4F9-39829310DDBE}"/>
                </a:ext>
              </a:extLst>
            </p:cNvPr>
            <p:cNvSpPr>
              <a:spLocks noChangeArrowheads="1"/>
            </p:cNvSpPr>
            <p:nvPr/>
          </p:nvSpPr>
          <p:spPr bwMode="auto">
            <a:xfrm>
              <a:off x="4313" y="1944"/>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PROG1 Text</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55" name="Rectangle 52">
              <a:extLst>
                <a:ext uri="{FF2B5EF4-FFF2-40B4-BE49-F238E27FC236}">
                  <a16:creationId xmlns:a16="http://schemas.microsoft.com/office/drawing/2014/main" id="{5CF4AD92-419D-4AD4-9CD1-F05B17F806FC}"/>
                </a:ext>
              </a:extLst>
            </p:cNvPr>
            <p:cNvSpPr>
              <a:spLocks noChangeArrowheads="1"/>
            </p:cNvSpPr>
            <p:nvPr/>
          </p:nvSpPr>
          <p:spPr bwMode="auto">
            <a:xfrm>
              <a:off x="5017" y="1823"/>
              <a:ext cx="743" cy="25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56" name="Rectangle 53">
              <a:extLst>
                <a:ext uri="{FF2B5EF4-FFF2-40B4-BE49-F238E27FC236}">
                  <a16:creationId xmlns:a16="http://schemas.microsoft.com/office/drawing/2014/main" id="{2E909DCA-F2F9-45D2-BBBA-2DAE5741729B}"/>
                </a:ext>
              </a:extLst>
            </p:cNvPr>
            <p:cNvSpPr>
              <a:spLocks noChangeArrowheads="1"/>
            </p:cNvSpPr>
            <p:nvPr/>
          </p:nvSpPr>
          <p:spPr bwMode="auto">
            <a:xfrm>
              <a:off x="5017" y="1823"/>
              <a:ext cx="743" cy="2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57" name="Rectangle 54">
              <a:extLst>
                <a:ext uri="{FF2B5EF4-FFF2-40B4-BE49-F238E27FC236}">
                  <a16:creationId xmlns:a16="http://schemas.microsoft.com/office/drawing/2014/main" id="{56F73722-C8F4-4686-B065-5E3793757945}"/>
                </a:ext>
              </a:extLst>
            </p:cNvPr>
            <p:cNvSpPr>
              <a:spLocks noChangeArrowheads="1"/>
            </p:cNvSpPr>
            <p:nvPr/>
          </p:nvSpPr>
          <p:spPr bwMode="auto">
            <a:xfrm>
              <a:off x="5059" y="1896"/>
              <a:ext cx="60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PROG2 Text</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grpSp>
      <p:sp>
        <p:nvSpPr>
          <p:cNvPr id="2" name="Rectangle 1">
            <a:extLst>
              <a:ext uri="{FF2B5EF4-FFF2-40B4-BE49-F238E27FC236}">
                <a16:creationId xmlns:a16="http://schemas.microsoft.com/office/drawing/2014/main" id="{ED80DCDA-BDEE-4567-9C97-8E364280F114}"/>
              </a:ext>
            </a:extLst>
          </p:cNvPr>
          <p:cNvSpPr/>
          <p:nvPr/>
        </p:nvSpPr>
        <p:spPr bwMode="auto">
          <a:xfrm>
            <a:off x="2773290" y="2272810"/>
            <a:ext cx="3659927" cy="34578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Connector 3">
            <a:extLst>
              <a:ext uri="{FF2B5EF4-FFF2-40B4-BE49-F238E27FC236}">
                <a16:creationId xmlns:a16="http://schemas.microsoft.com/office/drawing/2014/main" id="{41066E2C-C582-4750-9084-86A418CCBA9F}"/>
              </a:ext>
            </a:extLst>
          </p:cNvPr>
          <p:cNvCxnSpPr>
            <a:stCxn id="2" idx="0"/>
            <a:endCxn id="2" idx="2"/>
          </p:cNvCxnSpPr>
          <p:nvPr/>
        </p:nvCxnSpPr>
        <p:spPr bwMode="auto">
          <a:xfrm>
            <a:off x="4603254" y="2272810"/>
            <a:ext cx="0" cy="34578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2D0CF66-BB17-4FC5-82CC-06B076253670}"/>
              </a:ext>
            </a:extLst>
          </p:cNvPr>
          <p:cNvCxnSpPr/>
          <p:nvPr/>
        </p:nvCxnSpPr>
        <p:spPr bwMode="auto">
          <a:xfrm>
            <a:off x="3697818" y="2269522"/>
            <a:ext cx="0" cy="34578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8DCE87D5-3A5C-4003-958B-04B0AF014E5D}"/>
              </a:ext>
            </a:extLst>
          </p:cNvPr>
          <p:cNvCxnSpPr/>
          <p:nvPr/>
        </p:nvCxnSpPr>
        <p:spPr bwMode="auto">
          <a:xfrm>
            <a:off x="5508689" y="2269522"/>
            <a:ext cx="0" cy="34578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A3530FDF-66F9-42E5-8AC5-CCA3603B950D}"/>
              </a:ext>
            </a:extLst>
          </p:cNvPr>
          <p:cNvCxnSpPr/>
          <p:nvPr/>
        </p:nvCxnSpPr>
        <p:spPr bwMode="auto">
          <a:xfrm>
            <a:off x="2773290" y="2941320"/>
            <a:ext cx="36599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52376281-800C-4B2E-ACDF-30D001B3F387}"/>
              </a:ext>
            </a:extLst>
          </p:cNvPr>
          <p:cNvCxnSpPr/>
          <p:nvPr/>
        </p:nvCxnSpPr>
        <p:spPr bwMode="auto">
          <a:xfrm>
            <a:off x="2773290" y="3347738"/>
            <a:ext cx="36599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0DA234E1-251F-43E1-B522-84AE5021F1A1}"/>
              </a:ext>
            </a:extLst>
          </p:cNvPr>
          <p:cNvCxnSpPr/>
          <p:nvPr/>
        </p:nvCxnSpPr>
        <p:spPr bwMode="auto">
          <a:xfrm>
            <a:off x="2773290" y="4559576"/>
            <a:ext cx="36599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Arrow: Left-Right 58">
            <a:extLst>
              <a:ext uri="{FF2B5EF4-FFF2-40B4-BE49-F238E27FC236}">
                <a16:creationId xmlns:a16="http://schemas.microsoft.com/office/drawing/2014/main" id="{6B0D193D-FC6C-443F-B8F0-E56C24886035}"/>
              </a:ext>
            </a:extLst>
          </p:cNvPr>
          <p:cNvSpPr/>
          <p:nvPr/>
        </p:nvSpPr>
        <p:spPr bwMode="auto">
          <a:xfrm>
            <a:off x="6438099" y="3781641"/>
            <a:ext cx="1059180" cy="41986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bus</a:t>
            </a:r>
          </a:p>
        </p:txBody>
      </p:sp>
      <p:sp>
        <p:nvSpPr>
          <p:cNvPr id="60" name="TextBox 59">
            <a:extLst>
              <a:ext uri="{FF2B5EF4-FFF2-40B4-BE49-F238E27FC236}">
                <a16:creationId xmlns:a16="http://schemas.microsoft.com/office/drawing/2014/main" id="{5DB355EB-B031-4A6F-80E7-8E552F5E1A04}"/>
              </a:ext>
            </a:extLst>
          </p:cNvPr>
          <p:cNvSpPr txBox="1"/>
          <p:nvPr/>
        </p:nvSpPr>
        <p:spPr>
          <a:xfrm>
            <a:off x="6460189" y="4242039"/>
            <a:ext cx="1167307" cy="276999"/>
          </a:xfrm>
          <a:prstGeom prst="rect">
            <a:avLst/>
          </a:prstGeom>
          <a:noFill/>
        </p:spPr>
        <p:txBody>
          <a:bodyPr wrap="none" rtlCol="0">
            <a:spAutoFit/>
          </a:bodyPr>
          <a:lstStyle/>
          <a:p>
            <a:r>
              <a:rPr lang="en-US" sz="1200" dirty="0"/>
              <a:t>8, 16, or 32 bit</a:t>
            </a:r>
          </a:p>
        </p:txBody>
      </p:sp>
      <p:sp>
        <p:nvSpPr>
          <p:cNvPr id="69" name="TextBox 68">
            <a:extLst>
              <a:ext uri="{FF2B5EF4-FFF2-40B4-BE49-F238E27FC236}">
                <a16:creationId xmlns:a16="http://schemas.microsoft.com/office/drawing/2014/main" id="{A450020B-9244-4C8F-9715-A9DDA7BD333C}"/>
              </a:ext>
            </a:extLst>
          </p:cNvPr>
          <p:cNvSpPr txBox="1"/>
          <p:nvPr/>
        </p:nvSpPr>
        <p:spPr>
          <a:xfrm>
            <a:off x="6462371" y="5546038"/>
            <a:ext cx="269626" cy="276999"/>
          </a:xfrm>
          <a:prstGeom prst="rect">
            <a:avLst/>
          </a:prstGeom>
          <a:noFill/>
        </p:spPr>
        <p:txBody>
          <a:bodyPr wrap="none" rtlCol="0">
            <a:spAutoFit/>
          </a:bodyPr>
          <a:lstStyle/>
          <a:p>
            <a:r>
              <a:rPr lang="en-US" sz="1200" dirty="0"/>
              <a:t>0</a:t>
            </a:r>
          </a:p>
        </p:txBody>
      </p:sp>
      <p:sp>
        <p:nvSpPr>
          <p:cNvPr id="70" name="TextBox 69">
            <a:extLst>
              <a:ext uri="{FF2B5EF4-FFF2-40B4-BE49-F238E27FC236}">
                <a16:creationId xmlns:a16="http://schemas.microsoft.com/office/drawing/2014/main" id="{565D74D9-D6B7-4083-AA2A-98A2EA8F2FD7}"/>
              </a:ext>
            </a:extLst>
          </p:cNvPr>
          <p:cNvSpPr txBox="1"/>
          <p:nvPr/>
        </p:nvSpPr>
        <p:spPr>
          <a:xfrm>
            <a:off x="6491041" y="2169622"/>
            <a:ext cx="463588" cy="276999"/>
          </a:xfrm>
          <a:prstGeom prst="rect">
            <a:avLst/>
          </a:prstGeom>
          <a:noFill/>
        </p:spPr>
        <p:txBody>
          <a:bodyPr wrap="none" rtlCol="0">
            <a:spAutoFit/>
          </a:bodyPr>
          <a:lstStyle/>
          <a:p>
            <a:r>
              <a:rPr lang="en-US" sz="1200" dirty="0"/>
              <a:t>2</a:t>
            </a:r>
            <a:r>
              <a:rPr lang="en-US" sz="1200" baseline="30000" dirty="0"/>
              <a:t>n</a:t>
            </a:r>
            <a:r>
              <a:rPr lang="en-US" sz="1200" dirty="0"/>
              <a:t>-1</a:t>
            </a:r>
          </a:p>
        </p:txBody>
      </p:sp>
      <p:sp>
        <p:nvSpPr>
          <p:cNvPr id="63" name="Trapezoid 62">
            <a:extLst>
              <a:ext uri="{FF2B5EF4-FFF2-40B4-BE49-F238E27FC236}">
                <a16:creationId xmlns:a16="http://schemas.microsoft.com/office/drawing/2014/main" id="{4A11985C-3392-4279-AA8D-FC8063CC2B8D}"/>
              </a:ext>
            </a:extLst>
          </p:cNvPr>
          <p:cNvSpPr/>
          <p:nvPr/>
        </p:nvSpPr>
        <p:spPr bwMode="auto">
          <a:xfrm rot="16200000">
            <a:off x="465707" y="3869807"/>
            <a:ext cx="3048552" cy="333398"/>
          </a:xfrm>
          <a:prstGeom prst="trapezoid">
            <a:avLst>
              <a:gd name="adj" fmla="val 75282"/>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1-of-(n-2) decoder</a:t>
            </a:r>
          </a:p>
        </p:txBody>
      </p:sp>
      <p:sp>
        <p:nvSpPr>
          <p:cNvPr id="39936" name="Arrow: Right 39935">
            <a:extLst>
              <a:ext uri="{FF2B5EF4-FFF2-40B4-BE49-F238E27FC236}">
                <a16:creationId xmlns:a16="http://schemas.microsoft.com/office/drawing/2014/main" id="{D9A02571-E3B9-416D-B179-9B670EB57665}"/>
              </a:ext>
            </a:extLst>
          </p:cNvPr>
          <p:cNvSpPr/>
          <p:nvPr/>
        </p:nvSpPr>
        <p:spPr bwMode="auto">
          <a:xfrm>
            <a:off x="898757" y="3781641"/>
            <a:ext cx="922086" cy="4198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sz="1400" dirty="0">
                <a:latin typeface="Arial" charset="0"/>
              </a:rPr>
              <a:t>address</a:t>
            </a:r>
          </a:p>
        </p:txBody>
      </p:sp>
      <p:sp>
        <p:nvSpPr>
          <p:cNvPr id="73" name="TextBox 72">
            <a:extLst>
              <a:ext uri="{FF2B5EF4-FFF2-40B4-BE49-F238E27FC236}">
                <a16:creationId xmlns:a16="http://schemas.microsoft.com/office/drawing/2014/main" id="{1E9E6BC1-408A-450E-944C-2D1D1D8ADDE8}"/>
              </a:ext>
            </a:extLst>
          </p:cNvPr>
          <p:cNvSpPr txBox="1"/>
          <p:nvPr/>
        </p:nvSpPr>
        <p:spPr>
          <a:xfrm>
            <a:off x="2227453" y="2038003"/>
            <a:ext cx="346570" cy="276999"/>
          </a:xfrm>
          <a:prstGeom prst="rect">
            <a:avLst/>
          </a:prstGeom>
          <a:noFill/>
        </p:spPr>
        <p:txBody>
          <a:bodyPr wrap="none" rtlCol="0">
            <a:spAutoFit/>
          </a:bodyPr>
          <a:lstStyle/>
          <a:p>
            <a:r>
              <a:rPr lang="en-US" sz="1200" dirty="0"/>
              <a:t>bit</a:t>
            </a:r>
          </a:p>
        </p:txBody>
      </p:sp>
      <p:sp>
        <p:nvSpPr>
          <p:cNvPr id="74" name="TextBox 73">
            <a:extLst>
              <a:ext uri="{FF2B5EF4-FFF2-40B4-BE49-F238E27FC236}">
                <a16:creationId xmlns:a16="http://schemas.microsoft.com/office/drawing/2014/main" id="{730BF8C6-0344-4F93-9EE4-9C3513494498}"/>
              </a:ext>
            </a:extLst>
          </p:cNvPr>
          <p:cNvSpPr txBox="1"/>
          <p:nvPr/>
        </p:nvSpPr>
        <p:spPr>
          <a:xfrm>
            <a:off x="2682831" y="2008527"/>
            <a:ext cx="354584" cy="276999"/>
          </a:xfrm>
          <a:prstGeom prst="rect">
            <a:avLst/>
          </a:prstGeom>
          <a:noFill/>
        </p:spPr>
        <p:txBody>
          <a:bodyPr wrap="none" rtlCol="0">
            <a:spAutoFit/>
          </a:bodyPr>
          <a:lstStyle/>
          <a:p>
            <a:r>
              <a:rPr lang="en-US" sz="1200" dirty="0"/>
              <a:t>31</a:t>
            </a:r>
          </a:p>
        </p:txBody>
      </p:sp>
      <p:sp>
        <p:nvSpPr>
          <p:cNvPr id="75" name="TextBox 74">
            <a:extLst>
              <a:ext uri="{FF2B5EF4-FFF2-40B4-BE49-F238E27FC236}">
                <a16:creationId xmlns:a16="http://schemas.microsoft.com/office/drawing/2014/main" id="{7A02BC8B-52C9-4702-9769-A885E69530B1}"/>
              </a:ext>
            </a:extLst>
          </p:cNvPr>
          <p:cNvSpPr txBox="1"/>
          <p:nvPr/>
        </p:nvSpPr>
        <p:spPr>
          <a:xfrm>
            <a:off x="6238881" y="1977571"/>
            <a:ext cx="269626" cy="276999"/>
          </a:xfrm>
          <a:prstGeom prst="rect">
            <a:avLst/>
          </a:prstGeom>
          <a:noFill/>
        </p:spPr>
        <p:txBody>
          <a:bodyPr wrap="none" rtlCol="0">
            <a:spAutoFit/>
          </a:bodyPr>
          <a:lstStyle/>
          <a:p>
            <a:r>
              <a:rPr lang="en-US" sz="1200" dirty="0"/>
              <a:t>0</a:t>
            </a:r>
          </a:p>
        </p:txBody>
      </p:sp>
      <p:cxnSp>
        <p:nvCxnSpPr>
          <p:cNvPr id="39942" name="Straight Arrow Connector 39941">
            <a:extLst>
              <a:ext uri="{FF2B5EF4-FFF2-40B4-BE49-F238E27FC236}">
                <a16:creationId xmlns:a16="http://schemas.microsoft.com/office/drawing/2014/main" id="{BA736389-9890-4EDC-8BC2-E7C472A87505}"/>
              </a:ext>
            </a:extLst>
          </p:cNvPr>
          <p:cNvCxnSpPr/>
          <p:nvPr/>
        </p:nvCxnSpPr>
        <p:spPr bwMode="auto">
          <a:xfrm>
            <a:off x="1043940" y="3262783"/>
            <a:ext cx="77690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8" name="Straight Arrow Connector 77">
            <a:extLst>
              <a:ext uri="{FF2B5EF4-FFF2-40B4-BE49-F238E27FC236}">
                <a16:creationId xmlns:a16="http://schemas.microsoft.com/office/drawing/2014/main" id="{412D379A-8C31-43A2-BE36-3ABA62386A4F}"/>
              </a:ext>
            </a:extLst>
          </p:cNvPr>
          <p:cNvCxnSpPr>
            <a:cxnSpLocks/>
          </p:cNvCxnSpPr>
          <p:nvPr/>
        </p:nvCxnSpPr>
        <p:spPr bwMode="auto">
          <a:xfrm>
            <a:off x="2156683" y="2729383"/>
            <a:ext cx="6166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59478917-E51C-41A3-80F5-0EC1E11F719A}"/>
              </a:ext>
            </a:extLst>
          </p:cNvPr>
          <p:cNvCxnSpPr>
            <a:cxnSpLocks/>
          </p:cNvCxnSpPr>
          <p:nvPr/>
        </p:nvCxnSpPr>
        <p:spPr bwMode="auto">
          <a:xfrm>
            <a:off x="2156683" y="3177828"/>
            <a:ext cx="6166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9A3131E6-99A8-4824-926A-24627565177F}"/>
              </a:ext>
            </a:extLst>
          </p:cNvPr>
          <p:cNvCxnSpPr>
            <a:cxnSpLocks/>
          </p:cNvCxnSpPr>
          <p:nvPr/>
        </p:nvCxnSpPr>
        <p:spPr bwMode="auto">
          <a:xfrm>
            <a:off x="2156683" y="4031591"/>
            <a:ext cx="6166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2" name="Straight Arrow Connector 81">
            <a:extLst>
              <a:ext uri="{FF2B5EF4-FFF2-40B4-BE49-F238E27FC236}">
                <a16:creationId xmlns:a16="http://schemas.microsoft.com/office/drawing/2014/main" id="{09BABC02-23D6-4152-8B84-1A06B207F75C}"/>
              </a:ext>
            </a:extLst>
          </p:cNvPr>
          <p:cNvCxnSpPr>
            <a:cxnSpLocks/>
          </p:cNvCxnSpPr>
          <p:nvPr/>
        </p:nvCxnSpPr>
        <p:spPr bwMode="auto">
          <a:xfrm>
            <a:off x="2156683" y="5195100"/>
            <a:ext cx="6166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944" name="TextBox 39943">
            <a:extLst>
              <a:ext uri="{FF2B5EF4-FFF2-40B4-BE49-F238E27FC236}">
                <a16:creationId xmlns:a16="http://schemas.microsoft.com/office/drawing/2014/main" id="{41F35B16-E595-446D-92D3-B8ABA6F962D1}"/>
              </a:ext>
            </a:extLst>
          </p:cNvPr>
          <p:cNvSpPr txBox="1"/>
          <p:nvPr/>
        </p:nvSpPr>
        <p:spPr>
          <a:xfrm>
            <a:off x="2232360" y="4381218"/>
            <a:ext cx="415498" cy="369332"/>
          </a:xfrm>
          <a:prstGeom prst="rect">
            <a:avLst/>
          </a:prstGeom>
          <a:noFill/>
        </p:spPr>
        <p:txBody>
          <a:bodyPr wrap="none" rtlCol="0">
            <a:spAutoFit/>
          </a:bodyPr>
          <a:lstStyle/>
          <a:p>
            <a:r>
              <a:rPr lang="en-US" dirty="0"/>
              <a:t>…</a:t>
            </a:r>
          </a:p>
        </p:txBody>
      </p:sp>
      <p:sp>
        <p:nvSpPr>
          <p:cNvPr id="84" name="TextBox 83">
            <a:extLst>
              <a:ext uri="{FF2B5EF4-FFF2-40B4-BE49-F238E27FC236}">
                <a16:creationId xmlns:a16="http://schemas.microsoft.com/office/drawing/2014/main" id="{514E8ADC-4444-4456-9A8A-0E751ED7F5FD}"/>
              </a:ext>
            </a:extLst>
          </p:cNvPr>
          <p:cNvSpPr txBox="1"/>
          <p:nvPr/>
        </p:nvSpPr>
        <p:spPr>
          <a:xfrm>
            <a:off x="2209584" y="3377772"/>
            <a:ext cx="415498" cy="369332"/>
          </a:xfrm>
          <a:prstGeom prst="rect">
            <a:avLst/>
          </a:prstGeom>
          <a:noFill/>
        </p:spPr>
        <p:txBody>
          <a:bodyPr wrap="none" rtlCol="0">
            <a:spAutoFit/>
          </a:bodyPr>
          <a:lstStyle/>
          <a:p>
            <a:r>
              <a:rPr lang="en-US" dirty="0"/>
              <a:t>…</a:t>
            </a:r>
          </a:p>
        </p:txBody>
      </p:sp>
      <p:sp>
        <p:nvSpPr>
          <p:cNvPr id="85" name="TextBox 84">
            <a:extLst>
              <a:ext uri="{FF2B5EF4-FFF2-40B4-BE49-F238E27FC236}">
                <a16:creationId xmlns:a16="http://schemas.microsoft.com/office/drawing/2014/main" id="{12590D39-0D34-4132-9600-AEBDF4361804}"/>
              </a:ext>
            </a:extLst>
          </p:cNvPr>
          <p:cNvSpPr txBox="1"/>
          <p:nvPr/>
        </p:nvSpPr>
        <p:spPr>
          <a:xfrm>
            <a:off x="943328" y="3038344"/>
            <a:ext cx="484428" cy="276999"/>
          </a:xfrm>
          <a:prstGeom prst="rect">
            <a:avLst/>
          </a:prstGeom>
          <a:noFill/>
        </p:spPr>
        <p:txBody>
          <a:bodyPr wrap="none" rtlCol="0">
            <a:spAutoFit/>
          </a:bodyPr>
          <a:lstStyle/>
          <a:p>
            <a:r>
              <a:rPr lang="en-US" sz="1200" dirty="0"/>
              <a:t>R/W</a:t>
            </a:r>
          </a:p>
        </p:txBody>
      </p:sp>
      <p:cxnSp>
        <p:nvCxnSpPr>
          <p:cNvPr id="39946" name="Straight Connector 39945">
            <a:extLst>
              <a:ext uri="{FF2B5EF4-FFF2-40B4-BE49-F238E27FC236}">
                <a16:creationId xmlns:a16="http://schemas.microsoft.com/office/drawing/2014/main" id="{DB1E7161-7997-4A45-8F77-66DE32F00E49}"/>
              </a:ext>
            </a:extLst>
          </p:cNvPr>
          <p:cNvCxnSpPr>
            <a:cxnSpLocks/>
          </p:cNvCxnSpPr>
          <p:nvPr/>
        </p:nvCxnSpPr>
        <p:spPr bwMode="auto">
          <a:xfrm>
            <a:off x="1185542" y="3092397"/>
            <a:ext cx="152761" cy="25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8" name="TextBox 87">
            <a:extLst>
              <a:ext uri="{FF2B5EF4-FFF2-40B4-BE49-F238E27FC236}">
                <a16:creationId xmlns:a16="http://schemas.microsoft.com/office/drawing/2014/main" id="{05A7F5AD-2D6A-436F-9753-3D0556BCD852}"/>
              </a:ext>
            </a:extLst>
          </p:cNvPr>
          <p:cNvSpPr txBox="1"/>
          <p:nvPr/>
        </p:nvSpPr>
        <p:spPr>
          <a:xfrm>
            <a:off x="1050097" y="3264866"/>
            <a:ext cx="415498" cy="369332"/>
          </a:xfrm>
          <a:prstGeom prst="rect">
            <a:avLst/>
          </a:prstGeom>
          <a:noFill/>
        </p:spPr>
        <p:txBody>
          <a:bodyPr wrap="none" rtlCol="0">
            <a:spAutoFit/>
          </a:bodyPr>
          <a:lstStyle/>
          <a:p>
            <a:r>
              <a:rPr lang="en-US" dirty="0"/>
              <a:t>…</a:t>
            </a:r>
          </a:p>
        </p:txBody>
      </p:sp>
      <p:sp>
        <p:nvSpPr>
          <p:cNvPr id="89" name="TextBox 88">
            <a:extLst>
              <a:ext uri="{FF2B5EF4-FFF2-40B4-BE49-F238E27FC236}">
                <a16:creationId xmlns:a16="http://schemas.microsoft.com/office/drawing/2014/main" id="{B26EE297-3EA7-4F09-AADF-A1C7CF1F3EB3}"/>
              </a:ext>
            </a:extLst>
          </p:cNvPr>
          <p:cNvSpPr txBox="1"/>
          <p:nvPr/>
        </p:nvSpPr>
        <p:spPr>
          <a:xfrm>
            <a:off x="910469" y="4154216"/>
            <a:ext cx="710451" cy="461665"/>
          </a:xfrm>
          <a:prstGeom prst="rect">
            <a:avLst/>
          </a:prstGeom>
          <a:noFill/>
        </p:spPr>
        <p:txBody>
          <a:bodyPr wrap="none" rtlCol="0">
            <a:spAutoFit/>
          </a:bodyPr>
          <a:lstStyle/>
          <a:p>
            <a:r>
              <a:rPr lang="en-US" sz="1200" dirty="0"/>
              <a:t>n-2 bits</a:t>
            </a:r>
          </a:p>
          <a:p>
            <a:r>
              <a:rPr lang="en-US" sz="1200" dirty="0"/>
              <a:t>a</a:t>
            </a:r>
            <a:r>
              <a:rPr lang="en-US" sz="1200" baseline="-25000" dirty="0"/>
              <a:t>n</a:t>
            </a:r>
            <a:r>
              <a:rPr lang="en-US" sz="1200" dirty="0"/>
              <a:t> … a</a:t>
            </a:r>
            <a:r>
              <a:rPr lang="en-US" sz="1200" baseline="-25000" dirty="0"/>
              <a:t>2</a:t>
            </a:r>
            <a:endParaRPr lang="en-US" sz="1200" dirty="0"/>
          </a:p>
        </p:txBody>
      </p:sp>
      <p:sp>
        <p:nvSpPr>
          <p:cNvPr id="39947" name="Flowchart: Manual Operation 39946">
            <a:extLst>
              <a:ext uri="{FF2B5EF4-FFF2-40B4-BE49-F238E27FC236}">
                <a16:creationId xmlns:a16="http://schemas.microsoft.com/office/drawing/2014/main" id="{490E8B7F-F03C-4EEA-B096-6986F7A800EE}"/>
              </a:ext>
            </a:extLst>
          </p:cNvPr>
          <p:cNvSpPr/>
          <p:nvPr/>
        </p:nvSpPr>
        <p:spPr bwMode="auto">
          <a:xfrm>
            <a:off x="3678727" y="6085480"/>
            <a:ext cx="1984947" cy="351693"/>
          </a:xfrm>
          <a:prstGeom prst="flowChartManualOperation">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Arial" charset="0"/>
              </a:rPr>
              <a:t>1-of-4 decoder</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cxnSp>
        <p:nvCxnSpPr>
          <p:cNvPr id="39953" name="Straight Arrow Connector 39952">
            <a:extLst>
              <a:ext uri="{FF2B5EF4-FFF2-40B4-BE49-F238E27FC236}">
                <a16:creationId xmlns:a16="http://schemas.microsoft.com/office/drawing/2014/main" id="{916E2874-D0C0-4847-84FD-0958115591BD}"/>
              </a:ext>
            </a:extLst>
          </p:cNvPr>
          <p:cNvCxnSpPr/>
          <p:nvPr/>
        </p:nvCxnSpPr>
        <p:spPr bwMode="auto">
          <a:xfrm flipH="1" flipV="1">
            <a:off x="3223967" y="5727405"/>
            <a:ext cx="772998" cy="3580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955" name="Straight Arrow Connector 39954">
            <a:extLst>
              <a:ext uri="{FF2B5EF4-FFF2-40B4-BE49-F238E27FC236}">
                <a16:creationId xmlns:a16="http://schemas.microsoft.com/office/drawing/2014/main" id="{239FD59F-2CFE-45B8-9375-BDC05BB0504D}"/>
              </a:ext>
            </a:extLst>
          </p:cNvPr>
          <p:cNvCxnSpPr/>
          <p:nvPr/>
        </p:nvCxnSpPr>
        <p:spPr bwMode="auto">
          <a:xfrm flipH="1" flipV="1">
            <a:off x="4185184" y="5745645"/>
            <a:ext cx="89220" cy="3398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957" name="Straight Arrow Connector 39956">
            <a:extLst>
              <a:ext uri="{FF2B5EF4-FFF2-40B4-BE49-F238E27FC236}">
                <a16:creationId xmlns:a16="http://schemas.microsoft.com/office/drawing/2014/main" id="{B50A334D-3169-40F6-A1E0-317231631309}"/>
              </a:ext>
            </a:extLst>
          </p:cNvPr>
          <p:cNvCxnSpPr/>
          <p:nvPr/>
        </p:nvCxnSpPr>
        <p:spPr bwMode="auto">
          <a:xfrm flipV="1">
            <a:off x="4785709" y="5733981"/>
            <a:ext cx="267058" cy="3514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959" name="Straight Arrow Connector 39958">
            <a:extLst>
              <a:ext uri="{FF2B5EF4-FFF2-40B4-BE49-F238E27FC236}">
                <a16:creationId xmlns:a16="http://schemas.microsoft.com/office/drawing/2014/main" id="{A79BE908-7E63-4D9A-A091-B8BEA0C924EC}"/>
              </a:ext>
            </a:extLst>
          </p:cNvPr>
          <p:cNvCxnSpPr/>
          <p:nvPr/>
        </p:nvCxnSpPr>
        <p:spPr bwMode="auto">
          <a:xfrm flipV="1">
            <a:off x="5209544" y="5758152"/>
            <a:ext cx="773318" cy="3273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961" name="Straight Arrow Connector 39960">
            <a:extLst>
              <a:ext uri="{FF2B5EF4-FFF2-40B4-BE49-F238E27FC236}">
                <a16:creationId xmlns:a16="http://schemas.microsoft.com/office/drawing/2014/main" id="{BF6A5A7D-F319-433D-8B1F-7E6F03BE29EF}"/>
              </a:ext>
            </a:extLst>
          </p:cNvPr>
          <p:cNvCxnSpPr>
            <a:cxnSpLocks/>
            <a:endCxn id="39947" idx="1"/>
          </p:cNvCxnSpPr>
          <p:nvPr/>
        </p:nvCxnSpPr>
        <p:spPr bwMode="auto">
          <a:xfrm flipV="1">
            <a:off x="1013892" y="6261327"/>
            <a:ext cx="2863330" cy="125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7" name="TextBox 106">
            <a:extLst>
              <a:ext uri="{FF2B5EF4-FFF2-40B4-BE49-F238E27FC236}">
                <a16:creationId xmlns:a16="http://schemas.microsoft.com/office/drawing/2014/main" id="{9882EB21-68A6-42CB-B32F-6B7B6773A3DC}"/>
              </a:ext>
            </a:extLst>
          </p:cNvPr>
          <p:cNvSpPr txBox="1"/>
          <p:nvPr/>
        </p:nvSpPr>
        <p:spPr>
          <a:xfrm>
            <a:off x="966374" y="5975163"/>
            <a:ext cx="1555234" cy="276999"/>
          </a:xfrm>
          <a:prstGeom prst="rect">
            <a:avLst/>
          </a:prstGeom>
          <a:noFill/>
        </p:spPr>
        <p:txBody>
          <a:bodyPr wrap="none" rtlCol="0">
            <a:spAutoFit/>
          </a:bodyPr>
          <a:lstStyle/>
          <a:p>
            <a:r>
              <a:rPr lang="en-US" sz="1200" dirty="0"/>
              <a:t>2 address bits a</a:t>
            </a:r>
            <a:r>
              <a:rPr lang="en-US" sz="1200" baseline="-25000" dirty="0"/>
              <a:t>1</a:t>
            </a:r>
            <a:r>
              <a:rPr lang="en-US" sz="1200" dirty="0"/>
              <a:t>, a</a:t>
            </a:r>
            <a:r>
              <a:rPr lang="en-US" sz="1200" baseline="-25000" dirty="0"/>
              <a:t>0</a:t>
            </a:r>
            <a:endParaRPr lang="en-US" sz="1200" dirty="0"/>
          </a:p>
        </p:txBody>
      </p:sp>
      <p:sp>
        <p:nvSpPr>
          <p:cNvPr id="39963" name="TextBox 39962">
            <a:extLst>
              <a:ext uri="{FF2B5EF4-FFF2-40B4-BE49-F238E27FC236}">
                <a16:creationId xmlns:a16="http://schemas.microsoft.com/office/drawing/2014/main" id="{718F3960-A031-4A7E-BBBC-8F64EF52290D}"/>
              </a:ext>
            </a:extLst>
          </p:cNvPr>
          <p:cNvSpPr txBox="1"/>
          <p:nvPr/>
        </p:nvSpPr>
        <p:spPr>
          <a:xfrm>
            <a:off x="4243732" y="2456528"/>
            <a:ext cx="723275" cy="369332"/>
          </a:xfrm>
          <a:prstGeom prst="rect">
            <a:avLst/>
          </a:prstGeom>
          <a:noFill/>
        </p:spPr>
        <p:txBody>
          <a:bodyPr wrap="none" rtlCol="0">
            <a:spAutoFit/>
          </a:bodyPr>
          <a:lstStyle/>
          <a:p>
            <a:r>
              <a:rPr lang="en-US" dirty="0"/>
              <a:t>ROM</a:t>
            </a:r>
          </a:p>
        </p:txBody>
      </p:sp>
      <p:sp>
        <p:nvSpPr>
          <p:cNvPr id="109" name="TextBox 108">
            <a:extLst>
              <a:ext uri="{FF2B5EF4-FFF2-40B4-BE49-F238E27FC236}">
                <a16:creationId xmlns:a16="http://schemas.microsoft.com/office/drawing/2014/main" id="{D7267A03-4D00-4A73-8EC4-44C65C84669D}"/>
              </a:ext>
            </a:extLst>
          </p:cNvPr>
          <p:cNvSpPr txBox="1"/>
          <p:nvPr/>
        </p:nvSpPr>
        <p:spPr>
          <a:xfrm>
            <a:off x="4359148" y="2973606"/>
            <a:ext cx="492443" cy="369332"/>
          </a:xfrm>
          <a:prstGeom prst="rect">
            <a:avLst/>
          </a:prstGeom>
          <a:noFill/>
        </p:spPr>
        <p:txBody>
          <a:bodyPr wrap="none" rtlCol="0">
            <a:spAutoFit/>
          </a:bodyPr>
          <a:lstStyle/>
          <a:p>
            <a:r>
              <a:rPr lang="en-US" dirty="0"/>
              <a:t>I/O</a:t>
            </a:r>
          </a:p>
        </p:txBody>
      </p:sp>
      <p:sp>
        <p:nvSpPr>
          <p:cNvPr id="110" name="TextBox 109">
            <a:extLst>
              <a:ext uri="{FF2B5EF4-FFF2-40B4-BE49-F238E27FC236}">
                <a16:creationId xmlns:a16="http://schemas.microsoft.com/office/drawing/2014/main" id="{11BB4B4D-ACB8-43F4-A7C4-41749CC421DD}"/>
              </a:ext>
            </a:extLst>
          </p:cNvPr>
          <p:cNvSpPr txBox="1"/>
          <p:nvPr/>
        </p:nvSpPr>
        <p:spPr>
          <a:xfrm>
            <a:off x="4173200" y="3806904"/>
            <a:ext cx="864339" cy="369332"/>
          </a:xfrm>
          <a:prstGeom prst="rect">
            <a:avLst/>
          </a:prstGeom>
          <a:noFill/>
        </p:spPr>
        <p:txBody>
          <a:bodyPr wrap="none" rtlCol="0">
            <a:spAutoFit/>
          </a:bodyPr>
          <a:lstStyle/>
          <a:p>
            <a:r>
              <a:rPr lang="en-US" dirty="0"/>
              <a:t>DRAM</a:t>
            </a:r>
          </a:p>
        </p:txBody>
      </p:sp>
      <p:sp>
        <p:nvSpPr>
          <p:cNvPr id="111" name="TextBox 110">
            <a:extLst>
              <a:ext uri="{FF2B5EF4-FFF2-40B4-BE49-F238E27FC236}">
                <a16:creationId xmlns:a16="http://schemas.microsoft.com/office/drawing/2014/main" id="{03D86B88-4DA9-4A5D-AB4D-0E6E3A870CFD}"/>
              </a:ext>
            </a:extLst>
          </p:cNvPr>
          <p:cNvSpPr txBox="1"/>
          <p:nvPr/>
        </p:nvSpPr>
        <p:spPr>
          <a:xfrm>
            <a:off x="4179612" y="4911076"/>
            <a:ext cx="851515" cy="369332"/>
          </a:xfrm>
          <a:prstGeom prst="rect">
            <a:avLst/>
          </a:prstGeom>
          <a:noFill/>
        </p:spPr>
        <p:txBody>
          <a:bodyPr wrap="none" rtlCol="0">
            <a:spAutoFit/>
          </a:bodyPr>
          <a:lstStyle/>
          <a:p>
            <a:r>
              <a:rPr lang="en-US" dirty="0"/>
              <a:t>SRAM</a:t>
            </a:r>
          </a:p>
        </p:txBody>
      </p:sp>
      <p:sp>
        <p:nvSpPr>
          <p:cNvPr id="112" name="TextBox 111">
            <a:extLst>
              <a:ext uri="{FF2B5EF4-FFF2-40B4-BE49-F238E27FC236}">
                <a16:creationId xmlns:a16="http://schemas.microsoft.com/office/drawing/2014/main" id="{82143C1B-15DB-47CD-AB34-FE44C7DE65E2}"/>
              </a:ext>
            </a:extLst>
          </p:cNvPr>
          <p:cNvSpPr txBox="1"/>
          <p:nvPr/>
        </p:nvSpPr>
        <p:spPr>
          <a:xfrm>
            <a:off x="6493060" y="1956017"/>
            <a:ext cx="729687" cy="276999"/>
          </a:xfrm>
          <a:prstGeom prst="rect">
            <a:avLst/>
          </a:prstGeom>
          <a:noFill/>
        </p:spPr>
        <p:txBody>
          <a:bodyPr wrap="none" rtlCol="0">
            <a:spAutoFit/>
          </a:bodyPr>
          <a:lstStyle/>
          <a:p>
            <a:r>
              <a:rPr lang="en-US" sz="1200" dirty="0"/>
              <a:t>address</a:t>
            </a:r>
          </a:p>
        </p:txBody>
      </p:sp>
    </p:spTree>
    <p:extLst>
      <p:ext uri="{BB962C8B-B14F-4D97-AF65-F5344CB8AC3E}">
        <p14:creationId xmlns:p14="http://schemas.microsoft.com/office/powerpoint/2010/main" val="34942506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noProof="0" dirty="0"/>
              <a:t>Example Memory Map</a:t>
            </a:r>
          </a:p>
        </p:txBody>
      </p:sp>
      <p:sp>
        <p:nvSpPr>
          <p:cNvPr id="40964" name="Rectangle 3"/>
          <p:cNvSpPr>
            <a:spLocks noGrp="1" noChangeArrowheads="1"/>
          </p:cNvSpPr>
          <p:nvPr>
            <p:ph idx="1"/>
          </p:nvPr>
        </p:nvSpPr>
        <p:spPr/>
        <p:txBody>
          <a:bodyPr/>
          <a:lstStyle/>
          <a:p>
            <a:r>
              <a:rPr lang="en-US" noProof="0" dirty="0"/>
              <a:t>Here</a:t>
            </a:r>
          </a:p>
          <a:p>
            <a:pPr lvl="1"/>
            <a:r>
              <a:rPr lang="en-US" noProof="0" dirty="0"/>
              <a:t>Higher addresses</a:t>
            </a:r>
          </a:p>
          <a:p>
            <a:pPr lvl="2"/>
            <a:r>
              <a:rPr lang="en-US" noProof="0" dirty="0"/>
              <a:t>ROM, e.g. as FLASH for the non-volatile parts of the operating system (bootstrap, BIOS)</a:t>
            </a:r>
          </a:p>
          <a:p>
            <a:pPr lvl="1"/>
            <a:r>
              <a:rPr lang="en-US" noProof="0" dirty="0"/>
              <a:t>Followed by</a:t>
            </a:r>
          </a:p>
          <a:p>
            <a:pPr lvl="2"/>
            <a:r>
              <a:rPr lang="en-US" noProof="0" dirty="0"/>
              <a:t>I/O assuming a processor with memory-mapped I/O</a:t>
            </a:r>
          </a:p>
          <a:p>
            <a:pPr lvl="1"/>
            <a:r>
              <a:rPr lang="en-US" noProof="0" dirty="0"/>
              <a:t>Lower addresses</a:t>
            </a:r>
          </a:p>
          <a:p>
            <a:pPr lvl="2"/>
            <a:r>
              <a:rPr lang="en-US" noProof="0" dirty="0"/>
              <a:t>RAM, typically DRAM due to the low cost and large capacity</a:t>
            </a:r>
          </a:p>
          <a:p>
            <a:pPr lvl="2"/>
            <a:r>
              <a:rPr lang="en-US" noProof="0" dirty="0"/>
              <a:t>Disadvantage: DRAMs are relatively slow (require e.g. refresh)</a:t>
            </a:r>
          </a:p>
          <a:p>
            <a:pPr lvl="2"/>
            <a:r>
              <a:rPr lang="en-US" noProof="0" dirty="0"/>
              <a:t>Thus, parts of the addresses could be mapped onto SRAM that does not require wait cycles</a:t>
            </a:r>
          </a:p>
          <a:p>
            <a:pPr lvl="3"/>
            <a:r>
              <a:rPr lang="en-US" noProof="0" dirty="0"/>
              <a:t>Or: hide delay via caches – covered late</a:t>
            </a:r>
            <a:r>
              <a:rPr lang="en-US" dirty="0"/>
              <a:t>r</a:t>
            </a:r>
            <a:endParaRPr lang="en-US" noProof="0" dirty="0"/>
          </a:p>
          <a:p>
            <a:endParaRPr lang="en-US" noProof="0" dirty="0"/>
          </a:p>
        </p:txBody>
      </p:sp>
      <p:sp>
        <p:nvSpPr>
          <p:cNvPr id="4096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4488459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How long does it take to transfer the content of a 16 </a:t>
            </a:r>
            <a:r>
              <a:rPr lang="en-US" dirty="0" err="1"/>
              <a:t>Gbyte</a:t>
            </a:r>
            <a:r>
              <a:rPr lang="en-US" dirty="0"/>
              <a:t> RAM via a 1 Gbit/s connection? Why is </a:t>
            </a:r>
            <a:r>
              <a:rPr lang="en-US" dirty="0" err="1"/>
              <a:t>Gbyte</a:t>
            </a:r>
            <a:r>
              <a:rPr lang="en-US" dirty="0"/>
              <a:t> misleading? (And what should we know about communication overhead etc. …)</a:t>
            </a:r>
          </a:p>
          <a:p>
            <a:pPr lvl="1"/>
            <a:r>
              <a:rPr lang="en-US" dirty="0"/>
              <a:t>When is the endianness of importance?</a:t>
            </a:r>
          </a:p>
          <a:p>
            <a:pPr lvl="1"/>
            <a:r>
              <a:rPr lang="en-US" dirty="0"/>
              <a:t>What is a memory map needed for?</a:t>
            </a:r>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0427918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en-US" noProof="0" dirty="0"/>
              <a:t>Cache memory</a:t>
            </a:r>
            <a:br>
              <a:rPr lang="en-US" noProof="0" dirty="0"/>
            </a:br>
            <a:endParaRPr lang="en-US" noProof="0" dirty="0"/>
          </a:p>
        </p:txBody>
      </p:sp>
      <p:sp>
        <p:nvSpPr>
          <p:cNvPr id="41987" name="Textplatzhalter 2"/>
          <p:cNvSpPr>
            <a:spLocks noGrp="1"/>
          </p:cNvSpPr>
          <p:nvPr>
            <p:ph type="body" idx="1"/>
          </p:nvPr>
        </p:nvSpPr>
        <p:spPr/>
        <p:txBody>
          <a:bodyPr/>
          <a:lstStyle/>
          <a:p>
            <a:endParaRPr lang="de-DE" dirty="0"/>
          </a:p>
        </p:txBody>
      </p:sp>
      <p:sp>
        <p:nvSpPr>
          <p:cNvPr id="4198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39040562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noProof="0" dirty="0"/>
              <a:t>Cache Memory</a:t>
            </a:r>
          </a:p>
        </p:txBody>
      </p:sp>
      <p:sp>
        <p:nvSpPr>
          <p:cNvPr id="43011" name="Rectangle 3"/>
          <p:cNvSpPr>
            <a:spLocks noGrp="1" noChangeArrowheads="1"/>
          </p:cNvSpPr>
          <p:nvPr>
            <p:ph idx="1"/>
          </p:nvPr>
        </p:nvSpPr>
        <p:spPr/>
        <p:txBody>
          <a:bodyPr/>
          <a:lstStyle/>
          <a:p>
            <a:r>
              <a:rPr lang="en-US" noProof="0" dirty="0"/>
              <a:t>Problem</a:t>
            </a:r>
          </a:p>
          <a:p>
            <a:pPr lvl="1"/>
            <a:r>
              <a:rPr lang="en-US" dirty="0"/>
              <a:t>Clock cycles of fast processors are much shorter than cycle times of large and cheap DRAMs</a:t>
            </a:r>
          </a:p>
          <a:p>
            <a:pPr lvl="1"/>
            <a:r>
              <a:rPr lang="en-US" noProof="0" dirty="0"/>
              <a:t>Additionally, DRAMs require refresh cycles (e.g. </a:t>
            </a:r>
            <a:r>
              <a:rPr lang="en-US" dirty="0"/>
              <a:t>every row in DRAM every 64 </a:t>
            </a:r>
            <a:r>
              <a:rPr lang="en-US" dirty="0" err="1"/>
              <a:t>ms</a:t>
            </a:r>
            <a:r>
              <a:rPr lang="en-US" dirty="0"/>
              <a:t>)</a:t>
            </a:r>
            <a:endParaRPr lang="en-US" noProof="0" dirty="0"/>
          </a:p>
          <a:p>
            <a:pPr lvl="2"/>
            <a:r>
              <a:rPr lang="en-US" noProof="0" dirty="0"/>
              <a:t>This requires wait cycles 	</a:t>
            </a:r>
          </a:p>
          <a:p>
            <a:pPr lvl="1"/>
            <a:r>
              <a:rPr lang="en-US" noProof="0" dirty="0"/>
              <a:t>SRAM does not require wait cycles, but requires more space per bit (4 or 6 transistors instead of 1) and, thus is more expensive and has a higher power dissipation</a:t>
            </a:r>
          </a:p>
          <a:p>
            <a:pPr lvl="2"/>
            <a:r>
              <a:rPr lang="en-US" noProof="0" dirty="0"/>
              <a:t>Therefore, SRAMs typically have less capacity</a:t>
            </a:r>
          </a:p>
          <a:p>
            <a:endParaRPr lang="en-US" noProof="0" dirty="0"/>
          </a:p>
          <a:p>
            <a:r>
              <a:rPr lang="en-US" noProof="0" dirty="0"/>
              <a:t>Solution</a:t>
            </a:r>
          </a:p>
          <a:p>
            <a:pPr lvl="1"/>
            <a:r>
              <a:rPr lang="en-US" noProof="0" dirty="0"/>
              <a:t>Insert a fast, but smaller memory consisting of SRAM between the registers of the processor the relative slow, but larger DRAM</a:t>
            </a:r>
          </a:p>
          <a:p>
            <a:pPr lvl="1"/>
            <a:r>
              <a:rPr lang="en-US" noProof="0" dirty="0"/>
              <a:t>This is called a cache memory</a:t>
            </a:r>
          </a:p>
          <a:p>
            <a:pPr lvl="1"/>
            <a:endParaRPr lang="en-US" noProof="0" dirty="0"/>
          </a:p>
          <a:p>
            <a:r>
              <a:rPr lang="en-US" noProof="0" dirty="0"/>
              <a:t>In general, a cache is a small, but fast buffer in front of a larger, but slower memory to enhance access performance (read and/or write).</a:t>
            </a:r>
          </a:p>
        </p:txBody>
      </p:sp>
      <p:sp>
        <p:nvSpPr>
          <p:cNvPr id="4301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9156412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US" noProof="0" dirty="0"/>
              <a:t>Memory Hierarchy</a:t>
            </a:r>
          </a:p>
        </p:txBody>
      </p:sp>
      <p:sp>
        <p:nvSpPr>
          <p:cNvPr id="10243" name="Textplatzhalter 2"/>
          <p:cNvSpPr>
            <a:spLocks noGrp="1"/>
          </p:cNvSpPr>
          <p:nvPr>
            <p:ph type="body" idx="1"/>
          </p:nvPr>
        </p:nvSpPr>
        <p:spPr/>
        <p:txBody>
          <a:bodyPr/>
          <a:lstStyle/>
          <a:p>
            <a:endParaRPr lang="de-DE" dirty="0"/>
          </a:p>
        </p:txBody>
      </p:sp>
      <p:sp>
        <p:nvSpPr>
          <p:cNvPr id="1024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24985924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noProof="0" dirty="0"/>
              <a:t>Cache Application</a:t>
            </a:r>
          </a:p>
        </p:txBody>
      </p:sp>
      <p:sp>
        <p:nvSpPr>
          <p:cNvPr id="44035" name="Rectangle 3"/>
          <p:cNvSpPr>
            <a:spLocks noGrp="1" noChangeArrowheads="1"/>
          </p:cNvSpPr>
          <p:nvPr>
            <p:ph idx="1"/>
          </p:nvPr>
        </p:nvSpPr>
        <p:spPr/>
        <p:txBody>
          <a:bodyPr/>
          <a:lstStyle/>
          <a:p>
            <a:r>
              <a:rPr lang="en-US" noProof="0" dirty="0"/>
              <a:t>Application</a:t>
            </a:r>
          </a:p>
          <a:p>
            <a:endParaRPr lang="en-US" noProof="0" dirty="0"/>
          </a:p>
          <a:p>
            <a:pPr lvl="1"/>
            <a:r>
              <a:rPr lang="en-US" noProof="0" dirty="0"/>
              <a:t>Hiding the access time of the main memory (DRAM) of a computer by av</a:t>
            </a:r>
            <a:r>
              <a:rPr lang="en-US" dirty="0" err="1"/>
              <a:t>oiding</a:t>
            </a:r>
            <a:r>
              <a:rPr lang="en-US" dirty="0"/>
              <a:t> wait cycles</a:t>
            </a:r>
          </a:p>
          <a:p>
            <a:pPr lvl="2"/>
            <a:r>
              <a:rPr lang="en-US" noProof="0" dirty="0"/>
              <a:t>Between CPU registers and DRAM, can be separated as data and instruction cache (or unified)</a:t>
            </a:r>
          </a:p>
          <a:p>
            <a:pPr lvl="2"/>
            <a:r>
              <a:rPr lang="en-US" dirty="0"/>
              <a:t>This is common today as level 1, level 2, level 3 cache on-chip</a:t>
            </a:r>
            <a:endParaRPr lang="en-US" noProof="0" dirty="0"/>
          </a:p>
          <a:p>
            <a:pPr lvl="1"/>
            <a:r>
              <a:rPr lang="en-US" dirty="0"/>
              <a:t>Lowering the access time of disk drives by integrating RAM (disk cache)</a:t>
            </a:r>
            <a:br>
              <a:rPr lang="en-US" noProof="0" dirty="0"/>
            </a:br>
            <a:endParaRPr lang="en-US" noProof="0" dirty="0"/>
          </a:p>
          <a:p>
            <a:endParaRPr lang="en-US" noProof="0" dirty="0"/>
          </a:p>
          <a:p>
            <a:r>
              <a:rPr lang="en-US" noProof="0" dirty="0"/>
              <a:t>In this lecture we focus on the first: How to avoid wait cycles when accessing the main memory?</a:t>
            </a:r>
          </a:p>
          <a:p>
            <a:endParaRPr lang="en-US" noProof="0" dirty="0"/>
          </a:p>
          <a:p>
            <a:r>
              <a:rPr lang="en-US" dirty="0">
                <a:hlinkClick r:id="rId3"/>
              </a:rPr>
              <a:t>https://en.wikipedia.org/wiki/CPU_cache</a:t>
            </a:r>
            <a:r>
              <a:rPr lang="en-US" dirty="0"/>
              <a:t> </a:t>
            </a:r>
            <a:endParaRPr lang="en-US" noProof="0" dirty="0"/>
          </a:p>
        </p:txBody>
      </p:sp>
      <p:sp>
        <p:nvSpPr>
          <p:cNvPr id="4403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5167277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noProof="0" dirty="0"/>
              <a:t>Cache Architecture (high level)</a:t>
            </a:r>
          </a:p>
        </p:txBody>
      </p:sp>
      <p:sp>
        <p:nvSpPr>
          <p:cNvPr id="45060" name="Rectangle 3"/>
          <p:cNvSpPr>
            <a:spLocks noGrp="1" noChangeArrowheads="1"/>
          </p:cNvSpPr>
          <p:nvPr>
            <p:ph idx="1"/>
          </p:nvPr>
        </p:nvSpPr>
        <p:spPr/>
        <p:txBody>
          <a:bodyPr/>
          <a:lstStyle/>
          <a:p>
            <a:pPr>
              <a:spcBef>
                <a:spcPct val="0"/>
              </a:spcBef>
              <a:buClrTx/>
            </a:pPr>
            <a:r>
              <a:rPr lang="en-US" noProof="0" dirty="0"/>
              <a:t>The cache comprises a (relatively) small but fast memory plus a controller.</a:t>
            </a:r>
          </a:p>
          <a:p>
            <a:pPr>
              <a:spcBef>
                <a:spcPct val="0"/>
              </a:spcBef>
              <a:buClrTx/>
            </a:pPr>
            <a:endParaRPr lang="en-US" dirty="0"/>
          </a:p>
          <a:p>
            <a:pPr>
              <a:spcBef>
                <a:spcPct val="0"/>
              </a:spcBef>
              <a:buClrTx/>
            </a:pPr>
            <a:r>
              <a:rPr lang="en-US" noProof="0" dirty="0"/>
              <a:t>It stores with a high probability copies of those parts of the main memory the CPU will access in the near future.</a:t>
            </a:r>
          </a:p>
          <a:p>
            <a:endParaRPr lang="en-US" noProof="0" dirty="0"/>
          </a:p>
          <a:p>
            <a:r>
              <a:rPr lang="en-US" dirty="0"/>
              <a:t>In the ideal case the controller swaps these copies into the cache </a:t>
            </a:r>
            <a:r>
              <a:rPr lang="en-US" i="1" dirty="0"/>
              <a:t>before</a:t>
            </a:r>
            <a:r>
              <a:rPr lang="en-US" dirty="0"/>
              <a:t> the CPU wants to read them to avoid wait cycles.</a:t>
            </a:r>
            <a:endParaRPr lang="en-US" noProof="0" dirty="0"/>
          </a:p>
        </p:txBody>
      </p:sp>
      <p:sp>
        <p:nvSpPr>
          <p:cNvPr id="450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45061" name="Group 4"/>
          <p:cNvGrpSpPr>
            <a:grpSpLocks/>
          </p:cNvGrpSpPr>
          <p:nvPr/>
        </p:nvGrpSpPr>
        <p:grpSpPr bwMode="auto">
          <a:xfrm>
            <a:off x="2813050" y="3429000"/>
            <a:ext cx="6565900" cy="3028950"/>
            <a:chOff x="608" y="1999"/>
            <a:chExt cx="4136" cy="1908"/>
          </a:xfrm>
        </p:grpSpPr>
        <p:sp>
          <p:nvSpPr>
            <p:cNvPr id="45062" name="Rectangle 5"/>
            <p:cNvSpPr>
              <a:spLocks noChangeArrowheads="1"/>
            </p:cNvSpPr>
            <p:nvPr/>
          </p:nvSpPr>
          <p:spPr bwMode="auto">
            <a:xfrm>
              <a:off x="608" y="2036"/>
              <a:ext cx="704" cy="18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45063" name="Rectangle 6"/>
            <p:cNvSpPr>
              <a:spLocks noChangeArrowheads="1"/>
            </p:cNvSpPr>
            <p:nvPr/>
          </p:nvSpPr>
          <p:spPr bwMode="auto">
            <a:xfrm>
              <a:off x="4040" y="2036"/>
              <a:ext cx="704" cy="18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Memory</a:t>
              </a:r>
            </a:p>
          </p:txBody>
        </p:sp>
        <p:sp>
          <p:nvSpPr>
            <p:cNvPr id="45064" name="Rectangle 7"/>
            <p:cNvSpPr>
              <a:spLocks noChangeArrowheads="1"/>
            </p:cNvSpPr>
            <p:nvPr/>
          </p:nvSpPr>
          <p:spPr bwMode="auto">
            <a:xfrm>
              <a:off x="2136" y="2480"/>
              <a:ext cx="1136" cy="728"/>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65" name="Text Box 8"/>
            <p:cNvSpPr txBox="1">
              <a:spLocks noChangeArrowheads="1"/>
            </p:cNvSpPr>
            <p:nvPr/>
          </p:nvSpPr>
          <p:spPr bwMode="auto">
            <a:xfrm>
              <a:off x="2652" y="2496"/>
              <a:ext cx="584" cy="36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Cache</a:t>
              </a:r>
            </a:p>
            <a:p>
              <a:pPr marL="0" marR="0" lvl="0" indent="0" algn="ctr" defTabSz="914400" rtl="0" eaLnBrk="0" fontAlgn="base" latinLnBrk="0" hangingPunct="0">
                <a:lnSpc>
                  <a:spcPct val="100000"/>
                </a:lnSpc>
                <a:spcBef>
                  <a:spcPct val="0"/>
                </a:spcBef>
                <a:spcAft>
                  <a:spcPct val="0"/>
                </a:spcAft>
                <a:buClrTx/>
                <a:buSzTx/>
                <a:buFontTx/>
                <a:buNone/>
                <a:tabLst/>
                <a:defRPr/>
              </a:pPr>
              <a:r>
                <a:rPr lang="de-DE" sz="1600" dirty="0" err="1">
                  <a:solidFill>
                    <a:srgbClr val="333333"/>
                  </a:solidFill>
                  <a:latin typeface="Arial" charset="0"/>
                  <a:ea typeface="MS PGothic" pitchFamily="34" charset="-128"/>
                </a:rPr>
                <a:t>memory</a:t>
              </a:r>
              <a:endPar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5066" name="Rectangle 9"/>
            <p:cNvSpPr>
              <a:spLocks noChangeArrowheads="1"/>
            </p:cNvSpPr>
            <p:nvPr/>
          </p:nvSpPr>
          <p:spPr bwMode="auto">
            <a:xfrm>
              <a:off x="2616" y="2904"/>
              <a:ext cx="656" cy="88"/>
            </a:xfrm>
            <a:prstGeom prst="rect">
              <a:avLst/>
            </a:prstGeom>
            <a:solidFill>
              <a:srgbClr val="C0C0C0"/>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67" name="Rectangle 10"/>
            <p:cNvSpPr>
              <a:spLocks noChangeArrowheads="1"/>
            </p:cNvSpPr>
            <p:nvPr/>
          </p:nvSpPr>
          <p:spPr bwMode="auto">
            <a:xfrm>
              <a:off x="2616" y="3088"/>
              <a:ext cx="656" cy="88"/>
            </a:xfrm>
            <a:prstGeom prst="rect">
              <a:avLst/>
            </a:prstGeom>
            <a:solidFill>
              <a:srgbClr val="C0C0C0"/>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68" name="Rectangle 11"/>
            <p:cNvSpPr>
              <a:spLocks noChangeArrowheads="1"/>
            </p:cNvSpPr>
            <p:nvPr/>
          </p:nvSpPr>
          <p:spPr bwMode="auto">
            <a:xfrm rot="5400000">
              <a:off x="2020" y="2604"/>
              <a:ext cx="736" cy="496"/>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Controller</a:t>
              </a:r>
            </a:p>
          </p:txBody>
        </p:sp>
        <p:sp>
          <p:nvSpPr>
            <p:cNvPr id="45069" name="Rectangle 12"/>
            <p:cNvSpPr>
              <a:spLocks noChangeArrowheads="1"/>
            </p:cNvSpPr>
            <p:nvPr/>
          </p:nvSpPr>
          <p:spPr bwMode="auto">
            <a:xfrm>
              <a:off x="4040" y="2376"/>
              <a:ext cx="704" cy="104"/>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0" name="Rectangle 13"/>
            <p:cNvSpPr>
              <a:spLocks noChangeArrowheads="1"/>
            </p:cNvSpPr>
            <p:nvPr/>
          </p:nvSpPr>
          <p:spPr bwMode="auto">
            <a:xfrm>
              <a:off x="4040" y="3240"/>
              <a:ext cx="704" cy="104"/>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1" name="Line 14"/>
            <p:cNvSpPr>
              <a:spLocks noChangeShapeType="1"/>
            </p:cNvSpPr>
            <p:nvPr/>
          </p:nvSpPr>
          <p:spPr bwMode="auto">
            <a:xfrm>
              <a:off x="1312" y="2240"/>
              <a:ext cx="2728"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2" name="Line 15"/>
            <p:cNvSpPr>
              <a:spLocks noChangeShapeType="1"/>
            </p:cNvSpPr>
            <p:nvPr/>
          </p:nvSpPr>
          <p:spPr bwMode="auto">
            <a:xfrm>
              <a:off x="2888" y="2240"/>
              <a:ext cx="0" cy="24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3" name="Line 16"/>
            <p:cNvSpPr>
              <a:spLocks noChangeShapeType="1"/>
            </p:cNvSpPr>
            <p:nvPr/>
          </p:nvSpPr>
          <p:spPr bwMode="auto">
            <a:xfrm>
              <a:off x="1312" y="3672"/>
              <a:ext cx="2728" cy="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4" name="Line 17"/>
            <p:cNvSpPr>
              <a:spLocks noChangeShapeType="1"/>
            </p:cNvSpPr>
            <p:nvPr/>
          </p:nvSpPr>
          <p:spPr bwMode="auto">
            <a:xfrm>
              <a:off x="2944" y="3208"/>
              <a:ext cx="0" cy="472"/>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5" name="Line 18"/>
            <p:cNvSpPr>
              <a:spLocks noChangeShapeType="1"/>
            </p:cNvSpPr>
            <p:nvPr/>
          </p:nvSpPr>
          <p:spPr bwMode="auto">
            <a:xfrm>
              <a:off x="1304" y="2696"/>
              <a:ext cx="832" cy="0"/>
            </a:xfrm>
            <a:prstGeom prst="line">
              <a:avLst/>
            </a:pr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6" name="Line 19"/>
            <p:cNvSpPr>
              <a:spLocks noChangeShapeType="1"/>
            </p:cNvSpPr>
            <p:nvPr/>
          </p:nvSpPr>
          <p:spPr bwMode="auto">
            <a:xfrm>
              <a:off x="3272" y="2680"/>
              <a:ext cx="768" cy="0"/>
            </a:xfrm>
            <a:prstGeom prst="line">
              <a:avLst/>
            </a:pr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7" name="Freeform 20"/>
            <p:cNvSpPr>
              <a:spLocks/>
            </p:cNvSpPr>
            <p:nvPr/>
          </p:nvSpPr>
          <p:spPr bwMode="auto">
            <a:xfrm>
              <a:off x="1576" y="3344"/>
              <a:ext cx="1152" cy="184"/>
            </a:xfrm>
            <a:custGeom>
              <a:avLst/>
              <a:gdLst>
                <a:gd name="T0" fmla="*/ 0 w 1152"/>
                <a:gd name="T1" fmla="*/ 184 h 184"/>
                <a:gd name="T2" fmla="*/ 1152 w 1152"/>
                <a:gd name="T3" fmla="*/ 184 h 184"/>
                <a:gd name="T4" fmla="*/ 1152 w 1152"/>
                <a:gd name="T5" fmla="*/ 0 h 184"/>
                <a:gd name="T6" fmla="*/ 0 60000 65536"/>
                <a:gd name="T7" fmla="*/ 0 60000 65536"/>
                <a:gd name="T8" fmla="*/ 0 60000 65536"/>
                <a:gd name="T9" fmla="*/ 0 w 1152"/>
                <a:gd name="T10" fmla="*/ 0 h 184"/>
                <a:gd name="T11" fmla="*/ 1152 w 1152"/>
                <a:gd name="T12" fmla="*/ 184 h 184"/>
              </a:gdLst>
              <a:ahLst/>
              <a:cxnLst>
                <a:cxn ang="T6">
                  <a:pos x="T0" y="T1"/>
                </a:cxn>
                <a:cxn ang="T7">
                  <a:pos x="T2" y="T3"/>
                </a:cxn>
                <a:cxn ang="T8">
                  <a:pos x="T4" y="T5"/>
                </a:cxn>
              </a:cxnLst>
              <a:rect l="T9" t="T10" r="T11" b="T12"/>
              <a:pathLst>
                <a:path w="1152" h="184">
                  <a:moveTo>
                    <a:pt x="0" y="184"/>
                  </a:moveTo>
                  <a:lnTo>
                    <a:pt x="1152" y="184"/>
                  </a:lnTo>
                  <a:lnTo>
                    <a:pt x="1152" y="0"/>
                  </a:lnTo>
                </a:path>
              </a:pathLst>
            </a:cu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8" name="Freeform 21"/>
            <p:cNvSpPr>
              <a:spLocks/>
            </p:cNvSpPr>
            <p:nvPr/>
          </p:nvSpPr>
          <p:spPr bwMode="auto">
            <a:xfrm>
              <a:off x="3048" y="3264"/>
              <a:ext cx="960" cy="272"/>
            </a:xfrm>
            <a:custGeom>
              <a:avLst/>
              <a:gdLst>
                <a:gd name="T0" fmla="*/ 0 w 704"/>
                <a:gd name="T1" fmla="*/ 0 h 184"/>
                <a:gd name="T2" fmla="*/ 0 w 704"/>
                <a:gd name="T3" fmla="*/ 997993 h 184"/>
                <a:gd name="T4" fmla="*/ 646962 w 704"/>
                <a:gd name="T5" fmla="*/ 997993 h 184"/>
                <a:gd name="T6" fmla="*/ 0 60000 65536"/>
                <a:gd name="T7" fmla="*/ 0 60000 65536"/>
                <a:gd name="T8" fmla="*/ 0 60000 65536"/>
                <a:gd name="T9" fmla="*/ 0 w 704"/>
                <a:gd name="T10" fmla="*/ 0 h 184"/>
                <a:gd name="T11" fmla="*/ 704 w 704"/>
                <a:gd name="T12" fmla="*/ 184 h 184"/>
              </a:gdLst>
              <a:ahLst/>
              <a:cxnLst>
                <a:cxn ang="T6">
                  <a:pos x="T0" y="T1"/>
                </a:cxn>
                <a:cxn ang="T7">
                  <a:pos x="T2" y="T3"/>
                </a:cxn>
                <a:cxn ang="T8">
                  <a:pos x="T4" y="T5"/>
                </a:cxn>
              </a:cxnLst>
              <a:rect l="T9" t="T10" r="T11" b="T12"/>
              <a:pathLst>
                <a:path w="704" h="184">
                  <a:moveTo>
                    <a:pt x="0" y="0"/>
                  </a:moveTo>
                  <a:lnTo>
                    <a:pt x="0" y="184"/>
                  </a:lnTo>
                  <a:lnTo>
                    <a:pt x="704" y="184"/>
                  </a:lnTo>
                </a:path>
              </a:pathLst>
            </a:cu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9" name="Text Box 22"/>
            <p:cNvSpPr txBox="1">
              <a:spLocks noChangeArrowheads="1"/>
            </p:cNvSpPr>
            <p:nvPr/>
          </p:nvSpPr>
          <p:spPr bwMode="auto">
            <a:xfrm>
              <a:off x="2135" y="1999"/>
              <a:ext cx="1014" cy="25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5080" name="Text Box 23"/>
            <p:cNvSpPr txBox="1">
              <a:spLocks noChangeArrowheads="1"/>
            </p:cNvSpPr>
            <p:nvPr/>
          </p:nvSpPr>
          <p:spPr bwMode="auto">
            <a:xfrm>
              <a:off x="2405" y="3655"/>
              <a:ext cx="763" cy="25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5081" name="Text Box 24"/>
            <p:cNvSpPr txBox="1">
              <a:spLocks noChangeArrowheads="1"/>
            </p:cNvSpPr>
            <p:nvPr/>
          </p:nvSpPr>
          <p:spPr bwMode="auto">
            <a:xfrm>
              <a:off x="1310" y="2479"/>
              <a:ext cx="860" cy="233"/>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t>Control </a:t>
              </a: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5082" name="Text Box 25"/>
            <p:cNvSpPr txBox="1">
              <a:spLocks noChangeArrowheads="1"/>
            </p:cNvSpPr>
            <p:nvPr/>
          </p:nvSpPr>
          <p:spPr bwMode="auto">
            <a:xfrm>
              <a:off x="1726" y="3311"/>
              <a:ext cx="811" cy="233"/>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t>Read/</a:t>
              </a: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write</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5083" name="Text Box 26"/>
            <p:cNvSpPr txBox="1">
              <a:spLocks noChangeArrowheads="1"/>
            </p:cNvSpPr>
            <p:nvPr/>
          </p:nvSpPr>
          <p:spPr bwMode="auto">
            <a:xfrm>
              <a:off x="3102" y="3311"/>
              <a:ext cx="876" cy="233"/>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t>Swap in/out</a:t>
              </a:r>
            </a:p>
          </p:txBody>
        </p:sp>
      </p:grpSp>
    </p:spTree>
    <p:extLst>
      <p:ext uri="{BB962C8B-B14F-4D97-AF65-F5344CB8AC3E}">
        <p14:creationId xmlns:p14="http://schemas.microsoft.com/office/powerpoint/2010/main" val="24804023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noProof="0" dirty="0"/>
              <a:t>Basic questions for cache design</a:t>
            </a:r>
          </a:p>
        </p:txBody>
      </p:sp>
      <p:sp>
        <p:nvSpPr>
          <p:cNvPr id="46084" name="Rectangle 3"/>
          <p:cNvSpPr>
            <a:spLocks noGrp="1" noChangeArrowheads="1"/>
          </p:cNvSpPr>
          <p:nvPr>
            <p:ph idx="1"/>
          </p:nvPr>
        </p:nvSpPr>
        <p:spPr/>
        <p:txBody>
          <a:bodyPr/>
          <a:lstStyle/>
          <a:p>
            <a:r>
              <a:rPr lang="en-US" noProof="0" dirty="0"/>
              <a:t>Where to place a block of data (cache line)? </a:t>
            </a:r>
          </a:p>
          <a:p>
            <a:pPr lvl="1"/>
            <a:r>
              <a:rPr lang="en-US" noProof="0" dirty="0"/>
              <a:t>Cache placement policies</a:t>
            </a:r>
          </a:p>
          <a:p>
            <a:pPr lvl="1"/>
            <a:r>
              <a:rPr lang="en-US" noProof="0" dirty="0"/>
              <a:t>Fully associative, set associative, direct-mapped</a:t>
            </a:r>
            <a:endParaRPr lang="en-US" noProof="0" dirty="0">
              <a:sym typeface="Wingdings" pitchFamily="2" charset="2"/>
            </a:endParaRPr>
          </a:p>
          <a:p>
            <a:endParaRPr lang="en-US" noProof="0" dirty="0"/>
          </a:p>
          <a:p>
            <a:r>
              <a:rPr lang="en-US" noProof="0" dirty="0"/>
              <a:t>How to find a block of data? </a:t>
            </a:r>
          </a:p>
          <a:p>
            <a:pPr lvl="1"/>
            <a:r>
              <a:rPr lang="en-US" noProof="0" dirty="0"/>
              <a:t>Block identification</a:t>
            </a:r>
          </a:p>
          <a:p>
            <a:pPr lvl="1"/>
            <a:r>
              <a:rPr lang="en-US" noProof="0" dirty="0"/>
              <a:t>Tags per block</a:t>
            </a:r>
          </a:p>
          <a:p>
            <a:endParaRPr lang="en-US" noProof="0" dirty="0"/>
          </a:p>
          <a:p>
            <a:r>
              <a:rPr lang="en-US" noProof="0" dirty="0"/>
              <a:t>Which block to replace in case of a </a:t>
            </a:r>
            <a:r>
              <a:rPr lang="en-US" dirty="0"/>
              <a:t>cache miss?</a:t>
            </a:r>
            <a:endParaRPr lang="en-US" noProof="0" dirty="0"/>
          </a:p>
          <a:p>
            <a:pPr lvl="1"/>
            <a:r>
              <a:rPr lang="en-US" noProof="0" dirty="0"/>
              <a:t>Cache replacement policies</a:t>
            </a:r>
          </a:p>
          <a:p>
            <a:pPr lvl="1"/>
            <a:r>
              <a:rPr lang="en-US" noProof="0" dirty="0"/>
              <a:t>Random, FIFO, LRU</a:t>
            </a:r>
          </a:p>
          <a:p>
            <a:endParaRPr lang="en-US" noProof="0" dirty="0"/>
          </a:p>
          <a:p>
            <a:r>
              <a:rPr lang="en-US" noProof="0" dirty="0"/>
              <a:t>What happens in case of a cache write?</a:t>
            </a:r>
          </a:p>
          <a:p>
            <a:pPr lvl="1"/>
            <a:r>
              <a:rPr lang="en-US" noProof="0" dirty="0"/>
              <a:t>Write policies</a:t>
            </a:r>
          </a:p>
          <a:p>
            <a:pPr lvl="1"/>
            <a:r>
              <a:rPr lang="en-US" noProof="0" dirty="0"/>
              <a:t>Write back or write through (w/o write buffer)</a:t>
            </a:r>
          </a:p>
          <a:p>
            <a:endParaRPr lang="en-US" noProof="0" dirty="0"/>
          </a:p>
        </p:txBody>
      </p:sp>
      <p:sp>
        <p:nvSpPr>
          <p:cNvPr id="4608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3792802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noProof="0" dirty="0"/>
              <a:t>Cache Location I</a:t>
            </a:r>
          </a:p>
        </p:txBody>
      </p:sp>
      <p:sp>
        <p:nvSpPr>
          <p:cNvPr id="47108" name="Rectangle 3"/>
          <p:cNvSpPr>
            <a:spLocks noGrp="1" noChangeArrowheads="1"/>
          </p:cNvSpPr>
          <p:nvPr>
            <p:ph idx="1"/>
          </p:nvPr>
        </p:nvSpPr>
        <p:spPr/>
        <p:txBody>
          <a:bodyPr/>
          <a:lstStyle/>
          <a:p>
            <a:pPr eaLnBrk="1" hangingPunct="1"/>
            <a:r>
              <a:rPr lang="en-US" noProof="0" dirty="0"/>
              <a:t>The cache memory is located between CPU (registers) and main memory. </a:t>
            </a:r>
          </a:p>
          <a:p>
            <a:pPr eaLnBrk="1" hangingPunct="1"/>
            <a:endParaRPr lang="en-US" noProof="0" dirty="0"/>
          </a:p>
          <a:p>
            <a:pPr eaLnBrk="1" hangingPunct="1"/>
            <a:r>
              <a:rPr lang="en-US" noProof="0" dirty="0">
                <a:solidFill>
                  <a:srgbClr val="0033CC"/>
                </a:solidFill>
              </a:rPr>
              <a:t>The CPU should be able to access the cache memory (almost) as fast as the registers.</a:t>
            </a:r>
          </a:p>
          <a:p>
            <a:pPr eaLnBrk="1" hangingPunct="1">
              <a:buFontTx/>
              <a:buNone/>
            </a:pPr>
            <a:endParaRPr lang="en-US" noProof="0" dirty="0"/>
          </a:p>
          <a:p>
            <a:pPr eaLnBrk="1" hangingPunct="1"/>
            <a:r>
              <a:rPr lang="en-US" noProof="0" dirty="0"/>
              <a:t>The cache </a:t>
            </a:r>
            <a:r>
              <a:rPr lang="en-US" dirty="0"/>
              <a:t>memory can be on-chip (i.e. integrated on the die of the processor) or off-chip using fast SRAM technology.</a:t>
            </a:r>
            <a:endParaRPr lang="en-US" noProof="0" dirty="0"/>
          </a:p>
          <a:p>
            <a:pPr eaLnBrk="1" hangingPunct="1"/>
            <a:endParaRPr lang="en-US" noProof="0" dirty="0"/>
          </a:p>
          <a:p>
            <a:pPr eaLnBrk="1" hangingPunct="1"/>
            <a:r>
              <a:rPr lang="en-US" dirty="0">
                <a:solidFill>
                  <a:srgbClr val="0033CC"/>
                </a:solidFill>
              </a:rPr>
              <a:t>Example: Today’s processor comprise level 1, 2 and 3 cache on-chip</a:t>
            </a:r>
          </a:p>
          <a:p>
            <a:pPr lvl="1"/>
            <a:r>
              <a:rPr lang="en-US" dirty="0">
                <a:solidFill>
                  <a:srgbClr val="0033CC"/>
                </a:solidFill>
              </a:rPr>
              <a:t>E.g. each core has its own L1 as separated data and instruction cache (Harvard), a unified L2 (v. Neumann) and a single L3 for all cores of the CPU</a:t>
            </a:r>
          </a:p>
          <a:p>
            <a:pPr lvl="1"/>
            <a:r>
              <a:rPr lang="en-US" dirty="0">
                <a:solidFill>
                  <a:srgbClr val="0033CC"/>
                </a:solidFill>
                <a:ea typeface="+mn-ea"/>
                <a:cs typeface="+mn-cs"/>
              </a:rPr>
              <a:t>Sometimes even level 4 on-chip…</a:t>
            </a:r>
          </a:p>
          <a:p>
            <a:pPr eaLnBrk="1" hangingPunct="1"/>
            <a:endParaRPr lang="en-US" noProof="0" dirty="0"/>
          </a:p>
          <a:p>
            <a:pPr eaLnBrk="1" hangingPunct="1"/>
            <a:r>
              <a:rPr lang="en-US" dirty="0"/>
              <a:t>Specialized caches exist, e.g., branch target cache, trace cache…</a:t>
            </a:r>
            <a:endParaRPr lang="en-US" noProof="0" dirty="0"/>
          </a:p>
        </p:txBody>
      </p:sp>
      <p:sp>
        <p:nvSpPr>
          <p:cNvPr id="4710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5672902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dirty="0"/>
              <a:t>Cache Location II</a:t>
            </a:r>
            <a:endParaRPr lang="en-US" noProof="0" dirty="0"/>
          </a:p>
        </p:txBody>
      </p:sp>
      <p:sp>
        <p:nvSpPr>
          <p:cNvPr id="48132" name="Rectangle 3"/>
          <p:cNvSpPr>
            <a:spLocks noGrp="1" noChangeArrowheads="1"/>
          </p:cNvSpPr>
          <p:nvPr>
            <p:ph idx="1"/>
          </p:nvPr>
        </p:nvSpPr>
        <p:spPr/>
        <p:txBody>
          <a:bodyPr/>
          <a:lstStyle/>
          <a:p>
            <a:pPr eaLnBrk="1" hangingPunct="1"/>
            <a:r>
              <a:rPr lang="en-US" noProof="0" dirty="0"/>
              <a:t>On-Chip-Cache</a:t>
            </a:r>
          </a:p>
          <a:p>
            <a:pPr lvl="1" eaLnBrk="1" hangingPunct="1"/>
            <a:r>
              <a:rPr lang="en-US" noProof="0" dirty="0"/>
              <a:t>Integrated on the processor die</a:t>
            </a:r>
          </a:p>
          <a:p>
            <a:pPr lvl="1" eaLnBrk="1" hangingPunct="1"/>
            <a:r>
              <a:rPr lang="en-US" noProof="0" dirty="0"/>
              <a:t>Very low access times (similar to registers)</a:t>
            </a:r>
          </a:p>
          <a:p>
            <a:pPr lvl="1" eaLnBrk="1" hangingPunct="1"/>
            <a:r>
              <a:rPr lang="en-US" noProof="0" dirty="0"/>
              <a:t>Depending on the die size quite limited capacity</a:t>
            </a:r>
          </a:p>
          <a:p>
            <a:pPr eaLnBrk="1" hangingPunct="1"/>
            <a:endParaRPr lang="en-US" noProof="0" dirty="0"/>
          </a:p>
          <a:p>
            <a:pPr eaLnBrk="1" hangingPunct="1"/>
            <a:r>
              <a:rPr lang="en-US" noProof="0" dirty="0"/>
              <a:t>Off-Chip-Cache</a:t>
            </a:r>
          </a:p>
          <a:p>
            <a:pPr lvl="1" eaLnBrk="1" hangingPunct="1"/>
            <a:r>
              <a:rPr lang="en-US" noProof="0" dirty="0"/>
              <a:t>External to the CPU</a:t>
            </a:r>
          </a:p>
          <a:p>
            <a:pPr lvl="1" eaLnBrk="1" hangingPunct="1"/>
            <a:r>
              <a:rPr lang="en-US" dirty="0"/>
              <a:t>Higher access times due to e.g. power level conversion, distance</a:t>
            </a:r>
            <a:endParaRPr lang="en-US" noProof="0" dirty="0"/>
          </a:p>
          <a:p>
            <a:pPr eaLnBrk="1" hangingPunct="1"/>
            <a:endParaRPr lang="en-US" noProof="0" dirty="0"/>
          </a:p>
          <a:p>
            <a:pPr eaLnBrk="1" hangingPunct="1"/>
            <a:r>
              <a:rPr lang="en-US" noProof="0" dirty="0"/>
              <a:t>Example (be aware: L2, L3, … can be on-chip as well!)</a:t>
            </a:r>
          </a:p>
        </p:txBody>
      </p:sp>
      <p:sp>
        <p:nvSpPr>
          <p:cNvPr id="4813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48133" name="Group 4"/>
          <p:cNvGrpSpPr>
            <a:grpSpLocks/>
          </p:cNvGrpSpPr>
          <p:nvPr/>
        </p:nvGrpSpPr>
        <p:grpSpPr bwMode="auto">
          <a:xfrm>
            <a:off x="1937273" y="4476090"/>
            <a:ext cx="10074280" cy="1663700"/>
            <a:chOff x="248" y="2520"/>
            <a:chExt cx="6346" cy="1048"/>
          </a:xfrm>
        </p:grpSpPr>
        <p:sp>
          <p:nvSpPr>
            <p:cNvPr id="48142" name="Rectangle 5"/>
            <p:cNvSpPr>
              <a:spLocks noChangeArrowheads="1"/>
            </p:cNvSpPr>
            <p:nvPr/>
          </p:nvSpPr>
          <p:spPr bwMode="auto">
            <a:xfrm>
              <a:off x="248" y="2757"/>
              <a:ext cx="2181" cy="653"/>
            </a:xfrm>
            <a:prstGeom prst="rect">
              <a:avLst/>
            </a:prstGeom>
            <a:solidFill>
              <a:srgbClr val="CCFFFF"/>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3" name="Rectangle 6"/>
            <p:cNvSpPr>
              <a:spLocks noChangeArrowheads="1"/>
            </p:cNvSpPr>
            <p:nvPr/>
          </p:nvSpPr>
          <p:spPr bwMode="auto">
            <a:xfrm>
              <a:off x="454" y="2949"/>
              <a:ext cx="516" cy="19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Register</a:t>
              </a:r>
            </a:p>
          </p:txBody>
        </p:sp>
        <p:sp>
          <p:nvSpPr>
            <p:cNvPr id="48144" name="Rectangle 7"/>
            <p:cNvSpPr>
              <a:spLocks noChangeArrowheads="1"/>
            </p:cNvSpPr>
            <p:nvPr/>
          </p:nvSpPr>
          <p:spPr bwMode="auto">
            <a:xfrm>
              <a:off x="1459" y="2878"/>
              <a:ext cx="736" cy="332"/>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L1- Cache</a:t>
              </a:r>
            </a:p>
          </p:txBody>
        </p:sp>
        <p:sp>
          <p:nvSpPr>
            <p:cNvPr id="48145" name="Rectangle 8"/>
            <p:cNvSpPr>
              <a:spLocks noChangeArrowheads="1"/>
            </p:cNvSpPr>
            <p:nvPr/>
          </p:nvSpPr>
          <p:spPr bwMode="auto">
            <a:xfrm>
              <a:off x="2690" y="2802"/>
              <a:ext cx="784" cy="484"/>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L2- Cache</a:t>
              </a:r>
            </a:p>
          </p:txBody>
        </p:sp>
        <p:sp>
          <p:nvSpPr>
            <p:cNvPr id="48146" name="Rectangle 9"/>
            <p:cNvSpPr>
              <a:spLocks noChangeArrowheads="1"/>
            </p:cNvSpPr>
            <p:nvPr/>
          </p:nvSpPr>
          <p:spPr bwMode="auto">
            <a:xfrm>
              <a:off x="3777" y="2520"/>
              <a:ext cx="839" cy="1048"/>
            </a:xfrm>
            <a:prstGeom prst="rect">
              <a:avLst/>
            </a:prstGeom>
            <a:solidFill>
              <a:srgbClr val="FFC0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333333"/>
                  </a:solidFill>
                  <a:effectLst/>
                  <a:uLnTx/>
                  <a:uFillTx/>
                  <a:latin typeface="Arial" charset="0"/>
                  <a:ea typeface="MS PGothic" pitchFamily="34" charset="-128"/>
                  <a:cs typeface="+mn-cs"/>
                </a:rPr>
                <a:t>Main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16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8147" name="Line 10"/>
            <p:cNvSpPr>
              <a:spLocks noChangeShapeType="1"/>
            </p:cNvSpPr>
            <p:nvPr/>
          </p:nvSpPr>
          <p:spPr bwMode="auto">
            <a:xfrm>
              <a:off x="968" y="3040"/>
              <a:ext cx="496"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8" name="Line 11"/>
            <p:cNvSpPr>
              <a:spLocks noChangeShapeType="1"/>
            </p:cNvSpPr>
            <p:nvPr/>
          </p:nvSpPr>
          <p:spPr bwMode="auto">
            <a:xfrm>
              <a:off x="2200" y="3056"/>
              <a:ext cx="496"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9" name="Line 12"/>
            <p:cNvSpPr>
              <a:spLocks noChangeShapeType="1"/>
            </p:cNvSpPr>
            <p:nvPr/>
          </p:nvSpPr>
          <p:spPr bwMode="auto">
            <a:xfrm>
              <a:off x="4632" y="3048"/>
              <a:ext cx="28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50" name="Line 13"/>
            <p:cNvSpPr>
              <a:spLocks noChangeShapeType="1"/>
            </p:cNvSpPr>
            <p:nvPr/>
          </p:nvSpPr>
          <p:spPr bwMode="auto">
            <a:xfrm>
              <a:off x="3480" y="3040"/>
              <a:ext cx="296"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51" name="Text Box 14"/>
            <p:cNvSpPr txBox="1">
              <a:spLocks noChangeArrowheads="1"/>
            </p:cNvSpPr>
            <p:nvPr/>
          </p:nvSpPr>
          <p:spPr bwMode="auto">
            <a:xfrm>
              <a:off x="299" y="3141"/>
              <a:ext cx="315"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48152" name="Text Box 15"/>
            <p:cNvSpPr txBox="1">
              <a:spLocks noChangeArrowheads="1"/>
            </p:cNvSpPr>
            <p:nvPr/>
          </p:nvSpPr>
          <p:spPr bwMode="auto">
            <a:xfrm>
              <a:off x="4877" y="2870"/>
              <a:ext cx="1717" cy="213"/>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333333"/>
                  </a:solidFill>
                  <a:effectLst/>
                  <a:uLnTx/>
                  <a:uFillTx/>
                  <a:latin typeface="Arial" charset="0"/>
                  <a:ea typeface="MS PGothic" pitchFamily="34" charset="-128"/>
                  <a:cs typeface="+mn-cs"/>
                </a:rPr>
                <a:t>Background </a:t>
              </a:r>
              <a:r>
                <a:rPr kumimoji="0" lang="de-DE" sz="16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r>
                <a:rPr kumimoji="0" lang="de-DE" sz="1600" b="1" i="0" u="none" strike="noStrike" kern="1200" cap="none" spc="0" normalizeH="0" baseline="0" noProof="0" dirty="0">
                  <a:ln>
                    <a:noFill/>
                  </a:ln>
                  <a:solidFill>
                    <a:srgbClr val="333333"/>
                  </a:solidFill>
                  <a:effectLst/>
                  <a:uLnTx/>
                  <a:uFillTx/>
                  <a:latin typeface="Arial" charset="0"/>
                  <a:ea typeface="MS PGothic" pitchFamily="34" charset="-128"/>
                  <a:cs typeface="+mn-cs"/>
                </a:rPr>
                <a:t> (HD)</a:t>
              </a:r>
            </a:p>
          </p:txBody>
        </p:sp>
      </p:grpSp>
      <p:grpSp>
        <p:nvGrpSpPr>
          <p:cNvPr id="48134" name="Group 16"/>
          <p:cNvGrpSpPr>
            <a:grpSpLocks/>
          </p:cNvGrpSpPr>
          <p:nvPr/>
        </p:nvGrpSpPr>
        <p:grpSpPr bwMode="auto">
          <a:xfrm>
            <a:off x="2180163" y="5349216"/>
            <a:ext cx="8350258" cy="1223962"/>
            <a:chOff x="393" y="3072"/>
            <a:chExt cx="5260" cy="771"/>
          </a:xfrm>
        </p:grpSpPr>
        <p:sp>
          <p:nvSpPr>
            <p:cNvPr id="48135" name="Text Box 17"/>
            <p:cNvSpPr txBox="1">
              <a:spLocks noChangeArrowheads="1"/>
            </p:cNvSpPr>
            <p:nvPr/>
          </p:nvSpPr>
          <p:spPr bwMode="auto">
            <a:xfrm>
              <a:off x="393" y="3583"/>
              <a:ext cx="1509" cy="25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Single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word</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access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8136" name="Text Box 18"/>
            <p:cNvSpPr txBox="1">
              <a:spLocks noChangeArrowheads="1"/>
            </p:cNvSpPr>
            <p:nvPr/>
          </p:nvSpPr>
          <p:spPr bwMode="auto">
            <a:xfrm>
              <a:off x="2194" y="3591"/>
              <a:ext cx="1445" cy="25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Block /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line</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access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8137" name="Text Box 19"/>
            <p:cNvSpPr txBox="1">
              <a:spLocks noChangeArrowheads="1"/>
            </p:cNvSpPr>
            <p:nvPr/>
          </p:nvSpPr>
          <p:spPr bwMode="auto">
            <a:xfrm>
              <a:off x="4612" y="3583"/>
              <a:ext cx="1041" cy="25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Page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access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48138" name="Line 20"/>
            <p:cNvSpPr>
              <a:spLocks noChangeShapeType="1"/>
            </p:cNvSpPr>
            <p:nvPr/>
          </p:nvSpPr>
          <p:spPr bwMode="auto">
            <a:xfrm flipV="1">
              <a:off x="3360" y="3088"/>
              <a:ext cx="272" cy="496"/>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39" name="Line 21"/>
            <p:cNvSpPr>
              <a:spLocks noChangeShapeType="1"/>
            </p:cNvSpPr>
            <p:nvPr/>
          </p:nvSpPr>
          <p:spPr bwMode="auto">
            <a:xfrm flipH="1" flipV="1">
              <a:off x="2440" y="3072"/>
              <a:ext cx="184" cy="52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0" name="Line 22"/>
            <p:cNvSpPr>
              <a:spLocks noChangeShapeType="1"/>
            </p:cNvSpPr>
            <p:nvPr/>
          </p:nvSpPr>
          <p:spPr bwMode="auto">
            <a:xfrm flipH="1" flipV="1">
              <a:off x="4808" y="3128"/>
              <a:ext cx="328" cy="472"/>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1" name="Line 23"/>
            <p:cNvSpPr>
              <a:spLocks noChangeShapeType="1"/>
            </p:cNvSpPr>
            <p:nvPr/>
          </p:nvSpPr>
          <p:spPr bwMode="auto">
            <a:xfrm flipV="1">
              <a:off x="960" y="3080"/>
              <a:ext cx="224" cy="52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Tree>
    <p:extLst>
      <p:ext uri="{BB962C8B-B14F-4D97-AF65-F5344CB8AC3E}">
        <p14:creationId xmlns:p14="http://schemas.microsoft.com/office/powerpoint/2010/main" val="7758287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noProof="0" dirty="0"/>
              <a:t>Cache Controller</a:t>
            </a:r>
          </a:p>
        </p:txBody>
      </p:sp>
      <p:sp>
        <p:nvSpPr>
          <p:cNvPr id="49156" name="Rectangle 3"/>
          <p:cNvSpPr>
            <a:spLocks noGrp="1" noChangeArrowheads="1"/>
          </p:cNvSpPr>
          <p:nvPr>
            <p:ph idx="1"/>
          </p:nvPr>
        </p:nvSpPr>
        <p:spPr/>
        <p:txBody>
          <a:bodyPr/>
          <a:lstStyle/>
          <a:p>
            <a:pPr eaLnBrk="1" hangingPunct="1"/>
            <a:r>
              <a:rPr lang="en-US" noProof="0" dirty="0"/>
              <a:t>The controller of the cache </a:t>
            </a:r>
            <a:r>
              <a:rPr lang="en-US" dirty="0"/>
              <a:t>has to make sure that the data needed by the CPU is most likely stored in the cache</a:t>
            </a:r>
            <a:endParaRPr lang="en-US" noProof="0" dirty="0"/>
          </a:p>
          <a:p>
            <a:pPr lvl="1" eaLnBrk="1" hangingPunct="1">
              <a:buFont typeface="Wingdings 3" pitchFamily="18" charset="2"/>
              <a:buChar char="Æ"/>
            </a:pPr>
            <a:r>
              <a:rPr lang="en-US" noProof="0" dirty="0"/>
              <a:t> With a high probability, the CPU can fetch required data from the fast cache and does not have to access the much slower main memory.</a:t>
            </a:r>
          </a:p>
          <a:p>
            <a:pPr lvl="1" eaLnBrk="1" hangingPunct="1">
              <a:buFont typeface="Wingdings 3" pitchFamily="18" charset="2"/>
              <a:buChar char="Æ"/>
            </a:pPr>
            <a:endParaRPr lang="en-US" noProof="0" dirty="0"/>
          </a:p>
          <a:p>
            <a:pPr eaLnBrk="1" hangingPunct="1"/>
            <a:r>
              <a:rPr lang="en-US" noProof="0" dirty="0"/>
              <a:t>How to achieve this behavior?</a:t>
            </a:r>
          </a:p>
          <a:p>
            <a:pPr lvl="1"/>
            <a:r>
              <a:rPr lang="en-US" dirty="0"/>
              <a:t>The cache controller has to copy all required data into the cache from main memory </a:t>
            </a:r>
          </a:p>
          <a:p>
            <a:pPr lvl="1"/>
            <a:r>
              <a:rPr lang="en-US" noProof="0" dirty="0"/>
              <a:t>In an ideal operation this happens </a:t>
            </a:r>
            <a:r>
              <a:rPr lang="en-US" i="1" noProof="0" dirty="0"/>
              <a:t>before</a:t>
            </a:r>
            <a:r>
              <a:rPr lang="en-US" noProof="0" dirty="0"/>
              <a:t> the CPU accesses the data</a:t>
            </a:r>
          </a:p>
          <a:p>
            <a:pPr lvl="1"/>
            <a:r>
              <a:rPr lang="en-US" dirty="0"/>
              <a:t>Otherwise, this happens at the time of accessing the data</a:t>
            </a:r>
          </a:p>
          <a:p>
            <a:pPr lvl="1"/>
            <a:endParaRPr lang="en-US" noProof="0" dirty="0"/>
          </a:p>
          <a:p>
            <a:pPr lvl="1"/>
            <a:endParaRPr lang="en-US" noProof="0" dirty="0"/>
          </a:p>
          <a:p>
            <a:pPr eaLnBrk="1" hangingPunct="1"/>
            <a:r>
              <a:rPr lang="en-US" noProof="0" dirty="0"/>
              <a:t>In case of size restrictions (the cache is much smaller than the main memory) the cache controller has to replace cache content.</a:t>
            </a:r>
          </a:p>
          <a:p>
            <a:pPr lvl="1"/>
            <a:r>
              <a:rPr lang="en-US" dirty="0"/>
              <a:t>In an ideal setting this is content the processor does not need anymore.</a:t>
            </a:r>
          </a:p>
          <a:p>
            <a:pPr lvl="1"/>
            <a:r>
              <a:rPr lang="en-US" noProof="0" dirty="0"/>
              <a:t>Otherwise, the content the processor does not need in the near future.</a:t>
            </a:r>
          </a:p>
          <a:p>
            <a:pPr eaLnBrk="1" hangingPunct="1"/>
            <a:endParaRPr lang="en-US" noProof="0" dirty="0"/>
          </a:p>
        </p:txBody>
      </p:sp>
      <p:sp>
        <p:nvSpPr>
          <p:cNvPr id="4915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4364538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noProof="0" dirty="0"/>
              <a:t>Cache – Why does it work?</a:t>
            </a:r>
          </a:p>
        </p:txBody>
      </p:sp>
      <p:sp>
        <p:nvSpPr>
          <p:cNvPr id="50180" name="Rectangle 3"/>
          <p:cNvSpPr>
            <a:spLocks noGrp="1" noChangeArrowheads="1"/>
          </p:cNvSpPr>
          <p:nvPr>
            <p:ph idx="1"/>
          </p:nvPr>
        </p:nvSpPr>
        <p:spPr/>
        <p:txBody>
          <a:bodyPr/>
          <a:lstStyle/>
          <a:p>
            <a:pPr eaLnBrk="1" hangingPunct="1"/>
            <a:r>
              <a:rPr lang="en-US" noProof="0" dirty="0"/>
              <a:t>The efficiency of a cache mainly depends on the </a:t>
            </a:r>
            <a:r>
              <a:rPr lang="en-US" b="1" noProof="0" dirty="0"/>
              <a:t>locality</a:t>
            </a:r>
            <a:r>
              <a:rPr lang="en-US" noProof="0" dirty="0"/>
              <a:t> of the cached data (locality of reference). This means that the CPU repeatedly accesses the same/neighboring data (e.g. in loops, sequential access)</a:t>
            </a:r>
          </a:p>
          <a:p>
            <a:pPr eaLnBrk="1" hangingPunct="1"/>
            <a:endParaRPr lang="en-US" dirty="0"/>
          </a:p>
          <a:p>
            <a:r>
              <a:rPr lang="en-US" dirty="0">
                <a:hlinkClick r:id="rId3"/>
              </a:rPr>
              <a:t>https://en.wikipedia.org/wiki/Locality_of_reference</a:t>
            </a:r>
            <a:r>
              <a:rPr lang="en-US" dirty="0"/>
              <a:t> </a:t>
            </a:r>
            <a:endParaRPr lang="en-US" noProof="0" dirty="0"/>
          </a:p>
          <a:p>
            <a:pPr eaLnBrk="1" hangingPunct="1"/>
            <a:endParaRPr lang="en-US" dirty="0"/>
          </a:p>
          <a:p>
            <a:pPr eaLnBrk="1" hangingPunct="1"/>
            <a:r>
              <a:rPr lang="en-US" b="1" noProof="0" dirty="0"/>
              <a:t>Temporal locality</a:t>
            </a:r>
          </a:p>
          <a:p>
            <a:pPr lvl="1" eaLnBrk="1" hangingPunct="1"/>
            <a:r>
              <a:rPr lang="en-US" noProof="0" dirty="0"/>
              <a:t>Data that will be </a:t>
            </a:r>
            <a:r>
              <a:rPr lang="en-US" dirty="0"/>
              <a:t>accessed in the near future has </a:t>
            </a:r>
            <a:br>
              <a:rPr lang="en-US" dirty="0"/>
            </a:br>
            <a:r>
              <a:rPr lang="en-US" dirty="0"/>
              <a:t>already been accessed with high probability (e.g. in loops).</a:t>
            </a:r>
          </a:p>
          <a:p>
            <a:pPr marL="134540" lvl="1" indent="0" eaLnBrk="1" hangingPunct="1">
              <a:buNone/>
            </a:pPr>
            <a:endParaRPr lang="en-US" noProof="0" dirty="0"/>
          </a:p>
          <a:p>
            <a:pPr marL="134540" lvl="1" indent="0" eaLnBrk="1" hangingPunct="1">
              <a:buNone/>
            </a:pPr>
            <a:endParaRPr lang="en-US" dirty="0"/>
          </a:p>
          <a:p>
            <a:pPr marL="134540" lvl="1" indent="0" eaLnBrk="1" hangingPunct="1">
              <a:buNone/>
            </a:pPr>
            <a:endParaRPr lang="en-US" noProof="0" dirty="0"/>
          </a:p>
          <a:p>
            <a:pPr eaLnBrk="1" hangingPunct="1"/>
            <a:r>
              <a:rPr lang="en-US" b="1" noProof="0" dirty="0"/>
              <a:t>Spatial locality</a:t>
            </a:r>
          </a:p>
          <a:p>
            <a:pPr lvl="1" eaLnBrk="1" hangingPunct="1"/>
            <a:r>
              <a:rPr lang="en-US" noProof="0" dirty="0"/>
              <a:t>A future access to data happens </a:t>
            </a:r>
            <a:r>
              <a:rPr lang="en-US" dirty="0"/>
              <a:t>within close storage </a:t>
            </a:r>
            <a:br>
              <a:rPr lang="en-US" dirty="0"/>
            </a:br>
            <a:r>
              <a:rPr lang="en-US" dirty="0"/>
              <a:t>locations with a high probability (e.g. sequential access).</a:t>
            </a:r>
            <a:endParaRPr lang="en-US" noProof="0" dirty="0"/>
          </a:p>
          <a:p>
            <a:pPr eaLnBrk="1" hangingPunct="1"/>
            <a:endParaRPr lang="en-US" noProof="0" dirty="0"/>
          </a:p>
        </p:txBody>
      </p:sp>
      <p:sp>
        <p:nvSpPr>
          <p:cNvPr id="5017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0482072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noProof="0" dirty="0"/>
              <a:t>Operation of a cache: read</a:t>
            </a:r>
          </a:p>
        </p:txBody>
      </p:sp>
      <p:sp>
        <p:nvSpPr>
          <p:cNvPr id="51204" name="Rectangle 3"/>
          <p:cNvSpPr>
            <a:spLocks noGrp="1" noChangeArrowheads="1"/>
          </p:cNvSpPr>
          <p:nvPr>
            <p:ph idx="1"/>
          </p:nvPr>
        </p:nvSpPr>
        <p:spPr/>
        <p:txBody>
          <a:bodyPr/>
          <a:lstStyle/>
          <a:p>
            <a:pPr eaLnBrk="1" hangingPunct="1"/>
            <a:r>
              <a:rPr lang="en-US" noProof="0" dirty="0"/>
              <a:t>Read access </a:t>
            </a:r>
          </a:p>
          <a:p>
            <a:pPr lvl="1" eaLnBrk="1" hangingPunct="1"/>
            <a:r>
              <a:rPr lang="en-US" noProof="0" dirty="0"/>
              <a:t>Before accessing the main memory the cache controller checks if the data is available in the cache memory.</a:t>
            </a:r>
          </a:p>
          <a:p>
            <a:pPr lvl="1" eaLnBrk="1" hangingPunct="1"/>
            <a:endParaRPr lang="en-US" dirty="0"/>
          </a:p>
          <a:p>
            <a:pPr lvl="1" eaLnBrk="1" hangingPunct="1"/>
            <a:endParaRPr lang="en-US" noProof="0" dirty="0"/>
          </a:p>
          <a:p>
            <a:pPr eaLnBrk="1" hangingPunct="1"/>
            <a:r>
              <a:rPr lang="en-US" noProof="0" dirty="0"/>
              <a:t>If available: </a:t>
            </a:r>
            <a:r>
              <a:rPr lang="en-US" b="1" noProof="0" dirty="0"/>
              <a:t>Cache Hit</a:t>
            </a:r>
            <a:endParaRPr lang="en-US" noProof="0" dirty="0"/>
          </a:p>
          <a:p>
            <a:pPr lvl="1" eaLnBrk="1" hangingPunct="1"/>
            <a:r>
              <a:rPr lang="en-US" noProof="0" dirty="0"/>
              <a:t>The CPU can read the data without wait cycles directly from cache memory.</a:t>
            </a:r>
          </a:p>
          <a:p>
            <a:pPr eaLnBrk="1" hangingPunct="1"/>
            <a:endParaRPr lang="en-US" noProof="0" dirty="0"/>
          </a:p>
          <a:p>
            <a:pPr eaLnBrk="1" hangingPunct="1"/>
            <a:r>
              <a:rPr lang="en-US" noProof="0" dirty="0"/>
              <a:t>If not available: </a:t>
            </a:r>
            <a:r>
              <a:rPr lang="en-US" b="1" noProof="0" dirty="0"/>
              <a:t>Cache Miss</a:t>
            </a:r>
            <a:endParaRPr lang="en-US" noProof="0" dirty="0"/>
          </a:p>
          <a:p>
            <a:pPr lvl="1" eaLnBrk="1" hangingPunct="1"/>
            <a:r>
              <a:rPr lang="en-US" noProof="0" dirty="0"/>
              <a:t>The CPU must read the data from main memory with wait cycles plus the cache controller inserts the data into cache memory.</a:t>
            </a:r>
          </a:p>
          <a:p>
            <a:pPr eaLnBrk="1" hangingPunct="1"/>
            <a:endParaRPr lang="en-US" noProof="0" dirty="0"/>
          </a:p>
        </p:txBody>
      </p:sp>
      <p:sp>
        <p:nvSpPr>
          <p:cNvPr id="5120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2354233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noProof="0" dirty="0"/>
              <a:t>Operation of a cache: read</a:t>
            </a:r>
          </a:p>
        </p:txBody>
      </p:sp>
      <p:sp>
        <p:nvSpPr>
          <p:cNvPr id="5222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52228" name="Gruppieren 21"/>
          <p:cNvGrpSpPr>
            <a:grpSpLocks/>
          </p:cNvGrpSpPr>
          <p:nvPr/>
        </p:nvGrpSpPr>
        <p:grpSpPr bwMode="auto">
          <a:xfrm>
            <a:off x="2452689" y="1309265"/>
            <a:ext cx="7481887" cy="2038410"/>
            <a:chOff x="214313" y="1382713"/>
            <a:chExt cx="7481887" cy="2038410"/>
          </a:xfrm>
        </p:grpSpPr>
        <p:sp>
          <p:nvSpPr>
            <p:cNvPr id="52240" name="Rectangle 3"/>
            <p:cNvSpPr>
              <a:spLocks noChangeArrowheads="1"/>
            </p:cNvSpPr>
            <p:nvPr/>
          </p:nvSpPr>
          <p:spPr bwMode="auto">
            <a:xfrm>
              <a:off x="1117600" y="1600200"/>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52241" name="Rectangle 4"/>
            <p:cNvSpPr>
              <a:spLocks noChangeArrowheads="1"/>
            </p:cNvSpPr>
            <p:nvPr/>
          </p:nvSpPr>
          <p:spPr bwMode="auto">
            <a:xfrm>
              <a:off x="6477000" y="1600200"/>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2242" name="Rectangle 5"/>
            <p:cNvSpPr>
              <a:spLocks noChangeArrowheads="1"/>
            </p:cNvSpPr>
            <p:nvPr/>
          </p:nvSpPr>
          <p:spPr bwMode="auto">
            <a:xfrm>
              <a:off x="3657600" y="2070100"/>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2243" name="Freeform 6"/>
            <p:cNvSpPr>
              <a:spLocks/>
            </p:cNvSpPr>
            <p:nvPr/>
          </p:nvSpPr>
          <p:spPr bwMode="auto">
            <a:xfrm>
              <a:off x="2336800" y="1778000"/>
              <a:ext cx="1790700" cy="292100"/>
            </a:xfrm>
            <a:custGeom>
              <a:avLst/>
              <a:gdLst>
                <a:gd name="T0" fmla="*/ 0 w 1128"/>
                <a:gd name="T1" fmla="*/ 0 h 184"/>
                <a:gd name="T2" fmla="*/ 2147483647 w 1128"/>
                <a:gd name="T3" fmla="*/ 0 h 184"/>
                <a:gd name="T4" fmla="*/ 2147483647 w 1128"/>
                <a:gd name="T5" fmla="*/ 2147483647 h 184"/>
                <a:gd name="T6" fmla="*/ 0 60000 65536"/>
                <a:gd name="T7" fmla="*/ 0 60000 65536"/>
                <a:gd name="T8" fmla="*/ 0 60000 65536"/>
                <a:gd name="T9" fmla="*/ 0 w 1128"/>
                <a:gd name="T10" fmla="*/ 0 h 184"/>
                <a:gd name="T11" fmla="*/ 1128 w 1128"/>
                <a:gd name="T12" fmla="*/ 184 h 184"/>
              </a:gdLst>
              <a:ahLst/>
              <a:cxnLst>
                <a:cxn ang="T6">
                  <a:pos x="T0" y="T1"/>
                </a:cxn>
                <a:cxn ang="T7">
                  <a:pos x="T2" y="T3"/>
                </a:cxn>
                <a:cxn ang="T8">
                  <a:pos x="T4" y="T5"/>
                </a:cxn>
              </a:cxnLst>
              <a:rect l="T9" t="T10" r="T11" b="T12"/>
              <a:pathLst>
                <a:path w="1128" h="184">
                  <a:moveTo>
                    <a:pt x="0" y="0"/>
                  </a:moveTo>
                  <a:lnTo>
                    <a:pt x="1128" y="0"/>
                  </a:lnTo>
                  <a:lnTo>
                    <a:pt x="1128" y="184"/>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44" name="Freeform 7"/>
            <p:cNvSpPr>
              <a:spLocks/>
            </p:cNvSpPr>
            <p:nvPr/>
          </p:nvSpPr>
          <p:spPr bwMode="auto">
            <a:xfrm>
              <a:off x="2336800" y="2717800"/>
              <a:ext cx="1816100" cy="330200"/>
            </a:xfrm>
            <a:custGeom>
              <a:avLst/>
              <a:gdLst>
                <a:gd name="T0" fmla="*/ 0 w 1160"/>
                <a:gd name="T1" fmla="*/ 2147483647 h 144"/>
                <a:gd name="T2" fmla="*/ 2147483647 w 1160"/>
                <a:gd name="T3" fmla="*/ 2147483647 h 144"/>
                <a:gd name="T4" fmla="*/ 2147483647 w 1160"/>
                <a:gd name="T5" fmla="*/ 0 h 144"/>
                <a:gd name="T6" fmla="*/ 0 60000 65536"/>
                <a:gd name="T7" fmla="*/ 0 60000 65536"/>
                <a:gd name="T8" fmla="*/ 0 60000 65536"/>
                <a:gd name="T9" fmla="*/ 0 w 1160"/>
                <a:gd name="T10" fmla="*/ 0 h 144"/>
                <a:gd name="T11" fmla="*/ 1160 w 1160"/>
                <a:gd name="T12" fmla="*/ 144 h 144"/>
              </a:gdLst>
              <a:ahLst/>
              <a:cxnLst>
                <a:cxn ang="T6">
                  <a:pos x="T0" y="T1"/>
                </a:cxn>
                <a:cxn ang="T7">
                  <a:pos x="T2" y="T3"/>
                </a:cxn>
                <a:cxn ang="T8">
                  <a:pos x="T4" y="T5"/>
                </a:cxn>
              </a:cxnLst>
              <a:rect l="T9" t="T10" r="T11" b="T12"/>
              <a:pathLst>
                <a:path w="1160" h="144">
                  <a:moveTo>
                    <a:pt x="0" y="144"/>
                  </a:moveTo>
                  <a:lnTo>
                    <a:pt x="1160" y="144"/>
                  </a:lnTo>
                  <a:lnTo>
                    <a:pt x="1160" y="0"/>
                  </a:lnTo>
                </a:path>
              </a:pathLst>
            </a:custGeom>
            <a:noFill/>
            <a:ln w="28575">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45" name="Text Box 15"/>
            <p:cNvSpPr txBox="1">
              <a:spLocks noChangeArrowheads="1"/>
            </p:cNvSpPr>
            <p:nvPr/>
          </p:nvSpPr>
          <p:spPr bwMode="auto">
            <a:xfrm>
              <a:off x="2663816" y="1382713"/>
              <a:ext cx="954108"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adress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52246" name="Text Box 17"/>
            <p:cNvSpPr txBox="1">
              <a:spLocks noChangeArrowheads="1"/>
            </p:cNvSpPr>
            <p:nvPr/>
          </p:nvSpPr>
          <p:spPr bwMode="auto">
            <a:xfrm>
              <a:off x="2734182" y="3021013"/>
              <a:ext cx="683200"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data</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52247" name="Text Box 19"/>
            <p:cNvSpPr txBox="1">
              <a:spLocks noChangeArrowheads="1"/>
            </p:cNvSpPr>
            <p:nvPr/>
          </p:nvSpPr>
          <p:spPr bwMode="auto">
            <a:xfrm>
              <a:off x="214313" y="2211388"/>
              <a:ext cx="590550"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a:ln>
                    <a:noFill/>
                  </a:ln>
                  <a:solidFill>
                    <a:srgbClr val="00CC00"/>
                  </a:solidFill>
                  <a:effectLst/>
                  <a:uLnTx/>
                  <a:uFillTx/>
                  <a:latin typeface="Arial" charset="0"/>
                  <a:ea typeface="MS PGothic" pitchFamily="34" charset="-128"/>
                  <a:cs typeface="+mn-cs"/>
                </a:rPr>
                <a:t>Hit</a:t>
              </a:r>
            </a:p>
          </p:txBody>
        </p:sp>
      </p:grpSp>
      <p:grpSp>
        <p:nvGrpSpPr>
          <p:cNvPr id="52229" name="Gruppieren 22"/>
          <p:cNvGrpSpPr>
            <a:grpSpLocks/>
          </p:cNvGrpSpPr>
          <p:nvPr/>
        </p:nvGrpSpPr>
        <p:grpSpPr bwMode="auto">
          <a:xfrm>
            <a:off x="2262189" y="4257253"/>
            <a:ext cx="7667625" cy="2127310"/>
            <a:chOff x="77788" y="3808413"/>
            <a:chExt cx="7669212" cy="2127310"/>
          </a:xfrm>
        </p:grpSpPr>
        <p:sp>
          <p:nvSpPr>
            <p:cNvPr id="52230" name="Rectangle 8"/>
            <p:cNvSpPr>
              <a:spLocks noChangeArrowheads="1"/>
            </p:cNvSpPr>
            <p:nvPr/>
          </p:nvSpPr>
          <p:spPr bwMode="auto">
            <a:xfrm>
              <a:off x="1168400" y="4114800"/>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52231" name="Rectangle 9"/>
            <p:cNvSpPr>
              <a:spLocks noChangeArrowheads="1"/>
            </p:cNvSpPr>
            <p:nvPr/>
          </p:nvSpPr>
          <p:spPr bwMode="auto">
            <a:xfrm>
              <a:off x="6527800" y="4114800"/>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2232" name="Rectangle 10"/>
            <p:cNvSpPr>
              <a:spLocks noChangeArrowheads="1"/>
            </p:cNvSpPr>
            <p:nvPr/>
          </p:nvSpPr>
          <p:spPr bwMode="auto">
            <a:xfrm>
              <a:off x="3708400" y="4584700"/>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2233" name="Line 11"/>
            <p:cNvSpPr>
              <a:spLocks noChangeShapeType="1"/>
            </p:cNvSpPr>
            <p:nvPr/>
          </p:nvSpPr>
          <p:spPr bwMode="auto">
            <a:xfrm>
              <a:off x="2374900" y="4191000"/>
              <a:ext cx="4152900" cy="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4" name="Line 12"/>
            <p:cNvSpPr>
              <a:spLocks noChangeShapeType="1"/>
            </p:cNvSpPr>
            <p:nvPr/>
          </p:nvSpPr>
          <p:spPr bwMode="auto">
            <a:xfrm flipH="1" flipV="1">
              <a:off x="2374900" y="5562600"/>
              <a:ext cx="4152900" cy="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5" name="Line 13"/>
            <p:cNvSpPr>
              <a:spLocks noChangeShapeType="1"/>
            </p:cNvSpPr>
            <p:nvPr/>
          </p:nvSpPr>
          <p:spPr bwMode="auto">
            <a:xfrm>
              <a:off x="4375150" y="4178300"/>
              <a:ext cx="0" cy="4064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6" name="Line 14"/>
            <p:cNvSpPr>
              <a:spLocks noChangeShapeType="1"/>
            </p:cNvSpPr>
            <p:nvPr/>
          </p:nvSpPr>
          <p:spPr bwMode="auto">
            <a:xfrm flipV="1">
              <a:off x="4375150" y="5232400"/>
              <a:ext cx="0" cy="3175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7" name="Text Box 16"/>
            <p:cNvSpPr txBox="1">
              <a:spLocks noChangeArrowheads="1"/>
            </p:cNvSpPr>
            <p:nvPr/>
          </p:nvSpPr>
          <p:spPr bwMode="auto">
            <a:xfrm>
              <a:off x="2503469" y="3808413"/>
              <a:ext cx="1097002"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52238" name="Text Box 18"/>
            <p:cNvSpPr txBox="1">
              <a:spLocks noChangeArrowheads="1"/>
            </p:cNvSpPr>
            <p:nvPr/>
          </p:nvSpPr>
          <p:spPr bwMode="auto">
            <a:xfrm>
              <a:off x="2759511" y="5535613"/>
              <a:ext cx="683341"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data</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52239" name="Text Box 20"/>
            <p:cNvSpPr txBox="1">
              <a:spLocks noChangeArrowheads="1"/>
            </p:cNvSpPr>
            <p:nvPr/>
          </p:nvSpPr>
          <p:spPr bwMode="auto">
            <a:xfrm>
              <a:off x="77788" y="4598988"/>
              <a:ext cx="862012"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a:ln>
                    <a:noFill/>
                  </a:ln>
                  <a:solidFill>
                    <a:srgbClr val="FF0000"/>
                  </a:solidFill>
                  <a:effectLst/>
                  <a:uLnTx/>
                  <a:uFillTx/>
                  <a:latin typeface="Arial" charset="0"/>
                  <a:ea typeface="MS PGothic" pitchFamily="34" charset="-128"/>
                  <a:cs typeface="+mn-cs"/>
                </a:rPr>
                <a:t>Miss</a:t>
              </a:r>
            </a:p>
          </p:txBody>
        </p:sp>
      </p:grpSp>
    </p:spTree>
    <p:extLst>
      <p:ext uri="{BB962C8B-B14F-4D97-AF65-F5344CB8AC3E}">
        <p14:creationId xmlns:p14="http://schemas.microsoft.com/office/powerpoint/2010/main" val="19478533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noProof="0" dirty="0"/>
              <a:t>Definitions</a:t>
            </a:r>
          </a:p>
        </p:txBody>
      </p:sp>
      <mc:AlternateContent xmlns:mc="http://schemas.openxmlformats.org/markup-compatibility/2006" xmlns:a14="http://schemas.microsoft.com/office/drawing/2010/main">
        <mc:Choice Requires="a14">
          <p:sp>
            <p:nvSpPr>
              <p:cNvPr id="53252" name="Rectangle 3"/>
              <p:cNvSpPr>
                <a:spLocks noGrp="1" noChangeArrowheads="1"/>
              </p:cNvSpPr>
              <p:nvPr>
                <p:ph idx="1"/>
              </p:nvPr>
            </p:nvSpPr>
            <p:spPr/>
            <p:txBody>
              <a:bodyPr/>
              <a:lstStyle/>
              <a:p>
                <a:pPr eaLnBrk="1" hangingPunct="1"/>
                <a:r>
                  <a:rPr lang="en-US" b="1" noProof="0" dirty="0"/>
                  <a:t>Cache Hit Ratio</a:t>
                </a:r>
                <a:r>
                  <a:rPr lang="en-US" noProof="0" dirty="0"/>
                  <a:t>: Ratio of successful cache accesses</a:t>
                </a:r>
              </a:p>
              <a:p>
                <a:pPr eaLnBrk="1" hangingPunct="1"/>
                <a:endParaRPr lang="en-US" noProof="0" dirty="0"/>
              </a:p>
              <a:p>
                <a:pPr/>
                <a14:m>
                  <m:oMathPara xmlns:m="http://schemas.openxmlformats.org/officeDocument/2006/math">
                    <m:oMathParaPr>
                      <m:jc m:val="centerGroup"/>
                    </m:oMathParaPr>
                    <m:oMath xmlns:m="http://schemas.openxmlformats.org/officeDocument/2006/math">
                      <m:r>
                        <a:rPr lang="de-DE" b="0" i="1" noProof="0" smtClean="0">
                          <a:latin typeface="Cambria Math" panose="02040503050406030204" pitchFamily="18" charset="0"/>
                        </a:rPr>
                        <m:t>𝐶𝑎𝑐h𝑒</m:t>
                      </m:r>
                      <m:r>
                        <a:rPr lang="de-DE" b="0" i="1" noProof="0" smtClean="0">
                          <a:latin typeface="Cambria Math" panose="02040503050406030204" pitchFamily="18" charset="0"/>
                        </a:rPr>
                        <m:t> </m:t>
                      </m:r>
                      <m:r>
                        <a:rPr lang="de-DE" b="0" i="1" noProof="0" smtClean="0">
                          <a:latin typeface="Cambria Math" panose="02040503050406030204" pitchFamily="18" charset="0"/>
                        </a:rPr>
                        <m:t>h𝑖𝑡</m:t>
                      </m:r>
                      <m:r>
                        <a:rPr lang="de-DE" b="0" i="1" noProof="0" smtClean="0">
                          <a:latin typeface="Cambria Math" panose="02040503050406030204" pitchFamily="18" charset="0"/>
                        </a:rPr>
                        <m:t> </m:t>
                      </m:r>
                      <m:r>
                        <a:rPr lang="de-DE" b="0" i="1" noProof="0" smtClean="0">
                          <a:latin typeface="Cambria Math" panose="02040503050406030204" pitchFamily="18" charset="0"/>
                        </a:rPr>
                        <m:t>𝑟𝑎𝑡𝑖𝑜</m:t>
                      </m:r>
                      <m:r>
                        <a:rPr lang="de-DE" b="0" i="1" noProof="0" smtClean="0">
                          <a:latin typeface="Cambria Math" panose="02040503050406030204" pitchFamily="18" charset="0"/>
                        </a:rPr>
                        <m:t>=</m:t>
                      </m:r>
                      <m:f>
                        <m:fPr>
                          <m:ctrlPr>
                            <a:rPr lang="de-DE" b="0" i="1" noProof="0" smtClean="0">
                              <a:latin typeface="Cambria Math" panose="02040503050406030204" pitchFamily="18" charset="0"/>
                            </a:rPr>
                          </m:ctrlPr>
                        </m:fPr>
                        <m:num>
                          <m:r>
                            <a:rPr lang="de-DE" i="1">
                              <a:latin typeface="Cambria Math" panose="02040503050406030204" pitchFamily="18" charset="0"/>
                            </a:rPr>
                            <m:t>𝑁𝑢𝑚𝑏𝑒𝑟</m:t>
                          </m:r>
                          <m:r>
                            <a:rPr lang="de-DE" i="1">
                              <a:latin typeface="Cambria Math" panose="02040503050406030204" pitchFamily="18" charset="0"/>
                            </a:rPr>
                            <m:t> </m:t>
                          </m:r>
                          <m:r>
                            <a:rPr lang="de-DE" i="1">
                              <a:latin typeface="Cambria Math" panose="02040503050406030204" pitchFamily="18" charset="0"/>
                            </a:rPr>
                            <m:t>𝑜𝑓</m:t>
                          </m:r>
                          <m:r>
                            <a:rPr lang="de-DE" i="1">
                              <a:latin typeface="Cambria Math" panose="02040503050406030204" pitchFamily="18" charset="0"/>
                            </a:rPr>
                            <m:t> </m:t>
                          </m:r>
                          <m:r>
                            <a:rPr lang="de-DE" i="1">
                              <a:latin typeface="Cambria Math" panose="02040503050406030204" pitchFamily="18" charset="0"/>
                            </a:rPr>
                            <m:t>𝑐𝑎𝑐h𝑒</m:t>
                          </m:r>
                          <m:r>
                            <a:rPr lang="de-DE" i="1">
                              <a:latin typeface="Cambria Math" panose="02040503050406030204" pitchFamily="18" charset="0"/>
                            </a:rPr>
                            <m:t> </m:t>
                          </m:r>
                          <m:r>
                            <a:rPr lang="de-DE" i="1">
                              <a:latin typeface="Cambria Math" panose="02040503050406030204" pitchFamily="18" charset="0"/>
                            </a:rPr>
                            <m:t>h𝑖𝑡𝑠</m:t>
                          </m:r>
                        </m:num>
                        <m:den>
                          <m:r>
                            <a:rPr lang="de-DE" b="0" i="1" noProof="0" smtClean="0">
                              <a:latin typeface="Cambria Math" panose="02040503050406030204" pitchFamily="18" charset="0"/>
                            </a:rPr>
                            <m:t>𝑁𝑢𝑚𝑏𝑒𝑟</m:t>
                          </m:r>
                          <m:r>
                            <a:rPr lang="de-DE" b="0" i="1" noProof="0" smtClean="0">
                              <a:latin typeface="Cambria Math" panose="02040503050406030204" pitchFamily="18" charset="0"/>
                            </a:rPr>
                            <m:t> </m:t>
                          </m:r>
                          <m:r>
                            <a:rPr lang="de-DE" b="0" i="1" noProof="0" smtClean="0">
                              <a:latin typeface="Cambria Math" panose="02040503050406030204" pitchFamily="18" charset="0"/>
                            </a:rPr>
                            <m:t>𝑜𝑓</m:t>
                          </m:r>
                          <m:r>
                            <a:rPr lang="de-DE" b="0" i="1" noProof="0" smtClean="0">
                              <a:latin typeface="Cambria Math" panose="02040503050406030204" pitchFamily="18" charset="0"/>
                            </a:rPr>
                            <m:t> </m:t>
                          </m:r>
                          <m:r>
                            <a:rPr lang="de-DE" b="0" i="1" noProof="0" smtClean="0">
                              <a:latin typeface="Cambria Math" panose="02040503050406030204" pitchFamily="18" charset="0"/>
                            </a:rPr>
                            <m:t>𝑎𝑐𝑐𝑒𝑠𝑠𝑒𝑠</m:t>
                          </m:r>
                        </m:den>
                      </m:f>
                      <m:r>
                        <a:rPr lang="de-DE" b="0" i="0" noProof="0" smtClean="0">
                          <a:latin typeface="Cambria Math" panose="02040503050406030204" pitchFamily="18" charset="0"/>
                        </a:rPr>
                        <m:t>=</m:t>
                      </m:r>
                      <m:f>
                        <m:fPr>
                          <m:ctrlPr>
                            <a:rPr lang="de-DE" b="0" i="1" noProof="0" smtClean="0">
                              <a:latin typeface="Cambria Math" panose="02040503050406030204" pitchFamily="18" charset="0"/>
                            </a:rPr>
                          </m:ctrlPr>
                        </m:fPr>
                        <m:num>
                          <m:r>
                            <a:rPr lang="de-DE" b="0" i="1" noProof="0" smtClean="0">
                              <a:latin typeface="Cambria Math" panose="02040503050406030204" pitchFamily="18" charset="0"/>
                            </a:rPr>
                            <m:t>𝑁𝑢𝑚𝑏𝑒𝑟</m:t>
                          </m:r>
                          <m:r>
                            <a:rPr lang="de-DE" b="0" i="1" noProof="0" smtClean="0">
                              <a:latin typeface="Cambria Math" panose="02040503050406030204" pitchFamily="18" charset="0"/>
                            </a:rPr>
                            <m:t> </m:t>
                          </m:r>
                          <m:r>
                            <a:rPr lang="de-DE" b="0" i="1" noProof="0" smtClean="0">
                              <a:latin typeface="Cambria Math" panose="02040503050406030204" pitchFamily="18" charset="0"/>
                            </a:rPr>
                            <m:t>𝑜𝑓</m:t>
                          </m:r>
                          <m:r>
                            <a:rPr lang="de-DE" b="0" i="1" noProof="0" smtClean="0">
                              <a:latin typeface="Cambria Math" panose="02040503050406030204" pitchFamily="18" charset="0"/>
                            </a:rPr>
                            <m:t> </m:t>
                          </m:r>
                          <m:r>
                            <a:rPr lang="de-DE" b="0" i="1" noProof="0" smtClean="0">
                              <a:latin typeface="Cambria Math" panose="02040503050406030204" pitchFamily="18" charset="0"/>
                            </a:rPr>
                            <m:t>𝑐𝑎𝑐h𝑒</m:t>
                          </m:r>
                          <m:r>
                            <a:rPr lang="de-DE" b="0" i="1" noProof="0" smtClean="0">
                              <a:latin typeface="Cambria Math" panose="02040503050406030204" pitchFamily="18" charset="0"/>
                            </a:rPr>
                            <m:t> </m:t>
                          </m:r>
                          <m:r>
                            <a:rPr lang="de-DE" b="0" i="1" noProof="0" smtClean="0">
                              <a:latin typeface="Cambria Math" panose="02040503050406030204" pitchFamily="18" charset="0"/>
                            </a:rPr>
                            <m:t>h𝑖𝑡𝑠</m:t>
                          </m:r>
                        </m:num>
                        <m:den>
                          <m:r>
                            <a:rPr lang="de-DE" b="0" i="1" noProof="0" smtClean="0">
                              <a:latin typeface="Cambria Math" panose="02040503050406030204" pitchFamily="18" charset="0"/>
                            </a:rPr>
                            <m:t>(</m:t>
                          </m:r>
                          <m:r>
                            <a:rPr lang="de-DE" b="0" i="1" noProof="0" smtClean="0">
                              <a:latin typeface="Cambria Math" panose="02040503050406030204" pitchFamily="18" charset="0"/>
                            </a:rPr>
                            <m:t>𝑁𝑢𝑚𝑏𝑒𝑟</m:t>
                          </m:r>
                          <m:r>
                            <a:rPr lang="de-DE" b="0" i="1" noProof="0" smtClean="0">
                              <a:latin typeface="Cambria Math" panose="02040503050406030204" pitchFamily="18" charset="0"/>
                            </a:rPr>
                            <m:t> </m:t>
                          </m:r>
                          <m:r>
                            <a:rPr lang="de-DE" b="0" i="1" noProof="0" smtClean="0">
                              <a:latin typeface="Cambria Math" panose="02040503050406030204" pitchFamily="18" charset="0"/>
                            </a:rPr>
                            <m:t>𝑜𝑓</m:t>
                          </m:r>
                          <m:r>
                            <a:rPr lang="de-DE" b="0" i="1" noProof="0" smtClean="0">
                              <a:latin typeface="Cambria Math" panose="02040503050406030204" pitchFamily="18" charset="0"/>
                            </a:rPr>
                            <m:t> </m:t>
                          </m:r>
                          <m:r>
                            <a:rPr lang="de-DE" b="0" i="1" noProof="0" smtClean="0">
                              <a:latin typeface="Cambria Math" panose="02040503050406030204" pitchFamily="18" charset="0"/>
                            </a:rPr>
                            <m:t>𝑐𝑎𝑐h𝑒</m:t>
                          </m:r>
                          <m:r>
                            <a:rPr lang="de-DE" b="0" i="1" noProof="0" smtClean="0">
                              <a:latin typeface="Cambria Math" panose="02040503050406030204" pitchFamily="18" charset="0"/>
                            </a:rPr>
                            <m:t> </m:t>
                          </m:r>
                          <m:r>
                            <a:rPr lang="de-DE" b="0" i="1" noProof="0" smtClean="0">
                              <a:latin typeface="Cambria Math" panose="02040503050406030204" pitchFamily="18" charset="0"/>
                            </a:rPr>
                            <m:t>h𝑖𝑡𝑠</m:t>
                          </m:r>
                          <m:r>
                            <a:rPr lang="de-DE" b="0" i="1" noProof="0" smtClean="0">
                              <a:latin typeface="Cambria Math" panose="02040503050406030204" pitchFamily="18" charset="0"/>
                            </a:rPr>
                            <m:t>+</m:t>
                          </m:r>
                          <m:r>
                            <a:rPr lang="de-DE" b="0" i="1" noProof="0" smtClean="0">
                              <a:latin typeface="Cambria Math" panose="02040503050406030204" pitchFamily="18" charset="0"/>
                            </a:rPr>
                            <m:t>𝑁𝑢𝑚𝑏𝑒𝑟</m:t>
                          </m:r>
                          <m:r>
                            <a:rPr lang="de-DE" b="0" i="1" noProof="0" smtClean="0">
                              <a:latin typeface="Cambria Math" panose="02040503050406030204" pitchFamily="18" charset="0"/>
                            </a:rPr>
                            <m:t> </m:t>
                          </m:r>
                          <m:r>
                            <a:rPr lang="de-DE" b="0" i="1" noProof="0" smtClean="0">
                              <a:latin typeface="Cambria Math" panose="02040503050406030204" pitchFamily="18" charset="0"/>
                            </a:rPr>
                            <m:t>𝑜𝑓</m:t>
                          </m:r>
                          <m:r>
                            <a:rPr lang="de-DE" b="0" i="1" noProof="0" smtClean="0">
                              <a:latin typeface="Cambria Math" panose="02040503050406030204" pitchFamily="18" charset="0"/>
                            </a:rPr>
                            <m:t> </m:t>
                          </m:r>
                          <m:r>
                            <a:rPr lang="de-DE" b="0" i="1" noProof="0" smtClean="0">
                              <a:latin typeface="Cambria Math" panose="02040503050406030204" pitchFamily="18" charset="0"/>
                            </a:rPr>
                            <m:t>𝑐𝑎𝑐h𝑒</m:t>
                          </m:r>
                          <m:r>
                            <a:rPr lang="de-DE" b="0" i="1" noProof="0" smtClean="0">
                              <a:latin typeface="Cambria Math" panose="02040503050406030204" pitchFamily="18" charset="0"/>
                            </a:rPr>
                            <m:t> </m:t>
                          </m:r>
                          <m:r>
                            <a:rPr lang="de-DE" b="0" i="1" noProof="0" smtClean="0">
                              <a:latin typeface="Cambria Math" panose="02040503050406030204" pitchFamily="18" charset="0"/>
                            </a:rPr>
                            <m:t>𝑚𝑖𝑠𝑠𝑒𝑠</m:t>
                          </m:r>
                          <m:r>
                            <a:rPr lang="de-DE" b="0" i="1" noProof="0" smtClean="0">
                              <a:latin typeface="Cambria Math" panose="02040503050406030204" pitchFamily="18" charset="0"/>
                            </a:rPr>
                            <m:t>)</m:t>
                          </m:r>
                        </m:den>
                      </m:f>
                    </m:oMath>
                  </m:oMathPara>
                </a14:m>
                <a:endParaRPr lang="en-US" noProof="0" dirty="0"/>
              </a:p>
              <a:p>
                <a:pPr eaLnBrk="1" hangingPunct="1"/>
                <a:endParaRPr lang="en-US" noProof="0" dirty="0"/>
              </a:p>
              <a:p>
                <a:pPr eaLnBrk="1" hangingPunct="1"/>
                <a:r>
                  <a:rPr lang="en-US" noProof="0" dirty="0"/>
                  <a:t>The </a:t>
                </a:r>
                <a:r>
                  <a:rPr lang="en-US" b="1" noProof="0" dirty="0"/>
                  <a:t>average access time </a:t>
                </a:r>
                <a:r>
                  <a:rPr lang="en-US" noProof="0" dirty="0"/>
                  <a:t>is calculated as follows:</a:t>
                </a:r>
              </a:p>
              <a:p>
                <a:pPr eaLnBrk="1" hangingPunct="1"/>
                <a:endParaRPr lang="en-US" noProof="0" dirty="0"/>
              </a:p>
              <a:p>
                <a:pPr lvl="1" algn="ctr" eaLnBrk="1" hangingPunct="1">
                  <a:buFontTx/>
                  <a:buNone/>
                </a:pPr>
                <a:r>
                  <a:rPr lang="en-US" noProof="0" dirty="0" err="1">
                    <a:latin typeface="Times New Roman" pitchFamily="18" charset="0"/>
                    <a:cs typeface="Times New Roman" pitchFamily="18" charset="0"/>
                  </a:rPr>
                  <a:t>t</a:t>
                </a:r>
                <a:r>
                  <a:rPr lang="en-US" baseline="-25000" noProof="0" dirty="0" err="1">
                    <a:latin typeface="Times New Roman" pitchFamily="18" charset="0"/>
                    <a:cs typeface="Times New Roman" pitchFamily="18" charset="0"/>
                  </a:rPr>
                  <a:t>Access</a:t>
                </a:r>
                <a:r>
                  <a:rPr lang="en-US" noProof="0" dirty="0">
                    <a:latin typeface="Times New Roman" pitchFamily="18" charset="0"/>
                    <a:cs typeface="Times New Roman" pitchFamily="18" charset="0"/>
                  </a:rPr>
                  <a:t> = (hit ratio) </a:t>
                </a:r>
                <a:r>
                  <a:rPr lang="en-US" noProof="0" dirty="0"/>
                  <a:t>×</a:t>
                </a:r>
                <a:r>
                  <a:rPr lang="en-US" noProof="0" dirty="0">
                    <a:latin typeface="Times New Roman" pitchFamily="18" charset="0"/>
                    <a:cs typeface="Times New Roman" pitchFamily="18" charset="0"/>
                  </a:rPr>
                  <a:t> </a:t>
                </a:r>
                <a:r>
                  <a:rPr lang="en-US" noProof="0" dirty="0" err="1">
                    <a:latin typeface="Times New Roman" pitchFamily="18" charset="0"/>
                    <a:cs typeface="Times New Roman" pitchFamily="18" charset="0"/>
                  </a:rPr>
                  <a:t>t</a:t>
                </a:r>
                <a:r>
                  <a:rPr lang="en-US" baseline="-25000" noProof="0" dirty="0" err="1">
                    <a:latin typeface="Times New Roman" pitchFamily="18" charset="0"/>
                    <a:cs typeface="Times New Roman" pitchFamily="18" charset="0"/>
                  </a:rPr>
                  <a:t>Hit</a:t>
                </a:r>
                <a:r>
                  <a:rPr lang="en-US" noProof="0" dirty="0">
                    <a:latin typeface="Times New Roman" pitchFamily="18" charset="0"/>
                    <a:cs typeface="Times New Roman" pitchFamily="18" charset="0"/>
                  </a:rPr>
                  <a:t> + (1 – hit ratio) </a:t>
                </a:r>
                <a:r>
                  <a:rPr lang="en-US" noProof="0" dirty="0"/>
                  <a:t>×</a:t>
                </a:r>
                <a:r>
                  <a:rPr lang="en-US" noProof="0" dirty="0">
                    <a:latin typeface="Times New Roman" pitchFamily="18" charset="0"/>
                    <a:cs typeface="Times New Roman" pitchFamily="18" charset="0"/>
                  </a:rPr>
                  <a:t> </a:t>
                </a:r>
                <a:r>
                  <a:rPr lang="en-US" noProof="0" dirty="0" err="1">
                    <a:latin typeface="Times New Roman" pitchFamily="18" charset="0"/>
                    <a:cs typeface="Times New Roman" pitchFamily="18" charset="0"/>
                  </a:rPr>
                  <a:t>t</a:t>
                </a:r>
                <a:r>
                  <a:rPr lang="en-US" baseline="-25000" noProof="0" dirty="0" err="1">
                    <a:latin typeface="Times New Roman" pitchFamily="18" charset="0"/>
                    <a:cs typeface="Times New Roman" pitchFamily="18" charset="0"/>
                  </a:rPr>
                  <a:t>Miss</a:t>
                </a:r>
                <a:endParaRPr lang="en-US" baseline="-25000" noProof="0" dirty="0">
                  <a:latin typeface="Times New Roman" pitchFamily="18" charset="0"/>
                  <a:cs typeface="Times New Roman" pitchFamily="18" charset="0"/>
                </a:endParaRPr>
              </a:p>
              <a:p>
                <a:pPr eaLnBrk="1" hangingPunct="1"/>
                <a:endParaRPr lang="en-US" noProof="0" dirty="0"/>
              </a:p>
              <a:p>
                <a:pPr eaLnBrk="1" hangingPunct="1"/>
                <a:endParaRPr lang="en-US" noProof="0" dirty="0"/>
              </a:p>
              <a:p>
                <a:pPr lvl="1" eaLnBrk="1" hangingPunct="1"/>
                <a:r>
                  <a:rPr lang="en-US" noProof="0" dirty="0"/>
                  <a:t> </a:t>
                </a:r>
                <a:r>
                  <a:rPr lang="en-US" noProof="0" dirty="0" err="1">
                    <a:latin typeface="Times New Roman" pitchFamily="18" charset="0"/>
                    <a:cs typeface="Times New Roman" pitchFamily="18" charset="0"/>
                  </a:rPr>
                  <a:t>t</a:t>
                </a:r>
                <a:r>
                  <a:rPr lang="en-US" baseline="-25000" noProof="0" dirty="0" err="1">
                    <a:latin typeface="Times New Roman" pitchFamily="18" charset="0"/>
                    <a:cs typeface="Times New Roman" pitchFamily="18" charset="0"/>
                  </a:rPr>
                  <a:t>Hit</a:t>
                </a:r>
                <a:r>
                  <a:rPr lang="en-US" noProof="0" dirty="0"/>
                  <a:t> : cache access time</a:t>
                </a:r>
              </a:p>
              <a:p>
                <a:pPr lvl="1" eaLnBrk="1" hangingPunct="1"/>
                <a:r>
                  <a:rPr lang="en-US" noProof="0" dirty="0"/>
                  <a:t> </a:t>
                </a:r>
                <a:r>
                  <a:rPr lang="en-US" noProof="0" dirty="0" err="1">
                    <a:latin typeface="Times New Roman" pitchFamily="18" charset="0"/>
                    <a:cs typeface="Times New Roman" pitchFamily="18" charset="0"/>
                  </a:rPr>
                  <a:t>t</a:t>
                </a:r>
                <a:r>
                  <a:rPr lang="en-US" baseline="-25000" noProof="0" dirty="0" err="1">
                    <a:latin typeface="Times New Roman" pitchFamily="18" charset="0"/>
                    <a:cs typeface="Times New Roman" pitchFamily="18" charset="0"/>
                  </a:rPr>
                  <a:t>Miss</a:t>
                </a:r>
                <a:r>
                  <a:rPr lang="en-US" noProof="0" dirty="0"/>
                  <a:t>: memory access time</a:t>
                </a:r>
              </a:p>
              <a:p>
                <a:pPr eaLnBrk="1" hangingPunct="1"/>
                <a:endParaRPr lang="en-US" noProof="0" dirty="0"/>
              </a:p>
            </p:txBody>
          </p:sp>
        </mc:Choice>
        <mc:Fallback xmlns="">
          <p:sp>
            <p:nvSpPr>
              <p:cNvPr id="53252" name="Rectangle 3"/>
              <p:cNvSpPr>
                <a:spLocks noGrp="1" noRot="1" noChangeAspect="1" noMove="1" noResize="1" noEditPoints="1" noAdjustHandles="1" noChangeArrowheads="1" noChangeShapeType="1" noTextEdit="1"/>
              </p:cNvSpPr>
              <p:nvPr>
                <p:ph idx="1"/>
              </p:nvPr>
            </p:nvSpPr>
            <p:spPr>
              <a:blipFill>
                <a:blip r:embed="rId3"/>
                <a:stretch>
                  <a:fillRect l="-1270" t="-1742"/>
                </a:stretch>
              </a:blipFill>
            </p:spPr>
            <p:txBody>
              <a:bodyPr/>
              <a:lstStyle/>
              <a:p>
                <a:r>
                  <a:rPr lang="en-US">
                    <a:noFill/>
                  </a:rPr>
                  <a:t> </a:t>
                </a:r>
              </a:p>
            </p:txBody>
          </p:sp>
        </mc:Fallback>
      </mc:AlternateContent>
      <p:sp>
        <p:nvSpPr>
          <p:cNvPr id="5325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1925219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r>
              <a:rPr lang="en-US" noProof="0" dirty="0"/>
              <a:t>Motivation for a memory hierarchy</a:t>
            </a:r>
          </a:p>
        </p:txBody>
      </p:sp>
      <p:sp>
        <p:nvSpPr>
          <p:cNvPr id="11267" name="Rectangle 6"/>
          <p:cNvSpPr>
            <a:spLocks noGrp="1" noChangeArrowheads="1"/>
          </p:cNvSpPr>
          <p:nvPr>
            <p:ph idx="1"/>
          </p:nvPr>
        </p:nvSpPr>
        <p:spPr/>
        <p:txBody>
          <a:bodyPr/>
          <a:lstStyle/>
          <a:p>
            <a:r>
              <a:rPr lang="en-US" noProof="0" dirty="0"/>
              <a:t>A single memory with low latency AND large capacity is technologically feasible, but very expensive</a:t>
            </a:r>
          </a:p>
          <a:p>
            <a:endParaRPr lang="en-US" noProof="0" dirty="0"/>
          </a:p>
          <a:p>
            <a:r>
              <a:rPr lang="en-US" noProof="0" dirty="0"/>
              <a:t>Solutions</a:t>
            </a:r>
          </a:p>
          <a:p>
            <a:pPr lvl="1"/>
            <a:r>
              <a:rPr lang="en-US" noProof="0" dirty="0"/>
              <a:t>Layered architecture of different types of memory and transfer of data between these different layers</a:t>
            </a:r>
          </a:p>
          <a:p>
            <a:pPr lvl="1"/>
            <a:r>
              <a:rPr lang="en-US" noProof="0" dirty="0">
                <a:solidFill>
                  <a:srgbClr val="C00000"/>
                </a:solidFill>
              </a:rPr>
              <a:t>Cache memory</a:t>
            </a:r>
            <a:r>
              <a:rPr lang="en-US" noProof="0" dirty="0"/>
              <a:t>: Relatively low access times </a:t>
            </a:r>
            <a:r>
              <a:rPr lang="en-US" noProof="0" dirty="0">
                <a:sym typeface="Wingdings" panose="05000000000000000000" pitchFamily="2" charset="2"/>
              </a:rPr>
              <a:t></a:t>
            </a:r>
            <a:r>
              <a:rPr lang="en-US" noProof="0" dirty="0"/>
              <a:t> speed-up of load/store instructions</a:t>
            </a:r>
            <a:endParaRPr lang="en-US" noProof="0" dirty="0">
              <a:sym typeface="Monotype Sorts" pitchFamily="2" charset="2"/>
            </a:endParaRPr>
          </a:p>
          <a:p>
            <a:pPr lvl="1"/>
            <a:r>
              <a:rPr lang="en-US" noProof="0" dirty="0">
                <a:solidFill>
                  <a:srgbClr val="C00000"/>
                </a:solidFill>
                <a:sym typeface="Monotype Sorts" pitchFamily="2" charset="2"/>
              </a:rPr>
              <a:t>Virtual memory</a:t>
            </a:r>
            <a:r>
              <a:rPr lang="en-US" noProof="0" dirty="0">
                <a:sym typeface="Monotype Sorts" pitchFamily="2" charset="2"/>
              </a:rPr>
              <a:t>: Increase of real memory size to support, e.g., simultaneous execution of multiple processes</a:t>
            </a:r>
            <a:endParaRPr lang="en-US" noProof="0" dirty="0"/>
          </a:p>
          <a:p>
            <a:pPr lvl="1"/>
            <a:endParaRPr lang="en-US" noProof="0" dirty="0"/>
          </a:p>
          <a:p>
            <a:pPr lvl="1"/>
            <a:endParaRPr lang="en-US" noProof="0" dirty="0"/>
          </a:p>
          <a:p>
            <a:endParaRPr lang="en-US" noProof="0" dirty="0"/>
          </a:p>
        </p:txBody>
      </p:sp>
      <p:sp>
        <p:nvSpPr>
          <p:cNvPr id="1126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grpSp>
        <p:nvGrpSpPr>
          <p:cNvPr id="11269" name="Group 16"/>
          <p:cNvGrpSpPr>
            <a:grpSpLocks/>
          </p:cNvGrpSpPr>
          <p:nvPr/>
        </p:nvGrpSpPr>
        <p:grpSpPr bwMode="auto">
          <a:xfrm>
            <a:off x="5015880" y="4153054"/>
            <a:ext cx="2743200" cy="2328713"/>
            <a:chOff x="5410200" y="1828800"/>
            <a:chExt cx="3581400" cy="2566133"/>
          </a:xfrm>
        </p:grpSpPr>
        <p:sp>
          <p:nvSpPr>
            <p:cNvPr id="11270" name="Line 6"/>
            <p:cNvSpPr>
              <a:spLocks noChangeShapeType="1"/>
            </p:cNvSpPr>
            <p:nvPr/>
          </p:nvSpPr>
          <p:spPr bwMode="auto">
            <a:xfrm>
              <a:off x="6775801" y="1833711"/>
              <a:ext cx="866558" cy="4911"/>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1" name="Line 7"/>
            <p:cNvSpPr>
              <a:spLocks noChangeShapeType="1"/>
            </p:cNvSpPr>
            <p:nvPr/>
          </p:nvSpPr>
          <p:spPr bwMode="auto">
            <a:xfrm flipV="1">
              <a:off x="5422187" y="4336033"/>
              <a:ext cx="3569413" cy="4911"/>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2" name="Text Box 8"/>
            <p:cNvSpPr txBox="1">
              <a:spLocks noChangeArrowheads="1"/>
            </p:cNvSpPr>
            <p:nvPr/>
          </p:nvSpPr>
          <p:spPr bwMode="auto">
            <a:xfrm>
              <a:off x="6629401" y="1898377"/>
              <a:ext cx="1143000" cy="440903"/>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1000" b="1" i="0" u="none" strike="noStrike" kern="1200" cap="none" spc="0" normalizeH="0" baseline="0" noProof="0" dirty="0">
                  <a:ln>
                    <a:noFill/>
                  </a:ln>
                  <a:solidFill>
                    <a:srgbClr val="FF0000"/>
                  </a:solidFill>
                  <a:effectLst/>
                  <a:uLnTx/>
                  <a:uFillTx/>
                  <a:latin typeface="Arial" charset="0"/>
                  <a:ea typeface="MS PGothic" pitchFamily="34" charset="-128"/>
                  <a:cs typeface="+mn-cs"/>
                </a:rPr>
                <a:t>Fast, but </a:t>
              </a:r>
              <a:r>
                <a:rPr kumimoji="0" lang="de-DE" sz="1000" b="1" i="0" u="none" strike="noStrike" kern="1200" cap="none" spc="0" normalizeH="0" baseline="0" noProof="0" dirty="0" err="1">
                  <a:ln>
                    <a:noFill/>
                  </a:ln>
                  <a:solidFill>
                    <a:srgbClr val="FF0000"/>
                  </a:solidFill>
                  <a:effectLst/>
                  <a:uLnTx/>
                  <a:uFillTx/>
                  <a:latin typeface="Arial" charset="0"/>
                  <a:ea typeface="MS PGothic" pitchFamily="34" charset="-128"/>
                  <a:cs typeface="+mn-cs"/>
                </a:rPr>
                <a:t>small</a:t>
              </a:r>
              <a:endParaRPr kumimoji="0" lang="de-DE" sz="1000" b="1" i="0" u="none" strike="noStrike" kern="1200" cap="none" spc="0" normalizeH="0" baseline="0" noProof="0" dirty="0">
                <a:ln>
                  <a:noFill/>
                </a:ln>
                <a:solidFill>
                  <a:srgbClr val="FF0000"/>
                </a:solidFill>
                <a:effectLst/>
                <a:uLnTx/>
                <a:uFillTx/>
                <a:latin typeface="Arial" charset="0"/>
                <a:ea typeface="MS PGothic" pitchFamily="34" charset="-128"/>
                <a:cs typeface="+mn-cs"/>
              </a:endParaRPr>
            </a:p>
          </p:txBody>
        </p:sp>
        <p:sp>
          <p:nvSpPr>
            <p:cNvPr id="11273" name="Line 9"/>
            <p:cNvSpPr>
              <a:spLocks noChangeShapeType="1"/>
            </p:cNvSpPr>
            <p:nvPr/>
          </p:nvSpPr>
          <p:spPr bwMode="auto">
            <a:xfrm flipH="1">
              <a:off x="5421313" y="1828800"/>
              <a:ext cx="1348367" cy="251460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4" name="Line 10"/>
            <p:cNvSpPr>
              <a:spLocks noChangeShapeType="1"/>
            </p:cNvSpPr>
            <p:nvPr/>
          </p:nvSpPr>
          <p:spPr bwMode="auto">
            <a:xfrm>
              <a:off x="7635363" y="1833711"/>
              <a:ext cx="1348367" cy="2504777"/>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5" name="Line 11"/>
            <p:cNvSpPr>
              <a:spLocks noChangeShapeType="1"/>
            </p:cNvSpPr>
            <p:nvPr/>
          </p:nvSpPr>
          <p:spPr bwMode="auto">
            <a:xfrm>
              <a:off x="6612283" y="2133302"/>
              <a:ext cx="1180477"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6" name="Line 12"/>
            <p:cNvSpPr>
              <a:spLocks noChangeShapeType="1"/>
            </p:cNvSpPr>
            <p:nvPr/>
          </p:nvSpPr>
          <p:spPr bwMode="auto">
            <a:xfrm flipV="1">
              <a:off x="6433900" y="2472184"/>
              <a:ext cx="154249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7" name="Line 13"/>
            <p:cNvSpPr>
              <a:spLocks noChangeShapeType="1"/>
            </p:cNvSpPr>
            <p:nvPr/>
          </p:nvSpPr>
          <p:spPr bwMode="auto">
            <a:xfrm flipV="1">
              <a:off x="6187311" y="2933849"/>
              <a:ext cx="202517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8" name="Line 14"/>
            <p:cNvSpPr>
              <a:spLocks noChangeShapeType="1"/>
            </p:cNvSpPr>
            <p:nvPr/>
          </p:nvSpPr>
          <p:spPr bwMode="auto">
            <a:xfrm flipV="1">
              <a:off x="5930230" y="3424982"/>
              <a:ext cx="254458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9" name="Line 15"/>
            <p:cNvSpPr>
              <a:spLocks noChangeShapeType="1"/>
            </p:cNvSpPr>
            <p:nvPr/>
          </p:nvSpPr>
          <p:spPr bwMode="auto">
            <a:xfrm flipV="1">
              <a:off x="5673148" y="3881735"/>
              <a:ext cx="306399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80" name="Rectangle 15"/>
            <p:cNvSpPr>
              <a:spLocks noChangeArrowheads="1"/>
            </p:cNvSpPr>
            <p:nvPr/>
          </p:nvSpPr>
          <p:spPr bwMode="auto">
            <a:xfrm>
              <a:off x="5410200" y="3886200"/>
              <a:ext cx="3581400" cy="50873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400" b="1" i="0" u="none" strike="noStrike" kern="1200" cap="none" spc="0" normalizeH="0" baseline="0" noProof="0" dirty="0">
                  <a:ln>
                    <a:noFill/>
                  </a:ln>
                  <a:solidFill>
                    <a:srgbClr val="0033CC"/>
                  </a:solidFill>
                  <a:effectLst/>
                  <a:uLnTx/>
                  <a:uFillTx/>
                  <a:latin typeface="Arial" charset="0"/>
                  <a:ea typeface="MS PGothic" pitchFamily="34" charset="-128"/>
                  <a:cs typeface="+mn-cs"/>
                </a:rPr>
                <a:t>Large, but slow</a:t>
              </a:r>
            </a:p>
          </p:txBody>
        </p:sp>
      </p:grpSp>
    </p:spTree>
    <p:extLst>
      <p:ext uri="{BB962C8B-B14F-4D97-AF65-F5344CB8AC3E}">
        <p14:creationId xmlns:p14="http://schemas.microsoft.com/office/powerpoint/2010/main" val="1558539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noProof="0" dirty="0"/>
              <a:t>Operation of a cache: write</a:t>
            </a:r>
          </a:p>
        </p:txBody>
      </p:sp>
      <p:sp>
        <p:nvSpPr>
          <p:cNvPr id="54276" name="Rectangle 3"/>
          <p:cNvSpPr>
            <a:spLocks noGrp="1" noChangeArrowheads="1"/>
          </p:cNvSpPr>
          <p:nvPr>
            <p:ph idx="1"/>
          </p:nvPr>
        </p:nvSpPr>
        <p:spPr/>
        <p:txBody>
          <a:bodyPr/>
          <a:lstStyle/>
          <a:p>
            <a:pPr eaLnBrk="1" hangingPunct="1"/>
            <a:r>
              <a:rPr lang="en-US" noProof="0" dirty="0"/>
              <a:t>Write access</a:t>
            </a:r>
          </a:p>
          <a:p>
            <a:pPr eaLnBrk="1" hangingPunct="1"/>
            <a:endParaRPr lang="en-US" noProof="0" dirty="0"/>
          </a:p>
          <a:p>
            <a:pPr lvl="1" eaLnBrk="1" hangingPunct="1"/>
            <a:r>
              <a:rPr lang="en-US" noProof="0" dirty="0"/>
              <a:t>In case of a cache miss the CPU writes the data into the cache memory and the main memory.</a:t>
            </a:r>
          </a:p>
          <a:p>
            <a:pPr lvl="2"/>
            <a:r>
              <a:rPr lang="en-US" dirty="0"/>
              <a:t>This may require a cache replacement strategy.</a:t>
            </a:r>
            <a:endParaRPr lang="en-US" noProof="0" dirty="0"/>
          </a:p>
          <a:p>
            <a:pPr lvl="1" eaLnBrk="1" hangingPunct="1"/>
            <a:endParaRPr lang="en-US" noProof="0" dirty="0"/>
          </a:p>
          <a:p>
            <a:pPr lvl="1" eaLnBrk="1" hangingPunct="1"/>
            <a:r>
              <a:rPr lang="en-US" noProof="0" dirty="0"/>
              <a:t>In case of a cache hit, i.e., writing </a:t>
            </a:r>
            <a:r>
              <a:rPr lang="en-US" dirty="0"/>
              <a:t>into the cache may change the stored data, several policies exist.</a:t>
            </a:r>
          </a:p>
          <a:p>
            <a:pPr lvl="1" eaLnBrk="1" hangingPunct="1"/>
            <a:endParaRPr lang="en-US" noProof="0" dirty="0"/>
          </a:p>
          <a:p>
            <a:pPr eaLnBrk="1" hangingPunct="1"/>
            <a:endParaRPr lang="en-US" noProof="0" dirty="0"/>
          </a:p>
        </p:txBody>
      </p:sp>
      <p:sp>
        <p:nvSpPr>
          <p:cNvPr id="542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6973639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noProof="0" dirty="0"/>
              <a:t>Write through policy</a:t>
            </a:r>
          </a:p>
        </p:txBody>
      </p:sp>
      <p:sp>
        <p:nvSpPr>
          <p:cNvPr id="55300" name="Rectangle 3"/>
          <p:cNvSpPr>
            <a:spLocks noGrp="1" noChangeArrowheads="1"/>
          </p:cNvSpPr>
          <p:nvPr>
            <p:ph idx="1"/>
          </p:nvPr>
        </p:nvSpPr>
        <p:spPr/>
        <p:txBody>
          <a:bodyPr/>
          <a:lstStyle/>
          <a:p>
            <a:pPr lvl="1" eaLnBrk="1" hangingPunct="1"/>
            <a:r>
              <a:rPr lang="en-US" noProof="0" dirty="0"/>
              <a:t>The CPU always writes data into cache and main memory.</a:t>
            </a:r>
          </a:p>
          <a:p>
            <a:pPr lvl="1" eaLnBrk="1" hangingPunct="1"/>
            <a:endParaRPr lang="en-US" noProof="0" dirty="0"/>
          </a:p>
          <a:p>
            <a:pPr lvl="1" eaLnBrk="1" hangingPunct="1"/>
            <a:endParaRPr lang="en-US" noProof="0" dirty="0"/>
          </a:p>
          <a:p>
            <a:pPr lvl="1" eaLnBrk="1" hangingPunct="1"/>
            <a:endParaRPr lang="en-US" noProof="0" dirty="0"/>
          </a:p>
          <a:p>
            <a:pPr lvl="1" eaLnBrk="1" hangingPunct="1"/>
            <a:endParaRPr lang="en-US" noProof="0" dirty="0"/>
          </a:p>
          <a:p>
            <a:pPr lvl="1" eaLnBrk="1" hangingPunct="1"/>
            <a:endParaRPr lang="en-US" noProof="0" dirty="0"/>
          </a:p>
          <a:p>
            <a:pPr lvl="1" eaLnBrk="1" hangingPunct="1"/>
            <a:endParaRPr lang="en-US" noProof="0" dirty="0"/>
          </a:p>
          <a:p>
            <a:pPr lvl="1" eaLnBrk="1" hangingPunct="1"/>
            <a:endParaRPr lang="en-US" noProof="0" dirty="0"/>
          </a:p>
          <a:p>
            <a:pPr lvl="1" eaLnBrk="1" hangingPunct="1"/>
            <a:endParaRPr lang="en-US" noProof="0" dirty="0"/>
          </a:p>
          <a:p>
            <a:pPr eaLnBrk="1" hangingPunct="1"/>
            <a:r>
              <a:rPr lang="en-US" noProof="0" dirty="0"/>
              <a:t>Advantage</a:t>
            </a:r>
          </a:p>
          <a:p>
            <a:pPr lvl="1" eaLnBrk="1" hangingPunct="1"/>
            <a:r>
              <a:rPr lang="en-US" noProof="0" dirty="0"/>
              <a:t>Guaranteed consistency between cache memory and main memory.</a:t>
            </a:r>
          </a:p>
          <a:p>
            <a:pPr lvl="1" eaLnBrk="1" hangingPunct="1"/>
            <a:endParaRPr lang="en-US" noProof="0" dirty="0"/>
          </a:p>
          <a:p>
            <a:pPr eaLnBrk="1" hangingPunct="1"/>
            <a:r>
              <a:rPr lang="en-US" noProof="0" dirty="0"/>
              <a:t>Disadvantage	</a:t>
            </a:r>
          </a:p>
          <a:p>
            <a:pPr lvl="1" eaLnBrk="1" hangingPunct="1"/>
            <a:r>
              <a:rPr lang="en-US" noProof="0" dirty="0"/>
              <a:t>A write access always requires wait cycles and blocks the data bus.</a:t>
            </a:r>
          </a:p>
          <a:p>
            <a:pPr eaLnBrk="1" hangingPunct="1"/>
            <a:endParaRPr lang="en-US" noProof="0" dirty="0"/>
          </a:p>
          <a:p>
            <a:pPr eaLnBrk="1" hangingPunct="1"/>
            <a:endParaRPr lang="en-US" noProof="0" dirty="0"/>
          </a:p>
        </p:txBody>
      </p:sp>
      <p:sp>
        <p:nvSpPr>
          <p:cNvPr id="5529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55301" name="Gruppieren 13"/>
          <p:cNvGrpSpPr>
            <a:grpSpLocks/>
          </p:cNvGrpSpPr>
          <p:nvPr/>
        </p:nvGrpSpPr>
        <p:grpSpPr bwMode="auto">
          <a:xfrm>
            <a:off x="2806700" y="2143126"/>
            <a:ext cx="6578600" cy="2127310"/>
            <a:chOff x="1168400" y="2143125"/>
            <a:chExt cx="6578600" cy="2127310"/>
          </a:xfrm>
        </p:grpSpPr>
        <p:sp>
          <p:nvSpPr>
            <p:cNvPr id="55302" name="Rectangle 4"/>
            <p:cNvSpPr>
              <a:spLocks noChangeArrowheads="1"/>
            </p:cNvSpPr>
            <p:nvPr/>
          </p:nvSpPr>
          <p:spPr bwMode="auto">
            <a:xfrm>
              <a:off x="6527800" y="2449513"/>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5303" name="Rectangle 5"/>
            <p:cNvSpPr>
              <a:spLocks noChangeArrowheads="1"/>
            </p:cNvSpPr>
            <p:nvPr/>
          </p:nvSpPr>
          <p:spPr bwMode="auto">
            <a:xfrm>
              <a:off x="3708400" y="2919413"/>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5304" name="Line 6"/>
            <p:cNvSpPr>
              <a:spLocks noChangeShapeType="1"/>
            </p:cNvSpPr>
            <p:nvPr/>
          </p:nvSpPr>
          <p:spPr bwMode="auto">
            <a:xfrm>
              <a:off x="2374900" y="2525713"/>
              <a:ext cx="4152900" cy="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5" name="Line 7"/>
            <p:cNvSpPr>
              <a:spLocks noChangeShapeType="1"/>
            </p:cNvSpPr>
            <p:nvPr/>
          </p:nvSpPr>
          <p:spPr bwMode="auto">
            <a:xfrm flipH="1" flipV="1">
              <a:off x="2374900" y="3897313"/>
              <a:ext cx="4152900" cy="0"/>
            </a:xfrm>
            <a:prstGeom prst="line">
              <a:avLst/>
            </a:prstGeom>
            <a:noFill/>
            <a:ln w="28575">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6" name="Line 8"/>
            <p:cNvSpPr>
              <a:spLocks noChangeShapeType="1"/>
            </p:cNvSpPr>
            <p:nvPr/>
          </p:nvSpPr>
          <p:spPr bwMode="auto">
            <a:xfrm>
              <a:off x="4375150" y="2513013"/>
              <a:ext cx="0" cy="4064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7" name="Line 9"/>
            <p:cNvSpPr>
              <a:spLocks noChangeShapeType="1"/>
            </p:cNvSpPr>
            <p:nvPr/>
          </p:nvSpPr>
          <p:spPr bwMode="auto">
            <a:xfrm flipV="1">
              <a:off x="4375150" y="3567113"/>
              <a:ext cx="0" cy="3175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8" name="Text Box 10"/>
            <p:cNvSpPr txBox="1">
              <a:spLocks noChangeArrowheads="1"/>
            </p:cNvSpPr>
            <p:nvPr/>
          </p:nvSpPr>
          <p:spPr bwMode="auto">
            <a:xfrm>
              <a:off x="2503582" y="2143125"/>
              <a:ext cx="1096775"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55309" name="Text Box 11"/>
            <p:cNvSpPr txBox="1">
              <a:spLocks noChangeArrowheads="1"/>
            </p:cNvSpPr>
            <p:nvPr/>
          </p:nvSpPr>
          <p:spPr bwMode="auto">
            <a:xfrm>
              <a:off x="2759582" y="3870325"/>
              <a:ext cx="683200"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data</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55310" name="Rectangle 12"/>
            <p:cNvSpPr>
              <a:spLocks noChangeArrowheads="1"/>
            </p:cNvSpPr>
            <p:nvPr/>
          </p:nvSpPr>
          <p:spPr bwMode="auto">
            <a:xfrm>
              <a:off x="1168400" y="2449513"/>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grpSp>
    </p:spTree>
    <p:extLst>
      <p:ext uri="{BB962C8B-B14F-4D97-AF65-F5344CB8AC3E}">
        <p14:creationId xmlns:p14="http://schemas.microsoft.com/office/powerpoint/2010/main" val="389068561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noProof="0" dirty="0"/>
              <a:t>Buffered write through policy</a:t>
            </a:r>
          </a:p>
        </p:txBody>
      </p:sp>
      <p:sp>
        <p:nvSpPr>
          <p:cNvPr id="56324" name="Rectangle 3"/>
          <p:cNvSpPr>
            <a:spLocks noGrp="1" noChangeArrowheads="1"/>
          </p:cNvSpPr>
          <p:nvPr>
            <p:ph idx="1"/>
          </p:nvPr>
        </p:nvSpPr>
        <p:spPr/>
        <p:txBody>
          <a:bodyPr/>
          <a:lstStyle/>
          <a:p>
            <a:pPr lvl="1" eaLnBrk="1" hangingPunct="1"/>
            <a:r>
              <a:rPr lang="en-US" noProof="0" dirty="0"/>
              <a:t>Modification of the write through policy.</a:t>
            </a:r>
          </a:p>
          <a:p>
            <a:pPr lvl="1" eaLnBrk="1" hangingPunct="1"/>
            <a:r>
              <a:rPr lang="en-US" noProof="0" dirty="0"/>
              <a:t>A small write buffer for temporary storage of data mitigates the disadvantage of the write through policy.</a:t>
            </a:r>
          </a:p>
          <a:p>
            <a:pPr lvl="1" eaLnBrk="1" hangingPunct="1"/>
            <a:r>
              <a:rPr lang="en-US" noProof="0" dirty="0"/>
              <a:t>The cache controller transfers the data from this small buffer to main memory while the processor continues with its operation.</a:t>
            </a:r>
          </a:p>
          <a:p>
            <a:pPr eaLnBrk="1" hangingPunct="1"/>
            <a:endParaRPr lang="en-US" noProof="0" dirty="0"/>
          </a:p>
        </p:txBody>
      </p:sp>
      <p:sp>
        <p:nvSpPr>
          <p:cNvPr id="5632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25114429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noProof="0" dirty="0"/>
              <a:t>Write back policy</a:t>
            </a:r>
          </a:p>
        </p:txBody>
      </p:sp>
      <p:sp>
        <p:nvSpPr>
          <p:cNvPr id="57348" name="Rectangle 3"/>
          <p:cNvSpPr>
            <a:spLocks noGrp="1" noChangeArrowheads="1"/>
          </p:cNvSpPr>
          <p:nvPr>
            <p:ph idx="1"/>
          </p:nvPr>
        </p:nvSpPr>
        <p:spPr/>
        <p:txBody>
          <a:bodyPr/>
          <a:lstStyle/>
          <a:p>
            <a:pPr lvl="1" eaLnBrk="1" hangingPunct="1"/>
            <a:r>
              <a:rPr lang="en-US" noProof="0" dirty="0"/>
              <a:t>The </a:t>
            </a:r>
            <a:r>
              <a:rPr lang="en-US" dirty="0"/>
              <a:t>CPU writes data in the cache memory only and marks it with a special bit </a:t>
            </a:r>
            <a:r>
              <a:rPr lang="en-US" noProof="0" dirty="0"/>
              <a:t>(altered / modified / dirty bit).</a:t>
            </a:r>
          </a:p>
          <a:p>
            <a:pPr lvl="1" eaLnBrk="1" hangingPunct="1"/>
            <a:r>
              <a:rPr lang="en-US" noProof="0" dirty="0"/>
              <a:t>The cache controller writes back data into main memory only if altered data has to be replaced.</a:t>
            </a:r>
          </a:p>
          <a:p>
            <a:pPr marL="134540" lvl="1" indent="0" eaLnBrk="1" hangingPunct="1">
              <a:buNone/>
            </a:pPr>
            <a:r>
              <a:rPr lang="en-US" noProof="0" dirty="0"/>
              <a:t>	</a:t>
            </a:r>
          </a:p>
          <a:p>
            <a:pPr eaLnBrk="1" hangingPunct="1"/>
            <a:endParaRPr lang="en-US" noProof="0" dirty="0"/>
          </a:p>
        </p:txBody>
      </p:sp>
      <p:sp>
        <p:nvSpPr>
          <p:cNvPr id="5734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5" name="Rectangle 4">
            <a:extLst>
              <a:ext uri="{FF2B5EF4-FFF2-40B4-BE49-F238E27FC236}">
                <a16:creationId xmlns:a16="http://schemas.microsoft.com/office/drawing/2014/main" id="{E3920662-8995-4737-821A-3B13719EBDD2}"/>
              </a:ext>
            </a:extLst>
          </p:cNvPr>
          <p:cNvSpPr>
            <a:spLocks noChangeArrowheads="1"/>
          </p:cNvSpPr>
          <p:nvPr/>
        </p:nvSpPr>
        <p:spPr bwMode="auto">
          <a:xfrm>
            <a:off x="3392959" y="2205449"/>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6" name="Rectangle 5">
            <a:extLst>
              <a:ext uri="{FF2B5EF4-FFF2-40B4-BE49-F238E27FC236}">
                <a16:creationId xmlns:a16="http://schemas.microsoft.com/office/drawing/2014/main" id="{62BEA960-2EC3-43A8-9B00-923715481A70}"/>
              </a:ext>
            </a:extLst>
          </p:cNvPr>
          <p:cNvSpPr>
            <a:spLocks noChangeArrowheads="1"/>
          </p:cNvSpPr>
          <p:nvPr/>
        </p:nvSpPr>
        <p:spPr bwMode="auto">
          <a:xfrm>
            <a:off x="8752359" y="2205449"/>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7" name="Rectangle 6">
            <a:extLst>
              <a:ext uri="{FF2B5EF4-FFF2-40B4-BE49-F238E27FC236}">
                <a16:creationId xmlns:a16="http://schemas.microsoft.com/office/drawing/2014/main" id="{AAFFF928-EA10-46DB-8B20-BD0C42513B6C}"/>
              </a:ext>
            </a:extLst>
          </p:cNvPr>
          <p:cNvSpPr>
            <a:spLocks noChangeArrowheads="1"/>
          </p:cNvSpPr>
          <p:nvPr/>
        </p:nvSpPr>
        <p:spPr bwMode="auto">
          <a:xfrm>
            <a:off x="5932959" y="2675349"/>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8" name="Freeform 7">
            <a:extLst>
              <a:ext uri="{FF2B5EF4-FFF2-40B4-BE49-F238E27FC236}">
                <a16:creationId xmlns:a16="http://schemas.microsoft.com/office/drawing/2014/main" id="{35BE00D3-84A4-4260-AC80-8F9CDCCA911C}"/>
              </a:ext>
            </a:extLst>
          </p:cNvPr>
          <p:cNvSpPr>
            <a:spLocks/>
          </p:cNvSpPr>
          <p:nvPr/>
        </p:nvSpPr>
        <p:spPr bwMode="auto">
          <a:xfrm>
            <a:off x="4612159" y="2383249"/>
            <a:ext cx="1790700" cy="292100"/>
          </a:xfrm>
          <a:custGeom>
            <a:avLst/>
            <a:gdLst>
              <a:gd name="T0" fmla="*/ 0 w 1128"/>
              <a:gd name="T1" fmla="*/ 0 h 184"/>
              <a:gd name="T2" fmla="*/ 2147483647 w 1128"/>
              <a:gd name="T3" fmla="*/ 0 h 184"/>
              <a:gd name="T4" fmla="*/ 2147483647 w 1128"/>
              <a:gd name="T5" fmla="*/ 2147483647 h 184"/>
              <a:gd name="T6" fmla="*/ 0 60000 65536"/>
              <a:gd name="T7" fmla="*/ 0 60000 65536"/>
              <a:gd name="T8" fmla="*/ 0 60000 65536"/>
              <a:gd name="T9" fmla="*/ 0 w 1128"/>
              <a:gd name="T10" fmla="*/ 0 h 184"/>
              <a:gd name="T11" fmla="*/ 1128 w 1128"/>
              <a:gd name="T12" fmla="*/ 184 h 184"/>
            </a:gdLst>
            <a:ahLst/>
            <a:cxnLst>
              <a:cxn ang="T6">
                <a:pos x="T0" y="T1"/>
              </a:cxn>
              <a:cxn ang="T7">
                <a:pos x="T2" y="T3"/>
              </a:cxn>
              <a:cxn ang="T8">
                <a:pos x="T4" y="T5"/>
              </a:cxn>
            </a:cxnLst>
            <a:rect l="T9" t="T10" r="T11" b="T12"/>
            <a:pathLst>
              <a:path w="1128" h="184">
                <a:moveTo>
                  <a:pt x="0" y="0"/>
                </a:moveTo>
                <a:lnTo>
                  <a:pt x="1128" y="0"/>
                </a:lnTo>
                <a:lnTo>
                  <a:pt x="1128" y="184"/>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 name="Freeform 8">
            <a:extLst>
              <a:ext uri="{FF2B5EF4-FFF2-40B4-BE49-F238E27FC236}">
                <a16:creationId xmlns:a16="http://schemas.microsoft.com/office/drawing/2014/main" id="{B0223CA5-1C34-46A3-A469-98F08C44C4DF}"/>
              </a:ext>
            </a:extLst>
          </p:cNvPr>
          <p:cNvSpPr>
            <a:spLocks/>
          </p:cNvSpPr>
          <p:nvPr/>
        </p:nvSpPr>
        <p:spPr bwMode="auto">
          <a:xfrm>
            <a:off x="4612159" y="3323049"/>
            <a:ext cx="1816100" cy="330200"/>
          </a:xfrm>
          <a:custGeom>
            <a:avLst/>
            <a:gdLst>
              <a:gd name="T0" fmla="*/ 0 w 1160"/>
              <a:gd name="T1" fmla="*/ 2147483647 h 144"/>
              <a:gd name="T2" fmla="*/ 2147483647 w 1160"/>
              <a:gd name="T3" fmla="*/ 2147483647 h 144"/>
              <a:gd name="T4" fmla="*/ 2147483647 w 1160"/>
              <a:gd name="T5" fmla="*/ 0 h 144"/>
              <a:gd name="T6" fmla="*/ 0 60000 65536"/>
              <a:gd name="T7" fmla="*/ 0 60000 65536"/>
              <a:gd name="T8" fmla="*/ 0 60000 65536"/>
              <a:gd name="T9" fmla="*/ 0 w 1160"/>
              <a:gd name="T10" fmla="*/ 0 h 144"/>
              <a:gd name="T11" fmla="*/ 1160 w 1160"/>
              <a:gd name="T12" fmla="*/ 144 h 144"/>
            </a:gdLst>
            <a:ahLst/>
            <a:cxnLst>
              <a:cxn ang="T6">
                <a:pos x="T0" y="T1"/>
              </a:cxn>
              <a:cxn ang="T7">
                <a:pos x="T2" y="T3"/>
              </a:cxn>
              <a:cxn ang="T8">
                <a:pos x="T4" y="T5"/>
              </a:cxn>
            </a:cxnLst>
            <a:rect l="T9" t="T10" r="T11" b="T12"/>
            <a:pathLst>
              <a:path w="1160" h="144">
                <a:moveTo>
                  <a:pt x="0" y="144"/>
                </a:moveTo>
                <a:lnTo>
                  <a:pt x="1160" y="144"/>
                </a:lnTo>
                <a:lnTo>
                  <a:pt x="1160" y="0"/>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 name="Rectangle 9">
            <a:extLst>
              <a:ext uri="{FF2B5EF4-FFF2-40B4-BE49-F238E27FC236}">
                <a16:creationId xmlns:a16="http://schemas.microsoft.com/office/drawing/2014/main" id="{0775E7B8-8BF9-406E-B27B-1A12C754B680}"/>
              </a:ext>
            </a:extLst>
          </p:cNvPr>
          <p:cNvSpPr>
            <a:spLocks noChangeArrowheads="1"/>
          </p:cNvSpPr>
          <p:nvPr/>
        </p:nvSpPr>
        <p:spPr bwMode="auto">
          <a:xfrm>
            <a:off x="3388197" y="4751799"/>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11" name="Rectangle 10">
            <a:extLst>
              <a:ext uri="{FF2B5EF4-FFF2-40B4-BE49-F238E27FC236}">
                <a16:creationId xmlns:a16="http://schemas.microsoft.com/office/drawing/2014/main" id="{02707546-BD58-4AAF-AC7E-05B61D3F25CF}"/>
              </a:ext>
            </a:extLst>
          </p:cNvPr>
          <p:cNvSpPr>
            <a:spLocks noChangeArrowheads="1"/>
          </p:cNvSpPr>
          <p:nvPr/>
        </p:nvSpPr>
        <p:spPr bwMode="auto">
          <a:xfrm>
            <a:off x="8803159" y="4720049"/>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12" name="Rectangle 11">
            <a:extLst>
              <a:ext uri="{FF2B5EF4-FFF2-40B4-BE49-F238E27FC236}">
                <a16:creationId xmlns:a16="http://schemas.microsoft.com/office/drawing/2014/main" id="{93412CDB-1171-4A6D-BF74-1C8BE48725AD}"/>
              </a:ext>
            </a:extLst>
          </p:cNvPr>
          <p:cNvSpPr>
            <a:spLocks noChangeArrowheads="1"/>
          </p:cNvSpPr>
          <p:nvPr/>
        </p:nvSpPr>
        <p:spPr bwMode="auto">
          <a:xfrm>
            <a:off x="5983759" y="5189949"/>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13" name="Text Box 12">
            <a:extLst>
              <a:ext uri="{FF2B5EF4-FFF2-40B4-BE49-F238E27FC236}">
                <a16:creationId xmlns:a16="http://schemas.microsoft.com/office/drawing/2014/main" id="{0002547F-AF91-44C7-8C16-BB92A7F15F94}"/>
              </a:ext>
            </a:extLst>
          </p:cNvPr>
          <p:cNvSpPr txBox="1">
            <a:spLocks noChangeArrowheads="1"/>
          </p:cNvSpPr>
          <p:nvPr/>
        </p:nvSpPr>
        <p:spPr bwMode="auto">
          <a:xfrm>
            <a:off x="4867841" y="1987963"/>
            <a:ext cx="1096775"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4" name="Text Box 13">
            <a:extLst>
              <a:ext uri="{FF2B5EF4-FFF2-40B4-BE49-F238E27FC236}">
                <a16:creationId xmlns:a16="http://schemas.microsoft.com/office/drawing/2014/main" id="{FE657DA9-2169-4AF4-A4A2-7679A5F11198}"/>
              </a:ext>
            </a:extLst>
          </p:cNvPr>
          <p:cNvSpPr txBox="1">
            <a:spLocks noChangeArrowheads="1"/>
          </p:cNvSpPr>
          <p:nvPr/>
        </p:nvSpPr>
        <p:spPr bwMode="auto">
          <a:xfrm>
            <a:off x="7420541" y="4451763"/>
            <a:ext cx="1096775"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5" name="Text Box 14">
            <a:extLst>
              <a:ext uri="{FF2B5EF4-FFF2-40B4-BE49-F238E27FC236}">
                <a16:creationId xmlns:a16="http://schemas.microsoft.com/office/drawing/2014/main" id="{C4EBDBC1-5448-4FC8-9006-4CC228C23429}"/>
              </a:ext>
            </a:extLst>
          </p:cNvPr>
          <p:cNvSpPr txBox="1">
            <a:spLocks noChangeArrowheads="1"/>
          </p:cNvSpPr>
          <p:nvPr/>
        </p:nvSpPr>
        <p:spPr bwMode="auto">
          <a:xfrm>
            <a:off x="5009542" y="3626263"/>
            <a:ext cx="683200"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data</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 name="Text Box 15">
            <a:extLst>
              <a:ext uri="{FF2B5EF4-FFF2-40B4-BE49-F238E27FC236}">
                <a16:creationId xmlns:a16="http://schemas.microsoft.com/office/drawing/2014/main" id="{F945F7EE-C93F-42D9-8F52-D1999B746493}"/>
              </a:ext>
            </a:extLst>
          </p:cNvPr>
          <p:cNvSpPr txBox="1">
            <a:spLocks noChangeArrowheads="1"/>
          </p:cNvSpPr>
          <p:nvPr/>
        </p:nvSpPr>
        <p:spPr bwMode="auto">
          <a:xfrm>
            <a:off x="7727342" y="6191663"/>
            <a:ext cx="683200"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data</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7" name="Freeform 16">
            <a:extLst>
              <a:ext uri="{FF2B5EF4-FFF2-40B4-BE49-F238E27FC236}">
                <a16:creationId xmlns:a16="http://schemas.microsoft.com/office/drawing/2014/main" id="{D7E88C7D-508F-4CD0-9FC3-F3178F6F8005}"/>
              </a:ext>
            </a:extLst>
          </p:cNvPr>
          <p:cNvSpPr>
            <a:spLocks/>
          </p:cNvSpPr>
          <p:nvPr/>
        </p:nvSpPr>
        <p:spPr bwMode="auto">
          <a:xfrm>
            <a:off x="6606059" y="4847049"/>
            <a:ext cx="2197100" cy="342900"/>
          </a:xfrm>
          <a:custGeom>
            <a:avLst/>
            <a:gdLst>
              <a:gd name="T0" fmla="*/ 0 w 1384"/>
              <a:gd name="T1" fmla="*/ 2147483647 h 216"/>
              <a:gd name="T2" fmla="*/ 0 w 1384"/>
              <a:gd name="T3" fmla="*/ 0 h 216"/>
              <a:gd name="T4" fmla="*/ 2147483647 w 1384"/>
              <a:gd name="T5" fmla="*/ 0 h 216"/>
              <a:gd name="T6" fmla="*/ 0 60000 65536"/>
              <a:gd name="T7" fmla="*/ 0 60000 65536"/>
              <a:gd name="T8" fmla="*/ 0 60000 65536"/>
              <a:gd name="T9" fmla="*/ 0 w 1384"/>
              <a:gd name="T10" fmla="*/ 0 h 216"/>
              <a:gd name="T11" fmla="*/ 1384 w 1384"/>
              <a:gd name="T12" fmla="*/ 216 h 216"/>
            </a:gdLst>
            <a:ahLst/>
            <a:cxnLst>
              <a:cxn ang="T6">
                <a:pos x="T0" y="T1"/>
              </a:cxn>
              <a:cxn ang="T7">
                <a:pos x="T2" y="T3"/>
              </a:cxn>
              <a:cxn ang="T8">
                <a:pos x="T4" y="T5"/>
              </a:cxn>
            </a:cxnLst>
            <a:rect l="T9" t="T10" r="T11" b="T12"/>
            <a:pathLst>
              <a:path w="1384" h="216">
                <a:moveTo>
                  <a:pt x="0" y="216"/>
                </a:moveTo>
                <a:lnTo>
                  <a:pt x="0" y="0"/>
                </a:lnTo>
                <a:lnTo>
                  <a:pt x="1384" y="0"/>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 name="Freeform 17">
            <a:extLst>
              <a:ext uri="{FF2B5EF4-FFF2-40B4-BE49-F238E27FC236}">
                <a16:creationId xmlns:a16="http://schemas.microsoft.com/office/drawing/2014/main" id="{5B1C9ED3-19D1-4BC6-A77E-244E88EFD545}"/>
              </a:ext>
            </a:extLst>
          </p:cNvPr>
          <p:cNvSpPr>
            <a:spLocks/>
          </p:cNvSpPr>
          <p:nvPr/>
        </p:nvSpPr>
        <p:spPr bwMode="auto">
          <a:xfrm>
            <a:off x="6631459" y="5837649"/>
            <a:ext cx="2171700" cy="368300"/>
          </a:xfrm>
          <a:custGeom>
            <a:avLst/>
            <a:gdLst>
              <a:gd name="T0" fmla="*/ 0 w 1368"/>
              <a:gd name="T1" fmla="*/ 0 h 232"/>
              <a:gd name="T2" fmla="*/ 0 w 1368"/>
              <a:gd name="T3" fmla="*/ 2147483647 h 232"/>
              <a:gd name="T4" fmla="*/ 2147483647 w 1368"/>
              <a:gd name="T5" fmla="*/ 2147483647 h 232"/>
              <a:gd name="T6" fmla="*/ 0 60000 65536"/>
              <a:gd name="T7" fmla="*/ 0 60000 65536"/>
              <a:gd name="T8" fmla="*/ 0 60000 65536"/>
              <a:gd name="T9" fmla="*/ 0 w 1368"/>
              <a:gd name="T10" fmla="*/ 0 h 232"/>
              <a:gd name="T11" fmla="*/ 1368 w 1368"/>
              <a:gd name="T12" fmla="*/ 232 h 232"/>
            </a:gdLst>
            <a:ahLst/>
            <a:cxnLst>
              <a:cxn ang="T6">
                <a:pos x="T0" y="T1"/>
              </a:cxn>
              <a:cxn ang="T7">
                <a:pos x="T2" y="T3"/>
              </a:cxn>
              <a:cxn ang="T8">
                <a:pos x="T4" y="T5"/>
              </a:cxn>
            </a:cxnLst>
            <a:rect l="T9" t="T10" r="T11" b="T12"/>
            <a:pathLst>
              <a:path w="1368" h="232">
                <a:moveTo>
                  <a:pt x="0" y="0"/>
                </a:moveTo>
                <a:lnTo>
                  <a:pt x="0" y="232"/>
                </a:lnTo>
                <a:lnTo>
                  <a:pt x="1368" y="232"/>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 name="Text Box 18">
            <a:extLst>
              <a:ext uri="{FF2B5EF4-FFF2-40B4-BE49-F238E27FC236}">
                <a16:creationId xmlns:a16="http://schemas.microsoft.com/office/drawing/2014/main" id="{D29C7AAB-5F37-455B-AD2C-6559BBCD2508}"/>
              </a:ext>
            </a:extLst>
          </p:cNvPr>
          <p:cNvSpPr txBox="1">
            <a:spLocks noChangeArrowheads="1"/>
          </p:cNvSpPr>
          <p:nvPr/>
        </p:nvSpPr>
        <p:spPr bwMode="auto">
          <a:xfrm>
            <a:off x="1751196" y="2419763"/>
            <a:ext cx="1340432"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CPU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write</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0" name="Text Box 19">
            <a:extLst>
              <a:ext uri="{FF2B5EF4-FFF2-40B4-BE49-F238E27FC236}">
                <a16:creationId xmlns:a16="http://schemas.microsoft.com/office/drawing/2014/main" id="{41ACB192-02CA-4C45-8D1A-37079BD11E14}"/>
              </a:ext>
            </a:extLst>
          </p:cNvPr>
          <p:cNvSpPr txBox="1">
            <a:spLocks noChangeArrowheads="1"/>
          </p:cNvSpPr>
          <p:nvPr/>
        </p:nvSpPr>
        <p:spPr bwMode="auto">
          <a:xfrm>
            <a:off x="1788959" y="4972463"/>
            <a:ext cx="1390317"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Write back</a:t>
            </a:r>
          </a:p>
        </p:txBody>
      </p:sp>
    </p:spTree>
    <p:extLst>
      <p:ext uri="{BB962C8B-B14F-4D97-AF65-F5344CB8AC3E}">
        <p14:creationId xmlns:p14="http://schemas.microsoft.com/office/powerpoint/2010/main" val="218378586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noProof="0" dirty="0"/>
              <a:t>Write back policy – pros and cons</a:t>
            </a:r>
          </a:p>
        </p:txBody>
      </p:sp>
      <p:sp>
        <p:nvSpPr>
          <p:cNvPr id="59396" name="Rectangle 3"/>
          <p:cNvSpPr>
            <a:spLocks noGrp="1" noChangeArrowheads="1"/>
          </p:cNvSpPr>
          <p:nvPr>
            <p:ph idx="1"/>
          </p:nvPr>
        </p:nvSpPr>
        <p:spPr/>
        <p:txBody>
          <a:bodyPr/>
          <a:lstStyle/>
          <a:p>
            <a:pPr eaLnBrk="1" hangingPunct="1"/>
            <a:r>
              <a:rPr lang="en-US" noProof="0" dirty="0"/>
              <a:t>Advantage</a:t>
            </a:r>
          </a:p>
          <a:p>
            <a:pPr lvl="1" eaLnBrk="1" hangingPunct="1"/>
            <a:r>
              <a:rPr lang="en-US" noProof="0" dirty="0"/>
              <a:t>Write access can happen without wait cycles at cache memory speed</a:t>
            </a:r>
          </a:p>
          <a:p>
            <a:pPr lvl="2" eaLnBrk="1" hangingPunct="1"/>
            <a:endParaRPr lang="en-US" noProof="0" dirty="0"/>
          </a:p>
          <a:p>
            <a:pPr eaLnBrk="1" hangingPunct="1"/>
            <a:r>
              <a:rPr lang="en-US" noProof="0" dirty="0"/>
              <a:t>Disadvantage	</a:t>
            </a:r>
          </a:p>
          <a:p>
            <a:pPr lvl="1" eaLnBrk="1" hangingPunct="1"/>
            <a:r>
              <a:rPr lang="en-US" noProof="0" dirty="0"/>
              <a:t>Consistency issues between cache and main memory </a:t>
            </a:r>
          </a:p>
          <a:p>
            <a:pPr lvl="1" eaLnBrk="1" hangingPunct="1"/>
            <a:r>
              <a:rPr lang="en-US" noProof="0" dirty="0"/>
              <a:t>Examples</a:t>
            </a:r>
          </a:p>
          <a:p>
            <a:pPr lvl="2"/>
            <a:r>
              <a:rPr lang="en-US" dirty="0"/>
              <a:t>Other components of the computer system (e.g. DMA controller) may read outdated data from the main memory, i.e., data the CPU has changed in the cache but not yet transferred to the main memory</a:t>
            </a:r>
          </a:p>
          <a:p>
            <a:pPr lvl="2"/>
            <a:r>
              <a:rPr lang="en-US" noProof="0" dirty="0"/>
              <a:t>Other components of the computer system may have changed data in main memory, while the CPU still operates on old data stored in the cache</a:t>
            </a:r>
          </a:p>
          <a:p>
            <a:pPr lvl="1"/>
            <a:r>
              <a:rPr lang="en-US" noProof="0" dirty="0"/>
              <a:t>Relatively complex mechanisms needed to avoid inconsistencies, e.g., by informing the cache controller about changes in main memory – see end of this chapter!</a:t>
            </a:r>
          </a:p>
          <a:p>
            <a:endParaRPr lang="en-US" dirty="0"/>
          </a:p>
        </p:txBody>
      </p:sp>
      <p:sp>
        <p:nvSpPr>
          <p:cNvPr id="5939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2996581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Where can you find caches? Also outside of computers?</a:t>
            </a:r>
          </a:p>
          <a:p>
            <a:pPr lvl="1"/>
            <a:r>
              <a:rPr lang="en-US" dirty="0"/>
              <a:t>What is an ideal cache?</a:t>
            </a:r>
          </a:p>
          <a:p>
            <a:pPr lvl="1"/>
            <a:r>
              <a:rPr lang="en-US" dirty="0"/>
              <a:t>Why using Harvard or v. Neumann for caches?</a:t>
            </a:r>
          </a:p>
          <a:p>
            <a:pPr lvl="1"/>
            <a:r>
              <a:rPr lang="en-US" dirty="0"/>
              <a:t>Why having caches on-chip?</a:t>
            </a:r>
          </a:p>
          <a:p>
            <a:pPr lvl="1"/>
            <a:r>
              <a:rPr lang="en-US" dirty="0"/>
              <a:t>What is the role of a cache controller?</a:t>
            </a:r>
          </a:p>
          <a:p>
            <a:pPr lvl="1"/>
            <a:r>
              <a:rPr lang="en-US" dirty="0"/>
              <a:t>What makes caches efficient?</a:t>
            </a:r>
          </a:p>
          <a:p>
            <a:pPr lvl="1"/>
            <a:r>
              <a:rPr lang="en-US" dirty="0"/>
              <a:t>Write back seems to be more complex – why using this scheme?</a:t>
            </a:r>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428282646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en-US" noProof="0" dirty="0"/>
              <a:t>Architecture of cache memory</a:t>
            </a:r>
          </a:p>
        </p:txBody>
      </p:sp>
      <p:sp>
        <p:nvSpPr>
          <p:cNvPr id="61443" name="Textplatzhalter 2"/>
          <p:cNvSpPr>
            <a:spLocks noGrp="1"/>
          </p:cNvSpPr>
          <p:nvPr>
            <p:ph type="body" idx="1"/>
          </p:nvPr>
        </p:nvSpPr>
        <p:spPr/>
        <p:txBody>
          <a:bodyPr/>
          <a:lstStyle/>
          <a:p>
            <a:r>
              <a:rPr lang="en-US" noProof="0" dirty="0"/>
              <a:t>Cache </a:t>
            </a:r>
          </a:p>
        </p:txBody>
      </p:sp>
      <p:sp>
        <p:nvSpPr>
          <p:cNvPr id="6144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0432177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noProof="0" dirty="0"/>
              <a:t>General architecture of cache memory</a:t>
            </a:r>
          </a:p>
        </p:txBody>
      </p:sp>
      <p:sp>
        <p:nvSpPr>
          <p:cNvPr id="6246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62468" name="Rectangle 3"/>
          <p:cNvSpPr>
            <a:spLocks noChangeArrowheads="1"/>
          </p:cNvSpPr>
          <p:nvPr/>
        </p:nvSpPr>
        <p:spPr bwMode="auto">
          <a:xfrm>
            <a:off x="2730500" y="1813396"/>
            <a:ext cx="6756400" cy="3810000"/>
          </a:xfrm>
          <a:prstGeom prst="rect">
            <a:avLst/>
          </a:prstGeom>
          <a:solidFill>
            <a:srgbClr val="C0C0C0"/>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69" name="Rectangle 4"/>
          <p:cNvSpPr>
            <a:spLocks noChangeArrowheads="1"/>
          </p:cNvSpPr>
          <p:nvPr/>
        </p:nvSpPr>
        <p:spPr bwMode="auto">
          <a:xfrm>
            <a:off x="3327400" y="2556346"/>
            <a:ext cx="1866900" cy="2298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0" name="Rectangle 5"/>
          <p:cNvSpPr>
            <a:spLocks noChangeArrowheads="1"/>
          </p:cNvSpPr>
          <p:nvPr/>
        </p:nvSpPr>
        <p:spPr bwMode="auto">
          <a:xfrm>
            <a:off x="6934200" y="2556346"/>
            <a:ext cx="1866900" cy="2298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1" name="Rectangle 6"/>
          <p:cNvSpPr>
            <a:spLocks noChangeArrowheads="1"/>
          </p:cNvSpPr>
          <p:nvPr/>
        </p:nvSpPr>
        <p:spPr bwMode="auto">
          <a:xfrm>
            <a:off x="3327400" y="3756496"/>
            <a:ext cx="1866900" cy="3810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62472" name="Rectangle 7"/>
          <p:cNvSpPr>
            <a:spLocks noChangeArrowheads="1"/>
          </p:cNvSpPr>
          <p:nvPr/>
        </p:nvSpPr>
        <p:spPr bwMode="auto">
          <a:xfrm>
            <a:off x="6934200" y="3756496"/>
            <a:ext cx="1866900" cy="3810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a:t>
            </a:r>
          </a:p>
        </p:txBody>
      </p:sp>
      <p:sp>
        <p:nvSpPr>
          <p:cNvPr id="62473" name="Rectangle 8"/>
          <p:cNvSpPr>
            <a:spLocks noChangeArrowheads="1"/>
          </p:cNvSpPr>
          <p:nvPr/>
        </p:nvSpPr>
        <p:spPr bwMode="auto">
          <a:xfrm>
            <a:off x="3327400" y="1991196"/>
            <a:ext cx="1866900" cy="3810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Comparator</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62474" name="Text Box 9"/>
          <p:cNvSpPr txBox="1">
            <a:spLocks noChangeArrowheads="1"/>
          </p:cNvSpPr>
          <p:nvPr/>
        </p:nvSpPr>
        <p:spPr bwMode="auto">
          <a:xfrm>
            <a:off x="3143181" y="4891560"/>
            <a:ext cx="2279791"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62475" name="Text Box 10"/>
          <p:cNvSpPr txBox="1">
            <a:spLocks noChangeArrowheads="1"/>
          </p:cNvSpPr>
          <p:nvPr/>
        </p:nvSpPr>
        <p:spPr bwMode="auto">
          <a:xfrm>
            <a:off x="6969024" y="2132485"/>
            <a:ext cx="1794081"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Data </a:t>
            </a: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62476" name="Line 11"/>
          <p:cNvSpPr>
            <a:spLocks noChangeShapeType="1"/>
          </p:cNvSpPr>
          <p:nvPr/>
        </p:nvSpPr>
        <p:spPr bwMode="auto">
          <a:xfrm>
            <a:off x="4775200" y="4543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7" name="Line 12"/>
          <p:cNvSpPr>
            <a:spLocks noChangeShapeType="1"/>
          </p:cNvSpPr>
          <p:nvPr/>
        </p:nvSpPr>
        <p:spPr bwMode="auto">
          <a:xfrm>
            <a:off x="4775200" y="28484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8" name="Line 13"/>
          <p:cNvSpPr>
            <a:spLocks noChangeShapeType="1"/>
          </p:cNvSpPr>
          <p:nvPr/>
        </p:nvSpPr>
        <p:spPr bwMode="auto">
          <a:xfrm>
            <a:off x="4775200" y="31595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9" name="Line 14"/>
          <p:cNvSpPr>
            <a:spLocks noChangeShapeType="1"/>
          </p:cNvSpPr>
          <p:nvPr/>
        </p:nvSpPr>
        <p:spPr bwMode="auto">
          <a:xfrm>
            <a:off x="4762500" y="34580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0" name="Line 15"/>
          <p:cNvSpPr>
            <a:spLocks noChangeShapeType="1"/>
          </p:cNvSpPr>
          <p:nvPr/>
        </p:nvSpPr>
        <p:spPr bwMode="auto">
          <a:xfrm>
            <a:off x="3327400" y="28484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1" name="Line 16"/>
          <p:cNvSpPr>
            <a:spLocks noChangeShapeType="1"/>
          </p:cNvSpPr>
          <p:nvPr/>
        </p:nvSpPr>
        <p:spPr bwMode="auto">
          <a:xfrm>
            <a:off x="3327400" y="31595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2" name="Line 17"/>
          <p:cNvSpPr>
            <a:spLocks noChangeShapeType="1"/>
          </p:cNvSpPr>
          <p:nvPr/>
        </p:nvSpPr>
        <p:spPr bwMode="auto">
          <a:xfrm>
            <a:off x="3327400" y="34580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3" name="Line 18"/>
          <p:cNvSpPr>
            <a:spLocks noChangeShapeType="1"/>
          </p:cNvSpPr>
          <p:nvPr/>
        </p:nvSpPr>
        <p:spPr bwMode="auto">
          <a:xfrm>
            <a:off x="3327400" y="4543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4" name="Line 19"/>
          <p:cNvSpPr>
            <a:spLocks noChangeShapeType="1"/>
          </p:cNvSpPr>
          <p:nvPr/>
        </p:nvSpPr>
        <p:spPr bwMode="auto">
          <a:xfrm>
            <a:off x="8382000" y="45311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5" name="Line 20"/>
          <p:cNvSpPr>
            <a:spLocks noChangeShapeType="1"/>
          </p:cNvSpPr>
          <p:nvPr/>
        </p:nvSpPr>
        <p:spPr bwMode="auto">
          <a:xfrm>
            <a:off x="8382000" y="28357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6" name="Line 21"/>
          <p:cNvSpPr>
            <a:spLocks noChangeShapeType="1"/>
          </p:cNvSpPr>
          <p:nvPr/>
        </p:nvSpPr>
        <p:spPr bwMode="auto">
          <a:xfrm>
            <a:off x="8382000" y="3146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7" name="Line 22"/>
          <p:cNvSpPr>
            <a:spLocks noChangeShapeType="1"/>
          </p:cNvSpPr>
          <p:nvPr/>
        </p:nvSpPr>
        <p:spPr bwMode="auto">
          <a:xfrm>
            <a:off x="8382000" y="34453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8" name="Line 23"/>
          <p:cNvSpPr>
            <a:spLocks noChangeShapeType="1"/>
          </p:cNvSpPr>
          <p:nvPr/>
        </p:nvSpPr>
        <p:spPr bwMode="auto">
          <a:xfrm>
            <a:off x="6934200" y="45311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9" name="Line 24"/>
          <p:cNvSpPr>
            <a:spLocks noChangeShapeType="1"/>
          </p:cNvSpPr>
          <p:nvPr/>
        </p:nvSpPr>
        <p:spPr bwMode="auto">
          <a:xfrm>
            <a:off x="6946900" y="28357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0" name="Line 25"/>
          <p:cNvSpPr>
            <a:spLocks noChangeShapeType="1"/>
          </p:cNvSpPr>
          <p:nvPr/>
        </p:nvSpPr>
        <p:spPr bwMode="auto">
          <a:xfrm>
            <a:off x="6934200" y="3146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1" name="Line 26"/>
          <p:cNvSpPr>
            <a:spLocks noChangeShapeType="1"/>
          </p:cNvSpPr>
          <p:nvPr/>
        </p:nvSpPr>
        <p:spPr bwMode="auto">
          <a:xfrm>
            <a:off x="6934200" y="34453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2" name="Line 27"/>
          <p:cNvSpPr>
            <a:spLocks noChangeShapeType="1"/>
          </p:cNvSpPr>
          <p:nvPr/>
        </p:nvSpPr>
        <p:spPr bwMode="auto">
          <a:xfrm>
            <a:off x="5194300" y="3946996"/>
            <a:ext cx="1739900" cy="0"/>
          </a:xfrm>
          <a:prstGeom prst="line">
            <a:avLst/>
          </a:prstGeom>
          <a:noFill/>
          <a:ln w="28575">
            <a:solidFill>
              <a:srgbClr val="6699FF"/>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3" name="Line 28"/>
          <p:cNvSpPr>
            <a:spLocks noChangeShapeType="1"/>
          </p:cNvSpPr>
          <p:nvPr/>
        </p:nvSpPr>
        <p:spPr bwMode="auto">
          <a:xfrm>
            <a:off x="5187950" y="27277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4" name="Line 29"/>
          <p:cNvSpPr>
            <a:spLocks noChangeShapeType="1"/>
          </p:cNvSpPr>
          <p:nvPr/>
        </p:nvSpPr>
        <p:spPr bwMode="auto">
          <a:xfrm>
            <a:off x="5187950" y="30452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5" name="Line 30"/>
          <p:cNvSpPr>
            <a:spLocks noChangeShapeType="1"/>
          </p:cNvSpPr>
          <p:nvPr/>
        </p:nvSpPr>
        <p:spPr bwMode="auto">
          <a:xfrm>
            <a:off x="5187950" y="33373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6" name="Line 31"/>
          <p:cNvSpPr>
            <a:spLocks noChangeShapeType="1"/>
          </p:cNvSpPr>
          <p:nvPr/>
        </p:nvSpPr>
        <p:spPr bwMode="auto">
          <a:xfrm>
            <a:off x="5187950" y="36167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7" name="Line 32"/>
          <p:cNvSpPr>
            <a:spLocks noChangeShapeType="1"/>
          </p:cNvSpPr>
          <p:nvPr/>
        </p:nvSpPr>
        <p:spPr bwMode="auto">
          <a:xfrm>
            <a:off x="5187950" y="43279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8" name="Line 33"/>
          <p:cNvSpPr>
            <a:spLocks noChangeShapeType="1"/>
          </p:cNvSpPr>
          <p:nvPr/>
        </p:nvSpPr>
        <p:spPr bwMode="auto">
          <a:xfrm>
            <a:off x="5187950" y="47216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9" name="Line 34"/>
          <p:cNvSpPr>
            <a:spLocks noChangeShapeType="1"/>
          </p:cNvSpPr>
          <p:nvPr/>
        </p:nvSpPr>
        <p:spPr bwMode="auto">
          <a:xfrm>
            <a:off x="2400300" y="1556221"/>
            <a:ext cx="7442200" cy="0"/>
          </a:xfrm>
          <a:prstGeom prst="line">
            <a:avLst/>
          </a:prstGeom>
          <a:noFill/>
          <a:ln w="5715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0" name="Line 35"/>
          <p:cNvSpPr>
            <a:spLocks noChangeShapeType="1"/>
          </p:cNvSpPr>
          <p:nvPr/>
        </p:nvSpPr>
        <p:spPr bwMode="auto">
          <a:xfrm flipV="1">
            <a:off x="4171950" y="2372196"/>
            <a:ext cx="0" cy="1384300"/>
          </a:xfrm>
          <a:prstGeom prst="line">
            <a:avLst/>
          </a:prstGeom>
          <a:noFill/>
          <a:ln w="5715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1" name="Line 36"/>
          <p:cNvSpPr>
            <a:spLocks noChangeShapeType="1"/>
          </p:cNvSpPr>
          <p:nvPr/>
        </p:nvSpPr>
        <p:spPr bwMode="auto">
          <a:xfrm>
            <a:off x="4171950" y="1540346"/>
            <a:ext cx="0" cy="450850"/>
          </a:xfrm>
          <a:prstGeom prst="line">
            <a:avLst/>
          </a:prstGeom>
          <a:noFill/>
          <a:ln w="5715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2" name="Line 37"/>
          <p:cNvSpPr>
            <a:spLocks noChangeShapeType="1"/>
          </p:cNvSpPr>
          <p:nvPr/>
        </p:nvSpPr>
        <p:spPr bwMode="auto">
          <a:xfrm>
            <a:off x="2400300" y="6080596"/>
            <a:ext cx="7442200" cy="0"/>
          </a:xfrm>
          <a:prstGeom prst="line">
            <a:avLst/>
          </a:prstGeom>
          <a:noFill/>
          <a:ln w="571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3" name="Line 38"/>
          <p:cNvSpPr>
            <a:spLocks noChangeShapeType="1"/>
          </p:cNvSpPr>
          <p:nvPr/>
        </p:nvSpPr>
        <p:spPr bwMode="auto">
          <a:xfrm>
            <a:off x="7848600" y="4137496"/>
            <a:ext cx="0" cy="1955800"/>
          </a:xfrm>
          <a:prstGeom prst="line">
            <a:avLst/>
          </a:prstGeom>
          <a:noFill/>
          <a:ln w="571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4" name="Text Box 39"/>
          <p:cNvSpPr txBox="1">
            <a:spLocks noChangeArrowheads="1"/>
          </p:cNvSpPr>
          <p:nvPr/>
        </p:nvSpPr>
        <p:spPr bwMode="auto">
          <a:xfrm>
            <a:off x="4123076" y="5685310"/>
            <a:ext cx="1210589"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62505" name="Text Box 40"/>
          <p:cNvSpPr txBox="1">
            <a:spLocks noChangeArrowheads="1"/>
          </p:cNvSpPr>
          <p:nvPr/>
        </p:nvSpPr>
        <p:spPr bwMode="auto">
          <a:xfrm>
            <a:off x="5978521" y="1170460"/>
            <a:ext cx="1609736"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0091960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noProof="0" dirty="0"/>
              <a:t>Components of cache memory 1</a:t>
            </a:r>
          </a:p>
        </p:txBody>
      </p:sp>
      <p:sp>
        <p:nvSpPr>
          <p:cNvPr id="63492" name="Rectangle 3"/>
          <p:cNvSpPr>
            <a:spLocks noGrp="1" noChangeArrowheads="1"/>
          </p:cNvSpPr>
          <p:nvPr>
            <p:ph idx="1"/>
          </p:nvPr>
        </p:nvSpPr>
        <p:spPr/>
        <p:txBody>
          <a:bodyPr/>
          <a:lstStyle/>
          <a:p>
            <a:pPr eaLnBrk="1" hangingPunct="1"/>
            <a:r>
              <a:rPr lang="en-US" noProof="0" dirty="0"/>
              <a:t>A cache memory consists of (at least) two memory units</a:t>
            </a:r>
          </a:p>
          <a:p>
            <a:pPr lvl="1"/>
            <a:r>
              <a:rPr lang="en-US" noProof="0" dirty="0"/>
              <a:t>Data memory</a:t>
            </a:r>
          </a:p>
          <a:p>
            <a:pPr lvl="2"/>
            <a:r>
              <a:rPr lang="en-US" noProof="0" dirty="0"/>
              <a:t>Contains all data stored in the cache</a:t>
            </a:r>
          </a:p>
          <a:p>
            <a:pPr lvl="1"/>
            <a:r>
              <a:rPr lang="en-US" noProof="0" dirty="0"/>
              <a:t>Address memory</a:t>
            </a:r>
          </a:p>
          <a:p>
            <a:pPr lvl="2"/>
            <a:r>
              <a:rPr lang="en-US" noProof="0" dirty="0"/>
              <a:t>Contains the addresses in main memory of the stored data in the cache</a:t>
            </a:r>
          </a:p>
          <a:p>
            <a:pPr eaLnBrk="1" hangingPunct="1"/>
            <a:endParaRPr lang="en-US" noProof="0" dirty="0"/>
          </a:p>
          <a:p>
            <a:pPr eaLnBrk="1" hangingPunct="1"/>
            <a:r>
              <a:rPr lang="en-US" noProof="0" dirty="0"/>
              <a:t>Typically,</a:t>
            </a:r>
          </a:p>
          <a:p>
            <a:pPr lvl="1" eaLnBrk="1" hangingPunct="1"/>
            <a:r>
              <a:rPr lang="en-US" noProof="0" dirty="0"/>
              <a:t>each entry in the cache memory consists of a block of data, the so-called </a:t>
            </a:r>
            <a:r>
              <a:rPr lang="en-US" b="1" noProof="0" dirty="0"/>
              <a:t>cache line </a:t>
            </a:r>
            <a:r>
              <a:rPr lang="en-US" noProof="0" dirty="0"/>
              <a:t>(e.g. 64 byte) </a:t>
            </a:r>
          </a:p>
          <a:p>
            <a:pPr lvl="1" eaLnBrk="1" hangingPunct="1"/>
            <a:r>
              <a:rPr lang="en-US" noProof="0" dirty="0"/>
              <a:t>with each word the CPU accesses, the cache controller loads a larger part of the main memory comprising this word to benefit from spatial locality</a:t>
            </a:r>
          </a:p>
          <a:p>
            <a:pPr lvl="1" eaLnBrk="1" hangingPunct="1"/>
            <a:r>
              <a:rPr lang="en-US" noProof="0" dirty="0"/>
              <a:t>the address stored in the address memory is the </a:t>
            </a:r>
            <a:r>
              <a:rPr lang="en-US" b="1" noProof="0" dirty="0"/>
              <a:t>base address </a:t>
            </a:r>
            <a:r>
              <a:rPr lang="en-US" noProof="0" dirty="0"/>
              <a:t>of this larger copy of the main memory</a:t>
            </a:r>
          </a:p>
          <a:p>
            <a:pPr eaLnBrk="1" hangingPunct="1"/>
            <a:endParaRPr lang="en-US" noProof="0" dirty="0"/>
          </a:p>
        </p:txBody>
      </p:sp>
      <p:sp>
        <p:nvSpPr>
          <p:cNvPr id="6349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66975192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dirty="0"/>
              <a:t>Components of cache memory 2</a:t>
            </a:r>
            <a:endParaRPr lang="en-US" noProof="0" dirty="0"/>
          </a:p>
        </p:txBody>
      </p:sp>
      <p:sp>
        <p:nvSpPr>
          <p:cNvPr id="64516" name="Rectangle 3"/>
          <p:cNvSpPr>
            <a:spLocks noGrp="1" noChangeArrowheads="1"/>
          </p:cNvSpPr>
          <p:nvPr>
            <p:ph idx="1"/>
          </p:nvPr>
        </p:nvSpPr>
        <p:spPr/>
        <p:txBody>
          <a:bodyPr/>
          <a:lstStyle/>
          <a:p>
            <a:pPr eaLnBrk="1" hangingPunct="1"/>
            <a:r>
              <a:rPr lang="en-US" noProof="0" dirty="0"/>
              <a:t>A comparator checks, if the data belonging to an address on the address bus is stored in the cache memory</a:t>
            </a:r>
          </a:p>
          <a:p>
            <a:pPr lvl="1" eaLnBrk="1" hangingPunct="1">
              <a:buFont typeface="Wingdings 3" pitchFamily="18" charset="2"/>
              <a:buChar char="Æ"/>
            </a:pPr>
            <a:r>
              <a:rPr lang="en-US" noProof="0" dirty="0"/>
              <a:t> this requires a comparison of the address on the address bus with the base address plus the range of the memory it represents</a:t>
            </a:r>
          </a:p>
          <a:p>
            <a:pPr eaLnBrk="1" hangingPunct="1"/>
            <a:endParaRPr lang="en-US" noProof="0" dirty="0"/>
          </a:p>
          <a:p>
            <a:pPr eaLnBrk="1" hangingPunct="1"/>
            <a:r>
              <a:rPr lang="en-US" noProof="0" dirty="0"/>
              <a:t>This comparison must be very fast (within a cycle) – otherwise the cache would not be efficient.</a:t>
            </a:r>
          </a:p>
          <a:p>
            <a:pPr eaLnBrk="1" hangingPunct="1"/>
            <a:endParaRPr lang="en-US" noProof="0" dirty="0"/>
          </a:p>
          <a:p>
            <a:pPr eaLnBrk="1" hangingPunct="1"/>
            <a:r>
              <a:rPr lang="en-US" b="1" noProof="0" dirty="0"/>
              <a:t>Associative memory </a:t>
            </a:r>
            <a:r>
              <a:rPr lang="en-US" noProof="0" dirty="0"/>
              <a:t>(also known as content addressable memory) plays an important role (for smaller caches). </a:t>
            </a:r>
          </a:p>
        </p:txBody>
      </p:sp>
      <p:sp>
        <p:nvSpPr>
          <p:cNvPr id="6451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2939739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noProof="0" dirty="0"/>
              <a:t>Memory hierarchy</a:t>
            </a:r>
          </a:p>
        </p:txBody>
      </p:sp>
      <p:sp>
        <p:nvSpPr>
          <p:cNvPr id="12290" name="Fußzeilenplatzhalter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2292" name="Line 3"/>
          <p:cNvSpPr>
            <a:spLocks noChangeShapeType="1"/>
          </p:cNvSpPr>
          <p:nvPr/>
        </p:nvSpPr>
        <p:spPr bwMode="auto">
          <a:xfrm>
            <a:off x="6393209" y="1384324"/>
            <a:ext cx="1573212" cy="9525"/>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 name="Line 4"/>
          <p:cNvSpPr>
            <a:spLocks noChangeShapeType="1"/>
          </p:cNvSpPr>
          <p:nvPr/>
        </p:nvSpPr>
        <p:spPr bwMode="auto">
          <a:xfrm flipV="1">
            <a:off x="3935760" y="6237312"/>
            <a:ext cx="6480175" cy="9525"/>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 name="Text Box 5"/>
          <p:cNvSpPr txBox="1">
            <a:spLocks noChangeArrowheads="1"/>
          </p:cNvSpPr>
          <p:nvPr/>
        </p:nvSpPr>
        <p:spPr bwMode="auto">
          <a:xfrm>
            <a:off x="5657128" y="1509737"/>
            <a:ext cx="2978701" cy="4708981"/>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00C800"/>
                </a:solidFill>
                <a:effectLst/>
                <a:uLnTx/>
                <a:uFillTx/>
                <a:latin typeface="Arial" charset="0"/>
                <a:ea typeface="MS PGothic" pitchFamily="34" charset="-128"/>
                <a:cs typeface="+mn-cs"/>
              </a:rPr>
              <a:t>Register</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99CC00"/>
                </a:solidFill>
                <a:effectLst/>
                <a:uLnTx/>
                <a:uFillTx/>
                <a:latin typeface="Arial" charset="0"/>
                <a:ea typeface="MS PGothic" pitchFamily="34" charset="-128"/>
                <a:cs typeface="+mn-cs"/>
              </a:rPr>
              <a:t>On-Chip-Cache</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err="1">
                <a:ln>
                  <a:noFill/>
                </a:ln>
                <a:solidFill>
                  <a:srgbClr val="CC3300"/>
                </a:solidFill>
                <a:effectLst/>
                <a:uLnTx/>
                <a:uFillTx/>
                <a:latin typeface="Arial" charset="0"/>
                <a:ea typeface="MS PGothic" pitchFamily="34" charset="-128"/>
                <a:cs typeface="+mn-cs"/>
              </a:rPr>
              <a:t>Secondary</a:t>
            </a: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CC3300"/>
                </a:solidFill>
                <a:effectLst/>
                <a:uLnTx/>
                <a:uFillTx/>
                <a:latin typeface="Arial" charset="0"/>
                <a:ea typeface="MS PGothic" pitchFamily="34" charset="-128"/>
                <a:cs typeface="+mn-cs"/>
              </a:rPr>
              <a:t>level</a:t>
            </a: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 Cache</a:t>
            </a:r>
            <a:b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(SRAM)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Main </a:t>
            </a:r>
            <a:r>
              <a:rPr kumimoji="0" lang="de-DE" sz="2000" b="1" i="0" u="none" strike="noStrike" kern="1200" cap="none" spc="0" normalizeH="0" baseline="0" noProof="0" dirty="0" err="1">
                <a:ln>
                  <a:noFill/>
                </a:ln>
                <a:solidFill>
                  <a:srgbClr val="CC3300"/>
                </a:solidFill>
                <a:effectLst/>
                <a:uLnTx/>
                <a:uFillTx/>
                <a:latin typeface="Arial" charset="0"/>
                <a:ea typeface="MS PGothic" pitchFamily="34" charset="-128"/>
                <a:cs typeface="+mn-cs"/>
              </a:rPr>
              <a:t>memory</a:t>
            </a:r>
            <a:b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(DRAM)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err="1">
                <a:ln>
                  <a:noFill/>
                </a:ln>
                <a:solidFill>
                  <a:srgbClr val="B0AC00"/>
                </a:solidFill>
                <a:effectLst/>
                <a:uLnTx/>
                <a:uFillTx/>
                <a:latin typeface="Arial" charset="0"/>
                <a:ea typeface="MS PGothic" pitchFamily="34" charset="-128"/>
                <a:cs typeface="+mn-cs"/>
              </a:rPr>
              <a:t>Secondary</a:t>
            </a:r>
            <a: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B0AC00"/>
                </a:solidFill>
                <a:effectLst/>
                <a:uLnTx/>
                <a:uFillTx/>
                <a:latin typeface="Arial" charset="0"/>
                <a:ea typeface="MS PGothic" pitchFamily="34" charset="-128"/>
                <a:cs typeface="+mn-cs"/>
              </a:rPr>
              <a:t>memory</a:t>
            </a:r>
            <a:b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t>(Hard </a:t>
            </a:r>
            <a:r>
              <a:rPr kumimoji="0" lang="de-DE" sz="2000" b="1" i="0" u="none" strike="noStrike" kern="1200" cap="none" spc="0" normalizeH="0" baseline="0" noProof="0" dirty="0" err="1">
                <a:ln>
                  <a:noFill/>
                </a:ln>
                <a:solidFill>
                  <a:srgbClr val="B0AC00"/>
                </a:solidFill>
                <a:effectLst/>
                <a:uLnTx/>
                <a:uFillTx/>
                <a:latin typeface="Arial" charset="0"/>
                <a:ea typeface="MS PGothic" pitchFamily="34" charset="-128"/>
                <a:cs typeface="+mn-cs"/>
              </a:rPr>
              <a:t>disks</a:t>
            </a:r>
            <a: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t>)</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t>Archive </a:t>
            </a:r>
            <a:r>
              <a:rPr kumimoji="0" lang="de-DE" sz="2000" b="1" i="0" u="none" strike="noStrike" kern="1200" cap="none" spc="0" normalizeH="0" baseline="0" noProof="0" dirty="0" err="1">
                <a:ln>
                  <a:noFill/>
                </a:ln>
                <a:solidFill>
                  <a:srgbClr val="336699"/>
                </a:solidFill>
                <a:effectLst/>
                <a:uLnTx/>
                <a:uFillTx/>
                <a:latin typeface="Arial" charset="0"/>
                <a:ea typeface="MS PGothic" pitchFamily="34" charset="-128"/>
                <a:cs typeface="+mn-cs"/>
              </a:rPr>
              <a:t>memory</a:t>
            </a:r>
            <a:b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t>(Tapes, </a:t>
            </a:r>
            <a:r>
              <a:rPr kumimoji="0" lang="de-DE" sz="2000" b="1" i="0" u="none" strike="noStrike" kern="1200" cap="none" spc="0" normalizeH="0" baseline="0" noProof="0" dirty="0" err="1">
                <a:ln>
                  <a:noFill/>
                </a:ln>
                <a:solidFill>
                  <a:srgbClr val="336699"/>
                </a:solidFill>
                <a:effectLst/>
                <a:uLnTx/>
                <a:uFillTx/>
                <a:latin typeface="Arial" charset="0"/>
                <a:ea typeface="MS PGothic" pitchFamily="34" charset="-128"/>
                <a:cs typeface="+mn-cs"/>
              </a:rPr>
              <a:t>disks</a:t>
            </a:r>
            <a: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t>)</a:t>
            </a:r>
            <a:endParaRPr kumimoji="0" lang="de-DE" sz="2000" b="1" i="0" u="none" strike="noStrike" kern="1200" cap="none" spc="0" normalizeH="0" baseline="0" noProof="0" dirty="0">
              <a:ln>
                <a:noFill/>
              </a:ln>
              <a:solidFill>
                <a:srgbClr val="FF0000"/>
              </a:solidFill>
              <a:effectLst/>
              <a:uLnTx/>
              <a:uFillTx/>
              <a:latin typeface="Arial" charset="0"/>
              <a:ea typeface="MS PGothic" pitchFamily="34" charset="-128"/>
              <a:cs typeface="+mn-cs"/>
            </a:endParaRPr>
          </a:p>
        </p:txBody>
      </p:sp>
      <p:sp>
        <p:nvSpPr>
          <p:cNvPr id="12295" name="Line 6"/>
          <p:cNvSpPr>
            <a:spLocks noChangeShapeType="1"/>
          </p:cNvSpPr>
          <p:nvPr/>
        </p:nvSpPr>
        <p:spPr bwMode="auto">
          <a:xfrm flipH="1">
            <a:off x="3934172" y="1374798"/>
            <a:ext cx="2447925" cy="487680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 name="Line 7"/>
          <p:cNvSpPr>
            <a:spLocks noChangeShapeType="1"/>
          </p:cNvSpPr>
          <p:nvPr/>
        </p:nvSpPr>
        <p:spPr bwMode="auto">
          <a:xfrm>
            <a:off x="7953722" y="1384323"/>
            <a:ext cx="2447925" cy="485775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 name="Line 8"/>
          <p:cNvSpPr>
            <a:spLocks noChangeShapeType="1"/>
          </p:cNvSpPr>
          <p:nvPr/>
        </p:nvSpPr>
        <p:spPr bwMode="auto">
          <a:xfrm>
            <a:off x="6096347" y="1965348"/>
            <a:ext cx="2143125"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 name="Line 9"/>
          <p:cNvSpPr>
            <a:spLocks noChangeShapeType="1"/>
          </p:cNvSpPr>
          <p:nvPr/>
        </p:nvSpPr>
        <p:spPr bwMode="auto">
          <a:xfrm flipV="1">
            <a:off x="5772496" y="2622573"/>
            <a:ext cx="280035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 name="Line 10"/>
          <p:cNvSpPr>
            <a:spLocks noChangeShapeType="1"/>
          </p:cNvSpPr>
          <p:nvPr/>
        </p:nvSpPr>
        <p:spPr bwMode="auto">
          <a:xfrm flipV="1">
            <a:off x="5324821" y="3517923"/>
            <a:ext cx="367665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 name="Line 11"/>
          <p:cNvSpPr>
            <a:spLocks noChangeShapeType="1"/>
          </p:cNvSpPr>
          <p:nvPr/>
        </p:nvSpPr>
        <p:spPr bwMode="auto">
          <a:xfrm flipV="1">
            <a:off x="4858097" y="4470423"/>
            <a:ext cx="4619625"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 name="Line 12"/>
          <p:cNvSpPr>
            <a:spLocks noChangeShapeType="1"/>
          </p:cNvSpPr>
          <p:nvPr/>
        </p:nvSpPr>
        <p:spPr bwMode="auto">
          <a:xfrm flipV="1">
            <a:off x="4391371" y="5356248"/>
            <a:ext cx="556260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 name="Text Box 13"/>
          <p:cNvSpPr txBox="1">
            <a:spLocks noChangeArrowheads="1"/>
          </p:cNvSpPr>
          <p:nvPr/>
        </p:nvSpPr>
        <p:spPr bwMode="auto">
          <a:xfrm>
            <a:off x="2432397" y="1528787"/>
            <a:ext cx="2807179" cy="4708981"/>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C800"/>
                </a:solidFill>
                <a:effectLst/>
                <a:uLnTx/>
                <a:uFillTx/>
                <a:latin typeface="Arial" charset="0"/>
                <a:ea typeface="MS PGothic" pitchFamily="34" charset="-128"/>
                <a:cs typeface="+mn-cs"/>
              </a:rPr>
              <a:t>Desktop</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99CC00"/>
                </a:solidFill>
                <a:effectLst/>
                <a:uLnTx/>
                <a:uFillTx/>
                <a:latin typeface="Arial" charset="0"/>
                <a:ea typeface="MS PGothic" pitchFamily="34" charset="-128"/>
                <a:cs typeface="+mn-cs"/>
              </a:rPr>
              <a:t>Desktop </a:t>
            </a:r>
            <a:r>
              <a:rPr kumimoji="0" lang="de-DE" sz="2000" b="1" i="0" u="none" strike="noStrike" kern="1200" cap="none" spc="0" normalizeH="0" baseline="0" noProof="0" dirty="0" err="1">
                <a:ln>
                  <a:noFill/>
                </a:ln>
                <a:solidFill>
                  <a:srgbClr val="99CC00"/>
                </a:solidFill>
                <a:effectLst/>
                <a:uLnTx/>
                <a:uFillTx/>
                <a:latin typeface="Arial" charset="0"/>
                <a:ea typeface="MS PGothic" pitchFamily="34" charset="-128"/>
                <a:cs typeface="+mn-cs"/>
              </a:rPr>
              <a:t>environment</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CC3300"/>
                </a:solidFill>
                <a:effectLst/>
                <a:uLnTx/>
                <a:uFillTx/>
                <a:latin typeface="Arial" charset="0"/>
                <a:ea typeface="MS PGothic" pitchFamily="34" charset="-128"/>
                <a:cs typeface="+mn-cs"/>
              </a:rPr>
              <a:t>Shelves</a:t>
            </a:r>
            <a:endPar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t>Archive</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t>Remote </a:t>
            </a:r>
            <a:b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br>
            <a:r>
              <a:rPr kumimoji="0" lang="de-DE" sz="2000" b="1" i="0" u="none" strike="noStrike" kern="1200" cap="none" spc="0" normalizeH="0" baseline="0" noProof="0" dirty="0" err="1">
                <a:ln>
                  <a:noFill/>
                </a:ln>
                <a:solidFill>
                  <a:srgbClr val="336699"/>
                </a:solidFill>
                <a:effectLst/>
                <a:uLnTx/>
                <a:uFillTx/>
                <a:latin typeface="Arial" charset="0"/>
                <a:ea typeface="MS PGothic" pitchFamily="34" charset="-128"/>
                <a:cs typeface="+mn-cs"/>
              </a:rPr>
              <a:t>archive</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8596312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noProof="0" dirty="0"/>
              <a:t>Blocks, lines, sets, frames …</a:t>
            </a:r>
          </a:p>
        </p:txBody>
      </p:sp>
      <p:sp>
        <p:nvSpPr>
          <p:cNvPr id="65540" name="Rectangle 3"/>
          <p:cNvSpPr>
            <a:spLocks noGrp="1" noChangeArrowheads="1"/>
          </p:cNvSpPr>
          <p:nvPr>
            <p:ph idx="1"/>
          </p:nvPr>
        </p:nvSpPr>
        <p:spPr/>
        <p:txBody>
          <a:bodyPr/>
          <a:lstStyle/>
          <a:p>
            <a:pPr eaLnBrk="1" hangingPunct="1">
              <a:lnSpc>
                <a:spcPct val="90000"/>
              </a:lnSpc>
            </a:pPr>
            <a:r>
              <a:rPr lang="en-US" noProof="0" dirty="0"/>
              <a:t>Block </a:t>
            </a:r>
            <a:r>
              <a:rPr lang="en-US" b="1" noProof="0" dirty="0"/>
              <a:t>frame</a:t>
            </a:r>
          </a:p>
          <a:p>
            <a:pPr lvl="1" eaLnBrk="1" hangingPunct="1">
              <a:lnSpc>
                <a:spcPct val="90000"/>
              </a:lnSpc>
            </a:pPr>
            <a:r>
              <a:rPr lang="en-US" noProof="0" dirty="0"/>
              <a:t>Memory in the cache for data plus </a:t>
            </a:r>
            <a:r>
              <a:rPr lang="en-US" b="1" noProof="0" dirty="0"/>
              <a:t>address</a:t>
            </a:r>
            <a:r>
              <a:rPr lang="en-US" noProof="0" dirty="0"/>
              <a:t> tag and </a:t>
            </a:r>
            <a:r>
              <a:rPr lang="en-US" b="1" noProof="0" dirty="0"/>
              <a:t>status</a:t>
            </a:r>
            <a:r>
              <a:rPr lang="en-US" noProof="0" dirty="0"/>
              <a:t> bits. </a:t>
            </a:r>
          </a:p>
          <a:p>
            <a:pPr lvl="1" eaLnBrk="1" hangingPunct="1">
              <a:lnSpc>
                <a:spcPct val="90000"/>
              </a:lnSpc>
            </a:pPr>
            <a:r>
              <a:rPr lang="en-US" noProof="0" dirty="0"/>
              <a:t>The address tag contains the memory address (physical or virtual) of the currently stored copy of data from the main memory. </a:t>
            </a:r>
          </a:p>
          <a:p>
            <a:pPr lvl="1" eaLnBrk="1" hangingPunct="1">
              <a:lnSpc>
                <a:spcPct val="90000"/>
              </a:lnSpc>
            </a:pPr>
            <a:r>
              <a:rPr lang="en-US" noProof="0" dirty="0"/>
              <a:t>The status bits indicate if the entry is valid. </a:t>
            </a:r>
          </a:p>
          <a:p>
            <a:pPr eaLnBrk="1" hangingPunct="1">
              <a:lnSpc>
                <a:spcPct val="90000"/>
              </a:lnSpc>
            </a:pPr>
            <a:endParaRPr lang="en-US" b="1" noProof="0" dirty="0"/>
          </a:p>
          <a:p>
            <a:pPr eaLnBrk="1" hangingPunct="1">
              <a:lnSpc>
                <a:spcPct val="90000"/>
              </a:lnSpc>
            </a:pPr>
            <a:r>
              <a:rPr lang="en-US" noProof="0" dirty="0"/>
              <a:t>Block size or </a:t>
            </a:r>
            <a:r>
              <a:rPr lang="en-US" b="1" noProof="0" dirty="0"/>
              <a:t>line size</a:t>
            </a:r>
          </a:p>
          <a:p>
            <a:pPr lvl="1" eaLnBrk="1" hangingPunct="1">
              <a:lnSpc>
                <a:spcPct val="90000"/>
              </a:lnSpc>
            </a:pPr>
            <a:r>
              <a:rPr lang="en-US" noProof="0" dirty="0"/>
              <a:t>Number of bytes within a block frame </a:t>
            </a:r>
          </a:p>
          <a:p>
            <a:pPr eaLnBrk="1" hangingPunct="1">
              <a:lnSpc>
                <a:spcPct val="90000"/>
              </a:lnSpc>
            </a:pPr>
            <a:endParaRPr lang="en-US" noProof="0" dirty="0"/>
          </a:p>
          <a:p>
            <a:pPr eaLnBrk="1" hangingPunct="1">
              <a:lnSpc>
                <a:spcPct val="90000"/>
              </a:lnSpc>
            </a:pPr>
            <a:r>
              <a:rPr lang="en-US" noProof="0" dirty="0"/>
              <a:t>Block or </a:t>
            </a:r>
            <a:r>
              <a:rPr lang="en-US" b="1" noProof="0" dirty="0"/>
              <a:t>cache line</a:t>
            </a:r>
          </a:p>
          <a:p>
            <a:pPr lvl="1" eaLnBrk="1" hangingPunct="1">
              <a:lnSpc>
                <a:spcPct val="90000"/>
              </a:lnSpc>
            </a:pPr>
            <a:r>
              <a:rPr lang="en-US" noProof="0" dirty="0"/>
              <a:t>The data that fits into a block frame, </a:t>
            </a:r>
            <a:br>
              <a:rPr lang="en-US" noProof="0" dirty="0"/>
            </a:br>
            <a:r>
              <a:rPr lang="en-US" noProof="0" dirty="0"/>
              <a:t>e.g., 32, 64 or 128 byte</a:t>
            </a:r>
          </a:p>
          <a:p>
            <a:pPr eaLnBrk="1" hangingPunct="1">
              <a:lnSpc>
                <a:spcPct val="90000"/>
              </a:lnSpc>
            </a:pPr>
            <a:endParaRPr lang="en-US" noProof="0" dirty="0"/>
          </a:p>
          <a:p>
            <a:pPr eaLnBrk="1" hangingPunct="1">
              <a:lnSpc>
                <a:spcPct val="90000"/>
              </a:lnSpc>
            </a:pPr>
            <a:r>
              <a:rPr lang="en-US" noProof="0" dirty="0"/>
              <a:t>All the block frames can be subdivided into </a:t>
            </a:r>
            <a:r>
              <a:rPr lang="en-US" b="1" noProof="0" dirty="0"/>
              <a:t>sets</a:t>
            </a:r>
            <a:r>
              <a:rPr lang="en-US" noProof="0" dirty="0"/>
              <a:t>. </a:t>
            </a:r>
          </a:p>
        </p:txBody>
      </p:sp>
      <p:sp>
        <p:nvSpPr>
          <p:cNvPr id="6553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2" name="Rectangle 1">
            <a:extLst>
              <a:ext uri="{FF2B5EF4-FFF2-40B4-BE49-F238E27FC236}">
                <a16:creationId xmlns:a16="http://schemas.microsoft.com/office/drawing/2014/main" id="{5A80311F-DFBA-463D-A2E5-3B35003A2A53}"/>
              </a:ext>
            </a:extLst>
          </p:cNvPr>
          <p:cNvSpPr/>
          <p:nvPr/>
        </p:nvSpPr>
        <p:spPr bwMode="auto">
          <a:xfrm>
            <a:off x="7288427" y="3221673"/>
            <a:ext cx="3591697" cy="486033"/>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874C454C-4906-4F34-98DB-ACBBD6E555B5}"/>
              </a:ext>
            </a:extLst>
          </p:cNvPr>
          <p:cNvSpPr/>
          <p:nvPr/>
        </p:nvSpPr>
        <p:spPr bwMode="auto">
          <a:xfrm>
            <a:off x="7288426" y="3707706"/>
            <a:ext cx="3591697" cy="486033"/>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9D89E8AD-EA0B-4341-BC07-E0600A7242CA}"/>
              </a:ext>
            </a:extLst>
          </p:cNvPr>
          <p:cNvSpPr/>
          <p:nvPr/>
        </p:nvSpPr>
        <p:spPr bwMode="auto">
          <a:xfrm>
            <a:off x="7288426" y="4193739"/>
            <a:ext cx="3591697" cy="486033"/>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2765A4CA-4C3B-483C-AD24-56D06FA1B9BC}"/>
              </a:ext>
            </a:extLst>
          </p:cNvPr>
          <p:cNvSpPr/>
          <p:nvPr/>
        </p:nvSpPr>
        <p:spPr bwMode="auto">
          <a:xfrm>
            <a:off x="7288425" y="4679772"/>
            <a:ext cx="3591697" cy="486033"/>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3DC956B1-CCBF-424F-8C28-019626BB8C50}"/>
              </a:ext>
            </a:extLst>
          </p:cNvPr>
          <p:cNvSpPr/>
          <p:nvPr/>
        </p:nvSpPr>
        <p:spPr bwMode="auto">
          <a:xfrm>
            <a:off x="7288424" y="5165805"/>
            <a:ext cx="3591697" cy="486033"/>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695E111D-91CF-4952-B733-F01017E08C65}"/>
              </a:ext>
            </a:extLst>
          </p:cNvPr>
          <p:cNvSpPr/>
          <p:nvPr/>
        </p:nvSpPr>
        <p:spPr bwMode="auto">
          <a:xfrm>
            <a:off x="7288424" y="5651838"/>
            <a:ext cx="3591697" cy="486033"/>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Connector 3">
            <a:extLst>
              <a:ext uri="{FF2B5EF4-FFF2-40B4-BE49-F238E27FC236}">
                <a16:creationId xmlns:a16="http://schemas.microsoft.com/office/drawing/2014/main" id="{1B2D1FB2-23FA-4091-B1B3-EFDE481CC8B2}"/>
              </a:ext>
            </a:extLst>
          </p:cNvPr>
          <p:cNvCxnSpPr>
            <a:cxnSpLocks/>
          </p:cNvCxnSpPr>
          <p:nvPr/>
        </p:nvCxnSpPr>
        <p:spPr bwMode="auto">
          <a:xfrm>
            <a:off x="8038070" y="3221673"/>
            <a:ext cx="0" cy="29161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1FA68AB0-9429-4CE6-8E72-D66980608B66}"/>
              </a:ext>
            </a:extLst>
          </p:cNvPr>
          <p:cNvCxnSpPr>
            <a:cxnSpLocks/>
          </p:cNvCxnSpPr>
          <p:nvPr/>
        </p:nvCxnSpPr>
        <p:spPr bwMode="auto">
          <a:xfrm>
            <a:off x="8514320" y="3221673"/>
            <a:ext cx="0" cy="291619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49E30A27-DF76-4247-BC52-F362523C7924}"/>
              </a:ext>
            </a:extLst>
          </p:cNvPr>
          <p:cNvSpPr/>
          <p:nvPr/>
        </p:nvSpPr>
        <p:spPr bwMode="auto">
          <a:xfrm>
            <a:off x="8620383" y="3347277"/>
            <a:ext cx="2153676" cy="2108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cache line</a:t>
            </a:r>
          </a:p>
        </p:txBody>
      </p:sp>
      <p:sp>
        <p:nvSpPr>
          <p:cNvPr id="18" name="Rectangle 17">
            <a:extLst>
              <a:ext uri="{FF2B5EF4-FFF2-40B4-BE49-F238E27FC236}">
                <a16:creationId xmlns:a16="http://schemas.microsoft.com/office/drawing/2014/main" id="{4460A736-85E6-4732-862A-46F1B268C8EE}"/>
              </a:ext>
            </a:extLst>
          </p:cNvPr>
          <p:cNvSpPr/>
          <p:nvPr/>
        </p:nvSpPr>
        <p:spPr bwMode="auto">
          <a:xfrm>
            <a:off x="8620383" y="4319343"/>
            <a:ext cx="2153676" cy="2108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cache line</a:t>
            </a:r>
          </a:p>
        </p:txBody>
      </p:sp>
      <p:sp>
        <p:nvSpPr>
          <p:cNvPr id="19" name="Rectangle 18">
            <a:extLst>
              <a:ext uri="{FF2B5EF4-FFF2-40B4-BE49-F238E27FC236}">
                <a16:creationId xmlns:a16="http://schemas.microsoft.com/office/drawing/2014/main" id="{BC1EC6A4-0E62-436A-9866-871BF6AB628E}"/>
              </a:ext>
            </a:extLst>
          </p:cNvPr>
          <p:cNvSpPr/>
          <p:nvPr/>
        </p:nvSpPr>
        <p:spPr bwMode="auto">
          <a:xfrm>
            <a:off x="8620383" y="4830594"/>
            <a:ext cx="2153676" cy="2108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cache line</a:t>
            </a:r>
          </a:p>
        </p:txBody>
      </p:sp>
      <p:sp>
        <p:nvSpPr>
          <p:cNvPr id="15" name="TextBox 14">
            <a:extLst>
              <a:ext uri="{FF2B5EF4-FFF2-40B4-BE49-F238E27FC236}">
                <a16:creationId xmlns:a16="http://schemas.microsoft.com/office/drawing/2014/main" id="{749BE342-CD88-4EE4-8E4D-C5544DE115B1}"/>
              </a:ext>
            </a:extLst>
          </p:cNvPr>
          <p:cNvSpPr txBox="1"/>
          <p:nvPr/>
        </p:nvSpPr>
        <p:spPr>
          <a:xfrm>
            <a:off x="7413914" y="3272130"/>
            <a:ext cx="518091" cy="369332"/>
          </a:xfrm>
          <a:prstGeom prst="rect">
            <a:avLst/>
          </a:prstGeom>
          <a:noFill/>
        </p:spPr>
        <p:txBody>
          <a:bodyPr wrap="none" rtlCol="0">
            <a:spAutoFit/>
          </a:bodyPr>
          <a:lstStyle/>
          <a:p>
            <a:r>
              <a:rPr lang="en-US" dirty="0" err="1"/>
              <a:t>adr</a:t>
            </a:r>
            <a:endParaRPr lang="en-US" dirty="0"/>
          </a:p>
        </p:txBody>
      </p:sp>
      <p:sp>
        <p:nvSpPr>
          <p:cNvPr id="21" name="TextBox 20">
            <a:extLst>
              <a:ext uri="{FF2B5EF4-FFF2-40B4-BE49-F238E27FC236}">
                <a16:creationId xmlns:a16="http://schemas.microsoft.com/office/drawing/2014/main" id="{69DCA0A1-72AE-4DD3-A8B7-715A3008A552}"/>
              </a:ext>
            </a:extLst>
          </p:cNvPr>
          <p:cNvSpPr txBox="1"/>
          <p:nvPr/>
        </p:nvSpPr>
        <p:spPr>
          <a:xfrm>
            <a:off x="7420351" y="4252089"/>
            <a:ext cx="518091" cy="369332"/>
          </a:xfrm>
          <a:prstGeom prst="rect">
            <a:avLst/>
          </a:prstGeom>
          <a:noFill/>
        </p:spPr>
        <p:txBody>
          <a:bodyPr wrap="none" rtlCol="0">
            <a:spAutoFit/>
          </a:bodyPr>
          <a:lstStyle/>
          <a:p>
            <a:r>
              <a:rPr lang="en-US" dirty="0" err="1"/>
              <a:t>adr</a:t>
            </a:r>
            <a:endParaRPr lang="en-US" dirty="0"/>
          </a:p>
        </p:txBody>
      </p:sp>
      <p:sp>
        <p:nvSpPr>
          <p:cNvPr id="22" name="TextBox 21">
            <a:extLst>
              <a:ext uri="{FF2B5EF4-FFF2-40B4-BE49-F238E27FC236}">
                <a16:creationId xmlns:a16="http://schemas.microsoft.com/office/drawing/2014/main" id="{71E52EB6-3ABE-4F0B-AFD6-74B6B62DEF14}"/>
              </a:ext>
            </a:extLst>
          </p:cNvPr>
          <p:cNvSpPr txBox="1"/>
          <p:nvPr/>
        </p:nvSpPr>
        <p:spPr>
          <a:xfrm>
            <a:off x="7426975" y="4745758"/>
            <a:ext cx="518091" cy="369332"/>
          </a:xfrm>
          <a:prstGeom prst="rect">
            <a:avLst/>
          </a:prstGeom>
          <a:noFill/>
        </p:spPr>
        <p:txBody>
          <a:bodyPr wrap="none" rtlCol="0">
            <a:spAutoFit/>
          </a:bodyPr>
          <a:lstStyle/>
          <a:p>
            <a:r>
              <a:rPr lang="en-US" dirty="0" err="1"/>
              <a:t>adr</a:t>
            </a:r>
            <a:endParaRPr lang="en-US" dirty="0"/>
          </a:p>
        </p:txBody>
      </p:sp>
      <p:sp>
        <p:nvSpPr>
          <p:cNvPr id="16" name="TextBox 15">
            <a:extLst>
              <a:ext uri="{FF2B5EF4-FFF2-40B4-BE49-F238E27FC236}">
                <a16:creationId xmlns:a16="http://schemas.microsoft.com/office/drawing/2014/main" id="{54BF4AF4-E45B-49E0-891B-4890C569D1FC}"/>
              </a:ext>
            </a:extLst>
          </p:cNvPr>
          <p:cNvSpPr txBox="1"/>
          <p:nvPr/>
        </p:nvSpPr>
        <p:spPr>
          <a:xfrm>
            <a:off x="8117229" y="3264604"/>
            <a:ext cx="300082" cy="369332"/>
          </a:xfrm>
          <a:prstGeom prst="rect">
            <a:avLst/>
          </a:prstGeom>
          <a:noFill/>
        </p:spPr>
        <p:txBody>
          <a:bodyPr wrap="none" rtlCol="0">
            <a:spAutoFit/>
          </a:bodyPr>
          <a:lstStyle/>
          <a:p>
            <a:r>
              <a:rPr lang="en-US" dirty="0"/>
              <a:t>s</a:t>
            </a:r>
          </a:p>
        </p:txBody>
      </p:sp>
      <p:sp>
        <p:nvSpPr>
          <p:cNvPr id="24" name="TextBox 23">
            <a:extLst>
              <a:ext uri="{FF2B5EF4-FFF2-40B4-BE49-F238E27FC236}">
                <a16:creationId xmlns:a16="http://schemas.microsoft.com/office/drawing/2014/main" id="{88954ECD-5DB1-4C3A-A92D-0492CEE2D376}"/>
              </a:ext>
            </a:extLst>
          </p:cNvPr>
          <p:cNvSpPr txBox="1"/>
          <p:nvPr/>
        </p:nvSpPr>
        <p:spPr>
          <a:xfrm>
            <a:off x="8117229" y="3760653"/>
            <a:ext cx="300082" cy="369332"/>
          </a:xfrm>
          <a:prstGeom prst="rect">
            <a:avLst/>
          </a:prstGeom>
          <a:noFill/>
        </p:spPr>
        <p:txBody>
          <a:bodyPr wrap="none" rtlCol="0">
            <a:spAutoFit/>
          </a:bodyPr>
          <a:lstStyle/>
          <a:p>
            <a:r>
              <a:rPr lang="en-US" dirty="0"/>
              <a:t>s</a:t>
            </a:r>
          </a:p>
        </p:txBody>
      </p:sp>
      <p:sp>
        <p:nvSpPr>
          <p:cNvPr id="25" name="TextBox 24">
            <a:extLst>
              <a:ext uri="{FF2B5EF4-FFF2-40B4-BE49-F238E27FC236}">
                <a16:creationId xmlns:a16="http://schemas.microsoft.com/office/drawing/2014/main" id="{E9ABF322-CED7-4203-9538-BCBB74777BE4}"/>
              </a:ext>
            </a:extLst>
          </p:cNvPr>
          <p:cNvSpPr txBox="1"/>
          <p:nvPr/>
        </p:nvSpPr>
        <p:spPr>
          <a:xfrm>
            <a:off x="8117229" y="4266322"/>
            <a:ext cx="300082" cy="369332"/>
          </a:xfrm>
          <a:prstGeom prst="rect">
            <a:avLst/>
          </a:prstGeom>
          <a:noFill/>
        </p:spPr>
        <p:txBody>
          <a:bodyPr wrap="none" rtlCol="0">
            <a:spAutoFit/>
          </a:bodyPr>
          <a:lstStyle/>
          <a:p>
            <a:r>
              <a:rPr lang="en-US" dirty="0"/>
              <a:t>s</a:t>
            </a:r>
          </a:p>
        </p:txBody>
      </p:sp>
      <p:sp>
        <p:nvSpPr>
          <p:cNvPr id="26" name="TextBox 25">
            <a:extLst>
              <a:ext uri="{FF2B5EF4-FFF2-40B4-BE49-F238E27FC236}">
                <a16:creationId xmlns:a16="http://schemas.microsoft.com/office/drawing/2014/main" id="{FAEB1818-61CA-45E4-925A-621D2871B30C}"/>
              </a:ext>
            </a:extLst>
          </p:cNvPr>
          <p:cNvSpPr txBox="1"/>
          <p:nvPr/>
        </p:nvSpPr>
        <p:spPr>
          <a:xfrm>
            <a:off x="8126154" y="4759991"/>
            <a:ext cx="300082" cy="369332"/>
          </a:xfrm>
          <a:prstGeom prst="rect">
            <a:avLst/>
          </a:prstGeom>
          <a:noFill/>
        </p:spPr>
        <p:txBody>
          <a:bodyPr wrap="none" rtlCol="0">
            <a:spAutoFit/>
          </a:bodyPr>
          <a:lstStyle/>
          <a:p>
            <a:r>
              <a:rPr lang="en-US" dirty="0"/>
              <a:t>s</a:t>
            </a:r>
          </a:p>
        </p:txBody>
      </p:sp>
      <p:sp>
        <p:nvSpPr>
          <p:cNvPr id="27" name="TextBox 26">
            <a:extLst>
              <a:ext uri="{FF2B5EF4-FFF2-40B4-BE49-F238E27FC236}">
                <a16:creationId xmlns:a16="http://schemas.microsoft.com/office/drawing/2014/main" id="{A36EB19D-4994-499D-8CEF-2338C07C9DE8}"/>
              </a:ext>
            </a:extLst>
          </p:cNvPr>
          <p:cNvSpPr txBox="1"/>
          <p:nvPr/>
        </p:nvSpPr>
        <p:spPr>
          <a:xfrm>
            <a:off x="8126154" y="5246024"/>
            <a:ext cx="300082" cy="369332"/>
          </a:xfrm>
          <a:prstGeom prst="rect">
            <a:avLst/>
          </a:prstGeom>
          <a:noFill/>
        </p:spPr>
        <p:txBody>
          <a:bodyPr wrap="none" rtlCol="0">
            <a:spAutoFit/>
          </a:bodyPr>
          <a:lstStyle/>
          <a:p>
            <a:r>
              <a:rPr lang="en-US" dirty="0"/>
              <a:t>s</a:t>
            </a:r>
          </a:p>
        </p:txBody>
      </p:sp>
      <p:sp>
        <p:nvSpPr>
          <p:cNvPr id="28" name="TextBox 27">
            <a:extLst>
              <a:ext uri="{FF2B5EF4-FFF2-40B4-BE49-F238E27FC236}">
                <a16:creationId xmlns:a16="http://schemas.microsoft.com/office/drawing/2014/main" id="{99B1FE81-61B8-488A-865D-FDE4289FBE22}"/>
              </a:ext>
            </a:extLst>
          </p:cNvPr>
          <p:cNvSpPr txBox="1"/>
          <p:nvPr/>
        </p:nvSpPr>
        <p:spPr>
          <a:xfrm>
            <a:off x="8117229" y="5741487"/>
            <a:ext cx="300082" cy="369332"/>
          </a:xfrm>
          <a:prstGeom prst="rect">
            <a:avLst/>
          </a:prstGeom>
          <a:noFill/>
        </p:spPr>
        <p:txBody>
          <a:bodyPr wrap="none" rtlCol="0">
            <a:spAutoFit/>
          </a:bodyPr>
          <a:lstStyle/>
          <a:p>
            <a:r>
              <a:rPr lang="en-US" dirty="0"/>
              <a:t>s</a:t>
            </a:r>
          </a:p>
        </p:txBody>
      </p:sp>
      <p:sp>
        <p:nvSpPr>
          <p:cNvPr id="23" name="Left Brace 22">
            <a:extLst>
              <a:ext uri="{FF2B5EF4-FFF2-40B4-BE49-F238E27FC236}">
                <a16:creationId xmlns:a16="http://schemas.microsoft.com/office/drawing/2014/main" id="{D6279D7A-9DD0-4EE0-B2C7-E8E95CF49055}"/>
              </a:ext>
            </a:extLst>
          </p:cNvPr>
          <p:cNvSpPr/>
          <p:nvPr/>
        </p:nvSpPr>
        <p:spPr bwMode="auto">
          <a:xfrm rot="5400000">
            <a:off x="9513094" y="1968535"/>
            <a:ext cx="368254" cy="2153676"/>
          </a:xfrm>
          <a:prstGeom prst="leftBrace">
            <a:avLst>
              <a:gd name="adj1" fmla="val 35700"/>
              <a:gd name="adj2" fmla="val 50403"/>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88FD27C6-9BF6-4BF0-B51E-B3A5DF291C60}"/>
              </a:ext>
            </a:extLst>
          </p:cNvPr>
          <p:cNvSpPr txBox="1"/>
          <p:nvPr/>
        </p:nvSpPr>
        <p:spPr>
          <a:xfrm>
            <a:off x="9188107" y="2586931"/>
            <a:ext cx="1018227" cy="369332"/>
          </a:xfrm>
          <a:prstGeom prst="rect">
            <a:avLst/>
          </a:prstGeom>
          <a:noFill/>
        </p:spPr>
        <p:txBody>
          <a:bodyPr wrap="none" rtlCol="0">
            <a:spAutoFit/>
          </a:bodyPr>
          <a:lstStyle/>
          <a:p>
            <a:r>
              <a:rPr lang="en-US" dirty="0"/>
              <a:t>line size</a:t>
            </a:r>
          </a:p>
        </p:txBody>
      </p:sp>
      <p:sp>
        <p:nvSpPr>
          <p:cNvPr id="33" name="Left Brace 32">
            <a:extLst>
              <a:ext uri="{FF2B5EF4-FFF2-40B4-BE49-F238E27FC236}">
                <a16:creationId xmlns:a16="http://schemas.microsoft.com/office/drawing/2014/main" id="{BA94C14E-F8ED-4686-874E-3BF1E4BE7614}"/>
              </a:ext>
            </a:extLst>
          </p:cNvPr>
          <p:cNvSpPr/>
          <p:nvPr/>
        </p:nvSpPr>
        <p:spPr bwMode="auto">
          <a:xfrm rot="10800000">
            <a:off x="10880121" y="3221673"/>
            <a:ext cx="292703" cy="972066"/>
          </a:xfrm>
          <a:prstGeom prst="leftBrace">
            <a:avLst>
              <a:gd name="adj1" fmla="val 35700"/>
              <a:gd name="adj2" fmla="val 50403"/>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 name="Left Brace 33">
            <a:extLst>
              <a:ext uri="{FF2B5EF4-FFF2-40B4-BE49-F238E27FC236}">
                <a16:creationId xmlns:a16="http://schemas.microsoft.com/office/drawing/2014/main" id="{770E5457-2E5C-47BE-BA9C-CA8CD3C04F1D}"/>
              </a:ext>
            </a:extLst>
          </p:cNvPr>
          <p:cNvSpPr/>
          <p:nvPr/>
        </p:nvSpPr>
        <p:spPr bwMode="auto">
          <a:xfrm rot="10800000">
            <a:off x="10880121" y="4193739"/>
            <a:ext cx="292703" cy="972066"/>
          </a:xfrm>
          <a:prstGeom prst="leftBrace">
            <a:avLst>
              <a:gd name="adj1" fmla="val 35700"/>
              <a:gd name="adj2" fmla="val 50403"/>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Left Brace 34">
            <a:extLst>
              <a:ext uri="{FF2B5EF4-FFF2-40B4-BE49-F238E27FC236}">
                <a16:creationId xmlns:a16="http://schemas.microsoft.com/office/drawing/2014/main" id="{B820EA44-3939-4A1F-BDFA-A211DF168AF0}"/>
              </a:ext>
            </a:extLst>
          </p:cNvPr>
          <p:cNvSpPr/>
          <p:nvPr/>
        </p:nvSpPr>
        <p:spPr bwMode="auto">
          <a:xfrm rot="10800000">
            <a:off x="10876642" y="5157648"/>
            <a:ext cx="292703" cy="972066"/>
          </a:xfrm>
          <a:prstGeom prst="leftBrace">
            <a:avLst>
              <a:gd name="adj1" fmla="val 35700"/>
              <a:gd name="adj2" fmla="val 50403"/>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1C63AAB4-9944-4080-B496-E8A75A626B29}"/>
              </a:ext>
            </a:extLst>
          </p:cNvPr>
          <p:cNvSpPr txBox="1"/>
          <p:nvPr/>
        </p:nvSpPr>
        <p:spPr>
          <a:xfrm>
            <a:off x="11346719" y="4495106"/>
            <a:ext cx="607859" cy="369332"/>
          </a:xfrm>
          <a:prstGeom prst="rect">
            <a:avLst/>
          </a:prstGeom>
          <a:noFill/>
        </p:spPr>
        <p:txBody>
          <a:bodyPr wrap="none" rtlCol="0">
            <a:spAutoFit/>
          </a:bodyPr>
          <a:lstStyle/>
          <a:p>
            <a:r>
              <a:rPr lang="en-US" dirty="0"/>
              <a:t>sets</a:t>
            </a:r>
          </a:p>
        </p:txBody>
      </p:sp>
      <p:cxnSp>
        <p:nvCxnSpPr>
          <p:cNvPr id="32" name="Straight Arrow Connector 31">
            <a:extLst>
              <a:ext uri="{FF2B5EF4-FFF2-40B4-BE49-F238E27FC236}">
                <a16:creationId xmlns:a16="http://schemas.microsoft.com/office/drawing/2014/main" id="{F6D71F19-44CF-4A88-819A-ADA423EB991D}"/>
              </a:ext>
            </a:extLst>
          </p:cNvPr>
          <p:cNvCxnSpPr>
            <a:stCxn id="30" idx="1"/>
            <a:endCxn id="33" idx="1"/>
          </p:cNvCxnSpPr>
          <p:nvPr/>
        </p:nvCxnSpPr>
        <p:spPr bwMode="auto">
          <a:xfrm flipH="1" flipV="1">
            <a:off x="11172824" y="3703789"/>
            <a:ext cx="173895" cy="9759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F678C9ED-2362-4F64-86A1-BB7305471BA1}"/>
              </a:ext>
            </a:extLst>
          </p:cNvPr>
          <p:cNvCxnSpPr>
            <a:endCxn id="34" idx="1"/>
          </p:cNvCxnSpPr>
          <p:nvPr/>
        </p:nvCxnSpPr>
        <p:spPr bwMode="auto">
          <a:xfrm flipH="1" flipV="1">
            <a:off x="11172824" y="4675855"/>
            <a:ext cx="173895" cy="39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18EF2C80-7B6E-4E28-9AE3-C350EB61A4BD}"/>
              </a:ext>
            </a:extLst>
          </p:cNvPr>
          <p:cNvCxnSpPr>
            <a:stCxn id="30" idx="1"/>
            <a:endCxn id="35" idx="1"/>
          </p:cNvCxnSpPr>
          <p:nvPr/>
        </p:nvCxnSpPr>
        <p:spPr bwMode="auto">
          <a:xfrm flipH="1">
            <a:off x="11169345" y="4679772"/>
            <a:ext cx="177374" cy="9599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5" name="TextBox 44">
            <a:extLst>
              <a:ext uri="{FF2B5EF4-FFF2-40B4-BE49-F238E27FC236}">
                <a16:creationId xmlns:a16="http://schemas.microsoft.com/office/drawing/2014/main" id="{7186CFF3-7C2C-4C67-97B8-3B3101AA75C7}"/>
              </a:ext>
            </a:extLst>
          </p:cNvPr>
          <p:cNvSpPr txBox="1"/>
          <p:nvPr/>
        </p:nvSpPr>
        <p:spPr>
          <a:xfrm>
            <a:off x="5760354" y="4491189"/>
            <a:ext cx="889987" cy="369332"/>
          </a:xfrm>
          <a:prstGeom prst="rect">
            <a:avLst/>
          </a:prstGeom>
          <a:noFill/>
        </p:spPr>
        <p:txBody>
          <a:bodyPr wrap="none" rtlCol="0">
            <a:spAutoFit/>
          </a:bodyPr>
          <a:lstStyle/>
          <a:p>
            <a:r>
              <a:rPr lang="en-US" dirty="0"/>
              <a:t>frames</a:t>
            </a:r>
          </a:p>
        </p:txBody>
      </p:sp>
      <p:cxnSp>
        <p:nvCxnSpPr>
          <p:cNvPr id="43" name="Straight Arrow Connector 42">
            <a:extLst>
              <a:ext uri="{FF2B5EF4-FFF2-40B4-BE49-F238E27FC236}">
                <a16:creationId xmlns:a16="http://schemas.microsoft.com/office/drawing/2014/main" id="{FA09D111-9F21-4CC6-A4DC-B9D3CBEF5FF5}"/>
              </a:ext>
            </a:extLst>
          </p:cNvPr>
          <p:cNvCxnSpPr>
            <a:cxnSpLocks/>
            <a:stCxn id="45" idx="3"/>
            <a:endCxn id="2" idx="1"/>
          </p:cNvCxnSpPr>
          <p:nvPr/>
        </p:nvCxnSpPr>
        <p:spPr bwMode="auto">
          <a:xfrm flipV="1">
            <a:off x="6650341" y="3464690"/>
            <a:ext cx="638086" cy="12111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7D2337B1-2826-4501-BC08-466C68044041}"/>
              </a:ext>
            </a:extLst>
          </p:cNvPr>
          <p:cNvCxnSpPr>
            <a:cxnSpLocks/>
            <a:stCxn id="45" idx="3"/>
            <a:endCxn id="10" idx="1"/>
          </p:cNvCxnSpPr>
          <p:nvPr/>
        </p:nvCxnSpPr>
        <p:spPr bwMode="auto">
          <a:xfrm>
            <a:off x="6650341" y="4675855"/>
            <a:ext cx="638083" cy="1219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602BBD2A-4A99-4B3E-88B5-CB2D21E7A8F5}"/>
              </a:ext>
            </a:extLst>
          </p:cNvPr>
          <p:cNvCxnSpPr>
            <a:cxnSpLocks/>
            <a:stCxn id="45" idx="3"/>
            <a:endCxn id="6" idx="1"/>
          </p:cNvCxnSpPr>
          <p:nvPr/>
        </p:nvCxnSpPr>
        <p:spPr bwMode="auto">
          <a:xfrm flipV="1">
            <a:off x="6650341" y="3950723"/>
            <a:ext cx="638085" cy="7251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A034416E-7E2B-41BF-874F-EFD2EDE31856}"/>
              </a:ext>
            </a:extLst>
          </p:cNvPr>
          <p:cNvCxnSpPr>
            <a:cxnSpLocks/>
            <a:stCxn id="45" idx="3"/>
          </p:cNvCxnSpPr>
          <p:nvPr/>
        </p:nvCxnSpPr>
        <p:spPr bwMode="auto">
          <a:xfrm flipV="1">
            <a:off x="6650341" y="4463171"/>
            <a:ext cx="602739" cy="2126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A10138AB-9991-4787-8B74-96E3C3F4E57B}"/>
              </a:ext>
            </a:extLst>
          </p:cNvPr>
          <p:cNvCxnSpPr>
            <a:cxnSpLocks/>
            <a:stCxn id="45" idx="3"/>
            <a:endCxn id="8" idx="1"/>
          </p:cNvCxnSpPr>
          <p:nvPr/>
        </p:nvCxnSpPr>
        <p:spPr bwMode="auto">
          <a:xfrm>
            <a:off x="6650341" y="4675855"/>
            <a:ext cx="638084" cy="2469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AB476A6A-1BB1-4D69-BCAF-03C67D372C82}"/>
              </a:ext>
            </a:extLst>
          </p:cNvPr>
          <p:cNvCxnSpPr>
            <a:cxnSpLocks/>
            <a:stCxn id="45" idx="3"/>
            <a:endCxn id="9" idx="1"/>
          </p:cNvCxnSpPr>
          <p:nvPr/>
        </p:nvCxnSpPr>
        <p:spPr bwMode="auto">
          <a:xfrm>
            <a:off x="6650341" y="4675855"/>
            <a:ext cx="638083" cy="7329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266899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noProof="0" dirty="0"/>
              <a:t>Associativity</a:t>
            </a:r>
          </a:p>
        </p:txBody>
      </p:sp>
      <p:sp>
        <p:nvSpPr>
          <p:cNvPr id="66563" name="Rectangle 3"/>
          <p:cNvSpPr>
            <a:spLocks noGrp="1" noChangeArrowheads="1"/>
          </p:cNvSpPr>
          <p:nvPr>
            <p:ph idx="1"/>
          </p:nvPr>
        </p:nvSpPr>
        <p:spPr>
          <a:xfrm>
            <a:off x="334436" y="1232355"/>
            <a:ext cx="7655681" cy="5249412"/>
          </a:xfrm>
        </p:spPr>
        <p:txBody>
          <a:bodyPr/>
          <a:lstStyle/>
          <a:p>
            <a:r>
              <a:rPr lang="en-US" noProof="0" dirty="0"/>
              <a:t>Number of block frames per set</a:t>
            </a:r>
          </a:p>
          <a:p>
            <a:endParaRPr lang="en-US" noProof="0" dirty="0"/>
          </a:p>
          <a:p>
            <a:r>
              <a:rPr lang="en-US" noProof="0" dirty="0"/>
              <a:t>The total number </a:t>
            </a:r>
            <a:r>
              <a:rPr lang="en-US" i="1" noProof="0" dirty="0"/>
              <a:t>c</a:t>
            </a:r>
            <a:r>
              <a:rPr lang="en-US" noProof="0" dirty="0"/>
              <a:t> of block frames in a cache is the product of the number </a:t>
            </a:r>
            <a:r>
              <a:rPr lang="en-US" i="1" noProof="0" dirty="0"/>
              <a:t>s</a:t>
            </a:r>
            <a:r>
              <a:rPr lang="en-US" noProof="0" dirty="0"/>
              <a:t> of sets and the associativity </a:t>
            </a:r>
            <a:r>
              <a:rPr lang="en-US" i="1" noProof="0" dirty="0"/>
              <a:t>n</a:t>
            </a:r>
            <a:r>
              <a:rPr lang="en-US" noProof="0" dirty="0"/>
              <a:t>, thus </a:t>
            </a:r>
            <a:r>
              <a:rPr lang="en-US" i="1" noProof="0" dirty="0"/>
              <a:t>c = s * n</a:t>
            </a:r>
            <a:r>
              <a:rPr lang="en-US" noProof="0" dirty="0"/>
              <a:t>.</a:t>
            </a:r>
          </a:p>
          <a:p>
            <a:endParaRPr lang="en-US" noProof="0" dirty="0"/>
          </a:p>
          <a:p>
            <a:r>
              <a:rPr lang="en-US" noProof="0" dirty="0"/>
              <a:t>A cache is called</a:t>
            </a:r>
          </a:p>
          <a:p>
            <a:pPr lvl="1"/>
            <a:r>
              <a:rPr lang="en-US" b="1" dirty="0"/>
              <a:t>fully associative</a:t>
            </a:r>
            <a:r>
              <a:rPr lang="en-US" dirty="0"/>
              <a:t>, if it consists of a single set only (</a:t>
            </a:r>
            <a:r>
              <a:rPr lang="en-US" i="1" dirty="0"/>
              <a:t>s</a:t>
            </a:r>
            <a:r>
              <a:rPr lang="en-US" dirty="0"/>
              <a:t> = 1, </a:t>
            </a:r>
            <a:r>
              <a:rPr lang="en-US" i="1" dirty="0"/>
              <a:t>n</a:t>
            </a:r>
            <a:r>
              <a:rPr lang="en-US" dirty="0"/>
              <a:t> = </a:t>
            </a:r>
            <a:r>
              <a:rPr lang="en-US" i="1" dirty="0"/>
              <a:t>c</a:t>
            </a:r>
            <a:r>
              <a:rPr lang="en-US" dirty="0"/>
              <a:t>)</a:t>
            </a:r>
          </a:p>
          <a:p>
            <a:pPr lvl="1"/>
            <a:r>
              <a:rPr lang="en-US" b="1" dirty="0"/>
              <a:t>direct mapped</a:t>
            </a:r>
            <a:r>
              <a:rPr lang="en-US" dirty="0"/>
              <a:t>, if each set consists of a single frame only (</a:t>
            </a:r>
            <a:r>
              <a:rPr lang="en-US" i="1" dirty="0"/>
              <a:t>n</a:t>
            </a:r>
            <a:r>
              <a:rPr lang="en-US" dirty="0"/>
              <a:t> = 1, </a:t>
            </a:r>
            <a:r>
              <a:rPr lang="en-US" i="1" dirty="0"/>
              <a:t>s</a:t>
            </a:r>
            <a:r>
              <a:rPr lang="en-US" dirty="0"/>
              <a:t> = </a:t>
            </a:r>
            <a:r>
              <a:rPr lang="en-US" i="1" dirty="0"/>
              <a:t>c</a:t>
            </a:r>
            <a:r>
              <a:rPr lang="en-US" dirty="0"/>
              <a:t>)</a:t>
            </a:r>
          </a:p>
          <a:p>
            <a:pPr lvl="1"/>
            <a:r>
              <a:rPr lang="en-US" b="1" dirty="0"/>
              <a:t>n-way set associative</a:t>
            </a:r>
            <a:r>
              <a:rPr lang="en-US" dirty="0"/>
              <a:t>, otherwise (</a:t>
            </a:r>
            <a:r>
              <a:rPr lang="en-US" i="1" dirty="0"/>
              <a:t>s</a:t>
            </a:r>
            <a:r>
              <a:rPr lang="en-US" dirty="0"/>
              <a:t> = </a:t>
            </a:r>
            <a:r>
              <a:rPr lang="en-US" i="1" dirty="0"/>
              <a:t>c</a:t>
            </a:r>
            <a:r>
              <a:rPr lang="en-US" dirty="0"/>
              <a:t> / </a:t>
            </a:r>
            <a:r>
              <a:rPr lang="en-US" i="1" dirty="0"/>
              <a:t>n</a:t>
            </a:r>
            <a:r>
              <a:rPr lang="en-US" dirty="0"/>
              <a:t>)</a:t>
            </a:r>
          </a:p>
          <a:p>
            <a:endParaRPr lang="en-US" noProof="0" dirty="0"/>
          </a:p>
        </p:txBody>
      </p:sp>
      <p:sp>
        <p:nvSpPr>
          <p:cNvPr id="6656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 name="Tabelle 4"/>
          <p:cNvGraphicFramePr>
            <a:graphicFrameLocks noGrp="1"/>
          </p:cNvGraphicFramePr>
          <p:nvPr>
            <p:extLst>
              <p:ext uri="{D42A27DB-BD31-4B8C-83A1-F6EECF244321}">
                <p14:modId xmlns:p14="http://schemas.microsoft.com/office/powerpoint/2010/main" val="66017520"/>
              </p:ext>
            </p:extLst>
          </p:nvPr>
        </p:nvGraphicFramePr>
        <p:xfrm>
          <a:off x="9453564" y="2062163"/>
          <a:ext cx="1000125" cy="2971800"/>
        </p:xfrm>
        <a:graphic>
          <a:graphicData uri="http://schemas.openxmlformats.org/drawingml/2006/table">
            <a:tbl>
              <a:tblPr/>
              <a:tblGrid>
                <a:gridCol w="1000125">
                  <a:extLst>
                    <a:ext uri="{9D8B030D-6E8A-4147-A177-3AD203B41FA5}">
                      <a16:colId xmlns:a16="http://schemas.microsoft.com/office/drawing/2014/main" val="20000"/>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7"/>
                  </a:ext>
                </a:extLst>
              </a:tr>
            </a:tbl>
          </a:graphicData>
        </a:graphic>
      </p:graphicFrame>
      <p:sp>
        <p:nvSpPr>
          <p:cNvPr id="66585" name="Geschweifte Klammer rechts 5"/>
          <p:cNvSpPr>
            <a:spLocks/>
          </p:cNvSpPr>
          <p:nvPr/>
        </p:nvSpPr>
        <p:spPr bwMode="auto">
          <a:xfrm>
            <a:off x="10525126" y="2062164"/>
            <a:ext cx="214313" cy="714375"/>
          </a:xfrm>
          <a:prstGeom prst="rightBrace">
            <a:avLst>
              <a:gd name="adj1" fmla="val 8333"/>
              <a:gd name="adj2" fmla="val 50000"/>
            </a:avLst>
          </a:prstGeom>
          <a:noFill/>
          <a:ln w="12700">
            <a:solidFill>
              <a:schemeClr val="tx1"/>
            </a:solidFill>
            <a:round/>
            <a:headEnd/>
            <a:tailEnd/>
          </a:ln>
        </p:spPr>
        <p:txBody>
          <a:bodyPr wrap="none"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mj-lt"/>
              <a:ea typeface="MS PGothic" pitchFamily="34" charset="-128"/>
              <a:cs typeface="+mn-cs"/>
            </a:endParaRPr>
          </a:p>
        </p:txBody>
      </p:sp>
      <p:sp>
        <p:nvSpPr>
          <p:cNvPr id="66586" name="Geschweifte Klammer rechts 6"/>
          <p:cNvSpPr>
            <a:spLocks/>
          </p:cNvSpPr>
          <p:nvPr/>
        </p:nvSpPr>
        <p:spPr bwMode="auto">
          <a:xfrm>
            <a:off x="10525126" y="2847976"/>
            <a:ext cx="214313" cy="714375"/>
          </a:xfrm>
          <a:prstGeom prst="rightBrace">
            <a:avLst>
              <a:gd name="adj1" fmla="val 8333"/>
              <a:gd name="adj2" fmla="val 50000"/>
            </a:avLst>
          </a:prstGeom>
          <a:no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mj-lt"/>
              <a:ea typeface="MS PGothic" pitchFamily="34" charset="-128"/>
              <a:cs typeface="+mn-cs"/>
            </a:endParaRPr>
          </a:p>
        </p:txBody>
      </p:sp>
      <p:sp>
        <p:nvSpPr>
          <p:cNvPr id="66587" name="Geschweifte Klammer rechts 7"/>
          <p:cNvSpPr>
            <a:spLocks/>
          </p:cNvSpPr>
          <p:nvPr/>
        </p:nvSpPr>
        <p:spPr bwMode="auto">
          <a:xfrm>
            <a:off x="10525126" y="4276726"/>
            <a:ext cx="214313" cy="714375"/>
          </a:xfrm>
          <a:prstGeom prst="rightBrace">
            <a:avLst>
              <a:gd name="adj1" fmla="val 8333"/>
              <a:gd name="adj2" fmla="val 50000"/>
            </a:avLst>
          </a:prstGeom>
          <a:no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mj-lt"/>
              <a:ea typeface="MS PGothic" pitchFamily="34" charset="-128"/>
              <a:cs typeface="+mn-cs"/>
            </a:endParaRPr>
          </a:p>
        </p:txBody>
      </p:sp>
      <p:sp>
        <p:nvSpPr>
          <p:cNvPr id="66588" name="Textfeld 8"/>
          <p:cNvSpPr txBox="1">
            <a:spLocks noChangeArrowheads="1"/>
          </p:cNvSpPr>
          <p:nvPr/>
        </p:nvSpPr>
        <p:spPr bwMode="auto">
          <a:xfrm>
            <a:off x="9804316" y="2246314"/>
            <a:ext cx="312907" cy="369332"/>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1" u="none" strike="noStrike" kern="1200" cap="none" spc="0" normalizeH="0" baseline="0" noProof="0">
                <a:ln>
                  <a:noFill/>
                </a:ln>
                <a:solidFill>
                  <a:srgbClr val="333333"/>
                </a:solidFill>
                <a:effectLst/>
                <a:uLnTx/>
                <a:uFillTx/>
                <a:latin typeface="+mj-lt"/>
                <a:ea typeface="MS PGothic" pitchFamily="34" charset="-128"/>
                <a:cs typeface="Times New Roman" pitchFamily="18" charset="0"/>
              </a:rPr>
              <a:t>n</a:t>
            </a:r>
          </a:p>
        </p:txBody>
      </p:sp>
      <p:sp>
        <p:nvSpPr>
          <p:cNvPr id="66589" name="Textfeld 9"/>
          <p:cNvSpPr txBox="1">
            <a:spLocks noChangeArrowheads="1"/>
          </p:cNvSpPr>
          <p:nvPr/>
        </p:nvSpPr>
        <p:spPr bwMode="auto">
          <a:xfrm>
            <a:off x="9804316" y="3005139"/>
            <a:ext cx="312907" cy="369332"/>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1" u="none" strike="noStrike" kern="1200" cap="none" spc="0" normalizeH="0" baseline="0" noProof="0">
                <a:ln>
                  <a:noFill/>
                </a:ln>
                <a:solidFill>
                  <a:srgbClr val="333333"/>
                </a:solidFill>
                <a:effectLst/>
                <a:uLnTx/>
                <a:uFillTx/>
                <a:latin typeface="+mj-lt"/>
                <a:ea typeface="MS PGothic" pitchFamily="34" charset="-128"/>
                <a:cs typeface="Times New Roman" pitchFamily="18" charset="0"/>
              </a:rPr>
              <a:t>n</a:t>
            </a:r>
          </a:p>
        </p:txBody>
      </p:sp>
      <p:sp>
        <p:nvSpPr>
          <p:cNvPr id="66590" name="Textfeld 10"/>
          <p:cNvSpPr txBox="1">
            <a:spLocks noChangeArrowheads="1"/>
          </p:cNvSpPr>
          <p:nvPr/>
        </p:nvSpPr>
        <p:spPr bwMode="auto">
          <a:xfrm>
            <a:off x="9804316" y="4479925"/>
            <a:ext cx="312907" cy="369332"/>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1" u="none" strike="noStrike" kern="1200" cap="none" spc="0" normalizeH="0" baseline="0" noProof="0" dirty="0">
                <a:ln>
                  <a:noFill/>
                </a:ln>
                <a:solidFill>
                  <a:srgbClr val="333333"/>
                </a:solidFill>
                <a:effectLst/>
                <a:uLnTx/>
                <a:uFillTx/>
                <a:latin typeface="+mj-lt"/>
                <a:ea typeface="MS PGothic" pitchFamily="34" charset="-128"/>
                <a:cs typeface="Times New Roman" pitchFamily="18" charset="0"/>
              </a:rPr>
              <a:t>n</a:t>
            </a:r>
          </a:p>
        </p:txBody>
      </p:sp>
      <p:sp>
        <p:nvSpPr>
          <p:cNvPr id="66591" name="Textfeld 11"/>
          <p:cNvSpPr txBox="1">
            <a:spLocks noChangeArrowheads="1"/>
          </p:cNvSpPr>
          <p:nvPr/>
        </p:nvSpPr>
        <p:spPr bwMode="auto">
          <a:xfrm>
            <a:off x="9081412" y="1658939"/>
            <a:ext cx="1749197" cy="36933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mj-lt"/>
                <a:ea typeface="MS PGothic" pitchFamily="34" charset="-128"/>
                <a:cs typeface="+mn-cs"/>
              </a:rPr>
              <a:t>Cache </a:t>
            </a:r>
            <a:r>
              <a:rPr kumimoji="0" lang="de-DE" sz="1800" b="0" i="0" u="none" strike="noStrike" kern="1200" cap="none" spc="0" normalizeH="0" baseline="0" noProof="0" dirty="0" err="1">
                <a:ln>
                  <a:noFill/>
                </a:ln>
                <a:solidFill>
                  <a:srgbClr val="333333"/>
                </a:solidFill>
                <a:effectLst/>
                <a:uLnTx/>
                <a:uFillTx/>
                <a:latin typeface="+mj-lt"/>
                <a:ea typeface="MS PGothic" pitchFamily="34" charset="-128"/>
                <a:cs typeface="+mn-cs"/>
              </a:rPr>
              <a:t>memory</a:t>
            </a:r>
            <a:endParaRPr kumimoji="0" lang="de-DE" sz="1800" b="0" i="0" u="none" strike="noStrike" kern="1200" cap="none" spc="0" normalizeH="0" baseline="0" noProof="0" dirty="0">
              <a:ln>
                <a:noFill/>
              </a:ln>
              <a:solidFill>
                <a:srgbClr val="333333"/>
              </a:solidFill>
              <a:effectLst/>
              <a:uLnTx/>
              <a:uFillTx/>
              <a:latin typeface="+mj-lt"/>
              <a:ea typeface="MS PGothic" pitchFamily="34" charset="-128"/>
              <a:cs typeface="+mn-cs"/>
            </a:endParaRPr>
          </a:p>
        </p:txBody>
      </p:sp>
      <p:sp>
        <p:nvSpPr>
          <p:cNvPr id="2" name="TextBox 1">
            <a:extLst>
              <a:ext uri="{FF2B5EF4-FFF2-40B4-BE49-F238E27FC236}">
                <a16:creationId xmlns:a16="http://schemas.microsoft.com/office/drawing/2014/main" id="{C05D230D-CFFF-4804-A825-7DB5C25845F8}"/>
              </a:ext>
            </a:extLst>
          </p:cNvPr>
          <p:cNvSpPr txBox="1"/>
          <p:nvPr/>
        </p:nvSpPr>
        <p:spPr>
          <a:xfrm>
            <a:off x="10830609" y="2246314"/>
            <a:ext cx="723275" cy="369332"/>
          </a:xfrm>
          <a:prstGeom prst="rect">
            <a:avLst/>
          </a:prstGeom>
          <a:noFill/>
        </p:spPr>
        <p:txBody>
          <a:bodyPr wrap="none" rtlCol="0">
            <a:spAutoFit/>
          </a:bodyPr>
          <a:lstStyle/>
          <a:p>
            <a:r>
              <a:rPr lang="en-US" dirty="0"/>
              <a:t>Set 1</a:t>
            </a:r>
          </a:p>
        </p:txBody>
      </p:sp>
      <p:sp>
        <p:nvSpPr>
          <p:cNvPr id="14" name="TextBox 13">
            <a:extLst>
              <a:ext uri="{FF2B5EF4-FFF2-40B4-BE49-F238E27FC236}">
                <a16:creationId xmlns:a16="http://schemas.microsoft.com/office/drawing/2014/main" id="{AEF18388-918D-40B0-B041-88025449BF60}"/>
              </a:ext>
            </a:extLst>
          </p:cNvPr>
          <p:cNvSpPr txBox="1"/>
          <p:nvPr/>
        </p:nvSpPr>
        <p:spPr>
          <a:xfrm>
            <a:off x="10830609" y="3020497"/>
            <a:ext cx="723275" cy="369332"/>
          </a:xfrm>
          <a:prstGeom prst="rect">
            <a:avLst/>
          </a:prstGeom>
          <a:noFill/>
        </p:spPr>
        <p:txBody>
          <a:bodyPr wrap="none" rtlCol="0">
            <a:spAutoFit/>
          </a:bodyPr>
          <a:lstStyle/>
          <a:p>
            <a:r>
              <a:rPr lang="en-US" dirty="0"/>
              <a:t>Set 2</a:t>
            </a:r>
          </a:p>
        </p:txBody>
      </p:sp>
      <p:sp>
        <p:nvSpPr>
          <p:cNvPr id="15" name="TextBox 14">
            <a:extLst>
              <a:ext uri="{FF2B5EF4-FFF2-40B4-BE49-F238E27FC236}">
                <a16:creationId xmlns:a16="http://schemas.microsoft.com/office/drawing/2014/main" id="{908392C9-E50B-4CB9-964C-813394124C4F}"/>
              </a:ext>
            </a:extLst>
          </p:cNvPr>
          <p:cNvSpPr txBox="1"/>
          <p:nvPr/>
        </p:nvSpPr>
        <p:spPr>
          <a:xfrm>
            <a:off x="10830609" y="4449247"/>
            <a:ext cx="723275" cy="369332"/>
          </a:xfrm>
          <a:prstGeom prst="rect">
            <a:avLst/>
          </a:prstGeom>
          <a:noFill/>
        </p:spPr>
        <p:txBody>
          <a:bodyPr wrap="none" rtlCol="0">
            <a:spAutoFit/>
          </a:bodyPr>
          <a:lstStyle/>
          <a:p>
            <a:r>
              <a:rPr lang="en-US" dirty="0"/>
              <a:t>Set s</a:t>
            </a:r>
          </a:p>
        </p:txBody>
      </p:sp>
    </p:spTree>
    <p:extLst>
      <p:ext uri="{BB962C8B-B14F-4D97-AF65-F5344CB8AC3E}">
        <p14:creationId xmlns:p14="http://schemas.microsoft.com/office/powerpoint/2010/main" val="385453806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noProof="0" dirty="0"/>
              <a:t>Replacement policies</a:t>
            </a:r>
          </a:p>
        </p:txBody>
      </p:sp>
      <p:sp>
        <p:nvSpPr>
          <p:cNvPr id="67588" name="Rectangle 3"/>
          <p:cNvSpPr>
            <a:spLocks noGrp="1" noChangeArrowheads="1"/>
          </p:cNvSpPr>
          <p:nvPr>
            <p:ph idx="1"/>
          </p:nvPr>
        </p:nvSpPr>
        <p:spPr/>
        <p:txBody>
          <a:bodyPr/>
          <a:lstStyle/>
          <a:p>
            <a:pPr eaLnBrk="1" hangingPunct="1"/>
            <a:r>
              <a:rPr lang="en-US" noProof="0" dirty="0"/>
              <a:t>In case of a cache miss the controller may have to evict a cache line to make room for the new entry.</a:t>
            </a:r>
          </a:p>
          <a:p>
            <a:pPr lvl="1"/>
            <a:r>
              <a:rPr lang="en-US" dirty="0"/>
              <a:t>May require a write back into main memory if changed.</a:t>
            </a:r>
            <a:endParaRPr lang="en-US" noProof="0" dirty="0"/>
          </a:p>
          <a:p>
            <a:pPr eaLnBrk="1" hangingPunct="1"/>
            <a:endParaRPr lang="en-US" dirty="0"/>
          </a:p>
          <a:p>
            <a:pPr eaLnBrk="1" hangingPunct="1"/>
            <a:r>
              <a:rPr lang="en-US" noProof="0" dirty="0"/>
              <a:t>The replacement policy determines which entry to evict.</a:t>
            </a:r>
          </a:p>
          <a:p>
            <a:pPr eaLnBrk="1" hangingPunct="1"/>
            <a:endParaRPr lang="en-US" dirty="0"/>
          </a:p>
          <a:p>
            <a:pPr eaLnBrk="1" hangingPunct="1"/>
            <a:r>
              <a:rPr lang="en-US" noProof="0" dirty="0"/>
              <a:t>Only fully or n-way set associative caches need a replacement policy.</a:t>
            </a:r>
            <a:br>
              <a:rPr lang="en-US" noProof="0" dirty="0"/>
            </a:br>
            <a:endParaRPr lang="en-US" noProof="0" dirty="0"/>
          </a:p>
          <a:p>
            <a:pPr eaLnBrk="1" hangingPunct="1"/>
            <a:r>
              <a:rPr lang="en-US" noProof="0" dirty="0"/>
              <a:t>Typically, caches use simple policies</a:t>
            </a:r>
          </a:p>
          <a:p>
            <a:pPr lvl="1" eaLnBrk="1" hangingPunct="1"/>
            <a:r>
              <a:rPr lang="en-US" noProof="0" dirty="0"/>
              <a:t>Least Recently Used (LRU)</a:t>
            </a:r>
          </a:p>
          <a:p>
            <a:pPr lvl="1" eaLnBrk="1" hangingPunct="1"/>
            <a:r>
              <a:rPr lang="en-US" noProof="0" dirty="0"/>
              <a:t>Least Frequently Used (LFU)</a:t>
            </a:r>
          </a:p>
          <a:p>
            <a:pPr lvl="1"/>
            <a:r>
              <a:rPr lang="en-US" dirty="0"/>
              <a:t>Optimum: evict the entry that will not be needed for the longest time </a:t>
            </a:r>
            <a:r>
              <a:rPr lang="en-US" i="1" dirty="0"/>
              <a:t>in the future</a:t>
            </a:r>
          </a:p>
          <a:p>
            <a:pPr lvl="1"/>
            <a:r>
              <a:rPr lang="en-US" dirty="0">
                <a:hlinkClick r:id="rId3"/>
              </a:rPr>
              <a:t>https://en.wikipedia.org/wiki/Cache_replacement_policies</a:t>
            </a:r>
            <a:r>
              <a:rPr lang="en-US" dirty="0"/>
              <a:t>  </a:t>
            </a:r>
          </a:p>
          <a:p>
            <a:pPr lvl="1"/>
            <a:endParaRPr lang="en-US" noProof="0" dirty="0"/>
          </a:p>
        </p:txBody>
      </p:sp>
      <p:sp>
        <p:nvSpPr>
          <p:cNvPr id="6758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08363925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noProof="0" dirty="0"/>
              <a:t>Fully associative cache</a:t>
            </a:r>
          </a:p>
        </p:txBody>
      </p:sp>
      <p:sp>
        <p:nvSpPr>
          <p:cNvPr id="6861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68612" name="Rectangle 3"/>
          <p:cNvSpPr>
            <a:spLocks noChangeArrowheads="1"/>
          </p:cNvSpPr>
          <p:nvPr/>
        </p:nvSpPr>
        <p:spPr bwMode="auto">
          <a:xfrm>
            <a:off x="2365375" y="3781425"/>
            <a:ext cx="1828800" cy="19431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3" name="Rectangle 4"/>
          <p:cNvSpPr>
            <a:spLocks noChangeArrowheads="1"/>
          </p:cNvSpPr>
          <p:nvPr/>
        </p:nvSpPr>
        <p:spPr bwMode="auto">
          <a:xfrm>
            <a:off x="2365375" y="5172075"/>
            <a:ext cx="182880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4" name="Line 5"/>
          <p:cNvSpPr>
            <a:spLocks noChangeShapeType="1"/>
          </p:cNvSpPr>
          <p:nvPr/>
        </p:nvSpPr>
        <p:spPr bwMode="auto">
          <a:xfrm>
            <a:off x="2355851" y="4048125"/>
            <a:ext cx="1838325"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5" name="Line 6"/>
          <p:cNvSpPr>
            <a:spLocks noChangeShapeType="1"/>
          </p:cNvSpPr>
          <p:nvPr/>
        </p:nvSpPr>
        <p:spPr bwMode="auto">
          <a:xfrm rot="-5400000">
            <a:off x="2078831" y="4750594"/>
            <a:ext cx="1919288"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6" name="Text Box 7"/>
          <p:cNvSpPr txBox="1">
            <a:spLocks noChangeArrowheads="1"/>
          </p:cNvSpPr>
          <p:nvPr/>
        </p:nvSpPr>
        <p:spPr bwMode="auto">
          <a:xfrm>
            <a:off x="2378075" y="5430839"/>
            <a:ext cx="169629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	Block 0</a:t>
            </a:r>
          </a:p>
        </p:txBody>
      </p:sp>
      <p:sp>
        <p:nvSpPr>
          <p:cNvPr id="68617" name="Text Box 8"/>
          <p:cNvSpPr txBox="1">
            <a:spLocks noChangeArrowheads="1"/>
          </p:cNvSpPr>
          <p:nvPr/>
        </p:nvSpPr>
        <p:spPr bwMode="auto">
          <a:xfrm>
            <a:off x="2378075" y="5154614"/>
            <a:ext cx="169629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	Block 1</a:t>
            </a:r>
          </a:p>
        </p:txBody>
      </p:sp>
      <p:sp>
        <p:nvSpPr>
          <p:cNvPr id="68618" name="Text Box 9"/>
          <p:cNvSpPr txBox="1">
            <a:spLocks noChangeArrowheads="1"/>
          </p:cNvSpPr>
          <p:nvPr/>
        </p:nvSpPr>
        <p:spPr bwMode="auto">
          <a:xfrm>
            <a:off x="2378075" y="3754439"/>
            <a:ext cx="1795684"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	Block 63</a:t>
            </a:r>
          </a:p>
        </p:txBody>
      </p:sp>
      <p:sp>
        <p:nvSpPr>
          <p:cNvPr id="68619" name="Text Box 10"/>
          <p:cNvSpPr txBox="1">
            <a:spLocks noChangeArrowheads="1"/>
          </p:cNvSpPr>
          <p:nvPr/>
        </p:nvSpPr>
        <p:spPr bwMode="auto">
          <a:xfrm>
            <a:off x="2463801" y="3382963"/>
            <a:ext cx="955711"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Cache</a:t>
            </a:r>
          </a:p>
        </p:txBody>
      </p:sp>
      <p:sp>
        <p:nvSpPr>
          <p:cNvPr id="68620" name="Rectangle 11"/>
          <p:cNvSpPr>
            <a:spLocks noChangeArrowheads="1"/>
          </p:cNvSpPr>
          <p:nvPr/>
        </p:nvSpPr>
        <p:spPr bwMode="auto">
          <a:xfrm>
            <a:off x="7080250" y="1371601"/>
            <a:ext cx="2190750" cy="4352925"/>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21" name="Line 12"/>
          <p:cNvSpPr>
            <a:spLocks noChangeShapeType="1"/>
          </p:cNvSpPr>
          <p:nvPr/>
        </p:nvSpPr>
        <p:spPr bwMode="auto">
          <a:xfrm>
            <a:off x="7070726" y="1638300"/>
            <a:ext cx="2201863" cy="1588"/>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22" name="Text Box 13"/>
          <p:cNvSpPr txBox="1">
            <a:spLocks noChangeArrowheads="1"/>
          </p:cNvSpPr>
          <p:nvPr/>
        </p:nvSpPr>
        <p:spPr bwMode="auto">
          <a:xfrm>
            <a:off x="7754939" y="5430839"/>
            <a:ext cx="772969"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0</a:t>
            </a:r>
          </a:p>
        </p:txBody>
      </p:sp>
      <p:sp>
        <p:nvSpPr>
          <p:cNvPr id="68623" name="Text Box 14"/>
          <p:cNvSpPr txBox="1">
            <a:spLocks noChangeArrowheads="1"/>
          </p:cNvSpPr>
          <p:nvPr/>
        </p:nvSpPr>
        <p:spPr bwMode="auto">
          <a:xfrm>
            <a:off x="7607301" y="1344614"/>
            <a:ext cx="1071127"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1023</a:t>
            </a:r>
          </a:p>
        </p:txBody>
      </p:sp>
      <p:sp>
        <p:nvSpPr>
          <p:cNvPr id="68624" name="Text Box 15"/>
          <p:cNvSpPr txBox="1">
            <a:spLocks noChangeArrowheads="1"/>
          </p:cNvSpPr>
          <p:nvPr/>
        </p:nvSpPr>
        <p:spPr bwMode="auto">
          <a:xfrm>
            <a:off x="7140576" y="906463"/>
            <a:ext cx="1835759"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Main </a:t>
            </a: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68625" name="Line 16"/>
          <p:cNvSpPr>
            <a:spLocks noChangeShapeType="1"/>
          </p:cNvSpPr>
          <p:nvPr/>
        </p:nvSpPr>
        <p:spPr bwMode="auto">
          <a:xfrm>
            <a:off x="7080251" y="5448300"/>
            <a:ext cx="2201863" cy="1588"/>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68626" name="Group 17"/>
          <p:cNvGrpSpPr>
            <a:grpSpLocks/>
          </p:cNvGrpSpPr>
          <p:nvPr/>
        </p:nvGrpSpPr>
        <p:grpSpPr bwMode="auto">
          <a:xfrm>
            <a:off x="4165601" y="1381125"/>
            <a:ext cx="2943225" cy="4343400"/>
            <a:chOff x="1770" y="1008"/>
            <a:chExt cx="1854" cy="2736"/>
          </a:xfrm>
        </p:grpSpPr>
        <p:sp>
          <p:nvSpPr>
            <p:cNvPr id="68631" name="Line 18"/>
            <p:cNvSpPr>
              <a:spLocks noChangeShapeType="1"/>
            </p:cNvSpPr>
            <p:nvPr/>
          </p:nvSpPr>
          <p:spPr bwMode="auto">
            <a:xfrm flipH="1">
              <a:off x="1770" y="3744"/>
              <a:ext cx="185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32" name="Line 19"/>
            <p:cNvSpPr>
              <a:spLocks noChangeShapeType="1"/>
            </p:cNvSpPr>
            <p:nvPr/>
          </p:nvSpPr>
          <p:spPr bwMode="auto">
            <a:xfrm flipH="1">
              <a:off x="1782" y="1008"/>
              <a:ext cx="1818" cy="150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33" name="Text Box 20"/>
            <p:cNvSpPr txBox="1">
              <a:spLocks noChangeArrowheads="1"/>
            </p:cNvSpPr>
            <p:nvPr/>
          </p:nvSpPr>
          <p:spPr bwMode="auto">
            <a:xfrm>
              <a:off x="2114" y="2689"/>
              <a:ext cx="1237" cy="523"/>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Associative</a:t>
              </a:r>
              <a:r>
                <a:rPr kumimoji="0" lang="de-DE" sz="2400" b="1" i="0" u="none" strike="noStrike" kern="1200" cap="none" spc="0" normalizeH="0" baseline="0" noProof="0" dirty="0">
                  <a:ln>
                    <a:noFill/>
                  </a:ln>
                  <a:solidFill>
                    <a:srgbClr val="333333"/>
                  </a:solidFill>
                  <a:effectLst/>
                  <a:uLnTx/>
                  <a:uFillTx/>
                  <a:latin typeface="Arial" charset="0"/>
                  <a:ea typeface="MS PGothic"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mapping</a:t>
              </a:r>
              <a:endParaRPr kumimoji="0" lang="de-DE" sz="24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grpSp>
      <p:sp>
        <p:nvSpPr>
          <p:cNvPr id="68627" name="Text Box 21"/>
          <p:cNvSpPr txBox="1">
            <a:spLocks noChangeArrowheads="1"/>
          </p:cNvSpPr>
          <p:nvPr/>
        </p:nvSpPr>
        <p:spPr bwMode="auto">
          <a:xfrm>
            <a:off x="6854825" y="3016250"/>
            <a:ext cx="466794" cy="7078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68628" name="Text Box 22"/>
          <p:cNvSpPr txBox="1">
            <a:spLocks noChangeArrowheads="1"/>
          </p:cNvSpPr>
          <p:nvPr/>
        </p:nvSpPr>
        <p:spPr bwMode="auto">
          <a:xfrm>
            <a:off x="9045575" y="3016250"/>
            <a:ext cx="466794" cy="7078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68629" name="Text Box 23"/>
          <p:cNvSpPr txBox="1">
            <a:spLocks noChangeArrowheads="1"/>
          </p:cNvSpPr>
          <p:nvPr/>
        </p:nvSpPr>
        <p:spPr bwMode="auto">
          <a:xfrm>
            <a:off x="4025900" y="4270375"/>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68630" name="Text Box 24"/>
          <p:cNvSpPr txBox="1">
            <a:spLocks noChangeArrowheads="1"/>
          </p:cNvSpPr>
          <p:nvPr/>
        </p:nvSpPr>
        <p:spPr bwMode="auto">
          <a:xfrm>
            <a:off x="2225675" y="4270375"/>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54030116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Rectangle 7"/>
          <p:cNvSpPr>
            <a:spLocks noGrp="1" noChangeArrowheads="1"/>
          </p:cNvSpPr>
          <p:nvPr>
            <p:ph type="title"/>
          </p:nvPr>
        </p:nvSpPr>
        <p:spPr/>
        <p:txBody>
          <a:bodyPr/>
          <a:lstStyle/>
          <a:p>
            <a:r>
              <a:rPr lang="en-US" dirty="0"/>
              <a:t>Fully associative cache</a:t>
            </a:r>
            <a:endParaRPr lang="en-US" noProof="0" dirty="0"/>
          </a:p>
        </p:txBody>
      </p:sp>
      <p:sp>
        <p:nvSpPr>
          <p:cNvPr id="69634"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69739" name="Text Box 115"/>
          <p:cNvSpPr txBox="1">
            <a:spLocks noChangeArrowheads="1"/>
          </p:cNvSpPr>
          <p:nvPr/>
        </p:nvSpPr>
        <p:spPr bwMode="auto">
          <a:xfrm>
            <a:off x="7291389" y="914401"/>
            <a:ext cx="3095719" cy="78483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Capacity</a:t>
            </a: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 256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endPar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Block = 4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words</a:t>
            </a: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 = 16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endPar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21" name="Line 2"/>
          <p:cNvSpPr>
            <a:spLocks noChangeShapeType="1"/>
          </p:cNvSpPr>
          <p:nvPr/>
        </p:nvSpPr>
        <p:spPr bwMode="auto">
          <a:xfrm>
            <a:off x="4536629" y="3212500"/>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 name="Line 3"/>
          <p:cNvSpPr>
            <a:spLocks noChangeShapeType="1"/>
          </p:cNvSpPr>
          <p:nvPr/>
        </p:nvSpPr>
        <p:spPr bwMode="auto">
          <a:xfrm>
            <a:off x="4546154" y="3498250"/>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 name="Line 4"/>
          <p:cNvSpPr>
            <a:spLocks noChangeShapeType="1"/>
          </p:cNvSpPr>
          <p:nvPr/>
        </p:nvSpPr>
        <p:spPr bwMode="auto">
          <a:xfrm>
            <a:off x="4546154" y="3793525"/>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 name="Line 5"/>
          <p:cNvSpPr>
            <a:spLocks noChangeShapeType="1"/>
          </p:cNvSpPr>
          <p:nvPr/>
        </p:nvSpPr>
        <p:spPr bwMode="auto">
          <a:xfrm>
            <a:off x="4536629" y="5088925"/>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 name="Line 6"/>
          <p:cNvSpPr>
            <a:spLocks noChangeShapeType="1"/>
          </p:cNvSpPr>
          <p:nvPr/>
        </p:nvSpPr>
        <p:spPr bwMode="auto">
          <a:xfrm flipH="1">
            <a:off x="1621979" y="3298225"/>
            <a:ext cx="9525" cy="8953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26" name="Group 8"/>
          <p:cNvGrpSpPr>
            <a:grpSpLocks/>
          </p:cNvGrpSpPr>
          <p:nvPr/>
        </p:nvGrpSpPr>
        <p:grpSpPr bwMode="auto">
          <a:xfrm>
            <a:off x="1250504" y="1698025"/>
            <a:ext cx="3081337" cy="285750"/>
            <a:chOff x="312" y="1224"/>
            <a:chExt cx="1464" cy="180"/>
          </a:xfrm>
        </p:grpSpPr>
        <p:sp>
          <p:nvSpPr>
            <p:cNvPr id="127" name="Rectangle 9"/>
            <p:cNvSpPr>
              <a:spLocks noChangeArrowheads="1"/>
            </p:cNvSpPr>
            <p:nvPr/>
          </p:nvSpPr>
          <p:spPr bwMode="auto">
            <a:xfrm>
              <a:off x="312" y="1224"/>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 name="Rectangle 10"/>
            <p:cNvSpPr>
              <a:spLocks noChangeArrowheads="1"/>
            </p:cNvSpPr>
            <p:nvPr/>
          </p:nvSpPr>
          <p:spPr bwMode="auto">
            <a:xfrm>
              <a:off x="1404" y="1224"/>
              <a:ext cx="186"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 name="Rectangle 11"/>
            <p:cNvSpPr>
              <a:spLocks noChangeArrowheads="1"/>
            </p:cNvSpPr>
            <p:nvPr/>
          </p:nvSpPr>
          <p:spPr bwMode="auto">
            <a:xfrm>
              <a:off x="1590" y="1224"/>
              <a:ext cx="186"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30" name="Rectangle 12"/>
          <p:cNvSpPr>
            <a:spLocks noChangeArrowheads="1"/>
          </p:cNvSpPr>
          <p:nvPr/>
        </p:nvSpPr>
        <p:spPr bwMode="auto">
          <a:xfrm>
            <a:off x="2212529" y="30601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1" name="Rectangle 13"/>
          <p:cNvSpPr>
            <a:spLocks noChangeArrowheads="1"/>
          </p:cNvSpPr>
          <p:nvPr/>
        </p:nvSpPr>
        <p:spPr bwMode="auto">
          <a:xfrm>
            <a:off x="2212529" y="33458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2" name="Rectangle 14"/>
          <p:cNvSpPr>
            <a:spLocks noChangeArrowheads="1"/>
          </p:cNvSpPr>
          <p:nvPr/>
        </p:nvSpPr>
        <p:spPr bwMode="auto">
          <a:xfrm>
            <a:off x="2212529" y="36316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3" name="Rectangle 15"/>
          <p:cNvSpPr>
            <a:spLocks noChangeArrowheads="1"/>
          </p:cNvSpPr>
          <p:nvPr/>
        </p:nvSpPr>
        <p:spPr bwMode="auto">
          <a:xfrm>
            <a:off x="4193729" y="49651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4" name="Rectangle 16"/>
          <p:cNvSpPr>
            <a:spLocks noChangeArrowheads="1"/>
          </p:cNvSpPr>
          <p:nvPr/>
        </p:nvSpPr>
        <p:spPr bwMode="auto">
          <a:xfrm>
            <a:off x="2212529" y="49651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5" name="Line 17"/>
          <p:cNvSpPr>
            <a:spLocks noChangeShapeType="1"/>
          </p:cNvSpPr>
          <p:nvPr/>
        </p:nvSpPr>
        <p:spPr bwMode="auto">
          <a:xfrm>
            <a:off x="4365179" y="3917350"/>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6" name="Line 18"/>
          <p:cNvSpPr>
            <a:spLocks noChangeShapeType="1"/>
          </p:cNvSpPr>
          <p:nvPr/>
        </p:nvSpPr>
        <p:spPr bwMode="auto">
          <a:xfrm>
            <a:off x="4193729" y="3917350"/>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7" name="Rectangle 19"/>
          <p:cNvSpPr>
            <a:spLocks noChangeArrowheads="1"/>
          </p:cNvSpPr>
          <p:nvPr/>
        </p:nvSpPr>
        <p:spPr bwMode="auto">
          <a:xfrm>
            <a:off x="4365179" y="49651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8" name="Rectangle 20"/>
          <p:cNvSpPr>
            <a:spLocks noChangeArrowheads="1"/>
          </p:cNvSpPr>
          <p:nvPr/>
        </p:nvSpPr>
        <p:spPr bwMode="auto">
          <a:xfrm>
            <a:off x="4193729" y="334585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9" name="Rectangle 21"/>
          <p:cNvSpPr>
            <a:spLocks noChangeArrowheads="1"/>
          </p:cNvSpPr>
          <p:nvPr/>
        </p:nvSpPr>
        <p:spPr bwMode="auto">
          <a:xfrm>
            <a:off x="4365179" y="334585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0" name="Rectangle 22"/>
          <p:cNvSpPr>
            <a:spLocks noChangeArrowheads="1"/>
          </p:cNvSpPr>
          <p:nvPr/>
        </p:nvSpPr>
        <p:spPr bwMode="auto">
          <a:xfrm>
            <a:off x="4193729" y="36316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1" name="Rectangle 23"/>
          <p:cNvSpPr>
            <a:spLocks noChangeArrowheads="1"/>
          </p:cNvSpPr>
          <p:nvPr/>
        </p:nvSpPr>
        <p:spPr bwMode="auto">
          <a:xfrm>
            <a:off x="4365179" y="36316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2" name="Text Box 24"/>
          <p:cNvSpPr txBox="1">
            <a:spLocks noChangeArrowheads="1"/>
          </p:cNvSpPr>
          <p:nvPr/>
        </p:nvSpPr>
        <p:spPr bwMode="auto">
          <a:xfrm>
            <a:off x="4393754" y="4166588"/>
            <a:ext cx="323850"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43" name="Line 25"/>
          <p:cNvSpPr>
            <a:spLocks noChangeShapeType="1"/>
          </p:cNvSpPr>
          <p:nvPr/>
        </p:nvSpPr>
        <p:spPr bwMode="auto">
          <a:xfrm>
            <a:off x="4536629" y="3926875"/>
            <a:ext cx="0" cy="4476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4" name="Line 26"/>
          <p:cNvSpPr>
            <a:spLocks noChangeShapeType="1"/>
          </p:cNvSpPr>
          <p:nvPr/>
        </p:nvSpPr>
        <p:spPr bwMode="auto">
          <a:xfrm flipV="1">
            <a:off x="4536629" y="4403125"/>
            <a:ext cx="0" cy="57150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5" name="Text Box 27"/>
          <p:cNvSpPr txBox="1">
            <a:spLocks noChangeArrowheads="1"/>
          </p:cNvSpPr>
          <p:nvPr/>
        </p:nvSpPr>
        <p:spPr bwMode="auto">
          <a:xfrm>
            <a:off x="2069654" y="4144363"/>
            <a:ext cx="323850"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46" name="Line 28"/>
          <p:cNvSpPr>
            <a:spLocks noChangeShapeType="1"/>
          </p:cNvSpPr>
          <p:nvPr/>
        </p:nvSpPr>
        <p:spPr bwMode="auto">
          <a:xfrm>
            <a:off x="2212529" y="3898300"/>
            <a:ext cx="0" cy="4603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7" name="Line 29"/>
          <p:cNvSpPr>
            <a:spLocks noChangeShapeType="1"/>
          </p:cNvSpPr>
          <p:nvPr/>
        </p:nvSpPr>
        <p:spPr bwMode="auto">
          <a:xfrm flipV="1">
            <a:off x="2212529" y="4387250"/>
            <a:ext cx="0" cy="5873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8" name="Rectangle 30"/>
          <p:cNvSpPr>
            <a:spLocks noChangeArrowheads="1"/>
          </p:cNvSpPr>
          <p:nvPr/>
        </p:nvSpPr>
        <p:spPr bwMode="auto">
          <a:xfrm>
            <a:off x="5860604" y="30410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9" name="Rectangle 31"/>
          <p:cNvSpPr>
            <a:spLocks noChangeArrowheads="1"/>
          </p:cNvSpPr>
          <p:nvPr/>
        </p:nvSpPr>
        <p:spPr bwMode="auto">
          <a:xfrm>
            <a:off x="5860604" y="33268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0" name="Rectangle 32"/>
          <p:cNvSpPr>
            <a:spLocks noChangeArrowheads="1"/>
          </p:cNvSpPr>
          <p:nvPr/>
        </p:nvSpPr>
        <p:spPr bwMode="auto">
          <a:xfrm>
            <a:off x="5860604" y="36125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1" name="Rectangle 33"/>
          <p:cNvSpPr>
            <a:spLocks noChangeArrowheads="1"/>
          </p:cNvSpPr>
          <p:nvPr/>
        </p:nvSpPr>
        <p:spPr bwMode="auto">
          <a:xfrm>
            <a:off x="5860604" y="49841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52" name="Group 34"/>
          <p:cNvGrpSpPr>
            <a:grpSpLocks/>
          </p:cNvGrpSpPr>
          <p:nvPr/>
        </p:nvGrpSpPr>
        <p:grpSpPr bwMode="auto">
          <a:xfrm>
            <a:off x="5717729" y="3903063"/>
            <a:ext cx="323850" cy="1076325"/>
            <a:chOff x="2052" y="2646"/>
            <a:chExt cx="205" cy="660"/>
          </a:xfrm>
        </p:grpSpPr>
        <p:sp>
          <p:nvSpPr>
            <p:cNvPr id="153" name="Text Box 35"/>
            <p:cNvSpPr txBox="1">
              <a:spLocks noChangeArrowheads="1"/>
            </p:cNvSpPr>
            <p:nvPr/>
          </p:nvSpPr>
          <p:spPr bwMode="auto">
            <a:xfrm>
              <a:off x="2052" y="2797"/>
              <a:ext cx="205"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54" name="Line 36"/>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5" name="Line 37"/>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56" name="Group 38"/>
          <p:cNvGrpSpPr>
            <a:grpSpLocks/>
          </p:cNvGrpSpPr>
          <p:nvPr/>
        </p:nvGrpSpPr>
        <p:grpSpPr bwMode="auto">
          <a:xfrm>
            <a:off x="8041829" y="3903063"/>
            <a:ext cx="323850" cy="1076325"/>
            <a:chOff x="2052" y="2646"/>
            <a:chExt cx="205" cy="660"/>
          </a:xfrm>
        </p:grpSpPr>
        <p:sp>
          <p:nvSpPr>
            <p:cNvPr id="157" name="Text Box 39"/>
            <p:cNvSpPr txBox="1">
              <a:spLocks noChangeArrowheads="1"/>
            </p:cNvSpPr>
            <p:nvPr/>
          </p:nvSpPr>
          <p:spPr bwMode="auto">
            <a:xfrm>
              <a:off x="2052" y="2797"/>
              <a:ext cx="205"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58" name="Line 40"/>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9" name="Line 41"/>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60" name="Line 42"/>
          <p:cNvSpPr>
            <a:spLocks noChangeShapeType="1"/>
          </p:cNvSpPr>
          <p:nvPr/>
        </p:nvSpPr>
        <p:spPr bwMode="auto">
          <a:xfrm>
            <a:off x="6432104" y="32029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1" name="Line 43"/>
          <p:cNvSpPr>
            <a:spLocks noChangeShapeType="1"/>
          </p:cNvSpPr>
          <p:nvPr/>
        </p:nvSpPr>
        <p:spPr bwMode="auto">
          <a:xfrm>
            <a:off x="6432104" y="3493488"/>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2" name="Line 44"/>
          <p:cNvSpPr>
            <a:spLocks noChangeShapeType="1"/>
          </p:cNvSpPr>
          <p:nvPr/>
        </p:nvSpPr>
        <p:spPr bwMode="auto">
          <a:xfrm>
            <a:off x="7089329" y="3260125"/>
            <a:ext cx="0" cy="71438"/>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3" name="Line 45"/>
          <p:cNvSpPr>
            <a:spLocks noChangeShapeType="1"/>
          </p:cNvSpPr>
          <p:nvPr/>
        </p:nvSpPr>
        <p:spPr bwMode="auto">
          <a:xfrm>
            <a:off x="7675116" y="32029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 name="Line 46"/>
          <p:cNvSpPr>
            <a:spLocks noChangeShapeType="1"/>
          </p:cNvSpPr>
          <p:nvPr/>
        </p:nvSpPr>
        <p:spPr bwMode="auto">
          <a:xfrm>
            <a:off x="7675116" y="3493488"/>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5" name="Line 47"/>
          <p:cNvSpPr>
            <a:spLocks noChangeShapeType="1"/>
          </p:cNvSpPr>
          <p:nvPr/>
        </p:nvSpPr>
        <p:spPr bwMode="auto">
          <a:xfrm>
            <a:off x="7089329" y="3493488"/>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6" name="Line 48"/>
          <p:cNvSpPr>
            <a:spLocks noChangeShapeType="1"/>
          </p:cNvSpPr>
          <p:nvPr/>
        </p:nvSpPr>
        <p:spPr bwMode="auto">
          <a:xfrm>
            <a:off x="7675116" y="37744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7" name="Line 49"/>
          <p:cNvSpPr>
            <a:spLocks noChangeShapeType="1"/>
          </p:cNvSpPr>
          <p:nvPr/>
        </p:nvSpPr>
        <p:spPr bwMode="auto">
          <a:xfrm>
            <a:off x="7089329" y="37744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8" name="Line 50"/>
          <p:cNvSpPr>
            <a:spLocks noChangeShapeType="1"/>
          </p:cNvSpPr>
          <p:nvPr/>
        </p:nvSpPr>
        <p:spPr bwMode="auto">
          <a:xfrm>
            <a:off x="6432104" y="37744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9" name="Line 51"/>
          <p:cNvSpPr>
            <a:spLocks noChangeShapeType="1"/>
          </p:cNvSpPr>
          <p:nvPr/>
        </p:nvSpPr>
        <p:spPr bwMode="auto">
          <a:xfrm>
            <a:off x="7089329" y="513655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0" name="Line 52"/>
          <p:cNvSpPr>
            <a:spLocks noChangeShapeType="1"/>
          </p:cNvSpPr>
          <p:nvPr/>
        </p:nvSpPr>
        <p:spPr bwMode="auto">
          <a:xfrm>
            <a:off x="7675116" y="513655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1" name="Line 53"/>
          <p:cNvSpPr>
            <a:spLocks noChangeShapeType="1"/>
          </p:cNvSpPr>
          <p:nvPr/>
        </p:nvSpPr>
        <p:spPr bwMode="auto">
          <a:xfrm>
            <a:off x="6432104" y="513655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2" name="Freeform 54"/>
          <p:cNvSpPr>
            <a:spLocks/>
          </p:cNvSpPr>
          <p:nvPr/>
        </p:nvSpPr>
        <p:spPr bwMode="auto">
          <a:xfrm>
            <a:off x="3755579" y="1983775"/>
            <a:ext cx="3295650" cy="1057275"/>
          </a:xfrm>
          <a:custGeom>
            <a:avLst/>
            <a:gdLst>
              <a:gd name="T0" fmla="*/ 0 w 2076"/>
              <a:gd name="T1" fmla="*/ 0 h 666"/>
              <a:gd name="T2" fmla="*/ 0 w 2076"/>
              <a:gd name="T3" fmla="*/ 2147483647 h 666"/>
              <a:gd name="T4" fmla="*/ 2147483647 w 2076"/>
              <a:gd name="T5" fmla="*/ 2147483647 h 666"/>
              <a:gd name="T6" fmla="*/ 2147483647 w 2076"/>
              <a:gd name="T7" fmla="*/ 2147483647 h 666"/>
              <a:gd name="T8" fmla="*/ 0 60000 65536"/>
              <a:gd name="T9" fmla="*/ 0 60000 65536"/>
              <a:gd name="T10" fmla="*/ 0 60000 65536"/>
              <a:gd name="T11" fmla="*/ 0 60000 65536"/>
              <a:gd name="T12" fmla="*/ 0 w 2076"/>
              <a:gd name="T13" fmla="*/ 0 h 666"/>
              <a:gd name="T14" fmla="*/ 2076 w 2076"/>
              <a:gd name="T15" fmla="*/ 666 h 666"/>
            </a:gdLst>
            <a:ahLst/>
            <a:cxnLst>
              <a:cxn ang="T8">
                <a:pos x="T0" y="T1"/>
              </a:cxn>
              <a:cxn ang="T9">
                <a:pos x="T2" y="T3"/>
              </a:cxn>
              <a:cxn ang="T10">
                <a:pos x="T4" y="T5"/>
              </a:cxn>
              <a:cxn ang="T11">
                <a:pos x="T6" y="T7"/>
              </a:cxn>
            </a:cxnLst>
            <a:rect l="T12" t="T13" r="T14" b="T15"/>
            <a:pathLst>
              <a:path w="2076" h="666">
                <a:moveTo>
                  <a:pt x="0" y="0"/>
                </a:moveTo>
                <a:lnTo>
                  <a:pt x="0" y="288"/>
                </a:lnTo>
                <a:lnTo>
                  <a:pt x="2076" y="288"/>
                </a:lnTo>
                <a:lnTo>
                  <a:pt x="2076" y="666"/>
                </a:lnTo>
              </a:path>
            </a:pathLst>
          </a:custGeom>
          <a:noFill/>
          <a:ln w="12700">
            <a:solidFill>
              <a:schemeClr val="accent2"/>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3" name="Freeform 55"/>
          <p:cNvSpPr>
            <a:spLocks/>
          </p:cNvSpPr>
          <p:nvPr/>
        </p:nvSpPr>
        <p:spPr bwMode="auto">
          <a:xfrm>
            <a:off x="4146104" y="1983775"/>
            <a:ext cx="4552950" cy="3581400"/>
          </a:xfrm>
          <a:custGeom>
            <a:avLst/>
            <a:gdLst>
              <a:gd name="T0" fmla="*/ 0 w 2868"/>
              <a:gd name="T1" fmla="*/ 0 h 2256"/>
              <a:gd name="T2" fmla="*/ 0 w 2868"/>
              <a:gd name="T3" fmla="*/ 2147483647 h 2256"/>
              <a:gd name="T4" fmla="*/ 2147483647 w 2868"/>
              <a:gd name="T5" fmla="*/ 2147483647 h 2256"/>
              <a:gd name="T6" fmla="*/ 2147483647 w 2868"/>
              <a:gd name="T7" fmla="*/ 2147483647 h 2256"/>
              <a:gd name="T8" fmla="*/ 0 60000 65536"/>
              <a:gd name="T9" fmla="*/ 0 60000 65536"/>
              <a:gd name="T10" fmla="*/ 0 60000 65536"/>
              <a:gd name="T11" fmla="*/ 0 60000 65536"/>
              <a:gd name="T12" fmla="*/ 0 w 2868"/>
              <a:gd name="T13" fmla="*/ 0 h 2256"/>
              <a:gd name="T14" fmla="*/ 2868 w 2868"/>
              <a:gd name="T15" fmla="*/ 2256 h 2256"/>
            </a:gdLst>
            <a:ahLst/>
            <a:cxnLst>
              <a:cxn ang="T8">
                <a:pos x="T0" y="T1"/>
              </a:cxn>
              <a:cxn ang="T9">
                <a:pos x="T2" y="T3"/>
              </a:cxn>
              <a:cxn ang="T10">
                <a:pos x="T4" y="T5"/>
              </a:cxn>
              <a:cxn ang="T11">
                <a:pos x="T6" y="T7"/>
              </a:cxn>
            </a:cxnLst>
            <a:rect l="T12" t="T13" r="T14" b="T15"/>
            <a:pathLst>
              <a:path w="2868" h="2256">
                <a:moveTo>
                  <a:pt x="0" y="0"/>
                </a:moveTo>
                <a:lnTo>
                  <a:pt x="0" y="168"/>
                </a:lnTo>
                <a:lnTo>
                  <a:pt x="2868" y="168"/>
                </a:lnTo>
                <a:lnTo>
                  <a:pt x="2868" y="225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 name="Line 56"/>
          <p:cNvSpPr>
            <a:spLocks noChangeShapeType="1"/>
          </p:cNvSpPr>
          <p:nvPr/>
        </p:nvSpPr>
        <p:spPr bwMode="auto">
          <a:xfrm>
            <a:off x="6184454" y="5574700"/>
            <a:ext cx="0" cy="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5" name="Line 57"/>
          <p:cNvSpPr>
            <a:spLocks noChangeShapeType="1"/>
          </p:cNvSpPr>
          <p:nvPr/>
        </p:nvSpPr>
        <p:spPr bwMode="auto">
          <a:xfrm>
            <a:off x="6022529" y="5755675"/>
            <a:ext cx="2876550" cy="0"/>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6" name="Line 58"/>
          <p:cNvSpPr>
            <a:spLocks noChangeShapeType="1"/>
          </p:cNvSpPr>
          <p:nvPr/>
        </p:nvSpPr>
        <p:spPr bwMode="auto">
          <a:xfrm flipV="1">
            <a:off x="6022529"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7" name="Line 59"/>
          <p:cNvSpPr>
            <a:spLocks noChangeShapeType="1"/>
          </p:cNvSpPr>
          <p:nvPr/>
        </p:nvSpPr>
        <p:spPr bwMode="auto">
          <a:xfrm flipV="1">
            <a:off x="6689279"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8" name="Line 60"/>
          <p:cNvSpPr>
            <a:spLocks noChangeShapeType="1"/>
          </p:cNvSpPr>
          <p:nvPr/>
        </p:nvSpPr>
        <p:spPr bwMode="auto">
          <a:xfrm flipV="1">
            <a:off x="7384604"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9" name="Line 61"/>
          <p:cNvSpPr>
            <a:spLocks noChangeShapeType="1"/>
          </p:cNvSpPr>
          <p:nvPr/>
        </p:nvSpPr>
        <p:spPr bwMode="auto">
          <a:xfrm flipV="1">
            <a:off x="7965629"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0" name="Line 62"/>
          <p:cNvSpPr>
            <a:spLocks noChangeShapeType="1"/>
          </p:cNvSpPr>
          <p:nvPr/>
        </p:nvSpPr>
        <p:spPr bwMode="auto">
          <a:xfrm>
            <a:off x="2536379" y="1983775"/>
            <a:ext cx="0" cy="107632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1" name="Freeform 63"/>
          <p:cNvSpPr>
            <a:spLocks/>
          </p:cNvSpPr>
          <p:nvPr/>
        </p:nvSpPr>
        <p:spPr bwMode="auto">
          <a:xfrm>
            <a:off x="1621979" y="2698150"/>
            <a:ext cx="914400" cy="390525"/>
          </a:xfrm>
          <a:custGeom>
            <a:avLst/>
            <a:gdLst>
              <a:gd name="T0" fmla="*/ 2147483647 w 576"/>
              <a:gd name="T1" fmla="*/ 0 h 246"/>
              <a:gd name="T2" fmla="*/ 0 w 576"/>
              <a:gd name="T3" fmla="*/ 0 h 246"/>
              <a:gd name="T4" fmla="*/ 0 w 576"/>
              <a:gd name="T5" fmla="*/ 2147483647 h 246"/>
              <a:gd name="T6" fmla="*/ 0 60000 65536"/>
              <a:gd name="T7" fmla="*/ 0 60000 65536"/>
              <a:gd name="T8" fmla="*/ 0 60000 65536"/>
              <a:gd name="T9" fmla="*/ 0 w 576"/>
              <a:gd name="T10" fmla="*/ 0 h 246"/>
              <a:gd name="T11" fmla="*/ 576 w 576"/>
              <a:gd name="T12" fmla="*/ 246 h 246"/>
            </a:gdLst>
            <a:ahLst/>
            <a:cxnLst>
              <a:cxn ang="T6">
                <a:pos x="T0" y="T1"/>
              </a:cxn>
              <a:cxn ang="T7">
                <a:pos x="T2" y="T3"/>
              </a:cxn>
              <a:cxn ang="T8">
                <a:pos x="T4" y="T5"/>
              </a:cxn>
            </a:cxnLst>
            <a:rect l="T9" t="T10" r="T11" b="T12"/>
            <a:pathLst>
              <a:path w="576" h="246">
                <a:moveTo>
                  <a:pt x="576" y="0"/>
                </a:moveTo>
                <a:lnTo>
                  <a:pt x="0" y="0"/>
                </a:lnTo>
                <a:lnTo>
                  <a:pt x="0" y="24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2" name="Rectangle 64"/>
          <p:cNvSpPr>
            <a:spLocks noChangeArrowheads="1"/>
          </p:cNvSpPr>
          <p:nvPr/>
        </p:nvSpPr>
        <p:spPr bwMode="auto">
          <a:xfrm>
            <a:off x="1460054" y="3098200"/>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3" name="Rectangle 65"/>
          <p:cNvSpPr>
            <a:spLocks noChangeArrowheads="1"/>
          </p:cNvSpPr>
          <p:nvPr/>
        </p:nvSpPr>
        <p:spPr bwMode="auto">
          <a:xfrm>
            <a:off x="1460054" y="3355375"/>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4" name="Rectangle 66"/>
          <p:cNvSpPr>
            <a:spLocks noChangeArrowheads="1"/>
          </p:cNvSpPr>
          <p:nvPr/>
        </p:nvSpPr>
        <p:spPr bwMode="auto">
          <a:xfrm>
            <a:off x="1460054" y="3669700"/>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5" name="Rectangle 67"/>
          <p:cNvSpPr>
            <a:spLocks noChangeArrowheads="1"/>
          </p:cNvSpPr>
          <p:nvPr/>
        </p:nvSpPr>
        <p:spPr bwMode="auto">
          <a:xfrm>
            <a:off x="1460054" y="5003200"/>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6" name="Line 68"/>
          <p:cNvSpPr>
            <a:spLocks noChangeShapeType="1"/>
          </p:cNvSpPr>
          <p:nvPr/>
        </p:nvSpPr>
        <p:spPr bwMode="auto">
          <a:xfrm flipH="1">
            <a:off x="1812479" y="5098450"/>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7" name="Line 69"/>
          <p:cNvSpPr>
            <a:spLocks noChangeShapeType="1"/>
          </p:cNvSpPr>
          <p:nvPr/>
        </p:nvSpPr>
        <p:spPr bwMode="auto">
          <a:xfrm flipH="1">
            <a:off x="1812479" y="3774475"/>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8" name="Line 70"/>
          <p:cNvSpPr>
            <a:spLocks noChangeShapeType="1"/>
          </p:cNvSpPr>
          <p:nvPr/>
        </p:nvSpPr>
        <p:spPr bwMode="auto">
          <a:xfrm flipH="1">
            <a:off x="1802954" y="3479200"/>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9" name="Line 71"/>
          <p:cNvSpPr>
            <a:spLocks noChangeShapeType="1"/>
          </p:cNvSpPr>
          <p:nvPr/>
        </p:nvSpPr>
        <p:spPr bwMode="auto">
          <a:xfrm flipH="1">
            <a:off x="1812479" y="3212500"/>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0" name="Line 72"/>
          <p:cNvSpPr>
            <a:spLocks noChangeShapeType="1"/>
          </p:cNvSpPr>
          <p:nvPr/>
        </p:nvSpPr>
        <p:spPr bwMode="auto">
          <a:xfrm>
            <a:off x="1621979" y="4517425"/>
            <a:ext cx="0" cy="48577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1" name="Line 73"/>
          <p:cNvSpPr>
            <a:spLocks noChangeShapeType="1"/>
          </p:cNvSpPr>
          <p:nvPr/>
        </p:nvSpPr>
        <p:spPr bwMode="auto">
          <a:xfrm>
            <a:off x="1621979" y="4069750"/>
            <a:ext cx="0" cy="485775"/>
          </a:xfrm>
          <a:prstGeom prst="line">
            <a:avLst/>
          </a:prstGeom>
          <a:noFill/>
          <a:ln w="12700">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2" name="Line 74"/>
          <p:cNvSpPr>
            <a:spLocks noChangeShapeType="1"/>
          </p:cNvSpPr>
          <p:nvPr/>
        </p:nvSpPr>
        <p:spPr bwMode="auto">
          <a:xfrm flipH="1">
            <a:off x="1631504" y="5755675"/>
            <a:ext cx="3371850" cy="0"/>
          </a:xfrm>
          <a:prstGeom prst="line">
            <a:avLst/>
          </a:prstGeom>
          <a:noFill/>
          <a:ln w="12700">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3" name="Line 75"/>
          <p:cNvSpPr>
            <a:spLocks noChangeShapeType="1"/>
          </p:cNvSpPr>
          <p:nvPr/>
        </p:nvSpPr>
        <p:spPr bwMode="auto">
          <a:xfrm>
            <a:off x="1631504" y="5203225"/>
            <a:ext cx="0" cy="5524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4" name="Freeform 76"/>
          <p:cNvSpPr>
            <a:spLocks/>
          </p:cNvSpPr>
          <p:nvPr/>
        </p:nvSpPr>
        <p:spPr bwMode="auto">
          <a:xfrm>
            <a:off x="4279454" y="5250850"/>
            <a:ext cx="723900" cy="342900"/>
          </a:xfrm>
          <a:custGeom>
            <a:avLst/>
            <a:gdLst>
              <a:gd name="T0" fmla="*/ 0 w 456"/>
              <a:gd name="T1" fmla="*/ 0 h 216"/>
              <a:gd name="T2" fmla="*/ 0 w 456"/>
              <a:gd name="T3" fmla="*/ 2147483647 h 216"/>
              <a:gd name="T4" fmla="*/ 2147483647 w 456"/>
              <a:gd name="T5" fmla="*/ 2147483647 h 216"/>
              <a:gd name="T6" fmla="*/ 0 60000 65536"/>
              <a:gd name="T7" fmla="*/ 0 60000 65536"/>
              <a:gd name="T8" fmla="*/ 0 60000 65536"/>
              <a:gd name="T9" fmla="*/ 0 w 456"/>
              <a:gd name="T10" fmla="*/ 0 h 216"/>
              <a:gd name="T11" fmla="*/ 456 w 456"/>
              <a:gd name="T12" fmla="*/ 216 h 216"/>
            </a:gdLst>
            <a:ahLst/>
            <a:cxnLst>
              <a:cxn ang="T6">
                <a:pos x="T0" y="T1"/>
              </a:cxn>
              <a:cxn ang="T7">
                <a:pos x="T2" y="T3"/>
              </a:cxn>
              <a:cxn ang="T8">
                <a:pos x="T4" y="T5"/>
              </a:cxn>
            </a:cxnLst>
            <a:rect l="T9" t="T10" r="T11" b="T12"/>
            <a:pathLst>
              <a:path w="456" h="216">
                <a:moveTo>
                  <a:pt x="0" y="0"/>
                </a:moveTo>
                <a:lnTo>
                  <a:pt x="0" y="216"/>
                </a:lnTo>
                <a:lnTo>
                  <a:pt x="456" y="216"/>
                </a:lnTo>
              </a:path>
            </a:pathLst>
          </a:custGeom>
          <a:noFill/>
          <a:ln w="12700">
            <a:solidFill>
              <a:srgbClr val="FF00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5" name="Rectangle 77"/>
          <p:cNvSpPr>
            <a:spLocks noChangeArrowheads="1"/>
          </p:cNvSpPr>
          <p:nvPr/>
        </p:nvSpPr>
        <p:spPr bwMode="auto">
          <a:xfrm>
            <a:off x="5003354" y="5355625"/>
            <a:ext cx="571500" cy="5048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AND</a:t>
            </a:r>
          </a:p>
        </p:txBody>
      </p:sp>
      <p:sp>
        <p:nvSpPr>
          <p:cNvPr id="196" name="Text Box 78"/>
          <p:cNvSpPr txBox="1">
            <a:spLocks noChangeArrowheads="1"/>
          </p:cNvSpPr>
          <p:nvPr/>
        </p:nvSpPr>
        <p:spPr bwMode="auto">
          <a:xfrm>
            <a:off x="5076379" y="2906113"/>
            <a:ext cx="287337"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197" name="Text Box 79"/>
          <p:cNvSpPr txBox="1">
            <a:spLocks noChangeArrowheads="1"/>
          </p:cNvSpPr>
          <p:nvPr/>
        </p:nvSpPr>
        <p:spPr bwMode="auto">
          <a:xfrm>
            <a:off x="5076379" y="3487138"/>
            <a:ext cx="287337"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198" name="Text Box 80"/>
          <p:cNvSpPr txBox="1">
            <a:spLocks noChangeArrowheads="1"/>
          </p:cNvSpPr>
          <p:nvPr/>
        </p:nvSpPr>
        <p:spPr bwMode="auto">
          <a:xfrm>
            <a:off x="5076379" y="3191863"/>
            <a:ext cx="287337"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1</a:t>
            </a:r>
          </a:p>
        </p:txBody>
      </p:sp>
      <p:sp>
        <p:nvSpPr>
          <p:cNvPr id="199" name="Text Box 81"/>
          <p:cNvSpPr txBox="1">
            <a:spLocks noChangeArrowheads="1"/>
          </p:cNvSpPr>
          <p:nvPr/>
        </p:nvSpPr>
        <p:spPr bwMode="auto">
          <a:xfrm>
            <a:off x="5017641" y="4773013"/>
            <a:ext cx="404813"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15</a:t>
            </a:r>
          </a:p>
        </p:txBody>
      </p:sp>
      <p:sp>
        <p:nvSpPr>
          <p:cNvPr id="200" name="Line 82"/>
          <p:cNvSpPr>
            <a:spLocks noChangeShapeType="1"/>
          </p:cNvSpPr>
          <p:nvPr/>
        </p:nvSpPr>
        <p:spPr bwMode="auto">
          <a:xfrm flipV="1">
            <a:off x="5279579" y="5117500"/>
            <a:ext cx="0" cy="23812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1" name="Oval 83"/>
          <p:cNvSpPr>
            <a:spLocks noChangeArrowheads="1"/>
          </p:cNvSpPr>
          <p:nvPr/>
        </p:nvSpPr>
        <p:spPr bwMode="auto">
          <a:xfrm>
            <a:off x="7937054" y="5717575"/>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2" name="Oval 84"/>
          <p:cNvSpPr>
            <a:spLocks noChangeArrowheads="1"/>
          </p:cNvSpPr>
          <p:nvPr/>
        </p:nvSpPr>
        <p:spPr bwMode="auto">
          <a:xfrm>
            <a:off x="7356029" y="5717575"/>
            <a:ext cx="52387"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3" name="Oval 85"/>
          <p:cNvSpPr>
            <a:spLocks noChangeArrowheads="1"/>
          </p:cNvSpPr>
          <p:nvPr/>
        </p:nvSpPr>
        <p:spPr bwMode="auto">
          <a:xfrm>
            <a:off x="6660704" y="5717575"/>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4" name="Oval 86"/>
          <p:cNvSpPr>
            <a:spLocks noChangeArrowheads="1"/>
          </p:cNvSpPr>
          <p:nvPr/>
        </p:nvSpPr>
        <p:spPr bwMode="auto">
          <a:xfrm>
            <a:off x="2507804" y="2669575"/>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5" name="Text Box 87"/>
          <p:cNvSpPr txBox="1">
            <a:spLocks noChangeArrowheads="1"/>
          </p:cNvSpPr>
          <p:nvPr/>
        </p:nvSpPr>
        <p:spPr bwMode="auto">
          <a:xfrm>
            <a:off x="2984054" y="3052163"/>
            <a:ext cx="4603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06" name="Text Box 88"/>
          <p:cNvSpPr txBox="1">
            <a:spLocks noChangeArrowheads="1"/>
          </p:cNvSpPr>
          <p:nvPr/>
        </p:nvSpPr>
        <p:spPr bwMode="auto">
          <a:xfrm>
            <a:off x="6741666" y="3004538"/>
            <a:ext cx="64293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Frame</a:t>
            </a:r>
          </a:p>
        </p:txBody>
      </p:sp>
      <p:sp>
        <p:nvSpPr>
          <p:cNvPr id="207" name="Text Box 89"/>
          <p:cNvSpPr txBox="1">
            <a:spLocks noChangeArrowheads="1"/>
          </p:cNvSpPr>
          <p:nvPr/>
        </p:nvSpPr>
        <p:spPr bwMode="auto">
          <a:xfrm>
            <a:off x="3430553" y="2442563"/>
            <a:ext cx="1366016"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000099"/>
                </a:solidFill>
                <a:effectLst/>
                <a:uLnTx/>
                <a:uFillTx/>
                <a:latin typeface="Arial" charset="0"/>
                <a:ea typeface="MS PGothic" pitchFamily="34" charset="-128"/>
                <a:cs typeface="+mn-cs"/>
              </a:rPr>
              <a:t>Word </a:t>
            </a:r>
            <a:r>
              <a:rPr kumimoji="0" lang="de-DE" sz="1400" b="0" i="0" u="none" strike="noStrike" kern="1200" cap="none" spc="0" normalizeH="0" baseline="0" noProof="0" dirty="0" err="1">
                <a:ln>
                  <a:noFill/>
                </a:ln>
                <a:solidFill>
                  <a:srgbClr val="000099"/>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000099"/>
              </a:solidFill>
              <a:effectLst/>
              <a:uLnTx/>
              <a:uFillTx/>
              <a:latin typeface="Arial" charset="0"/>
              <a:ea typeface="MS PGothic" pitchFamily="34" charset="-128"/>
              <a:cs typeface="+mn-cs"/>
            </a:endParaRPr>
          </a:p>
        </p:txBody>
      </p:sp>
      <p:sp>
        <p:nvSpPr>
          <p:cNvPr id="208" name="Text Box 90"/>
          <p:cNvSpPr txBox="1">
            <a:spLocks noChangeArrowheads="1"/>
          </p:cNvSpPr>
          <p:nvPr/>
        </p:nvSpPr>
        <p:spPr bwMode="auto">
          <a:xfrm>
            <a:off x="4208016" y="1956788"/>
            <a:ext cx="2646363"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Byte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09" name="Text Box 91"/>
          <p:cNvSpPr txBox="1">
            <a:spLocks noChangeArrowheads="1"/>
          </p:cNvSpPr>
          <p:nvPr/>
        </p:nvSpPr>
        <p:spPr bwMode="auto">
          <a:xfrm>
            <a:off x="3432673" y="5319113"/>
            <a:ext cx="809324"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Arial" charset="0"/>
                <a:ea typeface="MS PGothic" pitchFamily="34" charset="-128"/>
                <a:cs typeface="+mn-cs"/>
              </a:rPr>
              <a:t>Valid </a:t>
            </a:r>
            <a:r>
              <a:rPr kumimoji="0" lang="de-DE" sz="1400" b="0" i="0" u="none" strike="noStrike" kern="1200" cap="none" spc="0" normalizeH="0" baseline="0" noProof="0" dirty="0" err="1">
                <a:ln>
                  <a:noFill/>
                </a:ln>
                <a:solidFill>
                  <a:srgbClr val="FF0000"/>
                </a:solidFill>
                <a:effectLst/>
                <a:uLnTx/>
                <a:uFillTx/>
                <a:latin typeface="Arial" charset="0"/>
                <a:ea typeface="MS PGothic" pitchFamily="34" charset="-128"/>
                <a:cs typeface="+mn-cs"/>
              </a:rPr>
              <a:t>hit</a:t>
            </a:r>
            <a:endParaRPr kumimoji="0" lang="de-DE" sz="1400" b="0" i="0" u="none" strike="noStrike" kern="1200" cap="none" spc="0" normalizeH="0" baseline="0" noProof="0" dirty="0">
              <a:ln>
                <a:noFill/>
              </a:ln>
              <a:solidFill>
                <a:srgbClr val="FF0000"/>
              </a:solidFill>
              <a:effectLst/>
              <a:uLnTx/>
              <a:uFillTx/>
              <a:latin typeface="Arial" charset="0"/>
              <a:ea typeface="MS PGothic" pitchFamily="34" charset="-128"/>
              <a:cs typeface="+mn-cs"/>
            </a:endParaRPr>
          </a:p>
        </p:txBody>
      </p:sp>
      <p:sp>
        <p:nvSpPr>
          <p:cNvPr id="210" name="Line 92"/>
          <p:cNvSpPr>
            <a:spLocks noChangeShapeType="1"/>
          </p:cNvSpPr>
          <p:nvPr/>
        </p:nvSpPr>
        <p:spPr bwMode="auto">
          <a:xfrm flipH="1">
            <a:off x="4241354" y="5403250"/>
            <a:ext cx="76200" cy="85725"/>
          </a:xfrm>
          <a:prstGeom prst="line">
            <a:avLst/>
          </a:prstGeom>
          <a:noFill/>
          <a:ln w="12700">
            <a:solidFill>
              <a:srgbClr val="FF00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1" name="Line 93"/>
          <p:cNvSpPr>
            <a:spLocks noChangeShapeType="1"/>
          </p:cNvSpPr>
          <p:nvPr/>
        </p:nvSpPr>
        <p:spPr bwMode="auto">
          <a:xfrm flipH="1">
            <a:off x="5965379"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2" name="Line 94"/>
          <p:cNvSpPr>
            <a:spLocks noChangeShapeType="1"/>
          </p:cNvSpPr>
          <p:nvPr/>
        </p:nvSpPr>
        <p:spPr bwMode="auto">
          <a:xfrm flipH="1">
            <a:off x="6622604"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3" name="Line 95"/>
          <p:cNvSpPr>
            <a:spLocks noChangeShapeType="1"/>
          </p:cNvSpPr>
          <p:nvPr/>
        </p:nvSpPr>
        <p:spPr bwMode="auto">
          <a:xfrm flipH="1">
            <a:off x="7327454"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4" name="Line 96"/>
          <p:cNvSpPr>
            <a:spLocks noChangeShapeType="1"/>
          </p:cNvSpPr>
          <p:nvPr/>
        </p:nvSpPr>
        <p:spPr bwMode="auto">
          <a:xfrm flipH="1">
            <a:off x="7898954"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5" name="Line 97"/>
          <p:cNvSpPr>
            <a:spLocks noChangeShapeType="1"/>
          </p:cNvSpPr>
          <p:nvPr/>
        </p:nvSpPr>
        <p:spPr bwMode="auto">
          <a:xfrm flipH="1">
            <a:off x="4079429" y="2098075"/>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6" name="Line 98"/>
          <p:cNvSpPr>
            <a:spLocks noChangeShapeType="1"/>
          </p:cNvSpPr>
          <p:nvPr/>
        </p:nvSpPr>
        <p:spPr bwMode="auto">
          <a:xfrm flipH="1">
            <a:off x="3688904" y="2174275"/>
            <a:ext cx="123825" cy="114300"/>
          </a:xfrm>
          <a:prstGeom prst="line">
            <a:avLst/>
          </a:prstGeom>
          <a:noFill/>
          <a:ln w="12700">
            <a:solidFill>
              <a:schemeClr val="accent2"/>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7" name="Line 99"/>
          <p:cNvSpPr>
            <a:spLocks noChangeShapeType="1"/>
          </p:cNvSpPr>
          <p:nvPr/>
        </p:nvSpPr>
        <p:spPr bwMode="auto">
          <a:xfrm flipH="1">
            <a:off x="2479229" y="2212375"/>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8" name="Text Box 100"/>
          <p:cNvSpPr txBox="1">
            <a:spLocks noChangeArrowheads="1"/>
          </p:cNvSpPr>
          <p:nvPr/>
        </p:nvSpPr>
        <p:spPr bwMode="auto">
          <a:xfrm>
            <a:off x="2310954" y="1690088"/>
            <a:ext cx="4508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Tag</a:t>
            </a:r>
          </a:p>
        </p:txBody>
      </p:sp>
      <p:sp>
        <p:nvSpPr>
          <p:cNvPr id="219" name="Text Box 101"/>
          <p:cNvSpPr txBox="1">
            <a:spLocks noChangeArrowheads="1"/>
          </p:cNvSpPr>
          <p:nvPr/>
        </p:nvSpPr>
        <p:spPr bwMode="auto">
          <a:xfrm>
            <a:off x="2139751" y="1366238"/>
            <a:ext cx="901209"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4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20" name="Text Box 102"/>
          <p:cNvSpPr txBox="1">
            <a:spLocks noChangeArrowheads="1"/>
          </p:cNvSpPr>
          <p:nvPr/>
        </p:nvSpPr>
        <p:spPr bwMode="auto">
          <a:xfrm>
            <a:off x="4201666" y="1423388"/>
            <a:ext cx="2603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21" name="Text Box 103"/>
          <p:cNvSpPr txBox="1">
            <a:spLocks noChangeArrowheads="1"/>
          </p:cNvSpPr>
          <p:nvPr/>
        </p:nvSpPr>
        <p:spPr bwMode="auto">
          <a:xfrm>
            <a:off x="1099691" y="1413863"/>
            <a:ext cx="35083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31</a:t>
            </a:r>
          </a:p>
        </p:txBody>
      </p:sp>
      <p:sp>
        <p:nvSpPr>
          <p:cNvPr id="222" name="Text Box 104"/>
          <p:cNvSpPr txBox="1">
            <a:spLocks noChangeArrowheads="1"/>
          </p:cNvSpPr>
          <p:nvPr/>
        </p:nvSpPr>
        <p:spPr bwMode="auto">
          <a:xfrm>
            <a:off x="2137916" y="2118713"/>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28</a:t>
            </a:r>
          </a:p>
        </p:txBody>
      </p:sp>
      <p:sp>
        <p:nvSpPr>
          <p:cNvPr id="223" name="Text Box 105"/>
          <p:cNvSpPr txBox="1">
            <a:spLocks noChangeArrowheads="1"/>
          </p:cNvSpPr>
          <p:nvPr/>
        </p:nvSpPr>
        <p:spPr bwMode="auto">
          <a:xfrm>
            <a:off x="3439666" y="2061563"/>
            <a:ext cx="2603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2</a:t>
            </a:r>
          </a:p>
        </p:txBody>
      </p:sp>
      <p:sp>
        <p:nvSpPr>
          <p:cNvPr id="224" name="Text Box 106"/>
          <p:cNvSpPr txBox="1">
            <a:spLocks noChangeArrowheads="1"/>
          </p:cNvSpPr>
          <p:nvPr/>
        </p:nvSpPr>
        <p:spPr bwMode="auto">
          <a:xfrm>
            <a:off x="4173091" y="1966313"/>
            <a:ext cx="284163" cy="3079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25" name="Text Box 107"/>
          <p:cNvSpPr txBox="1">
            <a:spLocks noChangeArrowheads="1"/>
          </p:cNvSpPr>
          <p:nvPr/>
        </p:nvSpPr>
        <p:spPr bwMode="auto">
          <a:xfrm>
            <a:off x="6062216" y="5385788"/>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6" name="Text Box 108"/>
          <p:cNvSpPr txBox="1">
            <a:spLocks noChangeArrowheads="1"/>
          </p:cNvSpPr>
          <p:nvPr/>
        </p:nvSpPr>
        <p:spPr bwMode="auto">
          <a:xfrm>
            <a:off x="6728966" y="5385788"/>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7" name="Text Box 109"/>
          <p:cNvSpPr txBox="1">
            <a:spLocks noChangeArrowheads="1"/>
          </p:cNvSpPr>
          <p:nvPr/>
        </p:nvSpPr>
        <p:spPr bwMode="auto">
          <a:xfrm>
            <a:off x="7433816" y="5395313"/>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8" name="Text Box 110"/>
          <p:cNvSpPr txBox="1">
            <a:spLocks noChangeArrowheads="1"/>
          </p:cNvSpPr>
          <p:nvPr/>
        </p:nvSpPr>
        <p:spPr bwMode="auto">
          <a:xfrm>
            <a:off x="8024366" y="5395313"/>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9" name="Text Box 111"/>
          <p:cNvSpPr txBox="1">
            <a:spLocks noChangeArrowheads="1"/>
          </p:cNvSpPr>
          <p:nvPr/>
        </p:nvSpPr>
        <p:spPr bwMode="auto">
          <a:xfrm>
            <a:off x="8395841" y="5757263"/>
            <a:ext cx="35083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0" name="Line 112"/>
          <p:cNvSpPr>
            <a:spLocks noChangeShapeType="1"/>
          </p:cNvSpPr>
          <p:nvPr/>
        </p:nvSpPr>
        <p:spPr bwMode="auto">
          <a:xfrm flipH="1">
            <a:off x="8565704" y="5708050"/>
            <a:ext cx="66675" cy="952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1" name="Text Box 113"/>
          <p:cNvSpPr txBox="1">
            <a:spLocks noChangeArrowheads="1"/>
          </p:cNvSpPr>
          <p:nvPr/>
        </p:nvSpPr>
        <p:spPr bwMode="auto">
          <a:xfrm>
            <a:off x="2509285" y="5738213"/>
            <a:ext cx="711413"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Tag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hit</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2" name="Text Box 114"/>
          <p:cNvSpPr txBox="1">
            <a:spLocks noChangeArrowheads="1"/>
          </p:cNvSpPr>
          <p:nvPr/>
        </p:nvSpPr>
        <p:spPr bwMode="auto">
          <a:xfrm>
            <a:off x="8115099" y="6043610"/>
            <a:ext cx="901209"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3" name="Rectangle 116"/>
          <p:cNvSpPr>
            <a:spLocks noChangeArrowheads="1"/>
          </p:cNvSpPr>
          <p:nvPr/>
        </p:nvSpPr>
        <p:spPr bwMode="auto">
          <a:xfrm>
            <a:off x="4365179" y="30601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4" name="Rectangle 117"/>
          <p:cNvSpPr>
            <a:spLocks noChangeArrowheads="1"/>
          </p:cNvSpPr>
          <p:nvPr/>
        </p:nvSpPr>
        <p:spPr bwMode="auto">
          <a:xfrm>
            <a:off x="4193729" y="3060100"/>
            <a:ext cx="171450" cy="285750"/>
          </a:xfrm>
          <a:prstGeom prst="rect">
            <a:avLst/>
          </a:prstGeom>
          <a:solidFill>
            <a:schemeClr val="bg1"/>
          </a:solidFill>
          <a:ln w="12700">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5" name="Text Box 118"/>
          <p:cNvSpPr txBox="1">
            <a:spLocks noChangeArrowheads="1"/>
          </p:cNvSpPr>
          <p:nvPr/>
        </p:nvSpPr>
        <p:spPr bwMode="auto">
          <a:xfrm>
            <a:off x="4148038" y="3079150"/>
            <a:ext cx="265112" cy="27463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V</a:t>
            </a:r>
          </a:p>
        </p:txBody>
      </p:sp>
      <p:sp>
        <p:nvSpPr>
          <p:cNvPr id="236" name="Text Box 119"/>
          <p:cNvSpPr txBox="1">
            <a:spLocks noChangeArrowheads="1"/>
          </p:cNvSpPr>
          <p:nvPr/>
        </p:nvSpPr>
        <p:spPr bwMode="auto">
          <a:xfrm>
            <a:off x="4312791" y="3074388"/>
            <a:ext cx="271463" cy="27463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D</a:t>
            </a:r>
          </a:p>
        </p:txBody>
      </p:sp>
    </p:spTree>
    <p:extLst>
      <p:ext uri="{BB962C8B-B14F-4D97-AF65-F5344CB8AC3E}">
        <p14:creationId xmlns:p14="http://schemas.microsoft.com/office/powerpoint/2010/main" val="279629545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en-US" dirty="0"/>
              <a:t>Fully associative cache</a:t>
            </a:r>
            <a:endParaRPr lang="en-US" noProof="0" dirty="0"/>
          </a:p>
        </p:txBody>
      </p:sp>
      <p:sp>
        <p:nvSpPr>
          <p:cNvPr id="70660" name="Rectangle 3"/>
          <p:cNvSpPr>
            <a:spLocks noGrp="1" noChangeArrowheads="1"/>
          </p:cNvSpPr>
          <p:nvPr>
            <p:ph idx="1"/>
          </p:nvPr>
        </p:nvSpPr>
        <p:spPr/>
        <p:txBody>
          <a:bodyPr/>
          <a:lstStyle/>
          <a:p>
            <a:pPr eaLnBrk="1" hangingPunct="1"/>
            <a:r>
              <a:rPr lang="en-US" noProof="0" dirty="0"/>
              <a:t>Comparison with all addresses in the address memory of the cache in parallel in a single cycle</a:t>
            </a:r>
          </a:p>
          <a:p>
            <a:pPr eaLnBrk="1" hangingPunct="1"/>
            <a:endParaRPr lang="en-US" noProof="0" dirty="0"/>
          </a:p>
          <a:p>
            <a:pPr eaLnBrk="1" hangingPunct="1"/>
            <a:r>
              <a:rPr lang="en-US" noProof="0" dirty="0"/>
              <a:t>Advantage</a:t>
            </a:r>
          </a:p>
          <a:p>
            <a:pPr lvl="1" eaLnBrk="1" hangingPunct="1"/>
            <a:r>
              <a:rPr lang="en-US" noProof="0" dirty="0"/>
              <a:t>A cache line can be placed in an arbitrary frame</a:t>
            </a:r>
          </a:p>
          <a:p>
            <a:pPr lvl="1" eaLnBrk="1" hangingPunct="1"/>
            <a:r>
              <a:rPr lang="en-US" noProof="0" dirty="0"/>
              <a:t>Optimal usage of the cache, </a:t>
            </a:r>
            <a:r>
              <a:rPr lang="en-US" dirty="0"/>
              <a:t>choice of replacement policies</a:t>
            </a:r>
            <a:endParaRPr lang="en-US" noProof="0" dirty="0"/>
          </a:p>
          <a:p>
            <a:pPr eaLnBrk="1" hangingPunct="1"/>
            <a:endParaRPr lang="en-US" noProof="0" dirty="0"/>
          </a:p>
          <a:p>
            <a:pPr eaLnBrk="1" hangingPunct="1"/>
            <a:r>
              <a:rPr lang="en-US" noProof="0" dirty="0"/>
              <a:t>Disadvantage</a:t>
            </a:r>
          </a:p>
          <a:p>
            <a:pPr lvl="1" eaLnBrk="1" hangingPunct="1"/>
            <a:r>
              <a:rPr lang="en-US" noProof="0" dirty="0"/>
              <a:t>Requires more hardware (one comparator per frame) </a:t>
            </a:r>
            <a:br>
              <a:rPr lang="en-US" noProof="0" dirty="0"/>
            </a:br>
            <a:r>
              <a:rPr lang="en-US" noProof="0" dirty="0">
                <a:sym typeface="Wingdings" panose="05000000000000000000" pitchFamily="2" charset="2"/>
              </a:rPr>
              <a:t></a:t>
            </a:r>
            <a:r>
              <a:rPr lang="en-US" noProof="0" dirty="0"/>
              <a:t> feasible only for small caches</a:t>
            </a:r>
          </a:p>
          <a:p>
            <a:pPr lvl="1" eaLnBrk="1" hangingPunct="1"/>
            <a:r>
              <a:rPr lang="en-US" noProof="0" dirty="0"/>
              <a:t>The large flexibility for the mapping requires additional hardware for the replacement policy (which entry to evict if the cache if full) </a:t>
            </a:r>
          </a:p>
        </p:txBody>
      </p:sp>
      <p:sp>
        <p:nvSpPr>
          <p:cNvPr id="706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46997268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noProof="0" dirty="0"/>
              <a:t>Direct mapped cache</a:t>
            </a:r>
          </a:p>
        </p:txBody>
      </p:sp>
      <p:sp>
        <p:nvSpPr>
          <p:cNvPr id="71684" name="Rectangle 3"/>
          <p:cNvSpPr>
            <a:spLocks noGrp="1" noChangeArrowheads="1"/>
          </p:cNvSpPr>
          <p:nvPr>
            <p:ph idx="1"/>
          </p:nvPr>
        </p:nvSpPr>
        <p:spPr/>
        <p:txBody>
          <a:bodyPr/>
          <a:lstStyle/>
          <a:p>
            <a:pPr>
              <a:spcBef>
                <a:spcPct val="0"/>
              </a:spcBef>
              <a:buClrTx/>
              <a:buSzTx/>
              <a:buFontTx/>
              <a:buNone/>
            </a:pPr>
            <a:r>
              <a:rPr lang="en-US" noProof="0" dirty="0"/>
              <a:t>Each block of the main memory is directly mapped </a:t>
            </a:r>
          </a:p>
          <a:p>
            <a:pPr>
              <a:spcBef>
                <a:spcPct val="0"/>
              </a:spcBef>
              <a:buClrTx/>
              <a:buSzTx/>
              <a:buFontTx/>
              <a:buNone/>
            </a:pPr>
            <a:r>
              <a:rPr lang="en-US" noProof="0" dirty="0"/>
              <a:t>to a </a:t>
            </a:r>
            <a:r>
              <a:rPr lang="en-US" dirty="0"/>
              <a:t>certain frame in the cache.</a:t>
            </a:r>
          </a:p>
          <a:p>
            <a:pPr>
              <a:spcBef>
                <a:spcPct val="0"/>
              </a:spcBef>
              <a:buClrTx/>
              <a:buSzTx/>
              <a:buFontTx/>
              <a:buNone/>
            </a:pPr>
            <a:endParaRPr lang="en-US" noProof="0" dirty="0"/>
          </a:p>
          <a:p>
            <a:pPr eaLnBrk="1" hangingPunct="1"/>
            <a:r>
              <a:rPr lang="en-US" noProof="0" dirty="0"/>
              <a:t>Simple mapping using, e.g., </a:t>
            </a:r>
            <a:r>
              <a:rPr lang="en-US" i="1" noProof="0" dirty="0"/>
              <a:t>n</a:t>
            </a:r>
            <a:r>
              <a:rPr lang="en-US" noProof="0" dirty="0"/>
              <a:t> out of </a:t>
            </a:r>
            <a:r>
              <a:rPr lang="en-US" i="1" noProof="0" dirty="0"/>
              <a:t>m</a:t>
            </a:r>
          </a:p>
          <a:p>
            <a:pPr eaLnBrk="1" hangingPunct="1"/>
            <a:r>
              <a:rPr lang="en-US" noProof="0" dirty="0"/>
              <a:t>bits to determine the frame (</a:t>
            </a:r>
            <a:r>
              <a:rPr lang="en-US" i="1" noProof="0" dirty="0"/>
              <a:t>m</a:t>
            </a:r>
            <a:r>
              <a:rPr lang="en-US" noProof="0" dirty="0"/>
              <a:t> bit addresses).</a:t>
            </a:r>
          </a:p>
        </p:txBody>
      </p:sp>
      <p:sp>
        <p:nvSpPr>
          <p:cNvPr id="7168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71685" name="Rectangle 4"/>
          <p:cNvSpPr>
            <a:spLocks noChangeArrowheads="1"/>
          </p:cNvSpPr>
          <p:nvPr/>
        </p:nvSpPr>
        <p:spPr bwMode="auto">
          <a:xfrm>
            <a:off x="2508250" y="5795963"/>
            <a:ext cx="1828800" cy="28575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6" name="Rectangle 5"/>
          <p:cNvSpPr>
            <a:spLocks noChangeArrowheads="1"/>
          </p:cNvSpPr>
          <p:nvPr/>
        </p:nvSpPr>
        <p:spPr bwMode="auto">
          <a:xfrm>
            <a:off x="2503488" y="4138613"/>
            <a:ext cx="182880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7" name="Rectangle 6"/>
          <p:cNvSpPr>
            <a:spLocks noChangeArrowheads="1"/>
          </p:cNvSpPr>
          <p:nvPr/>
        </p:nvSpPr>
        <p:spPr bwMode="auto">
          <a:xfrm>
            <a:off x="2508250" y="4138613"/>
            <a:ext cx="1828800" cy="19431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8" name="Rectangle 7"/>
          <p:cNvSpPr>
            <a:spLocks noChangeArrowheads="1"/>
          </p:cNvSpPr>
          <p:nvPr/>
        </p:nvSpPr>
        <p:spPr bwMode="auto">
          <a:xfrm>
            <a:off x="2508250" y="5529263"/>
            <a:ext cx="182880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9" name="Line 8"/>
          <p:cNvSpPr>
            <a:spLocks noChangeShapeType="1"/>
          </p:cNvSpPr>
          <p:nvPr/>
        </p:nvSpPr>
        <p:spPr bwMode="auto">
          <a:xfrm rot="-5400000">
            <a:off x="2223295" y="5107782"/>
            <a:ext cx="1919287"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0" name="Text Box 9"/>
          <p:cNvSpPr txBox="1">
            <a:spLocks noChangeArrowheads="1"/>
          </p:cNvSpPr>
          <p:nvPr/>
        </p:nvSpPr>
        <p:spPr bwMode="auto">
          <a:xfrm>
            <a:off x="2522538" y="5788025"/>
            <a:ext cx="16811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0</a:t>
            </a:r>
          </a:p>
        </p:txBody>
      </p:sp>
      <p:sp>
        <p:nvSpPr>
          <p:cNvPr id="71691" name="Text Box 10"/>
          <p:cNvSpPr txBox="1">
            <a:spLocks noChangeArrowheads="1"/>
          </p:cNvSpPr>
          <p:nvPr/>
        </p:nvSpPr>
        <p:spPr bwMode="auto">
          <a:xfrm>
            <a:off x="2522538" y="5511800"/>
            <a:ext cx="16811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1</a:t>
            </a:r>
          </a:p>
        </p:txBody>
      </p:sp>
      <p:sp>
        <p:nvSpPr>
          <p:cNvPr id="71692" name="Text Box 11"/>
          <p:cNvSpPr txBox="1">
            <a:spLocks noChangeArrowheads="1"/>
          </p:cNvSpPr>
          <p:nvPr/>
        </p:nvSpPr>
        <p:spPr bwMode="auto">
          <a:xfrm>
            <a:off x="2522539" y="4111625"/>
            <a:ext cx="1779587"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63</a:t>
            </a:r>
          </a:p>
        </p:txBody>
      </p:sp>
      <p:sp>
        <p:nvSpPr>
          <p:cNvPr id="71693" name="Text Box 12"/>
          <p:cNvSpPr txBox="1">
            <a:spLocks noChangeArrowheads="1"/>
          </p:cNvSpPr>
          <p:nvPr/>
        </p:nvSpPr>
        <p:spPr bwMode="auto">
          <a:xfrm>
            <a:off x="2884487" y="3738170"/>
            <a:ext cx="947737"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Cache</a:t>
            </a:r>
          </a:p>
        </p:txBody>
      </p:sp>
      <p:sp>
        <p:nvSpPr>
          <p:cNvPr id="71694" name="Text Box 13"/>
          <p:cNvSpPr txBox="1">
            <a:spLocks noChangeArrowheads="1"/>
          </p:cNvSpPr>
          <p:nvPr/>
        </p:nvSpPr>
        <p:spPr bwMode="auto">
          <a:xfrm>
            <a:off x="7389813" y="1050926"/>
            <a:ext cx="1835759"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Main </a:t>
            </a: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71695" name="Line 14"/>
          <p:cNvSpPr>
            <a:spLocks noChangeShapeType="1"/>
          </p:cNvSpPr>
          <p:nvPr/>
        </p:nvSpPr>
        <p:spPr bwMode="auto">
          <a:xfrm flipH="1">
            <a:off x="4308476" y="6081713"/>
            <a:ext cx="2943225"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6" name="Freeform 15"/>
          <p:cNvSpPr>
            <a:spLocks/>
          </p:cNvSpPr>
          <p:nvPr/>
        </p:nvSpPr>
        <p:spPr bwMode="auto">
          <a:xfrm>
            <a:off x="4337050" y="3148014"/>
            <a:ext cx="2895600" cy="2935287"/>
          </a:xfrm>
          <a:custGeom>
            <a:avLst/>
            <a:gdLst>
              <a:gd name="T0" fmla="*/ 2147483647 w 1824"/>
              <a:gd name="T1" fmla="*/ 2147483647 h 1849"/>
              <a:gd name="T2" fmla="*/ 2147483647 w 1824"/>
              <a:gd name="T3" fmla="*/ 2147483647 h 1849"/>
              <a:gd name="T4" fmla="*/ 2147483647 w 1824"/>
              <a:gd name="T5" fmla="*/ 2147483647 h 1849"/>
              <a:gd name="T6" fmla="*/ 2147483647 w 1824"/>
              <a:gd name="T7" fmla="*/ 2147483647 h 1849"/>
              <a:gd name="T8" fmla="*/ 2147483647 w 1824"/>
              <a:gd name="T9" fmla="*/ 2147483647 h 1849"/>
              <a:gd name="T10" fmla="*/ 2147483647 w 1824"/>
              <a:gd name="T11" fmla="*/ 2147483647 h 1849"/>
              <a:gd name="T12" fmla="*/ 2147483647 w 1824"/>
              <a:gd name="T13" fmla="*/ 0 h 1849"/>
              <a:gd name="T14" fmla="*/ 0 w 1824"/>
              <a:gd name="T15" fmla="*/ 2147483647 h 1849"/>
              <a:gd name="T16" fmla="*/ 0 w 1824"/>
              <a:gd name="T17" fmla="*/ 2147483647 h 1849"/>
              <a:gd name="T18" fmla="*/ 2147483647 w 1824"/>
              <a:gd name="T19" fmla="*/ 2147483647 h 1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4"/>
              <a:gd name="T31" fmla="*/ 0 h 1849"/>
              <a:gd name="T32" fmla="*/ 1824 w 1824"/>
              <a:gd name="T33" fmla="*/ 1849 h 18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4" h="1849">
                <a:moveTo>
                  <a:pt x="1815" y="1681"/>
                </a:moveTo>
                <a:lnTo>
                  <a:pt x="429" y="1681"/>
                </a:lnTo>
                <a:lnTo>
                  <a:pt x="1824" y="1032"/>
                </a:lnTo>
                <a:lnTo>
                  <a:pt x="1820" y="864"/>
                </a:lnTo>
                <a:lnTo>
                  <a:pt x="544" y="1420"/>
                </a:lnTo>
                <a:lnTo>
                  <a:pt x="1824" y="184"/>
                </a:lnTo>
                <a:lnTo>
                  <a:pt x="1820" y="0"/>
                </a:lnTo>
                <a:lnTo>
                  <a:pt x="0" y="1672"/>
                </a:lnTo>
                <a:lnTo>
                  <a:pt x="0" y="1849"/>
                </a:lnTo>
                <a:lnTo>
                  <a:pt x="1815" y="1849"/>
                </a:lnTo>
              </a:path>
            </a:pathLst>
          </a:custGeom>
          <a:solidFill>
            <a:srgbClr val="66FFCC"/>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7" name="Rectangle 16"/>
          <p:cNvSpPr>
            <a:spLocks noChangeArrowheads="1"/>
          </p:cNvSpPr>
          <p:nvPr/>
        </p:nvSpPr>
        <p:spPr bwMode="auto">
          <a:xfrm>
            <a:off x="7223125" y="1728789"/>
            <a:ext cx="2190750" cy="4352925"/>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8" name="Rectangle 17"/>
          <p:cNvSpPr>
            <a:spLocks noChangeArrowheads="1"/>
          </p:cNvSpPr>
          <p:nvPr/>
        </p:nvSpPr>
        <p:spPr bwMode="auto">
          <a:xfrm>
            <a:off x="7223125" y="1728788"/>
            <a:ext cx="219075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9" name="Rectangle 18"/>
          <p:cNvSpPr>
            <a:spLocks noChangeArrowheads="1"/>
          </p:cNvSpPr>
          <p:nvPr/>
        </p:nvSpPr>
        <p:spPr bwMode="auto">
          <a:xfrm>
            <a:off x="7223125" y="5815013"/>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0" name="Text Box 19"/>
          <p:cNvSpPr txBox="1">
            <a:spLocks noChangeArrowheads="1"/>
          </p:cNvSpPr>
          <p:nvPr/>
        </p:nvSpPr>
        <p:spPr bwMode="auto">
          <a:xfrm>
            <a:off x="7897813" y="5788025"/>
            <a:ext cx="7667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0</a:t>
            </a:r>
          </a:p>
        </p:txBody>
      </p:sp>
      <p:sp>
        <p:nvSpPr>
          <p:cNvPr id="71701" name="Text Box 20"/>
          <p:cNvSpPr txBox="1">
            <a:spLocks noChangeArrowheads="1"/>
          </p:cNvSpPr>
          <p:nvPr/>
        </p:nvSpPr>
        <p:spPr bwMode="auto">
          <a:xfrm>
            <a:off x="7750175" y="1701800"/>
            <a:ext cx="1062038"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1023</a:t>
            </a:r>
          </a:p>
        </p:txBody>
      </p:sp>
      <p:sp>
        <p:nvSpPr>
          <p:cNvPr id="71702" name="Rectangle 21"/>
          <p:cNvSpPr>
            <a:spLocks noChangeArrowheads="1"/>
          </p:cNvSpPr>
          <p:nvPr/>
        </p:nvSpPr>
        <p:spPr bwMode="auto">
          <a:xfrm>
            <a:off x="7223125" y="3157538"/>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3" name="Rectangle 22"/>
          <p:cNvSpPr>
            <a:spLocks noChangeArrowheads="1"/>
          </p:cNvSpPr>
          <p:nvPr/>
        </p:nvSpPr>
        <p:spPr bwMode="auto">
          <a:xfrm>
            <a:off x="7223125" y="4510088"/>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4" name="Rectangle 23"/>
          <p:cNvSpPr>
            <a:spLocks noChangeArrowheads="1"/>
          </p:cNvSpPr>
          <p:nvPr/>
        </p:nvSpPr>
        <p:spPr bwMode="auto">
          <a:xfrm>
            <a:off x="7223125" y="5548313"/>
            <a:ext cx="219075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5" name="Text Box 24"/>
          <p:cNvSpPr txBox="1">
            <a:spLocks noChangeArrowheads="1"/>
          </p:cNvSpPr>
          <p:nvPr/>
        </p:nvSpPr>
        <p:spPr bwMode="auto">
          <a:xfrm>
            <a:off x="9190039" y="2168525"/>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06" name="Text Box 25"/>
          <p:cNvSpPr txBox="1">
            <a:spLocks noChangeArrowheads="1"/>
          </p:cNvSpPr>
          <p:nvPr/>
        </p:nvSpPr>
        <p:spPr bwMode="auto">
          <a:xfrm>
            <a:off x="7018339" y="2216150"/>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07" name="Freeform 26"/>
          <p:cNvSpPr>
            <a:spLocks/>
          </p:cNvSpPr>
          <p:nvPr/>
        </p:nvSpPr>
        <p:spPr bwMode="auto">
          <a:xfrm>
            <a:off x="4337050" y="1738313"/>
            <a:ext cx="2890838" cy="2673350"/>
          </a:xfrm>
          <a:custGeom>
            <a:avLst/>
            <a:gdLst>
              <a:gd name="T0" fmla="*/ 2147483647 w 1820"/>
              <a:gd name="T1" fmla="*/ 0 h 1684"/>
              <a:gd name="T2" fmla="*/ 0 w 1820"/>
              <a:gd name="T3" fmla="*/ 2147483647 h 1684"/>
              <a:gd name="T4" fmla="*/ 0 w 1820"/>
              <a:gd name="T5" fmla="*/ 2147483647 h 1684"/>
              <a:gd name="T6" fmla="*/ 2147483647 w 1820"/>
              <a:gd name="T7" fmla="*/ 2147483647 h 1684"/>
              <a:gd name="T8" fmla="*/ 2147483647 w 1820"/>
              <a:gd name="T9" fmla="*/ 0 h 1684"/>
              <a:gd name="T10" fmla="*/ 0 60000 65536"/>
              <a:gd name="T11" fmla="*/ 0 60000 65536"/>
              <a:gd name="T12" fmla="*/ 0 60000 65536"/>
              <a:gd name="T13" fmla="*/ 0 60000 65536"/>
              <a:gd name="T14" fmla="*/ 0 60000 65536"/>
              <a:gd name="T15" fmla="*/ 0 w 1820"/>
              <a:gd name="T16" fmla="*/ 0 h 1684"/>
              <a:gd name="T17" fmla="*/ 1820 w 1820"/>
              <a:gd name="T18" fmla="*/ 1684 h 1684"/>
            </a:gdLst>
            <a:ahLst/>
            <a:cxnLst>
              <a:cxn ang="T10">
                <a:pos x="T0" y="T1"/>
              </a:cxn>
              <a:cxn ang="T11">
                <a:pos x="T2" y="T3"/>
              </a:cxn>
              <a:cxn ang="T12">
                <a:pos x="T4" y="T5"/>
              </a:cxn>
              <a:cxn ang="T13">
                <a:pos x="T6" y="T7"/>
              </a:cxn>
              <a:cxn ang="T14">
                <a:pos x="T8" y="T9"/>
              </a:cxn>
            </a:cxnLst>
            <a:rect l="T15" t="T16" r="T17" b="T18"/>
            <a:pathLst>
              <a:path w="1820" h="1684">
                <a:moveTo>
                  <a:pt x="1816" y="0"/>
                </a:moveTo>
                <a:lnTo>
                  <a:pt x="0" y="1504"/>
                </a:lnTo>
                <a:lnTo>
                  <a:pt x="0" y="1684"/>
                </a:lnTo>
                <a:lnTo>
                  <a:pt x="1820" y="164"/>
                </a:lnTo>
                <a:lnTo>
                  <a:pt x="1816" y="0"/>
                </a:lnTo>
                <a:close/>
              </a:path>
            </a:pathLst>
          </a:custGeom>
          <a:solidFill>
            <a:srgbClr val="FFC36B"/>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8" name="Text Box 27"/>
          <p:cNvSpPr txBox="1">
            <a:spLocks noChangeArrowheads="1"/>
          </p:cNvSpPr>
          <p:nvPr/>
        </p:nvSpPr>
        <p:spPr bwMode="auto">
          <a:xfrm>
            <a:off x="7897813" y="5540375"/>
            <a:ext cx="7667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a:t>
            </a:r>
          </a:p>
        </p:txBody>
      </p:sp>
      <p:sp>
        <p:nvSpPr>
          <p:cNvPr id="71709" name="Text Box 28"/>
          <p:cNvSpPr txBox="1">
            <a:spLocks noChangeArrowheads="1"/>
          </p:cNvSpPr>
          <p:nvPr/>
        </p:nvSpPr>
        <p:spPr bwMode="auto">
          <a:xfrm>
            <a:off x="7848600" y="4492625"/>
            <a:ext cx="865188"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64</a:t>
            </a:r>
          </a:p>
        </p:txBody>
      </p:sp>
      <p:sp>
        <p:nvSpPr>
          <p:cNvPr id="71710" name="Text Box 29"/>
          <p:cNvSpPr txBox="1">
            <a:spLocks noChangeArrowheads="1"/>
          </p:cNvSpPr>
          <p:nvPr/>
        </p:nvSpPr>
        <p:spPr bwMode="auto">
          <a:xfrm>
            <a:off x="7800976" y="3127375"/>
            <a:ext cx="963613"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128</a:t>
            </a:r>
          </a:p>
        </p:txBody>
      </p:sp>
      <p:sp>
        <p:nvSpPr>
          <p:cNvPr id="71711" name="Text Box 30"/>
          <p:cNvSpPr txBox="1">
            <a:spLocks noChangeArrowheads="1"/>
          </p:cNvSpPr>
          <p:nvPr/>
        </p:nvSpPr>
        <p:spPr bwMode="auto">
          <a:xfrm>
            <a:off x="4168775" y="4675189"/>
            <a:ext cx="323850"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2" name="Text Box 31"/>
          <p:cNvSpPr txBox="1">
            <a:spLocks noChangeArrowheads="1"/>
          </p:cNvSpPr>
          <p:nvPr/>
        </p:nvSpPr>
        <p:spPr bwMode="auto">
          <a:xfrm>
            <a:off x="2370138" y="4675189"/>
            <a:ext cx="323850"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3" name="Text Box 32"/>
          <p:cNvSpPr txBox="1">
            <a:spLocks noChangeArrowheads="1"/>
          </p:cNvSpPr>
          <p:nvPr/>
        </p:nvSpPr>
        <p:spPr bwMode="auto">
          <a:xfrm>
            <a:off x="9190039" y="3616325"/>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4" name="Text Box 33"/>
          <p:cNvSpPr txBox="1">
            <a:spLocks noChangeArrowheads="1"/>
          </p:cNvSpPr>
          <p:nvPr/>
        </p:nvSpPr>
        <p:spPr bwMode="auto">
          <a:xfrm>
            <a:off x="7018339" y="3663950"/>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5" name="Text Box 34"/>
          <p:cNvSpPr txBox="1">
            <a:spLocks noChangeArrowheads="1"/>
          </p:cNvSpPr>
          <p:nvPr/>
        </p:nvSpPr>
        <p:spPr bwMode="auto">
          <a:xfrm>
            <a:off x="9209089" y="4835525"/>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6" name="Text Box 35"/>
          <p:cNvSpPr txBox="1">
            <a:spLocks noChangeArrowheads="1"/>
          </p:cNvSpPr>
          <p:nvPr/>
        </p:nvSpPr>
        <p:spPr bwMode="auto">
          <a:xfrm>
            <a:off x="7037389" y="4883150"/>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82280293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noProof="0" dirty="0"/>
              <a:t>Direct mapped cache</a:t>
            </a:r>
          </a:p>
        </p:txBody>
      </p:sp>
      <p:sp>
        <p:nvSpPr>
          <p:cNvPr id="7373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73846" name="Text Box 134"/>
          <p:cNvSpPr txBox="1">
            <a:spLocks noChangeArrowheads="1"/>
          </p:cNvSpPr>
          <p:nvPr/>
        </p:nvSpPr>
        <p:spPr bwMode="auto">
          <a:xfrm>
            <a:off x="7572375" y="1025526"/>
            <a:ext cx="3095719" cy="78483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Capacity</a:t>
            </a: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 256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endPar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Block = 4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words</a:t>
            </a: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 = 16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endPar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36" name="Line 3"/>
          <p:cNvSpPr>
            <a:spLocks noChangeShapeType="1"/>
          </p:cNvSpPr>
          <p:nvPr/>
        </p:nvSpPr>
        <p:spPr bwMode="auto">
          <a:xfrm>
            <a:off x="4943128" y="3267422"/>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7" name="Line 4"/>
          <p:cNvSpPr>
            <a:spLocks noChangeShapeType="1"/>
          </p:cNvSpPr>
          <p:nvPr/>
        </p:nvSpPr>
        <p:spPr bwMode="auto">
          <a:xfrm>
            <a:off x="4952653" y="3553172"/>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8" name="Line 5"/>
          <p:cNvSpPr>
            <a:spLocks noChangeShapeType="1"/>
          </p:cNvSpPr>
          <p:nvPr/>
        </p:nvSpPr>
        <p:spPr bwMode="auto">
          <a:xfrm>
            <a:off x="4952653" y="3848447"/>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9" name="Line 6"/>
          <p:cNvSpPr>
            <a:spLocks noChangeShapeType="1"/>
          </p:cNvSpPr>
          <p:nvPr/>
        </p:nvSpPr>
        <p:spPr bwMode="auto">
          <a:xfrm>
            <a:off x="4943128" y="5143847"/>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0" name="Rectangle 7"/>
          <p:cNvSpPr>
            <a:spLocks noChangeArrowheads="1"/>
          </p:cNvSpPr>
          <p:nvPr/>
        </p:nvSpPr>
        <p:spPr bwMode="auto">
          <a:xfrm>
            <a:off x="1657003" y="1752947"/>
            <a:ext cx="3081337"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1" name="Rectangle 8"/>
          <p:cNvSpPr>
            <a:spLocks noChangeArrowheads="1"/>
          </p:cNvSpPr>
          <p:nvPr/>
        </p:nvSpPr>
        <p:spPr bwMode="auto">
          <a:xfrm>
            <a:off x="4306540" y="1752947"/>
            <a:ext cx="217488"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2" name="Rectangle 9"/>
          <p:cNvSpPr>
            <a:spLocks noChangeArrowheads="1"/>
          </p:cNvSpPr>
          <p:nvPr/>
        </p:nvSpPr>
        <p:spPr bwMode="auto">
          <a:xfrm>
            <a:off x="4527203" y="1752947"/>
            <a:ext cx="21590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 name="Rectangle 10"/>
          <p:cNvSpPr>
            <a:spLocks noChangeArrowheads="1"/>
          </p:cNvSpPr>
          <p:nvPr/>
        </p:nvSpPr>
        <p:spPr bwMode="auto">
          <a:xfrm>
            <a:off x="2619028" y="31150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4" name="Rectangle 11"/>
          <p:cNvSpPr>
            <a:spLocks noChangeArrowheads="1"/>
          </p:cNvSpPr>
          <p:nvPr/>
        </p:nvSpPr>
        <p:spPr bwMode="auto">
          <a:xfrm>
            <a:off x="2619028" y="34007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5" name="Rectangle 12"/>
          <p:cNvSpPr>
            <a:spLocks noChangeArrowheads="1"/>
          </p:cNvSpPr>
          <p:nvPr/>
        </p:nvSpPr>
        <p:spPr bwMode="auto">
          <a:xfrm>
            <a:off x="2619028" y="36865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6" name="Rectangle 13"/>
          <p:cNvSpPr>
            <a:spLocks noChangeArrowheads="1"/>
          </p:cNvSpPr>
          <p:nvPr/>
        </p:nvSpPr>
        <p:spPr bwMode="auto">
          <a:xfrm>
            <a:off x="4600228" y="50200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7" name="Rectangle 14"/>
          <p:cNvSpPr>
            <a:spLocks noChangeArrowheads="1"/>
          </p:cNvSpPr>
          <p:nvPr/>
        </p:nvSpPr>
        <p:spPr bwMode="auto">
          <a:xfrm>
            <a:off x="2619028" y="50200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8" name="Line 15"/>
          <p:cNvSpPr>
            <a:spLocks noChangeShapeType="1"/>
          </p:cNvSpPr>
          <p:nvPr/>
        </p:nvSpPr>
        <p:spPr bwMode="auto">
          <a:xfrm>
            <a:off x="4771678" y="3972272"/>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9" name="Line 16"/>
          <p:cNvSpPr>
            <a:spLocks noChangeShapeType="1"/>
          </p:cNvSpPr>
          <p:nvPr/>
        </p:nvSpPr>
        <p:spPr bwMode="auto">
          <a:xfrm>
            <a:off x="4600228" y="3972272"/>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0" name="Rectangle 17"/>
          <p:cNvSpPr>
            <a:spLocks noChangeArrowheads="1"/>
          </p:cNvSpPr>
          <p:nvPr/>
        </p:nvSpPr>
        <p:spPr bwMode="auto">
          <a:xfrm>
            <a:off x="4771678" y="50200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1" name="Rectangle 18"/>
          <p:cNvSpPr>
            <a:spLocks noChangeArrowheads="1"/>
          </p:cNvSpPr>
          <p:nvPr/>
        </p:nvSpPr>
        <p:spPr bwMode="auto">
          <a:xfrm>
            <a:off x="4600228" y="340077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2" name="Rectangle 19"/>
          <p:cNvSpPr>
            <a:spLocks noChangeArrowheads="1"/>
          </p:cNvSpPr>
          <p:nvPr/>
        </p:nvSpPr>
        <p:spPr bwMode="auto">
          <a:xfrm>
            <a:off x="4771678" y="340077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3" name="Rectangle 20"/>
          <p:cNvSpPr>
            <a:spLocks noChangeArrowheads="1"/>
          </p:cNvSpPr>
          <p:nvPr/>
        </p:nvSpPr>
        <p:spPr bwMode="auto">
          <a:xfrm>
            <a:off x="4771678" y="31150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4" name="Rectangle 21"/>
          <p:cNvSpPr>
            <a:spLocks noChangeArrowheads="1"/>
          </p:cNvSpPr>
          <p:nvPr/>
        </p:nvSpPr>
        <p:spPr bwMode="auto">
          <a:xfrm>
            <a:off x="4600228" y="36865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5" name="Rectangle 22"/>
          <p:cNvSpPr>
            <a:spLocks noChangeArrowheads="1"/>
          </p:cNvSpPr>
          <p:nvPr/>
        </p:nvSpPr>
        <p:spPr bwMode="auto">
          <a:xfrm>
            <a:off x="4771678" y="36865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6" name="Text Box 23"/>
          <p:cNvSpPr txBox="1">
            <a:spLocks noChangeArrowheads="1"/>
          </p:cNvSpPr>
          <p:nvPr/>
        </p:nvSpPr>
        <p:spPr bwMode="auto">
          <a:xfrm>
            <a:off x="4787553" y="4221509"/>
            <a:ext cx="350837"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57" name="Line 24"/>
          <p:cNvSpPr>
            <a:spLocks noChangeShapeType="1"/>
          </p:cNvSpPr>
          <p:nvPr/>
        </p:nvSpPr>
        <p:spPr bwMode="auto">
          <a:xfrm>
            <a:off x="4943128" y="3981797"/>
            <a:ext cx="0" cy="4476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8" name="Line 25"/>
          <p:cNvSpPr>
            <a:spLocks noChangeShapeType="1"/>
          </p:cNvSpPr>
          <p:nvPr/>
        </p:nvSpPr>
        <p:spPr bwMode="auto">
          <a:xfrm flipV="1">
            <a:off x="4943128" y="4458047"/>
            <a:ext cx="0" cy="57150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59" name="Group 26"/>
          <p:cNvGrpSpPr>
            <a:grpSpLocks/>
          </p:cNvGrpSpPr>
          <p:nvPr/>
        </p:nvGrpSpPr>
        <p:grpSpPr bwMode="auto">
          <a:xfrm>
            <a:off x="2463453" y="3953222"/>
            <a:ext cx="350837" cy="1076325"/>
            <a:chOff x="820" y="2610"/>
            <a:chExt cx="221" cy="678"/>
          </a:xfrm>
        </p:grpSpPr>
        <p:sp>
          <p:nvSpPr>
            <p:cNvPr id="160" name="Text Box 27"/>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1" name="Line 28"/>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2" name="Line 29"/>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63" name="Rectangle 30"/>
          <p:cNvSpPr>
            <a:spLocks noChangeArrowheads="1"/>
          </p:cNvSpPr>
          <p:nvPr/>
        </p:nvSpPr>
        <p:spPr bwMode="auto">
          <a:xfrm>
            <a:off x="6267103" y="30959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 name="Rectangle 31"/>
          <p:cNvSpPr>
            <a:spLocks noChangeArrowheads="1"/>
          </p:cNvSpPr>
          <p:nvPr/>
        </p:nvSpPr>
        <p:spPr bwMode="auto">
          <a:xfrm>
            <a:off x="6267103" y="33817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5" name="Rectangle 32"/>
          <p:cNvSpPr>
            <a:spLocks noChangeArrowheads="1"/>
          </p:cNvSpPr>
          <p:nvPr/>
        </p:nvSpPr>
        <p:spPr bwMode="auto">
          <a:xfrm>
            <a:off x="6267103" y="36674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6" name="Rectangle 33"/>
          <p:cNvSpPr>
            <a:spLocks noChangeArrowheads="1"/>
          </p:cNvSpPr>
          <p:nvPr/>
        </p:nvSpPr>
        <p:spPr bwMode="auto">
          <a:xfrm>
            <a:off x="6267103" y="50390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67" name="Group 34"/>
          <p:cNvGrpSpPr>
            <a:grpSpLocks/>
          </p:cNvGrpSpPr>
          <p:nvPr/>
        </p:nvGrpSpPr>
        <p:grpSpPr bwMode="auto">
          <a:xfrm>
            <a:off x="6111528" y="3957984"/>
            <a:ext cx="350837" cy="1076325"/>
            <a:chOff x="2044" y="2646"/>
            <a:chExt cx="222" cy="660"/>
          </a:xfrm>
        </p:grpSpPr>
        <p:sp>
          <p:nvSpPr>
            <p:cNvPr id="168" name="Text Box 35"/>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9" name="Line 36"/>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0" name="Line 37"/>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71" name="Group 38"/>
          <p:cNvGrpSpPr>
            <a:grpSpLocks/>
          </p:cNvGrpSpPr>
          <p:nvPr/>
        </p:nvGrpSpPr>
        <p:grpSpPr bwMode="auto">
          <a:xfrm>
            <a:off x="8435628" y="3957984"/>
            <a:ext cx="350837" cy="1076325"/>
            <a:chOff x="2044" y="2646"/>
            <a:chExt cx="222" cy="660"/>
          </a:xfrm>
        </p:grpSpPr>
        <p:sp>
          <p:nvSpPr>
            <p:cNvPr id="172" name="Text Box 39"/>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73" name="Line 40"/>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 name="Line 41"/>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75" name="Line 42"/>
          <p:cNvSpPr>
            <a:spLocks noChangeShapeType="1"/>
          </p:cNvSpPr>
          <p:nvPr/>
        </p:nvSpPr>
        <p:spPr bwMode="auto">
          <a:xfrm>
            <a:off x="6838603" y="32578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6" name="Line 43"/>
          <p:cNvSpPr>
            <a:spLocks noChangeShapeType="1"/>
          </p:cNvSpPr>
          <p:nvPr/>
        </p:nvSpPr>
        <p:spPr bwMode="auto">
          <a:xfrm>
            <a:off x="6838603" y="3548409"/>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7" name="Line 44"/>
          <p:cNvSpPr>
            <a:spLocks noChangeShapeType="1"/>
          </p:cNvSpPr>
          <p:nvPr/>
        </p:nvSpPr>
        <p:spPr bwMode="auto">
          <a:xfrm>
            <a:off x="7495828" y="3315047"/>
            <a:ext cx="0" cy="71437"/>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8" name="Line 45"/>
          <p:cNvSpPr>
            <a:spLocks noChangeShapeType="1"/>
          </p:cNvSpPr>
          <p:nvPr/>
        </p:nvSpPr>
        <p:spPr bwMode="auto">
          <a:xfrm>
            <a:off x="8080028" y="32578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9" name="Line 46"/>
          <p:cNvSpPr>
            <a:spLocks noChangeShapeType="1"/>
          </p:cNvSpPr>
          <p:nvPr/>
        </p:nvSpPr>
        <p:spPr bwMode="auto">
          <a:xfrm>
            <a:off x="8080028" y="3548409"/>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0" name="Line 47"/>
          <p:cNvSpPr>
            <a:spLocks noChangeShapeType="1"/>
          </p:cNvSpPr>
          <p:nvPr/>
        </p:nvSpPr>
        <p:spPr bwMode="auto">
          <a:xfrm>
            <a:off x="7495828" y="3548409"/>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1" name="Line 48"/>
          <p:cNvSpPr>
            <a:spLocks noChangeShapeType="1"/>
          </p:cNvSpPr>
          <p:nvPr/>
        </p:nvSpPr>
        <p:spPr bwMode="auto">
          <a:xfrm>
            <a:off x="8080028" y="38293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2" name="Line 49"/>
          <p:cNvSpPr>
            <a:spLocks noChangeShapeType="1"/>
          </p:cNvSpPr>
          <p:nvPr/>
        </p:nvSpPr>
        <p:spPr bwMode="auto">
          <a:xfrm>
            <a:off x="7495828" y="38293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3" name="Line 50"/>
          <p:cNvSpPr>
            <a:spLocks noChangeShapeType="1"/>
          </p:cNvSpPr>
          <p:nvPr/>
        </p:nvSpPr>
        <p:spPr bwMode="auto">
          <a:xfrm>
            <a:off x="6838603" y="38293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4" name="Line 51"/>
          <p:cNvSpPr>
            <a:spLocks noChangeShapeType="1"/>
          </p:cNvSpPr>
          <p:nvPr/>
        </p:nvSpPr>
        <p:spPr bwMode="auto">
          <a:xfrm>
            <a:off x="7495828" y="519147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5" name="Line 52"/>
          <p:cNvSpPr>
            <a:spLocks noChangeShapeType="1"/>
          </p:cNvSpPr>
          <p:nvPr/>
        </p:nvSpPr>
        <p:spPr bwMode="auto">
          <a:xfrm>
            <a:off x="8080028" y="519147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6" name="Line 53"/>
          <p:cNvSpPr>
            <a:spLocks noChangeShapeType="1"/>
          </p:cNvSpPr>
          <p:nvPr/>
        </p:nvSpPr>
        <p:spPr bwMode="auto">
          <a:xfrm>
            <a:off x="6838603" y="519147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7" name="Freeform 54"/>
          <p:cNvSpPr>
            <a:spLocks/>
          </p:cNvSpPr>
          <p:nvPr/>
        </p:nvSpPr>
        <p:spPr bwMode="auto">
          <a:xfrm>
            <a:off x="4409728" y="2038697"/>
            <a:ext cx="3048000" cy="1057275"/>
          </a:xfrm>
          <a:custGeom>
            <a:avLst/>
            <a:gdLst>
              <a:gd name="T0" fmla="*/ 0 w 2076"/>
              <a:gd name="T1" fmla="*/ 0 h 666"/>
              <a:gd name="T2" fmla="*/ 0 w 2076"/>
              <a:gd name="T3" fmla="*/ 2147483647 h 666"/>
              <a:gd name="T4" fmla="*/ 2147483647 w 2076"/>
              <a:gd name="T5" fmla="*/ 2147483647 h 666"/>
              <a:gd name="T6" fmla="*/ 2147483647 w 2076"/>
              <a:gd name="T7" fmla="*/ 2147483647 h 666"/>
              <a:gd name="T8" fmla="*/ 0 60000 65536"/>
              <a:gd name="T9" fmla="*/ 0 60000 65536"/>
              <a:gd name="T10" fmla="*/ 0 60000 65536"/>
              <a:gd name="T11" fmla="*/ 0 60000 65536"/>
              <a:gd name="T12" fmla="*/ 0 w 2076"/>
              <a:gd name="T13" fmla="*/ 0 h 666"/>
              <a:gd name="T14" fmla="*/ 2076 w 2076"/>
              <a:gd name="T15" fmla="*/ 666 h 666"/>
            </a:gdLst>
            <a:ahLst/>
            <a:cxnLst>
              <a:cxn ang="T8">
                <a:pos x="T0" y="T1"/>
              </a:cxn>
              <a:cxn ang="T9">
                <a:pos x="T2" y="T3"/>
              </a:cxn>
              <a:cxn ang="T10">
                <a:pos x="T4" y="T5"/>
              </a:cxn>
              <a:cxn ang="T11">
                <a:pos x="T6" y="T7"/>
              </a:cxn>
            </a:cxnLst>
            <a:rect l="T12" t="T13" r="T14" b="T15"/>
            <a:pathLst>
              <a:path w="2076" h="666">
                <a:moveTo>
                  <a:pt x="0" y="0"/>
                </a:moveTo>
                <a:lnTo>
                  <a:pt x="0" y="288"/>
                </a:lnTo>
                <a:lnTo>
                  <a:pt x="2076" y="288"/>
                </a:lnTo>
                <a:lnTo>
                  <a:pt x="2076" y="666"/>
                </a:lnTo>
              </a:path>
            </a:pathLst>
          </a:custGeom>
          <a:noFill/>
          <a:ln w="12700">
            <a:solidFill>
              <a:schemeClr val="accent2"/>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8" name="Freeform 55"/>
          <p:cNvSpPr>
            <a:spLocks/>
          </p:cNvSpPr>
          <p:nvPr/>
        </p:nvSpPr>
        <p:spPr bwMode="auto">
          <a:xfrm>
            <a:off x="4552603" y="2038697"/>
            <a:ext cx="4552950" cy="3581400"/>
          </a:xfrm>
          <a:custGeom>
            <a:avLst/>
            <a:gdLst>
              <a:gd name="T0" fmla="*/ 0 w 2868"/>
              <a:gd name="T1" fmla="*/ 0 h 2256"/>
              <a:gd name="T2" fmla="*/ 0 w 2868"/>
              <a:gd name="T3" fmla="*/ 2147483647 h 2256"/>
              <a:gd name="T4" fmla="*/ 2147483647 w 2868"/>
              <a:gd name="T5" fmla="*/ 2147483647 h 2256"/>
              <a:gd name="T6" fmla="*/ 2147483647 w 2868"/>
              <a:gd name="T7" fmla="*/ 2147483647 h 2256"/>
              <a:gd name="T8" fmla="*/ 0 60000 65536"/>
              <a:gd name="T9" fmla="*/ 0 60000 65536"/>
              <a:gd name="T10" fmla="*/ 0 60000 65536"/>
              <a:gd name="T11" fmla="*/ 0 60000 65536"/>
              <a:gd name="T12" fmla="*/ 0 w 2868"/>
              <a:gd name="T13" fmla="*/ 0 h 2256"/>
              <a:gd name="T14" fmla="*/ 2868 w 2868"/>
              <a:gd name="T15" fmla="*/ 2256 h 2256"/>
            </a:gdLst>
            <a:ahLst/>
            <a:cxnLst>
              <a:cxn ang="T8">
                <a:pos x="T0" y="T1"/>
              </a:cxn>
              <a:cxn ang="T9">
                <a:pos x="T2" y="T3"/>
              </a:cxn>
              <a:cxn ang="T10">
                <a:pos x="T4" y="T5"/>
              </a:cxn>
              <a:cxn ang="T11">
                <a:pos x="T6" y="T7"/>
              </a:cxn>
            </a:cxnLst>
            <a:rect l="T12" t="T13" r="T14" b="T15"/>
            <a:pathLst>
              <a:path w="2868" h="2256">
                <a:moveTo>
                  <a:pt x="0" y="0"/>
                </a:moveTo>
                <a:lnTo>
                  <a:pt x="0" y="168"/>
                </a:lnTo>
                <a:lnTo>
                  <a:pt x="2868" y="168"/>
                </a:lnTo>
                <a:lnTo>
                  <a:pt x="2868" y="225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9" name="Line 56"/>
          <p:cNvSpPr>
            <a:spLocks noChangeShapeType="1"/>
          </p:cNvSpPr>
          <p:nvPr/>
        </p:nvSpPr>
        <p:spPr bwMode="auto">
          <a:xfrm>
            <a:off x="6590953" y="5629622"/>
            <a:ext cx="0" cy="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0" name="Line 57"/>
          <p:cNvSpPr>
            <a:spLocks noChangeShapeType="1"/>
          </p:cNvSpPr>
          <p:nvPr/>
        </p:nvSpPr>
        <p:spPr bwMode="auto">
          <a:xfrm>
            <a:off x="6429028" y="5810597"/>
            <a:ext cx="2876550" cy="0"/>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1" name="Line 58"/>
          <p:cNvSpPr>
            <a:spLocks noChangeShapeType="1"/>
          </p:cNvSpPr>
          <p:nvPr/>
        </p:nvSpPr>
        <p:spPr bwMode="auto">
          <a:xfrm flipV="1">
            <a:off x="6429028"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2" name="Line 59"/>
          <p:cNvSpPr>
            <a:spLocks noChangeShapeType="1"/>
          </p:cNvSpPr>
          <p:nvPr/>
        </p:nvSpPr>
        <p:spPr bwMode="auto">
          <a:xfrm flipV="1">
            <a:off x="7095778"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3" name="Line 60"/>
          <p:cNvSpPr>
            <a:spLocks noChangeShapeType="1"/>
          </p:cNvSpPr>
          <p:nvPr/>
        </p:nvSpPr>
        <p:spPr bwMode="auto">
          <a:xfrm flipV="1">
            <a:off x="7791103"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4" name="Line 61"/>
          <p:cNvSpPr>
            <a:spLocks noChangeShapeType="1"/>
          </p:cNvSpPr>
          <p:nvPr/>
        </p:nvSpPr>
        <p:spPr bwMode="auto">
          <a:xfrm flipV="1">
            <a:off x="8372128"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5" name="Line 62"/>
          <p:cNvSpPr>
            <a:spLocks noChangeShapeType="1"/>
          </p:cNvSpPr>
          <p:nvPr/>
        </p:nvSpPr>
        <p:spPr bwMode="auto">
          <a:xfrm>
            <a:off x="2942878" y="2038697"/>
            <a:ext cx="0" cy="107632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6" name="Line 63"/>
          <p:cNvSpPr>
            <a:spLocks noChangeShapeType="1"/>
          </p:cNvSpPr>
          <p:nvPr/>
        </p:nvSpPr>
        <p:spPr bwMode="auto">
          <a:xfrm flipH="1">
            <a:off x="2218978" y="5067647"/>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7" name="Line 64"/>
          <p:cNvSpPr>
            <a:spLocks noChangeShapeType="1"/>
          </p:cNvSpPr>
          <p:nvPr/>
        </p:nvSpPr>
        <p:spPr bwMode="auto">
          <a:xfrm flipH="1">
            <a:off x="2218978" y="3829397"/>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8" name="Line 65"/>
          <p:cNvSpPr>
            <a:spLocks noChangeShapeType="1"/>
          </p:cNvSpPr>
          <p:nvPr/>
        </p:nvSpPr>
        <p:spPr bwMode="auto">
          <a:xfrm flipH="1">
            <a:off x="2218978" y="3534122"/>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9" name="Line 66"/>
          <p:cNvSpPr>
            <a:spLocks noChangeShapeType="1"/>
          </p:cNvSpPr>
          <p:nvPr/>
        </p:nvSpPr>
        <p:spPr bwMode="auto">
          <a:xfrm flipH="1">
            <a:off x="2218978" y="3267422"/>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0" name="Line 67"/>
          <p:cNvSpPr>
            <a:spLocks noChangeShapeType="1"/>
          </p:cNvSpPr>
          <p:nvPr/>
        </p:nvSpPr>
        <p:spPr bwMode="auto">
          <a:xfrm flipH="1">
            <a:off x="3647728" y="5877272"/>
            <a:ext cx="1763712" cy="0"/>
          </a:xfrm>
          <a:prstGeom prst="line">
            <a:avLst/>
          </a:prstGeom>
          <a:noFill/>
          <a:ln w="12700">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1" name="Freeform 68"/>
          <p:cNvSpPr>
            <a:spLocks/>
          </p:cNvSpPr>
          <p:nvPr/>
        </p:nvSpPr>
        <p:spPr bwMode="auto">
          <a:xfrm>
            <a:off x="4685953" y="5305772"/>
            <a:ext cx="723900" cy="342900"/>
          </a:xfrm>
          <a:custGeom>
            <a:avLst/>
            <a:gdLst>
              <a:gd name="T0" fmla="*/ 0 w 456"/>
              <a:gd name="T1" fmla="*/ 0 h 216"/>
              <a:gd name="T2" fmla="*/ 0 w 456"/>
              <a:gd name="T3" fmla="*/ 2147483647 h 216"/>
              <a:gd name="T4" fmla="*/ 2147483647 w 456"/>
              <a:gd name="T5" fmla="*/ 2147483647 h 216"/>
              <a:gd name="T6" fmla="*/ 0 60000 65536"/>
              <a:gd name="T7" fmla="*/ 0 60000 65536"/>
              <a:gd name="T8" fmla="*/ 0 60000 65536"/>
              <a:gd name="T9" fmla="*/ 0 w 456"/>
              <a:gd name="T10" fmla="*/ 0 h 216"/>
              <a:gd name="T11" fmla="*/ 456 w 456"/>
              <a:gd name="T12" fmla="*/ 216 h 216"/>
            </a:gdLst>
            <a:ahLst/>
            <a:cxnLst>
              <a:cxn ang="T6">
                <a:pos x="T0" y="T1"/>
              </a:cxn>
              <a:cxn ang="T7">
                <a:pos x="T2" y="T3"/>
              </a:cxn>
              <a:cxn ang="T8">
                <a:pos x="T4" y="T5"/>
              </a:cxn>
            </a:cxnLst>
            <a:rect l="T9" t="T10" r="T11" b="T12"/>
            <a:pathLst>
              <a:path w="456" h="216">
                <a:moveTo>
                  <a:pt x="0" y="0"/>
                </a:moveTo>
                <a:lnTo>
                  <a:pt x="0" y="216"/>
                </a:lnTo>
                <a:lnTo>
                  <a:pt x="456" y="216"/>
                </a:lnTo>
              </a:path>
            </a:pathLst>
          </a:custGeom>
          <a:noFill/>
          <a:ln w="12700">
            <a:solidFill>
              <a:srgbClr val="FF00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2" name="Rectangle 69"/>
          <p:cNvSpPr>
            <a:spLocks noChangeArrowheads="1"/>
          </p:cNvSpPr>
          <p:nvPr/>
        </p:nvSpPr>
        <p:spPr bwMode="auto">
          <a:xfrm>
            <a:off x="5409853" y="5410547"/>
            <a:ext cx="571500" cy="5048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AND</a:t>
            </a:r>
          </a:p>
        </p:txBody>
      </p:sp>
      <p:sp>
        <p:nvSpPr>
          <p:cNvPr id="203" name="Line 70"/>
          <p:cNvSpPr>
            <a:spLocks noChangeShapeType="1"/>
          </p:cNvSpPr>
          <p:nvPr/>
        </p:nvSpPr>
        <p:spPr bwMode="auto">
          <a:xfrm flipV="1">
            <a:off x="5686078" y="5172422"/>
            <a:ext cx="0" cy="23812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4" name="Oval 71"/>
          <p:cNvSpPr>
            <a:spLocks noChangeArrowheads="1"/>
          </p:cNvSpPr>
          <p:nvPr/>
        </p:nvSpPr>
        <p:spPr bwMode="auto">
          <a:xfrm>
            <a:off x="8343553" y="5772497"/>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5" name="Oval 72"/>
          <p:cNvSpPr>
            <a:spLocks noChangeArrowheads="1"/>
          </p:cNvSpPr>
          <p:nvPr/>
        </p:nvSpPr>
        <p:spPr bwMode="auto">
          <a:xfrm>
            <a:off x="7762528" y="5772497"/>
            <a:ext cx="52387"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6" name="Oval 73"/>
          <p:cNvSpPr>
            <a:spLocks noChangeArrowheads="1"/>
          </p:cNvSpPr>
          <p:nvPr/>
        </p:nvSpPr>
        <p:spPr bwMode="auto">
          <a:xfrm>
            <a:off x="7067203" y="5772497"/>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7" name="Oval 74"/>
          <p:cNvSpPr>
            <a:spLocks noChangeArrowheads="1"/>
          </p:cNvSpPr>
          <p:nvPr/>
        </p:nvSpPr>
        <p:spPr bwMode="auto">
          <a:xfrm>
            <a:off x="2914303" y="2505422"/>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8" name="Rectangle 75"/>
          <p:cNvSpPr>
            <a:spLocks noChangeArrowheads="1"/>
          </p:cNvSpPr>
          <p:nvPr/>
        </p:nvSpPr>
        <p:spPr bwMode="auto">
          <a:xfrm>
            <a:off x="4600228" y="3115022"/>
            <a:ext cx="171450" cy="285750"/>
          </a:xfrm>
          <a:prstGeom prst="rect">
            <a:avLst/>
          </a:prstGeom>
          <a:solidFill>
            <a:schemeClr val="bg1"/>
          </a:solidFill>
          <a:ln w="12700">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09" name="Text Box 76"/>
          <p:cNvSpPr txBox="1">
            <a:spLocks noChangeArrowheads="1"/>
          </p:cNvSpPr>
          <p:nvPr/>
        </p:nvSpPr>
        <p:spPr bwMode="auto">
          <a:xfrm>
            <a:off x="4548288" y="3127722"/>
            <a:ext cx="285750"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V</a:t>
            </a:r>
          </a:p>
        </p:txBody>
      </p:sp>
      <p:sp>
        <p:nvSpPr>
          <p:cNvPr id="210" name="Text Box 77"/>
          <p:cNvSpPr txBox="1">
            <a:spLocks noChangeArrowheads="1"/>
          </p:cNvSpPr>
          <p:nvPr/>
        </p:nvSpPr>
        <p:spPr bwMode="auto">
          <a:xfrm>
            <a:off x="4708178" y="3129309"/>
            <a:ext cx="293687"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D</a:t>
            </a:r>
          </a:p>
        </p:txBody>
      </p:sp>
      <p:sp>
        <p:nvSpPr>
          <p:cNvPr id="211" name="Text Box 78"/>
          <p:cNvSpPr txBox="1">
            <a:spLocks noChangeArrowheads="1"/>
          </p:cNvSpPr>
          <p:nvPr/>
        </p:nvSpPr>
        <p:spPr bwMode="auto">
          <a:xfrm>
            <a:off x="3376265" y="3107084"/>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12" name="Text Box 79"/>
          <p:cNvSpPr txBox="1">
            <a:spLocks noChangeArrowheads="1"/>
          </p:cNvSpPr>
          <p:nvPr/>
        </p:nvSpPr>
        <p:spPr bwMode="auto">
          <a:xfrm>
            <a:off x="7122765" y="3059459"/>
            <a:ext cx="6953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Frame</a:t>
            </a:r>
          </a:p>
        </p:txBody>
      </p:sp>
      <p:sp>
        <p:nvSpPr>
          <p:cNvPr id="213" name="Text Box 80"/>
          <p:cNvSpPr txBox="1">
            <a:spLocks noChangeArrowheads="1"/>
          </p:cNvSpPr>
          <p:nvPr/>
        </p:nvSpPr>
        <p:spPr bwMode="auto">
          <a:xfrm>
            <a:off x="4132737" y="2497435"/>
            <a:ext cx="1366016"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92D050"/>
                </a:solidFill>
                <a:effectLst/>
                <a:uLnTx/>
                <a:uFillTx/>
                <a:latin typeface="Arial" charset="0"/>
                <a:ea typeface="MS PGothic" pitchFamily="34" charset="-128"/>
                <a:cs typeface="+mn-cs"/>
              </a:rPr>
              <a:t>Word </a:t>
            </a:r>
            <a:r>
              <a:rPr kumimoji="0" lang="de-DE" sz="1400" b="0" i="0" u="none" strike="noStrike" kern="1200" cap="none" spc="0" normalizeH="0" baseline="0" noProof="0" dirty="0" err="1">
                <a:ln>
                  <a:noFill/>
                </a:ln>
                <a:solidFill>
                  <a:srgbClr val="92D050"/>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92D050"/>
              </a:solidFill>
              <a:effectLst/>
              <a:uLnTx/>
              <a:uFillTx/>
              <a:latin typeface="Arial" charset="0"/>
              <a:ea typeface="MS PGothic" pitchFamily="34" charset="-128"/>
              <a:cs typeface="+mn-cs"/>
            </a:endParaRPr>
          </a:p>
        </p:txBody>
      </p:sp>
      <p:sp>
        <p:nvSpPr>
          <p:cNvPr id="214" name="Text Box 81"/>
          <p:cNvSpPr txBox="1">
            <a:spLocks noChangeArrowheads="1"/>
          </p:cNvSpPr>
          <p:nvPr/>
        </p:nvSpPr>
        <p:spPr bwMode="auto">
          <a:xfrm>
            <a:off x="4614515" y="2011709"/>
            <a:ext cx="2644775"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Byte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15" name="Text Box 82"/>
          <p:cNvSpPr txBox="1">
            <a:spLocks noChangeArrowheads="1"/>
          </p:cNvSpPr>
          <p:nvPr/>
        </p:nvSpPr>
        <p:spPr bwMode="auto">
          <a:xfrm>
            <a:off x="3839172" y="5374034"/>
            <a:ext cx="809324"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Arial" charset="0"/>
                <a:ea typeface="MS PGothic" pitchFamily="34" charset="-128"/>
                <a:cs typeface="+mn-cs"/>
              </a:rPr>
              <a:t>Valid </a:t>
            </a:r>
            <a:r>
              <a:rPr kumimoji="0" lang="de-DE" sz="1400" b="0" i="0" u="none" strike="noStrike" kern="1200" cap="none" spc="0" normalizeH="0" baseline="0" noProof="0" dirty="0" err="1">
                <a:ln>
                  <a:noFill/>
                </a:ln>
                <a:solidFill>
                  <a:srgbClr val="FF0000"/>
                </a:solidFill>
                <a:effectLst/>
                <a:uLnTx/>
                <a:uFillTx/>
                <a:latin typeface="Arial" charset="0"/>
                <a:ea typeface="MS PGothic" pitchFamily="34" charset="-128"/>
                <a:cs typeface="+mn-cs"/>
              </a:rPr>
              <a:t>hit</a:t>
            </a:r>
            <a:endParaRPr kumimoji="0" lang="de-DE" sz="1400" b="0" i="0" u="none" strike="noStrike" kern="1200" cap="none" spc="0" normalizeH="0" baseline="0" noProof="0" dirty="0">
              <a:ln>
                <a:noFill/>
              </a:ln>
              <a:solidFill>
                <a:srgbClr val="FF0000"/>
              </a:solidFill>
              <a:effectLst/>
              <a:uLnTx/>
              <a:uFillTx/>
              <a:latin typeface="Arial" charset="0"/>
              <a:ea typeface="MS PGothic" pitchFamily="34" charset="-128"/>
              <a:cs typeface="+mn-cs"/>
            </a:endParaRPr>
          </a:p>
        </p:txBody>
      </p:sp>
      <p:sp>
        <p:nvSpPr>
          <p:cNvPr id="216" name="Line 83"/>
          <p:cNvSpPr>
            <a:spLocks noChangeShapeType="1"/>
          </p:cNvSpPr>
          <p:nvPr/>
        </p:nvSpPr>
        <p:spPr bwMode="auto">
          <a:xfrm flipH="1">
            <a:off x="4647853" y="5458172"/>
            <a:ext cx="76200" cy="85725"/>
          </a:xfrm>
          <a:prstGeom prst="line">
            <a:avLst/>
          </a:prstGeom>
          <a:noFill/>
          <a:ln w="12700">
            <a:solidFill>
              <a:srgbClr val="FF00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7" name="Line 84"/>
          <p:cNvSpPr>
            <a:spLocks noChangeShapeType="1"/>
          </p:cNvSpPr>
          <p:nvPr/>
        </p:nvSpPr>
        <p:spPr bwMode="auto">
          <a:xfrm flipH="1">
            <a:off x="6371878"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8" name="Line 85"/>
          <p:cNvSpPr>
            <a:spLocks noChangeShapeType="1"/>
          </p:cNvSpPr>
          <p:nvPr/>
        </p:nvSpPr>
        <p:spPr bwMode="auto">
          <a:xfrm flipH="1">
            <a:off x="7029103"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9" name="Line 86"/>
          <p:cNvSpPr>
            <a:spLocks noChangeShapeType="1"/>
          </p:cNvSpPr>
          <p:nvPr/>
        </p:nvSpPr>
        <p:spPr bwMode="auto">
          <a:xfrm flipH="1">
            <a:off x="7733953"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0" name="Line 87"/>
          <p:cNvSpPr>
            <a:spLocks noChangeShapeType="1"/>
          </p:cNvSpPr>
          <p:nvPr/>
        </p:nvSpPr>
        <p:spPr bwMode="auto">
          <a:xfrm flipH="1">
            <a:off x="8305453"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1" name="Line 88"/>
          <p:cNvSpPr>
            <a:spLocks noChangeShapeType="1"/>
          </p:cNvSpPr>
          <p:nvPr/>
        </p:nvSpPr>
        <p:spPr bwMode="auto">
          <a:xfrm flipH="1">
            <a:off x="4485928" y="2152997"/>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2" name="Line 89"/>
          <p:cNvSpPr>
            <a:spLocks noChangeShapeType="1"/>
          </p:cNvSpPr>
          <p:nvPr/>
        </p:nvSpPr>
        <p:spPr bwMode="auto">
          <a:xfrm flipH="1">
            <a:off x="4343053" y="2314922"/>
            <a:ext cx="123825" cy="114300"/>
          </a:xfrm>
          <a:prstGeom prst="line">
            <a:avLst/>
          </a:prstGeom>
          <a:noFill/>
          <a:ln w="12700">
            <a:solidFill>
              <a:schemeClr val="accent2"/>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3" name="Line 90"/>
          <p:cNvSpPr>
            <a:spLocks noChangeShapeType="1"/>
          </p:cNvSpPr>
          <p:nvPr/>
        </p:nvSpPr>
        <p:spPr bwMode="auto">
          <a:xfrm flipH="1">
            <a:off x="2885728" y="2267297"/>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4" name="Text Box 91"/>
          <p:cNvSpPr txBox="1">
            <a:spLocks noChangeArrowheads="1"/>
          </p:cNvSpPr>
          <p:nvPr/>
        </p:nvSpPr>
        <p:spPr bwMode="auto">
          <a:xfrm>
            <a:off x="2698403" y="1745009"/>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25" name="Text Box 92"/>
          <p:cNvSpPr txBox="1">
            <a:spLocks noChangeArrowheads="1"/>
          </p:cNvSpPr>
          <p:nvPr/>
        </p:nvSpPr>
        <p:spPr bwMode="auto">
          <a:xfrm>
            <a:off x="2706611" y="1306859"/>
            <a:ext cx="841897"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26" name="Text Box 93"/>
          <p:cNvSpPr txBox="1">
            <a:spLocks noChangeArrowheads="1"/>
          </p:cNvSpPr>
          <p:nvPr/>
        </p:nvSpPr>
        <p:spPr bwMode="auto">
          <a:xfrm>
            <a:off x="4597053" y="14783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27" name="Text Box 94"/>
          <p:cNvSpPr txBox="1">
            <a:spLocks noChangeArrowheads="1"/>
          </p:cNvSpPr>
          <p:nvPr/>
        </p:nvSpPr>
        <p:spPr bwMode="auto">
          <a:xfrm>
            <a:off x="1491903" y="146878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31</a:t>
            </a:r>
          </a:p>
        </p:txBody>
      </p:sp>
      <p:sp>
        <p:nvSpPr>
          <p:cNvPr id="228" name="Text Box 95"/>
          <p:cNvSpPr txBox="1">
            <a:spLocks noChangeArrowheads="1"/>
          </p:cNvSpPr>
          <p:nvPr/>
        </p:nvSpPr>
        <p:spPr bwMode="auto">
          <a:xfrm>
            <a:off x="2530128" y="217363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24</a:t>
            </a:r>
          </a:p>
        </p:txBody>
      </p:sp>
      <p:sp>
        <p:nvSpPr>
          <p:cNvPr id="229" name="Text Box 96"/>
          <p:cNvSpPr txBox="1">
            <a:spLocks noChangeArrowheads="1"/>
          </p:cNvSpPr>
          <p:nvPr/>
        </p:nvSpPr>
        <p:spPr bwMode="auto">
          <a:xfrm>
            <a:off x="4082703" y="22403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2</a:t>
            </a:r>
          </a:p>
        </p:txBody>
      </p:sp>
      <p:sp>
        <p:nvSpPr>
          <p:cNvPr id="230" name="Text Box 97"/>
          <p:cNvSpPr txBox="1">
            <a:spLocks noChangeArrowheads="1"/>
          </p:cNvSpPr>
          <p:nvPr/>
        </p:nvSpPr>
        <p:spPr bwMode="auto">
          <a:xfrm>
            <a:off x="4568478" y="2021234"/>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31" name="Text Box 98"/>
          <p:cNvSpPr txBox="1">
            <a:spLocks noChangeArrowheads="1"/>
          </p:cNvSpPr>
          <p:nvPr/>
        </p:nvSpPr>
        <p:spPr bwMode="auto">
          <a:xfrm>
            <a:off x="6454428" y="5440709"/>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2" name="Text Box 99"/>
          <p:cNvSpPr txBox="1">
            <a:spLocks noChangeArrowheads="1"/>
          </p:cNvSpPr>
          <p:nvPr/>
        </p:nvSpPr>
        <p:spPr bwMode="auto">
          <a:xfrm>
            <a:off x="7121178" y="5440709"/>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3" name="Text Box 100"/>
          <p:cNvSpPr txBox="1">
            <a:spLocks noChangeArrowheads="1"/>
          </p:cNvSpPr>
          <p:nvPr/>
        </p:nvSpPr>
        <p:spPr bwMode="auto">
          <a:xfrm>
            <a:off x="7826028" y="545023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4" name="Text Box 101"/>
          <p:cNvSpPr txBox="1">
            <a:spLocks noChangeArrowheads="1"/>
          </p:cNvSpPr>
          <p:nvPr/>
        </p:nvSpPr>
        <p:spPr bwMode="auto">
          <a:xfrm>
            <a:off x="8416578" y="545023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5" name="Text Box 102"/>
          <p:cNvSpPr txBox="1">
            <a:spLocks noChangeArrowheads="1"/>
          </p:cNvSpPr>
          <p:nvPr/>
        </p:nvSpPr>
        <p:spPr bwMode="auto">
          <a:xfrm>
            <a:off x="8788053" y="581218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6" name="Line 103"/>
          <p:cNvSpPr>
            <a:spLocks noChangeShapeType="1"/>
          </p:cNvSpPr>
          <p:nvPr/>
        </p:nvSpPr>
        <p:spPr bwMode="auto">
          <a:xfrm flipH="1">
            <a:off x="8972203" y="5762972"/>
            <a:ext cx="66675" cy="952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7" name="Text Box 104"/>
          <p:cNvSpPr txBox="1">
            <a:spLocks noChangeArrowheads="1"/>
          </p:cNvSpPr>
          <p:nvPr/>
        </p:nvSpPr>
        <p:spPr bwMode="auto">
          <a:xfrm>
            <a:off x="4001634" y="5859809"/>
            <a:ext cx="711412"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Tag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hit</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8" name="Text Box 105"/>
          <p:cNvSpPr txBox="1">
            <a:spLocks noChangeArrowheads="1"/>
          </p:cNvSpPr>
          <p:nvPr/>
        </p:nvSpPr>
        <p:spPr bwMode="auto">
          <a:xfrm>
            <a:off x="9278837" y="5574059"/>
            <a:ext cx="901209"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9" name="Line 106"/>
          <p:cNvSpPr>
            <a:spLocks noChangeShapeType="1"/>
          </p:cNvSpPr>
          <p:nvPr/>
        </p:nvSpPr>
        <p:spPr bwMode="auto">
          <a:xfrm>
            <a:off x="2218978" y="3115022"/>
            <a:ext cx="0" cy="2190750"/>
          </a:xfrm>
          <a:prstGeom prst="line">
            <a:avLst/>
          </a:prstGeom>
          <a:noFill/>
          <a:ln w="12700">
            <a:solidFill>
              <a:schemeClr val="tx1"/>
            </a:solidFill>
            <a:prstDash val="lg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40" name="Group 107"/>
          <p:cNvGrpSpPr>
            <a:grpSpLocks/>
          </p:cNvGrpSpPr>
          <p:nvPr/>
        </p:nvGrpSpPr>
        <p:grpSpPr bwMode="auto">
          <a:xfrm>
            <a:off x="2063403" y="3838922"/>
            <a:ext cx="350837" cy="1076325"/>
            <a:chOff x="820" y="2610"/>
            <a:chExt cx="221" cy="678"/>
          </a:xfrm>
        </p:grpSpPr>
        <p:sp>
          <p:nvSpPr>
            <p:cNvPr id="241" name="Text Box 108"/>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42" name="Line 109"/>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3" name="Line 110"/>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44" name="Line 111"/>
          <p:cNvSpPr>
            <a:spLocks noChangeShapeType="1"/>
          </p:cNvSpPr>
          <p:nvPr/>
        </p:nvSpPr>
        <p:spPr bwMode="auto">
          <a:xfrm>
            <a:off x="2218978" y="4800947"/>
            <a:ext cx="0" cy="4667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5" name="Line 112"/>
          <p:cNvSpPr>
            <a:spLocks noChangeShapeType="1"/>
          </p:cNvSpPr>
          <p:nvPr/>
        </p:nvSpPr>
        <p:spPr bwMode="auto">
          <a:xfrm>
            <a:off x="2218978" y="3134072"/>
            <a:ext cx="0" cy="719137"/>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46" name="Group 113"/>
          <p:cNvGrpSpPr>
            <a:grpSpLocks/>
          </p:cNvGrpSpPr>
          <p:nvPr/>
        </p:nvGrpSpPr>
        <p:grpSpPr bwMode="auto">
          <a:xfrm>
            <a:off x="1453803" y="3838922"/>
            <a:ext cx="350837" cy="1076325"/>
            <a:chOff x="820" y="2610"/>
            <a:chExt cx="221" cy="678"/>
          </a:xfrm>
        </p:grpSpPr>
        <p:sp>
          <p:nvSpPr>
            <p:cNvPr id="247" name="Text Box 114"/>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48" name="Line 115"/>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9" name="Line 116"/>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50" name="Line 117"/>
          <p:cNvSpPr>
            <a:spLocks noChangeShapeType="1"/>
          </p:cNvSpPr>
          <p:nvPr/>
        </p:nvSpPr>
        <p:spPr bwMode="auto">
          <a:xfrm>
            <a:off x="1609378" y="3381722"/>
            <a:ext cx="0" cy="5905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1" name="Line 118"/>
          <p:cNvSpPr>
            <a:spLocks noChangeShapeType="1"/>
          </p:cNvSpPr>
          <p:nvPr/>
        </p:nvSpPr>
        <p:spPr bwMode="auto">
          <a:xfrm flipH="1">
            <a:off x="1609378" y="3115022"/>
            <a:ext cx="609600" cy="2762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2" name="Line 119"/>
          <p:cNvSpPr>
            <a:spLocks noChangeShapeType="1"/>
          </p:cNvSpPr>
          <p:nvPr/>
        </p:nvSpPr>
        <p:spPr bwMode="auto">
          <a:xfrm>
            <a:off x="1609378" y="4896197"/>
            <a:ext cx="609600" cy="37147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3" name="Freeform 120"/>
          <p:cNvSpPr>
            <a:spLocks/>
          </p:cNvSpPr>
          <p:nvPr/>
        </p:nvSpPr>
        <p:spPr bwMode="auto">
          <a:xfrm>
            <a:off x="1304578" y="2533997"/>
            <a:ext cx="2114550" cy="3324225"/>
          </a:xfrm>
          <a:custGeom>
            <a:avLst/>
            <a:gdLst>
              <a:gd name="T0" fmla="*/ 2147483647 w 1332"/>
              <a:gd name="T1" fmla="*/ 0 h 2094"/>
              <a:gd name="T2" fmla="*/ 0 w 1332"/>
              <a:gd name="T3" fmla="*/ 0 h 2094"/>
              <a:gd name="T4" fmla="*/ 0 w 1332"/>
              <a:gd name="T5" fmla="*/ 2147483647 h 2094"/>
              <a:gd name="T6" fmla="*/ 2147483647 w 1332"/>
              <a:gd name="T7" fmla="*/ 2147483647 h 2094"/>
              <a:gd name="T8" fmla="*/ 0 60000 65536"/>
              <a:gd name="T9" fmla="*/ 0 60000 65536"/>
              <a:gd name="T10" fmla="*/ 0 60000 65536"/>
              <a:gd name="T11" fmla="*/ 0 60000 65536"/>
              <a:gd name="T12" fmla="*/ 0 w 1332"/>
              <a:gd name="T13" fmla="*/ 0 h 2094"/>
              <a:gd name="T14" fmla="*/ 1332 w 1332"/>
              <a:gd name="T15" fmla="*/ 2094 h 2094"/>
            </a:gdLst>
            <a:ahLst/>
            <a:cxnLst>
              <a:cxn ang="T8">
                <a:pos x="T0" y="T1"/>
              </a:cxn>
              <a:cxn ang="T9">
                <a:pos x="T2" y="T3"/>
              </a:cxn>
              <a:cxn ang="T10">
                <a:pos x="T4" y="T5"/>
              </a:cxn>
              <a:cxn ang="T11">
                <a:pos x="T6" y="T7"/>
              </a:cxn>
            </a:cxnLst>
            <a:rect l="T12" t="T13" r="T14" b="T15"/>
            <a:pathLst>
              <a:path w="1332" h="2094">
                <a:moveTo>
                  <a:pt x="1032" y="0"/>
                </a:moveTo>
                <a:lnTo>
                  <a:pt x="0" y="0"/>
                </a:lnTo>
                <a:lnTo>
                  <a:pt x="0" y="2094"/>
                </a:lnTo>
                <a:lnTo>
                  <a:pt x="1332" y="2094"/>
                </a:lnTo>
              </a:path>
            </a:pathLst>
          </a:cu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4" name="Rectangle 121"/>
          <p:cNvSpPr>
            <a:spLocks noChangeArrowheads="1"/>
          </p:cNvSpPr>
          <p:nvPr/>
        </p:nvSpPr>
        <p:spPr bwMode="auto">
          <a:xfrm>
            <a:off x="3447703" y="5753447"/>
            <a:ext cx="41910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255" name="Line 122"/>
          <p:cNvSpPr>
            <a:spLocks noChangeShapeType="1"/>
          </p:cNvSpPr>
          <p:nvPr/>
        </p:nvSpPr>
        <p:spPr bwMode="auto">
          <a:xfrm>
            <a:off x="3628678" y="5305772"/>
            <a:ext cx="0" cy="43815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56" name="Group 123"/>
          <p:cNvGrpSpPr>
            <a:grpSpLocks/>
          </p:cNvGrpSpPr>
          <p:nvPr/>
        </p:nvGrpSpPr>
        <p:grpSpPr bwMode="auto">
          <a:xfrm>
            <a:off x="3711228" y="1735484"/>
            <a:ext cx="617537" cy="304800"/>
            <a:chOff x="3580" y="1027"/>
            <a:chExt cx="389" cy="192"/>
          </a:xfrm>
        </p:grpSpPr>
        <p:sp>
          <p:nvSpPr>
            <p:cNvPr id="257" name="Rectangle 124"/>
            <p:cNvSpPr>
              <a:spLocks noChangeArrowheads="1"/>
            </p:cNvSpPr>
            <p:nvPr/>
          </p:nvSpPr>
          <p:spPr bwMode="auto">
            <a:xfrm>
              <a:off x="3620" y="1038"/>
              <a:ext cx="334"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8" name="Text Box 125"/>
            <p:cNvSpPr txBox="1">
              <a:spLocks noChangeArrowheads="1"/>
            </p:cNvSpPr>
            <p:nvPr/>
          </p:nvSpPr>
          <p:spPr bwMode="auto">
            <a:xfrm>
              <a:off x="3580" y="1027"/>
              <a:ext cx="389" cy="19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Index</a:t>
              </a:r>
            </a:p>
          </p:txBody>
        </p:sp>
      </p:grpSp>
      <p:sp>
        <p:nvSpPr>
          <p:cNvPr id="259" name="Freeform 126"/>
          <p:cNvSpPr>
            <a:spLocks/>
          </p:cNvSpPr>
          <p:nvPr/>
        </p:nvSpPr>
        <p:spPr bwMode="auto">
          <a:xfrm>
            <a:off x="1818928" y="2038697"/>
            <a:ext cx="2066925" cy="1257300"/>
          </a:xfrm>
          <a:custGeom>
            <a:avLst/>
            <a:gdLst>
              <a:gd name="T0" fmla="*/ 2147483647 w 1302"/>
              <a:gd name="T1" fmla="*/ 0 h 792"/>
              <a:gd name="T2" fmla="*/ 2147483647 w 1302"/>
              <a:gd name="T3" fmla="*/ 2147483647 h 792"/>
              <a:gd name="T4" fmla="*/ 0 w 1302"/>
              <a:gd name="T5" fmla="*/ 2147483647 h 792"/>
              <a:gd name="T6" fmla="*/ 0 w 1302"/>
              <a:gd name="T7" fmla="*/ 2147483647 h 792"/>
              <a:gd name="T8" fmla="*/ 0 60000 65536"/>
              <a:gd name="T9" fmla="*/ 0 60000 65536"/>
              <a:gd name="T10" fmla="*/ 0 60000 65536"/>
              <a:gd name="T11" fmla="*/ 0 60000 65536"/>
              <a:gd name="T12" fmla="*/ 0 w 1302"/>
              <a:gd name="T13" fmla="*/ 0 h 792"/>
              <a:gd name="T14" fmla="*/ 1302 w 1302"/>
              <a:gd name="T15" fmla="*/ 792 h 792"/>
            </a:gdLst>
            <a:ahLst/>
            <a:cxnLst>
              <a:cxn ang="T8">
                <a:pos x="T0" y="T1"/>
              </a:cxn>
              <a:cxn ang="T9">
                <a:pos x="T2" y="T3"/>
              </a:cxn>
              <a:cxn ang="T10">
                <a:pos x="T4" y="T5"/>
              </a:cxn>
              <a:cxn ang="T11">
                <a:pos x="T6" y="T7"/>
              </a:cxn>
            </a:cxnLst>
            <a:rect l="T12" t="T13" r="T14" b="T15"/>
            <a:pathLst>
              <a:path w="1302" h="792">
                <a:moveTo>
                  <a:pt x="1302" y="0"/>
                </a:moveTo>
                <a:lnTo>
                  <a:pt x="1302" y="486"/>
                </a:lnTo>
                <a:lnTo>
                  <a:pt x="0" y="486"/>
                </a:lnTo>
                <a:lnTo>
                  <a:pt x="0" y="792"/>
                </a:lnTo>
              </a:path>
            </a:pathLst>
          </a:custGeom>
          <a:noFill/>
          <a:ln w="12700">
            <a:solidFill>
              <a:srgbClr val="FF99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60" name="Line 127"/>
          <p:cNvSpPr>
            <a:spLocks noChangeShapeType="1"/>
          </p:cNvSpPr>
          <p:nvPr/>
        </p:nvSpPr>
        <p:spPr bwMode="auto">
          <a:xfrm flipH="1">
            <a:off x="3828703" y="2353022"/>
            <a:ext cx="104775" cy="104775"/>
          </a:xfrm>
          <a:prstGeom prst="line">
            <a:avLst/>
          </a:prstGeom>
          <a:noFill/>
          <a:ln w="12700">
            <a:solidFill>
              <a:srgbClr val="FF99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61" name="Text Box 128"/>
          <p:cNvSpPr txBox="1">
            <a:spLocks noChangeArrowheads="1"/>
          </p:cNvSpPr>
          <p:nvPr/>
        </p:nvSpPr>
        <p:spPr bwMode="auto">
          <a:xfrm>
            <a:off x="3598515" y="2249834"/>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4</a:t>
            </a:r>
          </a:p>
        </p:txBody>
      </p:sp>
      <p:sp>
        <p:nvSpPr>
          <p:cNvPr id="262" name="Text Box 129"/>
          <p:cNvSpPr txBox="1">
            <a:spLocks noChangeArrowheads="1"/>
          </p:cNvSpPr>
          <p:nvPr/>
        </p:nvSpPr>
        <p:spPr bwMode="auto">
          <a:xfrm>
            <a:off x="1529941" y="2554634"/>
            <a:ext cx="1457451"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FF9900"/>
                </a:solidFill>
                <a:effectLst/>
                <a:uLnTx/>
                <a:uFillTx/>
                <a:latin typeface="Arial" charset="0"/>
                <a:ea typeface="MS PGothic" pitchFamily="34" charset="-128"/>
                <a:cs typeface="+mn-cs"/>
              </a:rPr>
              <a:t>Frame </a:t>
            </a:r>
            <a:r>
              <a:rPr kumimoji="0" lang="de-DE" sz="1400" b="0" i="0" u="none" strike="noStrike" kern="1200" cap="none" spc="0" normalizeH="0" baseline="0" noProof="0" dirty="0" err="1">
                <a:ln>
                  <a:noFill/>
                </a:ln>
                <a:solidFill>
                  <a:srgbClr val="FF9900"/>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FF9900"/>
              </a:solidFill>
              <a:effectLst/>
              <a:uLnTx/>
              <a:uFillTx/>
              <a:latin typeface="Arial" charset="0"/>
              <a:ea typeface="MS PGothic" pitchFamily="34" charset="-128"/>
              <a:cs typeface="+mn-cs"/>
            </a:endParaRPr>
          </a:p>
        </p:txBody>
      </p:sp>
      <p:sp>
        <p:nvSpPr>
          <p:cNvPr id="263" name="Text Box 130"/>
          <p:cNvSpPr txBox="1">
            <a:spLocks noChangeArrowheads="1"/>
          </p:cNvSpPr>
          <p:nvPr/>
        </p:nvSpPr>
        <p:spPr bwMode="auto">
          <a:xfrm>
            <a:off x="1987203" y="31166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64" name="Text Box 131"/>
          <p:cNvSpPr txBox="1">
            <a:spLocks noChangeArrowheads="1"/>
          </p:cNvSpPr>
          <p:nvPr/>
        </p:nvSpPr>
        <p:spPr bwMode="auto">
          <a:xfrm>
            <a:off x="1987203" y="33833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1</a:t>
            </a:r>
          </a:p>
        </p:txBody>
      </p:sp>
      <p:sp>
        <p:nvSpPr>
          <p:cNvPr id="265" name="Text Box 132"/>
          <p:cNvSpPr txBox="1">
            <a:spLocks noChangeArrowheads="1"/>
          </p:cNvSpPr>
          <p:nvPr/>
        </p:nvSpPr>
        <p:spPr bwMode="auto">
          <a:xfrm>
            <a:off x="1987203" y="3678584"/>
            <a:ext cx="282575"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66" name="Text Box 133"/>
          <p:cNvSpPr txBox="1">
            <a:spLocks noChangeArrowheads="1"/>
          </p:cNvSpPr>
          <p:nvPr/>
        </p:nvSpPr>
        <p:spPr bwMode="auto">
          <a:xfrm>
            <a:off x="1872903" y="4926359"/>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15</a:t>
            </a:r>
          </a:p>
        </p:txBody>
      </p:sp>
    </p:spTree>
    <p:extLst>
      <p:ext uri="{BB962C8B-B14F-4D97-AF65-F5344CB8AC3E}">
        <p14:creationId xmlns:p14="http://schemas.microsoft.com/office/powerpoint/2010/main" val="412494709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noProof="0" dirty="0"/>
              <a:t>Characteristics of direct mapped caches</a:t>
            </a:r>
          </a:p>
        </p:txBody>
      </p:sp>
      <p:sp>
        <p:nvSpPr>
          <p:cNvPr id="74756" name="Rectangle 3"/>
          <p:cNvSpPr>
            <a:spLocks noGrp="1" noChangeArrowheads="1"/>
          </p:cNvSpPr>
          <p:nvPr>
            <p:ph idx="1"/>
          </p:nvPr>
        </p:nvSpPr>
        <p:spPr/>
        <p:txBody>
          <a:bodyPr/>
          <a:lstStyle/>
          <a:p>
            <a:pPr eaLnBrk="1" hangingPunct="1"/>
            <a:r>
              <a:rPr lang="en-US" b="1" noProof="0" dirty="0"/>
              <a:t>Advantages</a:t>
            </a:r>
          </a:p>
          <a:p>
            <a:pPr lvl="1"/>
            <a:r>
              <a:rPr lang="en-US" noProof="0" dirty="0"/>
              <a:t>Very simple hardware implementation</a:t>
            </a:r>
          </a:p>
          <a:p>
            <a:pPr lvl="2"/>
            <a:r>
              <a:rPr lang="en-US" noProof="0" dirty="0"/>
              <a:t>A single comparator plus a tag memory</a:t>
            </a:r>
          </a:p>
          <a:p>
            <a:pPr lvl="1"/>
            <a:endParaRPr lang="en-US" noProof="0" dirty="0"/>
          </a:p>
          <a:p>
            <a:pPr lvl="1"/>
            <a:r>
              <a:rPr lang="en-US" noProof="0" dirty="0"/>
              <a:t>No replacement policy needed as the mapping is fully determined by a selection of address bits.</a:t>
            </a:r>
          </a:p>
          <a:p>
            <a:pPr eaLnBrk="1" hangingPunct="1"/>
            <a:endParaRPr lang="en-US" noProof="0" dirty="0"/>
          </a:p>
          <a:p>
            <a:pPr eaLnBrk="1" hangingPunct="1"/>
            <a:r>
              <a:rPr lang="en-US" b="1" dirty="0"/>
              <a:t>Disadvantages</a:t>
            </a:r>
            <a:endParaRPr lang="en-US" b="1" noProof="0" dirty="0"/>
          </a:p>
          <a:p>
            <a:pPr lvl="1"/>
            <a:r>
              <a:rPr lang="en-US" dirty="0"/>
              <a:t>Eviction of cache entries may be needed even if the cache is not full!</a:t>
            </a:r>
            <a:endParaRPr lang="en-US" noProof="0" dirty="0"/>
          </a:p>
          <a:p>
            <a:pPr lvl="1"/>
            <a:endParaRPr lang="en-US" noProof="0" dirty="0"/>
          </a:p>
          <a:p>
            <a:pPr lvl="1"/>
            <a:r>
              <a:rPr lang="en-US" b="1" dirty="0"/>
              <a:t>Thrashing</a:t>
            </a:r>
            <a:endParaRPr lang="en-US" dirty="0"/>
          </a:p>
          <a:p>
            <a:pPr lvl="2"/>
            <a:r>
              <a:rPr lang="en-US" noProof="0" dirty="0"/>
              <a:t>If </a:t>
            </a:r>
            <a:r>
              <a:rPr lang="en-US" dirty="0"/>
              <a:t>the CPU alternately reads parts of the memory with identical index, those parts evict each other</a:t>
            </a:r>
          </a:p>
          <a:p>
            <a:pPr lvl="3"/>
            <a:r>
              <a:rPr lang="en-US" noProof="0" dirty="0"/>
              <a:t>E.g. calling subroutines at C0</a:t>
            </a:r>
            <a:r>
              <a:rPr lang="en-US" b="1" noProof="0" dirty="0"/>
              <a:t>0</a:t>
            </a:r>
            <a:r>
              <a:rPr lang="en-US" noProof="0" dirty="0"/>
              <a:t>0, D6</a:t>
            </a:r>
            <a:r>
              <a:rPr lang="en-US" b="1" noProof="0" dirty="0"/>
              <a:t>0</a:t>
            </a:r>
            <a:r>
              <a:rPr lang="en-US" noProof="0" dirty="0"/>
              <a:t>0, A2</a:t>
            </a:r>
            <a:r>
              <a:rPr lang="en-US" b="1" noProof="0" dirty="0"/>
              <a:t>0</a:t>
            </a:r>
            <a:r>
              <a:rPr lang="en-US" noProof="0" dirty="0"/>
              <a:t>0, C0</a:t>
            </a:r>
            <a:r>
              <a:rPr lang="en-US" b="1" noProof="0" dirty="0"/>
              <a:t>0</a:t>
            </a:r>
            <a:r>
              <a:rPr lang="en-US" noProof="0" dirty="0"/>
              <a:t>0, D7</a:t>
            </a:r>
            <a:r>
              <a:rPr lang="en-US" b="1" noProof="0" dirty="0"/>
              <a:t>0</a:t>
            </a:r>
            <a:r>
              <a:rPr lang="en-US" noProof="0" dirty="0"/>
              <a:t>0 etc. using bits 4 to 7 as index</a:t>
            </a:r>
          </a:p>
        </p:txBody>
      </p:sp>
      <p:sp>
        <p:nvSpPr>
          <p:cNvPr id="7475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7342108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US" dirty="0"/>
              <a:t>N-way set associative c</a:t>
            </a:r>
            <a:r>
              <a:rPr lang="en-US" noProof="0" dirty="0"/>
              <a:t>ache</a:t>
            </a:r>
          </a:p>
        </p:txBody>
      </p:sp>
      <p:sp>
        <p:nvSpPr>
          <p:cNvPr id="2" name="Content Placeholder 1"/>
          <p:cNvSpPr>
            <a:spLocks noGrp="1"/>
          </p:cNvSpPr>
          <p:nvPr>
            <p:ph idx="1"/>
          </p:nvPr>
        </p:nvSpPr>
        <p:spPr/>
        <p:txBody>
          <a:bodyPr/>
          <a:lstStyle/>
          <a:p>
            <a:r>
              <a:rPr lang="en-US" noProof="0" dirty="0"/>
              <a:t>N frames together for a set.</a:t>
            </a:r>
          </a:p>
          <a:p>
            <a:endParaRPr lang="en-US" noProof="0" dirty="0"/>
          </a:p>
          <a:p>
            <a:r>
              <a:rPr lang="en-US" noProof="0" dirty="0"/>
              <a:t>Compromise between direct mapped and fully associative cache. </a:t>
            </a:r>
          </a:p>
          <a:p>
            <a:endParaRPr lang="en-US" noProof="0" dirty="0"/>
          </a:p>
        </p:txBody>
      </p:sp>
      <p:sp>
        <p:nvSpPr>
          <p:cNvPr id="7680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76804" name="Rectangle 3"/>
          <p:cNvSpPr>
            <a:spLocks noChangeArrowheads="1"/>
          </p:cNvSpPr>
          <p:nvPr/>
        </p:nvSpPr>
        <p:spPr bwMode="auto">
          <a:xfrm>
            <a:off x="4727650" y="6081487"/>
            <a:ext cx="1828800" cy="28575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5" name="Rectangle 4"/>
          <p:cNvSpPr>
            <a:spLocks noChangeArrowheads="1"/>
          </p:cNvSpPr>
          <p:nvPr/>
        </p:nvSpPr>
        <p:spPr bwMode="auto">
          <a:xfrm>
            <a:off x="4730825" y="4690837"/>
            <a:ext cx="182880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6" name="Rectangle 5"/>
          <p:cNvSpPr>
            <a:spLocks noChangeArrowheads="1"/>
          </p:cNvSpPr>
          <p:nvPr/>
        </p:nvSpPr>
        <p:spPr bwMode="auto">
          <a:xfrm>
            <a:off x="4730825" y="4424137"/>
            <a:ext cx="182880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7" name="Rectangle 6"/>
          <p:cNvSpPr>
            <a:spLocks noChangeArrowheads="1"/>
          </p:cNvSpPr>
          <p:nvPr/>
        </p:nvSpPr>
        <p:spPr bwMode="auto">
          <a:xfrm>
            <a:off x="4727650" y="4424137"/>
            <a:ext cx="1828800" cy="19431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8" name="Rectangle 7"/>
          <p:cNvSpPr>
            <a:spLocks noChangeArrowheads="1"/>
          </p:cNvSpPr>
          <p:nvPr/>
        </p:nvSpPr>
        <p:spPr bwMode="auto">
          <a:xfrm>
            <a:off x="4727650" y="5814787"/>
            <a:ext cx="182880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9" name="Text Box 8"/>
          <p:cNvSpPr txBox="1">
            <a:spLocks noChangeArrowheads="1"/>
          </p:cNvSpPr>
          <p:nvPr/>
        </p:nvSpPr>
        <p:spPr bwMode="auto">
          <a:xfrm>
            <a:off x="4740350" y="607355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10" name="Text Box 9"/>
          <p:cNvSpPr txBox="1">
            <a:spLocks noChangeArrowheads="1"/>
          </p:cNvSpPr>
          <p:nvPr/>
        </p:nvSpPr>
        <p:spPr bwMode="auto">
          <a:xfrm>
            <a:off x="4740350" y="5797326"/>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11" name="Text Box 10"/>
          <p:cNvSpPr txBox="1">
            <a:spLocks noChangeArrowheads="1"/>
          </p:cNvSpPr>
          <p:nvPr/>
        </p:nvSpPr>
        <p:spPr bwMode="auto">
          <a:xfrm>
            <a:off x="4740350" y="439715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Index	Block </a:t>
            </a:r>
          </a:p>
        </p:txBody>
      </p:sp>
      <p:sp>
        <p:nvSpPr>
          <p:cNvPr id="76812" name="Text Box 11"/>
          <p:cNvSpPr txBox="1">
            <a:spLocks noChangeArrowheads="1"/>
          </p:cNvSpPr>
          <p:nvPr/>
        </p:nvSpPr>
        <p:spPr bwMode="auto">
          <a:xfrm>
            <a:off x="5010616" y="4005803"/>
            <a:ext cx="955711"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Cache</a:t>
            </a:r>
          </a:p>
        </p:txBody>
      </p:sp>
      <p:sp>
        <p:nvSpPr>
          <p:cNvPr id="76813" name="Line 12"/>
          <p:cNvSpPr>
            <a:spLocks noChangeShapeType="1"/>
          </p:cNvSpPr>
          <p:nvPr/>
        </p:nvSpPr>
        <p:spPr bwMode="auto">
          <a:xfrm rot="-5400000">
            <a:off x="4442693" y="5393306"/>
            <a:ext cx="1919288"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4" name="Text Box 13"/>
          <p:cNvSpPr txBox="1">
            <a:spLocks noChangeArrowheads="1"/>
          </p:cNvSpPr>
          <p:nvPr/>
        </p:nvSpPr>
        <p:spPr bwMode="auto">
          <a:xfrm>
            <a:off x="9502851" y="1549175"/>
            <a:ext cx="1835759"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Main </a:t>
            </a:r>
            <a:r>
              <a:rPr kumimoji="0" lang="de-DE" sz="20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76815" name="Line 14"/>
          <p:cNvSpPr>
            <a:spLocks noChangeShapeType="1"/>
          </p:cNvSpPr>
          <p:nvPr/>
        </p:nvSpPr>
        <p:spPr bwMode="auto">
          <a:xfrm flipH="1">
            <a:off x="6527876" y="6367237"/>
            <a:ext cx="2943225"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6" name="Freeform 15"/>
          <p:cNvSpPr>
            <a:spLocks/>
          </p:cNvSpPr>
          <p:nvPr/>
        </p:nvSpPr>
        <p:spPr bwMode="auto">
          <a:xfrm>
            <a:off x="6556450" y="3433537"/>
            <a:ext cx="2895600" cy="2935288"/>
          </a:xfrm>
          <a:custGeom>
            <a:avLst/>
            <a:gdLst>
              <a:gd name="T0" fmla="*/ 2147483647 w 1824"/>
              <a:gd name="T1" fmla="*/ 2147483647 h 1849"/>
              <a:gd name="T2" fmla="*/ 2147483647 w 1824"/>
              <a:gd name="T3" fmla="*/ 2147483647 h 1849"/>
              <a:gd name="T4" fmla="*/ 2147483647 w 1824"/>
              <a:gd name="T5" fmla="*/ 2147483647 h 1849"/>
              <a:gd name="T6" fmla="*/ 2147483647 w 1824"/>
              <a:gd name="T7" fmla="*/ 2147483647 h 1849"/>
              <a:gd name="T8" fmla="*/ 2147483647 w 1824"/>
              <a:gd name="T9" fmla="*/ 2147483647 h 1849"/>
              <a:gd name="T10" fmla="*/ 2147483647 w 1824"/>
              <a:gd name="T11" fmla="*/ 2147483647 h 1849"/>
              <a:gd name="T12" fmla="*/ 2147483647 w 1824"/>
              <a:gd name="T13" fmla="*/ 0 h 1849"/>
              <a:gd name="T14" fmla="*/ 0 w 1824"/>
              <a:gd name="T15" fmla="*/ 2147483647 h 1849"/>
              <a:gd name="T16" fmla="*/ 0 w 1824"/>
              <a:gd name="T17" fmla="*/ 2147483647 h 1849"/>
              <a:gd name="T18" fmla="*/ 2147483647 w 1824"/>
              <a:gd name="T19" fmla="*/ 2147483647 h 1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4"/>
              <a:gd name="T31" fmla="*/ 0 h 1849"/>
              <a:gd name="T32" fmla="*/ 1824 w 1824"/>
              <a:gd name="T33" fmla="*/ 1849 h 18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4" h="1849">
                <a:moveTo>
                  <a:pt x="1815" y="1681"/>
                </a:moveTo>
                <a:lnTo>
                  <a:pt x="429" y="1681"/>
                </a:lnTo>
                <a:lnTo>
                  <a:pt x="1824" y="1032"/>
                </a:lnTo>
                <a:lnTo>
                  <a:pt x="1820" y="864"/>
                </a:lnTo>
                <a:lnTo>
                  <a:pt x="544" y="1420"/>
                </a:lnTo>
                <a:lnTo>
                  <a:pt x="1824" y="184"/>
                </a:lnTo>
                <a:lnTo>
                  <a:pt x="1820" y="0"/>
                </a:lnTo>
                <a:lnTo>
                  <a:pt x="0" y="1506"/>
                </a:lnTo>
                <a:lnTo>
                  <a:pt x="0" y="1849"/>
                </a:lnTo>
                <a:lnTo>
                  <a:pt x="1815" y="1849"/>
                </a:lnTo>
              </a:path>
            </a:pathLst>
          </a:custGeom>
          <a:solidFill>
            <a:srgbClr val="66FFCC"/>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7" name="Rectangle 16"/>
          <p:cNvSpPr>
            <a:spLocks noChangeArrowheads="1"/>
          </p:cNvSpPr>
          <p:nvPr/>
        </p:nvSpPr>
        <p:spPr bwMode="auto">
          <a:xfrm>
            <a:off x="9442525" y="2014313"/>
            <a:ext cx="2190750" cy="4352925"/>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8" name="Rectangle 17"/>
          <p:cNvSpPr>
            <a:spLocks noChangeArrowheads="1"/>
          </p:cNvSpPr>
          <p:nvPr/>
        </p:nvSpPr>
        <p:spPr bwMode="auto">
          <a:xfrm>
            <a:off x="9442525" y="2014312"/>
            <a:ext cx="219075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9" name="Rectangle 18"/>
          <p:cNvSpPr>
            <a:spLocks noChangeArrowheads="1"/>
          </p:cNvSpPr>
          <p:nvPr/>
        </p:nvSpPr>
        <p:spPr bwMode="auto">
          <a:xfrm>
            <a:off x="9442525" y="6100537"/>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0" name="Text Box 19"/>
          <p:cNvSpPr txBox="1">
            <a:spLocks noChangeArrowheads="1"/>
          </p:cNvSpPr>
          <p:nvPr/>
        </p:nvSpPr>
        <p:spPr bwMode="auto">
          <a:xfrm>
            <a:off x="10115626" y="6073551"/>
            <a:ext cx="772969"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0</a:t>
            </a:r>
          </a:p>
        </p:txBody>
      </p:sp>
      <p:sp>
        <p:nvSpPr>
          <p:cNvPr id="76821" name="Text Box 20"/>
          <p:cNvSpPr txBox="1">
            <a:spLocks noChangeArrowheads="1"/>
          </p:cNvSpPr>
          <p:nvPr/>
        </p:nvSpPr>
        <p:spPr bwMode="auto">
          <a:xfrm>
            <a:off x="9969576" y="1987326"/>
            <a:ext cx="1071127"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1023</a:t>
            </a:r>
          </a:p>
        </p:txBody>
      </p:sp>
      <p:sp>
        <p:nvSpPr>
          <p:cNvPr id="76822" name="Rectangle 21"/>
          <p:cNvSpPr>
            <a:spLocks noChangeArrowheads="1"/>
          </p:cNvSpPr>
          <p:nvPr/>
        </p:nvSpPr>
        <p:spPr bwMode="auto">
          <a:xfrm>
            <a:off x="9442525" y="3443062"/>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3" name="Rectangle 22"/>
          <p:cNvSpPr>
            <a:spLocks noChangeArrowheads="1"/>
          </p:cNvSpPr>
          <p:nvPr/>
        </p:nvSpPr>
        <p:spPr bwMode="auto">
          <a:xfrm>
            <a:off x="9442525" y="4795612"/>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4" name="Rectangle 23"/>
          <p:cNvSpPr>
            <a:spLocks noChangeArrowheads="1"/>
          </p:cNvSpPr>
          <p:nvPr/>
        </p:nvSpPr>
        <p:spPr bwMode="auto">
          <a:xfrm>
            <a:off x="9442525" y="5833837"/>
            <a:ext cx="219075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5" name="Text Box 24"/>
          <p:cNvSpPr txBox="1">
            <a:spLocks noChangeArrowheads="1"/>
          </p:cNvSpPr>
          <p:nvPr/>
        </p:nvSpPr>
        <p:spPr bwMode="auto">
          <a:xfrm>
            <a:off x="11436425" y="25159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26" name="Freeform 25"/>
          <p:cNvSpPr>
            <a:spLocks/>
          </p:cNvSpPr>
          <p:nvPr/>
        </p:nvSpPr>
        <p:spPr bwMode="auto">
          <a:xfrm>
            <a:off x="6556450" y="2014312"/>
            <a:ext cx="2876550" cy="2933700"/>
          </a:xfrm>
          <a:custGeom>
            <a:avLst/>
            <a:gdLst>
              <a:gd name="T0" fmla="*/ 2147483647 w 1812"/>
              <a:gd name="T1" fmla="*/ 0 h 1848"/>
              <a:gd name="T2" fmla="*/ 0 w 1812"/>
              <a:gd name="T3" fmla="*/ 2147483647 h 1848"/>
              <a:gd name="T4" fmla="*/ 0 w 1812"/>
              <a:gd name="T5" fmla="*/ 2147483647 h 1848"/>
              <a:gd name="T6" fmla="*/ 2147483647 w 1812"/>
              <a:gd name="T7" fmla="*/ 2147483647 h 1848"/>
              <a:gd name="T8" fmla="*/ 2147483647 w 1812"/>
              <a:gd name="T9" fmla="*/ 0 h 1848"/>
              <a:gd name="T10" fmla="*/ 0 60000 65536"/>
              <a:gd name="T11" fmla="*/ 0 60000 65536"/>
              <a:gd name="T12" fmla="*/ 0 60000 65536"/>
              <a:gd name="T13" fmla="*/ 0 60000 65536"/>
              <a:gd name="T14" fmla="*/ 0 60000 65536"/>
              <a:gd name="T15" fmla="*/ 0 w 1812"/>
              <a:gd name="T16" fmla="*/ 0 h 1848"/>
              <a:gd name="T17" fmla="*/ 1812 w 1812"/>
              <a:gd name="T18" fmla="*/ 1848 h 1848"/>
            </a:gdLst>
            <a:ahLst/>
            <a:cxnLst>
              <a:cxn ang="T10">
                <a:pos x="T0" y="T1"/>
              </a:cxn>
              <a:cxn ang="T11">
                <a:pos x="T2" y="T3"/>
              </a:cxn>
              <a:cxn ang="T12">
                <a:pos x="T4" y="T5"/>
              </a:cxn>
              <a:cxn ang="T13">
                <a:pos x="T6" y="T7"/>
              </a:cxn>
              <a:cxn ang="T14">
                <a:pos x="T8" y="T9"/>
              </a:cxn>
            </a:cxnLst>
            <a:rect l="T15" t="T16" r="T17" b="T18"/>
            <a:pathLst>
              <a:path w="1812" h="1848">
                <a:moveTo>
                  <a:pt x="1812" y="0"/>
                </a:moveTo>
                <a:lnTo>
                  <a:pt x="0" y="1510"/>
                </a:lnTo>
                <a:lnTo>
                  <a:pt x="0" y="1848"/>
                </a:lnTo>
                <a:lnTo>
                  <a:pt x="1812" y="174"/>
                </a:lnTo>
                <a:lnTo>
                  <a:pt x="1812" y="0"/>
                </a:lnTo>
                <a:close/>
              </a:path>
            </a:pathLst>
          </a:custGeom>
          <a:solidFill>
            <a:srgbClr val="FFC36B"/>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7" name="Text Box 26"/>
          <p:cNvSpPr txBox="1">
            <a:spLocks noChangeArrowheads="1"/>
          </p:cNvSpPr>
          <p:nvPr/>
        </p:nvSpPr>
        <p:spPr bwMode="auto">
          <a:xfrm>
            <a:off x="9226625" y="25159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28" name="Text Box 27"/>
          <p:cNvSpPr txBox="1">
            <a:spLocks noChangeArrowheads="1"/>
          </p:cNvSpPr>
          <p:nvPr/>
        </p:nvSpPr>
        <p:spPr bwMode="auto">
          <a:xfrm>
            <a:off x="10115626" y="5825901"/>
            <a:ext cx="772969"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a:t>
            </a:r>
          </a:p>
        </p:txBody>
      </p:sp>
      <p:sp>
        <p:nvSpPr>
          <p:cNvPr id="76829" name="Text Box 28"/>
          <p:cNvSpPr txBox="1">
            <a:spLocks noChangeArrowheads="1"/>
          </p:cNvSpPr>
          <p:nvPr/>
        </p:nvSpPr>
        <p:spPr bwMode="auto">
          <a:xfrm>
            <a:off x="10068001" y="4778151"/>
            <a:ext cx="872355"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32</a:t>
            </a:r>
          </a:p>
        </p:txBody>
      </p:sp>
      <p:sp>
        <p:nvSpPr>
          <p:cNvPr id="76830" name="Text Box 29"/>
          <p:cNvSpPr txBox="1">
            <a:spLocks noChangeArrowheads="1"/>
          </p:cNvSpPr>
          <p:nvPr/>
        </p:nvSpPr>
        <p:spPr bwMode="auto">
          <a:xfrm>
            <a:off x="10018788" y="3412901"/>
            <a:ext cx="872355"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64</a:t>
            </a:r>
          </a:p>
        </p:txBody>
      </p:sp>
      <p:sp>
        <p:nvSpPr>
          <p:cNvPr id="76831" name="Text Box 30"/>
          <p:cNvSpPr txBox="1">
            <a:spLocks noChangeArrowheads="1"/>
          </p:cNvSpPr>
          <p:nvPr/>
        </p:nvSpPr>
        <p:spPr bwMode="auto">
          <a:xfrm>
            <a:off x="4749875" y="466385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32" name="Rectangle 31"/>
          <p:cNvSpPr>
            <a:spLocks noChangeArrowheads="1"/>
          </p:cNvSpPr>
          <p:nvPr/>
        </p:nvSpPr>
        <p:spPr bwMode="auto">
          <a:xfrm>
            <a:off x="4727650" y="5271862"/>
            <a:ext cx="182880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33" name="Text Box 32"/>
          <p:cNvSpPr txBox="1">
            <a:spLocks noChangeArrowheads="1"/>
          </p:cNvSpPr>
          <p:nvPr/>
        </p:nvSpPr>
        <p:spPr bwMode="auto">
          <a:xfrm>
            <a:off x="4740350" y="5530626"/>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34" name="Text Box 33"/>
          <p:cNvSpPr txBox="1">
            <a:spLocks noChangeArrowheads="1"/>
          </p:cNvSpPr>
          <p:nvPr/>
        </p:nvSpPr>
        <p:spPr bwMode="auto">
          <a:xfrm>
            <a:off x="4740350" y="525440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35" name="Text Box 34"/>
          <p:cNvSpPr txBox="1">
            <a:spLocks noChangeArrowheads="1"/>
          </p:cNvSpPr>
          <p:nvPr/>
        </p:nvSpPr>
        <p:spPr bwMode="auto">
          <a:xfrm>
            <a:off x="6388175" y="4898800"/>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6" name="Text Box 35"/>
          <p:cNvSpPr txBox="1">
            <a:spLocks noChangeArrowheads="1"/>
          </p:cNvSpPr>
          <p:nvPr/>
        </p:nvSpPr>
        <p:spPr bwMode="auto">
          <a:xfrm>
            <a:off x="4568900" y="4889275"/>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7" name="Text Box 36"/>
          <p:cNvSpPr txBox="1">
            <a:spLocks noChangeArrowheads="1"/>
          </p:cNvSpPr>
          <p:nvPr/>
        </p:nvSpPr>
        <p:spPr bwMode="auto">
          <a:xfrm>
            <a:off x="11445950" y="38875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8" name="Text Box 37"/>
          <p:cNvSpPr txBox="1">
            <a:spLocks noChangeArrowheads="1"/>
          </p:cNvSpPr>
          <p:nvPr/>
        </p:nvSpPr>
        <p:spPr bwMode="auto">
          <a:xfrm>
            <a:off x="9236150" y="38875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9" name="Text Box 38"/>
          <p:cNvSpPr txBox="1">
            <a:spLocks noChangeArrowheads="1"/>
          </p:cNvSpPr>
          <p:nvPr/>
        </p:nvSpPr>
        <p:spPr bwMode="auto">
          <a:xfrm>
            <a:off x="11436425" y="5154388"/>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40" name="Text Box 39"/>
          <p:cNvSpPr txBox="1">
            <a:spLocks noChangeArrowheads="1"/>
          </p:cNvSpPr>
          <p:nvPr/>
        </p:nvSpPr>
        <p:spPr bwMode="auto">
          <a:xfrm>
            <a:off x="9226625" y="5154388"/>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41" name="Line 40"/>
          <p:cNvSpPr>
            <a:spLocks noChangeShapeType="1"/>
          </p:cNvSpPr>
          <p:nvPr/>
        </p:nvSpPr>
        <p:spPr bwMode="auto">
          <a:xfrm>
            <a:off x="4584775" y="5814787"/>
            <a:ext cx="0" cy="533400"/>
          </a:xfrm>
          <a:prstGeom prst="line">
            <a:avLst/>
          </a:prstGeom>
          <a:noFill/>
          <a:ln w="12700">
            <a:solidFill>
              <a:schemeClr val="tx1"/>
            </a:solidFill>
            <a:round/>
            <a:headEnd type="triangle" w="med" len="me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42" name="Text Box 41"/>
          <p:cNvSpPr txBox="1">
            <a:spLocks noChangeArrowheads="1"/>
          </p:cNvSpPr>
          <p:nvPr/>
        </p:nvSpPr>
        <p:spPr bwMode="auto">
          <a:xfrm>
            <a:off x="3991050" y="5930676"/>
            <a:ext cx="61266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Set 0</a:t>
            </a:r>
          </a:p>
        </p:txBody>
      </p:sp>
      <p:sp>
        <p:nvSpPr>
          <p:cNvPr id="76843" name="Line 42"/>
          <p:cNvSpPr>
            <a:spLocks noChangeShapeType="1"/>
          </p:cNvSpPr>
          <p:nvPr/>
        </p:nvSpPr>
        <p:spPr bwMode="auto">
          <a:xfrm>
            <a:off x="4594300" y="5281387"/>
            <a:ext cx="0" cy="533400"/>
          </a:xfrm>
          <a:prstGeom prst="line">
            <a:avLst/>
          </a:prstGeom>
          <a:noFill/>
          <a:ln w="12700">
            <a:solidFill>
              <a:schemeClr val="tx1"/>
            </a:solidFill>
            <a:round/>
            <a:headEnd type="triangle" w="med" len="me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44" name="Text Box 43"/>
          <p:cNvSpPr txBox="1">
            <a:spLocks noChangeArrowheads="1"/>
          </p:cNvSpPr>
          <p:nvPr/>
        </p:nvSpPr>
        <p:spPr bwMode="auto">
          <a:xfrm>
            <a:off x="3991050" y="5397276"/>
            <a:ext cx="61266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Set 1</a:t>
            </a:r>
          </a:p>
        </p:txBody>
      </p:sp>
      <p:sp>
        <p:nvSpPr>
          <p:cNvPr id="76845" name="Line 44"/>
          <p:cNvSpPr>
            <a:spLocks noChangeShapeType="1"/>
          </p:cNvSpPr>
          <p:nvPr/>
        </p:nvSpPr>
        <p:spPr bwMode="auto">
          <a:xfrm>
            <a:off x="4603825" y="4452712"/>
            <a:ext cx="0" cy="533400"/>
          </a:xfrm>
          <a:prstGeom prst="line">
            <a:avLst/>
          </a:prstGeom>
          <a:noFill/>
          <a:ln w="12700">
            <a:solidFill>
              <a:schemeClr val="tx1"/>
            </a:solidFill>
            <a:round/>
            <a:headEnd type="triangle" w="med" len="me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46" name="Text Box 45"/>
          <p:cNvSpPr txBox="1">
            <a:spLocks noChangeArrowheads="1"/>
          </p:cNvSpPr>
          <p:nvPr/>
        </p:nvSpPr>
        <p:spPr bwMode="auto">
          <a:xfrm>
            <a:off x="3892625" y="4568601"/>
            <a:ext cx="712054"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Set 31</a:t>
            </a:r>
          </a:p>
        </p:txBody>
      </p:sp>
    </p:spTree>
    <p:extLst>
      <p:ext uri="{BB962C8B-B14F-4D97-AF65-F5344CB8AC3E}">
        <p14:creationId xmlns:p14="http://schemas.microsoft.com/office/powerpoint/2010/main" val="7480570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noProof="0" dirty="0"/>
              <a:t>Memory hierarchy</a:t>
            </a:r>
          </a:p>
        </p:txBody>
      </p:sp>
      <p:sp>
        <p:nvSpPr>
          <p:cNvPr id="14338"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7" name="Left Arrow Callout 16"/>
          <p:cNvSpPr/>
          <p:nvPr/>
        </p:nvSpPr>
        <p:spPr bwMode="auto">
          <a:xfrm rot="5400000">
            <a:off x="7553908" y="2714926"/>
            <a:ext cx="4824870" cy="2039815"/>
          </a:xfrm>
          <a:prstGeom prst="leftArrowCallout">
            <a:avLst>
              <a:gd name="adj1" fmla="val 136425"/>
              <a:gd name="adj2" fmla="val 68213"/>
              <a:gd name="adj3" fmla="val 77778"/>
              <a:gd name="adj4" fmla="val 6287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anchor="ctr"/>
          <a:lstStyle/>
          <a:p>
            <a:pPr marL="0" marR="0" lvl="0" indent="0" algn="ctr" defTabSz="914400" rtl="0" eaLnBrk="0" fontAlgn="base" latinLnBrk="0" hangingPunct="0">
              <a:lnSpc>
                <a:spcPct val="140000"/>
              </a:lnSpc>
              <a:spcBef>
                <a:spcPct val="0"/>
              </a:spcBef>
              <a:spcAft>
                <a:spcPct val="0"/>
              </a:spcAft>
              <a:buClr>
                <a:srgbClr val="003366"/>
              </a:buClr>
              <a:buSzPct val="120000"/>
              <a:tabLst/>
              <a:defRPr/>
            </a:pPr>
            <a:r>
              <a:rPr kumimoji="0" lang="de-DE" sz="1600" b="1" i="0" u="none" strike="noStrike" kern="1200" cap="none" spc="0" normalizeH="0" baseline="0" noProof="0" dirty="0" err="1">
                <a:ln>
                  <a:noFill/>
                </a:ln>
                <a:solidFill>
                  <a:srgbClr val="FFFFFF"/>
                </a:solidFill>
                <a:effectLst/>
                <a:uLnTx/>
                <a:uFillTx/>
                <a:latin typeface="Arial" pitchFamily="-108" charset="0"/>
                <a:ea typeface="+mn-ea"/>
                <a:cs typeface="+mn-cs"/>
              </a:rPr>
              <a:t>Increasing</a:t>
            </a:r>
            <a:r>
              <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rPr>
              <a:t> </a:t>
            </a:r>
            <a:r>
              <a:rPr kumimoji="0" lang="de-DE" sz="1600" b="1" i="0" u="none" strike="noStrike" kern="1200" cap="none" spc="0" normalizeH="0" baseline="0" noProof="0" dirty="0" err="1">
                <a:ln>
                  <a:noFill/>
                </a:ln>
                <a:solidFill>
                  <a:srgbClr val="FFFFFF"/>
                </a:solidFill>
                <a:effectLst/>
                <a:uLnTx/>
                <a:uFillTx/>
                <a:latin typeface="Arial" pitchFamily="-108" charset="0"/>
                <a:ea typeface="+mn-ea"/>
                <a:cs typeface="+mn-cs"/>
              </a:rPr>
              <a:t>cost</a:t>
            </a:r>
            <a:r>
              <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rPr>
              <a:t> per </a:t>
            </a:r>
            <a:r>
              <a:rPr kumimoji="0" lang="de-DE" sz="1600" b="1" i="0" u="none" strike="noStrike" kern="1200" cap="none" spc="0" normalizeH="0" baseline="0" noProof="0" dirty="0" err="1">
                <a:ln>
                  <a:noFill/>
                </a:ln>
                <a:solidFill>
                  <a:srgbClr val="FFFFFF"/>
                </a:solidFill>
                <a:effectLst/>
                <a:uLnTx/>
                <a:uFillTx/>
                <a:latin typeface="Arial" pitchFamily="-108" charset="0"/>
                <a:ea typeface="+mn-ea"/>
                <a:cs typeface="+mn-cs"/>
              </a:rPr>
              <a:t>byte</a:t>
            </a:r>
            <a:endPar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endParaRPr>
          </a:p>
          <a:p>
            <a:pPr marL="0" marR="0" lvl="0" indent="0" algn="ctr" defTabSz="914400" rtl="0" eaLnBrk="0" fontAlgn="base" latinLnBrk="0" hangingPunct="0">
              <a:lnSpc>
                <a:spcPct val="140000"/>
              </a:lnSpc>
              <a:spcBef>
                <a:spcPct val="0"/>
              </a:spcBef>
              <a:spcAft>
                <a:spcPct val="0"/>
              </a:spcAft>
              <a:buClr>
                <a:srgbClr val="003366"/>
              </a:buClr>
              <a:buSzPct val="120000"/>
              <a:tabLst/>
              <a:defRPr/>
            </a:pPr>
            <a:endPar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endParaRPr>
          </a:p>
          <a:p>
            <a:pPr marL="0" marR="0" lvl="0" indent="0" algn="ctr" defTabSz="914400" rtl="0" eaLnBrk="0" fontAlgn="base" latinLnBrk="0" hangingPunct="0">
              <a:lnSpc>
                <a:spcPct val="140000"/>
              </a:lnSpc>
              <a:spcBef>
                <a:spcPct val="0"/>
              </a:spcBef>
              <a:spcAft>
                <a:spcPct val="0"/>
              </a:spcAft>
              <a:buClr>
                <a:srgbClr val="003366"/>
              </a:buClr>
              <a:buSzPct val="120000"/>
              <a:tabLst/>
              <a:defRPr/>
            </a:pPr>
            <a:r>
              <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rPr>
              <a:t> </a:t>
            </a:r>
            <a:r>
              <a:rPr kumimoji="0" lang="de-DE" sz="1600" b="1" i="0" u="none" strike="noStrike" kern="1200" cap="none" spc="0" normalizeH="0" baseline="0" noProof="0" dirty="0" err="1">
                <a:ln>
                  <a:noFill/>
                </a:ln>
                <a:solidFill>
                  <a:srgbClr val="FFFFFF"/>
                </a:solidFill>
                <a:effectLst/>
                <a:uLnTx/>
                <a:uFillTx/>
                <a:latin typeface="Arial" pitchFamily="-108" charset="0"/>
                <a:ea typeface="+mn-ea"/>
                <a:cs typeface="+mn-cs"/>
              </a:rPr>
              <a:t>Decreasing</a:t>
            </a:r>
            <a:r>
              <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rPr>
              <a:t> </a:t>
            </a:r>
            <a:r>
              <a:rPr kumimoji="0" lang="de-DE" sz="1600" b="1" i="0" u="none" strike="noStrike" kern="1200" cap="none" spc="0" normalizeH="0" baseline="0" noProof="0" dirty="0" err="1">
                <a:ln>
                  <a:noFill/>
                </a:ln>
                <a:solidFill>
                  <a:srgbClr val="FFFFFF"/>
                </a:solidFill>
                <a:effectLst/>
                <a:uLnTx/>
                <a:uFillTx/>
                <a:latin typeface="Arial" pitchFamily="-108" charset="0"/>
                <a:ea typeface="+mn-ea"/>
                <a:cs typeface="+mn-cs"/>
              </a:rPr>
              <a:t>capacity</a:t>
            </a:r>
            <a:endPar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endParaRPr>
          </a:p>
          <a:p>
            <a:pPr marL="0" marR="0" lvl="0" indent="0" algn="ctr" defTabSz="914400" rtl="0" eaLnBrk="0" fontAlgn="base" latinLnBrk="0" hangingPunct="0">
              <a:lnSpc>
                <a:spcPct val="140000"/>
              </a:lnSpc>
              <a:spcBef>
                <a:spcPct val="0"/>
              </a:spcBef>
              <a:spcAft>
                <a:spcPct val="0"/>
              </a:spcAft>
              <a:buClr>
                <a:srgbClr val="003366"/>
              </a:buClr>
              <a:buSzPct val="120000"/>
              <a:tabLst/>
              <a:defRPr/>
            </a:pPr>
            <a:endPar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endParaRPr>
          </a:p>
          <a:p>
            <a:pPr marL="0" marR="0" lvl="0" indent="0" algn="ctr" defTabSz="914400" rtl="0" eaLnBrk="0" fontAlgn="base" latinLnBrk="0" hangingPunct="0">
              <a:lnSpc>
                <a:spcPct val="140000"/>
              </a:lnSpc>
              <a:spcBef>
                <a:spcPct val="0"/>
              </a:spcBef>
              <a:spcAft>
                <a:spcPct val="0"/>
              </a:spcAft>
              <a:buClr>
                <a:srgbClr val="003366"/>
              </a:buClr>
              <a:buSzPct val="120000"/>
              <a:tabLst/>
              <a:defRPr/>
            </a:pPr>
            <a:r>
              <a:rPr kumimoji="0" lang="de-DE" sz="1600" b="1" i="0" u="none" strike="noStrike" kern="1200" cap="none" spc="0" normalizeH="0" baseline="0" noProof="0" dirty="0" err="1">
                <a:ln>
                  <a:noFill/>
                </a:ln>
                <a:solidFill>
                  <a:srgbClr val="FFFFFF"/>
                </a:solidFill>
                <a:effectLst/>
                <a:uLnTx/>
                <a:uFillTx/>
                <a:latin typeface="Arial" pitchFamily="-108" charset="0"/>
                <a:ea typeface="+mn-ea"/>
                <a:cs typeface="+mn-cs"/>
              </a:rPr>
              <a:t>Decreasing</a:t>
            </a:r>
            <a:r>
              <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rPr>
              <a:t> </a:t>
            </a:r>
            <a:r>
              <a:rPr kumimoji="0" lang="de-DE" sz="1600" b="1" i="0" u="none" strike="noStrike" kern="1200" cap="none" spc="0" normalizeH="0" baseline="0" noProof="0" dirty="0" err="1">
                <a:ln>
                  <a:noFill/>
                </a:ln>
                <a:solidFill>
                  <a:srgbClr val="FFFFFF"/>
                </a:solidFill>
                <a:effectLst/>
                <a:uLnTx/>
                <a:uFillTx/>
                <a:latin typeface="Arial" pitchFamily="-108" charset="0"/>
                <a:ea typeface="+mn-ea"/>
                <a:cs typeface="+mn-cs"/>
              </a:rPr>
              <a:t>access</a:t>
            </a:r>
            <a:r>
              <a:rPr kumimoji="0" lang="de-DE" sz="1600" b="1" i="0" u="none" strike="noStrike" kern="1200" cap="none" spc="0" normalizeH="0" baseline="0" noProof="0" dirty="0">
                <a:ln>
                  <a:noFill/>
                </a:ln>
                <a:solidFill>
                  <a:srgbClr val="FFFFFF"/>
                </a:solidFill>
                <a:effectLst/>
                <a:uLnTx/>
                <a:uFillTx/>
                <a:latin typeface="Arial" pitchFamily="-108" charset="0"/>
                <a:ea typeface="+mn-ea"/>
                <a:cs typeface="+mn-cs"/>
              </a:rPr>
              <a:t> time</a:t>
            </a:r>
            <a:endParaRPr kumimoji="0" lang="en-US" sz="1600" b="0" i="0" u="none" strike="noStrike" kern="1200" cap="none" spc="0" normalizeH="0" baseline="0" noProof="0" dirty="0">
              <a:ln>
                <a:noFill/>
              </a:ln>
              <a:solidFill>
                <a:srgbClr val="333333"/>
              </a:solidFill>
              <a:effectLst/>
              <a:uLnTx/>
              <a:uFillTx/>
              <a:latin typeface="Arial"/>
              <a:ea typeface="+mn-ea"/>
              <a:cs typeface="+mn-cs"/>
            </a:endParaRPr>
          </a:p>
        </p:txBody>
      </p:sp>
      <p:sp>
        <p:nvSpPr>
          <p:cNvPr id="2" name="Line 3">
            <a:extLst>
              <a:ext uri="{FF2B5EF4-FFF2-40B4-BE49-F238E27FC236}">
                <a16:creationId xmlns:a16="http://schemas.microsoft.com/office/drawing/2014/main" id="{F261095E-99FE-4013-8DAA-7CA8E4B6A8BA}"/>
              </a:ext>
            </a:extLst>
          </p:cNvPr>
          <p:cNvSpPr>
            <a:spLocks noChangeShapeType="1"/>
          </p:cNvSpPr>
          <p:nvPr/>
        </p:nvSpPr>
        <p:spPr bwMode="auto">
          <a:xfrm>
            <a:off x="4026823" y="1284755"/>
            <a:ext cx="1573212" cy="9525"/>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 name="Line 4">
            <a:extLst>
              <a:ext uri="{FF2B5EF4-FFF2-40B4-BE49-F238E27FC236}">
                <a16:creationId xmlns:a16="http://schemas.microsoft.com/office/drawing/2014/main" id="{38BD7155-5BFC-497D-BFBC-2FD9D5DAB607}"/>
              </a:ext>
            </a:extLst>
          </p:cNvPr>
          <p:cNvSpPr>
            <a:spLocks noChangeShapeType="1"/>
          </p:cNvSpPr>
          <p:nvPr/>
        </p:nvSpPr>
        <p:spPr bwMode="auto">
          <a:xfrm flipV="1">
            <a:off x="1569374" y="6137743"/>
            <a:ext cx="6480175" cy="9525"/>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 name="Text Box 5">
            <a:extLst>
              <a:ext uri="{FF2B5EF4-FFF2-40B4-BE49-F238E27FC236}">
                <a16:creationId xmlns:a16="http://schemas.microsoft.com/office/drawing/2014/main" id="{2C5D8DE8-5356-48FB-B3A9-FFC38BF803E3}"/>
              </a:ext>
            </a:extLst>
          </p:cNvPr>
          <p:cNvSpPr txBox="1">
            <a:spLocks noChangeArrowheads="1"/>
          </p:cNvSpPr>
          <p:nvPr/>
        </p:nvSpPr>
        <p:spPr bwMode="auto">
          <a:xfrm>
            <a:off x="3290742" y="1410168"/>
            <a:ext cx="2978701" cy="4708981"/>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00C800"/>
                </a:solidFill>
                <a:effectLst/>
                <a:uLnTx/>
                <a:uFillTx/>
                <a:latin typeface="Arial" charset="0"/>
                <a:ea typeface="MS PGothic" pitchFamily="34" charset="-128"/>
                <a:cs typeface="+mn-cs"/>
              </a:rPr>
              <a:t>Register</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99CC00"/>
                </a:solidFill>
                <a:effectLst/>
                <a:uLnTx/>
                <a:uFillTx/>
                <a:latin typeface="Arial" charset="0"/>
                <a:ea typeface="MS PGothic" pitchFamily="34" charset="-128"/>
                <a:cs typeface="+mn-cs"/>
              </a:rPr>
              <a:t>On-Chip-Cache</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err="1">
                <a:ln>
                  <a:noFill/>
                </a:ln>
                <a:solidFill>
                  <a:srgbClr val="CC3300"/>
                </a:solidFill>
                <a:effectLst/>
                <a:uLnTx/>
                <a:uFillTx/>
                <a:latin typeface="Arial" charset="0"/>
                <a:ea typeface="MS PGothic" pitchFamily="34" charset="-128"/>
                <a:cs typeface="+mn-cs"/>
              </a:rPr>
              <a:t>Secondary</a:t>
            </a: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CC3300"/>
                </a:solidFill>
                <a:effectLst/>
                <a:uLnTx/>
                <a:uFillTx/>
                <a:latin typeface="Arial" charset="0"/>
                <a:ea typeface="MS PGothic" pitchFamily="34" charset="-128"/>
                <a:cs typeface="+mn-cs"/>
              </a:rPr>
              <a:t>level</a:t>
            </a: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 Cache</a:t>
            </a:r>
            <a:b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(SRAM)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Main </a:t>
            </a:r>
            <a:r>
              <a:rPr kumimoji="0" lang="de-DE" sz="2000" b="1" i="0" u="none" strike="noStrike" kern="1200" cap="none" spc="0" normalizeH="0" baseline="0" noProof="0" dirty="0" err="1">
                <a:ln>
                  <a:noFill/>
                </a:ln>
                <a:solidFill>
                  <a:srgbClr val="CC3300"/>
                </a:solidFill>
                <a:effectLst/>
                <a:uLnTx/>
                <a:uFillTx/>
                <a:latin typeface="Arial" charset="0"/>
                <a:ea typeface="MS PGothic" pitchFamily="34" charset="-128"/>
                <a:cs typeface="+mn-cs"/>
              </a:rPr>
              <a:t>memory</a:t>
            </a:r>
            <a:b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CC3300"/>
                </a:solidFill>
                <a:effectLst/>
                <a:uLnTx/>
                <a:uFillTx/>
                <a:latin typeface="Arial" charset="0"/>
                <a:ea typeface="MS PGothic" pitchFamily="34" charset="-128"/>
                <a:cs typeface="+mn-cs"/>
              </a:rPr>
              <a:t>(DRAM)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err="1">
                <a:ln>
                  <a:noFill/>
                </a:ln>
                <a:solidFill>
                  <a:srgbClr val="B0AC00"/>
                </a:solidFill>
                <a:effectLst/>
                <a:uLnTx/>
                <a:uFillTx/>
                <a:latin typeface="Arial" charset="0"/>
                <a:ea typeface="MS PGothic" pitchFamily="34" charset="-128"/>
                <a:cs typeface="+mn-cs"/>
              </a:rPr>
              <a:t>Secondary</a:t>
            </a:r>
            <a: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t> </a:t>
            </a:r>
            <a:r>
              <a:rPr kumimoji="0" lang="de-DE" sz="2000" b="1" i="0" u="none" strike="noStrike" kern="1200" cap="none" spc="0" normalizeH="0" baseline="0" noProof="0" dirty="0" err="1">
                <a:ln>
                  <a:noFill/>
                </a:ln>
                <a:solidFill>
                  <a:srgbClr val="B0AC00"/>
                </a:solidFill>
                <a:effectLst/>
                <a:uLnTx/>
                <a:uFillTx/>
                <a:latin typeface="Arial" charset="0"/>
                <a:ea typeface="MS PGothic" pitchFamily="34" charset="-128"/>
                <a:cs typeface="+mn-cs"/>
              </a:rPr>
              <a:t>memory</a:t>
            </a:r>
            <a:b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t>(Hard </a:t>
            </a:r>
            <a:r>
              <a:rPr kumimoji="0" lang="de-DE" sz="2000" b="1" i="0" u="none" strike="noStrike" kern="1200" cap="none" spc="0" normalizeH="0" baseline="0" noProof="0" dirty="0" err="1">
                <a:ln>
                  <a:noFill/>
                </a:ln>
                <a:solidFill>
                  <a:srgbClr val="B0AC00"/>
                </a:solidFill>
                <a:effectLst/>
                <a:uLnTx/>
                <a:uFillTx/>
                <a:latin typeface="Arial" charset="0"/>
                <a:ea typeface="MS PGothic" pitchFamily="34" charset="-128"/>
                <a:cs typeface="+mn-cs"/>
              </a:rPr>
              <a:t>disks</a:t>
            </a:r>
            <a:r>
              <a:rPr kumimoji="0" lang="de-DE" sz="2000" b="1" i="0" u="none" strike="noStrike" kern="1200" cap="none" spc="0" normalizeH="0" baseline="0" noProof="0" dirty="0">
                <a:ln>
                  <a:noFill/>
                </a:ln>
                <a:solidFill>
                  <a:srgbClr val="B0AC00"/>
                </a:solidFill>
                <a:effectLst/>
                <a:uLnTx/>
                <a:uFillTx/>
                <a:latin typeface="Arial" charset="0"/>
                <a:ea typeface="MS PGothic" pitchFamily="34" charset="-128"/>
                <a:cs typeface="+mn-cs"/>
              </a:rPr>
              <a:t>)</a:t>
            </a:r>
            <a:endPar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t>Archive </a:t>
            </a:r>
            <a:r>
              <a:rPr kumimoji="0" lang="de-DE" sz="2000" b="1" i="0" u="none" strike="noStrike" kern="1200" cap="none" spc="0" normalizeH="0" baseline="0" noProof="0" dirty="0" err="1">
                <a:ln>
                  <a:noFill/>
                </a:ln>
                <a:solidFill>
                  <a:srgbClr val="336699"/>
                </a:solidFill>
                <a:effectLst/>
                <a:uLnTx/>
                <a:uFillTx/>
                <a:latin typeface="Arial" charset="0"/>
                <a:ea typeface="MS PGothic" pitchFamily="34" charset="-128"/>
                <a:cs typeface="+mn-cs"/>
              </a:rPr>
              <a:t>memory</a:t>
            </a:r>
            <a:b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br>
            <a: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t>(Tapes, </a:t>
            </a:r>
            <a:r>
              <a:rPr kumimoji="0" lang="de-DE" sz="2000" b="1" i="0" u="none" strike="noStrike" kern="1200" cap="none" spc="0" normalizeH="0" baseline="0" noProof="0" dirty="0" err="1">
                <a:ln>
                  <a:noFill/>
                </a:ln>
                <a:solidFill>
                  <a:srgbClr val="336699"/>
                </a:solidFill>
                <a:effectLst/>
                <a:uLnTx/>
                <a:uFillTx/>
                <a:latin typeface="Arial" charset="0"/>
                <a:ea typeface="MS PGothic" pitchFamily="34" charset="-128"/>
                <a:cs typeface="+mn-cs"/>
              </a:rPr>
              <a:t>disks</a:t>
            </a:r>
            <a:r>
              <a:rPr kumimoji="0" lang="de-DE" sz="2000" b="1" i="0" u="none" strike="noStrike" kern="1200" cap="none" spc="0" normalizeH="0" baseline="0" noProof="0" dirty="0">
                <a:ln>
                  <a:noFill/>
                </a:ln>
                <a:solidFill>
                  <a:srgbClr val="336699"/>
                </a:solidFill>
                <a:effectLst/>
                <a:uLnTx/>
                <a:uFillTx/>
                <a:latin typeface="Arial" charset="0"/>
                <a:ea typeface="MS PGothic" pitchFamily="34" charset="-128"/>
                <a:cs typeface="+mn-cs"/>
              </a:rPr>
              <a:t>)</a:t>
            </a:r>
            <a:endParaRPr kumimoji="0" lang="de-DE" sz="2000" b="1" i="0" u="none" strike="noStrike" kern="1200" cap="none" spc="0" normalizeH="0" baseline="0" noProof="0" dirty="0">
              <a:ln>
                <a:noFill/>
              </a:ln>
              <a:solidFill>
                <a:srgbClr val="FF0000"/>
              </a:solidFill>
              <a:effectLst/>
              <a:uLnTx/>
              <a:uFillTx/>
              <a:latin typeface="Arial" charset="0"/>
              <a:ea typeface="MS PGothic" pitchFamily="34" charset="-128"/>
              <a:cs typeface="+mn-cs"/>
            </a:endParaRPr>
          </a:p>
        </p:txBody>
      </p:sp>
      <p:sp>
        <p:nvSpPr>
          <p:cNvPr id="5" name="Line 6">
            <a:extLst>
              <a:ext uri="{FF2B5EF4-FFF2-40B4-BE49-F238E27FC236}">
                <a16:creationId xmlns:a16="http://schemas.microsoft.com/office/drawing/2014/main" id="{F5EA8E7E-78E4-4419-9562-221025459F6F}"/>
              </a:ext>
            </a:extLst>
          </p:cNvPr>
          <p:cNvSpPr>
            <a:spLocks noChangeShapeType="1"/>
          </p:cNvSpPr>
          <p:nvPr/>
        </p:nvSpPr>
        <p:spPr bwMode="auto">
          <a:xfrm flipH="1">
            <a:off x="1567786" y="1275229"/>
            <a:ext cx="2447925" cy="487680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 name="Line 7">
            <a:extLst>
              <a:ext uri="{FF2B5EF4-FFF2-40B4-BE49-F238E27FC236}">
                <a16:creationId xmlns:a16="http://schemas.microsoft.com/office/drawing/2014/main" id="{8D04385D-9C16-4DF0-B71B-304399DE61AC}"/>
              </a:ext>
            </a:extLst>
          </p:cNvPr>
          <p:cNvSpPr>
            <a:spLocks noChangeShapeType="1"/>
          </p:cNvSpPr>
          <p:nvPr/>
        </p:nvSpPr>
        <p:spPr bwMode="auto">
          <a:xfrm>
            <a:off x="5587336" y="1284754"/>
            <a:ext cx="2447925" cy="485775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 name="Line 8">
            <a:extLst>
              <a:ext uri="{FF2B5EF4-FFF2-40B4-BE49-F238E27FC236}">
                <a16:creationId xmlns:a16="http://schemas.microsoft.com/office/drawing/2014/main" id="{A15E31E9-D560-421A-AFB4-D9059B2E3BB0}"/>
              </a:ext>
            </a:extLst>
          </p:cNvPr>
          <p:cNvSpPr>
            <a:spLocks noChangeShapeType="1"/>
          </p:cNvSpPr>
          <p:nvPr/>
        </p:nvSpPr>
        <p:spPr bwMode="auto">
          <a:xfrm>
            <a:off x="3729961" y="1865779"/>
            <a:ext cx="2143125"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 name="Line 9">
            <a:extLst>
              <a:ext uri="{FF2B5EF4-FFF2-40B4-BE49-F238E27FC236}">
                <a16:creationId xmlns:a16="http://schemas.microsoft.com/office/drawing/2014/main" id="{36E9DAF5-19B5-4FFF-9ADC-024BC5AE42C8}"/>
              </a:ext>
            </a:extLst>
          </p:cNvPr>
          <p:cNvSpPr>
            <a:spLocks noChangeShapeType="1"/>
          </p:cNvSpPr>
          <p:nvPr/>
        </p:nvSpPr>
        <p:spPr bwMode="auto">
          <a:xfrm flipV="1">
            <a:off x="3406110" y="2523004"/>
            <a:ext cx="280035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 name="Line 10">
            <a:extLst>
              <a:ext uri="{FF2B5EF4-FFF2-40B4-BE49-F238E27FC236}">
                <a16:creationId xmlns:a16="http://schemas.microsoft.com/office/drawing/2014/main" id="{FDD0008C-C671-48A5-A1CE-04C364F01C3D}"/>
              </a:ext>
            </a:extLst>
          </p:cNvPr>
          <p:cNvSpPr>
            <a:spLocks noChangeShapeType="1"/>
          </p:cNvSpPr>
          <p:nvPr/>
        </p:nvSpPr>
        <p:spPr bwMode="auto">
          <a:xfrm flipV="1">
            <a:off x="2958435" y="3418354"/>
            <a:ext cx="367665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 name="Line 11">
            <a:extLst>
              <a:ext uri="{FF2B5EF4-FFF2-40B4-BE49-F238E27FC236}">
                <a16:creationId xmlns:a16="http://schemas.microsoft.com/office/drawing/2014/main" id="{72BBDC8D-531E-465A-8AB7-6CC0824484EC}"/>
              </a:ext>
            </a:extLst>
          </p:cNvPr>
          <p:cNvSpPr>
            <a:spLocks noChangeShapeType="1"/>
          </p:cNvSpPr>
          <p:nvPr/>
        </p:nvSpPr>
        <p:spPr bwMode="auto">
          <a:xfrm flipV="1">
            <a:off x="2491711" y="4370854"/>
            <a:ext cx="4619625"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 name="Line 12">
            <a:extLst>
              <a:ext uri="{FF2B5EF4-FFF2-40B4-BE49-F238E27FC236}">
                <a16:creationId xmlns:a16="http://schemas.microsoft.com/office/drawing/2014/main" id="{D9B9E5D5-42CA-4B76-87E1-6432F5453447}"/>
              </a:ext>
            </a:extLst>
          </p:cNvPr>
          <p:cNvSpPr>
            <a:spLocks noChangeShapeType="1"/>
          </p:cNvSpPr>
          <p:nvPr/>
        </p:nvSpPr>
        <p:spPr bwMode="auto">
          <a:xfrm flipV="1">
            <a:off x="2024985" y="5256679"/>
            <a:ext cx="556260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49702786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3"/>
          <p:cNvSpPr>
            <a:spLocks noGrp="1" noChangeArrowheads="1"/>
          </p:cNvSpPr>
          <p:nvPr>
            <p:ph type="title"/>
          </p:nvPr>
        </p:nvSpPr>
        <p:spPr/>
        <p:txBody>
          <a:bodyPr/>
          <a:lstStyle/>
          <a:p>
            <a:pPr eaLnBrk="1" hangingPunct="1"/>
            <a:r>
              <a:rPr lang="en-US" noProof="0" dirty="0"/>
              <a:t>2-way set associative cache</a:t>
            </a:r>
          </a:p>
        </p:txBody>
      </p:sp>
      <p:sp>
        <p:nvSpPr>
          <p:cNvPr id="7885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78976" name="Text Box 165"/>
          <p:cNvSpPr txBox="1">
            <a:spLocks noChangeArrowheads="1"/>
          </p:cNvSpPr>
          <p:nvPr/>
        </p:nvSpPr>
        <p:spPr bwMode="auto">
          <a:xfrm>
            <a:off x="7572375" y="1098551"/>
            <a:ext cx="3095719" cy="78483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Capacity</a:t>
            </a: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 256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endPar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Block = 4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words</a:t>
            </a: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 = 16 </a:t>
            </a:r>
            <a:r>
              <a:rPr kumimoji="0" lang="de-DE" sz="18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endPar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7" name="Line 2"/>
          <p:cNvSpPr>
            <a:spLocks noChangeShapeType="1"/>
          </p:cNvSpPr>
          <p:nvPr/>
        </p:nvSpPr>
        <p:spPr bwMode="auto">
          <a:xfrm>
            <a:off x="3047256" y="5717715"/>
            <a:ext cx="0" cy="4191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8" name="Line 4"/>
          <p:cNvSpPr>
            <a:spLocks noChangeShapeType="1"/>
          </p:cNvSpPr>
          <p:nvPr/>
        </p:nvSpPr>
        <p:spPr bwMode="auto">
          <a:xfrm>
            <a:off x="4334718" y="3526965"/>
            <a:ext cx="13223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9" name="Line 5"/>
          <p:cNvSpPr>
            <a:spLocks noChangeShapeType="1"/>
          </p:cNvSpPr>
          <p:nvPr/>
        </p:nvSpPr>
        <p:spPr bwMode="auto">
          <a:xfrm>
            <a:off x="4342656" y="3812715"/>
            <a:ext cx="13255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0" name="Line 6"/>
          <p:cNvSpPr>
            <a:spLocks noChangeShapeType="1"/>
          </p:cNvSpPr>
          <p:nvPr/>
        </p:nvSpPr>
        <p:spPr bwMode="auto">
          <a:xfrm>
            <a:off x="4342656" y="4107990"/>
            <a:ext cx="13255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1" name="Line 7"/>
          <p:cNvSpPr>
            <a:spLocks noChangeShapeType="1"/>
          </p:cNvSpPr>
          <p:nvPr/>
        </p:nvSpPr>
        <p:spPr bwMode="auto">
          <a:xfrm>
            <a:off x="4334718" y="5403390"/>
            <a:ext cx="13223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2" name="Rectangle 8"/>
          <p:cNvSpPr>
            <a:spLocks noChangeArrowheads="1"/>
          </p:cNvSpPr>
          <p:nvPr/>
        </p:nvSpPr>
        <p:spPr bwMode="auto">
          <a:xfrm>
            <a:off x="1047006" y="2012490"/>
            <a:ext cx="3082925"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3" name="Rectangle 9"/>
          <p:cNvSpPr>
            <a:spLocks noChangeArrowheads="1"/>
          </p:cNvSpPr>
          <p:nvPr/>
        </p:nvSpPr>
        <p:spPr bwMode="auto">
          <a:xfrm>
            <a:off x="3698131" y="2012490"/>
            <a:ext cx="217487"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 name="Rectangle 10"/>
          <p:cNvSpPr>
            <a:spLocks noChangeArrowheads="1"/>
          </p:cNvSpPr>
          <p:nvPr/>
        </p:nvSpPr>
        <p:spPr bwMode="auto">
          <a:xfrm>
            <a:off x="3918793" y="2012490"/>
            <a:ext cx="214313"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5" name="Rectangle 11"/>
          <p:cNvSpPr>
            <a:spLocks noChangeArrowheads="1"/>
          </p:cNvSpPr>
          <p:nvPr/>
        </p:nvSpPr>
        <p:spPr bwMode="auto">
          <a:xfrm>
            <a:off x="2010618" y="337456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6" name="Rectangle 12"/>
          <p:cNvSpPr>
            <a:spLocks noChangeArrowheads="1"/>
          </p:cNvSpPr>
          <p:nvPr/>
        </p:nvSpPr>
        <p:spPr bwMode="auto">
          <a:xfrm>
            <a:off x="2010618" y="366031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7" name="Rectangle 13"/>
          <p:cNvSpPr>
            <a:spLocks noChangeArrowheads="1"/>
          </p:cNvSpPr>
          <p:nvPr/>
        </p:nvSpPr>
        <p:spPr bwMode="auto">
          <a:xfrm>
            <a:off x="3991818" y="527956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8" name="Rectangle 14"/>
          <p:cNvSpPr>
            <a:spLocks noChangeArrowheads="1"/>
          </p:cNvSpPr>
          <p:nvPr/>
        </p:nvSpPr>
        <p:spPr bwMode="auto">
          <a:xfrm>
            <a:off x="2010618" y="527956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9" name="Line 15"/>
          <p:cNvSpPr>
            <a:spLocks noChangeShapeType="1"/>
          </p:cNvSpPr>
          <p:nvPr/>
        </p:nvSpPr>
        <p:spPr bwMode="auto">
          <a:xfrm>
            <a:off x="4163268" y="4231815"/>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0" name="Line 16"/>
          <p:cNvSpPr>
            <a:spLocks noChangeShapeType="1"/>
          </p:cNvSpPr>
          <p:nvPr/>
        </p:nvSpPr>
        <p:spPr bwMode="auto">
          <a:xfrm>
            <a:off x="3991818" y="4231815"/>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1" name="Rectangle 17"/>
          <p:cNvSpPr>
            <a:spLocks noChangeArrowheads="1"/>
          </p:cNvSpPr>
          <p:nvPr/>
        </p:nvSpPr>
        <p:spPr bwMode="auto">
          <a:xfrm>
            <a:off x="4163268" y="527956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2" name="Rectangle 18"/>
          <p:cNvSpPr>
            <a:spLocks noChangeArrowheads="1"/>
          </p:cNvSpPr>
          <p:nvPr/>
        </p:nvSpPr>
        <p:spPr bwMode="auto">
          <a:xfrm>
            <a:off x="3991818" y="366031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3" name="Rectangle 19"/>
          <p:cNvSpPr>
            <a:spLocks noChangeArrowheads="1"/>
          </p:cNvSpPr>
          <p:nvPr/>
        </p:nvSpPr>
        <p:spPr bwMode="auto">
          <a:xfrm>
            <a:off x="4163268" y="366031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4" name="Rectangle 20"/>
          <p:cNvSpPr>
            <a:spLocks noChangeArrowheads="1"/>
          </p:cNvSpPr>
          <p:nvPr/>
        </p:nvSpPr>
        <p:spPr bwMode="auto">
          <a:xfrm>
            <a:off x="4163268" y="337456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85" name="Group 21"/>
          <p:cNvGrpSpPr>
            <a:grpSpLocks/>
          </p:cNvGrpSpPr>
          <p:nvPr/>
        </p:nvGrpSpPr>
        <p:grpSpPr bwMode="auto">
          <a:xfrm>
            <a:off x="2010618" y="3946065"/>
            <a:ext cx="2324100" cy="285750"/>
            <a:chOff x="918" y="2442"/>
            <a:chExt cx="1464" cy="180"/>
          </a:xfrm>
        </p:grpSpPr>
        <p:sp>
          <p:nvSpPr>
            <p:cNvPr id="186" name="Rectangle 22"/>
            <p:cNvSpPr>
              <a:spLocks noChangeArrowheads="1"/>
            </p:cNvSpPr>
            <p:nvPr/>
          </p:nvSpPr>
          <p:spPr bwMode="auto">
            <a:xfrm>
              <a:off x="918" y="2442"/>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7" name="Rectangle 23"/>
            <p:cNvSpPr>
              <a:spLocks noChangeArrowheads="1"/>
            </p:cNvSpPr>
            <p:nvPr/>
          </p:nvSpPr>
          <p:spPr bwMode="auto">
            <a:xfrm>
              <a:off x="2166"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8" name="Rectangle 24"/>
            <p:cNvSpPr>
              <a:spLocks noChangeArrowheads="1"/>
            </p:cNvSpPr>
            <p:nvPr/>
          </p:nvSpPr>
          <p:spPr bwMode="auto">
            <a:xfrm>
              <a:off x="2274"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89" name="Text Box 25"/>
          <p:cNvSpPr txBox="1">
            <a:spLocks noChangeArrowheads="1"/>
          </p:cNvSpPr>
          <p:nvPr/>
        </p:nvSpPr>
        <p:spPr bwMode="auto">
          <a:xfrm>
            <a:off x="4177556" y="4481052"/>
            <a:ext cx="350837"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90" name="Line 26"/>
          <p:cNvSpPr>
            <a:spLocks noChangeShapeType="1"/>
          </p:cNvSpPr>
          <p:nvPr/>
        </p:nvSpPr>
        <p:spPr bwMode="auto">
          <a:xfrm>
            <a:off x="4334718" y="4241340"/>
            <a:ext cx="0" cy="4476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1" name="Line 27"/>
          <p:cNvSpPr>
            <a:spLocks noChangeShapeType="1"/>
          </p:cNvSpPr>
          <p:nvPr/>
        </p:nvSpPr>
        <p:spPr bwMode="auto">
          <a:xfrm flipV="1">
            <a:off x="4334718" y="4717590"/>
            <a:ext cx="0" cy="57150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92" name="Group 28"/>
          <p:cNvGrpSpPr>
            <a:grpSpLocks/>
          </p:cNvGrpSpPr>
          <p:nvPr/>
        </p:nvGrpSpPr>
        <p:grpSpPr bwMode="auto">
          <a:xfrm>
            <a:off x="1853456" y="4212765"/>
            <a:ext cx="350837" cy="1076325"/>
            <a:chOff x="820" y="2610"/>
            <a:chExt cx="221" cy="678"/>
          </a:xfrm>
        </p:grpSpPr>
        <p:sp>
          <p:nvSpPr>
            <p:cNvPr id="193" name="Text Box 29"/>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94" name="Line 30"/>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5" name="Line 31"/>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96" name="Rectangle 32"/>
          <p:cNvSpPr>
            <a:spLocks noChangeArrowheads="1"/>
          </p:cNvSpPr>
          <p:nvPr/>
        </p:nvSpPr>
        <p:spPr bwMode="auto">
          <a:xfrm>
            <a:off x="5657106" y="335551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7" name="Rectangle 33"/>
          <p:cNvSpPr>
            <a:spLocks noChangeArrowheads="1"/>
          </p:cNvSpPr>
          <p:nvPr/>
        </p:nvSpPr>
        <p:spPr bwMode="auto">
          <a:xfrm>
            <a:off x="5657106" y="364126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8" name="Rectangle 34"/>
          <p:cNvSpPr>
            <a:spLocks noChangeArrowheads="1"/>
          </p:cNvSpPr>
          <p:nvPr/>
        </p:nvSpPr>
        <p:spPr bwMode="auto">
          <a:xfrm>
            <a:off x="5657106" y="529861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99" name="Group 35"/>
          <p:cNvGrpSpPr>
            <a:grpSpLocks/>
          </p:cNvGrpSpPr>
          <p:nvPr/>
        </p:nvGrpSpPr>
        <p:grpSpPr bwMode="auto">
          <a:xfrm>
            <a:off x="5503118" y="4217527"/>
            <a:ext cx="350838" cy="1076325"/>
            <a:chOff x="2044" y="2646"/>
            <a:chExt cx="222" cy="660"/>
          </a:xfrm>
        </p:grpSpPr>
        <p:sp>
          <p:nvSpPr>
            <p:cNvPr id="200" name="Text Box 36"/>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01" name="Line 37"/>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2" name="Line 38"/>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203" name="Group 39"/>
          <p:cNvGrpSpPr>
            <a:grpSpLocks/>
          </p:cNvGrpSpPr>
          <p:nvPr/>
        </p:nvGrpSpPr>
        <p:grpSpPr bwMode="auto">
          <a:xfrm>
            <a:off x="7827218" y="4217527"/>
            <a:ext cx="350838" cy="1076325"/>
            <a:chOff x="2044" y="2646"/>
            <a:chExt cx="222" cy="660"/>
          </a:xfrm>
        </p:grpSpPr>
        <p:sp>
          <p:nvSpPr>
            <p:cNvPr id="204" name="Text Box 40"/>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05" name="Line 41"/>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6" name="Line 42"/>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07" name="Line 43"/>
          <p:cNvSpPr>
            <a:spLocks noChangeShapeType="1"/>
          </p:cNvSpPr>
          <p:nvPr/>
        </p:nvSpPr>
        <p:spPr bwMode="auto">
          <a:xfrm>
            <a:off x="6228606" y="351744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8" name="Line 44"/>
          <p:cNvSpPr>
            <a:spLocks noChangeShapeType="1"/>
          </p:cNvSpPr>
          <p:nvPr/>
        </p:nvSpPr>
        <p:spPr bwMode="auto">
          <a:xfrm>
            <a:off x="6228606" y="380795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9" name="Line 45"/>
          <p:cNvSpPr>
            <a:spLocks noChangeShapeType="1"/>
          </p:cNvSpPr>
          <p:nvPr/>
        </p:nvSpPr>
        <p:spPr bwMode="auto">
          <a:xfrm>
            <a:off x="6887418" y="3574590"/>
            <a:ext cx="0" cy="71437"/>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0" name="Line 46"/>
          <p:cNvSpPr>
            <a:spLocks noChangeShapeType="1"/>
          </p:cNvSpPr>
          <p:nvPr/>
        </p:nvSpPr>
        <p:spPr bwMode="auto">
          <a:xfrm>
            <a:off x="7471618" y="351744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1" name="Line 47"/>
          <p:cNvSpPr>
            <a:spLocks noChangeShapeType="1"/>
          </p:cNvSpPr>
          <p:nvPr/>
        </p:nvSpPr>
        <p:spPr bwMode="auto">
          <a:xfrm>
            <a:off x="7471618" y="380795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2" name="Line 48"/>
          <p:cNvSpPr>
            <a:spLocks noChangeShapeType="1"/>
          </p:cNvSpPr>
          <p:nvPr/>
        </p:nvSpPr>
        <p:spPr bwMode="auto">
          <a:xfrm>
            <a:off x="6887418" y="380795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13" name="Group 49"/>
          <p:cNvGrpSpPr>
            <a:grpSpLocks/>
          </p:cNvGrpSpPr>
          <p:nvPr/>
        </p:nvGrpSpPr>
        <p:grpSpPr bwMode="auto">
          <a:xfrm>
            <a:off x="5657106" y="3917490"/>
            <a:ext cx="2324100" cy="295275"/>
            <a:chOff x="3216" y="2430"/>
            <a:chExt cx="1464" cy="186"/>
          </a:xfrm>
        </p:grpSpPr>
        <p:sp>
          <p:nvSpPr>
            <p:cNvPr id="214" name="Rectangle 50"/>
            <p:cNvSpPr>
              <a:spLocks noChangeArrowheads="1"/>
            </p:cNvSpPr>
            <p:nvPr/>
          </p:nvSpPr>
          <p:spPr bwMode="auto">
            <a:xfrm>
              <a:off x="3216" y="2430"/>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5" name="Line 51"/>
            <p:cNvSpPr>
              <a:spLocks noChangeShapeType="1"/>
            </p:cNvSpPr>
            <p:nvPr/>
          </p:nvSpPr>
          <p:spPr bwMode="auto">
            <a:xfrm>
              <a:off x="4359"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6" name="Line 52"/>
            <p:cNvSpPr>
              <a:spLocks noChangeShapeType="1"/>
            </p:cNvSpPr>
            <p:nvPr/>
          </p:nvSpPr>
          <p:spPr bwMode="auto">
            <a:xfrm>
              <a:off x="3990"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7" name="Line 53"/>
            <p:cNvSpPr>
              <a:spLocks noChangeShapeType="1"/>
            </p:cNvSpPr>
            <p:nvPr/>
          </p:nvSpPr>
          <p:spPr bwMode="auto">
            <a:xfrm>
              <a:off x="3576"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18" name="Line 54"/>
          <p:cNvSpPr>
            <a:spLocks noChangeShapeType="1"/>
          </p:cNvSpPr>
          <p:nvPr/>
        </p:nvSpPr>
        <p:spPr bwMode="auto">
          <a:xfrm>
            <a:off x="6887418" y="545101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9" name="Line 55"/>
          <p:cNvSpPr>
            <a:spLocks noChangeShapeType="1"/>
          </p:cNvSpPr>
          <p:nvPr/>
        </p:nvSpPr>
        <p:spPr bwMode="auto">
          <a:xfrm>
            <a:off x="7471618" y="545101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0" name="Line 56"/>
          <p:cNvSpPr>
            <a:spLocks noChangeShapeType="1"/>
          </p:cNvSpPr>
          <p:nvPr/>
        </p:nvSpPr>
        <p:spPr bwMode="auto">
          <a:xfrm>
            <a:off x="6228606" y="545101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1" name="Freeform 57"/>
          <p:cNvSpPr>
            <a:spLocks/>
          </p:cNvSpPr>
          <p:nvPr/>
        </p:nvSpPr>
        <p:spPr bwMode="auto">
          <a:xfrm>
            <a:off x="3801318" y="2298240"/>
            <a:ext cx="3048000" cy="1057275"/>
          </a:xfrm>
          <a:custGeom>
            <a:avLst/>
            <a:gdLst>
              <a:gd name="T0" fmla="*/ 0 w 2076"/>
              <a:gd name="T1" fmla="*/ 0 h 666"/>
              <a:gd name="T2" fmla="*/ 0 w 2076"/>
              <a:gd name="T3" fmla="*/ 2147483647 h 666"/>
              <a:gd name="T4" fmla="*/ 2147483647 w 2076"/>
              <a:gd name="T5" fmla="*/ 2147483647 h 666"/>
              <a:gd name="T6" fmla="*/ 2147483647 w 2076"/>
              <a:gd name="T7" fmla="*/ 2147483647 h 666"/>
              <a:gd name="T8" fmla="*/ 0 60000 65536"/>
              <a:gd name="T9" fmla="*/ 0 60000 65536"/>
              <a:gd name="T10" fmla="*/ 0 60000 65536"/>
              <a:gd name="T11" fmla="*/ 0 60000 65536"/>
              <a:gd name="T12" fmla="*/ 0 w 2076"/>
              <a:gd name="T13" fmla="*/ 0 h 666"/>
              <a:gd name="T14" fmla="*/ 2076 w 2076"/>
              <a:gd name="T15" fmla="*/ 666 h 666"/>
            </a:gdLst>
            <a:ahLst/>
            <a:cxnLst>
              <a:cxn ang="T8">
                <a:pos x="T0" y="T1"/>
              </a:cxn>
              <a:cxn ang="T9">
                <a:pos x="T2" y="T3"/>
              </a:cxn>
              <a:cxn ang="T10">
                <a:pos x="T4" y="T5"/>
              </a:cxn>
              <a:cxn ang="T11">
                <a:pos x="T6" y="T7"/>
              </a:cxn>
            </a:cxnLst>
            <a:rect l="T12" t="T13" r="T14" b="T15"/>
            <a:pathLst>
              <a:path w="2076" h="666">
                <a:moveTo>
                  <a:pt x="0" y="0"/>
                </a:moveTo>
                <a:lnTo>
                  <a:pt x="0" y="288"/>
                </a:lnTo>
                <a:lnTo>
                  <a:pt x="2076" y="288"/>
                </a:lnTo>
                <a:lnTo>
                  <a:pt x="2076" y="666"/>
                </a:lnTo>
              </a:path>
            </a:pathLst>
          </a:custGeom>
          <a:noFill/>
          <a:ln w="12700">
            <a:solidFill>
              <a:schemeClr val="accent2"/>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2" name="Freeform 58"/>
          <p:cNvSpPr>
            <a:spLocks/>
          </p:cNvSpPr>
          <p:nvPr/>
        </p:nvSpPr>
        <p:spPr bwMode="auto">
          <a:xfrm>
            <a:off x="3942606" y="2298240"/>
            <a:ext cx="4552950" cy="3581400"/>
          </a:xfrm>
          <a:custGeom>
            <a:avLst/>
            <a:gdLst>
              <a:gd name="T0" fmla="*/ 0 w 2868"/>
              <a:gd name="T1" fmla="*/ 0 h 2256"/>
              <a:gd name="T2" fmla="*/ 0 w 2868"/>
              <a:gd name="T3" fmla="*/ 2147483647 h 2256"/>
              <a:gd name="T4" fmla="*/ 2147483647 w 2868"/>
              <a:gd name="T5" fmla="*/ 2147483647 h 2256"/>
              <a:gd name="T6" fmla="*/ 2147483647 w 2868"/>
              <a:gd name="T7" fmla="*/ 2147483647 h 2256"/>
              <a:gd name="T8" fmla="*/ 0 60000 65536"/>
              <a:gd name="T9" fmla="*/ 0 60000 65536"/>
              <a:gd name="T10" fmla="*/ 0 60000 65536"/>
              <a:gd name="T11" fmla="*/ 0 60000 65536"/>
              <a:gd name="T12" fmla="*/ 0 w 2868"/>
              <a:gd name="T13" fmla="*/ 0 h 2256"/>
              <a:gd name="T14" fmla="*/ 2868 w 2868"/>
              <a:gd name="T15" fmla="*/ 2256 h 2256"/>
            </a:gdLst>
            <a:ahLst/>
            <a:cxnLst>
              <a:cxn ang="T8">
                <a:pos x="T0" y="T1"/>
              </a:cxn>
              <a:cxn ang="T9">
                <a:pos x="T2" y="T3"/>
              </a:cxn>
              <a:cxn ang="T10">
                <a:pos x="T4" y="T5"/>
              </a:cxn>
              <a:cxn ang="T11">
                <a:pos x="T6" y="T7"/>
              </a:cxn>
            </a:cxnLst>
            <a:rect l="T12" t="T13" r="T14" b="T15"/>
            <a:pathLst>
              <a:path w="2868" h="2256">
                <a:moveTo>
                  <a:pt x="0" y="0"/>
                </a:moveTo>
                <a:lnTo>
                  <a:pt x="0" y="168"/>
                </a:lnTo>
                <a:lnTo>
                  <a:pt x="2868" y="168"/>
                </a:lnTo>
                <a:lnTo>
                  <a:pt x="2868" y="225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3" name="Line 59"/>
          <p:cNvSpPr>
            <a:spLocks noChangeShapeType="1"/>
          </p:cNvSpPr>
          <p:nvPr/>
        </p:nvSpPr>
        <p:spPr bwMode="auto">
          <a:xfrm>
            <a:off x="5980956" y="5889165"/>
            <a:ext cx="0" cy="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4" name="Line 60"/>
          <p:cNvSpPr>
            <a:spLocks noChangeShapeType="1"/>
          </p:cNvSpPr>
          <p:nvPr/>
        </p:nvSpPr>
        <p:spPr bwMode="auto">
          <a:xfrm>
            <a:off x="5820618" y="6070140"/>
            <a:ext cx="2876550" cy="0"/>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5" name="Line 61"/>
          <p:cNvSpPr>
            <a:spLocks noChangeShapeType="1"/>
          </p:cNvSpPr>
          <p:nvPr/>
        </p:nvSpPr>
        <p:spPr bwMode="auto">
          <a:xfrm flipV="1">
            <a:off x="5820618"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6" name="Line 62"/>
          <p:cNvSpPr>
            <a:spLocks noChangeShapeType="1"/>
          </p:cNvSpPr>
          <p:nvPr/>
        </p:nvSpPr>
        <p:spPr bwMode="auto">
          <a:xfrm flipV="1">
            <a:off x="6487368"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7" name="Line 63"/>
          <p:cNvSpPr>
            <a:spLocks noChangeShapeType="1"/>
          </p:cNvSpPr>
          <p:nvPr/>
        </p:nvSpPr>
        <p:spPr bwMode="auto">
          <a:xfrm flipV="1">
            <a:off x="7181106"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8" name="Line 64"/>
          <p:cNvSpPr>
            <a:spLocks noChangeShapeType="1"/>
          </p:cNvSpPr>
          <p:nvPr/>
        </p:nvSpPr>
        <p:spPr bwMode="auto">
          <a:xfrm flipV="1">
            <a:off x="7763718"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9" name="Line 65"/>
          <p:cNvSpPr>
            <a:spLocks noChangeShapeType="1"/>
          </p:cNvSpPr>
          <p:nvPr/>
        </p:nvSpPr>
        <p:spPr bwMode="auto">
          <a:xfrm>
            <a:off x="2334468" y="2298240"/>
            <a:ext cx="0" cy="107632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0" name="Line 66"/>
          <p:cNvSpPr>
            <a:spLocks noChangeShapeType="1"/>
          </p:cNvSpPr>
          <p:nvPr/>
        </p:nvSpPr>
        <p:spPr bwMode="auto">
          <a:xfrm flipH="1">
            <a:off x="3039318" y="6136815"/>
            <a:ext cx="1762125" cy="0"/>
          </a:xfrm>
          <a:prstGeom prst="line">
            <a:avLst/>
          </a:prstGeom>
          <a:noFill/>
          <a:ln w="12700">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1" name="Freeform 67"/>
          <p:cNvSpPr>
            <a:spLocks/>
          </p:cNvSpPr>
          <p:nvPr/>
        </p:nvSpPr>
        <p:spPr bwMode="auto">
          <a:xfrm>
            <a:off x="4075956" y="5565315"/>
            <a:ext cx="723900" cy="342900"/>
          </a:xfrm>
          <a:custGeom>
            <a:avLst/>
            <a:gdLst>
              <a:gd name="T0" fmla="*/ 0 w 456"/>
              <a:gd name="T1" fmla="*/ 0 h 216"/>
              <a:gd name="T2" fmla="*/ 0 w 456"/>
              <a:gd name="T3" fmla="*/ 2147483647 h 216"/>
              <a:gd name="T4" fmla="*/ 2147483647 w 456"/>
              <a:gd name="T5" fmla="*/ 2147483647 h 216"/>
              <a:gd name="T6" fmla="*/ 0 60000 65536"/>
              <a:gd name="T7" fmla="*/ 0 60000 65536"/>
              <a:gd name="T8" fmla="*/ 0 60000 65536"/>
              <a:gd name="T9" fmla="*/ 0 w 456"/>
              <a:gd name="T10" fmla="*/ 0 h 216"/>
              <a:gd name="T11" fmla="*/ 456 w 456"/>
              <a:gd name="T12" fmla="*/ 216 h 216"/>
            </a:gdLst>
            <a:ahLst/>
            <a:cxnLst>
              <a:cxn ang="T6">
                <a:pos x="T0" y="T1"/>
              </a:cxn>
              <a:cxn ang="T7">
                <a:pos x="T2" y="T3"/>
              </a:cxn>
              <a:cxn ang="T8">
                <a:pos x="T4" y="T5"/>
              </a:cxn>
            </a:cxnLst>
            <a:rect l="T9" t="T10" r="T11" b="T12"/>
            <a:pathLst>
              <a:path w="456" h="216">
                <a:moveTo>
                  <a:pt x="0" y="0"/>
                </a:moveTo>
                <a:lnTo>
                  <a:pt x="0" y="216"/>
                </a:lnTo>
                <a:lnTo>
                  <a:pt x="456" y="216"/>
                </a:lnTo>
              </a:path>
            </a:pathLst>
          </a:custGeom>
          <a:noFill/>
          <a:ln w="12700">
            <a:solidFill>
              <a:srgbClr val="FF00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2" name="Rectangle 68"/>
          <p:cNvSpPr>
            <a:spLocks noChangeArrowheads="1"/>
          </p:cNvSpPr>
          <p:nvPr/>
        </p:nvSpPr>
        <p:spPr bwMode="auto">
          <a:xfrm>
            <a:off x="4799856" y="5670090"/>
            <a:ext cx="571500" cy="5048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Arial" charset="0"/>
                <a:ea typeface="MS PGothic" pitchFamily="34" charset="-128"/>
                <a:cs typeface="+mn-cs"/>
              </a:rPr>
              <a:t>AND</a:t>
            </a:r>
          </a:p>
        </p:txBody>
      </p:sp>
      <p:sp>
        <p:nvSpPr>
          <p:cNvPr id="233" name="Line 69"/>
          <p:cNvSpPr>
            <a:spLocks noChangeShapeType="1"/>
          </p:cNvSpPr>
          <p:nvPr/>
        </p:nvSpPr>
        <p:spPr bwMode="auto">
          <a:xfrm flipV="1">
            <a:off x="5077668" y="5431965"/>
            <a:ext cx="0" cy="23812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4" name="Oval 70"/>
          <p:cNvSpPr>
            <a:spLocks noChangeArrowheads="1"/>
          </p:cNvSpPr>
          <p:nvPr/>
        </p:nvSpPr>
        <p:spPr bwMode="auto">
          <a:xfrm>
            <a:off x="7733556" y="6032040"/>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 name="Oval 71"/>
          <p:cNvSpPr>
            <a:spLocks noChangeArrowheads="1"/>
          </p:cNvSpPr>
          <p:nvPr/>
        </p:nvSpPr>
        <p:spPr bwMode="auto">
          <a:xfrm>
            <a:off x="7154118" y="6032040"/>
            <a:ext cx="52388"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6" name="Oval 72"/>
          <p:cNvSpPr>
            <a:spLocks noChangeArrowheads="1"/>
          </p:cNvSpPr>
          <p:nvPr/>
        </p:nvSpPr>
        <p:spPr bwMode="auto">
          <a:xfrm>
            <a:off x="6457206" y="6032040"/>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7" name="Oval 73"/>
          <p:cNvSpPr>
            <a:spLocks noChangeArrowheads="1"/>
          </p:cNvSpPr>
          <p:nvPr/>
        </p:nvSpPr>
        <p:spPr bwMode="auto">
          <a:xfrm>
            <a:off x="2304306" y="2764965"/>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8" name="Rectangle 74"/>
          <p:cNvSpPr>
            <a:spLocks noChangeArrowheads="1"/>
          </p:cNvSpPr>
          <p:nvPr/>
        </p:nvSpPr>
        <p:spPr bwMode="auto">
          <a:xfrm>
            <a:off x="3991818" y="3374565"/>
            <a:ext cx="171450" cy="285750"/>
          </a:xfrm>
          <a:prstGeom prst="rect">
            <a:avLst/>
          </a:prstGeom>
          <a:solidFill>
            <a:schemeClr val="bg1"/>
          </a:solidFill>
          <a:ln w="12700">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9" name="Text Box 75"/>
          <p:cNvSpPr txBox="1">
            <a:spLocks noChangeArrowheads="1"/>
          </p:cNvSpPr>
          <p:nvPr/>
        </p:nvSpPr>
        <p:spPr bwMode="auto">
          <a:xfrm>
            <a:off x="3938637" y="3397124"/>
            <a:ext cx="285750"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V</a:t>
            </a:r>
          </a:p>
        </p:txBody>
      </p:sp>
      <p:sp>
        <p:nvSpPr>
          <p:cNvPr id="240" name="Text Box 76"/>
          <p:cNvSpPr txBox="1">
            <a:spLocks noChangeArrowheads="1"/>
          </p:cNvSpPr>
          <p:nvPr/>
        </p:nvSpPr>
        <p:spPr bwMode="auto">
          <a:xfrm>
            <a:off x="4099768" y="3388852"/>
            <a:ext cx="293688"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D</a:t>
            </a:r>
          </a:p>
        </p:txBody>
      </p:sp>
      <p:sp>
        <p:nvSpPr>
          <p:cNvPr id="241" name="Text Box 77"/>
          <p:cNvSpPr txBox="1">
            <a:spLocks noChangeArrowheads="1"/>
          </p:cNvSpPr>
          <p:nvPr/>
        </p:nvSpPr>
        <p:spPr bwMode="auto">
          <a:xfrm>
            <a:off x="2766268" y="3366627"/>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42" name="Text Box 78"/>
          <p:cNvSpPr txBox="1">
            <a:spLocks noChangeArrowheads="1"/>
          </p:cNvSpPr>
          <p:nvPr/>
        </p:nvSpPr>
        <p:spPr bwMode="auto">
          <a:xfrm>
            <a:off x="6512768" y="3319002"/>
            <a:ext cx="6953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Frame</a:t>
            </a:r>
          </a:p>
        </p:txBody>
      </p:sp>
      <p:sp>
        <p:nvSpPr>
          <p:cNvPr id="243" name="Text Box 79"/>
          <p:cNvSpPr txBox="1">
            <a:spLocks noChangeArrowheads="1"/>
          </p:cNvSpPr>
          <p:nvPr/>
        </p:nvSpPr>
        <p:spPr bwMode="auto">
          <a:xfrm>
            <a:off x="3740167" y="2756332"/>
            <a:ext cx="1366016"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92D050"/>
                </a:solidFill>
                <a:effectLst/>
                <a:uLnTx/>
                <a:uFillTx/>
                <a:latin typeface="Arial" charset="0"/>
                <a:ea typeface="MS PGothic" pitchFamily="34" charset="-128"/>
                <a:cs typeface="+mn-cs"/>
              </a:rPr>
              <a:t>Word </a:t>
            </a:r>
            <a:r>
              <a:rPr kumimoji="0" lang="de-DE" sz="1400" b="0" i="0" u="none" strike="noStrike" kern="1200" cap="none" spc="0" normalizeH="0" baseline="0" noProof="0" dirty="0" err="1">
                <a:ln>
                  <a:noFill/>
                </a:ln>
                <a:solidFill>
                  <a:srgbClr val="92D050"/>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92D050"/>
              </a:solidFill>
              <a:effectLst/>
              <a:uLnTx/>
              <a:uFillTx/>
              <a:latin typeface="Arial" charset="0"/>
              <a:ea typeface="MS PGothic" pitchFamily="34" charset="-128"/>
              <a:cs typeface="+mn-cs"/>
            </a:endParaRPr>
          </a:p>
        </p:txBody>
      </p:sp>
      <p:sp>
        <p:nvSpPr>
          <p:cNvPr id="244" name="Text Box 80"/>
          <p:cNvSpPr txBox="1">
            <a:spLocks noChangeArrowheads="1"/>
          </p:cNvSpPr>
          <p:nvPr/>
        </p:nvSpPr>
        <p:spPr bwMode="auto">
          <a:xfrm>
            <a:off x="4006106" y="2271252"/>
            <a:ext cx="2644775"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Byte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45" name="Text Box 81"/>
          <p:cNvSpPr txBox="1">
            <a:spLocks noChangeArrowheads="1"/>
          </p:cNvSpPr>
          <p:nvPr/>
        </p:nvSpPr>
        <p:spPr bwMode="auto">
          <a:xfrm>
            <a:off x="3297437" y="5709777"/>
            <a:ext cx="809324"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Arial" charset="0"/>
                <a:ea typeface="MS PGothic" pitchFamily="34" charset="-128"/>
                <a:cs typeface="+mn-cs"/>
              </a:rPr>
              <a:t>Valid </a:t>
            </a:r>
            <a:r>
              <a:rPr kumimoji="0" lang="de-DE" sz="1400" b="0" i="0" u="none" strike="noStrike" kern="1200" cap="none" spc="0" normalizeH="0" baseline="0" noProof="0" dirty="0" err="1">
                <a:ln>
                  <a:noFill/>
                </a:ln>
                <a:solidFill>
                  <a:srgbClr val="FF0000"/>
                </a:solidFill>
                <a:effectLst/>
                <a:uLnTx/>
                <a:uFillTx/>
                <a:latin typeface="Arial" charset="0"/>
                <a:ea typeface="MS PGothic" pitchFamily="34" charset="-128"/>
                <a:cs typeface="+mn-cs"/>
              </a:rPr>
              <a:t>hit</a:t>
            </a:r>
            <a:endParaRPr kumimoji="0" lang="de-DE" sz="1400" b="0" i="0" u="none" strike="noStrike" kern="1200" cap="none" spc="0" normalizeH="0" baseline="0" noProof="0" dirty="0">
              <a:ln>
                <a:noFill/>
              </a:ln>
              <a:solidFill>
                <a:srgbClr val="FF0000"/>
              </a:solidFill>
              <a:effectLst/>
              <a:uLnTx/>
              <a:uFillTx/>
              <a:latin typeface="Arial" charset="0"/>
              <a:ea typeface="MS PGothic" pitchFamily="34" charset="-128"/>
              <a:cs typeface="+mn-cs"/>
            </a:endParaRPr>
          </a:p>
        </p:txBody>
      </p:sp>
      <p:sp>
        <p:nvSpPr>
          <p:cNvPr id="246" name="Line 82"/>
          <p:cNvSpPr>
            <a:spLocks noChangeShapeType="1"/>
          </p:cNvSpPr>
          <p:nvPr/>
        </p:nvSpPr>
        <p:spPr bwMode="auto">
          <a:xfrm flipH="1">
            <a:off x="4037856" y="5717715"/>
            <a:ext cx="76200" cy="85725"/>
          </a:xfrm>
          <a:prstGeom prst="line">
            <a:avLst/>
          </a:prstGeom>
          <a:noFill/>
          <a:ln w="12700">
            <a:solidFill>
              <a:srgbClr val="FF00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7" name="Line 83"/>
          <p:cNvSpPr>
            <a:spLocks noChangeShapeType="1"/>
          </p:cNvSpPr>
          <p:nvPr/>
        </p:nvSpPr>
        <p:spPr bwMode="auto">
          <a:xfrm flipH="1">
            <a:off x="5763468" y="5827252"/>
            <a:ext cx="122238"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8" name="Line 84"/>
          <p:cNvSpPr>
            <a:spLocks noChangeShapeType="1"/>
          </p:cNvSpPr>
          <p:nvPr/>
        </p:nvSpPr>
        <p:spPr bwMode="auto">
          <a:xfrm flipH="1">
            <a:off x="6419106" y="5827252"/>
            <a:ext cx="125412"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9" name="Line 85"/>
          <p:cNvSpPr>
            <a:spLocks noChangeShapeType="1"/>
          </p:cNvSpPr>
          <p:nvPr/>
        </p:nvSpPr>
        <p:spPr bwMode="auto">
          <a:xfrm flipH="1">
            <a:off x="7123956" y="5827252"/>
            <a:ext cx="125412"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0" name="Line 86"/>
          <p:cNvSpPr>
            <a:spLocks noChangeShapeType="1"/>
          </p:cNvSpPr>
          <p:nvPr/>
        </p:nvSpPr>
        <p:spPr bwMode="auto">
          <a:xfrm flipH="1">
            <a:off x="7695456" y="5827252"/>
            <a:ext cx="125412"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1" name="Line 87"/>
          <p:cNvSpPr>
            <a:spLocks noChangeShapeType="1"/>
          </p:cNvSpPr>
          <p:nvPr/>
        </p:nvSpPr>
        <p:spPr bwMode="auto">
          <a:xfrm flipH="1">
            <a:off x="3877518" y="2412540"/>
            <a:ext cx="122238"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2" name="Line 88"/>
          <p:cNvSpPr>
            <a:spLocks noChangeShapeType="1"/>
          </p:cNvSpPr>
          <p:nvPr/>
        </p:nvSpPr>
        <p:spPr bwMode="auto">
          <a:xfrm flipH="1">
            <a:off x="3733056" y="2574465"/>
            <a:ext cx="125412" cy="114300"/>
          </a:xfrm>
          <a:prstGeom prst="line">
            <a:avLst/>
          </a:prstGeom>
          <a:noFill/>
          <a:ln w="12700">
            <a:solidFill>
              <a:schemeClr val="accent2"/>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3" name="Line 89"/>
          <p:cNvSpPr>
            <a:spLocks noChangeShapeType="1"/>
          </p:cNvSpPr>
          <p:nvPr/>
        </p:nvSpPr>
        <p:spPr bwMode="auto">
          <a:xfrm flipH="1">
            <a:off x="2277318" y="2526840"/>
            <a:ext cx="122238"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4" name="Text Box 90"/>
          <p:cNvSpPr txBox="1">
            <a:spLocks noChangeArrowheads="1"/>
          </p:cNvSpPr>
          <p:nvPr/>
        </p:nvSpPr>
        <p:spPr bwMode="auto">
          <a:xfrm>
            <a:off x="2089993" y="2004552"/>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55" name="Text Box 91"/>
          <p:cNvSpPr txBox="1">
            <a:spLocks noChangeArrowheads="1"/>
          </p:cNvSpPr>
          <p:nvPr/>
        </p:nvSpPr>
        <p:spPr bwMode="auto">
          <a:xfrm>
            <a:off x="2197421" y="1576591"/>
            <a:ext cx="841897"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56" name="Text Box 92"/>
          <p:cNvSpPr txBox="1">
            <a:spLocks noChangeArrowheads="1"/>
          </p:cNvSpPr>
          <p:nvPr/>
        </p:nvSpPr>
        <p:spPr bwMode="auto">
          <a:xfrm>
            <a:off x="3988643" y="1737852"/>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57" name="Text Box 93"/>
          <p:cNvSpPr txBox="1">
            <a:spLocks noChangeArrowheads="1"/>
          </p:cNvSpPr>
          <p:nvPr/>
        </p:nvSpPr>
        <p:spPr bwMode="auto">
          <a:xfrm>
            <a:off x="881906" y="172832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31</a:t>
            </a:r>
          </a:p>
        </p:txBody>
      </p:sp>
      <p:sp>
        <p:nvSpPr>
          <p:cNvPr id="258" name="Text Box 94"/>
          <p:cNvSpPr txBox="1">
            <a:spLocks noChangeArrowheads="1"/>
          </p:cNvSpPr>
          <p:nvPr/>
        </p:nvSpPr>
        <p:spPr bwMode="auto">
          <a:xfrm>
            <a:off x="1921718" y="243317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25</a:t>
            </a:r>
          </a:p>
        </p:txBody>
      </p:sp>
      <p:sp>
        <p:nvSpPr>
          <p:cNvPr id="259" name="Text Box 95"/>
          <p:cNvSpPr txBox="1">
            <a:spLocks noChangeArrowheads="1"/>
          </p:cNvSpPr>
          <p:nvPr/>
        </p:nvSpPr>
        <p:spPr bwMode="auto">
          <a:xfrm>
            <a:off x="3474293" y="2499852"/>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2</a:t>
            </a:r>
          </a:p>
        </p:txBody>
      </p:sp>
      <p:sp>
        <p:nvSpPr>
          <p:cNvPr id="260" name="Text Box 96"/>
          <p:cNvSpPr txBox="1">
            <a:spLocks noChangeArrowheads="1"/>
          </p:cNvSpPr>
          <p:nvPr/>
        </p:nvSpPr>
        <p:spPr bwMode="auto">
          <a:xfrm>
            <a:off x="3960068" y="2280777"/>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61" name="Text Box 97"/>
          <p:cNvSpPr txBox="1">
            <a:spLocks noChangeArrowheads="1"/>
          </p:cNvSpPr>
          <p:nvPr/>
        </p:nvSpPr>
        <p:spPr bwMode="auto">
          <a:xfrm>
            <a:off x="5846018" y="5700252"/>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2" name="Text Box 98"/>
          <p:cNvSpPr txBox="1">
            <a:spLocks noChangeArrowheads="1"/>
          </p:cNvSpPr>
          <p:nvPr/>
        </p:nvSpPr>
        <p:spPr bwMode="auto">
          <a:xfrm>
            <a:off x="6512768" y="5700252"/>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3" name="Text Box 99"/>
          <p:cNvSpPr txBox="1">
            <a:spLocks noChangeArrowheads="1"/>
          </p:cNvSpPr>
          <p:nvPr/>
        </p:nvSpPr>
        <p:spPr bwMode="auto">
          <a:xfrm>
            <a:off x="7217618" y="570977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4" name="Text Box 100"/>
          <p:cNvSpPr txBox="1">
            <a:spLocks noChangeArrowheads="1"/>
          </p:cNvSpPr>
          <p:nvPr/>
        </p:nvSpPr>
        <p:spPr bwMode="auto">
          <a:xfrm>
            <a:off x="7808168" y="570977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5" name="Text Box 101"/>
          <p:cNvSpPr txBox="1">
            <a:spLocks noChangeArrowheads="1"/>
          </p:cNvSpPr>
          <p:nvPr/>
        </p:nvSpPr>
        <p:spPr bwMode="auto">
          <a:xfrm>
            <a:off x="8178056" y="607172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6" name="Line 102"/>
          <p:cNvSpPr>
            <a:spLocks noChangeShapeType="1"/>
          </p:cNvSpPr>
          <p:nvPr/>
        </p:nvSpPr>
        <p:spPr bwMode="auto">
          <a:xfrm flipH="1">
            <a:off x="8362206" y="6022515"/>
            <a:ext cx="68262" cy="952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67" name="Text Box 103"/>
          <p:cNvSpPr txBox="1">
            <a:spLocks noChangeArrowheads="1"/>
          </p:cNvSpPr>
          <p:nvPr/>
        </p:nvSpPr>
        <p:spPr bwMode="auto">
          <a:xfrm>
            <a:off x="3393224" y="6119352"/>
            <a:ext cx="711412"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Tag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hit</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68" name="Text Box 104"/>
          <p:cNvSpPr txBox="1">
            <a:spLocks noChangeArrowheads="1"/>
          </p:cNvSpPr>
          <p:nvPr/>
        </p:nvSpPr>
        <p:spPr bwMode="auto">
          <a:xfrm>
            <a:off x="8670427" y="5833602"/>
            <a:ext cx="901209"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 </a:t>
            </a:r>
            <a:r>
              <a:rPr kumimoji="0" lang="de-DE" sz="14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bus</a:t>
            </a:r>
            <a:endPar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69" name="Line 105"/>
          <p:cNvSpPr>
            <a:spLocks noChangeShapeType="1"/>
          </p:cNvSpPr>
          <p:nvPr/>
        </p:nvSpPr>
        <p:spPr bwMode="auto">
          <a:xfrm>
            <a:off x="1610568" y="3374565"/>
            <a:ext cx="0" cy="2190750"/>
          </a:xfrm>
          <a:prstGeom prst="line">
            <a:avLst/>
          </a:prstGeom>
          <a:noFill/>
          <a:ln w="12700">
            <a:solidFill>
              <a:schemeClr val="tx1"/>
            </a:solidFill>
            <a:prstDash val="lg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70" name="Group 106"/>
          <p:cNvGrpSpPr>
            <a:grpSpLocks/>
          </p:cNvGrpSpPr>
          <p:nvPr/>
        </p:nvGrpSpPr>
        <p:grpSpPr bwMode="auto">
          <a:xfrm>
            <a:off x="1453406" y="4098465"/>
            <a:ext cx="350837" cy="1076325"/>
            <a:chOff x="820" y="2610"/>
            <a:chExt cx="221" cy="678"/>
          </a:xfrm>
        </p:grpSpPr>
        <p:sp>
          <p:nvSpPr>
            <p:cNvPr id="271" name="Text Box 107"/>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72" name="Line 108"/>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73" name="Line 109"/>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74" name="Line 110"/>
          <p:cNvSpPr>
            <a:spLocks noChangeShapeType="1"/>
          </p:cNvSpPr>
          <p:nvPr/>
        </p:nvSpPr>
        <p:spPr bwMode="auto">
          <a:xfrm>
            <a:off x="1610568" y="5060490"/>
            <a:ext cx="0" cy="4667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75" name="Line 111"/>
          <p:cNvSpPr>
            <a:spLocks noChangeShapeType="1"/>
          </p:cNvSpPr>
          <p:nvPr/>
        </p:nvSpPr>
        <p:spPr bwMode="auto">
          <a:xfrm>
            <a:off x="1610568" y="3393615"/>
            <a:ext cx="0" cy="719137"/>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76" name="Group 112"/>
          <p:cNvGrpSpPr>
            <a:grpSpLocks/>
          </p:cNvGrpSpPr>
          <p:nvPr/>
        </p:nvGrpSpPr>
        <p:grpSpPr bwMode="auto">
          <a:xfrm>
            <a:off x="843806" y="4098465"/>
            <a:ext cx="350837" cy="1076325"/>
            <a:chOff x="820" y="2610"/>
            <a:chExt cx="221" cy="678"/>
          </a:xfrm>
        </p:grpSpPr>
        <p:sp>
          <p:nvSpPr>
            <p:cNvPr id="277" name="Text Box 113"/>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78" name="Line 114"/>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79" name="Line 115"/>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80" name="Line 116"/>
          <p:cNvSpPr>
            <a:spLocks noChangeShapeType="1"/>
          </p:cNvSpPr>
          <p:nvPr/>
        </p:nvSpPr>
        <p:spPr bwMode="auto">
          <a:xfrm>
            <a:off x="1000968" y="3641265"/>
            <a:ext cx="0" cy="5905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1" name="Line 117"/>
          <p:cNvSpPr>
            <a:spLocks noChangeShapeType="1"/>
          </p:cNvSpPr>
          <p:nvPr/>
        </p:nvSpPr>
        <p:spPr bwMode="auto">
          <a:xfrm flipH="1">
            <a:off x="1000968" y="3374565"/>
            <a:ext cx="609600" cy="2762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2" name="Line 118"/>
          <p:cNvSpPr>
            <a:spLocks noChangeShapeType="1"/>
          </p:cNvSpPr>
          <p:nvPr/>
        </p:nvSpPr>
        <p:spPr bwMode="auto">
          <a:xfrm>
            <a:off x="1000968" y="5155740"/>
            <a:ext cx="609600" cy="37147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3" name="Freeform 119"/>
          <p:cNvSpPr>
            <a:spLocks/>
          </p:cNvSpPr>
          <p:nvPr/>
        </p:nvSpPr>
        <p:spPr bwMode="auto">
          <a:xfrm>
            <a:off x="696168" y="2793540"/>
            <a:ext cx="2114550" cy="3324225"/>
          </a:xfrm>
          <a:custGeom>
            <a:avLst/>
            <a:gdLst>
              <a:gd name="T0" fmla="*/ 2147483647 w 1332"/>
              <a:gd name="T1" fmla="*/ 0 h 2094"/>
              <a:gd name="T2" fmla="*/ 0 w 1332"/>
              <a:gd name="T3" fmla="*/ 0 h 2094"/>
              <a:gd name="T4" fmla="*/ 0 w 1332"/>
              <a:gd name="T5" fmla="*/ 2147483647 h 2094"/>
              <a:gd name="T6" fmla="*/ 2147483647 w 1332"/>
              <a:gd name="T7" fmla="*/ 2147483647 h 2094"/>
              <a:gd name="T8" fmla="*/ 0 60000 65536"/>
              <a:gd name="T9" fmla="*/ 0 60000 65536"/>
              <a:gd name="T10" fmla="*/ 0 60000 65536"/>
              <a:gd name="T11" fmla="*/ 0 60000 65536"/>
              <a:gd name="T12" fmla="*/ 0 w 1332"/>
              <a:gd name="T13" fmla="*/ 0 h 2094"/>
              <a:gd name="T14" fmla="*/ 1332 w 1332"/>
              <a:gd name="T15" fmla="*/ 2094 h 2094"/>
            </a:gdLst>
            <a:ahLst/>
            <a:cxnLst>
              <a:cxn ang="T8">
                <a:pos x="T0" y="T1"/>
              </a:cxn>
              <a:cxn ang="T9">
                <a:pos x="T2" y="T3"/>
              </a:cxn>
              <a:cxn ang="T10">
                <a:pos x="T4" y="T5"/>
              </a:cxn>
              <a:cxn ang="T11">
                <a:pos x="T6" y="T7"/>
              </a:cxn>
            </a:cxnLst>
            <a:rect l="T12" t="T13" r="T14" b="T15"/>
            <a:pathLst>
              <a:path w="1332" h="2094">
                <a:moveTo>
                  <a:pt x="1032" y="0"/>
                </a:moveTo>
                <a:lnTo>
                  <a:pt x="0" y="0"/>
                </a:lnTo>
                <a:lnTo>
                  <a:pt x="0" y="2094"/>
                </a:lnTo>
                <a:lnTo>
                  <a:pt x="1332" y="2094"/>
                </a:lnTo>
              </a:path>
            </a:pathLst>
          </a:cu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4" name="Rectangle 120"/>
          <p:cNvSpPr>
            <a:spLocks noChangeArrowheads="1"/>
          </p:cNvSpPr>
          <p:nvPr/>
        </p:nvSpPr>
        <p:spPr bwMode="auto">
          <a:xfrm>
            <a:off x="2837706" y="6012990"/>
            <a:ext cx="41910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grpSp>
        <p:nvGrpSpPr>
          <p:cNvPr id="285" name="Group 121"/>
          <p:cNvGrpSpPr>
            <a:grpSpLocks/>
          </p:cNvGrpSpPr>
          <p:nvPr/>
        </p:nvGrpSpPr>
        <p:grpSpPr bwMode="auto">
          <a:xfrm>
            <a:off x="3101231" y="1995027"/>
            <a:ext cx="617537" cy="304800"/>
            <a:chOff x="3580" y="1027"/>
            <a:chExt cx="389" cy="192"/>
          </a:xfrm>
        </p:grpSpPr>
        <p:sp>
          <p:nvSpPr>
            <p:cNvPr id="286" name="Rectangle 122"/>
            <p:cNvSpPr>
              <a:spLocks noChangeArrowheads="1"/>
            </p:cNvSpPr>
            <p:nvPr/>
          </p:nvSpPr>
          <p:spPr bwMode="auto">
            <a:xfrm>
              <a:off x="3620" y="1038"/>
              <a:ext cx="334"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7" name="Text Box 123"/>
            <p:cNvSpPr txBox="1">
              <a:spLocks noChangeArrowheads="1"/>
            </p:cNvSpPr>
            <p:nvPr/>
          </p:nvSpPr>
          <p:spPr bwMode="auto">
            <a:xfrm>
              <a:off x="3580" y="1027"/>
              <a:ext cx="389" cy="19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Index</a:t>
              </a:r>
            </a:p>
          </p:txBody>
        </p:sp>
      </p:grpSp>
      <p:sp>
        <p:nvSpPr>
          <p:cNvPr id="288" name="Freeform 124"/>
          <p:cNvSpPr>
            <a:spLocks/>
          </p:cNvSpPr>
          <p:nvPr/>
        </p:nvSpPr>
        <p:spPr bwMode="auto">
          <a:xfrm>
            <a:off x="1210518" y="2298240"/>
            <a:ext cx="2065338" cy="1257300"/>
          </a:xfrm>
          <a:custGeom>
            <a:avLst/>
            <a:gdLst>
              <a:gd name="T0" fmla="*/ 2147483647 w 1302"/>
              <a:gd name="T1" fmla="*/ 0 h 792"/>
              <a:gd name="T2" fmla="*/ 2147483647 w 1302"/>
              <a:gd name="T3" fmla="*/ 2147483647 h 792"/>
              <a:gd name="T4" fmla="*/ 0 w 1302"/>
              <a:gd name="T5" fmla="*/ 2147483647 h 792"/>
              <a:gd name="T6" fmla="*/ 0 w 1302"/>
              <a:gd name="T7" fmla="*/ 2147483647 h 792"/>
              <a:gd name="T8" fmla="*/ 0 60000 65536"/>
              <a:gd name="T9" fmla="*/ 0 60000 65536"/>
              <a:gd name="T10" fmla="*/ 0 60000 65536"/>
              <a:gd name="T11" fmla="*/ 0 60000 65536"/>
              <a:gd name="T12" fmla="*/ 0 w 1302"/>
              <a:gd name="T13" fmla="*/ 0 h 792"/>
              <a:gd name="T14" fmla="*/ 1302 w 1302"/>
              <a:gd name="T15" fmla="*/ 792 h 792"/>
            </a:gdLst>
            <a:ahLst/>
            <a:cxnLst>
              <a:cxn ang="T8">
                <a:pos x="T0" y="T1"/>
              </a:cxn>
              <a:cxn ang="T9">
                <a:pos x="T2" y="T3"/>
              </a:cxn>
              <a:cxn ang="T10">
                <a:pos x="T4" y="T5"/>
              </a:cxn>
              <a:cxn ang="T11">
                <a:pos x="T6" y="T7"/>
              </a:cxn>
            </a:cxnLst>
            <a:rect l="T12" t="T13" r="T14" b="T15"/>
            <a:pathLst>
              <a:path w="1302" h="792">
                <a:moveTo>
                  <a:pt x="1302" y="0"/>
                </a:moveTo>
                <a:lnTo>
                  <a:pt x="1302" y="486"/>
                </a:lnTo>
                <a:lnTo>
                  <a:pt x="0" y="486"/>
                </a:lnTo>
                <a:lnTo>
                  <a:pt x="0" y="792"/>
                </a:lnTo>
              </a:path>
            </a:pathLst>
          </a:custGeom>
          <a:noFill/>
          <a:ln w="12700">
            <a:solidFill>
              <a:srgbClr val="FF99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9" name="Line 125"/>
          <p:cNvSpPr>
            <a:spLocks noChangeShapeType="1"/>
          </p:cNvSpPr>
          <p:nvPr/>
        </p:nvSpPr>
        <p:spPr bwMode="auto">
          <a:xfrm flipH="1">
            <a:off x="3218706" y="2612565"/>
            <a:ext cx="106362" cy="104775"/>
          </a:xfrm>
          <a:prstGeom prst="line">
            <a:avLst/>
          </a:prstGeom>
          <a:noFill/>
          <a:ln w="12700">
            <a:solidFill>
              <a:srgbClr val="FF99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0" name="Text Box 126"/>
          <p:cNvSpPr txBox="1">
            <a:spLocks noChangeArrowheads="1"/>
          </p:cNvSpPr>
          <p:nvPr/>
        </p:nvSpPr>
        <p:spPr bwMode="auto">
          <a:xfrm>
            <a:off x="2990106" y="2509377"/>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3</a:t>
            </a:r>
          </a:p>
        </p:txBody>
      </p:sp>
      <p:sp>
        <p:nvSpPr>
          <p:cNvPr id="291" name="Text Box 127"/>
          <p:cNvSpPr txBox="1">
            <a:spLocks noChangeArrowheads="1"/>
          </p:cNvSpPr>
          <p:nvPr/>
        </p:nvSpPr>
        <p:spPr bwMode="auto">
          <a:xfrm>
            <a:off x="1046551" y="2814177"/>
            <a:ext cx="1210588" cy="30777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FF9900"/>
                </a:solidFill>
                <a:effectLst/>
                <a:uLnTx/>
                <a:uFillTx/>
                <a:latin typeface="Arial" charset="0"/>
                <a:ea typeface="MS PGothic" pitchFamily="34" charset="-128"/>
                <a:cs typeface="+mn-cs"/>
              </a:rPr>
              <a:t>Set </a:t>
            </a:r>
            <a:r>
              <a:rPr kumimoji="0" lang="de-DE" sz="1400" b="0" i="0" u="none" strike="noStrike" kern="1200" cap="none" spc="0" normalizeH="0" baseline="0" noProof="0" dirty="0" err="1">
                <a:ln>
                  <a:noFill/>
                </a:ln>
                <a:solidFill>
                  <a:srgbClr val="FF9900"/>
                </a:solidFill>
                <a:effectLst/>
                <a:uLnTx/>
                <a:uFillTx/>
                <a:latin typeface="Arial" charset="0"/>
                <a:ea typeface="MS PGothic" pitchFamily="34" charset="-128"/>
                <a:cs typeface="+mn-cs"/>
              </a:rPr>
              <a:t>selection</a:t>
            </a:r>
            <a:endParaRPr kumimoji="0" lang="de-DE" sz="1400" b="0" i="0" u="none" strike="noStrike" kern="1200" cap="none" spc="0" normalizeH="0" baseline="0" noProof="0" dirty="0">
              <a:ln>
                <a:noFill/>
              </a:ln>
              <a:solidFill>
                <a:srgbClr val="FF9900"/>
              </a:solidFill>
              <a:effectLst/>
              <a:uLnTx/>
              <a:uFillTx/>
              <a:latin typeface="Arial" charset="0"/>
              <a:ea typeface="MS PGothic" pitchFamily="34" charset="-128"/>
              <a:cs typeface="+mn-cs"/>
            </a:endParaRPr>
          </a:p>
        </p:txBody>
      </p:sp>
      <p:sp>
        <p:nvSpPr>
          <p:cNvPr id="292" name="Text Box 128"/>
          <p:cNvSpPr txBox="1">
            <a:spLocks noChangeArrowheads="1"/>
          </p:cNvSpPr>
          <p:nvPr/>
        </p:nvSpPr>
        <p:spPr bwMode="auto">
          <a:xfrm>
            <a:off x="1072406" y="3509502"/>
            <a:ext cx="598487"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0</a:t>
            </a:r>
          </a:p>
        </p:txBody>
      </p:sp>
      <p:sp>
        <p:nvSpPr>
          <p:cNvPr id="293" name="Text Box 129"/>
          <p:cNvSpPr txBox="1">
            <a:spLocks noChangeArrowheads="1"/>
          </p:cNvSpPr>
          <p:nvPr/>
        </p:nvSpPr>
        <p:spPr bwMode="auto">
          <a:xfrm>
            <a:off x="1099393" y="4090527"/>
            <a:ext cx="59848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1</a:t>
            </a:r>
          </a:p>
        </p:txBody>
      </p:sp>
      <p:sp>
        <p:nvSpPr>
          <p:cNvPr id="294" name="Text Box 130"/>
          <p:cNvSpPr txBox="1">
            <a:spLocks noChangeArrowheads="1"/>
          </p:cNvSpPr>
          <p:nvPr/>
        </p:nvSpPr>
        <p:spPr bwMode="auto">
          <a:xfrm>
            <a:off x="1091456" y="5062077"/>
            <a:ext cx="598487"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7</a:t>
            </a:r>
          </a:p>
        </p:txBody>
      </p:sp>
      <p:grpSp>
        <p:nvGrpSpPr>
          <p:cNvPr id="295" name="Group 131"/>
          <p:cNvGrpSpPr>
            <a:grpSpLocks/>
          </p:cNvGrpSpPr>
          <p:nvPr/>
        </p:nvGrpSpPr>
        <p:grpSpPr bwMode="auto">
          <a:xfrm>
            <a:off x="5657106" y="4203240"/>
            <a:ext cx="2324100" cy="295275"/>
            <a:chOff x="3216" y="2430"/>
            <a:chExt cx="1464" cy="186"/>
          </a:xfrm>
        </p:grpSpPr>
        <p:sp>
          <p:nvSpPr>
            <p:cNvPr id="296" name="Rectangle 132"/>
            <p:cNvSpPr>
              <a:spLocks noChangeArrowheads="1"/>
            </p:cNvSpPr>
            <p:nvPr/>
          </p:nvSpPr>
          <p:spPr bwMode="auto">
            <a:xfrm>
              <a:off x="3216" y="2430"/>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7" name="Line 133"/>
            <p:cNvSpPr>
              <a:spLocks noChangeShapeType="1"/>
            </p:cNvSpPr>
            <p:nvPr/>
          </p:nvSpPr>
          <p:spPr bwMode="auto">
            <a:xfrm>
              <a:off x="4359"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8" name="Line 134"/>
            <p:cNvSpPr>
              <a:spLocks noChangeShapeType="1"/>
            </p:cNvSpPr>
            <p:nvPr/>
          </p:nvSpPr>
          <p:spPr bwMode="auto">
            <a:xfrm>
              <a:off x="3990"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9" name="Line 135"/>
            <p:cNvSpPr>
              <a:spLocks noChangeShapeType="1"/>
            </p:cNvSpPr>
            <p:nvPr/>
          </p:nvSpPr>
          <p:spPr bwMode="auto">
            <a:xfrm>
              <a:off x="3576"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300" name="Group 136"/>
          <p:cNvGrpSpPr>
            <a:grpSpLocks/>
          </p:cNvGrpSpPr>
          <p:nvPr/>
        </p:nvGrpSpPr>
        <p:grpSpPr bwMode="auto">
          <a:xfrm>
            <a:off x="5657106" y="5012865"/>
            <a:ext cx="2324100" cy="295275"/>
            <a:chOff x="3216" y="2430"/>
            <a:chExt cx="1464" cy="186"/>
          </a:xfrm>
        </p:grpSpPr>
        <p:sp>
          <p:nvSpPr>
            <p:cNvPr id="301" name="Rectangle 137"/>
            <p:cNvSpPr>
              <a:spLocks noChangeArrowheads="1"/>
            </p:cNvSpPr>
            <p:nvPr/>
          </p:nvSpPr>
          <p:spPr bwMode="auto">
            <a:xfrm>
              <a:off x="3216" y="2430"/>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2" name="Line 138"/>
            <p:cNvSpPr>
              <a:spLocks noChangeShapeType="1"/>
            </p:cNvSpPr>
            <p:nvPr/>
          </p:nvSpPr>
          <p:spPr bwMode="auto">
            <a:xfrm>
              <a:off x="4359"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3" name="Line 139"/>
            <p:cNvSpPr>
              <a:spLocks noChangeShapeType="1"/>
            </p:cNvSpPr>
            <p:nvPr/>
          </p:nvSpPr>
          <p:spPr bwMode="auto">
            <a:xfrm>
              <a:off x="3990"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4" name="Line 140"/>
            <p:cNvSpPr>
              <a:spLocks noChangeShapeType="1"/>
            </p:cNvSpPr>
            <p:nvPr/>
          </p:nvSpPr>
          <p:spPr bwMode="auto">
            <a:xfrm>
              <a:off x="3576"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305" name="Line 141"/>
          <p:cNvSpPr>
            <a:spLocks noChangeShapeType="1"/>
          </p:cNvSpPr>
          <p:nvPr/>
        </p:nvSpPr>
        <p:spPr bwMode="auto">
          <a:xfrm>
            <a:off x="5657106" y="4498515"/>
            <a:ext cx="233521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6" name="Line 142"/>
          <p:cNvSpPr>
            <a:spLocks noChangeShapeType="1"/>
          </p:cNvSpPr>
          <p:nvPr/>
        </p:nvSpPr>
        <p:spPr bwMode="auto">
          <a:xfrm>
            <a:off x="5649168" y="5003340"/>
            <a:ext cx="233203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307" name="Group 143"/>
          <p:cNvGrpSpPr>
            <a:grpSpLocks/>
          </p:cNvGrpSpPr>
          <p:nvPr/>
        </p:nvGrpSpPr>
        <p:grpSpPr bwMode="auto">
          <a:xfrm>
            <a:off x="2010618" y="4231815"/>
            <a:ext cx="2324100" cy="285750"/>
            <a:chOff x="918" y="2442"/>
            <a:chExt cx="1464" cy="180"/>
          </a:xfrm>
        </p:grpSpPr>
        <p:sp>
          <p:nvSpPr>
            <p:cNvPr id="308" name="Rectangle 144"/>
            <p:cNvSpPr>
              <a:spLocks noChangeArrowheads="1"/>
            </p:cNvSpPr>
            <p:nvPr/>
          </p:nvSpPr>
          <p:spPr bwMode="auto">
            <a:xfrm>
              <a:off x="918" y="2442"/>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9" name="Rectangle 145"/>
            <p:cNvSpPr>
              <a:spLocks noChangeArrowheads="1"/>
            </p:cNvSpPr>
            <p:nvPr/>
          </p:nvSpPr>
          <p:spPr bwMode="auto">
            <a:xfrm>
              <a:off x="2166"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0" name="Rectangle 146"/>
            <p:cNvSpPr>
              <a:spLocks noChangeArrowheads="1"/>
            </p:cNvSpPr>
            <p:nvPr/>
          </p:nvSpPr>
          <p:spPr bwMode="auto">
            <a:xfrm>
              <a:off x="2274"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311" name="Group 147"/>
          <p:cNvGrpSpPr>
            <a:grpSpLocks/>
          </p:cNvGrpSpPr>
          <p:nvPr/>
        </p:nvGrpSpPr>
        <p:grpSpPr bwMode="auto">
          <a:xfrm>
            <a:off x="2010618" y="4993815"/>
            <a:ext cx="2324100" cy="285750"/>
            <a:chOff x="918" y="2442"/>
            <a:chExt cx="1464" cy="180"/>
          </a:xfrm>
        </p:grpSpPr>
        <p:sp>
          <p:nvSpPr>
            <p:cNvPr id="312" name="Rectangle 148"/>
            <p:cNvSpPr>
              <a:spLocks noChangeArrowheads="1"/>
            </p:cNvSpPr>
            <p:nvPr/>
          </p:nvSpPr>
          <p:spPr bwMode="auto">
            <a:xfrm>
              <a:off x="918" y="2442"/>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3" name="Rectangle 149"/>
            <p:cNvSpPr>
              <a:spLocks noChangeArrowheads="1"/>
            </p:cNvSpPr>
            <p:nvPr/>
          </p:nvSpPr>
          <p:spPr bwMode="auto">
            <a:xfrm>
              <a:off x="2166"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4" name="Rectangle 150"/>
            <p:cNvSpPr>
              <a:spLocks noChangeArrowheads="1"/>
            </p:cNvSpPr>
            <p:nvPr/>
          </p:nvSpPr>
          <p:spPr bwMode="auto">
            <a:xfrm>
              <a:off x="2274"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315" name="Line 151"/>
          <p:cNvSpPr>
            <a:spLocks noChangeShapeType="1"/>
          </p:cNvSpPr>
          <p:nvPr/>
        </p:nvSpPr>
        <p:spPr bwMode="auto">
          <a:xfrm>
            <a:off x="2010618" y="4984290"/>
            <a:ext cx="2324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6" name="Line 152"/>
          <p:cNvSpPr>
            <a:spLocks noChangeShapeType="1"/>
          </p:cNvSpPr>
          <p:nvPr/>
        </p:nvSpPr>
        <p:spPr bwMode="auto">
          <a:xfrm>
            <a:off x="2010618" y="3936540"/>
            <a:ext cx="2324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7" name="AutoShape 153"/>
          <p:cNvSpPr>
            <a:spLocks/>
          </p:cNvSpPr>
          <p:nvPr/>
        </p:nvSpPr>
        <p:spPr bwMode="auto">
          <a:xfrm>
            <a:off x="1834406" y="3384090"/>
            <a:ext cx="88900" cy="514350"/>
          </a:xfrm>
          <a:prstGeom prst="leftBrace">
            <a:avLst>
              <a:gd name="adj1" fmla="val 48214"/>
              <a:gd name="adj2" fmla="val 50000"/>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8" name="AutoShape 154"/>
          <p:cNvSpPr>
            <a:spLocks/>
          </p:cNvSpPr>
          <p:nvPr/>
        </p:nvSpPr>
        <p:spPr bwMode="auto">
          <a:xfrm>
            <a:off x="1834406" y="3974640"/>
            <a:ext cx="88900" cy="514350"/>
          </a:xfrm>
          <a:prstGeom prst="leftBrace">
            <a:avLst>
              <a:gd name="adj1" fmla="val 48214"/>
              <a:gd name="adj2" fmla="val 50000"/>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9" name="AutoShape 155"/>
          <p:cNvSpPr>
            <a:spLocks/>
          </p:cNvSpPr>
          <p:nvPr/>
        </p:nvSpPr>
        <p:spPr bwMode="auto">
          <a:xfrm>
            <a:off x="1845518" y="5041440"/>
            <a:ext cx="88900" cy="514350"/>
          </a:xfrm>
          <a:prstGeom prst="leftBrace">
            <a:avLst>
              <a:gd name="adj1" fmla="val 48214"/>
              <a:gd name="adj2" fmla="val 50000"/>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0" name="Line 156"/>
          <p:cNvSpPr>
            <a:spLocks noChangeShapeType="1"/>
          </p:cNvSpPr>
          <p:nvPr/>
        </p:nvSpPr>
        <p:spPr bwMode="auto">
          <a:xfrm>
            <a:off x="1610568" y="5222415"/>
            <a:ext cx="1412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1" name="Line 157"/>
          <p:cNvSpPr>
            <a:spLocks noChangeShapeType="1"/>
          </p:cNvSpPr>
          <p:nvPr/>
        </p:nvSpPr>
        <p:spPr bwMode="auto">
          <a:xfrm>
            <a:off x="1618506" y="4241340"/>
            <a:ext cx="1444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2" name="Line 158"/>
          <p:cNvSpPr>
            <a:spLocks noChangeShapeType="1"/>
          </p:cNvSpPr>
          <p:nvPr/>
        </p:nvSpPr>
        <p:spPr bwMode="auto">
          <a:xfrm>
            <a:off x="1610568" y="3641265"/>
            <a:ext cx="1412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3" name="Line 159"/>
          <p:cNvSpPr>
            <a:spLocks noChangeShapeType="1"/>
          </p:cNvSpPr>
          <p:nvPr/>
        </p:nvSpPr>
        <p:spPr bwMode="auto">
          <a:xfrm>
            <a:off x="4334718" y="4365165"/>
            <a:ext cx="13223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4" name="Line 160"/>
          <p:cNvSpPr>
            <a:spLocks noChangeShapeType="1"/>
          </p:cNvSpPr>
          <p:nvPr/>
        </p:nvSpPr>
        <p:spPr bwMode="auto">
          <a:xfrm>
            <a:off x="4342656" y="5155740"/>
            <a:ext cx="13255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5" name="Line 161"/>
          <p:cNvSpPr>
            <a:spLocks noChangeShapeType="1"/>
          </p:cNvSpPr>
          <p:nvPr/>
        </p:nvSpPr>
        <p:spPr bwMode="auto">
          <a:xfrm>
            <a:off x="696168" y="5851065"/>
            <a:ext cx="21336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6" name="Rectangle 162"/>
          <p:cNvSpPr>
            <a:spLocks noChangeArrowheads="1"/>
          </p:cNvSpPr>
          <p:nvPr/>
        </p:nvSpPr>
        <p:spPr bwMode="auto">
          <a:xfrm>
            <a:off x="2848818" y="5708190"/>
            <a:ext cx="41910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327" name="Line 163"/>
          <p:cNvSpPr>
            <a:spLocks noChangeShapeType="1"/>
          </p:cNvSpPr>
          <p:nvPr/>
        </p:nvSpPr>
        <p:spPr bwMode="auto">
          <a:xfrm flipH="1">
            <a:off x="3047256" y="5565315"/>
            <a:ext cx="11112" cy="14287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8" name="Oval 164"/>
          <p:cNvSpPr>
            <a:spLocks noChangeArrowheads="1"/>
          </p:cNvSpPr>
          <p:nvPr/>
        </p:nvSpPr>
        <p:spPr bwMode="auto">
          <a:xfrm>
            <a:off x="666006" y="5822490"/>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18637300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r>
              <a:rPr lang="en-US" noProof="0" dirty="0"/>
              <a:t>Characteristics of </a:t>
            </a:r>
            <a:r>
              <a:rPr lang="en-US" dirty="0"/>
              <a:t>n-way set associative caches</a:t>
            </a:r>
            <a:endParaRPr lang="en-US" noProof="0" dirty="0"/>
          </a:p>
        </p:txBody>
      </p:sp>
      <p:sp>
        <p:nvSpPr>
          <p:cNvPr id="80900" name="Rectangle 3"/>
          <p:cNvSpPr>
            <a:spLocks noGrp="1" noChangeArrowheads="1"/>
          </p:cNvSpPr>
          <p:nvPr>
            <p:ph idx="1"/>
          </p:nvPr>
        </p:nvSpPr>
        <p:spPr/>
        <p:txBody>
          <a:bodyPr/>
          <a:lstStyle/>
          <a:p>
            <a:pPr eaLnBrk="1" hangingPunct="1"/>
            <a:r>
              <a:rPr lang="en-US" noProof="0" dirty="0"/>
              <a:t>Increased hit ratio due to the possibility to select an entry</a:t>
            </a:r>
          </a:p>
          <a:p>
            <a:pPr lvl="1" eaLnBrk="1" hangingPunct="1"/>
            <a:r>
              <a:rPr lang="en-US" noProof="0" dirty="0"/>
              <a:t> A replacement policy can selected the entry to evict </a:t>
            </a:r>
            <a:r>
              <a:rPr lang="en-US" dirty="0"/>
              <a:t>out of n entries</a:t>
            </a:r>
            <a:endParaRPr lang="en-US" noProof="0" dirty="0"/>
          </a:p>
          <a:p>
            <a:pPr eaLnBrk="1" hangingPunct="1"/>
            <a:endParaRPr lang="en-US" noProof="0" dirty="0"/>
          </a:p>
          <a:p>
            <a:pPr eaLnBrk="1" hangingPunct="1"/>
            <a:r>
              <a:rPr lang="en-US" noProof="0" dirty="0"/>
              <a:t>Replacement policies</a:t>
            </a:r>
          </a:p>
          <a:p>
            <a:pPr lvl="1"/>
            <a:r>
              <a:rPr lang="en-US" noProof="0" dirty="0"/>
              <a:t>Similar to fully associative caches</a:t>
            </a:r>
          </a:p>
          <a:p>
            <a:pPr lvl="1" eaLnBrk="1" hangingPunct="1"/>
            <a:r>
              <a:rPr lang="en-US" noProof="0" dirty="0"/>
              <a:t>Could also be FIFO or random instead of LRU</a:t>
            </a:r>
          </a:p>
          <a:p>
            <a:pPr eaLnBrk="1" hangingPunct="1"/>
            <a:endParaRPr lang="en-US" noProof="0" dirty="0"/>
          </a:p>
          <a:p>
            <a:r>
              <a:rPr lang="en-US" dirty="0"/>
              <a:t>To find an entry a check of all </a:t>
            </a:r>
            <a:r>
              <a:rPr lang="en-US" i="1" dirty="0"/>
              <a:t>n</a:t>
            </a:r>
            <a:r>
              <a:rPr lang="en-US" dirty="0"/>
              <a:t> tags in parallel having the same index is necessary</a:t>
            </a:r>
          </a:p>
          <a:p>
            <a:pPr lvl="1"/>
            <a:r>
              <a:rPr lang="en-US" dirty="0"/>
              <a:t>The effort increases with </a:t>
            </a:r>
            <a:r>
              <a:rPr lang="en-US" i="1" dirty="0"/>
              <a:t>n</a:t>
            </a:r>
            <a:r>
              <a:rPr lang="en-US" dirty="0"/>
              <a:t>, for larger </a:t>
            </a:r>
            <a:r>
              <a:rPr lang="en-US" i="1" dirty="0"/>
              <a:t>n</a:t>
            </a:r>
            <a:r>
              <a:rPr lang="en-US" dirty="0"/>
              <a:t> the behavior is similar to an fully associative cache</a:t>
            </a:r>
          </a:p>
          <a:p>
            <a:pPr lvl="1"/>
            <a:r>
              <a:rPr lang="en-US" dirty="0"/>
              <a:t>Thus, this is a compromise between direct mapped and fully associative caches</a:t>
            </a:r>
          </a:p>
          <a:p>
            <a:pPr marL="134540" lvl="1" indent="0">
              <a:buNone/>
            </a:pPr>
            <a:endParaRPr lang="en-US" noProof="0" dirty="0"/>
          </a:p>
          <a:p>
            <a:pPr eaLnBrk="1" hangingPunct="1"/>
            <a:endParaRPr lang="en-US" noProof="0" dirty="0"/>
          </a:p>
        </p:txBody>
      </p:sp>
      <p:sp>
        <p:nvSpPr>
          <p:cNvPr id="8089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46169038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noProof="0" dirty="0"/>
              <a:t>Example: Organization of a cache with 8 cache lines capacity</a:t>
            </a:r>
          </a:p>
        </p:txBody>
      </p:sp>
      <p:sp>
        <p:nvSpPr>
          <p:cNvPr id="82948" name="Rectangle 3"/>
          <p:cNvSpPr>
            <a:spLocks noGrp="1" noChangeArrowheads="1"/>
          </p:cNvSpPr>
          <p:nvPr>
            <p:ph idx="1"/>
          </p:nvPr>
        </p:nvSpPr>
        <p:spPr/>
        <p:txBody>
          <a:bodyPr/>
          <a:lstStyle/>
          <a:p>
            <a:pPr>
              <a:spcBef>
                <a:spcPct val="0"/>
              </a:spcBef>
              <a:buClrTx/>
              <a:buSzTx/>
              <a:buFontTx/>
              <a:buNone/>
            </a:pPr>
            <a:r>
              <a:rPr lang="en-US" sz="2000" noProof="0" dirty="0"/>
              <a:t>		Direct mapped		</a:t>
            </a:r>
            <a:r>
              <a:rPr lang="en-US" sz="2000" dirty="0"/>
              <a:t>2-way s</a:t>
            </a:r>
            <a:r>
              <a:rPr lang="en-US" sz="2000" noProof="0" dirty="0"/>
              <a:t>et associative		Fully associative</a:t>
            </a:r>
          </a:p>
          <a:p>
            <a:pPr eaLnBrk="1" hangingPunct="1"/>
            <a:endParaRPr lang="en-US" noProof="0" dirty="0"/>
          </a:p>
          <a:p>
            <a:pPr eaLnBrk="1" hangingPunct="1"/>
            <a:endParaRPr lang="en-US" noProof="0" dirty="0"/>
          </a:p>
          <a:p>
            <a:pPr eaLnBrk="1" hangingPunct="1"/>
            <a:endParaRPr lang="en-US" noProof="0" dirty="0"/>
          </a:p>
          <a:p>
            <a:pPr eaLnBrk="1" hangingPunct="1"/>
            <a:endParaRPr lang="en-US" noProof="0" dirty="0"/>
          </a:p>
          <a:p>
            <a:pPr eaLnBrk="1" hangingPunct="1"/>
            <a:endParaRPr lang="en-US" noProof="0" dirty="0"/>
          </a:p>
          <a:p>
            <a:pPr eaLnBrk="1" hangingPunct="1"/>
            <a:endParaRPr lang="en-US" noProof="0" dirty="0"/>
          </a:p>
          <a:p>
            <a:pPr eaLnBrk="1" hangingPunct="1"/>
            <a:endParaRPr lang="en-US" noProof="0" dirty="0"/>
          </a:p>
          <a:p>
            <a:pPr eaLnBrk="1" hangingPunct="1"/>
            <a:endParaRPr lang="en-US" noProof="0" dirty="0"/>
          </a:p>
          <a:p>
            <a:pPr eaLnBrk="1" hangingPunct="1"/>
            <a:endParaRPr lang="en-US" noProof="0" dirty="0"/>
          </a:p>
          <a:p>
            <a:pPr>
              <a:spcBef>
                <a:spcPct val="0"/>
              </a:spcBef>
              <a:buClrTx/>
              <a:buSzTx/>
              <a:buFontTx/>
              <a:buNone/>
            </a:pPr>
            <a:endParaRPr lang="en-US" sz="2000" noProof="0" dirty="0"/>
          </a:p>
          <a:p>
            <a:pPr>
              <a:spcBef>
                <a:spcPct val="0"/>
              </a:spcBef>
              <a:buClrTx/>
              <a:buSzTx/>
              <a:buFontTx/>
              <a:buNone/>
            </a:pPr>
            <a:endParaRPr lang="en-US" sz="2000" noProof="0" dirty="0"/>
          </a:p>
          <a:p>
            <a:pPr>
              <a:spcBef>
                <a:spcPct val="0"/>
              </a:spcBef>
              <a:buClrTx/>
              <a:buSzTx/>
              <a:buFontTx/>
              <a:buNone/>
            </a:pPr>
            <a:r>
              <a:rPr lang="en-US" sz="2000" noProof="0" dirty="0"/>
              <a:t>			 search			search				search</a:t>
            </a:r>
          </a:p>
          <a:p>
            <a:pPr eaLnBrk="1" hangingPunct="1">
              <a:buFontTx/>
              <a:buNone/>
            </a:pPr>
            <a:r>
              <a:rPr lang="en-US" sz="2000" noProof="0" dirty="0"/>
              <a:t>	only one place for 		two possible places		cache line 12</a:t>
            </a:r>
          </a:p>
          <a:p>
            <a:pPr eaLnBrk="1" hangingPunct="1">
              <a:buFontTx/>
              <a:buNone/>
            </a:pPr>
            <a:r>
              <a:rPr lang="en-US" sz="2000" noProof="0" dirty="0"/>
              <a:t>	cache line 12			for cache line 12		can be anywhere</a:t>
            </a:r>
          </a:p>
        </p:txBody>
      </p:sp>
      <p:sp>
        <p:nvSpPr>
          <p:cNvPr id="8294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82949" name="Text Box 4"/>
          <p:cNvSpPr txBox="1">
            <a:spLocks noChangeArrowheads="1"/>
          </p:cNvSpPr>
          <p:nvPr/>
        </p:nvSpPr>
        <p:spPr bwMode="auto">
          <a:xfrm>
            <a:off x="1811338" y="1776413"/>
            <a:ext cx="23415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  0  1  2  3  4  5  6  7</a:t>
            </a:r>
          </a:p>
        </p:txBody>
      </p:sp>
      <p:sp>
        <p:nvSpPr>
          <p:cNvPr id="82950" name="Text Box 5"/>
          <p:cNvSpPr txBox="1">
            <a:spLocks noChangeArrowheads="1"/>
          </p:cNvSpPr>
          <p:nvPr/>
        </p:nvSpPr>
        <p:spPr bwMode="auto">
          <a:xfrm>
            <a:off x="1817689" y="2540000"/>
            <a:ext cx="623887"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82951" name="Text Box 6"/>
          <p:cNvSpPr txBox="1">
            <a:spLocks noChangeArrowheads="1"/>
          </p:cNvSpPr>
          <p:nvPr/>
        </p:nvSpPr>
        <p:spPr bwMode="auto">
          <a:xfrm>
            <a:off x="2020888" y="3854450"/>
            <a:ext cx="544512"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grpSp>
        <p:nvGrpSpPr>
          <p:cNvPr id="82952" name="Group 7"/>
          <p:cNvGrpSpPr>
            <a:grpSpLocks/>
          </p:cNvGrpSpPr>
          <p:nvPr/>
        </p:nvGrpSpPr>
        <p:grpSpPr bwMode="auto">
          <a:xfrm>
            <a:off x="2566988" y="2060576"/>
            <a:ext cx="1484312" cy="2790825"/>
            <a:chOff x="702" y="1080"/>
            <a:chExt cx="936" cy="1758"/>
          </a:xfrm>
        </p:grpSpPr>
        <p:grpSp>
          <p:nvGrpSpPr>
            <p:cNvPr id="83000" name="Group 8"/>
            <p:cNvGrpSpPr>
              <a:grpSpLocks/>
            </p:cNvGrpSpPr>
            <p:nvPr/>
          </p:nvGrpSpPr>
          <p:grpSpPr bwMode="auto">
            <a:xfrm>
              <a:off x="702" y="1080"/>
              <a:ext cx="936" cy="1440"/>
              <a:chOff x="498" y="1080"/>
              <a:chExt cx="864" cy="1344"/>
            </a:xfrm>
          </p:grpSpPr>
          <p:sp>
            <p:nvSpPr>
              <p:cNvPr id="83003" name="Rectangle 9"/>
              <p:cNvSpPr>
                <a:spLocks noChangeArrowheads="1"/>
              </p:cNvSpPr>
              <p:nvPr/>
            </p:nvSpPr>
            <p:spPr bwMode="auto">
              <a:xfrm>
                <a:off x="49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4" name="Rectangle 10"/>
              <p:cNvSpPr>
                <a:spLocks noChangeArrowheads="1"/>
              </p:cNvSpPr>
              <p:nvPr/>
            </p:nvSpPr>
            <p:spPr bwMode="auto">
              <a:xfrm>
                <a:off x="60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5" name="Rectangle 11"/>
              <p:cNvSpPr>
                <a:spLocks noChangeArrowheads="1"/>
              </p:cNvSpPr>
              <p:nvPr/>
            </p:nvSpPr>
            <p:spPr bwMode="auto">
              <a:xfrm>
                <a:off x="71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6" name="Rectangle 12"/>
              <p:cNvSpPr>
                <a:spLocks noChangeArrowheads="1"/>
              </p:cNvSpPr>
              <p:nvPr/>
            </p:nvSpPr>
            <p:spPr bwMode="auto">
              <a:xfrm>
                <a:off x="822"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7" name="Rectangle 13"/>
              <p:cNvSpPr>
                <a:spLocks noChangeArrowheads="1"/>
              </p:cNvSpPr>
              <p:nvPr/>
            </p:nvSpPr>
            <p:spPr bwMode="auto">
              <a:xfrm>
                <a:off x="930"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8" name="Rectangle 14"/>
              <p:cNvSpPr>
                <a:spLocks noChangeArrowheads="1"/>
              </p:cNvSpPr>
              <p:nvPr/>
            </p:nvSpPr>
            <p:spPr bwMode="auto">
              <a:xfrm>
                <a:off x="103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9" name="Rectangle 15"/>
              <p:cNvSpPr>
                <a:spLocks noChangeArrowheads="1"/>
              </p:cNvSpPr>
              <p:nvPr/>
            </p:nvSpPr>
            <p:spPr bwMode="auto">
              <a:xfrm>
                <a:off x="114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0" name="Rectangle 16"/>
              <p:cNvSpPr>
                <a:spLocks noChangeArrowheads="1"/>
              </p:cNvSpPr>
              <p:nvPr/>
            </p:nvSpPr>
            <p:spPr bwMode="auto">
              <a:xfrm>
                <a:off x="125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1" name="Rectangle 17"/>
              <p:cNvSpPr>
                <a:spLocks noChangeArrowheads="1"/>
              </p:cNvSpPr>
              <p:nvPr/>
            </p:nvSpPr>
            <p:spPr bwMode="auto">
              <a:xfrm>
                <a:off x="498" y="1836"/>
                <a:ext cx="864" cy="228"/>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2" name="Line 18"/>
              <p:cNvSpPr>
                <a:spLocks noChangeShapeType="1"/>
              </p:cNvSpPr>
              <p:nvPr/>
            </p:nvSpPr>
            <p:spPr bwMode="auto">
              <a:xfrm>
                <a:off x="1362"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3" name="Line 19"/>
              <p:cNvSpPr>
                <a:spLocks noChangeShapeType="1"/>
              </p:cNvSpPr>
              <p:nvPr/>
            </p:nvSpPr>
            <p:spPr bwMode="auto">
              <a:xfrm>
                <a:off x="498"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3001" name="Line 20"/>
            <p:cNvSpPr>
              <a:spLocks noChangeShapeType="1"/>
            </p:cNvSpPr>
            <p:nvPr/>
          </p:nvSpPr>
          <p:spPr bwMode="auto">
            <a:xfrm flipV="1">
              <a:off x="1224" y="2514"/>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2" name="Text Box 21"/>
            <p:cNvSpPr txBox="1">
              <a:spLocks noChangeArrowheads="1"/>
            </p:cNvSpPr>
            <p:nvPr/>
          </p:nvSpPr>
          <p:spPr bwMode="auto">
            <a:xfrm>
              <a:off x="1142" y="2159"/>
              <a:ext cx="170" cy="35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1</a:t>
              </a: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grpSp>
      <p:sp>
        <p:nvSpPr>
          <p:cNvPr id="82953" name="Text Box 22"/>
          <p:cNvSpPr txBox="1">
            <a:spLocks noChangeArrowheads="1"/>
          </p:cNvSpPr>
          <p:nvPr/>
        </p:nvSpPr>
        <p:spPr bwMode="auto">
          <a:xfrm>
            <a:off x="5229225" y="1754188"/>
            <a:ext cx="1976438"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   0     1      2     3 </a:t>
            </a:r>
          </a:p>
        </p:txBody>
      </p:sp>
      <p:grpSp>
        <p:nvGrpSpPr>
          <p:cNvPr id="82954" name="Group 23"/>
          <p:cNvGrpSpPr>
            <a:grpSpLocks/>
          </p:cNvGrpSpPr>
          <p:nvPr/>
        </p:nvGrpSpPr>
        <p:grpSpPr bwMode="auto">
          <a:xfrm>
            <a:off x="5749925" y="2054226"/>
            <a:ext cx="1485900" cy="2790825"/>
            <a:chOff x="2418" y="1080"/>
            <a:chExt cx="936" cy="1758"/>
          </a:xfrm>
        </p:grpSpPr>
        <p:grpSp>
          <p:nvGrpSpPr>
            <p:cNvPr id="82985" name="Group 24"/>
            <p:cNvGrpSpPr>
              <a:grpSpLocks/>
            </p:cNvGrpSpPr>
            <p:nvPr/>
          </p:nvGrpSpPr>
          <p:grpSpPr bwMode="auto">
            <a:xfrm>
              <a:off x="2418" y="1080"/>
              <a:ext cx="936" cy="1440"/>
              <a:chOff x="498" y="1080"/>
              <a:chExt cx="864" cy="1344"/>
            </a:xfrm>
          </p:grpSpPr>
          <p:sp>
            <p:nvSpPr>
              <p:cNvPr id="82989" name="Rectangle 25"/>
              <p:cNvSpPr>
                <a:spLocks noChangeArrowheads="1"/>
              </p:cNvSpPr>
              <p:nvPr/>
            </p:nvSpPr>
            <p:spPr bwMode="auto">
              <a:xfrm>
                <a:off x="49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0" name="Rectangle 26"/>
              <p:cNvSpPr>
                <a:spLocks noChangeArrowheads="1"/>
              </p:cNvSpPr>
              <p:nvPr/>
            </p:nvSpPr>
            <p:spPr bwMode="auto">
              <a:xfrm>
                <a:off x="60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1" name="Rectangle 27"/>
              <p:cNvSpPr>
                <a:spLocks noChangeArrowheads="1"/>
              </p:cNvSpPr>
              <p:nvPr/>
            </p:nvSpPr>
            <p:spPr bwMode="auto">
              <a:xfrm>
                <a:off x="71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2" name="Rectangle 28"/>
              <p:cNvSpPr>
                <a:spLocks noChangeArrowheads="1"/>
              </p:cNvSpPr>
              <p:nvPr/>
            </p:nvSpPr>
            <p:spPr bwMode="auto">
              <a:xfrm>
                <a:off x="822"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3" name="Rectangle 29"/>
              <p:cNvSpPr>
                <a:spLocks noChangeArrowheads="1"/>
              </p:cNvSpPr>
              <p:nvPr/>
            </p:nvSpPr>
            <p:spPr bwMode="auto">
              <a:xfrm>
                <a:off x="930"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4" name="Rectangle 30"/>
              <p:cNvSpPr>
                <a:spLocks noChangeArrowheads="1"/>
              </p:cNvSpPr>
              <p:nvPr/>
            </p:nvSpPr>
            <p:spPr bwMode="auto">
              <a:xfrm>
                <a:off x="103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5" name="Rectangle 31"/>
              <p:cNvSpPr>
                <a:spLocks noChangeArrowheads="1"/>
              </p:cNvSpPr>
              <p:nvPr/>
            </p:nvSpPr>
            <p:spPr bwMode="auto">
              <a:xfrm>
                <a:off x="114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6" name="Rectangle 32"/>
              <p:cNvSpPr>
                <a:spLocks noChangeArrowheads="1"/>
              </p:cNvSpPr>
              <p:nvPr/>
            </p:nvSpPr>
            <p:spPr bwMode="auto">
              <a:xfrm>
                <a:off x="125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7" name="Rectangle 33"/>
              <p:cNvSpPr>
                <a:spLocks noChangeArrowheads="1"/>
              </p:cNvSpPr>
              <p:nvPr/>
            </p:nvSpPr>
            <p:spPr bwMode="auto">
              <a:xfrm>
                <a:off x="498" y="1836"/>
                <a:ext cx="864" cy="228"/>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8" name="Line 34"/>
              <p:cNvSpPr>
                <a:spLocks noChangeShapeType="1"/>
              </p:cNvSpPr>
              <p:nvPr/>
            </p:nvSpPr>
            <p:spPr bwMode="auto">
              <a:xfrm>
                <a:off x="1362"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9" name="Line 35"/>
              <p:cNvSpPr>
                <a:spLocks noChangeShapeType="1"/>
              </p:cNvSpPr>
              <p:nvPr/>
            </p:nvSpPr>
            <p:spPr bwMode="auto">
              <a:xfrm>
                <a:off x="498"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86" name="Line 36"/>
            <p:cNvSpPr>
              <a:spLocks noChangeShapeType="1"/>
            </p:cNvSpPr>
            <p:nvPr/>
          </p:nvSpPr>
          <p:spPr bwMode="auto">
            <a:xfrm flipV="1">
              <a:off x="2592" y="2514"/>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7" name="Text Box 37"/>
            <p:cNvSpPr txBox="1">
              <a:spLocks noChangeArrowheads="1"/>
            </p:cNvSpPr>
            <p:nvPr/>
          </p:nvSpPr>
          <p:spPr bwMode="auto">
            <a:xfrm>
              <a:off x="2510" y="2159"/>
              <a:ext cx="169" cy="35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1</a:t>
              </a: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82988" name="Line 38"/>
            <p:cNvSpPr>
              <a:spLocks noChangeShapeType="1"/>
            </p:cNvSpPr>
            <p:nvPr/>
          </p:nvSpPr>
          <p:spPr bwMode="auto">
            <a:xfrm flipV="1">
              <a:off x="2466" y="2514"/>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55" name="Text Box 39"/>
          <p:cNvSpPr txBox="1">
            <a:spLocks noChangeArrowheads="1"/>
          </p:cNvSpPr>
          <p:nvPr/>
        </p:nvSpPr>
        <p:spPr bwMode="auto">
          <a:xfrm>
            <a:off x="5010150" y="2538413"/>
            <a:ext cx="623888"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82956" name="Text Box 40"/>
          <p:cNvSpPr txBox="1">
            <a:spLocks noChangeArrowheads="1"/>
          </p:cNvSpPr>
          <p:nvPr/>
        </p:nvSpPr>
        <p:spPr bwMode="auto">
          <a:xfrm>
            <a:off x="5214938" y="3848100"/>
            <a:ext cx="544512"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grpSp>
        <p:nvGrpSpPr>
          <p:cNvPr id="82957" name="Group 41"/>
          <p:cNvGrpSpPr>
            <a:grpSpLocks/>
          </p:cNvGrpSpPr>
          <p:nvPr/>
        </p:nvGrpSpPr>
        <p:grpSpPr bwMode="auto">
          <a:xfrm>
            <a:off x="7824789" y="1989139"/>
            <a:ext cx="2244725" cy="2790825"/>
            <a:chOff x="3932" y="1080"/>
            <a:chExt cx="1414" cy="1758"/>
          </a:xfrm>
        </p:grpSpPr>
        <p:grpSp>
          <p:nvGrpSpPr>
            <p:cNvPr id="82961" name="Group 42"/>
            <p:cNvGrpSpPr>
              <a:grpSpLocks/>
            </p:cNvGrpSpPr>
            <p:nvPr/>
          </p:nvGrpSpPr>
          <p:grpSpPr bwMode="auto">
            <a:xfrm>
              <a:off x="4410" y="1080"/>
              <a:ext cx="936" cy="1758"/>
              <a:chOff x="4410" y="1128"/>
              <a:chExt cx="936" cy="1758"/>
            </a:xfrm>
          </p:grpSpPr>
          <p:grpSp>
            <p:nvGrpSpPr>
              <p:cNvPr id="82964" name="Group 43"/>
              <p:cNvGrpSpPr>
                <a:grpSpLocks/>
              </p:cNvGrpSpPr>
              <p:nvPr/>
            </p:nvGrpSpPr>
            <p:grpSpPr bwMode="auto">
              <a:xfrm>
                <a:off x="4410" y="1128"/>
                <a:ext cx="936" cy="1440"/>
                <a:chOff x="498" y="1080"/>
                <a:chExt cx="864" cy="1344"/>
              </a:xfrm>
            </p:grpSpPr>
            <p:sp>
              <p:nvSpPr>
                <p:cNvPr id="82974" name="Rectangle 44"/>
                <p:cNvSpPr>
                  <a:spLocks noChangeArrowheads="1"/>
                </p:cNvSpPr>
                <p:nvPr/>
              </p:nvSpPr>
              <p:spPr bwMode="auto">
                <a:xfrm>
                  <a:off x="49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5" name="Rectangle 45"/>
                <p:cNvSpPr>
                  <a:spLocks noChangeArrowheads="1"/>
                </p:cNvSpPr>
                <p:nvPr/>
              </p:nvSpPr>
              <p:spPr bwMode="auto">
                <a:xfrm>
                  <a:off x="60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6" name="Rectangle 46"/>
                <p:cNvSpPr>
                  <a:spLocks noChangeArrowheads="1"/>
                </p:cNvSpPr>
                <p:nvPr/>
              </p:nvSpPr>
              <p:spPr bwMode="auto">
                <a:xfrm>
                  <a:off x="71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7" name="Rectangle 47"/>
                <p:cNvSpPr>
                  <a:spLocks noChangeArrowheads="1"/>
                </p:cNvSpPr>
                <p:nvPr/>
              </p:nvSpPr>
              <p:spPr bwMode="auto">
                <a:xfrm>
                  <a:off x="822"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8" name="Rectangle 48"/>
                <p:cNvSpPr>
                  <a:spLocks noChangeArrowheads="1"/>
                </p:cNvSpPr>
                <p:nvPr/>
              </p:nvSpPr>
              <p:spPr bwMode="auto">
                <a:xfrm>
                  <a:off x="930"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9" name="Rectangle 49"/>
                <p:cNvSpPr>
                  <a:spLocks noChangeArrowheads="1"/>
                </p:cNvSpPr>
                <p:nvPr/>
              </p:nvSpPr>
              <p:spPr bwMode="auto">
                <a:xfrm>
                  <a:off x="103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0" name="Rectangle 50"/>
                <p:cNvSpPr>
                  <a:spLocks noChangeArrowheads="1"/>
                </p:cNvSpPr>
                <p:nvPr/>
              </p:nvSpPr>
              <p:spPr bwMode="auto">
                <a:xfrm>
                  <a:off x="114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1" name="Rectangle 51"/>
                <p:cNvSpPr>
                  <a:spLocks noChangeArrowheads="1"/>
                </p:cNvSpPr>
                <p:nvPr/>
              </p:nvSpPr>
              <p:spPr bwMode="auto">
                <a:xfrm>
                  <a:off x="125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2" name="Rectangle 52"/>
                <p:cNvSpPr>
                  <a:spLocks noChangeArrowheads="1"/>
                </p:cNvSpPr>
                <p:nvPr/>
              </p:nvSpPr>
              <p:spPr bwMode="auto">
                <a:xfrm>
                  <a:off x="498" y="1836"/>
                  <a:ext cx="864" cy="228"/>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3" name="Line 53"/>
                <p:cNvSpPr>
                  <a:spLocks noChangeShapeType="1"/>
                </p:cNvSpPr>
                <p:nvPr/>
              </p:nvSpPr>
              <p:spPr bwMode="auto">
                <a:xfrm>
                  <a:off x="1362"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4" name="Line 54"/>
                <p:cNvSpPr>
                  <a:spLocks noChangeShapeType="1"/>
                </p:cNvSpPr>
                <p:nvPr/>
              </p:nvSpPr>
              <p:spPr bwMode="auto">
                <a:xfrm>
                  <a:off x="498"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65" name="Line 55"/>
              <p:cNvSpPr>
                <a:spLocks noChangeShapeType="1"/>
              </p:cNvSpPr>
              <p:nvPr/>
            </p:nvSpPr>
            <p:spPr bwMode="auto">
              <a:xfrm flipV="1">
                <a:off x="4584"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6" name="Text Box 56"/>
              <p:cNvSpPr txBox="1">
                <a:spLocks noChangeArrowheads="1"/>
              </p:cNvSpPr>
              <p:nvPr/>
            </p:nvSpPr>
            <p:spPr bwMode="auto">
              <a:xfrm>
                <a:off x="5084" y="2201"/>
                <a:ext cx="169" cy="35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1</a:t>
                </a: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82967" name="Line 57"/>
              <p:cNvSpPr>
                <a:spLocks noChangeShapeType="1"/>
              </p:cNvSpPr>
              <p:nvPr/>
            </p:nvSpPr>
            <p:spPr bwMode="auto">
              <a:xfrm flipV="1">
                <a:off x="4458"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8" name="Line 58"/>
              <p:cNvSpPr>
                <a:spLocks noChangeShapeType="1"/>
              </p:cNvSpPr>
              <p:nvPr/>
            </p:nvSpPr>
            <p:spPr bwMode="auto">
              <a:xfrm flipV="1">
                <a:off x="4824" y="2556"/>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9" name="Line 59"/>
              <p:cNvSpPr>
                <a:spLocks noChangeShapeType="1"/>
              </p:cNvSpPr>
              <p:nvPr/>
            </p:nvSpPr>
            <p:spPr bwMode="auto">
              <a:xfrm flipV="1">
                <a:off x="4698" y="2556"/>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0" name="Line 60"/>
              <p:cNvSpPr>
                <a:spLocks noChangeShapeType="1"/>
              </p:cNvSpPr>
              <p:nvPr/>
            </p:nvSpPr>
            <p:spPr bwMode="auto">
              <a:xfrm flipV="1">
                <a:off x="5046"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1" name="Line 61"/>
              <p:cNvSpPr>
                <a:spLocks noChangeShapeType="1"/>
              </p:cNvSpPr>
              <p:nvPr/>
            </p:nvSpPr>
            <p:spPr bwMode="auto">
              <a:xfrm flipV="1">
                <a:off x="4920"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2" name="Line 62"/>
              <p:cNvSpPr>
                <a:spLocks noChangeShapeType="1"/>
              </p:cNvSpPr>
              <p:nvPr/>
            </p:nvSpPr>
            <p:spPr bwMode="auto">
              <a:xfrm flipV="1">
                <a:off x="5292"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3" name="Line 63"/>
              <p:cNvSpPr>
                <a:spLocks noChangeShapeType="1"/>
              </p:cNvSpPr>
              <p:nvPr/>
            </p:nvSpPr>
            <p:spPr bwMode="auto">
              <a:xfrm flipV="1">
                <a:off x="5166"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62" name="Text Box 64"/>
            <p:cNvSpPr txBox="1">
              <a:spLocks noChangeArrowheads="1"/>
            </p:cNvSpPr>
            <p:nvPr/>
          </p:nvSpPr>
          <p:spPr bwMode="auto">
            <a:xfrm>
              <a:off x="3932" y="1385"/>
              <a:ext cx="393" cy="21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82963" name="Text Box 65"/>
            <p:cNvSpPr txBox="1">
              <a:spLocks noChangeArrowheads="1"/>
            </p:cNvSpPr>
            <p:nvPr/>
          </p:nvSpPr>
          <p:spPr bwMode="auto">
            <a:xfrm>
              <a:off x="4030" y="2210"/>
              <a:ext cx="343" cy="21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grpSp>
      <p:sp>
        <p:nvSpPr>
          <p:cNvPr id="82958" name="Rectangle 66"/>
          <p:cNvSpPr>
            <a:spLocks noChangeArrowheads="1"/>
          </p:cNvSpPr>
          <p:nvPr/>
        </p:nvSpPr>
        <p:spPr bwMode="auto">
          <a:xfrm>
            <a:off x="3294064" y="2054224"/>
            <a:ext cx="200025" cy="1292225"/>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59" name="Rectangle 67"/>
          <p:cNvSpPr>
            <a:spLocks noChangeArrowheads="1"/>
          </p:cNvSpPr>
          <p:nvPr/>
        </p:nvSpPr>
        <p:spPr bwMode="auto">
          <a:xfrm>
            <a:off x="5930900" y="2054225"/>
            <a:ext cx="190500" cy="1295400"/>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0" name="Rectangle 68"/>
          <p:cNvSpPr>
            <a:spLocks noChangeArrowheads="1"/>
          </p:cNvSpPr>
          <p:nvPr/>
        </p:nvSpPr>
        <p:spPr bwMode="auto">
          <a:xfrm>
            <a:off x="9678988" y="1989139"/>
            <a:ext cx="209550" cy="1285874"/>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10899447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dirty="0"/>
              <a:t>Example: cache hit ratios</a:t>
            </a:r>
            <a:endParaRPr lang="en-US" noProof="0" dirty="0">
              <a:solidFill>
                <a:srgbClr val="000099"/>
              </a:solidFill>
            </a:endParaRPr>
          </a:p>
        </p:txBody>
      </p:sp>
      <p:sp>
        <p:nvSpPr>
          <p:cNvPr id="8397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pic>
        <p:nvPicPr>
          <p:cNvPr id="11266" name="Picture 2" descr="Image:Cache,missrate.svg">
            <a:extLst>
              <a:ext uri="{FF2B5EF4-FFF2-40B4-BE49-F238E27FC236}">
                <a16:creationId xmlns:a16="http://schemas.microsoft.com/office/drawing/2014/main" id="{98B124B9-350B-4227-8F41-999FF16EB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120" y="1144119"/>
            <a:ext cx="5715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1F1A38-F514-4B98-ADBC-DF8B6F93FA29}"/>
              </a:ext>
            </a:extLst>
          </p:cNvPr>
          <p:cNvSpPr txBox="1"/>
          <p:nvPr/>
        </p:nvSpPr>
        <p:spPr>
          <a:xfrm>
            <a:off x="2575560" y="5819340"/>
            <a:ext cx="7353295" cy="646331"/>
          </a:xfrm>
          <a:prstGeom prst="rect">
            <a:avLst/>
          </a:prstGeom>
          <a:noFill/>
        </p:spPr>
        <p:txBody>
          <a:bodyPr wrap="none" rtlCol="0">
            <a:spAutoFit/>
          </a:bodyPr>
          <a:lstStyle/>
          <a:p>
            <a:r>
              <a:rPr lang="en-US" dirty="0"/>
              <a:t>Miss rate versus cache size on the Integer portion of SPEC CPU2000 </a:t>
            </a:r>
          </a:p>
          <a:p>
            <a:r>
              <a:rPr lang="en-US" dirty="0">
                <a:hlinkClick r:id="rId4"/>
              </a:rPr>
              <a:t>https://www.cs.mcgill.ca/</a:t>
            </a:r>
            <a:r>
              <a:rPr lang="en-US" dirty="0"/>
              <a:t> </a:t>
            </a:r>
          </a:p>
        </p:txBody>
      </p:sp>
    </p:spTree>
    <p:extLst>
      <p:ext uri="{BB962C8B-B14F-4D97-AF65-F5344CB8AC3E}">
        <p14:creationId xmlns:p14="http://schemas.microsoft.com/office/powerpoint/2010/main" val="91304873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dirty="0"/>
              <a:t>Some more examples</a:t>
            </a:r>
            <a:endParaRPr lang="en-US" noProof="0" dirty="0">
              <a:solidFill>
                <a:srgbClr val="000099"/>
              </a:solidFill>
            </a:endParaRPr>
          </a:p>
        </p:txBody>
      </p:sp>
      <p:sp>
        <p:nvSpPr>
          <p:cNvPr id="84996" name="Rectangle 3"/>
          <p:cNvSpPr>
            <a:spLocks noGrp="1" noChangeArrowheads="1"/>
          </p:cNvSpPr>
          <p:nvPr>
            <p:ph idx="1"/>
          </p:nvPr>
        </p:nvSpPr>
        <p:spPr/>
        <p:txBody>
          <a:bodyPr/>
          <a:lstStyle/>
          <a:p>
            <a:pPr eaLnBrk="1" hangingPunct="1"/>
            <a:r>
              <a:rPr lang="en-US" noProof="0" dirty="0"/>
              <a:t>According to Agarwal, Hennessy and Horowitz: </a:t>
            </a:r>
          </a:p>
          <a:p>
            <a:pPr lvl="1" eaLnBrk="1" hangingPunct="1"/>
            <a:r>
              <a:rPr lang="en-US" dirty="0"/>
              <a:t>A cache hit ratio of 94% can already be achieved with a 64 KiB cache (however, the larger the cache the higher the hit ratio) </a:t>
            </a:r>
          </a:p>
          <a:p>
            <a:pPr lvl="1" eaLnBrk="1" hangingPunct="1"/>
            <a:r>
              <a:rPr lang="en-US" dirty="0"/>
              <a:t>Harvard architecture is helpful for small caches, however do not show big benefits for caches 8 KiB or larger</a:t>
            </a:r>
            <a:endParaRPr lang="en-US" noProof="0" dirty="0"/>
          </a:p>
          <a:p>
            <a:pPr lvl="1" eaLnBrk="1" hangingPunct="1"/>
            <a:r>
              <a:rPr lang="en-US" noProof="0" dirty="0"/>
              <a:t>For caches 64 KiB or larger direct mapped caches perform similar to 2- or 4-way set associative caches</a:t>
            </a:r>
          </a:p>
          <a:p>
            <a:pPr lvl="1" eaLnBrk="1" hangingPunct="1"/>
            <a:endParaRPr lang="en-US" dirty="0"/>
          </a:p>
          <a:p>
            <a:pPr>
              <a:buFont typeface="Wingdings 3" pitchFamily="18" charset="2"/>
              <a:buChar char="Æ"/>
            </a:pPr>
            <a:r>
              <a:rPr lang="en-US" dirty="0"/>
              <a:t> Only relatively small caches with 32-128 entries are fully associative. Larger caches use direct mapped or 2-/4-way set associative organization.</a:t>
            </a:r>
          </a:p>
          <a:p>
            <a:pPr lvl="1" eaLnBrk="1" hangingPunct="1"/>
            <a:endParaRPr lang="en-US" noProof="0" dirty="0"/>
          </a:p>
          <a:p>
            <a:r>
              <a:rPr lang="en-US" b="1" dirty="0"/>
              <a:t>Be aware: it very much depends on the working set!</a:t>
            </a:r>
          </a:p>
          <a:p>
            <a:pPr lvl="1" eaLnBrk="1" hangingPunct="1"/>
            <a:endParaRPr lang="en-US" noProof="0" dirty="0"/>
          </a:p>
        </p:txBody>
      </p:sp>
      <p:sp>
        <p:nvSpPr>
          <p:cNvPr id="8499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60032044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What makes fully associative caches more complex? Why using them at all?</a:t>
            </a:r>
          </a:p>
          <a:p>
            <a:pPr lvl="1"/>
            <a:r>
              <a:rPr lang="en-US" dirty="0"/>
              <a:t>How could systems avoid thrashing of direct mapped caches?</a:t>
            </a:r>
          </a:p>
          <a:p>
            <a:pPr lvl="1"/>
            <a:r>
              <a:rPr lang="en-US" dirty="0"/>
              <a:t>What is a typical replacement policy of direct mapped caches?</a:t>
            </a:r>
          </a:p>
          <a:p>
            <a:pPr lvl="1"/>
            <a:r>
              <a:rPr lang="en-US" dirty="0"/>
              <a:t>What would be the optimal replacement policy?</a:t>
            </a:r>
          </a:p>
          <a:p>
            <a:pPr lvl="1"/>
            <a:r>
              <a:rPr lang="en-US" dirty="0"/>
              <a:t>What is the trade-off between different n-way set associative caches?</a:t>
            </a:r>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268946711"/>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en-US" noProof="0" dirty="0"/>
              <a:t>Virtual Memory</a:t>
            </a:r>
            <a:br>
              <a:rPr lang="en-US" noProof="0" dirty="0"/>
            </a:br>
            <a:endParaRPr lang="en-US" noProof="0" dirty="0"/>
          </a:p>
        </p:txBody>
      </p:sp>
      <p:sp>
        <p:nvSpPr>
          <p:cNvPr id="98307" name="Textplatzhalter 2"/>
          <p:cNvSpPr>
            <a:spLocks noGrp="1"/>
          </p:cNvSpPr>
          <p:nvPr>
            <p:ph type="body" idx="1"/>
          </p:nvPr>
        </p:nvSpPr>
        <p:spPr/>
        <p:txBody>
          <a:bodyPr/>
          <a:lstStyle/>
          <a:p>
            <a:endParaRPr lang="de-DE" dirty="0"/>
          </a:p>
        </p:txBody>
      </p:sp>
      <p:sp>
        <p:nvSpPr>
          <p:cNvPr id="9830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75200568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noProof="0" dirty="0"/>
              <a:t>Virtual Memory: Motivation</a:t>
            </a:r>
          </a:p>
        </p:txBody>
      </p:sp>
      <p:sp>
        <p:nvSpPr>
          <p:cNvPr id="99332" name="Rectangle 3"/>
          <p:cNvSpPr>
            <a:spLocks noGrp="1" noChangeArrowheads="1"/>
          </p:cNvSpPr>
          <p:nvPr>
            <p:ph idx="1"/>
          </p:nvPr>
        </p:nvSpPr>
        <p:spPr/>
        <p:txBody>
          <a:bodyPr/>
          <a:lstStyle/>
          <a:p>
            <a:pPr eaLnBrk="1" hangingPunct="1"/>
            <a:r>
              <a:rPr lang="en-US" sz="2000" noProof="0" dirty="0"/>
              <a:t>Applications typically need more memory than available as physical RAM</a:t>
            </a:r>
          </a:p>
          <a:p>
            <a:pPr lvl="1" eaLnBrk="1" hangingPunct="1"/>
            <a:r>
              <a:rPr lang="en-US" noProof="0" dirty="0"/>
              <a:t>Especially multi-user, multi-tasking operating systems running many processes in parallel</a:t>
            </a:r>
          </a:p>
          <a:p>
            <a:pPr eaLnBrk="1" hangingPunct="1"/>
            <a:endParaRPr lang="en-US" sz="2000" noProof="0" dirty="0"/>
          </a:p>
          <a:p>
            <a:pPr eaLnBrk="1" hangingPunct="1"/>
            <a:r>
              <a:rPr lang="en-US" sz="2000" noProof="0" dirty="0"/>
              <a:t>The operating system has to be able to relocate processes in memory, i.e., fixed physical base addresses are not practical. </a:t>
            </a:r>
          </a:p>
          <a:p>
            <a:pPr eaLnBrk="1" hangingPunct="1"/>
            <a:endParaRPr lang="en-US" sz="2000" noProof="0" dirty="0"/>
          </a:p>
          <a:p>
            <a:pPr eaLnBrk="1" hangingPunct="1"/>
            <a:r>
              <a:rPr lang="en-US" sz="2000" noProof="0" dirty="0"/>
              <a:t>Therefore, memory references in instructions of the object code use so-called </a:t>
            </a:r>
            <a:r>
              <a:rPr lang="en-US" sz="2000" b="1" noProof="0" dirty="0"/>
              <a:t>virtual</a:t>
            </a:r>
            <a:r>
              <a:rPr lang="en-US" sz="2000" noProof="0" dirty="0"/>
              <a:t> or </a:t>
            </a:r>
            <a:r>
              <a:rPr lang="en-US" sz="2000" b="1" noProof="0" dirty="0"/>
              <a:t>logical</a:t>
            </a:r>
            <a:r>
              <a:rPr lang="en-US" sz="2000" noProof="0" dirty="0"/>
              <a:t> </a:t>
            </a:r>
            <a:r>
              <a:rPr lang="en-US" sz="2000" b="1" noProof="0" dirty="0"/>
              <a:t>addresses</a:t>
            </a:r>
            <a:r>
              <a:rPr lang="en-US" sz="2000" noProof="0" dirty="0"/>
              <a:t>. Typically, a memory management unit (</a:t>
            </a:r>
            <a:r>
              <a:rPr lang="en-US" sz="2000" b="1" noProof="0" dirty="0"/>
              <a:t>MMU</a:t>
            </a:r>
            <a:r>
              <a:rPr lang="en-US" sz="2000" noProof="0" dirty="0"/>
              <a:t>) translates these addresses into </a:t>
            </a:r>
            <a:r>
              <a:rPr lang="en-US" sz="2000" b="1" noProof="0" dirty="0"/>
              <a:t>physical addresses</a:t>
            </a:r>
            <a:r>
              <a:rPr lang="en-US" sz="2000" noProof="0" dirty="0"/>
              <a:t> during program execution.</a:t>
            </a:r>
          </a:p>
          <a:p>
            <a:pPr lvl="1" eaLnBrk="1" hangingPunct="1"/>
            <a:r>
              <a:rPr lang="en-US" noProof="0" dirty="0"/>
              <a:t>A single process sees a single large address space independent of the other processes.</a:t>
            </a:r>
          </a:p>
          <a:p>
            <a:pPr lvl="1" eaLnBrk="1" hangingPunct="1"/>
            <a:r>
              <a:rPr lang="en-US" noProof="0" dirty="0"/>
              <a:t>This supports memory protection among the processes (one process is not allowed to directly access the memory space of </a:t>
            </a:r>
            <a:r>
              <a:rPr lang="en-US" dirty="0"/>
              <a:t>another process; simpler systems come with such a MPU, Memory Protection Unit, only).</a:t>
            </a:r>
          </a:p>
          <a:p>
            <a:pPr lvl="1"/>
            <a:r>
              <a:rPr lang="en-US" dirty="0">
                <a:hlinkClick r:id="rId3"/>
              </a:rPr>
              <a:t>https://en.wikipedia.org/wiki/Memory_management_unit</a:t>
            </a:r>
            <a:r>
              <a:rPr lang="en-US" dirty="0"/>
              <a:t> </a:t>
            </a:r>
            <a:endParaRPr lang="en-US" noProof="0" dirty="0"/>
          </a:p>
        </p:txBody>
      </p:sp>
      <p:sp>
        <p:nvSpPr>
          <p:cNvPr id="9933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85539802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noProof="0" dirty="0"/>
              <a:t>Basic idea of virtual memory management</a:t>
            </a:r>
          </a:p>
        </p:txBody>
      </p:sp>
      <p:sp>
        <p:nvSpPr>
          <p:cNvPr id="100354"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00356" name="Rectangle 3"/>
          <p:cNvSpPr>
            <a:spLocks noChangeArrowheads="1"/>
          </p:cNvSpPr>
          <p:nvPr/>
        </p:nvSpPr>
        <p:spPr bwMode="auto">
          <a:xfrm>
            <a:off x="2743200" y="1868489"/>
            <a:ext cx="495300" cy="504825"/>
          </a:xfrm>
          <a:prstGeom prst="rect">
            <a:avLst/>
          </a:prstGeom>
          <a:solidFill>
            <a:schemeClr val="folHlink"/>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57" name="Rectangle 4"/>
          <p:cNvSpPr>
            <a:spLocks noChangeArrowheads="1"/>
          </p:cNvSpPr>
          <p:nvPr/>
        </p:nvSpPr>
        <p:spPr bwMode="auto">
          <a:xfrm>
            <a:off x="4248150" y="2628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58" name="Rectangle 5"/>
          <p:cNvSpPr>
            <a:spLocks noChangeArrowheads="1"/>
          </p:cNvSpPr>
          <p:nvPr/>
        </p:nvSpPr>
        <p:spPr bwMode="auto">
          <a:xfrm>
            <a:off x="4248150"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59" name="Rectangle 6"/>
          <p:cNvSpPr>
            <a:spLocks noChangeArrowheads="1"/>
          </p:cNvSpPr>
          <p:nvPr/>
        </p:nvSpPr>
        <p:spPr bwMode="auto">
          <a:xfrm>
            <a:off x="4248150"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0" name="Rectangle 7"/>
          <p:cNvSpPr>
            <a:spLocks noChangeArrowheads="1"/>
          </p:cNvSpPr>
          <p:nvPr/>
        </p:nvSpPr>
        <p:spPr bwMode="auto">
          <a:xfrm>
            <a:off x="4476750"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1" name="Rectangle 8"/>
          <p:cNvSpPr>
            <a:spLocks noChangeArrowheads="1"/>
          </p:cNvSpPr>
          <p:nvPr/>
        </p:nvSpPr>
        <p:spPr bwMode="auto">
          <a:xfrm>
            <a:off x="4476750" y="2628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2" name="Rectangle 9"/>
          <p:cNvSpPr>
            <a:spLocks noChangeArrowheads="1"/>
          </p:cNvSpPr>
          <p:nvPr/>
        </p:nvSpPr>
        <p:spPr bwMode="auto">
          <a:xfrm>
            <a:off x="4476750"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3" name="Rectangle 10"/>
          <p:cNvSpPr>
            <a:spLocks noChangeArrowheads="1"/>
          </p:cNvSpPr>
          <p:nvPr/>
        </p:nvSpPr>
        <p:spPr bwMode="auto">
          <a:xfrm>
            <a:off x="4476750"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4" name="Rectangle 11"/>
          <p:cNvSpPr>
            <a:spLocks noChangeArrowheads="1"/>
          </p:cNvSpPr>
          <p:nvPr/>
        </p:nvSpPr>
        <p:spPr bwMode="auto">
          <a:xfrm>
            <a:off x="4476750"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5" name="Rectangle 12"/>
          <p:cNvSpPr>
            <a:spLocks noChangeArrowheads="1"/>
          </p:cNvSpPr>
          <p:nvPr/>
        </p:nvSpPr>
        <p:spPr bwMode="auto">
          <a:xfrm>
            <a:off x="4476750"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6" name="Rectangle 13"/>
          <p:cNvSpPr>
            <a:spLocks noChangeArrowheads="1"/>
          </p:cNvSpPr>
          <p:nvPr/>
        </p:nvSpPr>
        <p:spPr bwMode="auto">
          <a:xfrm>
            <a:off x="4924425"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7" name="Rectangle 14"/>
          <p:cNvSpPr>
            <a:spLocks noChangeArrowheads="1"/>
          </p:cNvSpPr>
          <p:nvPr/>
        </p:nvSpPr>
        <p:spPr bwMode="auto">
          <a:xfrm>
            <a:off x="49244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8" name="Rectangle 15"/>
          <p:cNvSpPr>
            <a:spLocks noChangeArrowheads="1"/>
          </p:cNvSpPr>
          <p:nvPr/>
        </p:nvSpPr>
        <p:spPr bwMode="auto">
          <a:xfrm>
            <a:off x="4924425"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9" name="Rectangle 16"/>
          <p:cNvSpPr>
            <a:spLocks noChangeArrowheads="1"/>
          </p:cNvSpPr>
          <p:nvPr/>
        </p:nvSpPr>
        <p:spPr bwMode="auto">
          <a:xfrm>
            <a:off x="4695825"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0" name="Rectangle 17"/>
          <p:cNvSpPr>
            <a:spLocks noChangeArrowheads="1"/>
          </p:cNvSpPr>
          <p:nvPr/>
        </p:nvSpPr>
        <p:spPr bwMode="auto">
          <a:xfrm>
            <a:off x="46958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1" name="Rectangle 18"/>
          <p:cNvSpPr>
            <a:spLocks noChangeArrowheads="1"/>
          </p:cNvSpPr>
          <p:nvPr/>
        </p:nvSpPr>
        <p:spPr bwMode="auto">
          <a:xfrm>
            <a:off x="4695825"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00372" name="Group 19"/>
          <p:cNvGrpSpPr>
            <a:grpSpLocks/>
          </p:cNvGrpSpPr>
          <p:nvPr/>
        </p:nvGrpSpPr>
        <p:grpSpPr bwMode="auto">
          <a:xfrm>
            <a:off x="4248151" y="1885950"/>
            <a:ext cx="904875" cy="1466850"/>
            <a:chOff x="1716" y="1188"/>
            <a:chExt cx="570" cy="924"/>
          </a:xfrm>
        </p:grpSpPr>
        <p:sp>
          <p:nvSpPr>
            <p:cNvPr id="100598" name="Rectangle 20" descr="Kleine Schachfelder"/>
            <p:cNvSpPr>
              <a:spLocks noChangeArrowheads="1"/>
            </p:cNvSpPr>
            <p:nvPr/>
          </p:nvSpPr>
          <p:spPr bwMode="auto">
            <a:xfrm>
              <a:off x="1716" y="1500"/>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9" name="Rectangle 21" descr="Kleine Schachfelder"/>
            <p:cNvSpPr>
              <a:spLocks noChangeArrowheads="1"/>
            </p:cNvSpPr>
            <p:nvPr/>
          </p:nvSpPr>
          <p:spPr bwMode="auto">
            <a:xfrm>
              <a:off x="2142" y="16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600" name="Rectangle 22" descr="Kleine Schachfelder"/>
            <p:cNvSpPr>
              <a:spLocks noChangeArrowheads="1"/>
            </p:cNvSpPr>
            <p:nvPr/>
          </p:nvSpPr>
          <p:spPr bwMode="auto">
            <a:xfrm>
              <a:off x="2142" y="118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601" name="Rectangle 23" descr="Kleine Schachfelder"/>
            <p:cNvSpPr>
              <a:spLocks noChangeArrowheads="1"/>
            </p:cNvSpPr>
            <p:nvPr/>
          </p:nvSpPr>
          <p:spPr bwMode="auto">
            <a:xfrm>
              <a:off x="1998" y="16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602" name="Rectangle 24" descr="Kleine Schachfelder"/>
            <p:cNvSpPr>
              <a:spLocks noChangeArrowheads="1"/>
            </p:cNvSpPr>
            <p:nvPr/>
          </p:nvSpPr>
          <p:spPr bwMode="auto">
            <a:xfrm>
              <a:off x="1998" y="19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00373" name="Rectangle 25"/>
          <p:cNvSpPr>
            <a:spLocks noChangeArrowheads="1"/>
          </p:cNvSpPr>
          <p:nvPr/>
        </p:nvSpPr>
        <p:spPr bwMode="auto">
          <a:xfrm>
            <a:off x="5153025" y="2628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4" name="Rectangle 26"/>
          <p:cNvSpPr>
            <a:spLocks noChangeArrowheads="1"/>
          </p:cNvSpPr>
          <p:nvPr/>
        </p:nvSpPr>
        <p:spPr bwMode="auto">
          <a:xfrm>
            <a:off x="51530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5" name="Rectangle 27"/>
          <p:cNvSpPr>
            <a:spLocks noChangeArrowheads="1"/>
          </p:cNvSpPr>
          <p:nvPr/>
        </p:nvSpPr>
        <p:spPr bwMode="auto">
          <a:xfrm>
            <a:off x="5153025"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6" name="Rectangle 28"/>
          <p:cNvSpPr>
            <a:spLocks noChangeArrowheads="1"/>
          </p:cNvSpPr>
          <p:nvPr/>
        </p:nvSpPr>
        <p:spPr bwMode="auto">
          <a:xfrm>
            <a:off x="5153025"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7" name="Rectangle 29"/>
          <p:cNvSpPr>
            <a:spLocks noChangeArrowheads="1"/>
          </p:cNvSpPr>
          <p:nvPr/>
        </p:nvSpPr>
        <p:spPr bwMode="auto">
          <a:xfrm>
            <a:off x="5153025"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8" name="Rectangle 30"/>
          <p:cNvSpPr>
            <a:spLocks noChangeArrowheads="1"/>
          </p:cNvSpPr>
          <p:nvPr/>
        </p:nvSpPr>
        <p:spPr bwMode="auto">
          <a:xfrm>
            <a:off x="5381625"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00379" name="Group 31"/>
          <p:cNvGrpSpPr>
            <a:grpSpLocks/>
          </p:cNvGrpSpPr>
          <p:nvPr/>
        </p:nvGrpSpPr>
        <p:grpSpPr bwMode="auto">
          <a:xfrm>
            <a:off x="4248151" y="1885950"/>
            <a:ext cx="1362075" cy="1238250"/>
            <a:chOff x="1716" y="1188"/>
            <a:chExt cx="858" cy="780"/>
          </a:xfrm>
        </p:grpSpPr>
        <p:sp>
          <p:nvSpPr>
            <p:cNvPr id="100592" name="Rectangle 32" descr="Diagonal weit nach oben"/>
            <p:cNvSpPr>
              <a:spLocks noChangeArrowheads="1"/>
            </p:cNvSpPr>
            <p:nvPr/>
          </p:nvSpPr>
          <p:spPr bwMode="auto">
            <a:xfrm>
              <a:off x="1716" y="181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3" name="Rectangle 33" descr="Diagonal weit nach oben"/>
            <p:cNvSpPr>
              <a:spLocks noChangeArrowheads="1"/>
            </p:cNvSpPr>
            <p:nvPr/>
          </p:nvSpPr>
          <p:spPr bwMode="auto">
            <a:xfrm>
              <a:off x="1716" y="118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4" name="Rectangle 34" descr="Diagonal weit nach oben"/>
            <p:cNvSpPr>
              <a:spLocks noChangeArrowheads="1"/>
            </p:cNvSpPr>
            <p:nvPr/>
          </p:nvSpPr>
          <p:spPr bwMode="auto">
            <a:xfrm>
              <a:off x="2142" y="13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5" name="Rectangle 35" descr="Diagonal weit nach oben"/>
            <p:cNvSpPr>
              <a:spLocks noChangeArrowheads="1"/>
            </p:cNvSpPr>
            <p:nvPr/>
          </p:nvSpPr>
          <p:spPr bwMode="auto">
            <a:xfrm>
              <a:off x="1998" y="13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6" name="Rectangle 36" descr="Diagonal weit nach oben"/>
            <p:cNvSpPr>
              <a:spLocks noChangeArrowheads="1"/>
            </p:cNvSpPr>
            <p:nvPr/>
          </p:nvSpPr>
          <p:spPr bwMode="auto">
            <a:xfrm>
              <a:off x="2286" y="181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7" name="Rectangle 37" descr="Diagonal weit nach oben"/>
            <p:cNvSpPr>
              <a:spLocks noChangeArrowheads="1"/>
            </p:cNvSpPr>
            <p:nvPr/>
          </p:nvSpPr>
          <p:spPr bwMode="auto">
            <a:xfrm>
              <a:off x="2430" y="165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00380" name="Rectangle 38"/>
          <p:cNvSpPr>
            <a:spLocks noChangeArrowheads="1"/>
          </p:cNvSpPr>
          <p:nvPr/>
        </p:nvSpPr>
        <p:spPr bwMode="auto">
          <a:xfrm>
            <a:off x="53816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1" name="Rectangle 39"/>
          <p:cNvSpPr>
            <a:spLocks noChangeArrowheads="1"/>
          </p:cNvSpPr>
          <p:nvPr/>
        </p:nvSpPr>
        <p:spPr bwMode="auto">
          <a:xfrm>
            <a:off x="5381625"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2" name="Rectangle 40"/>
          <p:cNvSpPr>
            <a:spLocks noChangeArrowheads="1"/>
          </p:cNvSpPr>
          <p:nvPr/>
        </p:nvSpPr>
        <p:spPr bwMode="auto">
          <a:xfrm>
            <a:off x="5381625"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3" name="Rectangle 41"/>
          <p:cNvSpPr>
            <a:spLocks noChangeArrowheads="1"/>
          </p:cNvSpPr>
          <p:nvPr/>
        </p:nvSpPr>
        <p:spPr bwMode="auto">
          <a:xfrm>
            <a:off x="5381625"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4" name="Rectangle 42"/>
          <p:cNvSpPr>
            <a:spLocks noChangeArrowheads="1"/>
          </p:cNvSpPr>
          <p:nvPr/>
        </p:nvSpPr>
        <p:spPr bwMode="auto">
          <a:xfrm>
            <a:off x="663892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5" name="Rectangle 43"/>
          <p:cNvSpPr>
            <a:spLocks noChangeArrowheads="1"/>
          </p:cNvSpPr>
          <p:nvPr/>
        </p:nvSpPr>
        <p:spPr bwMode="auto">
          <a:xfrm>
            <a:off x="6638925"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6" name="Rectangle 44"/>
          <p:cNvSpPr>
            <a:spLocks noChangeArrowheads="1"/>
          </p:cNvSpPr>
          <p:nvPr/>
        </p:nvSpPr>
        <p:spPr bwMode="auto">
          <a:xfrm>
            <a:off x="663892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7" name="Rectangle 45"/>
          <p:cNvSpPr>
            <a:spLocks noChangeArrowheads="1"/>
          </p:cNvSpPr>
          <p:nvPr/>
        </p:nvSpPr>
        <p:spPr bwMode="auto">
          <a:xfrm>
            <a:off x="663892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8" name="Rectangle 46"/>
          <p:cNvSpPr>
            <a:spLocks noChangeArrowheads="1"/>
          </p:cNvSpPr>
          <p:nvPr/>
        </p:nvSpPr>
        <p:spPr bwMode="auto">
          <a:xfrm>
            <a:off x="663892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9" name="Rectangle 47"/>
          <p:cNvSpPr>
            <a:spLocks noChangeArrowheads="1"/>
          </p:cNvSpPr>
          <p:nvPr/>
        </p:nvSpPr>
        <p:spPr bwMode="auto">
          <a:xfrm>
            <a:off x="686752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0" name="Rectangle 48"/>
          <p:cNvSpPr>
            <a:spLocks noChangeArrowheads="1"/>
          </p:cNvSpPr>
          <p:nvPr/>
        </p:nvSpPr>
        <p:spPr bwMode="auto">
          <a:xfrm>
            <a:off x="686752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1" name="Rectangle 49"/>
          <p:cNvSpPr>
            <a:spLocks noChangeArrowheads="1"/>
          </p:cNvSpPr>
          <p:nvPr/>
        </p:nvSpPr>
        <p:spPr bwMode="auto">
          <a:xfrm>
            <a:off x="686752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2" name="Rectangle 50"/>
          <p:cNvSpPr>
            <a:spLocks noChangeArrowheads="1"/>
          </p:cNvSpPr>
          <p:nvPr/>
        </p:nvSpPr>
        <p:spPr bwMode="auto">
          <a:xfrm>
            <a:off x="73152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3" name="Rectangle 51"/>
          <p:cNvSpPr>
            <a:spLocks noChangeArrowheads="1"/>
          </p:cNvSpPr>
          <p:nvPr/>
        </p:nvSpPr>
        <p:spPr bwMode="auto">
          <a:xfrm>
            <a:off x="73152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4" name="Rectangle 52"/>
          <p:cNvSpPr>
            <a:spLocks noChangeArrowheads="1"/>
          </p:cNvSpPr>
          <p:nvPr/>
        </p:nvSpPr>
        <p:spPr bwMode="auto">
          <a:xfrm>
            <a:off x="73152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5" name="Rectangle 53"/>
          <p:cNvSpPr>
            <a:spLocks noChangeArrowheads="1"/>
          </p:cNvSpPr>
          <p:nvPr/>
        </p:nvSpPr>
        <p:spPr bwMode="auto">
          <a:xfrm>
            <a:off x="73152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6" name="Rectangle 54"/>
          <p:cNvSpPr>
            <a:spLocks noChangeArrowheads="1"/>
          </p:cNvSpPr>
          <p:nvPr/>
        </p:nvSpPr>
        <p:spPr bwMode="auto">
          <a:xfrm>
            <a:off x="73152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7" name="Rectangle 55"/>
          <p:cNvSpPr>
            <a:spLocks noChangeArrowheads="1"/>
          </p:cNvSpPr>
          <p:nvPr/>
        </p:nvSpPr>
        <p:spPr bwMode="auto">
          <a:xfrm>
            <a:off x="70866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0398" name="Rectangle 56"/>
          <p:cNvSpPr>
            <a:spLocks noChangeArrowheads="1"/>
          </p:cNvSpPr>
          <p:nvPr/>
        </p:nvSpPr>
        <p:spPr bwMode="auto">
          <a:xfrm>
            <a:off x="70866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9" name="Rectangle 57"/>
          <p:cNvSpPr>
            <a:spLocks noChangeArrowheads="1"/>
          </p:cNvSpPr>
          <p:nvPr/>
        </p:nvSpPr>
        <p:spPr bwMode="auto">
          <a:xfrm>
            <a:off x="70866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0" name="Rectangle 58"/>
          <p:cNvSpPr>
            <a:spLocks noChangeArrowheads="1"/>
          </p:cNvSpPr>
          <p:nvPr/>
        </p:nvSpPr>
        <p:spPr bwMode="auto">
          <a:xfrm>
            <a:off x="70866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1" name="Rectangle 59"/>
          <p:cNvSpPr>
            <a:spLocks noChangeArrowheads="1"/>
          </p:cNvSpPr>
          <p:nvPr/>
        </p:nvSpPr>
        <p:spPr bwMode="auto">
          <a:xfrm>
            <a:off x="75438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0402" name="Rectangle 60"/>
          <p:cNvSpPr>
            <a:spLocks noChangeArrowheads="1"/>
          </p:cNvSpPr>
          <p:nvPr/>
        </p:nvSpPr>
        <p:spPr bwMode="auto">
          <a:xfrm>
            <a:off x="75438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3" name="Rectangle 61"/>
          <p:cNvSpPr>
            <a:spLocks noChangeArrowheads="1"/>
          </p:cNvSpPr>
          <p:nvPr/>
        </p:nvSpPr>
        <p:spPr bwMode="auto">
          <a:xfrm>
            <a:off x="75438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4" name="Rectangle 62"/>
          <p:cNvSpPr>
            <a:spLocks noChangeArrowheads="1"/>
          </p:cNvSpPr>
          <p:nvPr/>
        </p:nvSpPr>
        <p:spPr bwMode="auto">
          <a:xfrm>
            <a:off x="75438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5" name="Rectangle 63"/>
          <p:cNvSpPr>
            <a:spLocks noChangeArrowheads="1"/>
          </p:cNvSpPr>
          <p:nvPr/>
        </p:nvSpPr>
        <p:spPr bwMode="auto">
          <a:xfrm>
            <a:off x="75438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6" name="Rectangle 64"/>
          <p:cNvSpPr>
            <a:spLocks noChangeArrowheads="1"/>
          </p:cNvSpPr>
          <p:nvPr/>
        </p:nvSpPr>
        <p:spPr bwMode="auto">
          <a:xfrm>
            <a:off x="77724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7" name="Rectangle 65"/>
          <p:cNvSpPr>
            <a:spLocks noChangeArrowheads="1"/>
          </p:cNvSpPr>
          <p:nvPr/>
        </p:nvSpPr>
        <p:spPr bwMode="auto">
          <a:xfrm>
            <a:off x="77724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8" name="Rectangle 66"/>
          <p:cNvSpPr>
            <a:spLocks noChangeArrowheads="1"/>
          </p:cNvSpPr>
          <p:nvPr/>
        </p:nvSpPr>
        <p:spPr bwMode="auto">
          <a:xfrm>
            <a:off x="77724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9" name="Rectangle 67"/>
          <p:cNvSpPr>
            <a:spLocks noChangeArrowheads="1"/>
          </p:cNvSpPr>
          <p:nvPr/>
        </p:nvSpPr>
        <p:spPr bwMode="auto">
          <a:xfrm>
            <a:off x="77724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0" name="Rectangle 68"/>
          <p:cNvSpPr>
            <a:spLocks noChangeArrowheads="1"/>
          </p:cNvSpPr>
          <p:nvPr/>
        </p:nvSpPr>
        <p:spPr bwMode="auto">
          <a:xfrm>
            <a:off x="77724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1" name="Rectangle 69"/>
          <p:cNvSpPr>
            <a:spLocks noChangeArrowheads="1"/>
          </p:cNvSpPr>
          <p:nvPr/>
        </p:nvSpPr>
        <p:spPr bwMode="auto">
          <a:xfrm>
            <a:off x="77724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2" name="Rectangle 70"/>
          <p:cNvSpPr>
            <a:spLocks noChangeArrowheads="1"/>
          </p:cNvSpPr>
          <p:nvPr/>
        </p:nvSpPr>
        <p:spPr bwMode="auto">
          <a:xfrm>
            <a:off x="663892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3" name="Rectangle 71"/>
          <p:cNvSpPr>
            <a:spLocks noChangeArrowheads="1"/>
          </p:cNvSpPr>
          <p:nvPr/>
        </p:nvSpPr>
        <p:spPr bwMode="auto">
          <a:xfrm>
            <a:off x="663892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4" name="Rectangle 72"/>
          <p:cNvSpPr>
            <a:spLocks noChangeArrowheads="1"/>
          </p:cNvSpPr>
          <p:nvPr/>
        </p:nvSpPr>
        <p:spPr bwMode="auto">
          <a:xfrm>
            <a:off x="663892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5" name="Rectangle 73"/>
          <p:cNvSpPr>
            <a:spLocks noChangeArrowheads="1"/>
          </p:cNvSpPr>
          <p:nvPr/>
        </p:nvSpPr>
        <p:spPr bwMode="auto">
          <a:xfrm>
            <a:off x="686752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6" name="Rectangle 74"/>
          <p:cNvSpPr>
            <a:spLocks noChangeArrowheads="1"/>
          </p:cNvSpPr>
          <p:nvPr/>
        </p:nvSpPr>
        <p:spPr bwMode="auto">
          <a:xfrm>
            <a:off x="686752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7" name="Rectangle 75"/>
          <p:cNvSpPr>
            <a:spLocks noChangeArrowheads="1"/>
          </p:cNvSpPr>
          <p:nvPr/>
        </p:nvSpPr>
        <p:spPr bwMode="auto">
          <a:xfrm>
            <a:off x="686752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8" name="Rectangle 76"/>
          <p:cNvSpPr>
            <a:spLocks noChangeArrowheads="1"/>
          </p:cNvSpPr>
          <p:nvPr/>
        </p:nvSpPr>
        <p:spPr bwMode="auto">
          <a:xfrm>
            <a:off x="686752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9" name="Rectangle 77"/>
          <p:cNvSpPr>
            <a:spLocks noChangeArrowheads="1"/>
          </p:cNvSpPr>
          <p:nvPr/>
        </p:nvSpPr>
        <p:spPr bwMode="auto">
          <a:xfrm>
            <a:off x="6867525"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0" name="Rectangle 78"/>
          <p:cNvSpPr>
            <a:spLocks noChangeArrowheads="1"/>
          </p:cNvSpPr>
          <p:nvPr/>
        </p:nvSpPr>
        <p:spPr bwMode="auto">
          <a:xfrm>
            <a:off x="73152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1" name="Rectangle 79"/>
          <p:cNvSpPr>
            <a:spLocks noChangeArrowheads="1"/>
          </p:cNvSpPr>
          <p:nvPr/>
        </p:nvSpPr>
        <p:spPr bwMode="auto">
          <a:xfrm>
            <a:off x="7315200"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2" name="Rectangle 80"/>
          <p:cNvSpPr>
            <a:spLocks noChangeArrowheads="1"/>
          </p:cNvSpPr>
          <p:nvPr/>
        </p:nvSpPr>
        <p:spPr bwMode="auto">
          <a:xfrm>
            <a:off x="73152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3" name="Rectangle 81"/>
          <p:cNvSpPr>
            <a:spLocks noChangeArrowheads="1"/>
          </p:cNvSpPr>
          <p:nvPr/>
        </p:nvSpPr>
        <p:spPr bwMode="auto">
          <a:xfrm>
            <a:off x="73152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4" name="Rectangle 82"/>
          <p:cNvSpPr>
            <a:spLocks noChangeArrowheads="1"/>
          </p:cNvSpPr>
          <p:nvPr/>
        </p:nvSpPr>
        <p:spPr bwMode="auto">
          <a:xfrm>
            <a:off x="73152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5" name="Rectangle 83"/>
          <p:cNvSpPr>
            <a:spLocks noChangeArrowheads="1"/>
          </p:cNvSpPr>
          <p:nvPr/>
        </p:nvSpPr>
        <p:spPr bwMode="auto">
          <a:xfrm>
            <a:off x="73152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6" name="Rectangle 84"/>
          <p:cNvSpPr>
            <a:spLocks noChangeArrowheads="1"/>
          </p:cNvSpPr>
          <p:nvPr/>
        </p:nvSpPr>
        <p:spPr bwMode="auto">
          <a:xfrm>
            <a:off x="7086600"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7" name="Rectangle 85"/>
          <p:cNvSpPr>
            <a:spLocks noChangeArrowheads="1"/>
          </p:cNvSpPr>
          <p:nvPr/>
        </p:nvSpPr>
        <p:spPr bwMode="auto">
          <a:xfrm>
            <a:off x="70866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8" name="Rectangle 86"/>
          <p:cNvSpPr>
            <a:spLocks noChangeArrowheads="1"/>
          </p:cNvSpPr>
          <p:nvPr/>
        </p:nvSpPr>
        <p:spPr bwMode="auto">
          <a:xfrm>
            <a:off x="70866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9" name="Rectangle 87"/>
          <p:cNvSpPr>
            <a:spLocks noChangeArrowheads="1"/>
          </p:cNvSpPr>
          <p:nvPr/>
        </p:nvSpPr>
        <p:spPr bwMode="auto">
          <a:xfrm>
            <a:off x="70866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0" name="Rectangle 88"/>
          <p:cNvSpPr>
            <a:spLocks noChangeArrowheads="1"/>
          </p:cNvSpPr>
          <p:nvPr/>
        </p:nvSpPr>
        <p:spPr bwMode="auto">
          <a:xfrm>
            <a:off x="75438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1" name="Rectangle 89"/>
          <p:cNvSpPr>
            <a:spLocks noChangeArrowheads="1"/>
          </p:cNvSpPr>
          <p:nvPr/>
        </p:nvSpPr>
        <p:spPr bwMode="auto">
          <a:xfrm>
            <a:off x="75438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2" name="Rectangle 90"/>
          <p:cNvSpPr>
            <a:spLocks noChangeArrowheads="1"/>
          </p:cNvSpPr>
          <p:nvPr/>
        </p:nvSpPr>
        <p:spPr bwMode="auto">
          <a:xfrm>
            <a:off x="75438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3" name="Rectangle 91"/>
          <p:cNvSpPr>
            <a:spLocks noChangeArrowheads="1"/>
          </p:cNvSpPr>
          <p:nvPr/>
        </p:nvSpPr>
        <p:spPr bwMode="auto">
          <a:xfrm>
            <a:off x="75438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4" name="Rectangle 92"/>
          <p:cNvSpPr>
            <a:spLocks noChangeArrowheads="1"/>
          </p:cNvSpPr>
          <p:nvPr/>
        </p:nvSpPr>
        <p:spPr bwMode="auto">
          <a:xfrm>
            <a:off x="75438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5" name="Rectangle 93"/>
          <p:cNvSpPr>
            <a:spLocks noChangeArrowheads="1"/>
          </p:cNvSpPr>
          <p:nvPr/>
        </p:nvSpPr>
        <p:spPr bwMode="auto">
          <a:xfrm>
            <a:off x="7772400"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6" name="Rectangle 94"/>
          <p:cNvSpPr>
            <a:spLocks noChangeArrowheads="1"/>
          </p:cNvSpPr>
          <p:nvPr/>
        </p:nvSpPr>
        <p:spPr bwMode="auto">
          <a:xfrm>
            <a:off x="77724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7" name="Rectangle 95"/>
          <p:cNvSpPr>
            <a:spLocks noChangeArrowheads="1"/>
          </p:cNvSpPr>
          <p:nvPr/>
        </p:nvSpPr>
        <p:spPr bwMode="auto">
          <a:xfrm>
            <a:off x="77724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8" name="Rectangle 96"/>
          <p:cNvSpPr>
            <a:spLocks noChangeArrowheads="1"/>
          </p:cNvSpPr>
          <p:nvPr/>
        </p:nvSpPr>
        <p:spPr bwMode="auto">
          <a:xfrm>
            <a:off x="77724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9" name="Rectangle 97"/>
          <p:cNvSpPr>
            <a:spLocks noChangeArrowheads="1"/>
          </p:cNvSpPr>
          <p:nvPr/>
        </p:nvSpPr>
        <p:spPr bwMode="auto">
          <a:xfrm>
            <a:off x="80010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0" name="Rectangle 98"/>
          <p:cNvSpPr>
            <a:spLocks noChangeArrowheads="1"/>
          </p:cNvSpPr>
          <p:nvPr/>
        </p:nvSpPr>
        <p:spPr bwMode="auto">
          <a:xfrm>
            <a:off x="80010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1" name="Rectangle 99"/>
          <p:cNvSpPr>
            <a:spLocks noChangeArrowheads="1"/>
          </p:cNvSpPr>
          <p:nvPr/>
        </p:nvSpPr>
        <p:spPr bwMode="auto">
          <a:xfrm>
            <a:off x="80010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2" name="Rectangle 100"/>
          <p:cNvSpPr>
            <a:spLocks noChangeArrowheads="1"/>
          </p:cNvSpPr>
          <p:nvPr/>
        </p:nvSpPr>
        <p:spPr bwMode="auto">
          <a:xfrm>
            <a:off x="80010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3" name="Rectangle 101"/>
          <p:cNvSpPr>
            <a:spLocks noChangeArrowheads="1"/>
          </p:cNvSpPr>
          <p:nvPr/>
        </p:nvSpPr>
        <p:spPr bwMode="auto">
          <a:xfrm>
            <a:off x="82296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4" name="Rectangle 102"/>
          <p:cNvSpPr>
            <a:spLocks noChangeArrowheads="1"/>
          </p:cNvSpPr>
          <p:nvPr/>
        </p:nvSpPr>
        <p:spPr bwMode="auto">
          <a:xfrm>
            <a:off x="82296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5" name="Rectangle 103"/>
          <p:cNvSpPr>
            <a:spLocks noChangeArrowheads="1"/>
          </p:cNvSpPr>
          <p:nvPr/>
        </p:nvSpPr>
        <p:spPr bwMode="auto">
          <a:xfrm>
            <a:off x="82296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6" name="Rectangle 104"/>
          <p:cNvSpPr>
            <a:spLocks noChangeArrowheads="1"/>
          </p:cNvSpPr>
          <p:nvPr/>
        </p:nvSpPr>
        <p:spPr bwMode="auto">
          <a:xfrm>
            <a:off x="82296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7" name="Rectangle 105"/>
          <p:cNvSpPr>
            <a:spLocks noChangeArrowheads="1"/>
          </p:cNvSpPr>
          <p:nvPr/>
        </p:nvSpPr>
        <p:spPr bwMode="auto">
          <a:xfrm>
            <a:off x="867727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8" name="Rectangle 106"/>
          <p:cNvSpPr>
            <a:spLocks noChangeArrowheads="1"/>
          </p:cNvSpPr>
          <p:nvPr/>
        </p:nvSpPr>
        <p:spPr bwMode="auto">
          <a:xfrm>
            <a:off x="86772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9" name="Rectangle 107"/>
          <p:cNvSpPr>
            <a:spLocks noChangeArrowheads="1"/>
          </p:cNvSpPr>
          <p:nvPr/>
        </p:nvSpPr>
        <p:spPr bwMode="auto">
          <a:xfrm>
            <a:off x="867727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0" name="Rectangle 108"/>
          <p:cNvSpPr>
            <a:spLocks noChangeArrowheads="1"/>
          </p:cNvSpPr>
          <p:nvPr/>
        </p:nvSpPr>
        <p:spPr bwMode="auto">
          <a:xfrm>
            <a:off x="86772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1" name="Rectangle 109"/>
          <p:cNvSpPr>
            <a:spLocks noChangeArrowheads="1"/>
          </p:cNvSpPr>
          <p:nvPr/>
        </p:nvSpPr>
        <p:spPr bwMode="auto">
          <a:xfrm>
            <a:off x="8677275"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2" name="Rectangle 110"/>
          <p:cNvSpPr>
            <a:spLocks noChangeArrowheads="1"/>
          </p:cNvSpPr>
          <p:nvPr/>
        </p:nvSpPr>
        <p:spPr bwMode="auto">
          <a:xfrm>
            <a:off x="844867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3" name="Rectangle 111"/>
          <p:cNvSpPr>
            <a:spLocks noChangeArrowheads="1"/>
          </p:cNvSpPr>
          <p:nvPr/>
        </p:nvSpPr>
        <p:spPr bwMode="auto">
          <a:xfrm>
            <a:off x="84486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4" name="Rectangle 112"/>
          <p:cNvSpPr>
            <a:spLocks noChangeArrowheads="1"/>
          </p:cNvSpPr>
          <p:nvPr/>
        </p:nvSpPr>
        <p:spPr bwMode="auto">
          <a:xfrm>
            <a:off x="844867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5" name="Rectangle 113"/>
          <p:cNvSpPr>
            <a:spLocks noChangeArrowheads="1"/>
          </p:cNvSpPr>
          <p:nvPr/>
        </p:nvSpPr>
        <p:spPr bwMode="auto">
          <a:xfrm>
            <a:off x="84486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6" name="Rectangle 114"/>
          <p:cNvSpPr>
            <a:spLocks noChangeArrowheads="1"/>
          </p:cNvSpPr>
          <p:nvPr/>
        </p:nvSpPr>
        <p:spPr bwMode="auto">
          <a:xfrm>
            <a:off x="890587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7" name="Rectangle 115"/>
          <p:cNvSpPr>
            <a:spLocks noChangeArrowheads="1"/>
          </p:cNvSpPr>
          <p:nvPr/>
        </p:nvSpPr>
        <p:spPr bwMode="auto">
          <a:xfrm>
            <a:off x="89058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8" name="Rectangle 116"/>
          <p:cNvSpPr>
            <a:spLocks noChangeArrowheads="1"/>
          </p:cNvSpPr>
          <p:nvPr/>
        </p:nvSpPr>
        <p:spPr bwMode="auto">
          <a:xfrm>
            <a:off x="89058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9" name="Rectangle 117"/>
          <p:cNvSpPr>
            <a:spLocks noChangeArrowheads="1"/>
          </p:cNvSpPr>
          <p:nvPr/>
        </p:nvSpPr>
        <p:spPr bwMode="auto">
          <a:xfrm>
            <a:off x="8905875"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0" name="Rectangle 118"/>
          <p:cNvSpPr>
            <a:spLocks noChangeArrowheads="1"/>
          </p:cNvSpPr>
          <p:nvPr/>
        </p:nvSpPr>
        <p:spPr bwMode="auto">
          <a:xfrm>
            <a:off x="913447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1" name="Rectangle 119"/>
          <p:cNvSpPr>
            <a:spLocks noChangeArrowheads="1"/>
          </p:cNvSpPr>
          <p:nvPr/>
        </p:nvSpPr>
        <p:spPr bwMode="auto">
          <a:xfrm>
            <a:off x="913447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2" name="Rectangle 120"/>
          <p:cNvSpPr>
            <a:spLocks noChangeArrowheads="1"/>
          </p:cNvSpPr>
          <p:nvPr/>
        </p:nvSpPr>
        <p:spPr bwMode="auto">
          <a:xfrm>
            <a:off x="91344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3" name="Rectangle 121"/>
          <p:cNvSpPr>
            <a:spLocks noChangeArrowheads="1"/>
          </p:cNvSpPr>
          <p:nvPr/>
        </p:nvSpPr>
        <p:spPr bwMode="auto">
          <a:xfrm>
            <a:off x="913447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4" name="Rectangle 122"/>
          <p:cNvSpPr>
            <a:spLocks noChangeArrowheads="1"/>
          </p:cNvSpPr>
          <p:nvPr/>
        </p:nvSpPr>
        <p:spPr bwMode="auto">
          <a:xfrm>
            <a:off x="91344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5" name="Rectangle 123"/>
          <p:cNvSpPr>
            <a:spLocks noChangeArrowheads="1"/>
          </p:cNvSpPr>
          <p:nvPr/>
        </p:nvSpPr>
        <p:spPr bwMode="auto">
          <a:xfrm>
            <a:off x="80010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6" name="Rectangle 124"/>
          <p:cNvSpPr>
            <a:spLocks noChangeArrowheads="1"/>
          </p:cNvSpPr>
          <p:nvPr/>
        </p:nvSpPr>
        <p:spPr bwMode="auto">
          <a:xfrm>
            <a:off x="80010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7" name="Rectangle 125"/>
          <p:cNvSpPr>
            <a:spLocks noChangeArrowheads="1"/>
          </p:cNvSpPr>
          <p:nvPr/>
        </p:nvSpPr>
        <p:spPr bwMode="auto">
          <a:xfrm>
            <a:off x="80010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8" name="Rectangle 126"/>
          <p:cNvSpPr>
            <a:spLocks noChangeArrowheads="1"/>
          </p:cNvSpPr>
          <p:nvPr/>
        </p:nvSpPr>
        <p:spPr bwMode="auto">
          <a:xfrm>
            <a:off x="80010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9" name="Rectangle 127"/>
          <p:cNvSpPr>
            <a:spLocks noChangeArrowheads="1"/>
          </p:cNvSpPr>
          <p:nvPr/>
        </p:nvSpPr>
        <p:spPr bwMode="auto">
          <a:xfrm>
            <a:off x="80010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0" name="Rectangle 128"/>
          <p:cNvSpPr>
            <a:spLocks noChangeArrowheads="1"/>
          </p:cNvSpPr>
          <p:nvPr/>
        </p:nvSpPr>
        <p:spPr bwMode="auto">
          <a:xfrm>
            <a:off x="82296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1" name="Rectangle 129"/>
          <p:cNvSpPr>
            <a:spLocks noChangeArrowheads="1"/>
          </p:cNvSpPr>
          <p:nvPr/>
        </p:nvSpPr>
        <p:spPr bwMode="auto">
          <a:xfrm>
            <a:off x="82296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2" name="Rectangle 130"/>
          <p:cNvSpPr>
            <a:spLocks noChangeArrowheads="1"/>
          </p:cNvSpPr>
          <p:nvPr/>
        </p:nvSpPr>
        <p:spPr bwMode="auto">
          <a:xfrm>
            <a:off x="82296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3" name="Rectangle 131"/>
          <p:cNvSpPr>
            <a:spLocks noChangeArrowheads="1"/>
          </p:cNvSpPr>
          <p:nvPr/>
        </p:nvSpPr>
        <p:spPr bwMode="auto">
          <a:xfrm>
            <a:off x="82296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4" name="Rectangle 132"/>
          <p:cNvSpPr>
            <a:spLocks noChangeArrowheads="1"/>
          </p:cNvSpPr>
          <p:nvPr/>
        </p:nvSpPr>
        <p:spPr bwMode="auto">
          <a:xfrm>
            <a:off x="86772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5" name="Rectangle 133"/>
          <p:cNvSpPr>
            <a:spLocks noChangeArrowheads="1"/>
          </p:cNvSpPr>
          <p:nvPr/>
        </p:nvSpPr>
        <p:spPr bwMode="auto">
          <a:xfrm>
            <a:off x="8677275"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6" name="Rectangle 134"/>
          <p:cNvSpPr>
            <a:spLocks noChangeArrowheads="1"/>
          </p:cNvSpPr>
          <p:nvPr/>
        </p:nvSpPr>
        <p:spPr bwMode="auto">
          <a:xfrm>
            <a:off x="86772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7" name="Rectangle 135"/>
          <p:cNvSpPr>
            <a:spLocks noChangeArrowheads="1"/>
          </p:cNvSpPr>
          <p:nvPr/>
        </p:nvSpPr>
        <p:spPr bwMode="auto">
          <a:xfrm>
            <a:off x="86772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8" name="Rectangle 136"/>
          <p:cNvSpPr>
            <a:spLocks noChangeArrowheads="1"/>
          </p:cNvSpPr>
          <p:nvPr/>
        </p:nvSpPr>
        <p:spPr bwMode="auto">
          <a:xfrm>
            <a:off x="867727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9" name="Rectangle 137"/>
          <p:cNvSpPr>
            <a:spLocks noChangeArrowheads="1"/>
          </p:cNvSpPr>
          <p:nvPr/>
        </p:nvSpPr>
        <p:spPr bwMode="auto">
          <a:xfrm>
            <a:off x="86772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0" name="Rectangle 138"/>
          <p:cNvSpPr>
            <a:spLocks noChangeArrowheads="1"/>
          </p:cNvSpPr>
          <p:nvPr/>
        </p:nvSpPr>
        <p:spPr bwMode="auto">
          <a:xfrm>
            <a:off x="84486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1" name="Rectangle 139"/>
          <p:cNvSpPr>
            <a:spLocks noChangeArrowheads="1"/>
          </p:cNvSpPr>
          <p:nvPr/>
        </p:nvSpPr>
        <p:spPr bwMode="auto">
          <a:xfrm>
            <a:off x="8448675"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2" name="Rectangle 140"/>
          <p:cNvSpPr>
            <a:spLocks noChangeArrowheads="1"/>
          </p:cNvSpPr>
          <p:nvPr/>
        </p:nvSpPr>
        <p:spPr bwMode="auto">
          <a:xfrm>
            <a:off x="84486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3" name="Rectangle 141"/>
          <p:cNvSpPr>
            <a:spLocks noChangeArrowheads="1"/>
          </p:cNvSpPr>
          <p:nvPr/>
        </p:nvSpPr>
        <p:spPr bwMode="auto">
          <a:xfrm>
            <a:off x="84486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4" name="Rectangle 142"/>
          <p:cNvSpPr>
            <a:spLocks noChangeArrowheads="1"/>
          </p:cNvSpPr>
          <p:nvPr/>
        </p:nvSpPr>
        <p:spPr bwMode="auto">
          <a:xfrm>
            <a:off x="844867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5" name="Rectangle 143"/>
          <p:cNvSpPr>
            <a:spLocks noChangeArrowheads="1"/>
          </p:cNvSpPr>
          <p:nvPr/>
        </p:nvSpPr>
        <p:spPr bwMode="auto">
          <a:xfrm>
            <a:off x="84486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6" name="Rectangle 144"/>
          <p:cNvSpPr>
            <a:spLocks noChangeArrowheads="1"/>
          </p:cNvSpPr>
          <p:nvPr/>
        </p:nvSpPr>
        <p:spPr bwMode="auto">
          <a:xfrm>
            <a:off x="89058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7" name="Rectangle 145"/>
          <p:cNvSpPr>
            <a:spLocks noChangeArrowheads="1"/>
          </p:cNvSpPr>
          <p:nvPr/>
        </p:nvSpPr>
        <p:spPr bwMode="auto">
          <a:xfrm>
            <a:off x="89058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8" name="Rectangle 146"/>
          <p:cNvSpPr>
            <a:spLocks noChangeArrowheads="1"/>
          </p:cNvSpPr>
          <p:nvPr/>
        </p:nvSpPr>
        <p:spPr bwMode="auto">
          <a:xfrm>
            <a:off x="89058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9" name="Rectangle 147"/>
          <p:cNvSpPr>
            <a:spLocks noChangeArrowheads="1"/>
          </p:cNvSpPr>
          <p:nvPr/>
        </p:nvSpPr>
        <p:spPr bwMode="auto">
          <a:xfrm>
            <a:off x="89058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0" name="Rectangle 148"/>
          <p:cNvSpPr>
            <a:spLocks noChangeArrowheads="1"/>
          </p:cNvSpPr>
          <p:nvPr/>
        </p:nvSpPr>
        <p:spPr bwMode="auto">
          <a:xfrm>
            <a:off x="91344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1" name="Rectangle 149"/>
          <p:cNvSpPr>
            <a:spLocks noChangeArrowheads="1"/>
          </p:cNvSpPr>
          <p:nvPr/>
        </p:nvSpPr>
        <p:spPr bwMode="auto">
          <a:xfrm>
            <a:off x="91344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2" name="Rectangle 150"/>
          <p:cNvSpPr>
            <a:spLocks noChangeArrowheads="1"/>
          </p:cNvSpPr>
          <p:nvPr/>
        </p:nvSpPr>
        <p:spPr bwMode="auto">
          <a:xfrm>
            <a:off x="91344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3" name="Rectangle 151"/>
          <p:cNvSpPr>
            <a:spLocks noChangeArrowheads="1"/>
          </p:cNvSpPr>
          <p:nvPr/>
        </p:nvSpPr>
        <p:spPr bwMode="auto">
          <a:xfrm>
            <a:off x="91344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4" name="Line 152"/>
          <p:cNvSpPr>
            <a:spLocks noChangeShapeType="1"/>
          </p:cNvSpPr>
          <p:nvPr/>
        </p:nvSpPr>
        <p:spPr bwMode="auto">
          <a:xfrm>
            <a:off x="5610225" y="2143125"/>
            <a:ext cx="1028700" cy="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5" name="Line 153"/>
          <p:cNvSpPr>
            <a:spLocks noChangeShapeType="1"/>
          </p:cNvSpPr>
          <p:nvPr/>
        </p:nvSpPr>
        <p:spPr bwMode="auto">
          <a:xfrm>
            <a:off x="3248025" y="2124075"/>
            <a:ext cx="1028700" cy="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6" name="Text Box 154"/>
          <p:cNvSpPr txBox="1">
            <a:spLocks noChangeArrowheads="1"/>
          </p:cNvSpPr>
          <p:nvPr/>
        </p:nvSpPr>
        <p:spPr bwMode="auto">
          <a:xfrm>
            <a:off x="2640013" y="1463676"/>
            <a:ext cx="72231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100497" name="Text Box 155"/>
          <p:cNvSpPr txBox="1">
            <a:spLocks noChangeArrowheads="1"/>
          </p:cNvSpPr>
          <p:nvPr/>
        </p:nvSpPr>
        <p:spPr bwMode="auto">
          <a:xfrm>
            <a:off x="4017963" y="1463676"/>
            <a:ext cx="1736373"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Main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0498" name="Text Box 156"/>
          <p:cNvSpPr txBox="1">
            <a:spLocks noChangeArrowheads="1"/>
          </p:cNvSpPr>
          <p:nvPr/>
        </p:nvSpPr>
        <p:spPr bwMode="auto">
          <a:xfrm>
            <a:off x="6704014" y="1463676"/>
            <a:ext cx="2549096"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Background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0499" name="Text Box 157"/>
          <p:cNvSpPr txBox="1">
            <a:spLocks noChangeArrowheads="1"/>
          </p:cNvSpPr>
          <p:nvPr/>
        </p:nvSpPr>
        <p:spPr bwMode="auto">
          <a:xfrm>
            <a:off x="3987800" y="3373439"/>
            <a:ext cx="1661224"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Working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sets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0500" name="Text Box 158"/>
          <p:cNvSpPr txBox="1">
            <a:spLocks noChangeArrowheads="1"/>
          </p:cNvSpPr>
          <p:nvPr/>
        </p:nvSpPr>
        <p:spPr bwMode="auto">
          <a:xfrm>
            <a:off x="6626225" y="4811714"/>
            <a:ext cx="2363147"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Programs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and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data</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grpSp>
        <p:nvGrpSpPr>
          <p:cNvPr id="100501" name="Group 159"/>
          <p:cNvGrpSpPr>
            <a:grpSpLocks/>
          </p:cNvGrpSpPr>
          <p:nvPr/>
        </p:nvGrpSpPr>
        <p:grpSpPr bwMode="auto">
          <a:xfrm>
            <a:off x="2409825" y="1866901"/>
            <a:ext cx="6953250" cy="3408363"/>
            <a:chOff x="558" y="1176"/>
            <a:chExt cx="4380" cy="2147"/>
          </a:xfrm>
        </p:grpSpPr>
        <p:sp>
          <p:nvSpPr>
            <p:cNvPr id="100573" name="Rectangle 160" descr="Kleine Schachfelder"/>
            <p:cNvSpPr>
              <a:spLocks noChangeArrowheads="1"/>
            </p:cNvSpPr>
            <p:nvPr/>
          </p:nvSpPr>
          <p:spPr bwMode="auto">
            <a:xfrm>
              <a:off x="3222" y="148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4" name="Rectangle 161" descr="Kleine Schachfelder"/>
            <p:cNvSpPr>
              <a:spLocks noChangeArrowheads="1"/>
            </p:cNvSpPr>
            <p:nvPr/>
          </p:nvSpPr>
          <p:spPr bwMode="auto">
            <a:xfrm>
              <a:off x="3366" y="164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5" name="Rectangle 162" descr="Kleine Schachfelder"/>
            <p:cNvSpPr>
              <a:spLocks noChangeArrowheads="1"/>
            </p:cNvSpPr>
            <p:nvPr/>
          </p:nvSpPr>
          <p:spPr bwMode="auto">
            <a:xfrm>
              <a:off x="3792" y="117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6" name="Rectangle 163" descr="Kleine Schachfelder"/>
            <p:cNvSpPr>
              <a:spLocks noChangeArrowheads="1"/>
            </p:cNvSpPr>
            <p:nvPr/>
          </p:nvSpPr>
          <p:spPr bwMode="auto">
            <a:xfrm>
              <a:off x="3222"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7" name="Rectangle 164" descr="Kleine Schachfelder"/>
            <p:cNvSpPr>
              <a:spLocks noChangeArrowheads="1"/>
            </p:cNvSpPr>
            <p:nvPr/>
          </p:nvSpPr>
          <p:spPr bwMode="auto">
            <a:xfrm>
              <a:off x="3222" y="22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8" name="Rectangle 165" descr="Kleine Schachfelder"/>
            <p:cNvSpPr>
              <a:spLocks noChangeArrowheads="1"/>
            </p:cNvSpPr>
            <p:nvPr/>
          </p:nvSpPr>
          <p:spPr bwMode="auto">
            <a:xfrm>
              <a:off x="3504" y="272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9" name="Rectangle 166" descr="Kleine Schachfelder"/>
            <p:cNvSpPr>
              <a:spLocks noChangeArrowheads="1"/>
            </p:cNvSpPr>
            <p:nvPr/>
          </p:nvSpPr>
          <p:spPr bwMode="auto">
            <a:xfrm>
              <a:off x="3792"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0" name="Rectangle 167" descr="Kleine Schachfelder"/>
            <p:cNvSpPr>
              <a:spLocks noChangeArrowheads="1"/>
            </p:cNvSpPr>
            <p:nvPr/>
          </p:nvSpPr>
          <p:spPr bwMode="auto">
            <a:xfrm>
              <a:off x="3936" y="2412"/>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1" name="Rectangle 168" descr="Kleine Schachfelder"/>
            <p:cNvSpPr>
              <a:spLocks noChangeArrowheads="1"/>
            </p:cNvSpPr>
            <p:nvPr/>
          </p:nvSpPr>
          <p:spPr bwMode="auto">
            <a:xfrm>
              <a:off x="4080"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2" name="Rectangle 169" descr="Kleine Schachfelder"/>
            <p:cNvSpPr>
              <a:spLocks noChangeArrowheads="1"/>
            </p:cNvSpPr>
            <p:nvPr/>
          </p:nvSpPr>
          <p:spPr bwMode="auto">
            <a:xfrm>
              <a:off x="4224"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3" name="Rectangle 170" descr="Kleine Schachfelder"/>
            <p:cNvSpPr>
              <a:spLocks noChangeArrowheads="1"/>
            </p:cNvSpPr>
            <p:nvPr/>
          </p:nvSpPr>
          <p:spPr bwMode="auto">
            <a:xfrm>
              <a:off x="4224" y="2100"/>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4" name="Rectangle 171" descr="Kleine Schachfelder"/>
            <p:cNvSpPr>
              <a:spLocks noChangeArrowheads="1"/>
            </p:cNvSpPr>
            <p:nvPr/>
          </p:nvSpPr>
          <p:spPr bwMode="auto">
            <a:xfrm>
              <a:off x="4506" y="272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5" name="Rectangle 172" descr="Kleine Schachfelder"/>
            <p:cNvSpPr>
              <a:spLocks noChangeArrowheads="1"/>
            </p:cNvSpPr>
            <p:nvPr/>
          </p:nvSpPr>
          <p:spPr bwMode="auto">
            <a:xfrm>
              <a:off x="4362"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6" name="Rectangle 173" descr="Kleine Schachfelder"/>
            <p:cNvSpPr>
              <a:spLocks noChangeArrowheads="1"/>
            </p:cNvSpPr>
            <p:nvPr/>
          </p:nvSpPr>
          <p:spPr bwMode="auto">
            <a:xfrm>
              <a:off x="4362" y="28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7" name="Rectangle 174" descr="Kleine Schachfelder"/>
            <p:cNvSpPr>
              <a:spLocks noChangeArrowheads="1"/>
            </p:cNvSpPr>
            <p:nvPr/>
          </p:nvSpPr>
          <p:spPr bwMode="auto">
            <a:xfrm>
              <a:off x="4794" y="28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8" name="Rectangle 175" descr="Kleine Schachfelder"/>
            <p:cNvSpPr>
              <a:spLocks noChangeArrowheads="1"/>
            </p:cNvSpPr>
            <p:nvPr/>
          </p:nvSpPr>
          <p:spPr bwMode="auto">
            <a:xfrm>
              <a:off x="4080" y="194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9" name="Rectangle 176" descr="Kleine Schachfelder"/>
            <p:cNvSpPr>
              <a:spLocks noChangeArrowheads="1"/>
            </p:cNvSpPr>
            <p:nvPr/>
          </p:nvSpPr>
          <p:spPr bwMode="auto">
            <a:xfrm>
              <a:off x="4794" y="117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0" name="Rectangle 177" descr="Kleine Schachfelder"/>
            <p:cNvSpPr>
              <a:spLocks noChangeArrowheads="1"/>
            </p:cNvSpPr>
            <p:nvPr/>
          </p:nvSpPr>
          <p:spPr bwMode="auto">
            <a:xfrm>
              <a:off x="558" y="311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1" name="Text Box 178"/>
            <p:cNvSpPr txBox="1">
              <a:spLocks noChangeArrowheads="1"/>
            </p:cNvSpPr>
            <p:nvPr/>
          </p:nvSpPr>
          <p:spPr bwMode="auto">
            <a:xfrm>
              <a:off x="842" y="3073"/>
              <a:ext cx="827" cy="2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Process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2</a:t>
              </a:r>
            </a:p>
          </p:txBody>
        </p:sp>
      </p:grpSp>
      <p:sp>
        <p:nvSpPr>
          <p:cNvPr id="100502" name="Text Box 179"/>
          <p:cNvSpPr txBox="1">
            <a:spLocks noChangeArrowheads="1"/>
          </p:cNvSpPr>
          <p:nvPr/>
        </p:nvSpPr>
        <p:spPr bwMode="auto">
          <a:xfrm>
            <a:off x="5613401" y="2222501"/>
            <a:ext cx="1096963" cy="58102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swapping,</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paging</a:t>
            </a:r>
          </a:p>
        </p:txBody>
      </p:sp>
      <p:grpSp>
        <p:nvGrpSpPr>
          <p:cNvPr id="100503" name="Group 180"/>
          <p:cNvGrpSpPr>
            <a:grpSpLocks/>
          </p:cNvGrpSpPr>
          <p:nvPr/>
        </p:nvGrpSpPr>
        <p:grpSpPr bwMode="auto">
          <a:xfrm>
            <a:off x="4248151" y="1885950"/>
            <a:ext cx="904875" cy="1466850"/>
            <a:chOff x="1716" y="1188"/>
            <a:chExt cx="570" cy="924"/>
          </a:xfrm>
        </p:grpSpPr>
        <p:sp>
          <p:nvSpPr>
            <p:cNvPr id="100568" name="Rectangle 181" descr="Kleine Schachfelder"/>
            <p:cNvSpPr>
              <a:spLocks noChangeArrowheads="1"/>
            </p:cNvSpPr>
            <p:nvPr/>
          </p:nvSpPr>
          <p:spPr bwMode="auto">
            <a:xfrm>
              <a:off x="1716" y="15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9" name="Rectangle 182" descr="Kleine Schachfelder"/>
            <p:cNvSpPr>
              <a:spLocks noChangeArrowheads="1"/>
            </p:cNvSpPr>
            <p:nvPr/>
          </p:nvSpPr>
          <p:spPr bwMode="auto">
            <a:xfrm>
              <a:off x="2142" y="16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0" name="Rectangle 183" descr="Kleine Schachfelder"/>
            <p:cNvSpPr>
              <a:spLocks noChangeArrowheads="1"/>
            </p:cNvSpPr>
            <p:nvPr/>
          </p:nvSpPr>
          <p:spPr bwMode="auto">
            <a:xfrm>
              <a:off x="2142" y="11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1" name="Rectangle 184" descr="Kleine Schachfelder"/>
            <p:cNvSpPr>
              <a:spLocks noChangeArrowheads="1"/>
            </p:cNvSpPr>
            <p:nvPr/>
          </p:nvSpPr>
          <p:spPr bwMode="auto">
            <a:xfrm>
              <a:off x="1998" y="16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2" name="Rectangle 185" descr="Kleine Schachfelder"/>
            <p:cNvSpPr>
              <a:spLocks noChangeArrowheads="1"/>
            </p:cNvSpPr>
            <p:nvPr/>
          </p:nvSpPr>
          <p:spPr bwMode="auto">
            <a:xfrm>
              <a:off x="1998" y="19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0504" name="Group 186"/>
          <p:cNvGrpSpPr>
            <a:grpSpLocks/>
          </p:cNvGrpSpPr>
          <p:nvPr/>
        </p:nvGrpSpPr>
        <p:grpSpPr bwMode="auto">
          <a:xfrm>
            <a:off x="4248151" y="1885950"/>
            <a:ext cx="1362075" cy="1238250"/>
            <a:chOff x="1716" y="1188"/>
            <a:chExt cx="858" cy="780"/>
          </a:xfrm>
        </p:grpSpPr>
        <p:sp>
          <p:nvSpPr>
            <p:cNvPr id="100562" name="Rectangle 187" descr="Diagonal weit nach oben"/>
            <p:cNvSpPr>
              <a:spLocks noChangeArrowheads="1"/>
            </p:cNvSpPr>
            <p:nvPr/>
          </p:nvSpPr>
          <p:spPr bwMode="auto">
            <a:xfrm>
              <a:off x="1716" y="18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3" name="Rectangle 188" descr="Diagonal weit nach oben"/>
            <p:cNvSpPr>
              <a:spLocks noChangeArrowheads="1"/>
            </p:cNvSpPr>
            <p:nvPr/>
          </p:nvSpPr>
          <p:spPr bwMode="auto">
            <a:xfrm>
              <a:off x="1716" y="11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4" name="Rectangle 189" descr="Diagonal weit nach oben"/>
            <p:cNvSpPr>
              <a:spLocks noChangeArrowheads="1"/>
            </p:cNvSpPr>
            <p:nvPr/>
          </p:nvSpPr>
          <p:spPr bwMode="auto">
            <a:xfrm>
              <a:off x="2142" y="13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5" name="Rectangle 190" descr="Diagonal weit nach oben"/>
            <p:cNvSpPr>
              <a:spLocks noChangeArrowheads="1"/>
            </p:cNvSpPr>
            <p:nvPr/>
          </p:nvSpPr>
          <p:spPr bwMode="auto">
            <a:xfrm>
              <a:off x="1998" y="13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6" name="Rectangle 191" descr="Diagonal weit nach oben"/>
            <p:cNvSpPr>
              <a:spLocks noChangeArrowheads="1"/>
            </p:cNvSpPr>
            <p:nvPr/>
          </p:nvSpPr>
          <p:spPr bwMode="auto">
            <a:xfrm>
              <a:off x="2286" y="18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7" name="Rectangle 192" descr="Diagonal weit nach oben"/>
            <p:cNvSpPr>
              <a:spLocks noChangeArrowheads="1"/>
            </p:cNvSpPr>
            <p:nvPr/>
          </p:nvSpPr>
          <p:spPr bwMode="auto">
            <a:xfrm>
              <a:off x="2430" y="16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0505" name="Group 193"/>
          <p:cNvGrpSpPr>
            <a:grpSpLocks/>
          </p:cNvGrpSpPr>
          <p:nvPr/>
        </p:nvGrpSpPr>
        <p:grpSpPr bwMode="auto">
          <a:xfrm>
            <a:off x="2409825" y="1866900"/>
            <a:ext cx="6953250" cy="2933700"/>
            <a:chOff x="558" y="1176"/>
            <a:chExt cx="4380" cy="1848"/>
          </a:xfrm>
        </p:grpSpPr>
        <p:grpSp>
          <p:nvGrpSpPr>
            <p:cNvPr id="100524" name="Group 194"/>
            <p:cNvGrpSpPr>
              <a:grpSpLocks/>
            </p:cNvGrpSpPr>
            <p:nvPr/>
          </p:nvGrpSpPr>
          <p:grpSpPr bwMode="auto">
            <a:xfrm>
              <a:off x="3222" y="1176"/>
              <a:ext cx="1716" cy="1848"/>
              <a:chOff x="3222" y="1176"/>
              <a:chExt cx="1716" cy="1848"/>
            </a:xfrm>
          </p:grpSpPr>
          <p:sp>
            <p:nvSpPr>
              <p:cNvPr id="100545" name="Rectangle 195" descr="Diagonal weit nach oben"/>
              <p:cNvSpPr>
                <a:spLocks noChangeArrowheads="1"/>
              </p:cNvSpPr>
              <p:nvPr/>
            </p:nvSpPr>
            <p:spPr bwMode="auto">
              <a:xfrm>
                <a:off x="3366" y="1800"/>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6" name="Rectangle 196" descr="Diagonal weit nach oben"/>
              <p:cNvSpPr>
                <a:spLocks noChangeArrowheads="1"/>
              </p:cNvSpPr>
              <p:nvPr/>
            </p:nvSpPr>
            <p:spPr bwMode="auto">
              <a:xfrm>
                <a:off x="3366" y="133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7" name="Rectangle 197" descr="Diagonal weit nach oben"/>
              <p:cNvSpPr>
                <a:spLocks noChangeArrowheads="1"/>
              </p:cNvSpPr>
              <p:nvPr/>
            </p:nvSpPr>
            <p:spPr bwMode="auto">
              <a:xfrm>
                <a:off x="3648" y="133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8" name="Rectangle 198" descr="Diagonal weit nach oben"/>
              <p:cNvSpPr>
                <a:spLocks noChangeArrowheads="1"/>
              </p:cNvSpPr>
              <p:nvPr/>
            </p:nvSpPr>
            <p:spPr bwMode="auto">
              <a:xfrm>
                <a:off x="3504" y="133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9" name="Rectangle 199" descr="Diagonal weit nach oben"/>
              <p:cNvSpPr>
                <a:spLocks noChangeArrowheads="1"/>
              </p:cNvSpPr>
              <p:nvPr/>
            </p:nvSpPr>
            <p:spPr bwMode="auto">
              <a:xfrm>
                <a:off x="3504" y="19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0" name="Rectangle 200" descr="Diagonal weit nach oben"/>
              <p:cNvSpPr>
                <a:spLocks noChangeArrowheads="1"/>
              </p:cNvSpPr>
              <p:nvPr/>
            </p:nvSpPr>
            <p:spPr bwMode="auto">
              <a:xfrm>
                <a:off x="3222" y="286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1" name="Rectangle 201" descr="Diagonal weit nach oben"/>
              <p:cNvSpPr>
                <a:spLocks noChangeArrowheads="1"/>
              </p:cNvSpPr>
              <p:nvPr/>
            </p:nvSpPr>
            <p:spPr bwMode="auto">
              <a:xfrm>
                <a:off x="3366" y="241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2" name="Rectangle 202" descr="Diagonal weit nach oben"/>
              <p:cNvSpPr>
                <a:spLocks noChangeArrowheads="1"/>
              </p:cNvSpPr>
              <p:nvPr/>
            </p:nvSpPr>
            <p:spPr bwMode="auto">
              <a:xfrm>
                <a:off x="3504" y="2100"/>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3" name="Rectangle 203" descr="Diagonal weit nach oben"/>
              <p:cNvSpPr>
                <a:spLocks noChangeArrowheads="1"/>
              </p:cNvSpPr>
              <p:nvPr/>
            </p:nvSpPr>
            <p:spPr bwMode="auto">
              <a:xfrm>
                <a:off x="3936" y="272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4" name="Rectangle 204" descr="Diagonal weit nach oben"/>
              <p:cNvSpPr>
                <a:spLocks noChangeArrowheads="1"/>
              </p:cNvSpPr>
              <p:nvPr/>
            </p:nvSpPr>
            <p:spPr bwMode="auto">
              <a:xfrm>
                <a:off x="4080" y="225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5" name="Rectangle 205" descr="Diagonal weit nach oben"/>
              <p:cNvSpPr>
                <a:spLocks noChangeArrowheads="1"/>
              </p:cNvSpPr>
              <p:nvPr/>
            </p:nvSpPr>
            <p:spPr bwMode="auto">
              <a:xfrm>
                <a:off x="4650" y="272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6" name="Rectangle 206" descr="Diagonal weit nach oben"/>
              <p:cNvSpPr>
                <a:spLocks noChangeArrowheads="1"/>
              </p:cNvSpPr>
              <p:nvPr/>
            </p:nvSpPr>
            <p:spPr bwMode="auto">
              <a:xfrm>
                <a:off x="4650" y="225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7" name="Rectangle 207" descr="Diagonal weit nach oben"/>
              <p:cNvSpPr>
                <a:spLocks noChangeArrowheads="1"/>
              </p:cNvSpPr>
              <p:nvPr/>
            </p:nvSpPr>
            <p:spPr bwMode="auto">
              <a:xfrm>
                <a:off x="4224" y="1800"/>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8" name="Rectangle 208" descr="Diagonal weit nach oben"/>
              <p:cNvSpPr>
                <a:spLocks noChangeArrowheads="1"/>
              </p:cNvSpPr>
              <p:nvPr/>
            </p:nvSpPr>
            <p:spPr bwMode="auto">
              <a:xfrm>
                <a:off x="4224" y="148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9" name="Rectangle 209" descr="Diagonal weit nach oben"/>
              <p:cNvSpPr>
                <a:spLocks noChangeArrowheads="1"/>
              </p:cNvSpPr>
              <p:nvPr/>
            </p:nvSpPr>
            <p:spPr bwMode="auto">
              <a:xfrm>
                <a:off x="4650" y="16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0" name="Rectangle 210" descr="Diagonal weit nach oben"/>
              <p:cNvSpPr>
                <a:spLocks noChangeArrowheads="1"/>
              </p:cNvSpPr>
              <p:nvPr/>
            </p:nvSpPr>
            <p:spPr bwMode="auto">
              <a:xfrm>
                <a:off x="4650" y="117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1" name="Rectangle 211" descr="Diagonal weit nach oben"/>
              <p:cNvSpPr>
                <a:spLocks noChangeArrowheads="1"/>
              </p:cNvSpPr>
              <p:nvPr/>
            </p:nvSpPr>
            <p:spPr bwMode="auto">
              <a:xfrm>
                <a:off x="4794" y="16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0525" name="Group 212"/>
            <p:cNvGrpSpPr>
              <a:grpSpLocks/>
            </p:cNvGrpSpPr>
            <p:nvPr/>
          </p:nvGrpSpPr>
          <p:grpSpPr bwMode="auto">
            <a:xfrm>
              <a:off x="558" y="1176"/>
              <a:ext cx="4380" cy="1848"/>
              <a:chOff x="558" y="1176"/>
              <a:chExt cx="4380" cy="1848"/>
            </a:xfrm>
          </p:grpSpPr>
          <p:sp>
            <p:nvSpPr>
              <p:cNvPr id="100526" name="Rectangle 213" descr="Diagonal weit nach oben"/>
              <p:cNvSpPr>
                <a:spLocks noChangeArrowheads="1"/>
              </p:cNvSpPr>
              <p:nvPr/>
            </p:nvSpPr>
            <p:spPr bwMode="auto">
              <a:xfrm>
                <a:off x="558" y="280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7" name="Text Box 214"/>
              <p:cNvSpPr txBox="1">
                <a:spLocks noChangeArrowheads="1"/>
              </p:cNvSpPr>
              <p:nvPr/>
            </p:nvSpPr>
            <p:spPr bwMode="auto">
              <a:xfrm>
                <a:off x="842" y="2749"/>
                <a:ext cx="827" cy="2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Process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1</a:t>
                </a:r>
              </a:p>
            </p:txBody>
          </p:sp>
          <p:sp>
            <p:nvSpPr>
              <p:cNvPr id="100528" name="Rectangle 215" descr="Diagonal weit nach oben"/>
              <p:cNvSpPr>
                <a:spLocks noChangeArrowheads="1"/>
              </p:cNvSpPr>
              <p:nvPr/>
            </p:nvSpPr>
            <p:spPr bwMode="auto">
              <a:xfrm>
                <a:off x="3366" y="18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9" name="Rectangle 216" descr="Diagonal weit nach oben"/>
              <p:cNvSpPr>
                <a:spLocks noChangeArrowheads="1"/>
              </p:cNvSpPr>
              <p:nvPr/>
            </p:nvSpPr>
            <p:spPr bwMode="auto">
              <a:xfrm>
                <a:off x="3366" y="133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0" name="Rectangle 217" descr="Diagonal weit nach oben"/>
              <p:cNvSpPr>
                <a:spLocks noChangeArrowheads="1"/>
              </p:cNvSpPr>
              <p:nvPr/>
            </p:nvSpPr>
            <p:spPr bwMode="auto">
              <a:xfrm>
                <a:off x="3648" y="133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1" name="Rectangle 218" descr="Diagonal weit nach oben"/>
              <p:cNvSpPr>
                <a:spLocks noChangeArrowheads="1"/>
              </p:cNvSpPr>
              <p:nvPr/>
            </p:nvSpPr>
            <p:spPr bwMode="auto">
              <a:xfrm>
                <a:off x="3504" y="133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2" name="Rectangle 219" descr="Diagonal weit nach oben"/>
              <p:cNvSpPr>
                <a:spLocks noChangeArrowheads="1"/>
              </p:cNvSpPr>
              <p:nvPr/>
            </p:nvSpPr>
            <p:spPr bwMode="auto">
              <a:xfrm>
                <a:off x="3504" y="19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3" name="Rectangle 220" descr="Diagonal weit nach oben"/>
              <p:cNvSpPr>
                <a:spLocks noChangeArrowheads="1"/>
              </p:cNvSpPr>
              <p:nvPr/>
            </p:nvSpPr>
            <p:spPr bwMode="auto">
              <a:xfrm>
                <a:off x="3222" y="28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4" name="Rectangle 221" descr="Diagonal weit nach oben"/>
              <p:cNvSpPr>
                <a:spLocks noChangeArrowheads="1"/>
              </p:cNvSpPr>
              <p:nvPr/>
            </p:nvSpPr>
            <p:spPr bwMode="auto">
              <a:xfrm>
                <a:off x="3366" y="24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5" name="Rectangle 222" descr="Diagonal weit nach oben"/>
              <p:cNvSpPr>
                <a:spLocks noChangeArrowheads="1"/>
              </p:cNvSpPr>
              <p:nvPr/>
            </p:nvSpPr>
            <p:spPr bwMode="auto">
              <a:xfrm>
                <a:off x="3504" y="21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6" name="Rectangle 223" descr="Diagonal weit nach oben"/>
              <p:cNvSpPr>
                <a:spLocks noChangeArrowheads="1"/>
              </p:cNvSpPr>
              <p:nvPr/>
            </p:nvSpPr>
            <p:spPr bwMode="auto">
              <a:xfrm>
                <a:off x="3936"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7" name="Rectangle 224" descr="Diagonal weit nach oben"/>
              <p:cNvSpPr>
                <a:spLocks noChangeArrowheads="1"/>
              </p:cNvSpPr>
              <p:nvPr/>
            </p:nvSpPr>
            <p:spPr bwMode="auto">
              <a:xfrm>
                <a:off x="4080" y="22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8" name="Rectangle 225" descr="Diagonal weit nach oben"/>
              <p:cNvSpPr>
                <a:spLocks noChangeArrowheads="1"/>
              </p:cNvSpPr>
              <p:nvPr/>
            </p:nvSpPr>
            <p:spPr bwMode="auto">
              <a:xfrm>
                <a:off x="4650"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9" name="Rectangle 226" descr="Diagonal weit nach oben"/>
              <p:cNvSpPr>
                <a:spLocks noChangeArrowheads="1"/>
              </p:cNvSpPr>
              <p:nvPr/>
            </p:nvSpPr>
            <p:spPr bwMode="auto">
              <a:xfrm>
                <a:off x="4650" y="22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0" name="Rectangle 227" descr="Diagonal weit nach oben"/>
              <p:cNvSpPr>
                <a:spLocks noChangeArrowheads="1"/>
              </p:cNvSpPr>
              <p:nvPr/>
            </p:nvSpPr>
            <p:spPr bwMode="auto">
              <a:xfrm>
                <a:off x="4224" y="18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1" name="Rectangle 228" descr="Diagonal weit nach oben"/>
              <p:cNvSpPr>
                <a:spLocks noChangeArrowheads="1"/>
              </p:cNvSpPr>
              <p:nvPr/>
            </p:nvSpPr>
            <p:spPr bwMode="auto">
              <a:xfrm>
                <a:off x="4224" y="14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2" name="Rectangle 229" descr="Diagonal weit nach oben"/>
              <p:cNvSpPr>
                <a:spLocks noChangeArrowheads="1"/>
              </p:cNvSpPr>
              <p:nvPr/>
            </p:nvSpPr>
            <p:spPr bwMode="auto">
              <a:xfrm>
                <a:off x="4650" y="16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3" name="Rectangle 230" descr="Diagonal weit nach oben"/>
              <p:cNvSpPr>
                <a:spLocks noChangeArrowheads="1"/>
              </p:cNvSpPr>
              <p:nvPr/>
            </p:nvSpPr>
            <p:spPr bwMode="auto">
              <a:xfrm>
                <a:off x="4650" y="117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4" name="Rectangle 231" descr="Diagonal weit nach oben"/>
              <p:cNvSpPr>
                <a:spLocks noChangeArrowheads="1"/>
              </p:cNvSpPr>
              <p:nvPr/>
            </p:nvSpPr>
            <p:spPr bwMode="auto">
              <a:xfrm>
                <a:off x="4794" y="16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grpSp>
        <p:nvGrpSpPr>
          <p:cNvPr id="100506" name="Group 232"/>
          <p:cNvGrpSpPr>
            <a:grpSpLocks/>
          </p:cNvGrpSpPr>
          <p:nvPr/>
        </p:nvGrpSpPr>
        <p:grpSpPr bwMode="auto">
          <a:xfrm>
            <a:off x="6638925" y="1866900"/>
            <a:ext cx="2724150" cy="2933700"/>
            <a:chOff x="3222" y="1176"/>
            <a:chExt cx="1716" cy="1848"/>
          </a:xfrm>
        </p:grpSpPr>
        <p:sp>
          <p:nvSpPr>
            <p:cNvPr id="100507" name="Rectangle 233" descr="Kleine Schachfelder"/>
            <p:cNvSpPr>
              <a:spLocks noChangeArrowheads="1"/>
            </p:cNvSpPr>
            <p:nvPr/>
          </p:nvSpPr>
          <p:spPr bwMode="auto">
            <a:xfrm>
              <a:off x="3222" y="14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08" name="Rectangle 234" descr="Kleine Schachfelder"/>
            <p:cNvSpPr>
              <a:spLocks noChangeArrowheads="1"/>
            </p:cNvSpPr>
            <p:nvPr/>
          </p:nvSpPr>
          <p:spPr bwMode="auto">
            <a:xfrm>
              <a:off x="3366" y="16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09" name="Rectangle 235" descr="Kleine Schachfelder"/>
            <p:cNvSpPr>
              <a:spLocks noChangeArrowheads="1"/>
            </p:cNvSpPr>
            <p:nvPr/>
          </p:nvSpPr>
          <p:spPr bwMode="auto">
            <a:xfrm>
              <a:off x="3792" y="117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0" name="Rectangle 236" descr="Kleine Schachfelder"/>
            <p:cNvSpPr>
              <a:spLocks noChangeArrowheads="1"/>
            </p:cNvSpPr>
            <p:nvPr/>
          </p:nvSpPr>
          <p:spPr bwMode="auto">
            <a:xfrm>
              <a:off x="3222"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1" name="Rectangle 237" descr="Kleine Schachfelder"/>
            <p:cNvSpPr>
              <a:spLocks noChangeArrowheads="1"/>
            </p:cNvSpPr>
            <p:nvPr/>
          </p:nvSpPr>
          <p:spPr bwMode="auto">
            <a:xfrm>
              <a:off x="3222" y="22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2" name="Rectangle 238" descr="Kleine Schachfelder"/>
            <p:cNvSpPr>
              <a:spLocks noChangeArrowheads="1"/>
            </p:cNvSpPr>
            <p:nvPr/>
          </p:nvSpPr>
          <p:spPr bwMode="auto">
            <a:xfrm>
              <a:off x="3504"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3" name="Rectangle 239" descr="Kleine Schachfelder"/>
            <p:cNvSpPr>
              <a:spLocks noChangeArrowheads="1"/>
            </p:cNvSpPr>
            <p:nvPr/>
          </p:nvSpPr>
          <p:spPr bwMode="auto">
            <a:xfrm>
              <a:off x="3792"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4" name="Rectangle 240" descr="Kleine Schachfelder"/>
            <p:cNvSpPr>
              <a:spLocks noChangeArrowheads="1"/>
            </p:cNvSpPr>
            <p:nvPr/>
          </p:nvSpPr>
          <p:spPr bwMode="auto">
            <a:xfrm>
              <a:off x="3936" y="24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5" name="Rectangle 241" descr="Kleine Schachfelder"/>
            <p:cNvSpPr>
              <a:spLocks noChangeArrowheads="1"/>
            </p:cNvSpPr>
            <p:nvPr/>
          </p:nvSpPr>
          <p:spPr bwMode="auto">
            <a:xfrm>
              <a:off x="4080"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6" name="Rectangle 242" descr="Kleine Schachfelder"/>
            <p:cNvSpPr>
              <a:spLocks noChangeArrowheads="1"/>
            </p:cNvSpPr>
            <p:nvPr/>
          </p:nvSpPr>
          <p:spPr bwMode="auto">
            <a:xfrm>
              <a:off x="4224"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7" name="Rectangle 243" descr="Kleine Schachfelder"/>
            <p:cNvSpPr>
              <a:spLocks noChangeArrowheads="1"/>
            </p:cNvSpPr>
            <p:nvPr/>
          </p:nvSpPr>
          <p:spPr bwMode="auto">
            <a:xfrm>
              <a:off x="4224" y="21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8" name="Rectangle 244" descr="Kleine Schachfelder"/>
            <p:cNvSpPr>
              <a:spLocks noChangeArrowheads="1"/>
            </p:cNvSpPr>
            <p:nvPr/>
          </p:nvSpPr>
          <p:spPr bwMode="auto">
            <a:xfrm>
              <a:off x="4506"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9" name="Rectangle 245" descr="Kleine Schachfelder"/>
            <p:cNvSpPr>
              <a:spLocks noChangeArrowheads="1"/>
            </p:cNvSpPr>
            <p:nvPr/>
          </p:nvSpPr>
          <p:spPr bwMode="auto">
            <a:xfrm>
              <a:off x="4362"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0" name="Rectangle 246" descr="Kleine Schachfelder"/>
            <p:cNvSpPr>
              <a:spLocks noChangeArrowheads="1"/>
            </p:cNvSpPr>
            <p:nvPr/>
          </p:nvSpPr>
          <p:spPr bwMode="auto">
            <a:xfrm>
              <a:off x="4362" y="28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1" name="Rectangle 247" descr="Kleine Schachfelder"/>
            <p:cNvSpPr>
              <a:spLocks noChangeArrowheads="1"/>
            </p:cNvSpPr>
            <p:nvPr/>
          </p:nvSpPr>
          <p:spPr bwMode="auto">
            <a:xfrm>
              <a:off x="4794" y="28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2" name="Rectangle 248" descr="Kleine Schachfelder"/>
            <p:cNvSpPr>
              <a:spLocks noChangeArrowheads="1"/>
            </p:cNvSpPr>
            <p:nvPr/>
          </p:nvSpPr>
          <p:spPr bwMode="auto">
            <a:xfrm>
              <a:off x="4080" y="19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3" name="Rectangle 249" descr="Kleine Schachfelder"/>
            <p:cNvSpPr>
              <a:spLocks noChangeArrowheads="1"/>
            </p:cNvSpPr>
            <p:nvPr/>
          </p:nvSpPr>
          <p:spPr bwMode="auto">
            <a:xfrm>
              <a:off x="4794" y="117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Tree>
    <p:extLst>
      <p:ext uri="{BB962C8B-B14F-4D97-AF65-F5344CB8AC3E}">
        <p14:creationId xmlns:p14="http://schemas.microsoft.com/office/powerpoint/2010/main" val="288447845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r>
              <a:rPr lang="en-US" noProof="0" dirty="0"/>
              <a:t>Virtual memory management 1</a:t>
            </a:r>
          </a:p>
        </p:txBody>
      </p:sp>
      <p:sp>
        <p:nvSpPr>
          <p:cNvPr id="101380" name="Rectangle 3"/>
          <p:cNvSpPr>
            <a:spLocks noGrp="1" noChangeArrowheads="1"/>
          </p:cNvSpPr>
          <p:nvPr>
            <p:ph idx="1"/>
          </p:nvPr>
        </p:nvSpPr>
        <p:spPr/>
        <p:txBody>
          <a:bodyPr/>
          <a:lstStyle/>
          <a:p>
            <a:r>
              <a:rPr lang="en-US" noProof="0" dirty="0"/>
              <a:t>Operating system</a:t>
            </a:r>
          </a:p>
          <a:p>
            <a:pPr lvl="1"/>
            <a:r>
              <a:rPr lang="en-US" noProof="0" dirty="0"/>
              <a:t>Manages all free and </a:t>
            </a:r>
            <a:r>
              <a:rPr lang="en-US" dirty="0"/>
              <a:t>used fragments of the memory</a:t>
            </a:r>
          </a:p>
          <a:p>
            <a:pPr lvl="1"/>
            <a:r>
              <a:rPr lang="en-US" noProof="0" dirty="0"/>
              <a:t>Swaps changed fragments of the main memory to the background memory in case of scarce free memory, deletes unchanged fragments to free memory otherwise</a:t>
            </a:r>
          </a:p>
          <a:p>
            <a:pPr lvl="1"/>
            <a:r>
              <a:rPr lang="en-US" noProof="0" dirty="0"/>
              <a:t>Swaps required fragments of the background memory into main memory on demand. </a:t>
            </a:r>
          </a:p>
          <a:p>
            <a:endParaRPr lang="en-US" noProof="0" dirty="0"/>
          </a:p>
          <a:p>
            <a:r>
              <a:rPr lang="en-US" noProof="0" dirty="0"/>
              <a:t>Translation tables</a:t>
            </a:r>
          </a:p>
          <a:p>
            <a:pPr lvl="1"/>
            <a:r>
              <a:rPr lang="en-US" noProof="0" dirty="0"/>
              <a:t>Store all the required address mappings</a:t>
            </a:r>
          </a:p>
          <a:p>
            <a:endParaRPr lang="en-US" noProof="0" dirty="0"/>
          </a:p>
          <a:p>
            <a:r>
              <a:rPr lang="en-US" noProof="0" dirty="0"/>
              <a:t>The whole process is transparent to users</a:t>
            </a:r>
          </a:p>
          <a:p>
            <a:pPr lvl="1"/>
            <a:r>
              <a:rPr lang="en-US" noProof="0" dirty="0"/>
              <a:t>i.e., the working memory appears to be much larger to a user (process) than the RAM is in reality (thus virtual memory)</a:t>
            </a:r>
          </a:p>
          <a:p>
            <a:endParaRPr lang="en-US" noProof="0" dirty="0"/>
          </a:p>
          <a:p>
            <a:r>
              <a:rPr lang="en-US" noProof="0" dirty="0"/>
              <a:t>MMU (Memory Management Unit)</a:t>
            </a:r>
          </a:p>
          <a:p>
            <a:pPr lvl="1"/>
            <a:r>
              <a:rPr lang="en-US" noProof="0" dirty="0"/>
              <a:t>Supports the OS management of virtual memory by dedicated hardware</a:t>
            </a:r>
          </a:p>
          <a:p>
            <a:pPr lvl="1"/>
            <a:r>
              <a:rPr lang="en-US" noProof="0" dirty="0"/>
              <a:t>Fast translation of virtual (logical) addresses to physical addresses</a:t>
            </a:r>
          </a:p>
        </p:txBody>
      </p:sp>
      <p:sp>
        <p:nvSpPr>
          <p:cNvPr id="10137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0180487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p:txBody>
          <a:bodyPr/>
          <a:lstStyle/>
          <a:p>
            <a:pPr eaLnBrk="1" hangingPunct="1"/>
            <a:r>
              <a:rPr lang="en-US" noProof="0" dirty="0"/>
              <a:t>Memory hierarchy</a:t>
            </a:r>
          </a:p>
        </p:txBody>
      </p:sp>
      <p:sp>
        <p:nvSpPr>
          <p:cNvPr id="15364" name="Rectangle 6"/>
          <p:cNvSpPr>
            <a:spLocks noGrp="1" noChangeArrowheads="1"/>
          </p:cNvSpPr>
          <p:nvPr>
            <p:ph idx="1"/>
          </p:nvPr>
        </p:nvSpPr>
        <p:spPr/>
        <p:txBody>
          <a:bodyPr/>
          <a:lstStyle/>
          <a:p>
            <a:pPr eaLnBrk="1" hangingPunct="1"/>
            <a:r>
              <a:rPr lang="en-US" noProof="0" dirty="0"/>
              <a:t>Behavior: like a single, large and ultra-fast memory, if</a:t>
            </a:r>
          </a:p>
          <a:p>
            <a:pPr lvl="1" eaLnBrk="1" hangingPunct="1"/>
            <a:r>
              <a:rPr lang="en-US" noProof="0" dirty="0">
                <a:solidFill>
                  <a:srgbClr val="C00000"/>
                </a:solidFill>
              </a:rPr>
              <a:t>Locality of program execution </a:t>
            </a:r>
          </a:p>
          <a:p>
            <a:pPr lvl="1" eaLnBrk="1" hangingPunct="1"/>
            <a:r>
              <a:rPr lang="en-US" noProof="0" dirty="0"/>
              <a:t>Transfer of data happens fast/early enough (replacement and </a:t>
            </a:r>
            <a:r>
              <a:rPr lang="en-US" noProof="0" dirty="0">
                <a:solidFill>
                  <a:srgbClr val="C00000"/>
                </a:solidFill>
              </a:rPr>
              <a:t>prefetching</a:t>
            </a:r>
            <a:r>
              <a:rPr lang="en-US" noProof="0" dirty="0"/>
              <a:t> strategies)</a:t>
            </a:r>
          </a:p>
          <a:p>
            <a:pPr lvl="1" eaLnBrk="1" hangingPunct="1"/>
            <a:r>
              <a:rPr lang="en-US" noProof="0" dirty="0"/>
              <a:t>Non-homogeneous layers of memory are “invisible” to the user (</a:t>
            </a:r>
            <a:r>
              <a:rPr lang="en-US" noProof="0" dirty="0">
                <a:solidFill>
                  <a:srgbClr val="C00000"/>
                </a:solidFill>
              </a:rPr>
              <a:t>virtual memory</a:t>
            </a:r>
            <a:r>
              <a:rPr lang="en-US" noProof="0" dirty="0"/>
              <a:t>)</a:t>
            </a:r>
          </a:p>
          <a:p>
            <a:pPr lvl="1" eaLnBrk="1" hangingPunct="1"/>
            <a:endParaRPr lang="en-US" noProof="0" dirty="0"/>
          </a:p>
          <a:p>
            <a:pPr eaLnBrk="1" hangingPunct="1"/>
            <a:r>
              <a:rPr lang="en-US" noProof="0" dirty="0"/>
              <a:t>Performance of the whole hierarchy very much depends on the </a:t>
            </a:r>
          </a:p>
          <a:p>
            <a:pPr lvl="1"/>
            <a:r>
              <a:rPr lang="en-US" noProof="0" dirty="0"/>
              <a:t>characteristics of the memory technology (access time), </a:t>
            </a:r>
          </a:p>
          <a:p>
            <a:pPr lvl="1"/>
            <a:r>
              <a:rPr lang="en-US" noProof="0" dirty="0"/>
              <a:t>addressing of the memory cells (random, sequential) and </a:t>
            </a:r>
          </a:p>
          <a:p>
            <a:pPr lvl="1"/>
            <a:r>
              <a:rPr lang="en-US" noProof="0" dirty="0"/>
              <a:t>organization by the operating system/virtual memory management</a:t>
            </a:r>
          </a:p>
          <a:p>
            <a:pPr eaLnBrk="1" hangingPunct="1"/>
            <a:endParaRPr lang="en-US" noProof="0" dirty="0"/>
          </a:p>
        </p:txBody>
      </p:sp>
      <p:sp>
        <p:nvSpPr>
          <p:cNvPr id="1536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25068309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r>
              <a:rPr lang="en-US" dirty="0"/>
              <a:t>Virtual memory management 2</a:t>
            </a:r>
            <a:endParaRPr lang="en-US" noProof="0" dirty="0"/>
          </a:p>
        </p:txBody>
      </p:sp>
      <p:sp>
        <p:nvSpPr>
          <p:cNvPr id="102404" name="Rectangle 3"/>
          <p:cNvSpPr>
            <a:spLocks noGrp="1" noChangeArrowheads="1"/>
          </p:cNvSpPr>
          <p:nvPr>
            <p:ph idx="1"/>
          </p:nvPr>
        </p:nvSpPr>
        <p:spPr/>
        <p:txBody>
          <a:bodyPr/>
          <a:lstStyle/>
          <a:p>
            <a:pPr eaLnBrk="1" hangingPunct="1"/>
            <a:r>
              <a:rPr lang="en-US" noProof="0" dirty="0"/>
              <a:t>Efficiency is based on the principle of locality of programs (instructions) and data (operands)</a:t>
            </a:r>
          </a:p>
          <a:p>
            <a:pPr lvl="1" eaLnBrk="1" hangingPunct="1"/>
            <a:r>
              <a:rPr lang="en-US" noProof="0" dirty="0"/>
              <a:t>Programs typically used only a small part of the address space during a short time interval.</a:t>
            </a:r>
          </a:p>
          <a:p>
            <a:pPr lvl="1" eaLnBrk="1" hangingPunct="1"/>
            <a:r>
              <a:rPr lang="en-US" noProof="0" dirty="0"/>
              <a:t>This locality during program execution ensures with high probability that data requested by the CPU is stored in the main memory.</a:t>
            </a:r>
          </a:p>
          <a:p>
            <a:pPr eaLnBrk="1" hangingPunct="1"/>
            <a:endParaRPr lang="en-US" noProof="0" dirty="0"/>
          </a:p>
          <a:p>
            <a:r>
              <a:rPr lang="en-US" b="1" dirty="0"/>
              <a:t>Temporal locality</a:t>
            </a:r>
          </a:p>
          <a:p>
            <a:pPr lvl="1"/>
            <a:r>
              <a:rPr lang="en-US" dirty="0"/>
              <a:t>Data that will be accessed in the near future has </a:t>
            </a:r>
            <a:br>
              <a:rPr lang="en-US" dirty="0"/>
            </a:br>
            <a:r>
              <a:rPr lang="en-US" dirty="0"/>
              <a:t>already been accessed with high probability (e.g. in loops).</a:t>
            </a:r>
          </a:p>
          <a:p>
            <a:pPr marL="134540" lvl="1" indent="0">
              <a:buNone/>
            </a:pPr>
            <a:endParaRPr lang="en-US" dirty="0"/>
          </a:p>
          <a:p>
            <a:r>
              <a:rPr lang="en-US" b="1" dirty="0"/>
              <a:t>Spatial locality</a:t>
            </a:r>
          </a:p>
          <a:p>
            <a:pPr lvl="1"/>
            <a:r>
              <a:rPr lang="en-US" dirty="0"/>
              <a:t>A future access to data happens within close storage </a:t>
            </a:r>
            <a:br>
              <a:rPr lang="en-US" dirty="0"/>
            </a:br>
            <a:r>
              <a:rPr lang="en-US" dirty="0"/>
              <a:t>locations with a high probability (e.g. sequential access).</a:t>
            </a:r>
          </a:p>
          <a:p>
            <a:pPr lvl="2" eaLnBrk="1" hangingPunct="1"/>
            <a:endParaRPr lang="en-US" noProof="0" dirty="0"/>
          </a:p>
          <a:p>
            <a:pPr eaLnBrk="1" hangingPunct="1"/>
            <a:r>
              <a:rPr lang="en-US" noProof="0" dirty="0">
                <a:solidFill>
                  <a:srgbClr val="0070C0"/>
                </a:solidFill>
              </a:rPr>
              <a:t>That’s basically the same already discussed in the context of caches - but now with a larger granularity!</a:t>
            </a:r>
          </a:p>
        </p:txBody>
      </p:sp>
      <p:sp>
        <p:nvSpPr>
          <p:cNvPr id="10240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5220964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en-US" noProof="0" dirty="0"/>
              <a:t>Mapping of addresses</a:t>
            </a:r>
          </a:p>
        </p:txBody>
      </p:sp>
      <p:sp>
        <p:nvSpPr>
          <p:cNvPr id="10342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03428" name="Rectangle 3"/>
          <p:cNvSpPr>
            <a:spLocks noChangeArrowheads="1"/>
          </p:cNvSpPr>
          <p:nvPr/>
        </p:nvSpPr>
        <p:spPr bwMode="auto">
          <a:xfrm>
            <a:off x="2090986" y="2138263"/>
            <a:ext cx="1485900" cy="1435100"/>
          </a:xfrm>
          <a:prstGeom prst="rect">
            <a:avLst/>
          </a:prstGeom>
          <a:solidFill>
            <a:srgbClr val="FFFF99"/>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29" name="Rectangle 4"/>
          <p:cNvSpPr>
            <a:spLocks noChangeArrowheads="1"/>
          </p:cNvSpPr>
          <p:nvPr/>
        </p:nvSpPr>
        <p:spPr bwMode="auto">
          <a:xfrm>
            <a:off x="5151686" y="2138263"/>
            <a:ext cx="1485900" cy="1435100"/>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30" name="Rectangle 5"/>
          <p:cNvSpPr>
            <a:spLocks noChangeArrowheads="1"/>
          </p:cNvSpPr>
          <p:nvPr/>
        </p:nvSpPr>
        <p:spPr bwMode="auto">
          <a:xfrm>
            <a:off x="8275886" y="2138263"/>
            <a:ext cx="1485900" cy="1435100"/>
          </a:xfrm>
          <a:prstGeom prst="rect">
            <a:avLst/>
          </a:prstGeom>
          <a:solidFill>
            <a:srgbClr val="DDDDDD"/>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03431" name="Group 6"/>
          <p:cNvGrpSpPr>
            <a:grpSpLocks/>
          </p:cNvGrpSpPr>
          <p:nvPr/>
        </p:nvGrpSpPr>
        <p:grpSpPr bwMode="auto">
          <a:xfrm>
            <a:off x="1919536" y="1412776"/>
            <a:ext cx="8332788" cy="3375025"/>
            <a:chOff x="284" y="787"/>
            <a:chExt cx="5249" cy="2126"/>
          </a:xfrm>
        </p:grpSpPr>
        <p:sp>
          <p:nvSpPr>
            <p:cNvPr id="103446" name="Text Box 7"/>
            <p:cNvSpPr txBox="1">
              <a:spLocks noChangeArrowheads="1"/>
            </p:cNvSpPr>
            <p:nvPr/>
          </p:nvSpPr>
          <p:spPr bwMode="auto">
            <a:xfrm>
              <a:off x="284" y="2467"/>
              <a:ext cx="5249" cy="446"/>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33500" algn="l"/>
                </a:tabLst>
                <a:defRPr/>
              </a:pPr>
              <a:r>
                <a:rPr kumimoji="0" lang="de-DE" sz="2000" b="1" i="0" u="none" strike="noStrike" kern="1200" cap="none" spc="0" normalizeH="0" baseline="0" noProof="1">
                  <a:ln>
                    <a:noFill/>
                  </a:ln>
                  <a:solidFill>
                    <a:srgbClr val="0070C0"/>
                  </a:solidFill>
                  <a:effectLst/>
                  <a:uLnTx/>
                  <a:uFillTx/>
                  <a:latin typeface="Arial" charset="0"/>
                  <a:ea typeface="MS PGothic" pitchFamily="34" charset="-128"/>
                  <a:cs typeface="+mn-cs"/>
                </a:rPr>
                <a:t>User</a:t>
              </a:r>
              <a:r>
                <a:rPr lang="de-DE" sz="2000" b="1" noProof="1">
                  <a:solidFill>
                    <a:srgbClr val="0070C0"/>
                  </a:solidFill>
                  <a:latin typeface="Arial" charset="0"/>
                  <a:ea typeface="MS PGothic" pitchFamily="34" charset="-128"/>
                </a:rPr>
                <a:t>:</a:t>
              </a:r>
              <a:r>
                <a:rPr kumimoji="0" lang="de-DE" sz="2000" b="0" i="0" u="none" strike="noStrike" kern="1200" cap="none" spc="0" normalizeH="0" baseline="0" noProof="1">
                  <a:ln>
                    <a:noFill/>
                  </a:ln>
                  <a:effectLst/>
                  <a:uLnTx/>
                  <a:uFillTx/>
                  <a:latin typeface="Arial" charset="0"/>
                  <a:ea typeface="MS PGothic" pitchFamily="34" charset="-128"/>
                  <a:cs typeface="+mn-cs"/>
                </a:rPr>
                <a:t> identifies all objects programs, subroutines, variables, … by names</a:t>
              </a:r>
            </a:p>
          </p:txBody>
        </p:sp>
        <p:sp>
          <p:nvSpPr>
            <p:cNvPr id="103447" name="Rectangle 8"/>
            <p:cNvSpPr>
              <a:spLocks noChangeArrowheads="1"/>
            </p:cNvSpPr>
            <p:nvPr/>
          </p:nvSpPr>
          <p:spPr bwMode="auto">
            <a:xfrm>
              <a:off x="504" y="1572"/>
              <a:ext cx="96" cy="88"/>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48" name="Text Box 9"/>
            <p:cNvSpPr txBox="1">
              <a:spLocks noChangeArrowheads="1"/>
            </p:cNvSpPr>
            <p:nvPr/>
          </p:nvSpPr>
          <p:spPr bwMode="auto">
            <a:xfrm>
              <a:off x="302" y="787"/>
              <a:ext cx="1246" cy="44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Name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space</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of</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b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a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process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3449" name="Text Box 10"/>
            <p:cNvSpPr txBox="1">
              <a:spLocks noChangeArrowheads="1"/>
            </p:cNvSpPr>
            <p:nvPr/>
          </p:nvSpPr>
          <p:spPr bwMode="auto">
            <a:xfrm>
              <a:off x="446" y="1339"/>
              <a:ext cx="500" cy="231"/>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Name</a:t>
              </a:r>
            </a:p>
          </p:txBody>
        </p:sp>
      </p:grpSp>
      <p:grpSp>
        <p:nvGrpSpPr>
          <p:cNvPr id="103432" name="Group 11"/>
          <p:cNvGrpSpPr>
            <a:grpSpLocks/>
          </p:cNvGrpSpPr>
          <p:nvPr/>
        </p:nvGrpSpPr>
        <p:grpSpPr bwMode="auto">
          <a:xfrm>
            <a:off x="1919536" y="1412775"/>
            <a:ext cx="8380413" cy="3838575"/>
            <a:chOff x="284" y="787"/>
            <a:chExt cx="5279" cy="2418"/>
          </a:xfrm>
        </p:grpSpPr>
        <p:sp>
          <p:nvSpPr>
            <p:cNvPr id="103440" name="Rectangle 12"/>
            <p:cNvSpPr>
              <a:spLocks noChangeArrowheads="1"/>
            </p:cNvSpPr>
            <p:nvPr/>
          </p:nvSpPr>
          <p:spPr bwMode="auto">
            <a:xfrm>
              <a:off x="2744" y="1964"/>
              <a:ext cx="96" cy="88"/>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41" name="Text Box 13"/>
            <p:cNvSpPr txBox="1">
              <a:spLocks noChangeArrowheads="1"/>
            </p:cNvSpPr>
            <p:nvPr/>
          </p:nvSpPr>
          <p:spPr bwMode="auto">
            <a:xfrm>
              <a:off x="2314" y="787"/>
              <a:ext cx="1166" cy="44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Virtual </a:t>
              </a:r>
              <a:b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space</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3442" name="Text Box 14"/>
            <p:cNvSpPr txBox="1">
              <a:spLocks noChangeArrowheads="1"/>
            </p:cNvSpPr>
            <p:nvPr/>
          </p:nvSpPr>
          <p:spPr bwMode="auto">
            <a:xfrm>
              <a:off x="2494" y="1563"/>
              <a:ext cx="633" cy="40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t>Virtual</a:t>
              </a:r>
              <a:b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3443" name="Line 15"/>
            <p:cNvSpPr>
              <a:spLocks noChangeShapeType="1"/>
            </p:cNvSpPr>
            <p:nvPr/>
          </p:nvSpPr>
          <p:spPr bwMode="auto">
            <a:xfrm>
              <a:off x="640" y="1636"/>
              <a:ext cx="2072" cy="368"/>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44" name="Text Box 16"/>
            <p:cNvSpPr txBox="1">
              <a:spLocks noChangeArrowheads="1"/>
            </p:cNvSpPr>
            <p:nvPr/>
          </p:nvSpPr>
          <p:spPr bwMode="auto">
            <a:xfrm>
              <a:off x="1414" y="1979"/>
              <a:ext cx="692" cy="231"/>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Compiler</a:t>
              </a:r>
            </a:p>
          </p:txBody>
        </p:sp>
        <p:sp>
          <p:nvSpPr>
            <p:cNvPr id="103445" name="Text Box 17"/>
            <p:cNvSpPr txBox="1">
              <a:spLocks noChangeArrowheads="1"/>
            </p:cNvSpPr>
            <p:nvPr/>
          </p:nvSpPr>
          <p:spPr bwMode="auto">
            <a:xfrm>
              <a:off x="284" y="2953"/>
              <a:ext cx="5279" cy="25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100000"/>
                </a:lnSpc>
                <a:spcBef>
                  <a:spcPct val="40000"/>
                </a:spcBef>
                <a:spcAft>
                  <a:spcPct val="0"/>
                </a:spcAft>
                <a:buClrTx/>
                <a:buSzTx/>
                <a:buFontTx/>
                <a:buNone/>
                <a:tabLst>
                  <a:tab pos="1333500" algn="l"/>
                </a:tabLst>
                <a:defRPr/>
              </a:pPr>
              <a:r>
                <a:rPr kumimoji="0" lang="de-DE" sz="2000" b="1" i="0" u="none" strike="noStrike" kern="1200" cap="none" spc="0" normalizeH="0" baseline="0" noProof="1">
                  <a:ln>
                    <a:noFill/>
                  </a:ln>
                  <a:solidFill>
                    <a:srgbClr val="0070C0"/>
                  </a:solidFill>
                  <a:effectLst/>
                  <a:uLnTx/>
                  <a:uFillTx/>
                  <a:latin typeface="Arial" charset="0"/>
                  <a:ea typeface="MS PGothic" pitchFamily="34" charset="-128"/>
                  <a:cs typeface="+mn-cs"/>
                </a:rPr>
                <a:t>Compiler:</a:t>
              </a: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 translates all names into virtual (logical) addresses</a:t>
              </a:r>
            </a:p>
          </p:txBody>
        </p:sp>
      </p:grpSp>
      <p:grpSp>
        <p:nvGrpSpPr>
          <p:cNvPr id="103433" name="Group 18"/>
          <p:cNvGrpSpPr>
            <a:grpSpLocks/>
          </p:cNvGrpSpPr>
          <p:nvPr/>
        </p:nvGrpSpPr>
        <p:grpSpPr bwMode="auto">
          <a:xfrm>
            <a:off x="1917950" y="1412776"/>
            <a:ext cx="8380412" cy="4933950"/>
            <a:chOff x="283" y="787"/>
            <a:chExt cx="5279" cy="3108"/>
          </a:xfrm>
        </p:grpSpPr>
        <p:sp>
          <p:nvSpPr>
            <p:cNvPr id="103434" name="Rectangle 19"/>
            <p:cNvSpPr>
              <a:spLocks noChangeArrowheads="1"/>
            </p:cNvSpPr>
            <p:nvPr/>
          </p:nvSpPr>
          <p:spPr bwMode="auto">
            <a:xfrm>
              <a:off x="4472" y="1468"/>
              <a:ext cx="96" cy="88"/>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35" name="Text Box 20"/>
            <p:cNvSpPr txBox="1">
              <a:spLocks noChangeArrowheads="1"/>
            </p:cNvSpPr>
            <p:nvPr/>
          </p:nvSpPr>
          <p:spPr bwMode="auto">
            <a:xfrm>
              <a:off x="4232" y="787"/>
              <a:ext cx="1306" cy="446"/>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Physical</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space</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3436" name="Text Box 21"/>
            <p:cNvSpPr txBox="1">
              <a:spLocks noChangeArrowheads="1"/>
            </p:cNvSpPr>
            <p:nvPr/>
          </p:nvSpPr>
          <p:spPr bwMode="auto">
            <a:xfrm>
              <a:off x="4286" y="1579"/>
              <a:ext cx="658" cy="40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Physical</a:t>
              </a:r>
              <a:b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03437" name="Line 22"/>
            <p:cNvSpPr>
              <a:spLocks noChangeShapeType="1"/>
            </p:cNvSpPr>
            <p:nvPr/>
          </p:nvSpPr>
          <p:spPr bwMode="auto">
            <a:xfrm flipV="1">
              <a:off x="2872" y="1540"/>
              <a:ext cx="1568" cy="472"/>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38" name="Text Box 23"/>
            <p:cNvSpPr txBox="1">
              <a:spLocks noChangeArrowheads="1"/>
            </p:cNvSpPr>
            <p:nvPr/>
          </p:nvSpPr>
          <p:spPr bwMode="auto">
            <a:xfrm>
              <a:off x="3372" y="1803"/>
              <a:ext cx="860" cy="58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t>Operating</a:t>
              </a:r>
              <a:b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system</a:t>
              </a:r>
              <a: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t> and</a:t>
              </a:r>
              <a:b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rPr>
                <a:t>MMU</a:t>
              </a:r>
            </a:p>
          </p:txBody>
        </p:sp>
        <p:sp>
          <p:nvSpPr>
            <p:cNvPr id="103439" name="Text Box 24"/>
            <p:cNvSpPr txBox="1">
              <a:spLocks noChangeArrowheads="1"/>
            </p:cNvSpPr>
            <p:nvPr/>
          </p:nvSpPr>
          <p:spPr bwMode="auto">
            <a:xfrm>
              <a:off x="283" y="3255"/>
              <a:ext cx="5279" cy="640"/>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100000"/>
                </a:lnSpc>
                <a:spcBef>
                  <a:spcPct val="40000"/>
                </a:spcBef>
                <a:spcAft>
                  <a:spcPct val="0"/>
                </a:spcAft>
                <a:buClrTx/>
                <a:buSzTx/>
                <a:buFontTx/>
                <a:buNone/>
                <a:tabLst>
                  <a:tab pos="1333500" algn="l"/>
                </a:tabLst>
                <a:defRPr/>
              </a:pPr>
              <a:r>
                <a:rPr kumimoji="0" lang="de-DE" sz="2000" b="1" i="0" u="none" strike="noStrike" kern="1200" cap="none" spc="0" normalizeH="0" baseline="0" noProof="1">
                  <a:ln>
                    <a:noFill/>
                  </a:ln>
                  <a:solidFill>
                    <a:srgbClr val="0070C0"/>
                  </a:solidFill>
                  <a:effectLst/>
                  <a:uLnTx/>
                  <a:uFillTx/>
                  <a:latin typeface="Arial" charset="0"/>
                  <a:ea typeface="MS PGothic" pitchFamily="34" charset="-128"/>
                  <a:cs typeface="+mn-cs"/>
                </a:rPr>
                <a:t>Virtual memory management: </a:t>
              </a: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	translates virtual addresses into physical addresses during runtime depending on the current memory mapping (current real location of the object in the physical memory)</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grpSp>
    </p:spTree>
    <p:extLst>
      <p:ext uri="{BB962C8B-B14F-4D97-AF65-F5344CB8AC3E}">
        <p14:creationId xmlns:p14="http://schemas.microsoft.com/office/powerpoint/2010/main" val="55269386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noProof="0" dirty="0"/>
              <a:t>Mapping of virtual addresses</a:t>
            </a:r>
          </a:p>
        </p:txBody>
      </p:sp>
      <p:sp>
        <p:nvSpPr>
          <p:cNvPr id="5123"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122" name="Object 3"/>
          <p:cNvGraphicFramePr>
            <a:graphicFrameLocks noChangeAspect="1"/>
          </p:cNvGraphicFramePr>
          <p:nvPr/>
        </p:nvGraphicFramePr>
        <p:xfrm>
          <a:off x="1847528" y="2564904"/>
          <a:ext cx="8610600" cy="3287713"/>
        </p:xfrm>
        <a:graphic>
          <a:graphicData uri="http://schemas.openxmlformats.org/presentationml/2006/ole">
            <mc:AlternateContent xmlns:mc="http://schemas.openxmlformats.org/markup-compatibility/2006">
              <mc:Choice xmlns:v="urn:schemas-microsoft-com:vml" Requires="v">
                <p:oleObj spid="_x0000_s3185" name="VISIO" r:id="rId5" imgW="3176097" imgH="1207555" progId="">
                  <p:embed/>
                </p:oleObj>
              </mc:Choice>
              <mc:Fallback>
                <p:oleObj name="VISIO" r:id="rId5" imgW="3176097" imgH="1207555" progId="">
                  <p:embed/>
                  <p:pic>
                    <p:nvPicPr>
                      <p:cNvPr id="512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28" y="2564904"/>
                        <a:ext cx="8610600" cy="3287713"/>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gende mit Linie 1 4"/>
          <p:cNvSpPr/>
          <p:nvPr/>
        </p:nvSpPr>
        <p:spPr bwMode="auto">
          <a:xfrm>
            <a:off x="8191178" y="1579066"/>
            <a:ext cx="2357438" cy="830262"/>
          </a:xfrm>
          <a:prstGeom prst="borderCallout1">
            <a:avLst>
              <a:gd name="adj1" fmla="val 18750"/>
              <a:gd name="adj2" fmla="val -8333"/>
              <a:gd name="adj3" fmla="val 176357"/>
              <a:gd name="adj4" fmla="val -128772"/>
            </a:avLst>
          </a:prstGeom>
          <a:solidFill>
            <a:schemeClr val="accent2">
              <a:lumMod val="40000"/>
              <a:lumOff val="60000"/>
            </a:schemeClr>
          </a:solidFill>
          <a:ln w="25400" cap="flat" cmpd="sng" algn="ctr">
            <a:solidFill>
              <a:srgbClr val="C00000"/>
            </a:solidFill>
            <a:prstDash val="solid"/>
            <a:round/>
            <a:headEnd type="none" w="med" len="med"/>
            <a:tailEnd type="arrow"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16 bit addresses, e.g. 2</a:t>
            </a:r>
            <a:r>
              <a:rPr kumimoji="0" lang="de-DE" sz="1600" b="0" i="0" u="none" strike="noStrike" kern="1200" cap="none" spc="0" normalizeH="0" baseline="30000" noProof="0">
                <a:ln>
                  <a:noFill/>
                </a:ln>
                <a:solidFill>
                  <a:srgbClr val="333333"/>
                </a:solidFill>
                <a:effectLst/>
                <a:uLnTx/>
                <a:uFillTx/>
                <a:latin typeface="Verdana" pitchFamily="34" charset="0"/>
                <a:ea typeface="MS PGothic" pitchFamily="34" charset="-128"/>
                <a:cs typeface="+mn-cs"/>
              </a:rPr>
              <a:t>16 </a:t>
            </a:r>
            <a:r>
              <a:rPr kumimoji="0" lang="de-DE"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addressable memory places.</a:t>
            </a:r>
          </a:p>
        </p:txBody>
      </p:sp>
      <p:sp>
        <p:nvSpPr>
          <p:cNvPr id="6" name="Legende mit Linie 1 5"/>
          <p:cNvSpPr/>
          <p:nvPr/>
        </p:nvSpPr>
        <p:spPr bwMode="auto">
          <a:xfrm>
            <a:off x="8191178" y="2579191"/>
            <a:ext cx="2357438" cy="1077912"/>
          </a:xfrm>
          <a:prstGeom prst="borderCallout1">
            <a:avLst>
              <a:gd name="adj1" fmla="val 99358"/>
              <a:gd name="adj2" fmla="val 49848"/>
              <a:gd name="adj3" fmla="val 187153"/>
              <a:gd name="adj4" fmla="val 32438"/>
            </a:avLst>
          </a:prstGeom>
          <a:solidFill>
            <a:schemeClr val="accent2">
              <a:lumMod val="40000"/>
              <a:lumOff val="60000"/>
            </a:schemeClr>
          </a:solidFill>
          <a:ln w="25400" cap="flat" cmpd="sng" algn="ctr">
            <a:solidFill>
              <a:srgbClr val="C00000"/>
            </a:solidFill>
            <a:prstDash val="solid"/>
            <a:round/>
            <a:headEnd type="none" w="med" len="med"/>
            <a:tailEnd type="arrow"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Real </a:t>
            </a:r>
            <a:r>
              <a:rPr kumimoji="0" lang="de-DE" sz="16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memory</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16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only</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2</a:t>
            </a:r>
            <a:r>
              <a:rPr kumimoji="0" lang="de-DE" sz="1600" b="0" i="0" u="none" strike="noStrike" kern="1200" cap="none" spc="0" normalizeH="0" baseline="30000" noProof="0" dirty="0">
                <a:ln>
                  <a:noFill/>
                </a:ln>
                <a:solidFill>
                  <a:srgbClr val="333333"/>
                </a:solidFill>
                <a:effectLst/>
                <a:uLnTx/>
                <a:uFillTx/>
                <a:latin typeface="Verdana" pitchFamily="34" charset="0"/>
                <a:ea typeface="MS PGothic" pitchFamily="34" charset="-128"/>
                <a:cs typeface="+mn-cs"/>
              </a:rPr>
              <a:t>12</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16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byte</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 4KiB,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12 </a:t>
            </a:r>
            <a:r>
              <a:rPr kumimoji="0" lang="de-DE" sz="16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bit</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16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addresses</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16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are</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16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enough</a:t>
            </a:r>
            <a:r>
              <a:rPr kumimoji="0" lang="de-DE" sz="16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a:t>
            </a:r>
          </a:p>
        </p:txBody>
      </p:sp>
    </p:spTree>
    <p:custDataLst>
      <p:tags r:id="rId2"/>
    </p:custDataLst>
    <p:extLst>
      <p:ext uri="{BB962C8B-B14F-4D97-AF65-F5344CB8AC3E}">
        <p14:creationId xmlns:p14="http://schemas.microsoft.com/office/powerpoint/2010/main" val="607769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noProof="0" dirty="0"/>
              <a:t>Example</a:t>
            </a:r>
          </a:p>
        </p:txBody>
      </p:sp>
      <p:sp>
        <p:nvSpPr>
          <p:cNvPr id="10445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04452" name="Text Box 3"/>
          <p:cNvSpPr txBox="1">
            <a:spLocks noChangeArrowheads="1"/>
          </p:cNvSpPr>
          <p:nvPr/>
        </p:nvSpPr>
        <p:spPr bwMode="auto">
          <a:xfrm>
            <a:off x="2079626" y="914401"/>
            <a:ext cx="5647893" cy="501675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Name 	JMP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somewhere</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JMP -128</a:t>
            </a: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Logical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4583</a:t>
            </a: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Physical</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23112</a:t>
            </a:r>
          </a:p>
        </p:txBody>
      </p:sp>
      <p:sp>
        <p:nvSpPr>
          <p:cNvPr id="104453" name="Rectangle 4"/>
          <p:cNvSpPr>
            <a:spLocks noChangeArrowheads="1"/>
          </p:cNvSpPr>
          <p:nvPr/>
        </p:nvSpPr>
        <p:spPr bwMode="auto">
          <a:xfrm>
            <a:off x="6677025" y="1550989"/>
            <a:ext cx="2484438" cy="409575"/>
          </a:xfrm>
          <a:prstGeom prst="rect">
            <a:avLst/>
          </a:prstGeom>
          <a:noFill/>
          <a:ln w="12700">
            <a:solidFill>
              <a:srgbClr val="336699"/>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C00000"/>
                </a:solidFill>
                <a:effectLst/>
                <a:uLnTx/>
                <a:uFillTx/>
                <a:latin typeface="Arial" charset="0"/>
                <a:ea typeface="MS PGothic" pitchFamily="34" charset="-128"/>
                <a:cs typeface="+mn-cs"/>
              </a:rPr>
              <a:t>Compiler/Assembler</a:t>
            </a:r>
          </a:p>
        </p:txBody>
      </p:sp>
      <p:sp>
        <p:nvSpPr>
          <p:cNvPr id="104454" name="Rectangle 5"/>
          <p:cNvSpPr>
            <a:spLocks noChangeArrowheads="1"/>
          </p:cNvSpPr>
          <p:nvPr/>
        </p:nvSpPr>
        <p:spPr bwMode="auto">
          <a:xfrm>
            <a:off x="6677026" y="2884489"/>
            <a:ext cx="3449983" cy="707886"/>
          </a:xfrm>
          <a:prstGeom prst="rect">
            <a:avLst/>
          </a:prstGeom>
          <a:noFill/>
          <a:ln w="12700">
            <a:solidFill>
              <a:srgbClr val="336699"/>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rPr>
              <a:t>Dynamic </a:t>
            </a:r>
            <a:r>
              <a:rPr kumimoji="0" lang="de-DE" sz="2000" b="0" i="0" u="none" strike="noStrike" kern="1200" cap="none" spc="0" normalizeH="0" baseline="0" noProof="0" dirty="0" err="1">
                <a:ln>
                  <a:noFill/>
                </a:ln>
                <a:solidFill>
                  <a:srgbClr val="C00000"/>
                </a:solidFill>
                <a:effectLst/>
                <a:uLnTx/>
                <a:uFillTx/>
                <a:latin typeface="Arial" charset="0"/>
                <a:ea typeface="MS PGothic" pitchFamily="34" charset="-128"/>
                <a:cs typeface="+mn-cs"/>
              </a:rPr>
              <a:t>address</a:t>
            </a:r>
            <a:r>
              <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C00000"/>
                </a:solidFill>
                <a:effectLst/>
                <a:uLnTx/>
                <a:uFillTx/>
                <a:latin typeface="Arial" charset="0"/>
                <a:ea typeface="MS PGothic" pitchFamily="34" charset="-128"/>
                <a:cs typeface="+mn-cs"/>
              </a:rPr>
              <a:t>calculation</a:t>
            </a:r>
            <a:endPar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rPr>
              <a:t>((PC) - 128)</a:t>
            </a:r>
          </a:p>
        </p:txBody>
      </p:sp>
      <p:sp>
        <p:nvSpPr>
          <p:cNvPr id="104455" name="Rectangle 6"/>
          <p:cNvSpPr>
            <a:spLocks noChangeArrowheads="1"/>
          </p:cNvSpPr>
          <p:nvPr/>
        </p:nvSpPr>
        <p:spPr bwMode="auto">
          <a:xfrm>
            <a:off x="6677025" y="4446589"/>
            <a:ext cx="2533066" cy="707886"/>
          </a:xfrm>
          <a:prstGeom prst="rect">
            <a:avLst/>
          </a:prstGeom>
          <a:noFill/>
          <a:ln w="12700">
            <a:solidFill>
              <a:srgbClr val="336699"/>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rPr>
              <a:t>Virtual </a:t>
            </a:r>
            <a:r>
              <a:rPr kumimoji="0" lang="de-DE" sz="2000" b="0" i="0" u="none" strike="noStrike" kern="1200" cap="none" spc="0" normalizeH="0" baseline="0" noProof="0" dirty="0" err="1">
                <a:ln>
                  <a:noFill/>
                </a:ln>
                <a:solidFill>
                  <a:srgbClr val="C00000"/>
                </a:solidFill>
                <a:effectLst/>
                <a:uLnTx/>
                <a:uFillTx/>
                <a:latin typeface="Arial" charset="0"/>
                <a:ea typeface="MS PGothic" pitchFamily="34" charset="-128"/>
                <a:cs typeface="+mn-cs"/>
              </a:rPr>
              <a:t>memory</a:t>
            </a:r>
            <a:r>
              <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rPr>
              <a:t> </a:t>
            </a:r>
            <a:br>
              <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rPr>
            </a:br>
            <a:r>
              <a:rPr kumimoji="0" lang="de-DE" sz="2000" b="0" i="0" u="none" strike="noStrike" kern="1200" cap="none" spc="0" normalizeH="0" baseline="0" noProof="0" dirty="0" err="1">
                <a:ln>
                  <a:noFill/>
                </a:ln>
                <a:solidFill>
                  <a:srgbClr val="C00000"/>
                </a:solidFill>
                <a:effectLst/>
                <a:uLnTx/>
                <a:uFillTx/>
                <a:latin typeface="Arial" charset="0"/>
                <a:ea typeface="MS PGothic" pitchFamily="34" charset="-128"/>
                <a:cs typeface="+mn-cs"/>
              </a:rPr>
              <a:t>management</a:t>
            </a:r>
            <a:r>
              <a:rPr kumimoji="0" lang="de-DE" sz="2000" b="0" i="0" u="none" strike="noStrike" kern="1200" cap="none" spc="0" normalizeH="0" baseline="0" noProof="0" dirty="0">
                <a:ln>
                  <a:noFill/>
                </a:ln>
                <a:solidFill>
                  <a:srgbClr val="C00000"/>
                </a:solidFill>
                <a:effectLst/>
                <a:uLnTx/>
                <a:uFillTx/>
                <a:latin typeface="Arial" charset="0"/>
                <a:ea typeface="MS PGothic" pitchFamily="34" charset="-128"/>
                <a:cs typeface="+mn-cs"/>
              </a:rPr>
              <a:t> (MMU)</a:t>
            </a:r>
          </a:p>
        </p:txBody>
      </p:sp>
      <p:sp>
        <p:nvSpPr>
          <p:cNvPr id="104456" name="Line 7"/>
          <p:cNvSpPr>
            <a:spLocks noChangeShapeType="1"/>
          </p:cNvSpPr>
          <p:nvPr/>
        </p:nvSpPr>
        <p:spPr bwMode="auto">
          <a:xfrm>
            <a:off x="6296025" y="1360489"/>
            <a:ext cx="0" cy="1076325"/>
          </a:xfrm>
          <a:prstGeom prst="line">
            <a:avLst/>
          </a:prstGeom>
          <a:noFill/>
          <a:ln w="76200">
            <a:solidFill>
              <a:srgbClr val="969696"/>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4457" name="Line 8"/>
          <p:cNvSpPr>
            <a:spLocks noChangeShapeType="1"/>
          </p:cNvSpPr>
          <p:nvPr/>
        </p:nvSpPr>
        <p:spPr bwMode="auto">
          <a:xfrm>
            <a:off x="6267450" y="2808289"/>
            <a:ext cx="0" cy="1076325"/>
          </a:xfrm>
          <a:prstGeom prst="line">
            <a:avLst/>
          </a:prstGeom>
          <a:noFill/>
          <a:ln w="76200">
            <a:solidFill>
              <a:srgbClr val="969696"/>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4458" name="Line 9"/>
          <p:cNvSpPr>
            <a:spLocks noChangeShapeType="1"/>
          </p:cNvSpPr>
          <p:nvPr/>
        </p:nvSpPr>
        <p:spPr bwMode="auto">
          <a:xfrm>
            <a:off x="6219825" y="4389439"/>
            <a:ext cx="0" cy="1076325"/>
          </a:xfrm>
          <a:prstGeom prst="line">
            <a:avLst/>
          </a:prstGeom>
          <a:noFill/>
          <a:ln w="76200">
            <a:solidFill>
              <a:srgbClr val="969696"/>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300348162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Considering the memory hierarchy – what does a virtual memory hide?</a:t>
            </a:r>
          </a:p>
          <a:p>
            <a:pPr lvl="1"/>
            <a:r>
              <a:rPr lang="en-US" dirty="0"/>
              <a:t>What is the role of the OS and the MMU in the context of virtual memory? What else is the MMU good for?</a:t>
            </a:r>
          </a:p>
          <a:p>
            <a:pPr lvl="1"/>
            <a:r>
              <a:rPr lang="en-US" dirty="0"/>
              <a:t>Compare cache and virtual memory – what do they have in common?</a:t>
            </a:r>
          </a:p>
          <a:p>
            <a:pPr lvl="1"/>
            <a:endParaRPr lang="en-US" dirty="0"/>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035713923"/>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en-US" noProof="0" dirty="0"/>
              <a:t>Paging</a:t>
            </a:r>
          </a:p>
        </p:txBody>
      </p:sp>
      <p:sp>
        <p:nvSpPr>
          <p:cNvPr id="105475" name="Textplatzhalter 2"/>
          <p:cNvSpPr>
            <a:spLocks noGrp="1"/>
          </p:cNvSpPr>
          <p:nvPr>
            <p:ph type="body" idx="1"/>
          </p:nvPr>
        </p:nvSpPr>
        <p:spPr/>
        <p:txBody>
          <a:bodyPr/>
          <a:lstStyle/>
          <a:p>
            <a:r>
              <a:rPr lang="en-US" noProof="0" dirty="0"/>
              <a:t>Virtual memory</a:t>
            </a:r>
          </a:p>
        </p:txBody>
      </p:sp>
      <p:sp>
        <p:nvSpPr>
          <p:cNvPr id="10547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201652248"/>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6"/>
          <p:cNvSpPr>
            <a:spLocks noGrp="1" noChangeArrowheads="1"/>
          </p:cNvSpPr>
          <p:nvPr>
            <p:ph type="title"/>
          </p:nvPr>
        </p:nvSpPr>
        <p:spPr/>
        <p:txBody>
          <a:bodyPr/>
          <a:lstStyle/>
          <a:p>
            <a:pPr eaLnBrk="1" hangingPunct="1"/>
            <a:r>
              <a:rPr lang="en-US" noProof="0" dirty="0"/>
              <a:t>Segmentation and paging</a:t>
            </a:r>
          </a:p>
        </p:txBody>
      </p:sp>
      <p:sp>
        <p:nvSpPr>
          <p:cNvPr id="106500" name="Rectangle 7"/>
          <p:cNvSpPr>
            <a:spLocks noGrp="1" noChangeArrowheads="1"/>
          </p:cNvSpPr>
          <p:nvPr>
            <p:ph idx="1"/>
          </p:nvPr>
        </p:nvSpPr>
        <p:spPr/>
        <p:txBody>
          <a:bodyPr/>
          <a:lstStyle/>
          <a:p>
            <a:pPr eaLnBrk="1" hangingPunct="1"/>
            <a:r>
              <a:rPr lang="en-US" noProof="0" dirty="0"/>
              <a:t>There are two basic mechanisms for virtual memory management: </a:t>
            </a:r>
          </a:p>
          <a:p>
            <a:pPr lvl="1" eaLnBrk="1" hangingPunct="1"/>
            <a:r>
              <a:rPr lang="en-US" b="1" noProof="0" dirty="0"/>
              <a:t>Paging</a:t>
            </a:r>
          </a:p>
          <a:p>
            <a:pPr lvl="1"/>
            <a:r>
              <a:rPr lang="en-US" noProof="0" dirty="0"/>
              <a:t>Segmentation – </a:t>
            </a:r>
            <a:r>
              <a:rPr lang="en-US" dirty="0"/>
              <a:t>considered legacy (</a:t>
            </a:r>
            <a:r>
              <a:rPr lang="en-US" dirty="0">
                <a:hlinkClick r:id="rId3"/>
              </a:rPr>
              <a:t>https://en.wikipedia.org/wiki/Memory_segmentation</a:t>
            </a:r>
            <a:r>
              <a:rPr lang="en-US" dirty="0"/>
              <a:t>) </a:t>
            </a:r>
            <a:endParaRPr lang="en-US" noProof="0" dirty="0"/>
          </a:p>
          <a:p>
            <a:pPr eaLnBrk="1" hangingPunct="1"/>
            <a:endParaRPr lang="en-US" noProof="0" dirty="0"/>
          </a:p>
          <a:p>
            <a:pPr eaLnBrk="1" hangingPunct="1"/>
            <a:r>
              <a:rPr lang="en-US" noProof="0" dirty="0"/>
              <a:t>Subdivision of the memory into pages</a:t>
            </a:r>
          </a:p>
          <a:p>
            <a:pPr lvl="1" eaLnBrk="1" hangingPunct="1"/>
            <a:r>
              <a:rPr lang="en-US" noProof="0" dirty="0"/>
              <a:t>Subdivide the logical (virtual) and physical address space into segments of fixed length, the so-called pages.</a:t>
            </a:r>
          </a:p>
          <a:p>
            <a:pPr lvl="1" eaLnBrk="1" hangingPunct="1"/>
            <a:r>
              <a:rPr lang="en-US" noProof="0" dirty="0"/>
              <a:t>The pages are relatively small (e.g. 4 KiB, 64 KiB, …) or sometimes large (1 </a:t>
            </a:r>
            <a:r>
              <a:rPr lang="en-US" noProof="0" dirty="0" err="1"/>
              <a:t>GiB</a:t>
            </a:r>
            <a:r>
              <a:rPr lang="en-US" noProof="0" dirty="0"/>
              <a:t>, 16 </a:t>
            </a:r>
            <a:r>
              <a:rPr lang="en-US" noProof="0" dirty="0" err="1"/>
              <a:t>GiB</a:t>
            </a:r>
            <a:r>
              <a:rPr lang="en-US" noProof="0" dirty="0"/>
              <a:t>, …)</a:t>
            </a:r>
          </a:p>
          <a:p>
            <a:pPr lvl="1" eaLnBrk="1" hangingPunct="1"/>
            <a:r>
              <a:rPr lang="en-US" dirty="0"/>
              <a:t>The OS splits a process across several pages without any special context (i.e., a page contains data, no matter what this data represents)</a:t>
            </a:r>
          </a:p>
          <a:p>
            <a:pPr lvl="1" eaLnBrk="1" hangingPunct="1"/>
            <a:r>
              <a:rPr lang="en-US" noProof="0" dirty="0"/>
              <a:t>For more details see OS course!</a:t>
            </a:r>
          </a:p>
          <a:p>
            <a:pPr eaLnBrk="1" hangingPunct="1"/>
            <a:endParaRPr lang="en-US" noProof="0" dirty="0"/>
          </a:p>
        </p:txBody>
      </p:sp>
      <p:sp>
        <p:nvSpPr>
          <p:cNvPr id="10649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pic>
        <p:nvPicPr>
          <p:cNvPr id="2" name="Picture 1">
            <a:extLst>
              <a:ext uri="{FF2B5EF4-FFF2-40B4-BE49-F238E27FC236}">
                <a16:creationId xmlns:a16="http://schemas.microsoft.com/office/drawing/2014/main" id="{A0F3EA2F-0312-470D-A12B-4D6F803B588A}"/>
              </a:ext>
            </a:extLst>
          </p:cNvPr>
          <p:cNvPicPr>
            <a:picLocks noChangeAspect="1"/>
          </p:cNvPicPr>
          <p:nvPr/>
        </p:nvPicPr>
        <p:blipFill>
          <a:blip r:embed="rId4"/>
          <a:stretch>
            <a:fillRect/>
          </a:stretch>
        </p:blipFill>
        <p:spPr>
          <a:xfrm>
            <a:off x="4460566" y="4099034"/>
            <a:ext cx="7686236" cy="2382733"/>
          </a:xfrm>
          <a:prstGeom prst="rect">
            <a:avLst/>
          </a:prstGeom>
        </p:spPr>
      </p:pic>
    </p:spTree>
    <p:extLst>
      <p:ext uri="{BB962C8B-B14F-4D97-AF65-F5344CB8AC3E}">
        <p14:creationId xmlns:p14="http://schemas.microsoft.com/office/powerpoint/2010/main" val="335053000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noProof="0" dirty="0"/>
              <a:t>Pages in virtual and real memory</a:t>
            </a:r>
          </a:p>
        </p:txBody>
      </p:sp>
      <p:sp>
        <p:nvSpPr>
          <p:cNvPr id="10752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107524" name="Gruppieren 106"/>
          <p:cNvGrpSpPr>
            <a:grpSpLocks/>
          </p:cNvGrpSpPr>
          <p:nvPr/>
        </p:nvGrpSpPr>
        <p:grpSpPr bwMode="auto">
          <a:xfrm>
            <a:off x="7524750" y="3367822"/>
            <a:ext cx="2001804" cy="3084513"/>
            <a:chOff x="4132263" y="3105150"/>
            <a:chExt cx="2001803" cy="3084513"/>
          </a:xfrm>
        </p:grpSpPr>
        <p:sp>
          <p:nvSpPr>
            <p:cNvPr id="107596" name="Rectangle 4"/>
            <p:cNvSpPr>
              <a:spLocks noChangeArrowheads="1"/>
            </p:cNvSpPr>
            <p:nvPr/>
          </p:nvSpPr>
          <p:spPr bwMode="auto">
            <a:xfrm>
              <a:off x="4970463" y="6021388"/>
              <a:ext cx="1778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(b)</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97" name="Rectangle 58"/>
            <p:cNvSpPr>
              <a:spLocks noChangeArrowheads="1"/>
            </p:cNvSpPr>
            <p:nvPr/>
          </p:nvSpPr>
          <p:spPr bwMode="auto">
            <a:xfrm>
              <a:off x="4443413" y="3792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98" name="Rectangle 59"/>
            <p:cNvSpPr>
              <a:spLocks noChangeArrowheads="1"/>
            </p:cNvSpPr>
            <p:nvPr/>
          </p:nvSpPr>
          <p:spPr bwMode="auto">
            <a:xfrm>
              <a:off x="4443413" y="4046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99" name="Rectangle 60"/>
            <p:cNvSpPr>
              <a:spLocks noChangeArrowheads="1"/>
            </p:cNvSpPr>
            <p:nvPr/>
          </p:nvSpPr>
          <p:spPr bwMode="auto">
            <a:xfrm>
              <a:off x="4443413" y="4300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0" name="Rectangle 61"/>
            <p:cNvSpPr>
              <a:spLocks noChangeArrowheads="1"/>
            </p:cNvSpPr>
            <p:nvPr/>
          </p:nvSpPr>
          <p:spPr bwMode="auto">
            <a:xfrm>
              <a:off x="4443413" y="4554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1" name="Rectangle 62"/>
            <p:cNvSpPr>
              <a:spLocks noChangeArrowheads="1"/>
            </p:cNvSpPr>
            <p:nvPr/>
          </p:nvSpPr>
          <p:spPr bwMode="auto">
            <a:xfrm>
              <a:off x="4443413" y="4810125"/>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2" name="Rectangle 63"/>
            <p:cNvSpPr>
              <a:spLocks noChangeArrowheads="1"/>
            </p:cNvSpPr>
            <p:nvPr/>
          </p:nvSpPr>
          <p:spPr bwMode="auto">
            <a:xfrm>
              <a:off x="4443413" y="5064125"/>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3" name="Rectangle 64"/>
            <p:cNvSpPr>
              <a:spLocks noChangeArrowheads="1"/>
            </p:cNvSpPr>
            <p:nvPr/>
          </p:nvSpPr>
          <p:spPr bwMode="auto">
            <a:xfrm>
              <a:off x="4443413" y="5318125"/>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4" name="Rectangle 65"/>
            <p:cNvSpPr>
              <a:spLocks noChangeArrowheads="1"/>
            </p:cNvSpPr>
            <p:nvPr/>
          </p:nvSpPr>
          <p:spPr bwMode="auto">
            <a:xfrm>
              <a:off x="4464050" y="5575300"/>
              <a:ext cx="777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5" name="Rectangle 66"/>
            <p:cNvSpPr>
              <a:spLocks noChangeArrowheads="1"/>
            </p:cNvSpPr>
            <p:nvPr/>
          </p:nvSpPr>
          <p:spPr bwMode="auto">
            <a:xfrm>
              <a:off x="4294188" y="3332163"/>
              <a:ext cx="94578"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P</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6" name="Rectangle 67"/>
            <p:cNvSpPr>
              <a:spLocks noChangeArrowheads="1"/>
            </p:cNvSpPr>
            <p:nvPr/>
          </p:nvSpPr>
          <p:spPr bwMode="auto">
            <a:xfrm>
              <a:off x="4395788" y="3332163"/>
              <a:ext cx="2794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age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7" name="Rectangle 68"/>
            <p:cNvSpPr>
              <a:spLocks noChangeArrowheads="1"/>
            </p:cNvSpPr>
            <p:nvPr/>
          </p:nvSpPr>
          <p:spPr bwMode="auto">
            <a:xfrm>
              <a:off x="4302125" y="3484563"/>
              <a:ext cx="100013"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fr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8" name="Rectangle 69"/>
            <p:cNvSpPr>
              <a:spLocks noChangeArrowheads="1"/>
            </p:cNvSpPr>
            <p:nvPr/>
          </p:nvSpPr>
          <p:spPr bwMode="auto">
            <a:xfrm>
              <a:off x="4389438" y="3484563"/>
              <a:ext cx="2794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ame</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9" name="Rectangle 70"/>
            <p:cNvSpPr>
              <a:spLocks noChangeArrowheads="1"/>
            </p:cNvSpPr>
            <p:nvPr/>
          </p:nvSpPr>
          <p:spPr bwMode="auto">
            <a:xfrm>
              <a:off x="4908550" y="3105150"/>
              <a:ext cx="9921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Bottom 32K of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0" name="Rectangle 71"/>
            <p:cNvSpPr>
              <a:spLocks noChangeArrowheads="1"/>
            </p:cNvSpPr>
            <p:nvPr/>
          </p:nvSpPr>
          <p:spPr bwMode="auto">
            <a:xfrm>
              <a:off x="5011738" y="3259138"/>
              <a:ext cx="91531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main memory</a:t>
              </a:r>
            </a:p>
          </p:txBody>
        </p:sp>
        <p:sp>
          <p:nvSpPr>
            <p:cNvPr id="107611" name="Rectangle 72"/>
            <p:cNvSpPr>
              <a:spLocks noChangeArrowheads="1"/>
            </p:cNvSpPr>
            <p:nvPr/>
          </p:nvSpPr>
          <p:spPr bwMode="auto">
            <a:xfrm>
              <a:off x="4824413" y="3484563"/>
              <a:ext cx="1309653"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FF"/>
                  </a:solidFill>
                  <a:effectLst/>
                  <a:uLnTx/>
                  <a:uFillTx/>
                  <a:latin typeface="Helvetica" pitchFamily="34" charset="0"/>
                  <a:ea typeface="MS PGothic" pitchFamily="34" charset="-128"/>
                  <a:cs typeface="+mn-cs"/>
                </a:rPr>
                <a:t>Physical addresses</a:t>
              </a:r>
            </a:p>
          </p:txBody>
        </p:sp>
        <p:sp>
          <p:nvSpPr>
            <p:cNvPr id="107612" name="Rectangle 73"/>
            <p:cNvSpPr>
              <a:spLocks noChangeArrowheads="1"/>
            </p:cNvSpPr>
            <p:nvPr/>
          </p:nvSpPr>
          <p:spPr bwMode="auto">
            <a:xfrm>
              <a:off x="5008563" y="3792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28672 - 32767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3" name="Rectangle 74"/>
            <p:cNvSpPr>
              <a:spLocks noChangeArrowheads="1"/>
            </p:cNvSpPr>
            <p:nvPr/>
          </p:nvSpPr>
          <p:spPr bwMode="auto">
            <a:xfrm>
              <a:off x="5008563" y="4046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24576 - 28671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4" name="Rectangle 75"/>
            <p:cNvSpPr>
              <a:spLocks noChangeArrowheads="1"/>
            </p:cNvSpPr>
            <p:nvPr/>
          </p:nvSpPr>
          <p:spPr bwMode="auto">
            <a:xfrm>
              <a:off x="5008563" y="4300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20480 - 24575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5" name="Rectangle 76"/>
            <p:cNvSpPr>
              <a:spLocks noChangeArrowheads="1"/>
            </p:cNvSpPr>
            <p:nvPr/>
          </p:nvSpPr>
          <p:spPr bwMode="auto">
            <a:xfrm>
              <a:off x="5008563" y="4554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16384 - 20479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6" name="Rectangle 77"/>
            <p:cNvSpPr>
              <a:spLocks noChangeArrowheads="1"/>
            </p:cNvSpPr>
            <p:nvPr/>
          </p:nvSpPr>
          <p:spPr bwMode="auto">
            <a:xfrm>
              <a:off x="5008563" y="481012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12288 - 16383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7" name="Rectangle 78"/>
            <p:cNvSpPr>
              <a:spLocks noChangeArrowheads="1"/>
            </p:cNvSpPr>
            <p:nvPr/>
          </p:nvSpPr>
          <p:spPr bwMode="auto">
            <a:xfrm>
              <a:off x="5008563" y="5064125"/>
              <a:ext cx="93662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8192 - 12287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8" name="Rectangle 79"/>
            <p:cNvSpPr>
              <a:spLocks noChangeArrowheads="1"/>
            </p:cNvSpPr>
            <p:nvPr/>
          </p:nvSpPr>
          <p:spPr bwMode="auto">
            <a:xfrm>
              <a:off x="5048250" y="5318125"/>
              <a:ext cx="85883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4096 -   8191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9" name="Rectangle 80"/>
            <p:cNvSpPr>
              <a:spLocks noChangeArrowheads="1"/>
            </p:cNvSpPr>
            <p:nvPr/>
          </p:nvSpPr>
          <p:spPr bwMode="auto">
            <a:xfrm>
              <a:off x="5070475" y="5575300"/>
              <a:ext cx="8159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0 -  4095</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20" name="Rectangle 81"/>
            <p:cNvSpPr>
              <a:spLocks noChangeArrowheads="1"/>
            </p:cNvSpPr>
            <p:nvPr/>
          </p:nvSpPr>
          <p:spPr bwMode="auto">
            <a:xfrm>
              <a:off x="4138613" y="3736975"/>
              <a:ext cx="1916112" cy="2024063"/>
            </a:xfrm>
            <a:prstGeom prst="rect">
              <a:avLst/>
            </a:prstGeom>
            <a:noFill/>
            <a:ln w="14288">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1" name="Line 82"/>
            <p:cNvSpPr>
              <a:spLocks noChangeShapeType="1"/>
            </p:cNvSpPr>
            <p:nvPr/>
          </p:nvSpPr>
          <p:spPr bwMode="auto">
            <a:xfrm>
              <a:off x="4833938" y="3730625"/>
              <a:ext cx="1587" cy="2036763"/>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2" name="Line 83"/>
            <p:cNvSpPr>
              <a:spLocks noChangeShapeType="1"/>
            </p:cNvSpPr>
            <p:nvPr/>
          </p:nvSpPr>
          <p:spPr bwMode="auto">
            <a:xfrm flipH="1">
              <a:off x="4132263" y="3730625"/>
              <a:ext cx="1928812"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3" name="Line 84"/>
            <p:cNvSpPr>
              <a:spLocks noChangeShapeType="1"/>
            </p:cNvSpPr>
            <p:nvPr/>
          </p:nvSpPr>
          <p:spPr bwMode="auto">
            <a:xfrm flipH="1">
              <a:off x="4132263" y="3986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4" name="Line 85"/>
            <p:cNvSpPr>
              <a:spLocks noChangeShapeType="1"/>
            </p:cNvSpPr>
            <p:nvPr/>
          </p:nvSpPr>
          <p:spPr bwMode="auto">
            <a:xfrm flipH="1">
              <a:off x="4132263" y="4240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5" name="Line 86"/>
            <p:cNvSpPr>
              <a:spLocks noChangeShapeType="1"/>
            </p:cNvSpPr>
            <p:nvPr/>
          </p:nvSpPr>
          <p:spPr bwMode="auto">
            <a:xfrm flipH="1">
              <a:off x="4132263" y="4494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6" name="Line 87"/>
            <p:cNvSpPr>
              <a:spLocks noChangeShapeType="1"/>
            </p:cNvSpPr>
            <p:nvPr/>
          </p:nvSpPr>
          <p:spPr bwMode="auto">
            <a:xfrm flipH="1">
              <a:off x="4132263" y="4748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7" name="Line 88"/>
            <p:cNvSpPr>
              <a:spLocks noChangeShapeType="1"/>
            </p:cNvSpPr>
            <p:nvPr/>
          </p:nvSpPr>
          <p:spPr bwMode="auto">
            <a:xfrm flipH="1">
              <a:off x="4132263" y="5002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8" name="Line 89"/>
            <p:cNvSpPr>
              <a:spLocks noChangeShapeType="1"/>
            </p:cNvSpPr>
            <p:nvPr/>
          </p:nvSpPr>
          <p:spPr bwMode="auto">
            <a:xfrm flipH="1">
              <a:off x="4132263" y="5259388"/>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9" name="Line 90"/>
            <p:cNvSpPr>
              <a:spLocks noChangeShapeType="1"/>
            </p:cNvSpPr>
            <p:nvPr/>
          </p:nvSpPr>
          <p:spPr bwMode="auto">
            <a:xfrm flipH="1">
              <a:off x="4132263" y="5513388"/>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7525" name="Gruppieren 107"/>
          <p:cNvGrpSpPr>
            <a:grpSpLocks/>
          </p:cNvGrpSpPr>
          <p:nvPr/>
        </p:nvGrpSpPr>
        <p:grpSpPr bwMode="auto">
          <a:xfrm>
            <a:off x="2524125" y="1283434"/>
            <a:ext cx="2033588" cy="5169902"/>
            <a:chOff x="1738313" y="1020763"/>
            <a:chExt cx="2033587" cy="5169902"/>
          </a:xfrm>
        </p:grpSpPr>
        <p:sp>
          <p:nvSpPr>
            <p:cNvPr id="107527" name="Rectangle 3"/>
            <p:cNvSpPr>
              <a:spLocks noChangeArrowheads="1"/>
            </p:cNvSpPr>
            <p:nvPr/>
          </p:nvSpPr>
          <p:spPr bwMode="auto">
            <a:xfrm>
              <a:off x="2627313" y="6021388"/>
              <a:ext cx="171522"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28" name="Rectangle 5"/>
            <p:cNvSpPr>
              <a:spLocks noChangeArrowheads="1"/>
            </p:cNvSpPr>
            <p:nvPr/>
          </p:nvSpPr>
          <p:spPr bwMode="auto">
            <a:xfrm>
              <a:off x="1797050" y="1249363"/>
              <a:ext cx="1916113" cy="4511675"/>
            </a:xfrm>
            <a:prstGeom prst="rect">
              <a:avLst/>
            </a:prstGeom>
            <a:noFill/>
            <a:ln w="14288">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29" name="Line 6"/>
            <p:cNvSpPr>
              <a:spLocks noChangeShapeType="1"/>
            </p:cNvSpPr>
            <p:nvPr/>
          </p:nvSpPr>
          <p:spPr bwMode="auto">
            <a:xfrm>
              <a:off x="2492375" y="1243013"/>
              <a:ext cx="1588" cy="45227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0" name="Rectangle 7"/>
            <p:cNvSpPr>
              <a:spLocks noChangeArrowheads="1"/>
            </p:cNvSpPr>
            <p:nvPr/>
          </p:nvSpPr>
          <p:spPr bwMode="auto">
            <a:xfrm>
              <a:off x="1973263" y="1020763"/>
              <a:ext cx="94578"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P</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1" name="Rectangle 8"/>
            <p:cNvSpPr>
              <a:spLocks noChangeArrowheads="1"/>
            </p:cNvSpPr>
            <p:nvPr/>
          </p:nvSpPr>
          <p:spPr bwMode="auto">
            <a:xfrm>
              <a:off x="2074863" y="1020763"/>
              <a:ext cx="2413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age</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2" name="Rectangle 9"/>
            <p:cNvSpPr>
              <a:spLocks noChangeArrowheads="1"/>
            </p:cNvSpPr>
            <p:nvPr/>
          </p:nvSpPr>
          <p:spPr bwMode="auto">
            <a:xfrm>
              <a:off x="2538413" y="1020763"/>
              <a:ext cx="1163637"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FF"/>
                  </a:solidFill>
                  <a:effectLst/>
                  <a:uLnTx/>
                  <a:uFillTx/>
                  <a:latin typeface="Helvetica" pitchFamily="34" charset="0"/>
                  <a:ea typeface="MS PGothic" pitchFamily="34" charset="-128"/>
                  <a:cs typeface="+mn-cs"/>
                </a:rPr>
                <a:t>Virtual addresses</a:t>
              </a:r>
            </a:p>
          </p:txBody>
        </p:sp>
        <p:sp>
          <p:nvSpPr>
            <p:cNvPr id="107533" name="Rectangle 10"/>
            <p:cNvSpPr>
              <a:spLocks noChangeArrowheads="1"/>
            </p:cNvSpPr>
            <p:nvPr/>
          </p:nvSpPr>
          <p:spPr bwMode="auto">
            <a:xfrm>
              <a:off x="2039938" y="1755775"/>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4" name="Rectangle 11"/>
            <p:cNvSpPr>
              <a:spLocks noChangeArrowheads="1"/>
            </p:cNvSpPr>
            <p:nvPr/>
          </p:nvSpPr>
          <p:spPr bwMode="auto">
            <a:xfrm>
              <a:off x="2039938" y="2009775"/>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5" name="Rectangle 12"/>
            <p:cNvSpPr>
              <a:spLocks noChangeArrowheads="1"/>
            </p:cNvSpPr>
            <p:nvPr/>
          </p:nvSpPr>
          <p:spPr bwMode="auto">
            <a:xfrm>
              <a:off x="2039938" y="2263775"/>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6" name="Rectangle 13"/>
            <p:cNvSpPr>
              <a:spLocks noChangeArrowheads="1"/>
            </p:cNvSpPr>
            <p:nvPr/>
          </p:nvSpPr>
          <p:spPr bwMode="auto">
            <a:xfrm>
              <a:off x="2039938" y="2519363"/>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7" name="Rectangle 14"/>
            <p:cNvSpPr>
              <a:spLocks noChangeArrowheads="1"/>
            </p:cNvSpPr>
            <p:nvPr/>
          </p:nvSpPr>
          <p:spPr bwMode="auto">
            <a:xfrm>
              <a:off x="2039938" y="2774950"/>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8" name="Rectangle 15"/>
            <p:cNvSpPr>
              <a:spLocks noChangeArrowheads="1"/>
            </p:cNvSpPr>
            <p:nvPr/>
          </p:nvSpPr>
          <p:spPr bwMode="auto">
            <a:xfrm>
              <a:off x="2039938" y="3028950"/>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9" name="Rectangle 16"/>
            <p:cNvSpPr>
              <a:spLocks noChangeArrowheads="1"/>
            </p:cNvSpPr>
            <p:nvPr/>
          </p:nvSpPr>
          <p:spPr bwMode="auto">
            <a:xfrm>
              <a:off x="2082800" y="3284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0" name="Rectangle 17"/>
            <p:cNvSpPr>
              <a:spLocks noChangeArrowheads="1"/>
            </p:cNvSpPr>
            <p:nvPr/>
          </p:nvSpPr>
          <p:spPr bwMode="auto">
            <a:xfrm>
              <a:off x="2082800" y="3535363"/>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8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1" name="Rectangle 18"/>
            <p:cNvSpPr>
              <a:spLocks noChangeArrowheads="1"/>
            </p:cNvSpPr>
            <p:nvPr/>
          </p:nvSpPr>
          <p:spPr bwMode="auto">
            <a:xfrm>
              <a:off x="2082800" y="3792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2" name="Rectangle 19"/>
            <p:cNvSpPr>
              <a:spLocks noChangeArrowheads="1"/>
            </p:cNvSpPr>
            <p:nvPr/>
          </p:nvSpPr>
          <p:spPr bwMode="auto">
            <a:xfrm>
              <a:off x="2082800" y="4046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3" name="Rectangle 20"/>
            <p:cNvSpPr>
              <a:spLocks noChangeArrowheads="1"/>
            </p:cNvSpPr>
            <p:nvPr/>
          </p:nvSpPr>
          <p:spPr bwMode="auto">
            <a:xfrm>
              <a:off x="2082800" y="4300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4" name="Rectangle 21"/>
            <p:cNvSpPr>
              <a:spLocks noChangeArrowheads="1"/>
            </p:cNvSpPr>
            <p:nvPr/>
          </p:nvSpPr>
          <p:spPr bwMode="auto">
            <a:xfrm>
              <a:off x="2082800" y="4554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5" name="Rectangle 22"/>
            <p:cNvSpPr>
              <a:spLocks noChangeArrowheads="1"/>
            </p:cNvSpPr>
            <p:nvPr/>
          </p:nvSpPr>
          <p:spPr bwMode="auto">
            <a:xfrm>
              <a:off x="2082800" y="4810125"/>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6" name="Rectangle 23"/>
            <p:cNvSpPr>
              <a:spLocks noChangeArrowheads="1"/>
            </p:cNvSpPr>
            <p:nvPr/>
          </p:nvSpPr>
          <p:spPr bwMode="auto">
            <a:xfrm>
              <a:off x="2082800" y="5064125"/>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7" name="Rectangle 24"/>
            <p:cNvSpPr>
              <a:spLocks noChangeArrowheads="1"/>
            </p:cNvSpPr>
            <p:nvPr/>
          </p:nvSpPr>
          <p:spPr bwMode="auto">
            <a:xfrm>
              <a:off x="2082800" y="5318125"/>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8" name="Rectangle 25"/>
            <p:cNvSpPr>
              <a:spLocks noChangeArrowheads="1"/>
            </p:cNvSpPr>
            <p:nvPr/>
          </p:nvSpPr>
          <p:spPr bwMode="auto">
            <a:xfrm>
              <a:off x="2103438" y="5575300"/>
              <a:ext cx="78548"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9" name="Rectangle 26"/>
            <p:cNvSpPr>
              <a:spLocks noChangeArrowheads="1"/>
            </p:cNvSpPr>
            <p:nvPr/>
          </p:nvSpPr>
          <p:spPr bwMode="auto">
            <a:xfrm>
              <a:off x="2646363" y="175577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61440 - 65535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0" name="Rectangle 27"/>
            <p:cNvSpPr>
              <a:spLocks noChangeArrowheads="1"/>
            </p:cNvSpPr>
            <p:nvPr/>
          </p:nvSpPr>
          <p:spPr bwMode="auto">
            <a:xfrm>
              <a:off x="2624138" y="2009775"/>
              <a:ext cx="985847"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57344 - 61439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1" name="Rectangle 28"/>
            <p:cNvSpPr>
              <a:spLocks noChangeArrowheads="1"/>
            </p:cNvSpPr>
            <p:nvPr/>
          </p:nvSpPr>
          <p:spPr bwMode="auto">
            <a:xfrm>
              <a:off x="2646363" y="226377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53248 - 57343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2" name="Rectangle 29"/>
            <p:cNvSpPr>
              <a:spLocks noChangeArrowheads="1"/>
            </p:cNvSpPr>
            <p:nvPr/>
          </p:nvSpPr>
          <p:spPr bwMode="auto">
            <a:xfrm>
              <a:off x="2646363" y="2519363"/>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49152 - 53247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3" name="Rectangle 30"/>
            <p:cNvSpPr>
              <a:spLocks noChangeArrowheads="1"/>
            </p:cNvSpPr>
            <p:nvPr/>
          </p:nvSpPr>
          <p:spPr bwMode="auto">
            <a:xfrm>
              <a:off x="2646363" y="2774950"/>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45056 - 49151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4" name="Rectangle 31"/>
            <p:cNvSpPr>
              <a:spLocks noChangeArrowheads="1"/>
            </p:cNvSpPr>
            <p:nvPr/>
          </p:nvSpPr>
          <p:spPr bwMode="auto">
            <a:xfrm>
              <a:off x="2646363" y="3028950"/>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40960 - 45055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5" name="Rectangle 32"/>
            <p:cNvSpPr>
              <a:spLocks noChangeArrowheads="1"/>
            </p:cNvSpPr>
            <p:nvPr/>
          </p:nvSpPr>
          <p:spPr bwMode="auto">
            <a:xfrm>
              <a:off x="2646363" y="3284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36864 - 40959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6" name="Rectangle 33"/>
            <p:cNvSpPr>
              <a:spLocks noChangeArrowheads="1"/>
            </p:cNvSpPr>
            <p:nvPr/>
          </p:nvSpPr>
          <p:spPr bwMode="auto">
            <a:xfrm>
              <a:off x="2646363" y="3535363"/>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32768 - 36863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7" name="Rectangle 34"/>
            <p:cNvSpPr>
              <a:spLocks noChangeArrowheads="1"/>
            </p:cNvSpPr>
            <p:nvPr/>
          </p:nvSpPr>
          <p:spPr bwMode="auto">
            <a:xfrm>
              <a:off x="2646363" y="3792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28672 - 32767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8" name="Rectangle 35"/>
            <p:cNvSpPr>
              <a:spLocks noChangeArrowheads="1"/>
            </p:cNvSpPr>
            <p:nvPr/>
          </p:nvSpPr>
          <p:spPr bwMode="auto">
            <a:xfrm>
              <a:off x="2646363" y="4046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24576 - 28671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9" name="Rectangle 36"/>
            <p:cNvSpPr>
              <a:spLocks noChangeArrowheads="1"/>
            </p:cNvSpPr>
            <p:nvPr/>
          </p:nvSpPr>
          <p:spPr bwMode="auto">
            <a:xfrm>
              <a:off x="2646363" y="4300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20480 - 24575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0" name="Rectangle 37"/>
            <p:cNvSpPr>
              <a:spLocks noChangeArrowheads="1"/>
            </p:cNvSpPr>
            <p:nvPr/>
          </p:nvSpPr>
          <p:spPr bwMode="auto">
            <a:xfrm>
              <a:off x="2646363" y="4554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16384 - 20479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1" name="Rectangle 38"/>
            <p:cNvSpPr>
              <a:spLocks noChangeArrowheads="1"/>
            </p:cNvSpPr>
            <p:nvPr/>
          </p:nvSpPr>
          <p:spPr bwMode="auto">
            <a:xfrm>
              <a:off x="2646363" y="481012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12288 - 16383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2" name="Rectangle 39"/>
            <p:cNvSpPr>
              <a:spLocks noChangeArrowheads="1"/>
            </p:cNvSpPr>
            <p:nvPr/>
          </p:nvSpPr>
          <p:spPr bwMode="auto">
            <a:xfrm>
              <a:off x="2646363" y="5064125"/>
              <a:ext cx="93662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8192 - 12287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3" name="Rectangle 40"/>
            <p:cNvSpPr>
              <a:spLocks noChangeArrowheads="1"/>
            </p:cNvSpPr>
            <p:nvPr/>
          </p:nvSpPr>
          <p:spPr bwMode="auto">
            <a:xfrm>
              <a:off x="2767013" y="5318125"/>
              <a:ext cx="86722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4096 -   8191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4" name="Rectangle 41"/>
            <p:cNvSpPr>
              <a:spLocks noChangeArrowheads="1"/>
            </p:cNvSpPr>
            <p:nvPr/>
          </p:nvSpPr>
          <p:spPr bwMode="auto">
            <a:xfrm>
              <a:off x="2751138" y="5575300"/>
              <a:ext cx="8159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0 -  4095</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5" name="Line 42"/>
            <p:cNvSpPr>
              <a:spLocks noChangeShapeType="1"/>
            </p:cNvSpPr>
            <p:nvPr/>
          </p:nvSpPr>
          <p:spPr bwMode="auto">
            <a:xfrm flipH="1">
              <a:off x="1790700" y="1695450"/>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6" name="Line 43"/>
            <p:cNvSpPr>
              <a:spLocks noChangeShapeType="1"/>
            </p:cNvSpPr>
            <p:nvPr/>
          </p:nvSpPr>
          <p:spPr bwMode="auto">
            <a:xfrm flipH="1">
              <a:off x="1790700" y="1949450"/>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7" name="Line 44"/>
            <p:cNvSpPr>
              <a:spLocks noChangeShapeType="1"/>
            </p:cNvSpPr>
            <p:nvPr/>
          </p:nvSpPr>
          <p:spPr bwMode="auto">
            <a:xfrm flipH="1">
              <a:off x="1790700" y="2205038"/>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8" name="Line 45"/>
            <p:cNvSpPr>
              <a:spLocks noChangeShapeType="1"/>
            </p:cNvSpPr>
            <p:nvPr/>
          </p:nvSpPr>
          <p:spPr bwMode="auto">
            <a:xfrm flipH="1">
              <a:off x="1790700" y="2460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9" name="Line 46"/>
            <p:cNvSpPr>
              <a:spLocks noChangeShapeType="1"/>
            </p:cNvSpPr>
            <p:nvPr/>
          </p:nvSpPr>
          <p:spPr bwMode="auto">
            <a:xfrm flipH="1">
              <a:off x="1790700" y="2714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0" name="Line 47"/>
            <p:cNvSpPr>
              <a:spLocks noChangeShapeType="1"/>
            </p:cNvSpPr>
            <p:nvPr/>
          </p:nvSpPr>
          <p:spPr bwMode="auto">
            <a:xfrm flipH="1">
              <a:off x="1790700" y="2968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1" name="Line 48"/>
            <p:cNvSpPr>
              <a:spLocks noChangeShapeType="1"/>
            </p:cNvSpPr>
            <p:nvPr/>
          </p:nvSpPr>
          <p:spPr bwMode="auto">
            <a:xfrm flipH="1">
              <a:off x="1790700" y="3222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2" name="Line 49"/>
            <p:cNvSpPr>
              <a:spLocks noChangeShapeType="1"/>
            </p:cNvSpPr>
            <p:nvPr/>
          </p:nvSpPr>
          <p:spPr bwMode="auto">
            <a:xfrm flipH="1">
              <a:off x="1790700" y="3476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3" name="Line 50"/>
            <p:cNvSpPr>
              <a:spLocks noChangeShapeType="1"/>
            </p:cNvSpPr>
            <p:nvPr/>
          </p:nvSpPr>
          <p:spPr bwMode="auto">
            <a:xfrm flipH="1">
              <a:off x="1790700" y="3730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4" name="Line 51"/>
            <p:cNvSpPr>
              <a:spLocks noChangeShapeType="1"/>
            </p:cNvSpPr>
            <p:nvPr/>
          </p:nvSpPr>
          <p:spPr bwMode="auto">
            <a:xfrm flipH="1">
              <a:off x="1790700" y="3986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5" name="Line 52"/>
            <p:cNvSpPr>
              <a:spLocks noChangeShapeType="1"/>
            </p:cNvSpPr>
            <p:nvPr/>
          </p:nvSpPr>
          <p:spPr bwMode="auto">
            <a:xfrm flipH="1">
              <a:off x="1790700" y="4240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6" name="Line 53"/>
            <p:cNvSpPr>
              <a:spLocks noChangeShapeType="1"/>
            </p:cNvSpPr>
            <p:nvPr/>
          </p:nvSpPr>
          <p:spPr bwMode="auto">
            <a:xfrm flipH="1">
              <a:off x="1790700" y="4494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7" name="Line 54"/>
            <p:cNvSpPr>
              <a:spLocks noChangeShapeType="1"/>
            </p:cNvSpPr>
            <p:nvPr/>
          </p:nvSpPr>
          <p:spPr bwMode="auto">
            <a:xfrm flipH="1">
              <a:off x="1790700" y="4748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8" name="Line 55"/>
            <p:cNvSpPr>
              <a:spLocks noChangeShapeType="1"/>
            </p:cNvSpPr>
            <p:nvPr/>
          </p:nvSpPr>
          <p:spPr bwMode="auto">
            <a:xfrm flipH="1">
              <a:off x="1790700" y="5002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9" name="Line 56"/>
            <p:cNvSpPr>
              <a:spLocks noChangeShapeType="1"/>
            </p:cNvSpPr>
            <p:nvPr/>
          </p:nvSpPr>
          <p:spPr bwMode="auto">
            <a:xfrm flipH="1">
              <a:off x="1790700" y="5259388"/>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0" name="Line 57"/>
            <p:cNvSpPr>
              <a:spLocks noChangeShapeType="1"/>
            </p:cNvSpPr>
            <p:nvPr/>
          </p:nvSpPr>
          <p:spPr bwMode="auto">
            <a:xfrm flipH="1">
              <a:off x="1790700" y="5513388"/>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1" name="Freeform 91"/>
            <p:cNvSpPr>
              <a:spLocks/>
            </p:cNvSpPr>
            <p:nvPr/>
          </p:nvSpPr>
          <p:spPr bwMode="auto">
            <a:xfrm>
              <a:off x="1738313" y="1446213"/>
              <a:ext cx="107950" cy="63500"/>
            </a:xfrm>
            <a:custGeom>
              <a:avLst/>
              <a:gdLst>
                <a:gd name="T0" fmla="*/ 2147483647 w 68"/>
                <a:gd name="T1" fmla="*/ 2147483647 h 40"/>
                <a:gd name="T2" fmla="*/ 2147483647 w 68"/>
                <a:gd name="T3" fmla="*/ 2147483647 h 40"/>
                <a:gd name="T4" fmla="*/ 2147483647 w 68"/>
                <a:gd name="T5" fmla="*/ 2147483647 h 40"/>
                <a:gd name="T6" fmla="*/ 2147483647 w 68"/>
                <a:gd name="T7" fmla="*/ 2147483647 h 40"/>
                <a:gd name="T8" fmla="*/ 2147483647 w 68"/>
                <a:gd name="T9" fmla="*/ 2147483647 h 40"/>
                <a:gd name="T10" fmla="*/ 2147483647 w 68"/>
                <a:gd name="T11" fmla="*/ 0 h 40"/>
                <a:gd name="T12" fmla="*/ 2147483647 w 68"/>
                <a:gd name="T13" fmla="*/ 2147483647 h 40"/>
                <a:gd name="T14" fmla="*/ 0 w 68"/>
                <a:gd name="T15" fmla="*/ 2147483647 h 40"/>
                <a:gd name="T16" fmla="*/ 0 w 68"/>
                <a:gd name="T17" fmla="*/ 2147483647 h 40"/>
                <a:gd name="T18" fmla="*/ 0 w 68"/>
                <a:gd name="T19" fmla="*/ 2147483647 h 40"/>
                <a:gd name="T20" fmla="*/ 0 w 68"/>
                <a:gd name="T21" fmla="*/ 2147483647 h 40"/>
                <a:gd name="T22" fmla="*/ 2147483647 w 68"/>
                <a:gd name="T23" fmla="*/ 2147483647 h 40"/>
                <a:gd name="T24" fmla="*/ 2147483647 w 68"/>
                <a:gd name="T25" fmla="*/ 2147483647 h 40"/>
                <a:gd name="T26" fmla="*/ 2147483647 w 68"/>
                <a:gd name="T27" fmla="*/ 2147483647 h 40"/>
                <a:gd name="T28" fmla="*/ 2147483647 w 68"/>
                <a:gd name="T29" fmla="*/ 2147483647 h 40"/>
                <a:gd name="T30" fmla="*/ 2147483647 w 68"/>
                <a:gd name="T31" fmla="*/ 2147483647 h 40"/>
                <a:gd name="T32" fmla="*/ 2147483647 w 68"/>
                <a:gd name="T33" fmla="*/ 2147483647 h 40"/>
                <a:gd name="T34" fmla="*/ 2147483647 w 68"/>
                <a:gd name="T35" fmla="*/ 2147483647 h 40"/>
                <a:gd name="T36" fmla="*/ 2147483647 w 68"/>
                <a:gd name="T37" fmla="*/ 2147483647 h 40"/>
                <a:gd name="T38" fmla="*/ 2147483647 w 68"/>
                <a:gd name="T39" fmla="*/ 2147483647 h 40"/>
                <a:gd name="T40" fmla="*/ 2147483647 w 68"/>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40"/>
                <a:gd name="T65" fmla="*/ 68 w 6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40">
                  <a:moveTo>
                    <a:pt x="68" y="2"/>
                  </a:moveTo>
                  <a:lnTo>
                    <a:pt x="64" y="9"/>
                  </a:lnTo>
                  <a:lnTo>
                    <a:pt x="54" y="17"/>
                  </a:lnTo>
                  <a:lnTo>
                    <a:pt x="33" y="9"/>
                  </a:lnTo>
                  <a:lnTo>
                    <a:pt x="14" y="0"/>
                  </a:lnTo>
                  <a:lnTo>
                    <a:pt x="4" y="9"/>
                  </a:lnTo>
                  <a:lnTo>
                    <a:pt x="0" y="16"/>
                  </a:lnTo>
                  <a:lnTo>
                    <a:pt x="0" y="39"/>
                  </a:lnTo>
                  <a:lnTo>
                    <a:pt x="4" y="32"/>
                  </a:lnTo>
                  <a:lnTo>
                    <a:pt x="14" y="25"/>
                  </a:lnTo>
                  <a:lnTo>
                    <a:pt x="33" y="32"/>
                  </a:lnTo>
                  <a:lnTo>
                    <a:pt x="54" y="40"/>
                  </a:lnTo>
                  <a:lnTo>
                    <a:pt x="64" y="32"/>
                  </a:lnTo>
                  <a:lnTo>
                    <a:pt x="68" y="26"/>
                  </a:lnTo>
                  <a:lnTo>
                    <a:pt x="68" y="2"/>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2" name="Freeform 92"/>
            <p:cNvSpPr>
              <a:spLocks/>
            </p:cNvSpPr>
            <p:nvPr/>
          </p:nvSpPr>
          <p:spPr bwMode="auto">
            <a:xfrm>
              <a:off x="1790700" y="1487488"/>
              <a:ext cx="55563" cy="22225"/>
            </a:xfrm>
            <a:custGeom>
              <a:avLst/>
              <a:gdLst>
                <a:gd name="T0" fmla="*/ 2147483647 w 35"/>
                <a:gd name="T1" fmla="*/ 0 h 14"/>
                <a:gd name="T2" fmla="*/ 2147483647 w 35"/>
                <a:gd name="T3" fmla="*/ 2147483647 h 14"/>
                <a:gd name="T4" fmla="*/ 2147483647 w 35"/>
                <a:gd name="T5" fmla="*/ 2147483647 h 14"/>
                <a:gd name="T6" fmla="*/ 0 w 35"/>
                <a:gd name="T7" fmla="*/ 2147483647 h 14"/>
                <a:gd name="T8" fmla="*/ 0 60000 65536"/>
                <a:gd name="T9" fmla="*/ 0 60000 65536"/>
                <a:gd name="T10" fmla="*/ 0 60000 65536"/>
                <a:gd name="T11" fmla="*/ 0 60000 65536"/>
                <a:gd name="T12" fmla="*/ 0 w 35"/>
                <a:gd name="T13" fmla="*/ 0 h 14"/>
                <a:gd name="T14" fmla="*/ 35 w 35"/>
                <a:gd name="T15" fmla="*/ 14 h 14"/>
              </a:gdLst>
              <a:ahLst/>
              <a:cxnLst>
                <a:cxn ang="T8">
                  <a:pos x="T0" y="T1"/>
                </a:cxn>
                <a:cxn ang="T9">
                  <a:pos x="T2" y="T3"/>
                </a:cxn>
                <a:cxn ang="T10">
                  <a:pos x="T4" y="T5"/>
                </a:cxn>
                <a:cxn ang="T11">
                  <a:pos x="T6" y="T7"/>
                </a:cxn>
              </a:cxnLst>
              <a:rect l="T12" t="T13" r="T14" b="T15"/>
              <a:pathLst>
                <a:path w="35" h="14">
                  <a:moveTo>
                    <a:pt x="35" y="0"/>
                  </a:moveTo>
                  <a:lnTo>
                    <a:pt x="31" y="6"/>
                  </a:lnTo>
                  <a:lnTo>
                    <a:pt x="21" y="14"/>
                  </a:lnTo>
                  <a:lnTo>
                    <a:pt x="0" y="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3" name="Freeform 93"/>
            <p:cNvSpPr>
              <a:spLocks/>
            </p:cNvSpPr>
            <p:nvPr/>
          </p:nvSpPr>
          <p:spPr bwMode="auto">
            <a:xfrm>
              <a:off x="1738313" y="1485900"/>
              <a:ext cx="52387" cy="22225"/>
            </a:xfrm>
            <a:custGeom>
              <a:avLst/>
              <a:gdLst>
                <a:gd name="T0" fmla="*/ 2147483647 w 33"/>
                <a:gd name="T1" fmla="*/ 2147483647 h 14"/>
                <a:gd name="T2" fmla="*/ 2147483647 w 33"/>
                <a:gd name="T3" fmla="*/ 0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7"/>
                  </a:moveTo>
                  <a:lnTo>
                    <a:pt x="14" y="0"/>
                  </a:lnTo>
                  <a:lnTo>
                    <a:pt x="4" y="7"/>
                  </a:lnTo>
                  <a:lnTo>
                    <a:pt x="0" y="14"/>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4" name="Freeform 94"/>
            <p:cNvSpPr>
              <a:spLocks/>
            </p:cNvSpPr>
            <p:nvPr/>
          </p:nvSpPr>
          <p:spPr bwMode="auto">
            <a:xfrm>
              <a:off x="1790700" y="1449388"/>
              <a:ext cx="55563" cy="23812"/>
            </a:xfrm>
            <a:custGeom>
              <a:avLst/>
              <a:gdLst>
                <a:gd name="T0" fmla="*/ 2147483647 w 35"/>
                <a:gd name="T1" fmla="*/ 0 h 15"/>
                <a:gd name="T2" fmla="*/ 2147483647 w 35"/>
                <a:gd name="T3" fmla="*/ 2147483647 h 15"/>
                <a:gd name="T4" fmla="*/ 2147483647 w 35"/>
                <a:gd name="T5" fmla="*/ 2147483647 h 15"/>
                <a:gd name="T6" fmla="*/ 0 w 35"/>
                <a:gd name="T7" fmla="*/ 2147483647 h 15"/>
                <a:gd name="T8" fmla="*/ 0 60000 65536"/>
                <a:gd name="T9" fmla="*/ 0 60000 65536"/>
                <a:gd name="T10" fmla="*/ 0 60000 65536"/>
                <a:gd name="T11" fmla="*/ 0 60000 65536"/>
                <a:gd name="T12" fmla="*/ 0 w 35"/>
                <a:gd name="T13" fmla="*/ 0 h 15"/>
                <a:gd name="T14" fmla="*/ 35 w 35"/>
                <a:gd name="T15" fmla="*/ 15 h 15"/>
              </a:gdLst>
              <a:ahLst/>
              <a:cxnLst>
                <a:cxn ang="T8">
                  <a:pos x="T0" y="T1"/>
                </a:cxn>
                <a:cxn ang="T9">
                  <a:pos x="T2" y="T3"/>
                </a:cxn>
                <a:cxn ang="T10">
                  <a:pos x="T4" y="T5"/>
                </a:cxn>
                <a:cxn ang="T11">
                  <a:pos x="T6" y="T7"/>
                </a:cxn>
              </a:cxnLst>
              <a:rect l="T12" t="T13" r="T14" b="T15"/>
              <a:pathLst>
                <a:path w="35" h="15">
                  <a:moveTo>
                    <a:pt x="35" y="0"/>
                  </a:moveTo>
                  <a:lnTo>
                    <a:pt x="31" y="7"/>
                  </a:lnTo>
                  <a:lnTo>
                    <a:pt x="21" y="15"/>
                  </a:lnTo>
                  <a:lnTo>
                    <a:pt x="0" y="7"/>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5" name="Freeform 95"/>
            <p:cNvSpPr>
              <a:spLocks/>
            </p:cNvSpPr>
            <p:nvPr/>
          </p:nvSpPr>
          <p:spPr bwMode="auto">
            <a:xfrm>
              <a:off x="1738313" y="1446213"/>
              <a:ext cx="52387" cy="25400"/>
            </a:xfrm>
            <a:custGeom>
              <a:avLst/>
              <a:gdLst>
                <a:gd name="T0" fmla="*/ 2147483647 w 33"/>
                <a:gd name="T1" fmla="*/ 2147483647 h 16"/>
                <a:gd name="T2" fmla="*/ 2147483647 w 33"/>
                <a:gd name="T3" fmla="*/ 0 h 16"/>
                <a:gd name="T4" fmla="*/ 2147483647 w 33"/>
                <a:gd name="T5" fmla="*/ 2147483647 h 16"/>
                <a:gd name="T6" fmla="*/ 0 w 33"/>
                <a:gd name="T7" fmla="*/ 2147483647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9"/>
                  </a:moveTo>
                  <a:lnTo>
                    <a:pt x="14" y="0"/>
                  </a:lnTo>
                  <a:lnTo>
                    <a:pt x="4" y="9"/>
                  </a:lnTo>
                  <a:lnTo>
                    <a:pt x="0" y="1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6" name="Freeform 96"/>
            <p:cNvSpPr>
              <a:spLocks/>
            </p:cNvSpPr>
            <p:nvPr/>
          </p:nvSpPr>
          <p:spPr bwMode="auto">
            <a:xfrm>
              <a:off x="2439988" y="1446213"/>
              <a:ext cx="104775" cy="63500"/>
            </a:xfrm>
            <a:custGeom>
              <a:avLst/>
              <a:gdLst>
                <a:gd name="T0" fmla="*/ 2147483647 w 66"/>
                <a:gd name="T1" fmla="*/ 2147483647 h 40"/>
                <a:gd name="T2" fmla="*/ 2147483647 w 66"/>
                <a:gd name="T3" fmla="*/ 2147483647 h 40"/>
                <a:gd name="T4" fmla="*/ 2147483647 w 66"/>
                <a:gd name="T5" fmla="*/ 2147483647 h 40"/>
                <a:gd name="T6" fmla="*/ 2147483647 w 66"/>
                <a:gd name="T7" fmla="*/ 2147483647 h 40"/>
                <a:gd name="T8" fmla="*/ 2147483647 w 66"/>
                <a:gd name="T9" fmla="*/ 2147483647 h 40"/>
                <a:gd name="T10" fmla="*/ 2147483647 w 66"/>
                <a:gd name="T11" fmla="*/ 0 h 40"/>
                <a:gd name="T12" fmla="*/ 2147483647 w 66"/>
                <a:gd name="T13" fmla="*/ 2147483647 h 40"/>
                <a:gd name="T14" fmla="*/ 0 w 66"/>
                <a:gd name="T15" fmla="*/ 2147483647 h 40"/>
                <a:gd name="T16" fmla="*/ 0 w 66"/>
                <a:gd name="T17" fmla="*/ 2147483647 h 40"/>
                <a:gd name="T18" fmla="*/ 0 w 66"/>
                <a:gd name="T19" fmla="*/ 2147483647 h 40"/>
                <a:gd name="T20" fmla="*/ 0 w 66"/>
                <a:gd name="T21" fmla="*/ 2147483647 h 40"/>
                <a:gd name="T22" fmla="*/ 2147483647 w 66"/>
                <a:gd name="T23" fmla="*/ 2147483647 h 40"/>
                <a:gd name="T24" fmla="*/ 2147483647 w 66"/>
                <a:gd name="T25" fmla="*/ 2147483647 h 40"/>
                <a:gd name="T26" fmla="*/ 2147483647 w 66"/>
                <a:gd name="T27" fmla="*/ 2147483647 h 40"/>
                <a:gd name="T28" fmla="*/ 2147483647 w 66"/>
                <a:gd name="T29" fmla="*/ 2147483647 h 40"/>
                <a:gd name="T30" fmla="*/ 2147483647 w 66"/>
                <a:gd name="T31" fmla="*/ 2147483647 h 40"/>
                <a:gd name="T32" fmla="*/ 2147483647 w 66"/>
                <a:gd name="T33" fmla="*/ 2147483647 h 40"/>
                <a:gd name="T34" fmla="*/ 2147483647 w 66"/>
                <a:gd name="T35" fmla="*/ 2147483647 h 40"/>
                <a:gd name="T36" fmla="*/ 2147483647 w 66"/>
                <a:gd name="T37" fmla="*/ 2147483647 h 40"/>
                <a:gd name="T38" fmla="*/ 2147483647 w 66"/>
                <a:gd name="T39" fmla="*/ 2147483647 h 40"/>
                <a:gd name="T40" fmla="*/ 2147483647 w 66"/>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0"/>
                <a:gd name="T65" fmla="*/ 66 w 6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0">
                  <a:moveTo>
                    <a:pt x="66" y="2"/>
                  </a:moveTo>
                  <a:lnTo>
                    <a:pt x="62" y="9"/>
                  </a:lnTo>
                  <a:lnTo>
                    <a:pt x="52" y="17"/>
                  </a:lnTo>
                  <a:lnTo>
                    <a:pt x="33" y="9"/>
                  </a:lnTo>
                  <a:lnTo>
                    <a:pt x="12" y="0"/>
                  </a:lnTo>
                  <a:lnTo>
                    <a:pt x="2" y="9"/>
                  </a:lnTo>
                  <a:lnTo>
                    <a:pt x="0" y="16"/>
                  </a:lnTo>
                  <a:lnTo>
                    <a:pt x="0" y="39"/>
                  </a:lnTo>
                  <a:lnTo>
                    <a:pt x="2" y="32"/>
                  </a:lnTo>
                  <a:lnTo>
                    <a:pt x="12" y="25"/>
                  </a:lnTo>
                  <a:lnTo>
                    <a:pt x="33" y="32"/>
                  </a:lnTo>
                  <a:lnTo>
                    <a:pt x="52" y="40"/>
                  </a:lnTo>
                  <a:lnTo>
                    <a:pt x="62" y="32"/>
                  </a:lnTo>
                  <a:lnTo>
                    <a:pt x="66" y="26"/>
                  </a:lnTo>
                  <a:lnTo>
                    <a:pt x="66" y="2"/>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7" name="Freeform 97"/>
            <p:cNvSpPr>
              <a:spLocks/>
            </p:cNvSpPr>
            <p:nvPr/>
          </p:nvSpPr>
          <p:spPr bwMode="auto">
            <a:xfrm>
              <a:off x="2492375" y="1487488"/>
              <a:ext cx="52388" cy="22225"/>
            </a:xfrm>
            <a:custGeom>
              <a:avLst/>
              <a:gdLst>
                <a:gd name="T0" fmla="*/ 2147483647 w 33"/>
                <a:gd name="T1" fmla="*/ 0 h 14"/>
                <a:gd name="T2" fmla="*/ 2147483647 w 33"/>
                <a:gd name="T3" fmla="*/ 2147483647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0"/>
                  </a:moveTo>
                  <a:lnTo>
                    <a:pt x="29" y="6"/>
                  </a:lnTo>
                  <a:lnTo>
                    <a:pt x="19" y="14"/>
                  </a:lnTo>
                  <a:lnTo>
                    <a:pt x="0" y="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8" name="Freeform 98"/>
            <p:cNvSpPr>
              <a:spLocks/>
            </p:cNvSpPr>
            <p:nvPr/>
          </p:nvSpPr>
          <p:spPr bwMode="auto">
            <a:xfrm>
              <a:off x="2439988" y="1485900"/>
              <a:ext cx="52387" cy="22225"/>
            </a:xfrm>
            <a:custGeom>
              <a:avLst/>
              <a:gdLst>
                <a:gd name="T0" fmla="*/ 2147483647 w 33"/>
                <a:gd name="T1" fmla="*/ 2147483647 h 14"/>
                <a:gd name="T2" fmla="*/ 2147483647 w 33"/>
                <a:gd name="T3" fmla="*/ 0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7"/>
                  </a:moveTo>
                  <a:lnTo>
                    <a:pt x="12" y="0"/>
                  </a:lnTo>
                  <a:lnTo>
                    <a:pt x="2" y="7"/>
                  </a:lnTo>
                  <a:lnTo>
                    <a:pt x="0" y="14"/>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9" name="Freeform 99"/>
            <p:cNvSpPr>
              <a:spLocks/>
            </p:cNvSpPr>
            <p:nvPr/>
          </p:nvSpPr>
          <p:spPr bwMode="auto">
            <a:xfrm>
              <a:off x="2492375" y="1449388"/>
              <a:ext cx="52388" cy="23812"/>
            </a:xfrm>
            <a:custGeom>
              <a:avLst/>
              <a:gdLst>
                <a:gd name="T0" fmla="*/ 2147483647 w 33"/>
                <a:gd name="T1" fmla="*/ 0 h 15"/>
                <a:gd name="T2" fmla="*/ 2147483647 w 33"/>
                <a:gd name="T3" fmla="*/ 2147483647 h 15"/>
                <a:gd name="T4" fmla="*/ 2147483647 w 33"/>
                <a:gd name="T5" fmla="*/ 2147483647 h 15"/>
                <a:gd name="T6" fmla="*/ 0 w 33"/>
                <a:gd name="T7" fmla="*/ 2147483647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33" y="0"/>
                  </a:moveTo>
                  <a:lnTo>
                    <a:pt x="29" y="7"/>
                  </a:lnTo>
                  <a:lnTo>
                    <a:pt x="19" y="15"/>
                  </a:lnTo>
                  <a:lnTo>
                    <a:pt x="0" y="7"/>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0" name="Freeform 100"/>
            <p:cNvSpPr>
              <a:spLocks/>
            </p:cNvSpPr>
            <p:nvPr/>
          </p:nvSpPr>
          <p:spPr bwMode="auto">
            <a:xfrm>
              <a:off x="2439988" y="1446213"/>
              <a:ext cx="52387" cy="25400"/>
            </a:xfrm>
            <a:custGeom>
              <a:avLst/>
              <a:gdLst>
                <a:gd name="T0" fmla="*/ 2147483647 w 33"/>
                <a:gd name="T1" fmla="*/ 2147483647 h 16"/>
                <a:gd name="T2" fmla="*/ 2147483647 w 33"/>
                <a:gd name="T3" fmla="*/ 0 h 16"/>
                <a:gd name="T4" fmla="*/ 2147483647 w 33"/>
                <a:gd name="T5" fmla="*/ 2147483647 h 16"/>
                <a:gd name="T6" fmla="*/ 0 w 33"/>
                <a:gd name="T7" fmla="*/ 2147483647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9"/>
                  </a:moveTo>
                  <a:lnTo>
                    <a:pt x="12" y="0"/>
                  </a:lnTo>
                  <a:lnTo>
                    <a:pt x="2" y="9"/>
                  </a:lnTo>
                  <a:lnTo>
                    <a:pt x="0" y="1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1" name="Freeform 101"/>
            <p:cNvSpPr>
              <a:spLocks/>
            </p:cNvSpPr>
            <p:nvPr/>
          </p:nvSpPr>
          <p:spPr bwMode="auto">
            <a:xfrm>
              <a:off x="3667125" y="1446213"/>
              <a:ext cx="104775" cy="63500"/>
            </a:xfrm>
            <a:custGeom>
              <a:avLst/>
              <a:gdLst>
                <a:gd name="T0" fmla="*/ 2147483647 w 66"/>
                <a:gd name="T1" fmla="*/ 2147483647 h 40"/>
                <a:gd name="T2" fmla="*/ 2147483647 w 66"/>
                <a:gd name="T3" fmla="*/ 2147483647 h 40"/>
                <a:gd name="T4" fmla="*/ 2147483647 w 66"/>
                <a:gd name="T5" fmla="*/ 2147483647 h 40"/>
                <a:gd name="T6" fmla="*/ 2147483647 w 66"/>
                <a:gd name="T7" fmla="*/ 2147483647 h 40"/>
                <a:gd name="T8" fmla="*/ 2147483647 w 66"/>
                <a:gd name="T9" fmla="*/ 2147483647 h 40"/>
                <a:gd name="T10" fmla="*/ 2147483647 w 66"/>
                <a:gd name="T11" fmla="*/ 0 h 40"/>
                <a:gd name="T12" fmla="*/ 2147483647 w 66"/>
                <a:gd name="T13" fmla="*/ 2147483647 h 40"/>
                <a:gd name="T14" fmla="*/ 0 w 66"/>
                <a:gd name="T15" fmla="*/ 2147483647 h 40"/>
                <a:gd name="T16" fmla="*/ 0 w 66"/>
                <a:gd name="T17" fmla="*/ 2147483647 h 40"/>
                <a:gd name="T18" fmla="*/ 0 w 66"/>
                <a:gd name="T19" fmla="*/ 2147483647 h 40"/>
                <a:gd name="T20" fmla="*/ 0 w 66"/>
                <a:gd name="T21" fmla="*/ 2147483647 h 40"/>
                <a:gd name="T22" fmla="*/ 2147483647 w 66"/>
                <a:gd name="T23" fmla="*/ 2147483647 h 40"/>
                <a:gd name="T24" fmla="*/ 2147483647 w 66"/>
                <a:gd name="T25" fmla="*/ 2147483647 h 40"/>
                <a:gd name="T26" fmla="*/ 2147483647 w 66"/>
                <a:gd name="T27" fmla="*/ 2147483647 h 40"/>
                <a:gd name="T28" fmla="*/ 2147483647 w 66"/>
                <a:gd name="T29" fmla="*/ 2147483647 h 40"/>
                <a:gd name="T30" fmla="*/ 2147483647 w 66"/>
                <a:gd name="T31" fmla="*/ 2147483647 h 40"/>
                <a:gd name="T32" fmla="*/ 2147483647 w 66"/>
                <a:gd name="T33" fmla="*/ 2147483647 h 40"/>
                <a:gd name="T34" fmla="*/ 2147483647 w 66"/>
                <a:gd name="T35" fmla="*/ 2147483647 h 40"/>
                <a:gd name="T36" fmla="*/ 2147483647 w 66"/>
                <a:gd name="T37" fmla="*/ 2147483647 h 40"/>
                <a:gd name="T38" fmla="*/ 2147483647 w 66"/>
                <a:gd name="T39" fmla="*/ 2147483647 h 40"/>
                <a:gd name="T40" fmla="*/ 2147483647 w 66"/>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0"/>
                <a:gd name="T65" fmla="*/ 66 w 6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0">
                  <a:moveTo>
                    <a:pt x="66" y="2"/>
                  </a:moveTo>
                  <a:lnTo>
                    <a:pt x="64" y="9"/>
                  </a:lnTo>
                  <a:lnTo>
                    <a:pt x="53" y="17"/>
                  </a:lnTo>
                  <a:lnTo>
                    <a:pt x="33" y="9"/>
                  </a:lnTo>
                  <a:lnTo>
                    <a:pt x="13" y="0"/>
                  </a:lnTo>
                  <a:lnTo>
                    <a:pt x="2" y="9"/>
                  </a:lnTo>
                  <a:lnTo>
                    <a:pt x="0" y="16"/>
                  </a:lnTo>
                  <a:lnTo>
                    <a:pt x="0" y="39"/>
                  </a:lnTo>
                  <a:lnTo>
                    <a:pt x="2" y="32"/>
                  </a:lnTo>
                  <a:lnTo>
                    <a:pt x="13" y="25"/>
                  </a:lnTo>
                  <a:lnTo>
                    <a:pt x="33" y="32"/>
                  </a:lnTo>
                  <a:lnTo>
                    <a:pt x="53" y="40"/>
                  </a:lnTo>
                  <a:lnTo>
                    <a:pt x="64" y="32"/>
                  </a:lnTo>
                  <a:lnTo>
                    <a:pt x="66" y="26"/>
                  </a:lnTo>
                  <a:lnTo>
                    <a:pt x="66" y="2"/>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2" name="Freeform 102"/>
            <p:cNvSpPr>
              <a:spLocks/>
            </p:cNvSpPr>
            <p:nvPr/>
          </p:nvSpPr>
          <p:spPr bwMode="auto">
            <a:xfrm>
              <a:off x="3719513" y="1487488"/>
              <a:ext cx="52387" cy="22225"/>
            </a:xfrm>
            <a:custGeom>
              <a:avLst/>
              <a:gdLst>
                <a:gd name="T0" fmla="*/ 2147483647 w 33"/>
                <a:gd name="T1" fmla="*/ 0 h 14"/>
                <a:gd name="T2" fmla="*/ 2147483647 w 33"/>
                <a:gd name="T3" fmla="*/ 2147483647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0"/>
                  </a:moveTo>
                  <a:lnTo>
                    <a:pt x="31" y="6"/>
                  </a:lnTo>
                  <a:lnTo>
                    <a:pt x="20" y="14"/>
                  </a:lnTo>
                  <a:lnTo>
                    <a:pt x="0" y="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3" name="Freeform 103"/>
            <p:cNvSpPr>
              <a:spLocks/>
            </p:cNvSpPr>
            <p:nvPr/>
          </p:nvSpPr>
          <p:spPr bwMode="auto">
            <a:xfrm>
              <a:off x="3667125" y="1485900"/>
              <a:ext cx="52388" cy="22225"/>
            </a:xfrm>
            <a:custGeom>
              <a:avLst/>
              <a:gdLst>
                <a:gd name="T0" fmla="*/ 2147483647 w 33"/>
                <a:gd name="T1" fmla="*/ 2147483647 h 14"/>
                <a:gd name="T2" fmla="*/ 2147483647 w 33"/>
                <a:gd name="T3" fmla="*/ 0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7"/>
                  </a:moveTo>
                  <a:lnTo>
                    <a:pt x="13" y="0"/>
                  </a:lnTo>
                  <a:lnTo>
                    <a:pt x="2" y="7"/>
                  </a:lnTo>
                  <a:lnTo>
                    <a:pt x="0" y="14"/>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4" name="Freeform 104"/>
            <p:cNvSpPr>
              <a:spLocks/>
            </p:cNvSpPr>
            <p:nvPr/>
          </p:nvSpPr>
          <p:spPr bwMode="auto">
            <a:xfrm>
              <a:off x="3719513" y="1449388"/>
              <a:ext cx="52387" cy="23812"/>
            </a:xfrm>
            <a:custGeom>
              <a:avLst/>
              <a:gdLst>
                <a:gd name="T0" fmla="*/ 2147483647 w 33"/>
                <a:gd name="T1" fmla="*/ 0 h 15"/>
                <a:gd name="T2" fmla="*/ 2147483647 w 33"/>
                <a:gd name="T3" fmla="*/ 2147483647 h 15"/>
                <a:gd name="T4" fmla="*/ 2147483647 w 33"/>
                <a:gd name="T5" fmla="*/ 2147483647 h 15"/>
                <a:gd name="T6" fmla="*/ 0 w 33"/>
                <a:gd name="T7" fmla="*/ 2147483647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33" y="0"/>
                  </a:moveTo>
                  <a:lnTo>
                    <a:pt x="31" y="7"/>
                  </a:lnTo>
                  <a:lnTo>
                    <a:pt x="20" y="15"/>
                  </a:lnTo>
                  <a:lnTo>
                    <a:pt x="0" y="7"/>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5" name="Freeform 105"/>
            <p:cNvSpPr>
              <a:spLocks/>
            </p:cNvSpPr>
            <p:nvPr/>
          </p:nvSpPr>
          <p:spPr bwMode="auto">
            <a:xfrm>
              <a:off x="3667125" y="1446213"/>
              <a:ext cx="52388" cy="25400"/>
            </a:xfrm>
            <a:custGeom>
              <a:avLst/>
              <a:gdLst>
                <a:gd name="T0" fmla="*/ 2147483647 w 33"/>
                <a:gd name="T1" fmla="*/ 2147483647 h 16"/>
                <a:gd name="T2" fmla="*/ 2147483647 w 33"/>
                <a:gd name="T3" fmla="*/ 0 h 16"/>
                <a:gd name="T4" fmla="*/ 2147483647 w 33"/>
                <a:gd name="T5" fmla="*/ 2147483647 h 16"/>
                <a:gd name="T6" fmla="*/ 0 w 33"/>
                <a:gd name="T7" fmla="*/ 2147483647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9"/>
                  </a:moveTo>
                  <a:lnTo>
                    <a:pt x="13" y="0"/>
                  </a:lnTo>
                  <a:lnTo>
                    <a:pt x="2" y="9"/>
                  </a:lnTo>
                  <a:lnTo>
                    <a:pt x="0" y="1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09" name="Richtungspfeil 108"/>
          <p:cNvSpPr/>
          <p:nvPr/>
        </p:nvSpPr>
        <p:spPr bwMode="auto">
          <a:xfrm>
            <a:off x="4810126" y="4005996"/>
            <a:ext cx="2428875" cy="2000250"/>
          </a:xfrm>
          <a:prstGeom prst="homePlate">
            <a:avLst>
              <a:gd name="adj" fmla="val 31947"/>
            </a:avLst>
          </a:prstGeom>
          <a:solidFill>
            <a:schemeClr val="accent2">
              <a:lumMod val="60000"/>
              <a:lumOff val="40000"/>
            </a:schemeClr>
          </a:solidFill>
          <a:ln w="25400" cap="flat" cmpd="sng" algn="ctr">
            <a:solidFill>
              <a:srgbClr val="C00000"/>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Mapping of the virtual addresses onto physical addresses!</a:t>
            </a:r>
          </a:p>
        </p:txBody>
      </p:sp>
    </p:spTree>
    <p:extLst>
      <p:ext uri="{BB962C8B-B14F-4D97-AF65-F5344CB8AC3E}">
        <p14:creationId xmlns:p14="http://schemas.microsoft.com/office/powerpoint/2010/main" val="385259140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noProof="0" dirty="0"/>
              <a:t>Translation of virtual to real addresses</a:t>
            </a:r>
          </a:p>
        </p:txBody>
      </p:sp>
      <p:sp>
        <p:nvSpPr>
          <p:cNvPr id="6147"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6146" name="Object 3"/>
          <p:cNvGraphicFramePr>
            <a:graphicFrameLocks noChangeAspect="1"/>
          </p:cNvGraphicFramePr>
          <p:nvPr/>
        </p:nvGraphicFramePr>
        <p:xfrm>
          <a:off x="4511824" y="1144119"/>
          <a:ext cx="3976688" cy="5324475"/>
        </p:xfrm>
        <a:graphic>
          <a:graphicData uri="http://schemas.openxmlformats.org/presentationml/2006/ole">
            <mc:AlternateContent xmlns:mc="http://schemas.openxmlformats.org/markup-compatibility/2006">
              <mc:Choice xmlns:v="urn:schemas-microsoft-com:vml" Requires="v">
                <p:oleObj spid="_x0000_s4209" name="VISIO" r:id="rId4" imgW="4028221" imgH="5377037" progId="">
                  <p:embed/>
                </p:oleObj>
              </mc:Choice>
              <mc:Fallback>
                <p:oleObj name="VISIO" r:id="rId4" imgW="4028221" imgH="5377037" progId="">
                  <p:embed/>
                  <p:pic>
                    <p:nvPicPr>
                      <p:cNvPr id="6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824" y="1144119"/>
                        <a:ext cx="3976688" cy="5324475"/>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153558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US" noProof="0" dirty="0"/>
              <a:t>Possible mapping of virtual pages</a:t>
            </a:r>
          </a:p>
        </p:txBody>
      </p:sp>
      <p:sp>
        <p:nvSpPr>
          <p:cNvPr id="10854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08548" name="Rectangle 3"/>
          <p:cNvSpPr>
            <a:spLocks noChangeArrowheads="1"/>
          </p:cNvSpPr>
          <p:nvPr/>
        </p:nvSpPr>
        <p:spPr bwMode="auto">
          <a:xfrm>
            <a:off x="4480297" y="1346120"/>
            <a:ext cx="6318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Page table</a:t>
            </a:r>
          </a:p>
        </p:txBody>
      </p:sp>
      <p:sp>
        <p:nvSpPr>
          <p:cNvPr id="108549" name="Rectangle 4"/>
          <p:cNvSpPr>
            <a:spLocks noChangeArrowheads="1"/>
          </p:cNvSpPr>
          <p:nvPr/>
        </p:nvSpPr>
        <p:spPr bwMode="auto">
          <a:xfrm>
            <a:off x="4785096" y="1589007"/>
            <a:ext cx="3365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Page </a:t>
            </a:r>
          </a:p>
        </p:txBody>
      </p:sp>
      <p:sp>
        <p:nvSpPr>
          <p:cNvPr id="108550" name="Rectangle 5"/>
          <p:cNvSpPr>
            <a:spLocks noChangeArrowheads="1"/>
          </p:cNvSpPr>
          <p:nvPr/>
        </p:nvSpPr>
        <p:spPr bwMode="auto">
          <a:xfrm>
            <a:off x="4737471" y="1723945"/>
            <a:ext cx="347852"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frame</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1" name="Rectangle 6"/>
          <p:cNvSpPr>
            <a:spLocks noChangeArrowheads="1"/>
          </p:cNvSpPr>
          <p:nvPr/>
        </p:nvSpPr>
        <p:spPr bwMode="auto">
          <a:xfrm>
            <a:off x="4569197" y="23891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2" name="Rectangle 7"/>
          <p:cNvSpPr>
            <a:spLocks noChangeArrowheads="1"/>
          </p:cNvSpPr>
          <p:nvPr/>
        </p:nvSpPr>
        <p:spPr bwMode="auto">
          <a:xfrm>
            <a:off x="4569197" y="26161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3" name="Rectangle 8"/>
          <p:cNvSpPr>
            <a:spLocks noChangeArrowheads="1"/>
          </p:cNvSpPr>
          <p:nvPr/>
        </p:nvSpPr>
        <p:spPr bwMode="auto">
          <a:xfrm>
            <a:off x="4569197" y="284154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4" name="Rectangle 9"/>
          <p:cNvSpPr>
            <a:spLocks noChangeArrowheads="1"/>
          </p:cNvSpPr>
          <p:nvPr/>
        </p:nvSpPr>
        <p:spPr bwMode="auto">
          <a:xfrm>
            <a:off x="4569197" y="30685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5" name="Rectangle 10"/>
          <p:cNvSpPr>
            <a:spLocks noChangeArrowheads="1"/>
          </p:cNvSpPr>
          <p:nvPr/>
        </p:nvSpPr>
        <p:spPr bwMode="auto">
          <a:xfrm>
            <a:off x="4569197" y="32955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6" name="Rectangle 11"/>
          <p:cNvSpPr>
            <a:spLocks noChangeArrowheads="1"/>
          </p:cNvSpPr>
          <p:nvPr/>
        </p:nvSpPr>
        <p:spPr bwMode="auto">
          <a:xfrm>
            <a:off x="4569197" y="352258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7" name="Rectangle 12"/>
          <p:cNvSpPr>
            <a:spLocks noChangeArrowheads="1"/>
          </p:cNvSpPr>
          <p:nvPr/>
        </p:nvSpPr>
        <p:spPr bwMode="auto">
          <a:xfrm>
            <a:off x="4556497" y="37368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8" name="Rectangle 13"/>
          <p:cNvSpPr>
            <a:spLocks noChangeArrowheads="1"/>
          </p:cNvSpPr>
          <p:nvPr/>
        </p:nvSpPr>
        <p:spPr bwMode="auto">
          <a:xfrm>
            <a:off x="4556497" y="39623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9" name="Rectangle 14"/>
          <p:cNvSpPr>
            <a:spLocks noChangeArrowheads="1"/>
          </p:cNvSpPr>
          <p:nvPr/>
        </p:nvSpPr>
        <p:spPr bwMode="auto">
          <a:xfrm>
            <a:off x="4556497" y="41893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0" name="Rectangle 15"/>
          <p:cNvSpPr>
            <a:spLocks noChangeArrowheads="1"/>
          </p:cNvSpPr>
          <p:nvPr/>
        </p:nvSpPr>
        <p:spPr bwMode="auto">
          <a:xfrm>
            <a:off x="4556497" y="44147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1" name="Rectangle 16"/>
          <p:cNvSpPr>
            <a:spLocks noChangeArrowheads="1"/>
          </p:cNvSpPr>
          <p:nvPr/>
        </p:nvSpPr>
        <p:spPr bwMode="auto">
          <a:xfrm>
            <a:off x="4556497" y="46417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2" name="Rectangle 17"/>
          <p:cNvSpPr>
            <a:spLocks noChangeArrowheads="1"/>
          </p:cNvSpPr>
          <p:nvPr/>
        </p:nvSpPr>
        <p:spPr bwMode="auto">
          <a:xfrm>
            <a:off x="4556497" y="48703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3" name="Rectangle 18"/>
          <p:cNvSpPr>
            <a:spLocks noChangeArrowheads="1"/>
          </p:cNvSpPr>
          <p:nvPr/>
        </p:nvSpPr>
        <p:spPr bwMode="auto">
          <a:xfrm>
            <a:off x="4556497" y="50957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4" name="Rectangle 19"/>
          <p:cNvSpPr>
            <a:spLocks noChangeArrowheads="1"/>
          </p:cNvSpPr>
          <p:nvPr/>
        </p:nvSpPr>
        <p:spPr bwMode="auto">
          <a:xfrm>
            <a:off x="4556497" y="53228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5" name="Rectangle 20"/>
          <p:cNvSpPr>
            <a:spLocks noChangeArrowheads="1"/>
          </p:cNvSpPr>
          <p:nvPr/>
        </p:nvSpPr>
        <p:spPr bwMode="auto">
          <a:xfrm>
            <a:off x="4556497" y="55482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6" name="Rectangle 21"/>
          <p:cNvSpPr>
            <a:spLocks noChangeArrowheads="1"/>
          </p:cNvSpPr>
          <p:nvPr/>
        </p:nvSpPr>
        <p:spPr bwMode="auto">
          <a:xfrm>
            <a:off x="4573958" y="5775245"/>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7" name="Rectangle 22"/>
          <p:cNvSpPr>
            <a:spLocks noChangeArrowheads="1"/>
          </p:cNvSpPr>
          <p:nvPr/>
        </p:nvSpPr>
        <p:spPr bwMode="auto">
          <a:xfrm>
            <a:off x="4785097" y="23859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8" name="Rectangle 23"/>
          <p:cNvSpPr>
            <a:spLocks noChangeArrowheads="1"/>
          </p:cNvSpPr>
          <p:nvPr/>
        </p:nvSpPr>
        <p:spPr bwMode="auto">
          <a:xfrm>
            <a:off x="4785097" y="26113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9" name="Rectangle 24"/>
          <p:cNvSpPr>
            <a:spLocks noChangeArrowheads="1"/>
          </p:cNvSpPr>
          <p:nvPr/>
        </p:nvSpPr>
        <p:spPr bwMode="auto">
          <a:xfrm>
            <a:off x="4785097" y="28383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0" name="Rectangle 25"/>
          <p:cNvSpPr>
            <a:spLocks noChangeArrowheads="1"/>
          </p:cNvSpPr>
          <p:nvPr/>
        </p:nvSpPr>
        <p:spPr bwMode="auto">
          <a:xfrm>
            <a:off x="4785097" y="30637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1" name="Rectangle 26"/>
          <p:cNvSpPr>
            <a:spLocks noChangeArrowheads="1"/>
          </p:cNvSpPr>
          <p:nvPr/>
        </p:nvSpPr>
        <p:spPr bwMode="auto">
          <a:xfrm>
            <a:off x="4785097" y="32923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2" name="Rectangle 27"/>
          <p:cNvSpPr>
            <a:spLocks noChangeArrowheads="1"/>
          </p:cNvSpPr>
          <p:nvPr/>
        </p:nvSpPr>
        <p:spPr bwMode="auto">
          <a:xfrm>
            <a:off x="4785097" y="35194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3" name="Rectangle 28"/>
          <p:cNvSpPr>
            <a:spLocks noChangeArrowheads="1"/>
          </p:cNvSpPr>
          <p:nvPr/>
        </p:nvSpPr>
        <p:spPr bwMode="auto">
          <a:xfrm>
            <a:off x="4785097" y="37448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4" name="Rectangle 29"/>
          <p:cNvSpPr>
            <a:spLocks noChangeArrowheads="1"/>
          </p:cNvSpPr>
          <p:nvPr/>
        </p:nvSpPr>
        <p:spPr bwMode="auto">
          <a:xfrm>
            <a:off x="4785097" y="397184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5" name="Rectangle 30"/>
          <p:cNvSpPr>
            <a:spLocks noChangeArrowheads="1"/>
          </p:cNvSpPr>
          <p:nvPr/>
        </p:nvSpPr>
        <p:spPr bwMode="auto">
          <a:xfrm>
            <a:off x="4785097" y="41972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6" name="Rectangle 31"/>
          <p:cNvSpPr>
            <a:spLocks noChangeArrowheads="1"/>
          </p:cNvSpPr>
          <p:nvPr/>
        </p:nvSpPr>
        <p:spPr bwMode="auto">
          <a:xfrm>
            <a:off x="4785097" y="442428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7" name="Rectangle 32"/>
          <p:cNvSpPr>
            <a:spLocks noChangeArrowheads="1"/>
          </p:cNvSpPr>
          <p:nvPr/>
        </p:nvSpPr>
        <p:spPr bwMode="auto">
          <a:xfrm>
            <a:off x="4785097" y="46512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8" name="Rectangle 33"/>
          <p:cNvSpPr>
            <a:spLocks noChangeArrowheads="1"/>
          </p:cNvSpPr>
          <p:nvPr/>
        </p:nvSpPr>
        <p:spPr bwMode="auto">
          <a:xfrm>
            <a:off x="4785097" y="48767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9" name="Rectangle 34"/>
          <p:cNvSpPr>
            <a:spLocks noChangeArrowheads="1"/>
          </p:cNvSpPr>
          <p:nvPr/>
        </p:nvSpPr>
        <p:spPr bwMode="auto">
          <a:xfrm>
            <a:off x="4785097" y="51053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0" name="Rectangle 35"/>
          <p:cNvSpPr>
            <a:spLocks noChangeArrowheads="1"/>
          </p:cNvSpPr>
          <p:nvPr/>
        </p:nvSpPr>
        <p:spPr bwMode="auto">
          <a:xfrm>
            <a:off x="4785097" y="533074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1" name="Rectangle 36"/>
          <p:cNvSpPr>
            <a:spLocks noChangeArrowheads="1"/>
          </p:cNvSpPr>
          <p:nvPr/>
        </p:nvSpPr>
        <p:spPr bwMode="auto">
          <a:xfrm>
            <a:off x="4785097" y="55577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2" name="Rectangle 37"/>
          <p:cNvSpPr>
            <a:spLocks noChangeArrowheads="1"/>
          </p:cNvSpPr>
          <p:nvPr/>
        </p:nvSpPr>
        <p:spPr bwMode="auto">
          <a:xfrm>
            <a:off x="4802558" y="5784770"/>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3" name="Rectangle 38"/>
          <p:cNvSpPr>
            <a:spLocks noChangeArrowheads="1"/>
          </p:cNvSpPr>
          <p:nvPr/>
        </p:nvSpPr>
        <p:spPr bwMode="auto">
          <a:xfrm>
            <a:off x="6601196" y="3906757"/>
            <a:ext cx="823944"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Main memory</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4" name="Rectangle 39"/>
          <p:cNvSpPr>
            <a:spLocks noChangeArrowheads="1"/>
          </p:cNvSpPr>
          <p:nvPr/>
        </p:nvSpPr>
        <p:spPr bwMode="auto">
          <a:xfrm>
            <a:off x="7518771" y="3846432"/>
            <a:ext cx="84960"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P</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5" name="Rectangle 40"/>
          <p:cNvSpPr>
            <a:spLocks noChangeArrowheads="1"/>
          </p:cNvSpPr>
          <p:nvPr/>
        </p:nvSpPr>
        <p:spPr bwMode="auto">
          <a:xfrm>
            <a:off x="7607671" y="3846432"/>
            <a:ext cx="254878"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age </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6" name="Rectangle 41"/>
          <p:cNvSpPr>
            <a:spLocks noChangeArrowheads="1"/>
          </p:cNvSpPr>
          <p:nvPr/>
        </p:nvSpPr>
        <p:spPr bwMode="auto">
          <a:xfrm>
            <a:off x="7521947" y="3982957"/>
            <a:ext cx="920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fr</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7" name="Rectangle 42"/>
          <p:cNvSpPr>
            <a:spLocks noChangeArrowheads="1"/>
          </p:cNvSpPr>
          <p:nvPr/>
        </p:nvSpPr>
        <p:spPr bwMode="auto">
          <a:xfrm>
            <a:off x="7594971" y="3982957"/>
            <a:ext cx="254878"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ame</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8" name="Rectangle 43"/>
          <p:cNvSpPr>
            <a:spLocks noChangeArrowheads="1"/>
          </p:cNvSpPr>
          <p:nvPr/>
        </p:nvSpPr>
        <p:spPr bwMode="auto">
          <a:xfrm>
            <a:off x="4653334" y="6232445"/>
            <a:ext cx="1734449"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 Present in main memory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9" name="Rectangle 44"/>
          <p:cNvSpPr>
            <a:spLocks noChangeArrowheads="1"/>
          </p:cNvSpPr>
          <p:nvPr/>
        </p:nvSpPr>
        <p:spPr bwMode="auto">
          <a:xfrm>
            <a:off x="4648572" y="6370557"/>
            <a:ext cx="1837041"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 Absent from main memory</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0" name="Rectangle 45"/>
          <p:cNvSpPr>
            <a:spLocks noChangeArrowheads="1"/>
          </p:cNvSpPr>
          <p:nvPr/>
        </p:nvSpPr>
        <p:spPr bwMode="auto">
          <a:xfrm>
            <a:off x="7536234" y="42020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1" name="Rectangle 46"/>
          <p:cNvSpPr>
            <a:spLocks noChangeArrowheads="1"/>
          </p:cNvSpPr>
          <p:nvPr/>
        </p:nvSpPr>
        <p:spPr bwMode="auto">
          <a:xfrm>
            <a:off x="7536234" y="44274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2" name="Rectangle 47"/>
          <p:cNvSpPr>
            <a:spLocks noChangeArrowheads="1"/>
          </p:cNvSpPr>
          <p:nvPr/>
        </p:nvSpPr>
        <p:spPr bwMode="auto">
          <a:xfrm>
            <a:off x="7536234" y="46544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3" name="Rectangle 48"/>
          <p:cNvSpPr>
            <a:spLocks noChangeArrowheads="1"/>
          </p:cNvSpPr>
          <p:nvPr/>
        </p:nvSpPr>
        <p:spPr bwMode="auto">
          <a:xfrm>
            <a:off x="7536234" y="48798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4" name="Rectangle 49"/>
          <p:cNvSpPr>
            <a:spLocks noChangeArrowheads="1"/>
          </p:cNvSpPr>
          <p:nvPr/>
        </p:nvSpPr>
        <p:spPr bwMode="auto">
          <a:xfrm>
            <a:off x="7536234" y="51069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5" name="Rectangle 50"/>
          <p:cNvSpPr>
            <a:spLocks noChangeArrowheads="1"/>
          </p:cNvSpPr>
          <p:nvPr/>
        </p:nvSpPr>
        <p:spPr bwMode="auto">
          <a:xfrm>
            <a:off x="7536234" y="53339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6" name="Rectangle 51"/>
          <p:cNvSpPr>
            <a:spLocks noChangeArrowheads="1"/>
          </p:cNvSpPr>
          <p:nvPr/>
        </p:nvSpPr>
        <p:spPr bwMode="auto">
          <a:xfrm>
            <a:off x="7536234" y="55609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7" name="Rectangle 52"/>
          <p:cNvSpPr>
            <a:spLocks noChangeArrowheads="1"/>
          </p:cNvSpPr>
          <p:nvPr/>
        </p:nvSpPr>
        <p:spPr bwMode="auto">
          <a:xfrm>
            <a:off x="7536233" y="5787945"/>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8" name="Rectangle 53"/>
          <p:cNvSpPr>
            <a:spLocks noChangeArrowheads="1"/>
          </p:cNvSpPr>
          <p:nvPr/>
        </p:nvSpPr>
        <p:spPr bwMode="auto">
          <a:xfrm>
            <a:off x="6593259" y="4202032"/>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9" name="Rectangle 54"/>
          <p:cNvSpPr>
            <a:spLocks noChangeArrowheads="1"/>
          </p:cNvSpPr>
          <p:nvPr/>
        </p:nvSpPr>
        <p:spPr bwMode="auto">
          <a:xfrm>
            <a:off x="6744072" y="4202032"/>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0" name="Rectangle 55"/>
          <p:cNvSpPr>
            <a:spLocks noChangeArrowheads="1"/>
          </p:cNvSpPr>
          <p:nvPr/>
        </p:nvSpPr>
        <p:spPr bwMode="auto">
          <a:xfrm>
            <a:off x="6590084" y="4427457"/>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1" name="Rectangle 56"/>
          <p:cNvSpPr>
            <a:spLocks noChangeArrowheads="1"/>
          </p:cNvSpPr>
          <p:nvPr/>
        </p:nvSpPr>
        <p:spPr bwMode="auto">
          <a:xfrm>
            <a:off x="6744072" y="4427457"/>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2" name="Rectangle 57"/>
          <p:cNvSpPr>
            <a:spLocks noChangeArrowheads="1"/>
          </p:cNvSpPr>
          <p:nvPr/>
        </p:nvSpPr>
        <p:spPr bwMode="auto">
          <a:xfrm>
            <a:off x="6553572" y="4654470"/>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3" name="Rectangle 58"/>
          <p:cNvSpPr>
            <a:spLocks noChangeArrowheads="1"/>
          </p:cNvSpPr>
          <p:nvPr/>
        </p:nvSpPr>
        <p:spPr bwMode="auto">
          <a:xfrm>
            <a:off x="6709147" y="4654470"/>
            <a:ext cx="7651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11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4" name="Rectangle 59"/>
          <p:cNvSpPr>
            <a:spLocks noChangeArrowheads="1"/>
          </p:cNvSpPr>
          <p:nvPr/>
        </p:nvSpPr>
        <p:spPr bwMode="auto">
          <a:xfrm>
            <a:off x="6553572" y="4879895"/>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5" name="Rectangle 60"/>
          <p:cNvSpPr>
            <a:spLocks noChangeArrowheads="1"/>
          </p:cNvSpPr>
          <p:nvPr/>
        </p:nvSpPr>
        <p:spPr bwMode="auto">
          <a:xfrm>
            <a:off x="6709147" y="4879895"/>
            <a:ext cx="7651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14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6" name="Rectangle 61"/>
          <p:cNvSpPr>
            <a:spLocks noChangeArrowheads="1"/>
          </p:cNvSpPr>
          <p:nvPr/>
        </p:nvSpPr>
        <p:spPr bwMode="auto">
          <a:xfrm>
            <a:off x="6590084" y="5106907"/>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7" name="Rectangle 62"/>
          <p:cNvSpPr>
            <a:spLocks noChangeArrowheads="1"/>
          </p:cNvSpPr>
          <p:nvPr/>
        </p:nvSpPr>
        <p:spPr bwMode="auto">
          <a:xfrm>
            <a:off x="6744072" y="5106907"/>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8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8" name="Rectangle 63"/>
          <p:cNvSpPr>
            <a:spLocks noChangeArrowheads="1"/>
          </p:cNvSpPr>
          <p:nvPr/>
        </p:nvSpPr>
        <p:spPr bwMode="auto">
          <a:xfrm>
            <a:off x="6590084" y="5333920"/>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9" name="Rectangle 64"/>
          <p:cNvSpPr>
            <a:spLocks noChangeArrowheads="1"/>
          </p:cNvSpPr>
          <p:nvPr/>
        </p:nvSpPr>
        <p:spPr bwMode="auto">
          <a:xfrm>
            <a:off x="6744072" y="5333920"/>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0" name="Rectangle 65"/>
          <p:cNvSpPr>
            <a:spLocks noChangeArrowheads="1"/>
          </p:cNvSpPr>
          <p:nvPr/>
        </p:nvSpPr>
        <p:spPr bwMode="auto">
          <a:xfrm>
            <a:off x="6590084" y="5559345"/>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1" name="Rectangle 66"/>
          <p:cNvSpPr>
            <a:spLocks noChangeArrowheads="1"/>
          </p:cNvSpPr>
          <p:nvPr/>
        </p:nvSpPr>
        <p:spPr bwMode="auto">
          <a:xfrm>
            <a:off x="6744072" y="5559345"/>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2" name="Rectangle 67"/>
          <p:cNvSpPr>
            <a:spLocks noChangeArrowheads="1"/>
          </p:cNvSpPr>
          <p:nvPr/>
        </p:nvSpPr>
        <p:spPr bwMode="auto">
          <a:xfrm>
            <a:off x="6590084" y="5787945"/>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3" name="Rectangle 68"/>
          <p:cNvSpPr>
            <a:spLocks noChangeArrowheads="1"/>
          </p:cNvSpPr>
          <p:nvPr/>
        </p:nvSpPr>
        <p:spPr bwMode="auto">
          <a:xfrm>
            <a:off x="6744071" y="5787945"/>
            <a:ext cx="66040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1</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4" name="Rectangle 69"/>
          <p:cNvSpPr>
            <a:spLocks noChangeArrowheads="1"/>
          </p:cNvSpPr>
          <p:nvPr/>
        </p:nvSpPr>
        <p:spPr bwMode="auto">
          <a:xfrm>
            <a:off x="4018333" y="1706483"/>
            <a:ext cx="444500" cy="307975"/>
          </a:xfrm>
          <a:prstGeom prst="rect">
            <a:avLst/>
          </a:prstGeom>
          <a:noFill/>
          <a:ln w="9525">
            <a:noFill/>
            <a:miter lim="800000"/>
            <a:headEnd/>
            <a:tailEnd/>
          </a:ln>
        </p:spPr>
        <p:txBody>
          <a:bodyPr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Virtual page</a:t>
            </a:r>
          </a:p>
        </p:txBody>
      </p:sp>
      <p:sp>
        <p:nvSpPr>
          <p:cNvPr id="108615" name="Rectangle 71"/>
          <p:cNvSpPr>
            <a:spLocks noChangeArrowheads="1"/>
          </p:cNvSpPr>
          <p:nvPr/>
        </p:nvSpPr>
        <p:spPr bwMode="auto">
          <a:xfrm>
            <a:off x="4323134" y="2389107"/>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6" name="Rectangle 72"/>
          <p:cNvSpPr>
            <a:spLocks noChangeArrowheads="1"/>
          </p:cNvSpPr>
          <p:nvPr/>
        </p:nvSpPr>
        <p:spPr bwMode="auto">
          <a:xfrm>
            <a:off x="4323134" y="2616120"/>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7" name="Rectangle 73"/>
          <p:cNvSpPr>
            <a:spLocks noChangeArrowheads="1"/>
          </p:cNvSpPr>
          <p:nvPr/>
        </p:nvSpPr>
        <p:spPr bwMode="auto">
          <a:xfrm>
            <a:off x="4323134" y="2841545"/>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8" name="Rectangle 74"/>
          <p:cNvSpPr>
            <a:spLocks noChangeArrowheads="1"/>
          </p:cNvSpPr>
          <p:nvPr/>
        </p:nvSpPr>
        <p:spPr bwMode="auto">
          <a:xfrm>
            <a:off x="4323134" y="3068557"/>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9" name="Rectangle 75"/>
          <p:cNvSpPr>
            <a:spLocks noChangeArrowheads="1"/>
          </p:cNvSpPr>
          <p:nvPr/>
        </p:nvSpPr>
        <p:spPr bwMode="auto">
          <a:xfrm>
            <a:off x="4323134" y="3295570"/>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0" name="Rectangle 76"/>
          <p:cNvSpPr>
            <a:spLocks noChangeArrowheads="1"/>
          </p:cNvSpPr>
          <p:nvPr/>
        </p:nvSpPr>
        <p:spPr bwMode="auto">
          <a:xfrm>
            <a:off x="4323134" y="3522582"/>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1" name="Rectangle 77"/>
          <p:cNvSpPr>
            <a:spLocks noChangeArrowheads="1"/>
          </p:cNvSpPr>
          <p:nvPr/>
        </p:nvSpPr>
        <p:spPr bwMode="auto">
          <a:xfrm>
            <a:off x="4358059" y="37495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2" name="Rectangle 78"/>
          <p:cNvSpPr>
            <a:spLocks noChangeArrowheads="1"/>
          </p:cNvSpPr>
          <p:nvPr/>
        </p:nvSpPr>
        <p:spPr bwMode="auto">
          <a:xfrm>
            <a:off x="4358059" y="39750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8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3" name="Rectangle 79"/>
          <p:cNvSpPr>
            <a:spLocks noChangeArrowheads="1"/>
          </p:cNvSpPr>
          <p:nvPr/>
        </p:nvSpPr>
        <p:spPr bwMode="auto">
          <a:xfrm>
            <a:off x="4358059" y="42020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4" name="Rectangle 80"/>
          <p:cNvSpPr>
            <a:spLocks noChangeArrowheads="1"/>
          </p:cNvSpPr>
          <p:nvPr/>
        </p:nvSpPr>
        <p:spPr bwMode="auto">
          <a:xfrm>
            <a:off x="4358059" y="44274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5" name="Rectangle 81"/>
          <p:cNvSpPr>
            <a:spLocks noChangeArrowheads="1"/>
          </p:cNvSpPr>
          <p:nvPr/>
        </p:nvSpPr>
        <p:spPr bwMode="auto">
          <a:xfrm>
            <a:off x="4358059" y="46544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6" name="Rectangle 82"/>
          <p:cNvSpPr>
            <a:spLocks noChangeArrowheads="1"/>
          </p:cNvSpPr>
          <p:nvPr/>
        </p:nvSpPr>
        <p:spPr bwMode="auto">
          <a:xfrm>
            <a:off x="4358059" y="48830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7" name="Rectangle 83"/>
          <p:cNvSpPr>
            <a:spLocks noChangeArrowheads="1"/>
          </p:cNvSpPr>
          <p:nvPr/>
        </p:nvSpPr>
        <p:spPr bwMode="auto">
          <a:xfrm>
            <a:off x="4358059" y="51084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8" name="Rectangle 84"/>
          <p:cNvSpPr>
            <a:spLocks noChangeArrowheads="1"/>
          </p:cNvSpPr>
          <p:nvPr/>
        </p:nvSpPr>
        <p:spPr bwMode="auto">
          <a:xfrm>
            <a:off x="4358059" y="53355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9" name="Rectangle 85"/>
          <p:cNvSpPr>
            <a:spLocks noChangeArrowheads="1"/>
          </p:cNvSpPr>
          <p:nvPr/>
        </p:nvSpPr>
        <p:spPr bwMode="auto">
          <a:xfrm>
            <a:off x="4358059" y="55609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30" name="Rectangle 86"/>
          <p:cNvSpPr>
            <a:spLocks noChangeArrowheads="1"/>
          </p:cNvSpPr>
          <p:nvPr/>
        </p:nvSpPr>
        <p:spPr bwMode="auto">
          <a:xfrm>
            <a:off x="4358058" y="5787945"/>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31" name="Rectangle 87"/>
          <p:cNvSpPr>
            <a:spLocks noChangeArrowheads="1"/>
          </p:cNvSpPr>
          <p:nvPr/>
        </p:nvSpPr>
        <p:spPr bwMode="auto">
          <a:xfrm>
            <a:off x="4532683" y="1939845"/>
            <a:ext cx="590550" cy="4013200"/>
          </a:xfrm>
          <a:prstGeom prst="rect">
            <a:avLst/>
          </a:prstGeom>
          <a:noFill/>
          <a:ln w="12700">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2" name="Line 88"/>
          <p:cNvSpPr>
            <a:spLocks noChangeShapeType="1"/>
          </p:cNvSpPr>
          <p:nvPr/>
        </p:nvSpPr>
        <p:spPr bwMode="auto">
          <a:xfrm>
            <a:off x="4667622" y="1933495"/>
            <a:ext cx="1587" cy="402590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3" name="Line 89"/>
          <p:cNvSpPr>
            <a:spLocks noChangeShapeType="1"/>
          </p:cNvSpPr>
          <p:nvPr/>
        </p:nvSpPr>
        <p:spPr bwMode="auto">
          <a:xfrm flipH="1">
            <a:off x="4526334" y="233513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4" name="Line 90"/>
          <p:cNvSpPr>
            <a:spLocks noChangeShapeType="1"/>
          </p:cNvSpPr>
          <p:nvPr/>
        </p:nvSpPr>
        <p:spPr bwMode="auto">
          <a:xfrm flipH="1">
            <a:off x="4526334" y="256055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5" name="Line 91"/>
          <p:cNvSpPr>
            <a:spLocks noChangeShapeType="1"/>
          </p:cNvSpPr>
          <p:nvPr/>
        </p:nvSpPr>
        <p:spPr bwMode="auto">
          <a:xfrm flipH="1">
            <a:off x="4526334" y="2787571"/>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6" name="Line 92"/>
          <p:cNvSpPr>
            <a:spLocks noChangeShapeType="1"/>
          </p:cNvSpPr>
          <p:nvPr/>
        </p:nvSpPr>
        <p:spPr bwMode="auto">
          <a:xfrm flipH="1">
            <a:off x="4526334" y="301458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7" name="Line 93"/>
          <p:cNvSpPr>
            <a:spLocks noChangeShapeType="1"/>
          </p:cNvSpPr>
          <p:nvPr/>
        </p:nvSpPr>
        <p:spPr bwMode="auto">
          <a:xfrm flipH="1">
            <a:off x="4526334" y="324159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8" name="Line 94"/>
          <p:cNvSpPr>
            <a:spLocks noChangeShapeType="1"/>
          </p:cNvSpPr>
          <p:nvPr/>
        </p:nvSpPr>
        <p:spPr bwMode="auto">
          <a:xfrm flipH="1">
            <a:off x="4526334" y="346860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9" name="Line 95"/>
          <p:cNvSpPr>
            <a:spLocks noChangeShapeType="1"/>
          </p:cNvSpPr>
          <p:nvPr/>
        </p:nvSpPr>
        <p:spPr bwMode="auto">
          <a:xfrm flipH="1">
            <a:off x="4526334" y="369403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0" name="Line 96"/>
          <p:cNvSpPr>
            <a:spLocks noChangeShapeType="1"/>
          </p:cNvSpPr>
          <p:nvPr/>
        </p:nvSpPr>
        <p:spPr bwMode="auto">
          <a:xfrm flipH="1">
            <a:off x="4526334" y="392104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1" name="Line 97"/>
          <p:cNvSpPr>
            <a:spLocks noChangeShapeType="1"/>
          </p:cNvSpPr>
          <p:nvPr/>
        </p:nvSpPr>
        <p:spPr bwMode="auto">
          <a:xfrm flipH="1">
            <a:off x="4526334" y="414805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2" name="Line 98"/>
          <p:cNvSpPr>
            <a:spLocks noChangeShapeType="1"/>
          </p:cNvSpPr>
          <p:nvPr/>
        </p:nvSpPr>
        <p:spPr bwMode="auto">
          <a:xfrm flipH="1">
            <a:off x="4526334" y="437348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3" name="Line 99"/>
          <p:cNvSpPr>
            <a:spLocks noChangeShapeType="1"/>
          </p:cNvSpPr>
          <p:nvPr/>
        </p:nvSpPr>
        <p:spPr bwMode="auto">
          <a:xfrm flipH="1">
            <a:off x="4526334" y="460049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4" name="Line 100"/>
          <p:cNvSpPr>
            <a:spLocks noChangeShapeType="1"/>
          </p:cNvSpPr>
          <p:nvPr/>
        </p:nvSpPr>
        <p:spPr bwMode="auto">
          <a:xfrm flipH="1">
            <a:off x="4526334" y="482750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5" name="Line 101"/>
          <p:cNvSpPr>
            <a:spLocks noChangeShapeType="1"/>
          </p:cNvSpPr>
          <p:nvPr/>
        </p:nvSpPr>
        <p:spPr bwMode="auto">
          <a:xfrm flipH="1">
            <a:off x="4526334" y="5054521"/>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6" name="Line 102"/>
          <p:cNvSpPr>
            <a:spLocks noChangeShapeType="1"/>
          </p:cNvSpPr>
          <p:nvPr/>
        </p:nvSpPr>
        <p:spPr bwMode="auto">
          <a:xfrm flipH="1">
            <a:off x="4526334" y="527994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7" name="Line 103"/>
          <p:cNvSpPr>
            <a:spLocks noChangeShapeType="1"/>
          </p:cNvSpPr>
          <p:nvPr/>
        </p:nvSpPr>
        <p:spPr bwMode="auto">
          <a:xfrm flipH="1">
            <a:off x="4526334" y="550695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8" name="Line 104"/>
          <p:cNvSpPr>
            <a:spLocks noChangeShapeType="1"/>
          </p:cNvSpPr>
          <p:nvPr/>
        </p:nvSpPr>
        <p:spPr bwMode="auto">
          <a:xfrm flipH="1">
            <a:off x="4526334" y="5733971"/>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9" name="Freeform 105"/>
          <p:cNvSpPr>
            <a:spLocks/>
          </p:cNvSpPr>
          <p:nvPr/>
        </p:nvSpPr>
        <p:spPr bwMode="auto">
          <a:xfrm>
            <a:off x="6510709" y="4148057"/>
            <a:ext cx="957263" cy="1811338"/>
          </a:xfrm>
          <a:custGeom>
            <a:avLst/>
            <a:gdLst>
              <a:gd name="T0" fmla="*/ 0 w 603"/>
              <a:gd name="T1" fmla="*/ 0 h 1141"/>
              <a:gd name="T2" fmla="*/ 0 w 603"/>
              <a:gd name="T3" fmla="*/ 2147483647 h 1141"/>
              <a:gd name="T4" fmla="*/ 2147483647 w 603"/>
              <a:gd name="T5" fmla="*/ 2147483647 h 1141"/>
              <a:gd name="T6" fmla="*/ 2147483647 w 603"/>
              <a:gd name="T7" fmla="*/ 0 h 1141"/>
              <a:gd name="T8" fmla="*/ 0 w 603"/>
              <a:gd name="T9" fmla="*/ 0 h 1141"/>
              <a:gd name="T10" fmla="*/ 0 60000 65536"/>
              <a:gd name="T11" fmla="*/ 0 60000 65536"/>
              <a:gd name="T12" fmla="*/ 0 60000 65536"/>
              <a:gd name="T13" fmla="*/ 0 60000 65536"/>
              <a:gd name="T14" fmla="*/ 0 60000 65536"/>
              <a:gd name="T15" fmla="*/ 0 w 603"/>
              <a:gd name="T16" fmla="*/ 0 h 1141"/>
              <a:gd name="T17" fmla="*/ 603 w 603"/>
              <a:gd name="T18" fmla="*/ 1141 h 1141"/>
            </a:gdLst>
            <a:ahLst/>
            <a:cxnLst>
              <a:cxn ang="T10">
                <a:pos x="T0" y="T1"/>
              </a:cxn>
              <a:cxn ang="T11">
                <a:pos x="T2" y="T3"/>
              </a:cxn>
              <a:cxn ang="T12">
                <a:pos x="T4" y="T5"/>
              </a:cxn>
              <a:cxn ang="T13">
                <a:pos x="T6" y="T7"/>
              </a:cxn>
              <a:cxn ang="T14">
                <a:pos x="T8" y="T9"/>
              </a:cxn>
            </a:cxnLst>
            <a:rect l="T15" t="T16" r="T17" b="T18"/>
            <a:pathLst>
              <a:path w="603" h="1141">
                <a:moveTo>
                  <a:pt x="0" y="0"/>
                </a:moveTo>
                <a:lnTo>
                  <a:pt x="0" y="1141"/>
                </a:lnTo>
                <a:lnTo>
                  <a:pt x="602" y="1141"/>
                </a:lnTo>
                <a:lnTo>
                  <a:pt x="603" y="0"/>
                </a:lnTo>
                <a:lnTo>
                  <a:pt x="0" y="0"/>
                </a:lnTo>
              </a:path>
            </a:pathLst>
          </a:cu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0" name="Line 106"/>
          <p:cNvSpPr>
            <a:spLocks noChangeShapeType="1"/>
          </p:cNvSpPr>
          <p:nvPr/>
        </p:nvSpPr>
        <p:spPr bwMode="auto">
          <a:xfrm flipH="1">
            <a:off x="6509121" y="4373482"/>
            <a:ext cx="957262"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1" name="Line 107"/>
          <p:cNvSpPr>
            <a:spLocks noChangeShapeType="1"/>
          </p:cNvSpPr>
          <p:nvPr/>
        </p:nvSpPr>
        <p:spPr bwMode="auto">
          <a:xfrm flipH="1">
            <a:off x="6509121" y="4600496"/>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2" name="Line 108"/>
          <p:cNvSpPr>
            <a:spLocks noChangeShapeType="1"/>
          </p:cNvSpPr>
          <p:nvPr/>
        </p:nvSpPr>
        <p:spPr bwMode="auto">
          <a:xfrm flipH="1">
            <a:off x="6509121" y="4825921"/>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3" name="Line 109"/>
          <p:cNvSpPr>
            <a:spLocks noChangeShapeType="1"/>
          </p:cNvSpPr>
          <p:nvPr/>
        </p:nvSpPr>
        <p:spPr bwMode="auto">
          <a:xfrm flipH="1">
            <a:off x="6509121" y="5052932"/>
            <a:ext cx="957262"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4" name="Line 110"/>
          <p:cNvSpPr>
            <a:spLocks noChangeShapeType="1"/>
          </p:cNvSpPr>
          <p:nvPr/>
        </p:nvSpPr>
        <p:spPr bwMode="auto">
          <a:xfrm flipH="1">
            <a:off x="6509121" y="5279946"/>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5" name="Line 111"/>
          <p:cNvSpPr>
            <a:spLocks noChangeShapeType="1"/>
          </p:cNvSpPr>
          <p:nvPr/>
        </p:nvSpPr>
        <p:spPr bwMode="auto">
          <a:xfrm flipH="1">
            <a:off x="6509121" y="5506957"/>
            <a:ext cx="957262"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6" name="Line 112"/>
          <p:cNvSpPr>
            <a:spLocks noChangeShapeType="1"/>
          </p:cNvSpPr>
          <p:nvPr/>
        </p:nvSpPr>
        <p:spPr bwMode="auto">
          <a:xfrm flipH="1">
            <a:off x="6509121" y="5733971"/>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7" name="Freeform 113"/>
          <p:cNvSpPr>
            <a:spLocks/>
          </p:cNvSpPr>
          <p:nvPr/>
        </p:nvSpPr>
        <p:spPr bwMode="auto">
          <a:xfrm>
            <a:off x="6388471" y="5606971"/>
            <a:ext cx="120650" cy="58737"/>
          </a:xfrm>
          <a:custGeom>
            <a:avLst/>
            <a:gdLst>
              <a:gd name="T0" fmla="*/ 2147483647 w 76"/>
              <a:gd name="T1" fmla="*/ 2147483647 h 37"/>
              <a:gd name="T2" fmla="*/ 2147483647 w 76"/>
              <a:gd name="T3" fmla="*/ 2147483647 h 37"/>
              <a:gd name="T4" fmla="*/ 2147483647 w 76"/>
              <a:gd name="T5" fmla="*/ 2147483647 h 37"/>
              <a:gd name="T6" fmla="*/ 2147483647 w 76"/>
              <a:gd name="T7" fmla="*/ 2147483647 h 37"/>
              <a:gd name="T8" fmla="*/ 2147483647 w 76"/>
              <a:gd name="T9" fmla="*/ 2147483647 h 37"/>
              <a:gd name="T10" fmla="*/ 2147483647 w 76"/>
              <a:gd name="T11" fmla="*/ 2147483647 h 37"/>
              <a:gd name="T12" fmla="*/ 2147483647 w 76"/>
              <a:gd name="T13" fmla="*/ 2147483647 h 37"/>
              <a:gd name="T14" fmla="*/ 2147483647 w 76"/>
              <a:gd name="T15" fmla="*/ 2147483647 h 37"/>
              <a:gd name="T16" fmla="*/ 2147483647 w 76"/>
              <a:gd name="T17" fmla="*/ 2147483647 h 37"/>
              <a:gd name="T18" fmla="*/ 2147483647 w 76"/>
              <a:gd name="T19" fmla="*/ 2147483647 h 37"/>
              <a:gd name="T20" fmla="*/ 2147483647 w 76"/>
              <a:gd name="T21" fmla="*/ 2147483647 h 37"/>
              <a:gd name="T22" fmla="*/ 2147483647 w 76"/>
              <a:gd name="T23" fmla="*/ 2147483647 h 37"/>
              <a:gd name="T24" fmla="*/ 2147483647 w 76"/>
              <a:gd name="T25" fmla="*/ 2147483647 h 37"/>
              <a:gd name="T26" fmla="*/ 0 w 76"/>
              <a:gd name="T27" fmla="*/ 0 h 37"/>
              <a:gd name="T28" fmla="*/ 0 w 76"/>
              <a:gd name="T29" fmla="*/ 0 h 37"/>
              <a:gd name="T30" fmla="*/ 2147483647 w 76"/>
              <a:gd name="T31" fmla="*/ 2147483647 h 37"/>
              <a:gd name="T32" fmla="*/ 2147483647 w 76"/>
              <a:gd name="T33" fmla="*/ 2147483647 h 37"/>
              <a:gd name="T34" fmla="*/ 2147483647 w 76"/>
              <a:gd name="T35" fmla="*/ 2147483647 h 37"/>
              <a:gd name="T36" fmla="*/ 2147483647 w 76"/>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37"/>
              <a:gd name="T59" fmla="*/ 76 w 76"/>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37">
                <a:moveTo>
                  <a:pt x="8" y="18"/>
                </a:moveTo>
                <a:lnTo>
                  <a:pt x="8" y="25"/>
                </a:lnTo>
                <a:lnTo>
                  <a:pt x="7" y="33"/>
                </a:lnTo>
                <a:lnTo>
                  <a:pt x="5" y="37"/>
                </a:lnTo>
                <a:lnTo>
                  <a:pt x="15" y="29"/>
                </a:lnTo>
                <a:lnTo>
                  <a:pt x="32" y="21"/>
                </a:lnTo>
                <a:lnTo>
                  <a:pt x="53" y="13"/>
                </a:lnTo>
                <a:lnTo>
                  <a:pt x="76" y="7"/>
                </a:lnTo>
                <a:lnTo>
                  <a:pt x="52" y="8"/>
                </a:lnTo>
                <a:lnTo>
                  <a:pt x="29" y="7"/>
                </a:lnTo>
                <a:lnTo>
                  <a:pt x="10" y="3"/>
                </a:lnTo>
                <a:lnTo>
                  <a:pt x="0" y="0"/>
                </a:lnTo>
                <a:lnTo>
                  <a:pt x="2" y="3"/>
                </a:lnTo>
                <a:lnTo>
                  <a:pt x="5" y="10"/>
                </a:lnTo>
                <a:lnTo>
                  <a:pt x="8" y="1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8" name="Line 114"/>
          <p:cNvSpPr>
            <a:spLocks noChangeShapeType="1"/>
          </p:cNvSpPr>
          <p:nvPr/>
        </p:nvSpPr>
        <p:spPr bwMode="auto">
          <a:xfrm flipH="1">
            <a:off x="5039097" y="5635546"/>
            <a:ext cx="1362075" cy="21113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9" name="Freeform 115"/>
          <p:cNvSpPr>
            <a:spLocks/>
          </p:cNvSpPr>
          <p:nvPr/>
        </p:nvSpPr>
        <p:spPr bwMode="auto">
          <a:xfrm>
            <a:off x="6391647" y="5800645"/>
            <a:ext cx="122237" cy="57150"/>
          </a:xfrm>
          <a:custGeom>
            <a:avLst/>
            <a:gdLst>
              <a:gd name="T0" fmla="*/ 2147483647 w 77"/>
              <a:gd name="T1" fmla="*/ 2147483647 h 36"/>
              <a:gd name="T2" fmla="*/ 2147483647 w 77"/>
              <a:gd name="T3" fmla="*/ 2147483647 h 36"/>
              <a:gd name="T4" fmla="*/ 2147483647 w 77"/>
              <a:gd name="T5" fmla="*/ 2147483647 h 36"/>
              <a:gd name="T6" fmla="*/ 0 w 77"/>
              <a:gd name="T7" fmla="*/ 2147483647 h 36"/>
              <a:gd name="T8" fmla="*/ 0 w 77"/>
              <a:gd name="T9" fmla="*/ 2147483647 h 36"/>
              <a:gd name="T10" fmla="*/ 2147483647 w 77"/>
              <a:gd name="T11" fmla="*/ 2147483647 h 36"/>
              <a:gd name="T12" fmla="*/ 2147483647 w 77"/>
              <a:gd name="T13" fmla="*/ 2147483647 h 36"/>
              <a:gd name="T14" fmla="*/ 2147483647 w 77"/>
              <a:gd name="T15" fmla="*/ 2147483647 h 36"/>
              <a:gd name="T16" fmla="*/ 2147483647 w 77"/>
              <a:gd name="T17" fmla="*/ 2147483647 h 36"/>
              <a:gd name="T18" fmla="*/ 2147483647 w 77"/>
              <a:gd name="T19" fmla="*/ 2147483647 h 36"/>
              <a:gd name="T20" fmla="*/ 2147483647 w 77"/>
              <a:gd name="T21" fmla="*/ 2147483647 h 36"/>
              <a:gd name="T22" fmla="*/ 2147483647 w 77"/>
              <a:gd name="T23" fmla="*/ 2147483647 h 36"/>
              <a:gd name="T24" fmla="*/ 2147483647 w 77"/>
              <a:gd name="T25" fmla="*/ 2147483647 h 36"/>
              <a:gd name="T26" fmla="*/ 2147483647 w 77"/>
              <a:gd name="T27" fmla="*/ 0 h 36"/>
              <a:gd name="T28" fmla="*/ 2147483647 w 77"/>
              <a:gd name="T29" fmla="*/ 0 h 36"/>
              <a:gd name="T30" fmla="*/ 2147483647 w 77"/>
              <a:gd name="T31" fmla="*/ 2147483647 h 36"/>
              <a:gd name="T32" fmla="*/ 2147483647 w 77"/>
              <a:gd name="T33" fmla="*/ 2147483647 h 36"/>
              <a:gd name="T34" fmla="*/ 2147483647 w 77"/>
              <a:gd name="T35" fmla="*/ 2147483647 h 36"/>
              <a:gd name="T36" fmla="*/ 2147483647 w 77"/>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6"/>
              <a:gd name="T59" fmla="*/ 77 w 77"/>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6">
                <a:moveTo>
                  <a:pt x="8" y="19"/>
                </a:moveTo>
                <a:lnTo>
                  <a:pt x="6" y="27"/>
                </a:lnTo>
                <a:lnTo>
                  <a:pt x="3" y="33"/>
                </a:lnTo>
                <a:lnTo>
                  <a:pt x="0" y="36"/>
                </a:lnTo>
                <a:lnTo>
                  <a:pt x="11" y="33"/>
                </a:lnTo>
                <a:lnTo>
                  <a:pt x="30" y="31"/>
                </a:lnTo>
                <a:lnTo>
                  <a:pt x="52" y="29"/>
                </a:lnTo>
                <a:lnTo>
                  <a:pt x="77" y="29"/>
                </a:lnTo>
                <a:lnTo>
                  <a:pt x="53" y="23"/>
                </a:lnTo>
                <a:lnTo>
                  <a:pt x="32" y="15"/>
                </a:lnTo>
                <a:lnTo>
                  <a:pt x="15" y="7"/>
                </a:lnTo>
                <a:lnTo>
                  <a:pt x="6" y="0"/>
                </a:lnTo>
                <a:lnTo>
                  <a:pt x="7" y="4"/>
                </a:lnTo>
                <a:lnTo>
                  <a:pt x="8" y="11"/>
                </a:lnTo>
                <a:lnTo>
                  <a:pt x="8" y="1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0" name="Line 116"/>
          <p:cNvSpPr>
            <a:spLocks noChangeShapeType="1"/>
          </p:cNvSpPr>
          <p:nvPr/>
        </p:nvSpPr>
        <p:spPr bwMode="auto">
          <a:xfrm flipH="1" flipV="1">
            <a:off x="5039096" y="5621257"/>
            <a:ext cx="1365250" cy="2095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1" name="Freeform 117"/>
          <p:cNvSpPr>
            <a:spLocks/>
          </p:cNvSpPr>
          <p:nvPr/>
        </p:nvSpPr>
        <p:spPr bwMode="auto">
          <a:xfrm>
            <a:off x="6388472" y="5346621"/>
            <a:ext cx="122237" cy="58737"/>
          </a:xfrm>
          <a:custGeom>
            <a:avLst/>
            <a:gdLst>
              <a:gd name="T0" fmla="*/ 2147483647 w 77"/>
              <a:gd name="T1" fmla="*/ 2147483647 h 37"/>
              <a:gd name="T2" fmla="*/ 2147483647 w 77"/>
              <a:gd name="T3" fmla="*/ 2147483647 h 37"/>
              <a:gd name="T4" fmla="*/ 2147483647 w 77"/>
              <a:gd name="T5" fmla="*/ 2147483647 h 37"/>
              <a:gd name="T6" fmla="*/ 0 w 77"/>
              <a:gd name="T7" fmla="*/ 2147483647 h 37"/>
              <a:gd name="T8" fmla="*/ 0 w 77"/>
              <a:gd name="T9" fmla="*/ 2147483647 h 37"/>
              <a:gd name="T10" fmla="*/ 2147483647 w 77"/>
              <a:gd name="T11" fmla="*/ 2147483647 h 37"/>
              <a:gd name="T12" fmla="*/ 2147483647 w 77"/>
              <a:gd name="T13" fmla="*/ 2147483647 h 37"/>
              <a:gd name="T14" fmla="*/ 2147483647 w 77"/>
              <a:gd name="T15" fmla="*/ 2147483647 h 37"/>
              <a:gd name="T16" fmla="*/ 2147483647 w 77"/>
              <a:gd name="T17" fmla="*/ 2147483647 h 37"/>
              <a:gd name="T18" fmla="*/ 2147483647 w 77"/>
              <a:gd name="T19" fmla="*/ 2147483647 h 37"/>
              <a:gd name="T20" fmla="*/ 2147483647 w 77"/>
              <a:gd name="T21" fmla="*/ 2147483647 h 37"/>
              <a:gd name="T22" fmla="*/ 2147483647 w 77"/>
              <a:gd name="T23" fmla="*/ 2147483647 h 37"/>
              <a:gd name="T24" fmla="*/ 2147483647 w 77"/>
              <a:gd name="T25" fmla="*/ 2147483647 h 37"/>
              <a:gd name="T26" fmla="*/ 2147483647 w 77"/>
              <a:gd name="T27" fmla="*/ 0 h 37"/>
              <a:gd name="T28" fmla="*/ 2147483647 w 77"/>
              <a:gd name="T29" fmla="*/ 0 h 37"/>
              <a:gd name="T30" fmla="*/ 2147483647 w 77"/>
              <a:gd name="T31" fmla="*/ 2147483647 h 37"/>
              <a:gd name="T32" fmla="*/ 2147483647 w 77"/>
              <a:gd name="T33" fmla="*/ 2147483647 h 37"/>
              <a:gd name="T34" fmla="*/ 2147483647 w 77"/>
              <a:gd name="T35" fmla="*/ 2147483647 h 37"/>
              <a:gd name="T36" fmla="*/ 2147483647 w 77"/>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7"/>
              <a:gd name="T59" fmla="*/ 77 w 77"/>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7">
                <a:moveTo>
                  <a:pt x="8" y="19"/>
                </a:moveTo>
                <a:lnTo>
                  <a:pt x="7" y="27"/>
                </a:lnTo>
                <a:lnTo>
                  <a:pt x="3" y="33"/>
                </a:lnTo>
                <a:lnTo>
                  <a:pt x="0" y="37"/>
                </a:lnTo>
                <a:lnTo>
                  <a:pt x="11" y="33"/>
                </a:lnTo>
                <a:lnTo>
                  <a:pt x="29" y="30"/>
                </a:lnTo>
                <a:lnTo>
                  <a:pt x="52" y="29"/>
                </a:lnTo>
                <a:lnTo>
                  <a:pt x="77" y="29"/>
                </a:lnTo>
                <a:lnTo>
                  <a:pt x="53" y="23"/>
                </a:lnTo>
                <a:lnTo>
                  <a:pt x="32" y="16"/>
                </a:lnTo>
                <a:lnTo>
                  <a:pt x="16" y="8"/>
                </a:lnTo>
                <a:lnTo>
                  <a:pt x="5" y="0"/>
                </a:lnTo>
                <a:lnTo>
                  <a:pt x="8" y="4"/>
                </a:lnTo>
                <a:lnTo>
                  <a:pt x="9" y="11"/>
                </a:lnTo>
                <a:lnTo>
                  <a:pt x="8" y="1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2" name="Line 118"/>
          <p:cNvSpPr>
            <a:spLocks noChangeShapeType="1"/>
          </p:cNvSpPr>
          <p:nvPr/>
        </p:nvSpPr>
        <p:spPr bwMode="auto">
          <a:xfrm flipH="1" flipV="1">
            <a:off x="5039097" y="5167232"/>
            <a:ext cx="1362075" cy="2095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3" name="Freeform 119"/>
          <p:cNvSpPr>
            <a:spLocks/>
          </p:cNvSpPr>
          <p:nvPr/>
        </p:nvSpPr>
        <p:spPr bwMode="auto">
          <a:xfrm>
            <a:off x="6388472" y="4478258"/>
            <a:ext cx="122237" cy="60325"/>
          </a:xfrm>
          <a:custGeom>
            <a:avLst/>
            <a:gdLst>
              <a:gd name="T0" fmla="*/ 2147483647 w 77"/>
              <a:gd name="T1" fmla="*/ 2147483647 h 38"/>
              <a:gd name="T2" fmla="*/ 2147483647 w 77"/>
              <a:gd name="T3" fmla="*/ 2147483647 h 38"/>
              <a:gd name="T4" fmla="*/ 2147483647 w 77"/>
              <a:gd name="T5" fmla="*/ 2147483647 h 38"/>
              <a:gd name="T6" fmla="*/ 2147483647 w 77"/>
              <a:gd name="T7" fmla="*/ 2147483647 h 38"/>
              <a:gd name="T8" fmla="*/ 2147483647 w 77"/>
              <a:gd name="T9" fmla="*/ 2147483647 h 38"/>
              <a:gd name="T10" fmla="*/ 2147483647 w 77"/>
              <a:gd name="T11" fmla="*/ 2147483647 h 38"/>
              <a:gd name="T12" fmla="*/ 2147483647 w 77"/>
              <a:gd name="T13" fmla="*/ 2147483647 h 38"/>
              <a:gd name="T14" fmla="*/ 2147483647 w 77"/>
              <a:gd name="T15" fmla="*/ 2147483647 h 38"/>
              <a:gd name="T16" fmla="*/ 2147483647 w 77"/>
              <a:gd name="T17" fmla="*/ 2147483647 h 38"/>
              <a:gd name="T18" fmla="*/ 2147483647 w 77"/>
              <a:gd name="T19" fmla="*/ 2147483647 h 38"/>
              <a:gd name="T20" fmla="*/ 2147483647 w 77"/>
              <a:gd name="T21" fmla="*/ 2147483647 h 38"/>
              <a:gd name="T22" fmla="*/ 2147483647 w 77"/>
              <a:gd name="T23" fmla="*/ 2147483647 h 38"/>
              <a:gd name="T24" fmla="*/ 2147483647 w 77"/>
              <a:gd name="T25" fmla="*/ 2147483647 h 38"/>
              <a:gd name="T26" fmla="*/ 0 w 77"/>
              <a:gd name="T27" fmla="*/ 0 h 38"/>
              <a:gd name="T28" fmla="*/ 0 w 77"/>
              <a:gd name="T29" fmla="*/ 0 h 38"/>
              <a:gd name="T30" fmla="*/ 2147483647 w 77"/>
              <a:gd name="T31" fmla="*/ 2147483647 h 38"/>
              <a:gd name="T32" fmla="*/ 2147483647 w 77"/>
              <a:gd name="T33" fmla="*/ 2147483647 h 38"/>
              <a:gd name="T34" fmla="*/ 2147483647 w 77"/>
              <a:gd name="T35" fmla="*/ 2147483647 h 38"/>
              <a:gd name="T36" fmla="*/ 2147483647 w 77"/>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8"/>
              <a:gd name="T59" fmla="*/ 77 w 77"/>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8">
                <a:moveTo>
                  <a:pt x="8" y="18"/>
                </a:moveTo>
                <a:lnTo>
                  <a:pt x="9" y="25"/>
                </a:lnTo>
                <a:lnTo>
                  <a:pt x="8" y="32"/>
                </a:lnTo>
                <a:lnTo>
                  <a:pt x="5" y="38"/>
                </a:lnTo>
                <a:lnTo>
                  <a:pt x="15" y="30"/>
                </a:lnTo>
                <a:lnTo>
                  <a:pt x="32" y="22"/>
                </a:lnTo>
                <a:lnTo>
                  <a:pt x="53" y="14"/>
                </a:lnTo>
                <a:lnTo>
                  <a:pt x="77" y="7"/>
                </a:lnTo>
                <a:lnTo>
                  <a:pt x="52" y="8"/>
                </a:lnTo>
                <a:lnTo>
                  <a:pt x="29" y="7"/>
                </a:lnTo>
                <a:lnTo>
                  <a:pt x="11" y="4"/>
                </a:lnTo>
                <a:lnTo>
                  <a:pt x="0" y="0"/>
                </a:lnTo>
                <a:lnTo>
                  <a:pt x="3" y="4"/>
                </a:lnTo>
                <a:lnTo>
                  <a:pt x="7" y="10"/>
                </a:lnTo>
                <a:lnTo>
                  <a:pt x="8" y="1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4" name="Line 120"/>
          <p:cNvSpPr>
            <a:spLocks noChangeShapeType="1"/>
          </p:cNvSpPr>
          <p:nvPr/>
        </p:nvSpPr>
        <p:spPr bwMode="auto">
          <a:xfrm flipH="1">
            <a:off x="5039097" y="4506833"/>
            <a:ext cx="1362075" cy="206375"/>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5" name="Freeform 121"/>
          <p:cNvSpPr>
            <a:spLocks/>
          </p:cNvSpPr>
          <p:nvPr/>
        </p:nvSpPr>
        <p:spPr bwMode="auto">
          <a:xfrm>
            <a:off x="6388472" y="4251246"/>
            <a:ext cx="122237" cy="58737"/>
          </a:xfrm>
          <a:custGeom>
            <a:avLst/>
            <a:gdLst>
              <a:gd name="T0" fmla="*/ 2147483647 w 77"/>
              <a:gd name="T1" fmla="*/ 2147483647 h 37"/>
              <a:gd name="T2" fmla="*/ 2147483647 w 77"/>
              <a:gd name="T3" fmla="*/ 2147483647 h 37"/>
              <a:gd name="T4" fmla="*/ 2147483647 w 77"/>
              <a:gd name="T5" fmla="*/ 2147483647 h 37"/>
              <a:gd name="T6" fmla="*/ 2147483647 w 77"/>
              <a:gd name="T7" fmla="*/ 2147483647 h 37"/>
              <a:gd name="T8" fmla="*/ 2147483647 w 77"/>
              <a:gd name="T9" fmla="*/ 2147483647 h 37"/>
              <a:gd name="T10" fmla="*/ 2147483647 w 77"/>
              <a:gd name="T11" fmla="*/ 2147483647 h 37"/>
              <a:gd name="T12" fmla="*/ 2147483647 w 77"/>
              <a:gd name="T13" fmla="*/ 2147483647 h 37"/>
              <a:gd name="T14" fmla="*/ 2147483647 w 77"/>
              <a:gd name="T15" fmla="*/ 2147483647 h 37"/>
              <a:gd name="T16" fmla="*/ 2147483647 w 77"/>
              <a:gd name="T17" fmla="*/ 2147483647 h 37"/>
              <a:gd name="T18" fmla="*/ 2147483647 w 77"/>
              <a:gd name="T19" fmla="*/ 2147483647 h 37"/>
              <a:gd name="T20" fmla="*/ 2147483647 w 77"/>
              <a:gd name="T21" fmla="*/ 2147483647 h 37"/>
              <a:gd name="T22" fmla="*/ 2147483647 w 77"/>
              <a:gd name="T23" fmla="*/ 2147483647 h 37"/>
              <a:gd name="T24" fmla="*/ 2147483647 w 77"/>
              <a:gd name="T25" fmla="*/ 2147483647 h 37"/>
              <a:gd name="T26" fmla="*/ 0 w 77"/>
              <a:gd name="T27" fmla="*/ 0 h 37"/>
              <a:gd name="T28" fmla="*/ 0 w 77"/>
              <a:gd name="T29" fmla="*/ 0 h 37"/>
              <a:gd name="T30" fmla="*/ 2147483647 w 77"/>
              <a:gd name="T31" fmla="*/ 2147483647 h 37"/>
              <a:gd name="T32" fmla="*/ 2147483647 w 77"/>
              <a:gd name="T33" fmla="*/ 2147483647 h 37"/>
              <a:gd name="T34" fmla="*/ 2147483647 w 77"/>
              <a:gd name="T35" fmla="*/ 2147483647 h 37"/>
              <a:gd name="T36" fmla="*/ 2147483647 w 77"/>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7"/>
              <a:gd name="T59" fmla="*/ 77 w 77"/>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7">
                <a:moveTo>
                  <a:pt x="8" y="17"/>
                </a:moveTo>
                <a:lnTo>
                  <a:pt x="9" y="25"/>
                </a:lnTo>
                <a:lnTo>
                  <a:pt x="8" y="31"/>
                </a:lnTo>
                <a:lnTo>
                  <a:pt x="5" y="37"/>
                </a:lnTo>
                <a:lnTo>
                  <a:pt x="15" y="29"/>
                </a:lnTo>
                <a:lnTo>
                  <a:pt x="32" y="21"/>
                </a:lnTo>
                <a:lnTo>
                  <a:pt x="53" y="13"/>
                </a:lnTo>
                <a:lnTo>
                  <a:pt x="77" y="6"/>
                </a:lnTo>
                <a:lnTo>
                  <a:pt x="52" y="7"/>
                </a:lnTo>
                <a:lnTo>
                  <a:pt x="29" y="6"/>
                </a:lnTo>
                <a:lnTo>
                  <a:pt x="11" y="3"/>
                </a:lnTo>
                <a:lnTo>
                  <a:pt x="0" y="0"/>
                </a:lnTo>
                <a:lnTo>
                  <a:pt x="3" y="3"/>
                </a:lnTo>
                <a:lnTo>
                  <a:pt x="7" y="10"/>
                </a:lnTo>
                <a:lnTo>
                  <a:pt x="8" y="17"/>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6" name="Line 122"/>
          <p:cNvSpPr>
            <a:spLocks noChangeShapeType="1"/>
          </p:cNvSpPr>
          <p:nvPr/>
        </p:nvSpPr>
        <p:spPr bwMode="auto">
          <a:xfrm flipH="1">
            <a:off x="5039097" y="4278232"/>
            <a:ext cx="1362075" cy="2095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7" name="Freeform 123"/>
          <p:cNvSpPr>
            <a:spLocks/>
          </p:cNvSpPr>
          <p:nvPr/>
        </p:nvSpPr>
        <p:spPr bwMode="auto">
          <a:xfrm>
            <a:off x="6399584" y="5068808"/>
            <a:ext cx="111125" cy="98425"/>
          </a:xfrm>
          <a:custGeom>
            <a:avLst/>
            <a:gdLst>
              <a:gd name="T0" fmla="*/ 2147483647 w 70"/>
              <a:gd name="T1" fmla="*/ 2147483647 h 62"/>
              <a:gd name="T2" fmla="*/ 2147483647 w 70"/>
              <a:gd name="T3" fmla="*/ 2147483647 h 62"/>
              <a:gd name="T4" fmla="*/ 2147483647 w 70"/>
              <a:gd name="T5" fmla="*/ 2147483647 h 62"/>
              <a:gd name="T6" fmla="*/ 0 w 70"/>
              <a:gd name="T7" fmla="*/ 2147483647 h 62"/>
              <a:gd name="T8" fmla="*/ 0 w 70"/>
              <a:gd name="T9" fmla="*/ 2147483647 h 62"/>
              <a:gd name="T10" fmla="*/ 2147483647 w 70"/>
              <a:gd name="T11" fmla="*/ 2147483647 h 62"/>
              <a:gd name="T12" fmla="*/ 2147483647 w 70"/>
              <a:gd name="T13" fmla="*/ 2147483647 h 62"/>
              <a:gd name="T14" fmla="*/ 2147483647 w 70"/>
              <a:gd name="T15" fmla="*/ 2147483647 h 62"/>
              <a:gd name="T16" fmla="*/ 2147483647 w 70"/>
              <a:gd name="T17" fmla="*/ 2147483647 h 62"/>
              <a:gd name="T18" fmla="*/ 2147483647 w 70"/>
              <a:gd name="T19" fmla="*/ 2147483647 h 62"/>
              <a:gd name="T20" fmla="*/ 2147483647 w 70"/>
              <a:gd name="T21" fmla="*/ 2147483647 h 62"/>
              <a:gd name="T22" fmla="*/ 2147483647 w 70"/>
              <a:gd name="T23" fmla="*/ 2147483647 h 62"/>
              <a:gd name="T24" fmla="*/ 2147483647 w 70"/>
              <a:gd name="T25" fmla="*/ 2147483647 h 62"/>
              <a:gd name="T26" fmla="*/ 2147483647 w 70"/>
              <a:gd name="T27" fmla="*/ 0 h 62"/>
              <a:gd name="T28" fmla="*/ 2147483647 w 70"/>
              <a:gd name="T29" fmla="*/ 0 h 62"/>
              <a:gd name="T30" fmla="*/ 2147483647 w 70"/>
              <a:gd name="T31" fmla="*/ 2147483647 h 62"/>
              <a:gd name="T32" fmla="*/ 2147483647 w 70"/>
              <a:gd name="T33" fmla="*/ 2147483647 h 62"/>
              <a:gd name="T34" fmla="*/ 2147483647 w 70"/>
              <a:gd name="T35" fmla="*/ 2147483647 h 62"/>
              <a:gd name="T36" fmla="*/ 2147483647 w 70"/>
              <a:gd name="T37" fmla="*/ 2147483647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62"/>
              <a:gd name="T59" fmla="*/ 70 w 7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62">
                <a:moveTo>
                  <a:pt x="14" y="19"/>
                </a:moveTo>
                <a:lnTo>
                  <a:pt x="10" y="24"/>
                </a:lnTo>
                <a:lnTo>
                  <a:pt x="4" y="29"/>
                </a:lnTo>
                <a:lnTo>
                  <a:pt x="0" y="31"/>
                </a:lnTo>
                <a:lnTo>
                  <a:pt x="11" y="33"/>
                </a:lnTo>
                <a:lnTo>
                  <a:pt x="28" y="39"/>
                </a:lnTo>
                <a:lnTo>
                  <a:pt x="48" y="49"/>
                </a:lnTo>
                <a:lnTo>
                  <a:pt x="70" y="62"/>
                </a:lnTo>
                <a:lnTo>
                  <a:pt x="53" y="45"/>
                </a:lnTo>
                <a:lnTo>
                  <a:pt x="38" y="26"/>
                </a:lnTo>
                <a:lnTo>
                  <a:pt x="27" y="11"/>
                </a:lnTo>
                <a:lnTo>
                  <a:pt x="22" y="0"/>
                </a:lnTo>
                <a:lnTo>
                  <a:pt x="21" y="6"/>
                </a:lnTo>
                <a:lnTo>
                  <a:pt x="19" y="13"/>
                </a:lnTo>
                <a:lnTo>
                  <a:pt x="14" y="1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8" name="Line 124"/>
          <p:cNvSpPr>
            <a:spLocks noChangeShapeType="1"/>
          </p:cNvSpPr>
          <p:nvPr/>
        </p:nvSpPr>
        <p:spPr bwMode="auto">
          <a:xfrm flipH="1" flipV="1">
            <a:off x="5032746" y="4033758"/>
            <a:ext cx="1389062" cy="1065213"/>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9" name="Freeform 125"/>
          <p:cNvSpPr>
            <a:spLocks/>
          </p:cNvSpPr>
          <p:nvPr/>
        </p:nvSpPr>
        <p:spPr bwMode="auto">
          <a:xfrm>
            <a:off x="6402758" y="4610020"/>
            <a:ext cx="107950" cy="101600"/>
          </a:xfrm>
          <a:custGeom>
            <a:avLst/>
            <a:gdLst>
              <a:gd name="T0" fmla="*/ 2147483647 w 68"/>
              <a:gd name="T1" fmla="*/ 2147483647 h 64"/>
              <a:gd name="T2" fmla="*/ 2147483647 w 68"/>
              <a:gd name="T3" fmla="*/ 2147483647 h 64"/>
              <a:gd name="T4" fmla="*/ 2147483647 w 68"/>
              <a:gd name="T5" fmla="*/ 2147483647 h 64"/>
              <a:gd name="T6" fmla="*/ 0 w 68"/>
              <a:gd name="T7" fmla="*/ 2147483647 h 64"/>
              <a:gd name="T8" fmla="*/ 0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0 h 64"/>
              <a:gd name="T28" fmla="*/ 2147483647 w 68"/>
              <a:gd name="T29" fmla="*/ 0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64"/>
              <a:gd name="T59" fmla="*/ 68 w 68"/>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64">
                <a:moveTo>
                  <a:pt x="17" y="18"/>
                </a:moveTo>
                <a:lnTo>
                  <a:pt x="11" y="23"/>
                </a:lnTo>
                <a:lnTo>
                  <a:pt x="4" y="27"/>
                </a:lnTo>
                <a:lnTo>
                  <a:pt x="0" y="28"/>
                </a:lnTo>
                <a:lnTo>
                  <a:pt x="11" y="31"/>
                </a:lnTo>
                <a:lnTo>
                  <a:pt x="28" y="39"/>
                </a:lnTo>
                <a:lnTo>
                  <a:pt x="48" y="51"/>
                </a:lnTo>
                <a:lnTo>
                  <a:pt x="68" y="64"/>
                </a:lnTo>
                <a:lnTo>
                  <a:pt x="52" y="46"/>
                </a:lnTo>
                <a:lnTo>
                  <a:pt x="39" y="28"/>
                </a:lnTo>
                <a:lnTo>
                  <a:pt x="29" y="12"/>
                </a:lnTo>
                <a:lnTo>
                  <a:pt x="25" y="0"/>
                </a:lnTo>
                <a:lnTo>
                  <a:pt x="25" y="5"/>
                </a:lnTo>
                <a:lnTo>
                  <a:pt x="21" y="12"/>
                </a:lnTo>
                <a:lnTo>
                  <a:pt x="17" y="1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0" name="Line 126"/>
          <p:cNvSpPr>
            <a:spLocks noChangeShapeType="1"/>
          </p:cNvSpPr>
          <p:nvPr/>
        </p:nvSpPr>
        <p:spPr bwMode="auto">
          <a:xfrm flipH="1" flipV="1">
            <a:off x="5037508" y="3354307"/>
            <a:ext cx="1392238" cy="12842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1" name="Freeform 127"/>
          <p:cNvSpPr>
            <a:spLocks/>
          </p:cNvSpPr>
          <p:nvPr/>
        </p:nvSpPr>
        <p:spPr bwMode="auto">
          <a:xfrm>
            <a:off x="6420222" y="4829096"/>
            <a:ext cx="90487" cy="115887"/>
          </a:xfrm>
          <a:custGeom>
            <a:avLst/>
            <a:gdLst>
              <a:gd name="T0" fmla="*/ 2147483647 w 57"/>
              <a:gd name="T1" fmla="*/ 2147483647 h 73"/>
              <a:gd name="T2" fmla="*/ 2147483647 w 57"/>
              <a:gd name="T3" fmla="*/ 2147483647 h 73"/>
              <a:gd name="T4" fmla="*/ 2147483647 w 57"/>
              <a:gd name="T5" fmla="*/ 2147483647 h 73"/>
              <a:gd name="T6" fmla="*/ 0 w 57"/>
              <a:gd name="T7" fmla="*/ 2147483647 h 73"/>
              <a:gd name="T8" fmla="*/ 0 w 57"/>
              <a:gd name="T9" fmla="*/ 2147483647 h 73"/>
              <a:gd name="T10" fmla="*/ 2147483647 w 57"/>
              <a:gd name="T11" fmla="*/ 2147483647 h 73"/>
              <a:gd name="T12" fmla="*/ 2147483647 w 57"/>
              <a:gd name="T13" fmla="*/ 2147483647 h 73"/>
              <a:gd name="T14" fmla="*/ 2147483647 w 57"/>
              <a:gd name="T15" fmla="*/ 2147483647 h 73"/>
              <a:gd name="T16" fmla="*/ 2147483647 w 57"/>
              <a:gd name="T17" fmla="*/ 2147483647 h 73"/>
              <a:gd name="T18" fmla="*/ 2147483647 w 57"/>
              <a:gd name="T19" fmla="*/ 2147483647 h 73"/>
              <a:gd name="T20" fmla="*/ 2147483647 w 57"/>
              <a:gd name="T21" fmla="*/ 2147483647 h 73"/>
              <a:gd name="T22" fmla="*/ 2147483647 w 57"/>
              <a:gd name="T23" fmla="*/ 2147483647 h 73"/>
              <a:gd name="T24" fmla="*/ 2147483647 w 57"/>
              <a:gd name="T25" fmla="*/ 2147483647 h 73"/>
              <a:gd name="T26" fmla="*/ 2147483647 w 57"/>
              <a:gd name="T27" fmla="*/ 0 h 73"/>
              <a:gd name="T28" fmla="*/ 2147483647 w 57"/>
              <a:gd name="T29" fmla="*/ 0 h 73"/>
              <a:gd name="T30" fmla="*/ 2147483647 w 57"/>
              <a:gd name="T31" fmla="*/ 2147483647 h 73"/>
              <a:gd name="T32" fmla="*/ 2147483647 w 57"/>
              <a:gd name="T33" fmla="*/ 2147483647 h 73"/>
              <a:gd name="T34" fmla="*/ 2147483647 w 57"/>
              <a:gd name="T35" fmla="*/ 2147483647 h 73"/>
              <a:gd name="T36" fmla="*/ 2147483647 w 57"/>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73"/>
              <a:gd name="T59" fmla="*/ 57 w 5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73">
                <a:moveTo>
                  <a:pt x="18" y="15"/>
                </a:moveTo>
                <a:lnTo>
                  <a:pt x="12" y="19"/>
                </a:lnTo>
                <a:lnTo>
                  <a:pt x="5" y="20"/>
                </a:lnTo>
                <a:lnTo>
                  <a:pt x="0" y="21"/>
                </a:lnTo>
                <a:lnTo>
                  <a:pt x="10" y="27"/>
                </a:lnTo>
                <a:lnTo>
                  <a:pt x="25" y="38"/>
                </a:lnTo>
                <a:lnTo>
                  <a:pt x="41" y="55"/>
                </a:lnTo>
                <a:lnTo>
                  <a:pt x="57" y="73"/>
                </a:lnTo>
                <a:lnTo>
                  <a:pt x="47" y="52"/>
                </a:lnTo>
                <a:lnTo>
                  <a:pt x="38" y="30"/>
                </a:lnTo>
                <a:lnTo>
                  <a:pt x="33" y="12"/>
                </a:lnTo>
                <a:lnTo>
                  <a:pt x="32" y="0"/>
                </a:lnTo>
                <a:lnTo>
                  <a:pt x="30" y="4"/>
                </a:lnTo>
                <a:lnTo>
                  <a:pt x="25" y="10"/>
                </a:lnTo>
                <a:lnTo>
                  <a:pt x="18" y="15"/>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2" name="Line 128"/>
          <p:cNvSpPr>
            <a:spLocks noChangeShapeType="1"/>
          </p:cNvSpPr>
          <p:nvPr/>
        </p:nvSpPr>
        <p:spPr bwMode="auto">
          <a:xfrm flipH="1" flipV="1">
            <a:off x="5037508" y="2674857"/>
            <a:ext cx="1411288" cy="21780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3" name="Freeform 129"/>
          <p:cNvSpPr>
            <a:spLocks/>
          </p:cNvSpPr>
          <p:nvPr/>
        </p:nvSpPr>
        <p:spPr bwMode="auto">
          <a:xfrm>
            <a:off x="4589833" y="5959395"/>
            <a:ext cx="65088" cy="101600"/>
          </a:xfrm>
          <a:custGeom>
            <a:avLst/>
            <a:gdLst>
              <a:gd name="T0" fmla="*/ 2147483647 w 41"/>
              <a:gd name="T1" fmla="*/ 2147483647 h 64"/>
              <a:gd name="T2" fmla="*/ 2147483647 w 41"/>
              <a:gd name="T3" fmla="*/ 2147483647 h 64"/>
              <a:gd name="T4" fmla="*/ 2147483647 w 41"/>
              <a:gd name="T5" fmla="*/ 2147483647 h 64"/>
              <a:gd name="T6" fmla="*/ 2147483647 w 41"/>
              <a:gd name="T7" fmla="*/ 2147483647 h 64"/>
              <a:gd name="T8" fmla="*/ 2147483647 w 41"/>
              <a:gd name="T9" fmla="*/ 2147483647 h 64"/>
              <a:gd name="T10" fmla="*/ 2147483647 w 41"/>
              <a:gd name="T11" fmla="*/ 2147483647 h 64"/>
              <a:gd name="T12" fmla="*/ 2147483647 w 41"/>
              <a:gd name="T13" fmla="*/ 2147483647 h 64"/>
              <a:gd name="T14" fmla="*/ 0 w 41"/>
              <a:gd name="T15" fmla="*/ 0 h 64"/>
              <a:gd name="T16" fmla="*/ 0 w 41"/>
              <a:gd name="T17" fmla="*/ 0 h 64"/>
              <a:gd name="T18" fmla="*/ 2147483647 w 41"/>
              <a:gd name="T19" fmla="*/ 2147483647 h 64"/>
              <a:gd name="T20" fmla="*/ 2147483647 w 41"/>
              <a:gd name="T21" fmla="*/ 2147483647 h 64"/>
              <a:gd name="T22" fmla="*/ 2147483647 w 41"/>
              <a:gd name="T23" fmla="*/ 2147483647 h 64"/>
              <a:gd name="T24" fmla="*/ 2147483647 w 41"/>
              <a:gd name="T25" fmla="*/ 2147483647 h 64"/>
              <a:gd name="T26" fmla="*/ 2147483647 w 41"/>
              <a:gd name="T27" fmla="*/ 2147483647 h 64"/>
              <a:gd name="T28" fmla="*/ 2147483647 w 41"/>
              <a:gd name="T29" fmla="*/ 2147483647 h 64"/>
              <a:gd name="T30" fmla="*/ 2147483647 w 41"/>
              <a:gd name="T31" fmla="*/ 2147483647 h 64"/>
              <a:gd name="T32" fmla="*/ 2147483647 w 41"/>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64"/>
              <a:gd name="T53" fmla="*/ 41 w 41"/>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64">
                <a:moveTo>
                  <a:pt x="24" y="54"/>
                </a:moveTo>
                <a:lnTo>
                  <a:pt x="30" y="52"/>
                </a:lnTo>
                <a:lnTo>
                  <a:pt x="36" y="50"/>
                </a:lnTo>
                <a:lnTo>
                  <a:pt x="41" y="52"/>
                </a:lnTo>
                <a:lnTo>
                  <a:pt x="29" y="42"/>
                </a:lnTo>
                <a:lnTo>
                  <a:pt x="15" y="23"/>
                </a:lnTo>
                <a:lnTo>
                  <a:pt x="0" y="0"/>
                </a:lnTo>
                <a:lnTo>
                  <a:pt x="8" y="26"/>
                </a:lnTo>
                <a:lnTo>
                  <a:pt x="12" y="49"/>
                </a:lnTo>
                <a:lnTo>
                  <a:pt x="12" y="64"/>
                </a:lnTo>
                <a:lnTo>
                  <a:pt x="15" y="61"/>
                </a:lnTo>
                <a:lnTo>
                  <a:pt x="19" y="57"/>
                </a:lnTo>
                <a:lnTo>
                  <a:pt x="24" y="54"/>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4" name="Line 130"/>
          <p:cNvSpPr>
            <a:spLocks noChangeShapeType="1"/>
          </p:cNvSpPr>
          <p:nvPr/>
        </p:nvSpPr>
        <p:spPr bwMode="auto">
          <a:xfrm>
            <a:off x="4627933" y="6045121"/>
            <a:ext cx="82550" cy="174625"/>
          </a:xfrm>
          <a:prstGeom prst="line">
            <a:avLst/>
          </a:pr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5" name="Freeform 131"/>
          <p:cNvSpPr>
            <a:spLocks/>
          </p:cNvSpPr>
          <p:nvPr/>
        </p:nvSpPr>
        <p:spPr bwMode="auto">
          <a:xfrm>
            <a:off x="4478708" y="2104945"/>
            <a:ext cx="95250" cy="55562"/>
          </a:xfrm>
          <a:custGeom>
            <a:avLst/>
            <a:gdLst>
              <a:gd name="T0" fmla="*/ 2147483647 w 60"/>
              <a:gd name="T1" fmla="*/ 2147483647 h 35"/>
              <a:gd name="T2" fmla="*/ 2147483647 w 60"/>
              <a:gd name="T3" fmla="*/ 2147483647 h 35"/>
              <a:gd name="T4" fmla="*/ 2147483647 w 60"/>
              <a:gd name="T5" fmla="*/ 2147483647 h 35"/>
              <a:gd name="T6" fmla="*/ 2147483647 w 60"/>
              <a:gd name="T7" fmla="*/ 2147483647 h 35"/>
              <a:gd name="T8" fmla="*/ 2147483647 w 60"/>
              <a:gd name="T9" fmla="*/ 2147483647 h 35"/>
              <a:gd name="T10" fmla="*/ 2147483647 w 60"/>
              <a:gd name="T11" fmla="*/ 0 h 35"/>
              <a:gd name="T12" fmla="*/ 2147483647 w 60"/>
              <a:gd name="T13" fmla="*/ 2147483647 h 35"/>
              <a:gd name="T14" fmla="*/ 0 w 60"/>
              <a:gd name="T15" fmla="*/ 2147483647 h 35"/>
              <a:gd name="T16" fmla="*/ 0 w 60"/>
              <a:gd name="T17" fmla="*/ 2147483647 h 35"/>
              <a:gd name="T18" fmla="*/ 0 w 60"/>
              <a:gd name="T19" fmla="*/ 2147483647 h 35"/>
              <a:gd name="T20" fmla="*/ 0 w 60"/>
              <a:gd name="T21" fmla="*/ 2147483647 h 35"/>
              <a:gd name="T22" fmla="*/ 2147483647 w 60"/>
              <a:gd name="T23" fmla="*/ 2147483647 h 35"/>
              <a:gd name="T24" fmla="*/ 2147483647 w 60"/>
              <a:gd name="T25" fmla="*/ 2147483647 h 35"/>
              <a:gd name="T26" fmla="*/ 2147483647 w 60"/>
              <a:gd name="T27" fmla="*/ 2147483647 h 35"/>
              <a:gd name="T28" fmla="*/ 2147483647 w 60"/>
              <a:gd name="T29" fmla="*/ 2147483647 h 35"/>
              <a:gd name="T30" fmla="*/ 2147483647 w 60"/>
              <a:gd name="T31" fmla="*/ 2147483647 h 35"/>
              <a:gd name="T32" fmla="*/ 2147483647 w 60"/>
              <a:gd name="T33" fmla="*/ 2147483647 h 35"/>
              <a:gd name="T34" fmla="*/ 2147483647 w 60"/>
              <a:gd name="T35" fmla="*/ 2147483647 h 35"/>
              <a:gd name="T36" fmla="*/ 2147483647 w 60"/>
              <a:gd name="T37" fmla="*/ 2147483647 h 35"/>
              <a:gd name="T38" fmla="*/ 2147483647 w 60"/>
              <a:gd name="T39" fmla="*/ 2147483647 h 35"/>
              <a:gd name="T40" fmla="*/ 2147483647 w 60"/>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5"/>
              <a:gd name="T65" fmla="*/ 60 w 6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5">
                <a:moveTo>
                  <a:pt x="60" y="1"/>
                </a:moveTo>
                <a:lnTo>
                  <a:pt x="57" y="8"/>
                </a:lnTo>
                <a:lnTo>
                  <a:pt x="48" y="15"/>
                </a:lnTo>
                <a:lnTo>
                  <a:pt x="30" y="7"/>
                </a:lnTo>
                <a:lnTo>
                  <a:pt x="12" y="0"/>
                </a:lnTo>
                <a:lnTo>
                  <a:pt x="3" y="7"/>
                </a:lnTo>
                <a:lnTo>
                  <a:pt x="0" y="13"/>
                </a:lnTo>
                <a:lnTo>
                  <a:pt x="0" y="34"/>
                </a:lnTo>
                <a:lnTo>
                  <a:pt x="3" y="28"/>
                </a:lnTo>
                <a:lnTo>
                  <a:pt x="12" y="21"/>
                </a:lnTo>
                <a:lnTo>
                  <a:pt x="30" y="28"/>
                </a:lnTo>
                <a:lnTo>
                  <a:pt x="48" y="35"/>
                </a:lnTo>
                <a:lnTo>
                  <a:pt x="57" y="28"/>
                </a:lnTo>
                <a:lnTo>
                  <a:pt x="60" y="22"/>
                </a:lnTo>
                <a:lnTo>
                  <a:pt x="60" y="1"/>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6" name="Freeform 132"/>
          <p:cNvSpPr>
            <a:spLocks/>
          </p:cNvSpPr>
          <p:nvPr/>
        </p:nvSpPr>
        <p:spPr bwMode="auto">
          <a:xfrm>
            <a:off x="4526334" y="2139871"/>
            <a:ext cx="47625" cy="20637"/>
          </a:xfrm>
          <a:custGeom>
            <a:avLst/>
            <a:gdLst>
              <a:gd name="T0" fmla="*/ 2147483647 w 30"/>
              <a:gd name="T1" fmla="*/ 0 h 13"/>
              <a:gd name="T2" fmla="*/ 2147483647 w 30"/>
              <a:gd name="T3" fmla="*/ 2147483647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0"/>
                </a:moveTo>
                <a:lnTo>
                  <a:pt x="27" y="6"/>
                </a:lnTo>
                <a:lnTo>
                  <a:pt x="18" y="13"/>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7" name="Freeform 133"/>
          <p:cNvSpPr>
            <a:spLocks/>
          </p:cNvSpPr>
          <p:nvPr/>
        </p:nvSpPr>
        <p:spPr bwMode="auto">
          <a:xfrm>
            <a:off x="4478709" y="2138282"/>
            <a:ext cx="47625" cy="20638"/>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2" y="0"/>
                </a:lnTo>
                <a:lnTo>
                  <a:pt x="3"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8" name="Freeform 134"/>
          <p:cNvSpPr>
            <a:spLocks/>
          </p:cNvSpPr>
          <p:nvPr/>
        </p:nvSpPr>
        <p:spPr bwMode="auto">
          <a:xfrm>
            <a:off x="4526334" y="2106533"/>
            <a:ext cx="47625" cy="22225"/>
          </a:xfrm>
          <a:custGeom>
            <a:avLst/>
            <a:gdLst>
              <a:gd name="T0" fmla="*/ 2147483647 w 30"/>
              <a:gd name="T1" fmla="*/ 0 h 14"/>
              <a:gd name="T2" fmla="*/ 2147483647 w 30"/>
              <a:gd name="T3" fmla="*/ 2147483647 h 14"/>
              <a:gd name="T4" fmla="*/ 2147483647 w 30"/>
              <a:gd name="T5" fmla="*/ 2147483647 h 14"/>
              <a:gd name="T6" fmla="*/ 0 w 30"/>
              <a:gd name="T7" fmla="*/ 2147483647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30" y="0"/>
                </a:moveTo>
                <a:lnTo>
                  <a:pt x="27" y="7"/>
                </a:lnTo>
                <a:lnTo>
                  <a:pt x="18" y="14"/>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9" name="Freeform 135"/>
          <p:cNvSpPr>
            <a:spLocks/>
          </p:cNvSpPr>
          <p:nvPr/>
        </p:nvSpPr>
        <p:spPr bwMode="auto">
          <a:xfrm>
            <a:off x="4478709" y="2104946"/>
            <a:ext cx="47625" cy="20637"/>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2" y="0"/>
                </a:lnTo>
                <a:lnTo>
                  <a:pt x="3"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0" name="Freeform 136"/>
          <p:cNvSpPr>
            <a:spLocks/>
          </p:cNvSpPr>
          <p:nvPr/>
        </p:nvSpPr>
        <p:spPr bwMode="auto">
          <a:xfrm>
            <a:off x="4619996" y="2104945"/>
            <a:ext cx="93662" cy="55562"/>
          </a:xfrm>
          <a:custGeom>
            <a:avLst/>
            <a:gdLst>
              <a:gd name="T0" fmla="*/ 2147483647 w 59"/>
              <a:gd name="T1" fmla="*/ 2147483647 h 35"/>
              <a:gd name="T2" fmla="*/ 2147483647 w 59"/>
              <a:gd name="T3" fmla="*/ 2147483647 h 35"/>
              <a:gd name="T4" fmla="*/ 2147483647 w 59"/>
              <a:gd name="T5" fmla="*/ 2147483647 h 35"/>
              <a:gd name="T6" fmla="*/ 2147483647 w 59"/>
              <a:gd name="T7" fmla="*/ 2147483647 h 35"/>
              <a:gd name="T8" fmla="*/ 2147483647 w 59"/>
              <a:gd name="T9" fmla="*/ 2147483647 h 35"/>
              <a:gd name="T10" fmla="*/ 2147483647 w 59"/>
              <a:gd name="T11" fmla="*/ 0 h 35"/>
              <a:gd name="T12" fmla="*/ 2147483647 w 59"/>
              <a:gd name="T13" fmla="*/ 2147483647 h 35"/>
              <a:gd name="T14" fmla="*/ 0 w 59"/>
              <a:gd name="T15" fmla="*/ 2147483647 h 35"/>
              <a:gd name="T16" fmla="*/ 0 w 59"/>
              <a:gd name="T17" fmla="*/ 2147483647 h 35"/>
              <a:gd name="T18" fmla="*/ 0 w 59"/>
              <a:gd name="T19" fmla="*/ 2147483647 h 35"/>
              <a:gd name="T20" fmla="*/ 0 w 59"/>
              <a:gd name="T21" fmla="*/ 2147483647 h 35"/>
              <a:gd name="T22" fmla="*/ 2147483647 w 59"/>
              <a:gd name="T23" fmla="*/ 2147483647 h 35"/>
              <a:gd name="T24" fmla="*/ 2147483647 w 59"/>
              <a:gd name="T25" fmla="*/ 2147483647 h 35"/>
              <a:gd name="T26" fmla="*/ 2147483647 w 59"/>
              <a:gd name="T27" fmla="*/ 2147483647 h 35"/>
              <a:gd name="T28" fmla="*/ 2147483647 w 59"/>
              <a:gd name="T29" fmla="*/ 2147483647 h 35"/>
              <a:gd name="T30" fmla="*/ 2147483647 w 59"/>
              <a:gd name="T31" fmla="*/ 2147483647 h 35"/>
              <a:gd name="T32" fmla="*/ 2147483647 w 59"/>
              <a:gd name="T33" fmla="*/ 2147483647 h 35"/>
              <a:gd name="T34" fmla="*/ 2147483647 w 59"/>
              <a:gd name="T35" fmla="*/ 2147483647 h 35"/>
              <a:gd name="T36" fmla="*/ 2147483647 w 59"/>
              <a:gd name="T37" fmla="*/ 2147483647 h 35"/>
              <a:gd name="T38" fmla="*/ 2147483647 w 59"/>
              <a:gd name="T39" fmla="*/ 2147483647 h 35"/>
              <a:gd name="T40" fmla="*/ 2147483647 w 59"/>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35"/>
              <a:gd name="T65" fmla="*/ 59 w 5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35">
                <a:moveTo>
                  <a:pt x="59" y="1"/>
                </a:moveTo>
                <a:lnTo>
                  <a:pt x="57" y="8"/>
                </a:lnTo>
                <a:lnTo>
                  <a:pt x="48" y="15"/>
                </a:lnTo>
                <a:lnTo>
                  <a:pt x="30" y="7"/>
                </a:lnTo>
                <a:lnTo>
                  <a:pt x="11" y="0"/>
                </a:lnTo>
                <a:lnTo>
                  <a:pt x="2" y="7"/>
                </a:lnTo>
                <a:lnTo>
                  <a:pt x="0" y="13"/>
                </a:lnTo>
                <a:lnTo>
                  <a:pt x="0" y="34"/>
                </a:lnTo>
                <a:lnTo>
                  <a:pt x="2" y="28"/>
                </a:lnTo>
                <a:lnTo>
                  <a:pt x="11" y="21"/>
                </a:lnTo>
                <a:lnTo>
                  <a:pt x="30" y="28"/>
                </a:lnTo>
                <a:lnTo>
                  <a:pt x="48" y="35"/>
                </a:lnTo>
                <a:lnTo>
                  <a:pt x="57" y="28"/>
                </a:lnTo>
                <a:lnTo>
                  <a:pt x="59" y="22"/>
                </a:lnTo>
                <a:lnTo>
                  <a:pt x="59" y="1"/>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1" name="Freeform 137"/>
          <p:cNvSpPr>
            <a:spLocks/>
          </p:cNvSpPr>
          <p:nvPr/>
        </p:nvSpPr>
        <p:spPr bwMode="auto">
          <a:xfrm>
            <a:off x="4667622" y="2139871"/>
            <a:ext cx="46037" cy="20637"/>
          </a:xfrm>
          <a:custGeom>
            <a:avLst/>
            <a:gdLst>
              <a:gd name="T0" fmla="*/ 2147483647 w 29"/>
              <a:gd name="T1" fmla="*/ 0 h 13"/>
              <a:gd name="T2" fmla="*/ 2147483647 w 29"/>
              <a:gd name="T3" fmla="*/ 2147483647 h 13"/>
              <a:gd name="T4" fmla="*/ 2147483647 w 29"/>
              <a:gd name="T5" fmla="*/ 2147483647 h 13"/>
              <a:gd name="T6" fmla="*/ 0 w 29"/>
              <a:gd name="T7" fmla="*/ 2147483647 h 13"/>
              <a:gd name="T8" fmla="*/ 0 60000 65536"/>
              <a:gd name="T9" fmla="*/ 0 60000 65536"/>
              <a:gd name="T10" fmla="*/ 0 60000 65536"/>
              <a:gd name="T11" fmla="*/ 0 60000 65536"/>
              <a:gd name="T12" fmla="*/ 0 w 29"/>
              <a:gd name="T13" fmla="*/ 0 h 13"/>
              <a:gd name="T14" fmla="*/ 29 w 29"/>
              <a:gd name="T15" fmla="*/ 13 h 13"/>
            </a:gdLst>
            <a:ahLst/>
            <a:cxnLst>
              <a:cxn ang="T8">
                <a:pos x="T0" y="T1"/>
              </a:cxn>
              <a:cxn ang="T9">
                <a:pos x="T2" y="T3"/>
              </a:cxn>
              <a:cxn ang="T10">
                <a:pos x="T4" y="T5"/>
              </a:cxn>
              <a:cxn ang="T11">
                <a:pos x="T6" y="T7"/>
              </a:cxn>
            </a:cxnLst>
            <a:rect l="T12" t="T13" r="T14" b="T15"/>
            <a:pathLst>
              <a:path w="29" h="13">
                <a:moveTo>
                  <a:pt x="29" y="0"/>
                </a:moveTo>
                <a:lnTo>
                  <a:pt x="27" y="6"/>
                </a:lnTo>
                <a:lnTo>
                  <a:pt x="18" y="13"/>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2" name="Freeform 138"/>
          <p:cNvSpPr>
            <a:spLocks/>
          </p:cNvSpPr>
          <p:nvPr/>
        </p:nvSpPr>
        <p:spPr bwMode="auto">
          <a:xfrm>
            <a:off x="4619997" y="2138282"/>
            <a:ext cx="47625" cy="20638"/>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3" name="Freeform 139"/>
          <p:cNvSpPr>
            <a:spLocks/>
          </p:cNvSpPr>
          <p:nvPr/>
        </p:nvSpPr>
        <p:spPr bwMode="auto">
          <a:xfrm>
            <a:off x="4667622" y="2106533"/>
            <a:ext cx="46037" cy="22225"/>
          </a:xfrm>
          <a:custGeom>
            <a:avLst/>
            <a:gdLst>
              <a:gd name="T0" fmla="*/ 2147483647 w 29"/>
              <a:gd name="T1" fmla="*/ 0 h 14"/>
              <a:gd name="T2" fmla="*/ 2147483647 w 29"/>
              <a:gd name="T3" fmla="*/ 2147483647 h 14"/>
              <a:gd name="T4" fmla="*/ 2147483647 w 29"/>
              <a:gd name="T5" fmla="*/ 2147483647 h 14"/>
              <a:gd name="T6" fmla="*/ 0 w 29"/>
              <a:gd name="T7" fmla="*/ 2147483647 h 14"/>
              <a:gd name="T8" fmla="*/ 0 60000 65536"/>
              <a:gd name="T9" fmla="*/ 0 60000 65536"/>
              <a:gd name="T10" fmla="*/ 0 60000 65536"/>
              <a:gd name="T11" fmla="*/ 0 60000 65536"/>
              <a:gd name="T12" fmla="*/ 0 w 29"/>
              <a:gd name="T13" fmla="*/ 0 h 14"/>
              <a:gd name="T14" fmla="*/ 29 w 29"/>
              <a:gd name="T15" fmla="*/ 14 h 14"/>
            </a:gdLst>
            <a:ahLst/>
            <a:cxnLst>
              <a:cxn ang="T8">
                <a:pos x="T0" y="T1"/>
              </a:cxn>
              <a:cxn ang="T9">
                <a:pos x="T2" y="T3"/>
              </a:cxn>
              <a:cxn ang="T10">
                <a:pos x="T4" y="T5"/>
              </a:cxn>
              <a:cxn ang="T11">
                <a:pos x="T6" y="T7"/>
              </a:cxn>
            </a:cxnLst>
            <a:rect l="T12" t="T13" r="T14" b="T15"/>
            <a:pathLst>
              <a:path w="29" h="14">
                <a:moveTo>
                  <a:pt x="29" y="0"/>
                </a:moveTo>
                <a:lnTo>
                  <a:pt x="27" y="7"/>
                </a:lnTo>
                <a:lnTo>
                  <a:pt x="18" y="14"/>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4" name="Freeform 140"/>
          <p:cNvSpPr>
            <a:spLocks/>
          </p:cNvSpPr>
          <p:nvPr/>
        </p:nvSpPr>
        <p:spPr bwMode="auto">
          <a:xfrm>
            <a:off x="4619997" y="2104946"/>
            <a:ext cx="47625" cy="20637"/>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5" name="Freeform 141"/>
          <p:cNvSpPr>
            <a:spLocks/>
          </p:cNvSpPr>
          <p:nvPr/>
        </p:nvSpPr>
        <p:spPr bwMode="auto">
          <a:xfrm>
            <a:off x="5081959" y="2104945"/>
            <a:ext cx="93663" cy="55562"/>
          </a:xfrm>
          <a:custGeom>
            <a:avLst/>
            <a:gdLst>
              <a:gd name="T0" fmla="*/ 2147483647 w 59"/>
              <a:gd name="T1" fmla="*/ 2147483647 h 35"/>
              <a:gd name="T2" fmla="*/ 2147483647 w 59"/>
              <a:gd name="T3" fmla="*/ 2147483647 h 35"/>
              <a:gd name="T4" fmla="*/ 2147483647 w 59"/>
              <a:gd name="T5" fmla="*/ 2147483647 h 35"/>
              <a:gd name="T6" fmla="*/ 2147483647 w 59"/>
              <a:gd name="T7" fmla="*/ 2147483647 h 35"/>
              <a:gd name="T8" fmla="*/ 2147483647 w 59"/>
              <a:gd name="T9" fmla="*/ 2147483647 h 35"/>
              <a:gd name="T10" fmla="*/ 2147483647 w 59"/>
              <a:gd name="T11" fmla="*/ 0 h 35"/>
              <a:gd name="T12" fmla="*/ 2147483647 w 59"/>
              <a:gd name="T13" fmla="*/ 2147483647 h 35"/>
              <a:gd name="T14" fmla="*/ 0 w 59"/>
              <a:gd name="T15" fmla="*/ 2147483647 h 35"/>
              <a:gd name="T16" fmla="*/ 0 w 59"/>
              <a:gd name="T17" fmla="*/ 2147483647 h 35"/>
              <a:gd name="T18" fmla="*/ 0 w 59"/>
              <a:gd name="T19" fmla="*/ 2147483647 h 35"/>
              <a:gd name="T20" fmla="*/ 0 w 59"/>
              <a:gd name="T21" fmla="*/ 2147483647 h 35"/>
              <a:gd name="T22" fmla="*/ 2147483647 w 59"/>
              <a:gd name="T23" fmla="*/ 2147483647 h 35"/>
              <a:gd name="T24" fmla="*/ 2147483647 w 59"/>
              <a:gd name="T25" fmla="*/ 2147483647 h 35"/>
              <a:gd name="T26" fmla="*/ 2147483647 w 59"/>
              <a:gd name="T27" fmla="*/ 2147483647 h 35"/>
              <a:gd name="T28" fmla="*/ 2147483647 w 59"/>
              <a:gd name="T29" fmla="*/ 2147483647 h 35"/>
              <a:gd name="T30" fmla="*/ 2147483647 w 59"/>
              <a:gd name="T31" fmla="*/ 2147483647 h 35"/>
              <a:gd name="T32" fmla="*/ 2147483647 w 59"/>
              <a:gd name="T33" fmla="*/ 2147483647 h 35"/>
              <a:gd name="T34" fmla="*/ 2147483647 w 59"/>
              <a:gd name="T35" fmla="*/ 2147483647 h 35"/>
              <a:gd name="T36" fmla="*/ 2147483647 w 59"/>
              <a:gd name="T37" fmla="*/ 2147483647 h 35"/>
              <a:gd name="T38" fmla="*/ 2147483647 w 59"/>
              <a:gd name="T39" fmla="*/ 2147483647 h 35"/>
              <a:gd name="T40" fmla="*/ 2147483647 w 59"/>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35"/>
              <a:gd name="T65" fmla="*/ 59 w 5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35">
                <a:moveTo>
                  <a:pt x="59" y="1"/>
                </a:moveTo>
                <a:lnTo>
                  <a:pt x="57" y="8"/>
                </a:lnTo>
                <a:lnTo>
                  <a:pt x="48" y="15"/>
                </a:lnTo>
                <a:lnTo>
                  <a:pt x="30" y="7"/>
                </a:lnTo>
                <a:lnTo>
                  <a:pt x="11" y="0"/>
                </a:lnTo>
                <a:lnTo>
                  <a:pt x="2" y="7"/>
                </a:lnTo>
                <a:lnTo>
                  <a:pt x="0" y="13"/>
                </a:lnTo>
                <a:lnTo>
                  <a:pt x="0" y="34"/>
                </a:lnTo>
                <a:lnTo>
                  <a:pt x="2" y="28"/>
                </a:lnTo>
                <a:lnTo>
                  <a:pt x="11" y="21"/>
                </a:lnTo>
                <a:lnTo>
                  <a:pt x="30" y="28"/>
                </a:lnTo>
                <a:lnTo>
                  <a:pt x="48" y="35"/>
                </a:lnTo>
                <a:lnTo>
                  <a:pt x="57" y="28"/>
                </a:lnTo>
                <a:lnTo>
                  <a:pt x="59" y="22"/>
                </a:lnTo>
                <a:lnTo>
                  <a:pt x="59" y="1"/>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6" name="Freeform 142"/>
          <p:cNvSpPr>
            <a:spLocks/>
          </p:cNvSpPr>
          <p:nvPr/>
        </p:nvSpPr>
        <p:spPr bwMode="auto">
          <a:xfrm>
            <a:off x="5129583" y="2139871"/>
            <a:ext cx="46038" cy="20637"/>
          </a:xfrm>
          <a:custGeom>
            <a:avLst/>
            <a:gdLst>
              <a:gd name="T0" fmla="*/ 2147483647 w 29"/>
              <a:gd name="T1" fmla="*/ 0 h 13"/>
              <a:gd name="T2" fmla="*/ 2147483647 w 29"/>
              <a:gd name="T3" fmla="*/ 2147483647 h 13"/>
              <a:gd name="T4" fmla="*/ 2147483647 w 29"/>
              <a:gd name="T5" fmla="*/ 2147483647 h 13"/>
              <a:gd name="T6" fmla="*/ 0 w 29"/>
              <a:gd name="T7" fmla="*/ 2147483647 h 13"/>
              <a:gd name="T8" fmla="*/ 0 60000 65536"/>
              <a:gd name="T9" fmla="*/ 0 60000 65536"/>
              <a:gd name="T10" fmla="*/ 0 60000 65536"/>
              <a:gd name="T11" fmla="*/ 0 60000 65536"/>
              <a:gd name="T12" fmla="*/ 0 w 29"/>
              <a:gd name="T13" fmla="*/ 0 h 13"/>
              <a:gd name="T14" fmla="*/ 29 w 29"/>
              <a:gd name="T15" fmla="*/ 13 h 13"/>
            </a:gdLst>
            <a:ahLst/>
            <a:cxnLst>
              <a:cxn ang="T8">
                <a:pos x="T0" y="T1"/>
              </a:cxn>
              <a:cxn ang="T9">
                <a:pos x="T2" y="T3"/>
              </a:cxn>
              <a:cxn ang="T10">
                <a:pos x="T4" y="T5"/>
              </a:cxn>
              <a:cxn ang="T11">
                <a:pos x="T6" y="T7"/>
              </a:cxn>
            </a:cxnLst>
            <a:rect l="T12" t="T13" r="T14" b="T15"/>
            <a:pathLst>
              <a:path w="29" h="13">
                <a:moveTo>
                  <a:pt x="29" y="0"/>
                </a:moveTo>
                <a:lnTo>
                  <a:pt x="27" y="6"/>
                </a:lnTo>
                <a:lnTo>
                  <a:pt x="18" y="13"/>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7" name="Freeform 143"/>
          <p:cNvSpPr>
            <a:spLocks/>
          </p:cNvSpPr>
          <p:nvPr/>
        </p:nvSpPr>
        <p:spPr bwMode="auto">
          <a:xfrm>
            <a:off x="5081959" y="2138282"/>
            <a:ext cx="47625" cy="20638"/>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8" name="Freeform 144"/>
          <p:cNvSpPr>
            <a:spLocks/>
          </p:cNvSpPr>
          <p:nvPr/>
        </p:nvSpPr>
        <p:spPr bwMode="auto">
          <a:xfrm>
            <a:off x="5129583" y="2106533"/>
            <a:ext cx="46038" cy="22225"/>
          </a:xfrm>
          <a:custGeom>
            <a:avLst/>
            <a:gdLst>
              <a:gd name="T0" fmla="*/ 2147483647 w 29"/>
              <a:gd name="T1" fmla="*/ 0 h 14"/>
              <a:gd name="T2" fmla="*/ 2147483647 w 29"/>
              <a:gd name="T3" fmla="*/ 2147483647 h 14"/>
              <a:gd name="T4" fmla="*/ 2147483647 w 29"/>
              <a:gd name="T5" fmla="*/ 2147483647 h 14"/>
              <a:gd name="T6" fmla="*/ 0 w 29"/>
              <a:gd name="T7" fmla="*/ 2147483647 h 14"/>
              <a:gd name="T8" fmla="*/ 0 60000 65536"/>
              <a:gd name="T9" fmla="*/ 0 60000 65536"/>
              <a:gd name="T10" fmla="*/ 0 60000 65536"/>
              <a:gd name="T11" fmla="*/ 0 60000 65536"/>
              <a:gd name="T12" fmla="*/ 0 w 29"/>
              <a:gd name="T13" fmla="*/ 0 h 14"/>
              <a:gd name="T14" fmla="*/ 29 w 29"/>
              <a:gd name="T15" fmla="*/ 14 h 14"/>
            </a:gdLst>
            <a:ahLst/>
            <a:cxnLst>
              <a:cxn ang="T8">
                <a:pos x="T0" y="T1"/>
              </a:cxn>
              <a:cxn ang="T9">
                <a:pos x="T2" y="T3"/>
              </a:cxn>
              <a:cxn ang="T10">
                <a:pos x="T4" y="T5"/>
              </a:cxn>
              <a:cxn ang="T11">
                <a:pos x="T6" y="T7"/>
              </a:cxn>
            </a:cxnLst>
            <a:rect l="T12" t="T13" r="T14" b="T15"/>
            <a:pathLst>
              <a:path w="29" h="14">
                <a:moveTo>
                  <a:pt x="29" y="0"/>
                </a:moveTo>
                <a:lnTo>
                  <a:pt x="27" y="7"/>
                </a:lnTo>
                <a:lnTo>
                  <a:pt x="18" y="14"/>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9" name="Freeform 145"/>
          <p:cNvSpPr>
            <a:spLocks/>
          </p:cNvSpPr>
          <p:nvPr/>
        </p:nvSpPr>
        <p:spPr bwMode="auto">
          <a:xfrm>
            <a:off x="5081959" y="2104946"/>
            <a:ext cx="47625" cy="20637"/>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984395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noProof="0" dirty="0"/>
              <a:t>Memory hierarchy - parameters</a:t>
            </a:r>
          </a:p>
        </p:txBody>
      </p:sp>
      <p:sp>
        <p:nvSpPr>
          <p:cNvPr id="1638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6388" name="Rectangle 4"/>
          <p:cNvSpPr>
            <a:spLocks noChangeArrowheads="1"/>
          </p:cNvSpPr>
          <p:nvPr/>
        </p:nvSpPr>
        <p:spPr bwMode="auto">
          <a:xfrm>
            <a:off x="5770563" y="1355725"/>
            <a:ext cx="8509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Register</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89" name="Rectangle 5"/>
          <p:cNvSpPr>
            <a:spLocks noChangeArrowheads="1"/>
          </p:cNvSpPr>
          <p:nvPr/>
        </p:nvSpPr>
        <p:spPr bwMode="auto">
          <a:xfrm>
            <a:off x="5402264" y="1963739"/>
            <a:ext cx="1577355"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1st </a:t>
            </a:r>
            <a:r>
              <a:rPr kumimoji="0" lang="de-DE" sz="1800" b="0" i="0" u="none" strike="noStrike" kern="1200" cap="none" spc="0" normalizeH="0" baseline="0" noProof="0" dirty="0" err="1">
                <a:ln>
                  <a:noFill/>
                </a:ln>
                <a:solidFill>
                  <a:srgbClr val="000000"/>
                </a:solidFill>
                <a:effectLst/>
                <a:uLnTx/>
                <a:uFillTx/>
                <a:latin typeface="Arial" charset="0"/>
                <a:ea typeface="MS PGothic" pitchFamily="34" charset="-128"/>
                <a:cs typeface="+mn-cs"/>
              </a:rPr>
              <a:t>level</a:t>
            </a: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 Cache</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390" name="Rectangle 6"/>
          <p:cNvSpPr>
            <a:spLocks noChangeArrowheads="1"/>
          </p:cNvSpPr>
          <p:nvPr/>
        </p:nvSpPr>
        <p:spPr bwMode="auto">
          <a:xfrm>
            <a:off x="4871865" y="2722564"/>
            <a:ext cx="2782813"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Second/Third Level Cache </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391" name="Rectangle 7"/>
          <p:cNvSpPr>
            <a:spLocks noChangeArrowheads="1"/>
          </p:cNvSpPr>
          <p:nvPr/>
        </p:nvSpPr>
        <p:spPr bwMode="auto">
          <a:xfrm>
            <a:off x="5789613" y="2924175"/>
            <a:ext cx="8128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(SRAM)</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2" name="Rectangle 8"/>
          <p:cNvSpPr>
            <a:spLocks noChangeArrowheads="1"/>
          </p:cNvSpPr>
          <p:nvPr/>
        </p:nvSpPr>
        <p:spPr bwMode="auto">
          <a:xfrm>
            <a:off x="5440363" y="3479800"/>
            <a:ext cx="15113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Main Memory  </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3" name="Rectangle 9"/>
          <p:cNvSpPr>
            <a:spLocks noChangeArrowheads="1"/>
          </p:cNvSpPr>
          <p:nvPr/>
        </p:nvSpPr>
        <p:spPr bwMode="auto">
          <a:xfrm>
            <a:off x="5783263" y="3683000"/>
            <a:ext cx="8255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(DRAM)</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4" name="Rectangle 10"/>
          <p:cNvSpPr>
            <a:spLocks noChangeArrowheads="1"/>
          </p:cNvSpPr>
          <p:nvPr/>
        </p:nvSpPr>
        <p:spPr bwMode="auto">
          <a:xfrm>
            <a:off x="5173663" y="4391025"/>
            <a:ext cx="20447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Secondary Memory </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5" name="Rectangle 11"/>
          <p:cNvSpPr>
            <a:spLocks noChangeArrowheads="1"/>
          </p:cNvSpPr>
          <p:nvPr/>
        </p:nvSpPr>
        <p:spPr bwMode="auto">
          <a:xfrm>
            <a:off x="4926014" y="4667251"/>
            <a:ext cx="2564805"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a:t>
            </a:r>
            <a:r>
              <a:rPr kumimoji="0" lang="de-DE" sz="1800" b="0" i="0" u="none" strike="noStrike" kern="1200" cap="none" spc="0" normalizeH="0" baseline="0" noProof="0" dirty="0" err="1">
                <a:ln>
                  <a:noFill/>
                </a:ln>
                <a:solidFill>
                  <a:srgbClr val="000000"/>
                </a:solidFill>
                <a:effectLst/>
                <a:uLnTx/>
                <a:uFillTx/>
                <a:latin typeface="Arial" charset="0"/>
                <a:ea typeface="MS PGothic" pitchFamily="34" charset="-128"/>
                <a:cs typeface="+mn-cs"/>
              </a:rPr>
              <a:t>harddisk</a:t>
            </a: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 </a:t>
            </a:r>
            <a:r>
              <a:rPr kumimoji="0" lang="de-DE" sz="1800" b="0" i="0" u="none" strike="noStrike" kern="1200" cap="none" spc="0" normalizeH="0" baseline="0" noProof="0" dirty="0" err="1">
                <a:ln>
                  <a:noFill/>
                </a:ln>
                <a:solidFill>
                  <a:srgbClr val="000000"/>
                </a:solidFill>
                <a:effectLst/>
                <a:uLnTx/>
                <a:uFillTx/>
                <a:latin typeface="Arial" charset="0"/>
                <a:ea typeface="MS PGothic" pitchFamily="34" charset="-128"/>
                <a:cs typeface="+mn-cs"/>
              </a:rPr>
              <a:t>virtual</a:t>
            </a: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 </a:t>
            </a:r>
            <a:r>
              <a:rPr kumimoji="0" lang="de-DE" sz="1800" b="0" i="0" u="none" strike="noStrike" kern="1200" cap="none" spc="0" normalizeH="0" baseline="0" noProof="0" dirty="0" err="1">
                <a:ln>
                  <a:noFill/>
                </a:ln>
                <a:solidFill>
                  <a:srgbClr val="000000"/>
                </a:solidFill>
                <a:effectLst/>
                <a:uLnTx/>
                <a:uFillTx/>
                <a:latin typeface="Arial" charset="0"/>
                <a:ea typeface="MS PGothic" pitchFamily="34" charset="-128"/>
                <a:cs typeface="+mn-cs"/>
              </a:rPr>
              <a:t>disk</a:t>
            </a: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 ...)</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396" name="Rectangle 12"/>
          <p:cNvSpPr>
            <a:spLocks noChangeArrowheads="1"/>
          </p:cNvSpPr>
          <p:nvPr/>
        </p:nvSpPr>
        <p:spPr bwMode="auto">
          <a:xfrm>
            <a:off x="5781675" y="5300664"/>
            <a:ext cx="825500" cy="2746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Archive </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7" name="Rectangle 13"/>
          <p:cNvSpPr>
            <a:spLocks noChangeArrowheads="1"/>
          </p:cNvSpPr>
          <p:nvPr/>
        </p:nvSpPr>
        <p:spPr bwMode="auto">
          <a:xfrm>
            <a:off x="4708525" y="5503864"/>
            <a:ext cx="2971800" cy="2746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(disks, tapes, optical storage)</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8" name="Line 14"/>
          <p:cNvSpPr>
            <a:spLocks noChangeShapeType="1"/>
          </p:cNvSpPr>
          <p:nvPr/>
        </p:nvSpPr>
        <p:spPr bwMode="auto">
          <a:xfrm>
            <a:off x="6740525" y="1052514"/>
            <a:ext cx="2368550" cy="5157787"/>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399" name="Line 15"/>
          <p:cNvSpPr>
            <a:spLocks noChangeShapeType="1"/>
          </p:cNvSpPr>
          <p:nvPr/>
        </p:nvSpPr>
        <p:spPr bwMode="auto">
          <a:xfrm flipH="1">
            <a:off x="3281363" y="1052514"/>
            <a:ext cx="2368550" cy="5157787"/>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00" name="Line 16"/>
          <p:cNvSpPr>
            <a:spLocks noChangeShapeType="1"/>
          </p:cNvSpPr>
          <p:nvPr/>
        </p:nvSpPr>
        <p:spPr bwMode="auto">
          <a:xfrm>
            <a:off x="5649913" y="1052514"/>
            <a:ext cx="1090612" cy="1587"/>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01" name="Line 17"/>
          <p:cNvSpPr>
            <a:spLocks noChangeShapeType="1"/>
          </p:cNvSpPr>
          <p:nvPr/>
        </p:nvSpPr>
        <p:spPr bwMode="auto">
          <a:xfrm>
            <a:off x="3281363" y="6210300"/>
            <a:ext cx="5827712" cy="1588"/>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02" name="Rectangle 18"/>
          <p:cNvSpPr>
            <a:spLocks noChangeArrowheads="1"/>
          </p:cNvSpPr>
          <p:nvPr/>
        </p:nvSpPr>
        <p:spPr bwMode="auto">
          <a:xfrm>
            <a:off x="2820988" y="222250"/>
            <a:ext cx="7315200" cy="4572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Arial" charset="0"/>
              <a:ea typeface="MS PGothic" pitchFamily="34" charset="-128"/>
              <a:cs typeface="+mn-cs"/>
            </a:endParaRPr>
          </a:p>
        </p:txBody>
      </p:sp>
      <p:sp>
        <p:nvSpPr>
          <p:cNvPr id="16403" name="Text Box 19"/>
          <p:cNvSpPr txBox="1">
            <a:spLocks noChangeArrowheads="1"/>
          </p:cNvSpPr>
          <p:nvPr/>
        </p:nvSpPr>
        <p:spPr bwMode="auto">
          <a:xfrm>
            <a:off x="7419976" y="1290638"/>
            <a:ext cx="39846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ps</a:t>
            </a:r>
          </a:p>
        </p:txBody>
      </p:sp>
      <p:sp>
        <p:nvSpPr>
          <p:cNvPr id="16404" name="Text Box 20"/>
          <p:cNvSpPr txBox="1">
            <a:spLocks noChangeArrowheads="1"/>
          </p:cNvSpPr>
          <p:nvPr/>
        </p:nvSpPr>
        <p:spPr bwMode="auto">
          <a:xfrm>
            <a:off x="7896226" y="1916113"/>
            <a:ext cx="39846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ps</a:t>
            </a:r>
          </a:p>
        </p:txBody>
      </p:sp>
      <p:sp>
        <p:nvSpPr>
          <p:cNvPr id="16405" name="Text Box 21"/>
          <p:cNvSpPr txBox="1">
            <a:spLocks noChangeArrowheads="1"/>
          </p:cNvSpPr>
          <p:nvPr/>
        </p:nvSpPr>
        <p:spPr bwMode="auto">
          <a:xfrm>
            <a:off x="8289926" y="2708275"/>
            <a:ext cx="39846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ns</a:t>
            </a:r>
          </a:p>
        </p:txBody>
      </p:sp>
      <p:sp>
        <p:nvSpPr>
          <p:cNvPr id="16406" name="Text Box 22"/>
          <p:cNvSpPr txBox="1">
            <a:spLocks noChangeArrowheads="1"/>
          </p:cNvSpPr>
          <p:nvPr/>
        </p:nvSpPr>
        <p:spPr bwMode="auto">
          <a:xfrm>
            <a:off x="8770938" y="3287713"/>
            <a:ext cx="39846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ns</a:t>
            </a:r>
          </a:p>
        </p:txBody>
      </p:sp>
      <p:sp>
        <p:nvSpPr>
          <p:cNvPr id="16407" name="Text Box 23"/>
          <p:cNvSpPr txBox="1">
            <a:spLocks noChangeArrowheads="1"/>
          </p:cNvSpPr>
          <p:nvPr/>
        </p:nvSpPr>
        <p:spPr bwMode="auto">
          <a:xfrm>
            <a:off x="9263063" y="4506913"/>
            <a:ext cx="4556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ms</a:t>
            </a:r>
          </a:p>
        </p:txBody>
      </p:sp>
      <p:sp>
        <p:nvSpPr>
          <p:cNvPr id="16408" name="Text Box 24"/>
          <p:cNvSpPr txBox="1">
            <a:spLocks noChangeArrowheads="1"/>
          </p:cNvSpPr>
          <p:nvPr/>
        </p:nvSpPr>
        <p:spPr bwMode="auto">
          <a:xfrm>
            <a:off x="9545639" y="5497513"/>
            <a:ext cx="511175"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min</a:t>
            </a:r>
          </a:p>
        </p:txBody>
      </p:sp>
      <p:sp>
        <p:nvSpPr>
          <p:cNvPr id="16409" name="AutoShape 25"/>
          <p:cNvSpPr>
            <a:spLocks noChangeArrowheads="1"/>
          </p:cNvSpPr>
          <p:nvPr/>
        </p:nvSpPr>
        <p:spPr bwMode="auto">
          <a:xfrm>
            <a:off x="9051926" y="3821113"/>
            <a:ext cx="352425" cy="609600"/>
          </a:xfrm>
          <a:prstGeom prst="lightningBolt">
            <a:avLst/>
          </a:prstGeom>
          <a:solidFill>
            <a:srgbClr val="FF33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10" name="Text Box 26"/>
          <p:cNvSpPr txBox="1">
            <a:spLocks noChangeArrowheads="1"/>
          </p:cNvSpPr>
          <p:nvPr/>
        </p:nvSpPr>
        <p:spPr bwMode="auto">
          <a:xfrm>
            <a:off x="3354389" y="1306513"/>
            <a:ext cx="1482725"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256-1024 byte</a:t>
            </a:r>
          </a:p>
        </p:txBody>
      </p:sp>
      <p:sp>
        <p:nvSpPr>
          <p:cNvPr id="16411" name="Text Box 27"/>
          <p:cNvSpPr txBox="1">
            <a:spLocks noChangeArrowheads="1"/>
          </p:cNvSpPr>
          <p:nvPr/>
        </p:nvSpPr>
        <p:spPr bwMode="auto">
          <a:xfrm>
            <a:off x="3073400" y="1916113"/>
            <a:ext cx="1370888"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16-512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kbyte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2" name="Text Box 28"/>
          <p:cNvSpPr txBox="1">
            <a:spLocks noChangeArrowheads="1"/>
          </p:cNvSpPr>
          <p:nvPr/>
        </p:nvSpPr>
        <p:spPr bwMode="auto">
          <a:xfrm>
            <a:off x="2862264" y="2678113"/>
            <a:ext cx="1212191"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1-16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Mbyte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3" name="Text Box 29"/>
          <p:cNvSpPr txBox="1">
            <a:spLocks noChangeArrowheads="1"/>
          </p:cNvSpPr>
          <p:nvPr/>
        </p:nvSpPr>
        <p:spPr bwMode="auto">
          <a:xfrm>
            <a:off x="2159001" y="3440113"/>
            <a:ext cx="2161169"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256 Mbyte - 64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Gbyte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4" name="Text Box 30"/>
          <p:cNvSpPr txBox="1">
            <a:spLocks noChangeArrowheads="1"/>
          </p:cNvSpPr>
          <p:nvPr/>
        </p:nvSpPr>
        <p:spPr bwMode="auto">
          <a:xfrm>
            <a:off x="2051218" y="4467196"/>
            <a:ext cx="1656223"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200-8000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Gbyte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5" name="Text Box 31"/>
          <p:cNvSpPr txBox="1">
            <a:spLocks noChangeArrowheads="1"/>
          </p:cNvSpPr>
          <p:nvPr/>
        </p:nvSpPr>
        <p:spPr bwMode="auto">
          <a:xfrm>
            <a:off x="1623495" y="5334587"/>
            <a:ext cx="1844864"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100-100000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Tbyte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grpSp>
        <p:nvGrpSpPr>
          <p:cNvPr id="34" name="Group 33"/>
          <p:cNvGrpSpPr/>
          <p:nvPr/>
        </p:nvGrpSpPr>
        <p:grpSpPr>
          <a:xfrm>
            <a:off x="1847529" y="3933056"/>
            <a:ext cx="8640961" cy="369332"/>
            <a:chOff x="3482021" y="4005064"/>
            <a:chExt cx="5482467" cy="369332"/>
          </a:xfrm>
        </p:grpSpPr>
        <p:sp>
          <p:nvSpPr>
            <p:cNvPr id="32" name="TextBox 31"/>
            <p:cNvSpPr txBox="1"/>
            <p:nvPr/>
          </p:nvSpPr>
          <p:spPr>
            <a:xfrm>
              <a:off x="3482021" y="4005064"/>
              <a:ext cx="351440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B050"/>
                  </a:solidFill>
                  <a:effectLst/>
                  <a:uLnTx/>
                  <a:uFillTx/>
                  <a:latin typeface="Verdana" pitchFamily="34" charset="0"/>
                  <a:ea typeface="MS PGothic" pitchFamily="34" charset="-128"/>
                  <a:cs typeface="+mn-cs"/>
                </a:rPr>
                <a:t>128-1024 </a:t>
              </a:r>
              <a:r>
                <a:rPr kumimoji="0" lang="de-DE" sz="1800" b="1" i="0" u="none" strike="noStrike" kern="1200" cap="none" spc="0" normalizeH="0" baseline="0" noProof="0" dirty="0" err="1">
                  <a:ln>
                    <a:noFill/>
                  </a:ln>
                  <a:solidFill>
                    <a:srgbClr val="00B050"/>
                  </a:solidFill>
                  <a:effectLst/>
                  <a:uLnTx/>
                  <a:uFillTx/>
                  <a:latin typeface="Verdana" pitchFamily="34" charset="0"/>
                  <a:ea typeface="MS PGothic" pitchFamily="34" charset="-128"/>
                  <a:cs typeface="+mn-cs"/>
                </a:rPr>
                <a:t>Gbyte</a:t>
              </a:r>
              <a:r>
                <a:rPr kumimoji="0" lang="de-DE" sz="1800" b="1" i="0" u="none" strike="noStrike" kern="1200" cap="none" spc="0" normalizeH="0" baseline="0" noProof="0" dirty="0">
                  <a:ln>
                    <a:noFill/>
                  </a:ln>
                  <a:solidFill>
                    <a:srgbClr val="00B050"/>
                  </a:solidFill>
                  <a:effectLst/>
                  <a:uLnTx/>
                  <a:uFillTx/>
                  <a:latin typeface="Verdana" pitchFamily="34" charset="0"/>
                  <a:ea typeface="MS PGothic" pitchFamily="34" charset="-128"/>
                  <a:cs typeface="+mn-cs"/>
                </a:rPr>
                <a:t>               </a:t>
              </a:r>
              <a:r>
                <a:rPr kumimoji="0" lang="de-DE" sz="1800" b="1" i="0" u="none" strike="noStrike" kern="1200" cap="none" spc="0" normalizeH="0" baseline="0" noProof="0" dirty="0" err="1">
                  <a:ln>
                    <a:noFill/>
                  </a:ln>
                  <a:solidFill>
                    <a:srgbClr val="00B050"/>
                  </a:solidFill>
                  <a:effectLst/>
                  <a:uLnTx/>
                  <a:uFillTx/>
                  <a:latin typeface="Verdana" pitchFamily="34" charset="0"/>
                  <a:ea typeface="MS PGothic" pitchFamily="34" charset="-128"/>
                  <a:cs typeface="+mn-cs"/>
                </a:rPr>
                <a:t>SolidStateDisk</a:t>
              </a:r>
              <a:r>
                <a:rPr kumimoji="0" lang="de-DE" sz="1800" b="1" i="0" u="none" strike="noStrike" kern="1200" cap="none" spc="0" normalizeH="0" baseline="0" noProof="0" dirty="0">
                  <a:ln>
                    <a:noFill/>
                  </a:ln>
                  <a:solidFill>
                    <a:srgbClr val="00B050"/>
                  </a:solidFill>
                  <a:effectLst/>
                  <a:uLnTx/>
                  <a:uFillTx/>
                  <a:latin typeface="Verdana" pitchFamily="34" charset="0"/>
                  <a:ea typeface="MS PGothic" pitchFamily="34" charset="-128"/>
                  <a:cs typeface="+mn-cs"/>
                </a:rPr>
                <a:t> </a:t>
              </a:r>
            </a:p>
          </p:txBody>
        </p:sp>
        <p:sp>
          <p:nvSpPr>
            <p:cNvPr id="33" name="TextBox 32"/>
            <p:cNvSpPr txBox="1"/>
            <p:nvPr/>
          </p:nvSpPr>
          <p:spPr>
            <a:xfrm>
              <a:off x="8028384" y="4005064"/>
              <a:ext cx="93610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B050"/>
                  </a:solidFill>
                  <a:effectLst/>
                  <a:uLnTx/>
                  <a:uFillTx/>
                  <a:latin typeface="Verdana" pitchFamily="34" charset="0"/>
                  <a:ea typeface="MS PGothic" pitchFamily="34" charset="-128"/>
                  <a:cs typeface="+mn-cs"/>
                </a:rPr>
                <a:t>  &lt;</a:t>
              </a:r>
              <a:r>
                <a:rPr kumimoji="0" lang="de-DE" sz="1800" b="1" i="0" u="none" strike="noStrike" kern="1200" cap="none" spc="0" normalizeH="0" baseline="0" noProof="0" dirty="0" err="1">
                  <a:ln>
                    <a:noFill/>
                  </a:ln>
                  <a:solidFill>
                    <a:srgbClr val="00B050"/>
                  </a:solidFill>
                  <a:effectLst/>
                  <a:uLnTx/>
                  <a:uFillTx/>
                  <a:latin typeface="Verdana" pitchFamily="34" charset="0"/>
                  <a:ea typeface="MS PGothic" pitchFamily="34" charset="-128"/>
                  <a:cs typeface="+mn-cs"/>
                </a:rPr>
                <a:t>ms</a:t>
              </a:r>
              <a:r>
                <a:rPr kumimoji="0" lang="de-DE" sz="1800" b="1" i="0" u="none" strike="noStrike" kern="1200" cap="none" spc="0" normalizeH="0" baseline="0" noProof="0" dirty="0">
                  <a:ln>
                    <a:noFill/>
                  </a:ln>
                  <a:solidFill>
                    <a:srgbClr val="00B050"/>
                  </a:solidFill>
                  <a:effectLst/>
                  <a:uLnTx/>
                  <a:uFillTx/>
                  <a:latin typeface="Verdana" pitchFamily="34" charset="0"/>
                  <a:ea typeface="MS PGothic" pitchFamily="34" charset="-128"/>
                  <a:cs typeface="+mn-cs"/>
                </a:rPr>
                <a:t> </a:t>
              </a:r>
            </a:p>
          </p:txBody>
        </p:sp>
      </p:grpSp>
    </p:spTree>
    <p:custDataLst>
      <p:tags r:id="rId1"/>
    </p:custDataLst>
    <p:extLst>
      <p:ext uri="{BB962C8B-B14F-4D97-AF65-F5344CB8AC3E}">
        <p14:creationId xmlns:p14="http://schemas.microsoft.com/office/powerpoint/2010/main" val="2865737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6"/>
          <p:cNvSpPr>
            <a:spLocks noGrp="1" noChangeArrowheads="1"/>
          </p:cNvSpPr>
          <p:nvPr>
            <p:ph type="title"/>
          </p:nvPr>
        </p:nvSpPr>
        <p:spPr/>
        <p:txBody>
          <a:bodyPr/>
          <a:lstStyle/>
          <a:p>
            <a:pPr eaLnBrk="1" hangingPunct="1"/>
            <a:r>
              <a:rPr lang="en-US" noProof="0" dirty="0"/>
              <a:t>Paging</a:t>
            </a:r>
          </a:p>
        </p:txBody>
      </p:sp>
      <p:sp>
        <p:nvSpPr>
          <p:cNvPr id="109572" name="Rectangle 7"/>
          <p:cNvSpPr>
            <a:spLocks noGrp="1" noChangeArrowheads="1"/>
          </p:cNvSpPr>
          <p:nvPr>
            <p:ph idx="1"/>
          </p:nvPr>
        </p:nvSpPr>
        <p:spPr/>
        <p:txBody>
          <a:bodyPr/>
          <a:lstStyle/>
          <a:p>
            <a:pPr eaLnBrk="1" hangingPunct="1"/>
            <a:r>
              <a:rPr lang="en-US" noProof="0" dirty="0"/>
              <a:t>Advantages</a:t>
            </a:r>
          </a:p>
          <a:p>
            <a:pPr lvl="1" eaLnBrk="1" hangingPunct="1"/>
            <a:r>
              <a:rPr lang="en-US" noProof="0" dirty="0"/>
              <a:t>Small pages allow for a better use of memory (the OS swaps only those parts of a program that are really needed into RAM)</a:t>
            </a:r>
          </a:p>
          <a:p>
            <a:pPr lvl="1" eaLnBrk="1" hangingPunct="1"/>
            <a:r>
              <a:rPr lang="en-US" noProof="0" dirty="0"/>
              <a:t>Less management overhead compared to segmentation</a:t>
            </a:r>
          </a:p>
          <a:p>
            <a:pPr lvl="1" eaLnBrk="1" hangingPunct="1"/>
            <a:endParaRPr lang="en-US" noProof="0" dirty="0"/>
          </a:p>
          <a:p>
            <a:pPr eaLnBrk="1" hangingPunct="1"/>
            <a:r>
              <a:rPr lang="en-US" noProof="0" dirty="0"/>
              <a:t>Disadvantages </a:t>
            </a:r>
          </a:p>
          <a:p>
            <a:pPr lvl="1" eaLnBrk="1" hangingPunct="1"/>
            <a:r>
              <a:rPr lang="en-US" noProof="0" dirty="0"/>
              <a:t>More frequent data transfers compared to segmentation</a:t>
            </a:r>
          </a:p>
          <a:p>
            <a:pPr eaLnBrk="1" hangingPunct="1"/>
            <a:endParaRPr lang="en-US" noProof="0" dirty="0"/>
          </a:p>
        </p:txBody>
      </p:sp>
      <p:sp>
        <p:nvSpPr>
          <p:cNvPr id="10957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09573" name="Rectangle 3"/>
          <p:cNvSpPr>
            <a:spLocks noChangeArrowheads="1"/>
          </p:cNvSpPr>
          <p:nvPr/>
        </p:nvSpPr>
        <p:spPr bwMode="auto">
          <a:xfrm>
            <a:off x="4953000" y="2571750"/>
            <a:ext cx="184150" cy="4572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52406161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p:txBody>
          <a:bodyPr/>
          <a:lstStyle/>
          <a:p>
            <a:r>
              <a:rPr lang="en-US" noProof="0" dirty="0"/>
              <a:t>Challenges</a:t>
            </a:r>
          </a:p>
        </p:txBody>
      </p:sp>
      <p:sp>
        <p:nvSpPr>
          <p:cNvPr id="116739" name="Textplatzhalter 2"/>
          <p:cNvSpPr>
            <a:spLocks noGrp="1"/>
          </p:cNvSpPr>
          <p:nvPr>
            <p:ph type="body" idx="1"/>
          </p:nvPr>
        </p:nvSpPr>
        <p:spPr/>
        <p:txBody>
          <a:bodyPr/>
          <a:lstStyle/>
          <a:p>
            <a:r>
              <a:rPr lang="en-US" noProof="0" dirty="0"/>
              <a:t>Virtual Memory</a:t>
            </a:r>
          </a:p>
        </p:txBody>
      </p:sp>
      <p:sp>
        <p:nvSpPr>
          <p:cNvPr id="11674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196210195"/>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5"/>
          <p:cNvSpPr>
            <a:spLocks noGrp="1" noChangeArrowheads="1"/>
          </p:cNvSpPr>
          <p:nvPr>
            <p:ph type="title"/>
          </p:nvPr>
        </p:nvSpPr>
        <p:spPr/>
        <p:txBody>
          <a:bodyPr/>
          <a:lstStyle/>
          <a:p>
            <a:pPr eaLnBrk="1" hangingPunct="1"/>
            <a:r>
              <a:rPr lang="en-US" noProof="0" dirty="0"/>
              <a:t>Challenges for the</a:t>
            </a:r>
            <a:r>
              <a:rPr lang="en-US" dirty="0"/>
              <a:t> virtual memory management</a:t>
            </a:r>
            <a:endParaRPr lang="en-US" noProof="0" dirty="0"/>
          </a:p>
        </p:txBody>
      </p:sp>
      <p:sp>
        <p:nvSpPr>
          <p:cNvPr id="117764" name="Rectangle 6"/>
          <p:cNvSpPr>
            <a:spLocks noGrp="1" noChangeArrowheads="1"/>
          </p:cNvSpPr>
          <p:nvPr>
            <p:ph idx="1"/>
          </p:nvPr>
        </p:nvSpPr>
        <p:spPr/>
        <p:txBody>
          <a:bodyPr/>
          <a:lstStyle/>
          <a:p>
            <a:pPr eaLnBrk="1" hangingPunct="1"/>
            <a:r>
              <a:rPr lang="en-US" noProof="0" dirty="0"/>
              <a:t>Two main challenges for the swapping of data between main memory and background memory</a:t>
            </a:r>
          </a:p>
          <a:p>
            <a:pPr eaLnBrk="1" hangingPunct="1"/>
            <a:endParaRPr lang="en-US" noProof="0" dirty="0"/>
          </a:p>
          <a:p>
            <a:pPr eaLnBrk="1" hangingPunct="1">
              <a:buFontTx/>
              <a:buNone/>
            </a:pPr>
            <a:r>
              <a:rPr lang="en-US" b="1" noProof="0" dirty="0"/>
              <a:t>1. When to swap a page?</a:t>
            </a:r>
          </a:p>
          <a:p>
            <a:pPr lvl="1" eaLnBrk="1" hangingPunct="1"/>
            <a:r>
              <a:rPr lang="en-US" noProof="0" dirty="0"/>
              <a:t>When is the best point in time to swap a page into main memory?</a:t>
            </a:r>
          </a:p>
          <a:p>
            <a:pPr lvl="1" eaLnBrk="1" hangingPunct="1"/>
            <a:endParaRPr lang="en-US" noProof="0" dirty="0"/>
          </a:p>
          <a:p>
            <a:pPr lvl="1" eaLnBrk="1" hangingPunct="1"/>
            <a:r>
              <a:rPr lang="en-US" noProof="0" dirty="0"/>
              <a:t>Common approach</a:t>
            </a:r>
          </a:p>
          <a:p>
            <a:pPr lvl="2"/>
            <a:r>
              <a:rPr lang="en-US" noProof="0" dirty="0"/>
              <a:t>On demand paging</a:t>
            </a:r>
          </a:p>
          <a:p>
            <a:pPr lvl="3"/>
            <a:r>
              <a:rPr lang="en-US" noProof="0" dirty="0"/>
              <a:t>Swap a page into main memory as soon as a process tries to access data stored on this page</a:t>
            </a:r>
          </a:p>
          <a:p>
            <a:pPr lvl="3"/>
            <a:r>
              <a:rPr lang="en-US" noProof="0" dirty="0"/>
              <a:t>The access to data located on a page that is currently not stored in the main memory is called a </a:t>
            </a:r>
            <a:r>
              <a:rPr lang="en-US" b="1" noProof="0" dirty="0"/>
              <a:t>page fault</a:t>
            </a:r>
            <a:r>
              <a:rPr lang="en-US" noProof="0" dirty="0"/>
              <a:t>.</a:t>
            </a:r>
          </a:p>
          <a:p>
            <a:pPr lvl="3"/>
            <a:r>
              <a:rPr lang="en-US" noProof="0" dirty="0"/>
              <a:t>Page faults cause an interrupt that triggers the OS to suspend the faulting process and to swap the required page into main memory.</a:t>
            </a:r>
          </a:p>
          <a:p>
            <a:pPr eaLnBrk="1" hangingPunct="1"/>
            <a:endParaRPr lang="en-US" noProof="0" dirty="0"/>
          </a:p>
          <a:p>
            <a:pPr eaLnBrk="1" hangingPunct="1"/>
            <a:endParaRPr lang="en-US" noProof="0" dirty="0"/>
          </a:p>
        </p:txBody>
      </p:sp>
      <p:sp>
        <p:nvSpPr>
          <p:cNvPr id="11776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53297000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5"/>
          <p:cNvSpPr>
            <a:spLocks noGrp="1" noChangeArrowheads="1"/>
          </p:cNvSpPr>
          <p:nvPr>
            <p:ph type="title"/>
          </p:nvPr>
        </p:nvSpPr>
        <p:spPr/>
        <p:txBody>
          <a:bodyPr/>
          <a:lstStyle/>
          <a:p>
            <a:r>
              <a:rPr lang="en-US" dirty="0"/>
              <a:t>Challenges for the virtual memory management</a:t>
            </a:r>
            <a:endParaRPr lang="en-US" noProof="0" dirty="0"/>
          </a:p>
        </p:txBody>
      </p:sp>
      <p:sp>
        <p:nvSpPr>
          <p:cNvPr id="123908" name="Rectangle 6"/>
          <p:cNvSpPr>
            <a:spLocks noGrp="1" noChangeArrowheads="1"/>
          </p:cNvSpPr>
          <p:nvPr>
            <p:ph idx="1"/>
          </p:nvPr>
        </p:nvSpPr>
        <p:spPr/>
        <p:txBody>
          <a:bodyPr/>
          <a:lstStyle/>
          <a:p>
            <a:pPr eaLnBrk="1" hangingPunct="1"/>
            <a:r>
              <a:rPr lang="en-US" b="1" noProof="0" dirty="0"/>
              <a:t>2. Which page to replace?</a:t>
            </a:r>
          </a:p>
          <a:p>
            <a:pPr lvl="1"/>
            <a:r>
              <a:rPr lang="en-US" dirty="0"/>
              <a:t>In case of a full main memory, which page should the OS replace to free some space for a new page?</a:t>
            </a:r>
          </a:p>
          <a:p>
            <a:pPr lvl="1"/>
            <a:endParaRPr lang="en-US" dirty="0"/>
          </a:p>
          <a:p>
            <a:pPr lvl="1" eaLnBrk="1" hangingPunct="1"/>
            <a:r>
              <a:rPr lang="en-US" noProof="0" dirty="0"/>
              <a:t>The most common approaches:</a:t>
            </a:r>
          </a:p>
          <a:p>
            <a:pPr lvl="2"/>
            <a:r>
              <a:rPr lang="en-US" dirty="0"/>
              <a:t>FIFO (first-in-first-out): Replace the oldest page</a:t>
            </a:r>
          </a:p>
          <a:p>
            <a:pPr lvl="2"/>
            <a:r>
              <a:rPr lang="en-US" dirty="0"/>
              <a:t>LIFO (last-in-first-out): Replace the newest page</a:t>
            </a:r>
          </a:p>
          <a:p>
            <a:pPr lvl="2"/>
            <a:r>
              <a:rPr lang="en-US" dirty="0"/>
              <a:t>LRU (least recently used): Replace the page that has not been referenced for the longest time</a:t>
            </a:r>
          </a:p>
          <a:p>
            <a:pPr lvl="2"/>
            <a:r>
              <a:rPr lang="en-US" dirty="0"/>
              <a:t>LFU (least frequently used): Replace the page with the lowest number of references</a:t>
            </a:r>
          </a:p>
          <a:p>
            <a:pPr lvl="2"/>
            <a:r>
              <a:rPr lang="en-US" dirty="0"/>
              <a:t>LRD (least reference density): Mixture of LRU and LFU – replace the page with the lowest ratio of </a:t>
            </a:r>
            <a:br>
              <a:rPr lang="en-US" dirty="0"/>
            </a:br>
            <a:r>
              <a:rPr lang="en-US" dirty="0"/>
              <a:t>references / age of page in main memory</a:t>
            </a:r>
          </a:p>
          <a:p>
            <a:pPr lvl="2"/>
            <a:r>
              <a:rPr lang="en-US" dirty="0"/>
              <a:t>Random: As the name indicates – replace an arbitrary page</a:t>
            </a:r>
          </a:p>
          <a:p>
            <a:pPr lvl="2"/>
            <a:r>
              <a:rPr lang="en-US" dirty="0">
                <a:hlinkClick r:id="rId3"/>
              </a:rPr>
              <a:t>https://en.wikipedia.org/wiki/Page_replacement_algorithm</a:t>
            </a:r>
            <a:r>
              <a:rPr lang="en-US" dirty="0"/>
              <a:t> </a:t>
            </a:r>
          </a:p>
          <a:p>
            <a:pPr lvl="1"/>
            <a:endParaRPr lang="en-US" sz="2000" dirty="0"/>
          </a:p>
          <a:p>
            <a:pPr lvl="1"/>
            <a:r>
              <a:rPr lang="en-US" dirty="0"/>
              <a:t>Additionally, favor unchanged pages</a:t>
            </a:r>
          </a:p>
          <a:p>
            <a:pPr lvl="2"/>
            <a:r>
              <a:rPr lang="en-US" dirty="0"/>
              <a:t>No writing back required!</a:t>
            </a:r>
          </a:p>
          <a:p>
            <a:pPr lvl="1" eaLnBrk="1" hangingPunct="1"/>
            <a:endParaRPr lang="en-US" noProof="0" dirty="0"/>
          </a:p>
        </p:txBody>
      </p:sp>
      <p:sp>
        <p:nvSpPr>
          <p:cNvPr id="12390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99238259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5"/>
          <p:cNvSpPr>
            <a:spLocks noGrp="1" noChangeArrowheads="1"/>
          </p:cNvSpPr>
          <p:nvPr>
            <p:ph type="title"/>
          </p:nvPr>
        </p:nvSpPr>
        <p:spPr/>
        <p:txBody>
          <a:bodyPr/>
          <a:lstStyle/>
          <a:p>
            <a:pPr eaLnBrk="1" hangingPunct="1"/>
            <a:r>
              <a:rPr lang="en-US" dirty="0"/>
              <a:t>Internal fragmentation</a:t>
            </a:r>
            <a:endParaRPr lang="en-US" noProof="0" dirty="0"/>
          </a:p>
        </p:txBody>
      </p:sp>
      <p:sp>
        <p:nvSpPr>
          <p:cNvPr id="122884" name="Rectangle 6"/>
          <p:cNvSpPr>
            <a:spLocks noGrp="1" noChangeArrowheads="1"/>
          </p:cNvSpPr>
          <p:nvPr>
            <p:ph idx="1"/>
          </p:nvPr>
        </p:nvSpPr>
        <p:spPr/>
        <p:txBody>
          <a:bodyPr/>
          <a:lstStyle/>
          <a:p>
            <a:pPr eaLnBrk="1" hangingPunct="1"/>
            <a:r>
              <a:rPr lang="en-US" noProof="0" dirty="0"/>
              <a:t>Pages always fit into main memory if there is free space (assuming a fixed page size)</a:t>
            </a:r>
          </a:p>
          <a:p>
            <a:pPr eaLnBrk="1" hangingPunct="1"/>
            <a:endParaRPr lang="en-US" noProof="0" dirty="0"/>
          </a:p>
          <a:p>
            <a:pPr eaLnBrk="1" hangingPunct="1"/>
            <a:r>
              <a:rPr lang="en-US" dirty="0"/>
              <a:t>However, depending on the page size and typical size of a process or block of data </a:t>
            </a:r>
            <a:r>
              <a:rPr lang="en-US" b="1" dirty="0"/>
              <a:t>internal fragmentation </a:t>
            </a:r>
            <a:r>
              <a:rPr lang="en-US" dirty="0"/>
              <a:t>may happen.</a:t>
            </a:r>
          </a:p>
          <a:p>
            <a:pPr lvl="1"/>
            <a:r>
              <a:rPr lang="en-US" dirty="0"/>
              <a:t>The OS distributes a process or data in general over several pages</a:t>
            </a:r>
          </a:p>
          <a:p>
            <a:pPr lvl="1"/>
            <a:r>
              <a:rPr lang="en-US" noProof="0" dirty="0"/>
              <a:t>Assuming a fixed page size the last page of a process will most likely contain unused space</a:t>
            </a:r>
          </a:p>
          <a:p>
            <a:pPr marL="134540" lvl="1" indent="0" eaLnBrk="1" hangingPunct="1">
              <a:buNone/>
            </a:pPr>
            <a:endParaRPr lang="en-US" dirty="0"/>
          </a:p>
          <a:p>
            <a:pPr indent="-132160"/>
            <a:endParaRPr lang="en-US" noProof="0" dirty="0"/>
          </a:p>
          <a:p>
            <a:pPr indent="-132160"/>
            <a:endParaRPr lang="en-US" dirty="0"/>
          </a:p>
          <a:p>
            <a:pPr indent="-132160"/>
            <a:endParaRPr lang="en-US" noProof="0" dirty="0"/>
          </a:p>
          <a:p>
            <a:pPr indent="-132160"/>
            <a:endParaRPr lang="en-US" dirty="0"/>
          </a:p>
          <a:p>
            <a:pPr indent="-132160"/>
            <a:endParaRPr lang="en-US" noProof="0" dirty="0"/>
          </a:p>
          <a:p>
            <a:pPr indent="-132160"/>
            <a:endParaRPr lang="en-US" dirty="0"/>
          </a:p>
          <a:p>
            <a:pPr indent="-132160"/>
            <a:endParaRPr lang="en-US" noProof="0" dirty="0"/>
          </a:p>
          <a:p>
            <a:pPr indent="-132160"/>
            <a:r>
              <a:rPr lang="en-US" dirty="0"/>
              <a:t>Using different page sizes can give more flexibility but comes with higher complexity.</a:t>
            </a:r>
          </a:p>
        </p:txBody>
      </p:sp>
      <p:sp>
        <p:nvSpPr>
          <p:cNvPr id="12288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2" name="Rectangle 1">
            <a:extLst>
              <a:ext uri="{FF2B5EF4-FFF2-40B4-BE49-F238E27FC236}">
                <a16:creationId xmlns:a16="http://schemas.microsoft.com/office/drawing/2014/main" id="{89478041-8848-4F3D-B352-BEC84810BC74}"/>
              </a:ext>
            </a:extLst>
          </p:cNvPr>
          <p:cNvSpPr/>
          <p:nvPr/>
        </p:nvSpPr>
        <p:spPr bwMode="auto">
          <a:xfrm>
            <a:off x="1074574" y="3542122"/>
            <a:ext cx="4595648" cy="567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Process A</a:t>
            </a:r>
          </a:p>
        </p:txBody>
      </p:sp>
      <p:sp>
        <p:nvSpPr>
          <p:cNvPr id="6" name="Rectangle 5">
            <a:extLst>
              <a:ext uri="{FF2B5EF4-FFF2-40B4-BE49-F238E27FC236}">
                <a16:creationId xmlns:a16="http://schemas.microsoft.com/office/drawing/2014/main" id="{8190FAFD-05CA-41FB-B5D4-1FEB8A8F962D}"/>
              </a:ext>
            </a:extLst>
          </p:cNvPr>
          <p:cNvSpPr/>
          <p:nvPr/>
        </p:nvSpPr>
        <p:spPr bwMode="auto">
          <a:xfrm>
            <a:off x="6332374" y="3542121"/>
            <a:ext cx="2987565" cy="567559"/>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File B</a:t>
            </a:r>
          </a:p>
        </p:txBody>
      </p:sp>
      <p:sp>
        <p:nvSpPr>
          <p:cNvPr id="7" name="Rectangle 6">
            <a:extLst>
              <a:ext uri="{FF2B5EF4-FFF2-40B4-BE49-F238E27FC236}">
                <a16:creationId xmlns:a16="http://schemas.microsoft.com/office/drawing/2014/main" id="{9EFE1288-480C-45C0-9630-34FA86B985CB}"/>
              </a:ext>
            </a:extLst>
          </p:cNvPr>
          <p:cNvSpPr/>
          <p:nvPr/>
        </p:nvSpPr>
        <p:spPr bwMode="auto">
          <a:xfrm>
            <a:off x="1074574" y="4637826"/>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46360C6D-B265-48C0-AA2B-EA41040CF14D}"/>
              </a:ext>
            </a:extLst>
          </p:cNvPr>
          <p:cNvSpPr/>
          <p:nvPr/>
        </p:nvSpPr>
        <p:spPr bwMode="auto">
          <a:xfrm>
            <a:off x="1689429" y="4637826"/>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6A5278F-E342-450C-8E76-BB349F9673B8}"/>
              </a:ext>
            </a:extLst>
          </p:cNvPr>
          <p:cNvSpPr/>
          <p:nvPr/>
        </p:nvSpPr>
        <p:spPr bwMode="auto">
          <a:xfrm>
            <a:off x="2304284" y="4637826"/>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AD11175-70DD-471D-B718-B57BEB720CB5}"/>
              </a:ext>
            </a:extLst>
          </p:cNvPr>
          <p:cNvSpPr/>
          <p:nvPr/>
        </p:nvSpPr>
        <p:spPr bwMode="auto">
          <a:xfrm>
            <a:off x="2919139" y="4637826"/>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4448D425-6CC9-403B-AEDA-528F4A382FF0}"/>
              </a:ext>
            </a:extLst>
          </p:cNvPr>
          <p:cNvSpPr/>
          <p:nvPr/>
        </p:nvSpPr>
        <p:spPr bwMode="auto">
          <a:xfrm>
            <a:off x="3533994" y="4637826"/>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1EEBA92B-0280-4EFB-B058-EA611958AB9F}"/>
              </a:ext>
            </a:extLst>
          </p:cNvPr>
          <p:cNvSpPr/>
          <p:nvPr/>
        </p:nvSpPr>
        <p:spPr bwMode="auto">
          <a:xfrm>
            <a:off x="4148849"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5B2B9824-4B9E-4A78-ABC1-2297BADC29DE}"/>
              </a:ext>
            </a:extLst>
          </p:cNvPr>
          <p:cNvSpPr/>
          <p:nvPr/>
        </p:nvSpPr>
        <p:spPr bwMode="auto">
          <a:xfrm>
            <a:off x="4763704"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46710597-6099-4769-9B64-76B6B6809263}"/>
              </a:ext>
            </a:extLst>
          </p:cNvPr>
          <p:cNvSpPr/>
          <p:nvPr/>
        </p:nvSpPr>
        <p:spPr bwMode="auto">
          <a:xfrm>
            <a:off x="5378559"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A3B6A049-7FF8-4974-9BE9-44FB10A678AB}"/>
              </a:ext>
            </a:extLst>
          </p:cNvPr>
          <p:cNvSpPr/>
          <p:nvPr/>
        </p:nvSpPr>
        <p:spPr bwMode="auto">
          <a:xfrm>
            <a:off x="6332374"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DDA42911-5B1D-440B-818F-243FE863440C}"/>
              </a:ext>
            </a:extLst>
          </p:cNvPr>
          <p:cNvSpPr/>
          <p:nvPr/>
        </p:nvSpPr>
        <p:spPr bwMode="auto">
          <a:xfrm>
            <a:off x="6943868"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FA2C317F-A7C9-4465-B0D5-8C0FDE25263C}"/>
              </a:ext>
            </a:extLst>
          </p:cNvPr>
          <p:cNvSpPr/>
          <p:nvPr/>
        </p:nvSpPr>
        <p:spPr bwMode="auto">
          <a:xfrm>
            <a:off x="7563244"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75B57ADE-5611-4BA1-9965-CF9E8B7FC403}"/>
              </a:ext>
            </a:extLst>
          </p:cNvPr>
          <p:cNvSpPr/>
          <p:nvPr/>
        </p:nvSpPr>
        <p:spPr bwMode="auto">
          <a:xfrm>
            <a:off x="8158973"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2B0F2673-4537-4083-B033-BB564885D348}"/>
              </a:ext>
            </a:extLst>
          </p:cNvPr>
          <p:cNvSpPr/>
          <p:nvPr/>
        </p:nvSpPr>
        <p:spPr bwMode="auto">
          <a:xfrm>
            <a:off x="8773828" y="4637825"/>
            <a:ext cx="614855" cy="567559"/>
          </a:xfrm>
          <a:prstGeom prst="rect">
            <a:avLst/>
          </a:prstGeom>
          <a:solidFill>
            <a:srgbClr val="00B0F0"/>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Connector 3">
            <a:extLst>
              <a:ext uri="{FF2B5EF4-FFF2-40B4-BE49-F238E27FC236}">
                <a16:creationId xmlns:a16="http://schemas.microsoft.com/office/drawing/2014/main" id="{B07E3146-E1A2-4C9F-86D4-4AF488CE7001}"/>
              </a:ext>
            </a:extLst>
          </p:cNvPr>
          <p:cNvCxnSpPr/>
          <p:nvPr/>
        </p:nvCxnSpPr>
        <p:spPr bwMode="auto">
          <a:xfrm>
            <a:off x="1074574" y="4109680"/>
            <a:ext cx="0" cy="528145"/>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50AF18FD-B498-48E0-8F38-86985BD7E786}"/>
              </a:ext>
            </a:extLst>
          </p:cNvPr>
          <p:cNvCxnSpPr/>
          <p:nvPr/>
        </p:nvCxnSpPr>
        <p:spPr bwMode="auto">
          <a:xfrm>
            <a:off x="5670222" y="4109680"/>
            <a:ext cx="0" cy="528145"/>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436AC6C2-A7C6-42FB-BFA1-9F6D1471A682}"/>
              </a:ext>
            </a:extLst>
          </p:cNvPr>
          <p:cNvCxnSpPr/>
          <p:nvPr/>
        </p:nvCxnSpPr>
        <p:spPr bwMode="auto">
          <a:xfrm>
            <a:off x="6332374" y="4109680"/>
            <a:ext cx="0" cy="528145"/>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F17A7E00-CEAE-4B86-B43C-96D00C22C148}"/>
              </a:ext>
            </a:extLst>
          </p:cNvPr>
          <p:cNvCxnSpPr/>
          <p:nvPr/>
        </p:nvCxnSpPr>
        <p:spPr bwMode="auto">
          <a:xfrm>
            <a:off x="9319939" y="4109680"/>
            <a:ext cx="0" cy="528145"/>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AD5DE0B0-FA2B-411D-96AA-AE89E0CEDF14}"/>
              </a:ext>
            </a:extLst>
          </p:cNvPr>
          <p:cNvSpPr/>
          <p:nvPr/>
        </p:nvSpPr>
        <p:spPr bwMode="auto">
          <a:xfrm>
            <a:off x="5670222" y="4652964"/>
            <a:ext cx="311478" cy="540542"/>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9066011E-85DE-47C1-9201-12EB979853D0}"/>
              </a:ext>
            </a:extLst>
          </p:cNvPr>
          <p:cNvSpPr/>
          <p:nvPr/>
        </p:nvSpPr>
        <p:spPr bwMode="auto">
          <a:xfrm>
            <a:off x="9319939" y="4651333"/>
            <a:ext cx="57424" cy="540542"/>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0545836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What are the pros and cons of small vs. large page sizes?</a:t>
            </a:r>
          </a:p>
          <a:p>
            <a:pPr lvl="1"/>
            <a:r>
              <a:rPr lang="en-US" dirty="0"/>
              <a:t>What are the two main challenges of paging?</a:t>
            </a:r>
          </a:p>
          <a:p>
            <a:pPr lvl="1"/>
            <a:r>
              <a:rPr lang="en-US" dirty="0"/>
              <a:t>Who detects a page fault and what happens in case of a page fault?</a:t>
            </a:r>
          </a:p>
          <a:p>
            <a:pPr lvl="1"/>
            <a:r>
              <a:rPr lang="en-US" dirty="0"/>
              <a:t>In which situations could random replacement be better than LRU?</a:t>
            </a:r>
          </a:p>
          <a:p>
            <a:pPr lvl="1"/>
            <a:r>
              <a:rPr lang="en-US" dirty="0"/>
              <a:t>Pages can be “pinned”, i.e. never swapped to secondary storage. Which type of content could be a candidate for such non-swappable (or locked/fixed/wired) pages?</a:t>
            </a:r>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967908817"/>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p:cNvSpPr>
            <a:spLocks noGrp="1"/>
          </p:cNvSpPr>
          <p:nvPr>
            <p:ph type="title"/>
          </p:nvPr>
        </p:nvSpPr>
        <p:spPr/>
        <p:txBody>
          <a:bodyPr/>
          <a:lstStyle/>
          <a:p>
            <a:r>
              <a:rPr lang="en-US" noProof="0" dirty="0"/>
              <a:t>Virtual Memory and Caches</a:t>
            </a:r>
          </a:p>
        </p:txBody>
      </p:sp>
      <p:sp>
        <p:nvSpPr>
          <p:cNvPr id="126979" name="Textplatzhalter 2"/>
          <p:cNvSpPr>
            <a:spLocks noGrp="1"/>
          </p:cNvSpPr>
          <p:nvPr>
            <p:ph type="body" idx="1"/>
          </p:nvPr>
        </p:nvSpPr>
        <p:spPr/>
        <p:txBody>
          <a:bodyPr/>
          <a:lstStyle/>
          <a:p>
            <a:endParaRPr lang="de-DE" dirty="0"/>
          </a:p>
        </p:txBody>
      </p:sp>
      <p:sp>
        <p:nvSpPr>
          <p:cNvPr id="12698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623083433"/>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en-US" noProof="0" dirty="0"/>
              <a:t>Location of cache and memory management unit</a:t>
            </a:r>
          </a:p>
        </p:txBody>
      </p:sp>
      <p:sp>
        <p:nvSpPr>
          <p:cNvPr id="128004" name="Rectangle 17"/>
          <p:cNvSpPr>
            <a:spLocks noGrp="1" noChangeArrowheads="1"/>
          </p:cNvSpPr>
          <p:nvPr>
            <p:ph idx="1"/>
          </p:nvPr>
        </p:nvSpPr>
        <p:spPr/>
        <p:txBody>
          <a:bodyPr/>
          <a:lstStyle/>
          <a:p>
            <a:r>
              <a:rPr lang="en-US" noProof="0" dirty="0"/>
              <a:t>Two possible ways for the integration of a cache using virtual memory management:</a:t>
            </a:r>
          </a:p>
          <a:p>
            <a:endParaRPr lang="en-US" noProof="0" dirty="0"/>
          </a:p>
          <a:p>
            <a:pPr>
              <a:buSzPct val="100000"/>
              <a:buFont typeface="Verdana" pitchFamily="34" charset="0"/>
              <a:buAutoNum type="arabicPeriod"/>
            </a:pPr>
            <a:r>
              <a:rPr lang="en-US" b="1" noProof="0" dirty="0"/>
              <a:t> Virtual cache</a:t>
            </a:r>
          </a:p>
          <a:p>
            <a:pPr lvl="1" eaLnBrk="1" hangingPunct="1"/>
            <a:r>
              <a:rPr lang="en-US" noProof="0" dirty="0"/>
              <a:t>The cache is located between the CPU and the MMU and operates on virtual addresses, i.e., the cache uses the more significand bits of the virtual address as tags.</a:t>
            </a:r>
          </a:p>
          <a:p>
            <a:endParaRPr lang="en-US" noProof="0" dirty="0"/>
          </a:p>
        </p:txBody>
      </p:sp>
      <p:sp>
        <p:nvSpPr>
          <p:cNvPr id="12800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28005" name="Rectangle 5"/>
          <p:cNvSpPr>
            <a:spLocks noChangeArrowheads="1"/>
          </p:cNvSpPr>
          <p:nvPr/>
        </p:nvSpPr>
        <p:spPr bwMode="auto">
          <a:xfrm>
            <a:off x="2514601" y="4156076"/>
            <a:ext cx="1171575" cy="1762125"/>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128006" name="Rectangle 6"/>
          <p:cNvSpPr>
            <a:spLocks noChangeArrowheads="1"/>
          </p:cNvSpPr>
          <p:nvPr/>
        </p:nvSpPr>
        <p:spPr bwMode="auto">
          <a:xfrm>
            <a:off x="4114800" y="4772025"/>
            <a:ext cx="838200" cy="571500"/>
          </a:xfrm>
          <a:prstGeom prst="rect">
            <a:avLst/>
          </a:prstGeom>
          <a:solidFill>
            <a:srgbClr val="FF99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128007" name="Rectangle 7"/>
          <p:cNvSpPr>
            <a:spLocks noChangeArrowheads="1"/>
          </p:cNvSpPr>
          <p:nvPr/>
        </p:nvSpPr>
        <p:spPr bwMode="auto">
          <a:xfrm>
            <a:off x="5524501" y="4183064"/>
            <a:ext cx="1171575" cy="1171575"/>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MMU</a:t>
            </a:r>
          </a:p>
        </p:txBody>
      </p:sp>
      <p:sp>
        <p:nvSpPr>
          <p:cNvPr id="128008" name="Rectangle 8"/>
          <p:cNvSpPr>
            <a:spLocks noChangeArrowheads="1"/>
          </p:cNvSpPr>
          <p:nvPr/>
        </p:nvSpPr>
        <p:spPr bwMode="auto">
          <a:xfrm>
            <a:off x="8124826" y="4175126"/>
            <a:ext cx="1209675" cy="1724025"/>
          </a:xfrm>
          <a:prstGeom prst="rect">
            <a:avLst/>
          </a:prstGeom>
          <a:solidFill>
            <a:srgbClr val="FFCC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Main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28009" name="Line 9"/>
          <p:cNvSpPr>
            <a:spLocks noChangeShapeType="1"/>
          </p:cNvSpPr>
          <p:nvPr/>
        </p:nvSpPr>
        <p:spPr bwMode="auto">
          <a:xfrm>
            <a:off x="3686175" y="5781675"/>
            <a:ext cx="4438650" cy="0"/>
          </a:xfrm>
          <a:prstGeom prst="line">
            <a:avLst/>
          </a:prstGeom>
          <a:noFill/>
          <a:ln w="28575">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0" name="Line 10"/>
          <p:cNvSpPr>
            <a:spLocks noChangeShapeType="1"/>
          </p:cNvSpPr>
          <p:nvPr/>
        </p:nvSpPr>
        <p:spPr bwMode="auto">
          <a:xfrm>
            <a:off x="3686176" y="4324350"/>
            <a:ext cx="1838325"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1" name="Line 11"/>
          <p:cNvSpPr>
            <a:spLocks noChangeShapeType="1"/>
          </p:cNvSpPr>
          <p:nvPr/>
        </p:nvSpPr>
        <p:spPr bwMode="auto">
          <a:xfrm>
            <a:off x="6696075" y="4324350"/>
            <a:ext cx="1428750"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2" name="Line 12"/>
          <p:cNvSpPr>
            <a:spLocks noChangeShapeType="1"/>
          </p:cNvSpPr>
          <p:nvPr/>
        </p:nvSpPr>
        <p:spPr bwMode="auto">
          <a:xfrm>
            <a:off x="4524375" y="4343400"/>
            <a:ext cx="0" cy="41910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3" name="Line 13"/>
          <p:cNvSpPr>
            <a:spLocks noChangeShapeType="1"/>
          </p:cNvSpPr>
          <p:nvPr/>
        </p:nvSpPr>
        <p:spPr bwMode="auto">
          <a:xfrm>
            <a:off x="4533900" y="5353050"/>
            <a:ext cx="0" cy="43815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4" name="Text Box 14"/>
          <p:cNvSpPr txBox="1">
            <a:spLocks noChangeArrowheads="1"/>
          </p:cNvSpPr>
          <p:nvPr/>
        </p:nvSpPr>
        <p:spPr bwMode="auto">
          <a:xfrm>
            <a:off x="5521356" y="5470525"/>
            <a:ext cx="617477" cy="338554"/>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a:t>
            </a:r>
          </a:p>
        </p:txBody>
      </p:sp>
      <p:sp>
        <p:nvSpPr>
          <p:cNvPr id="128015" name="Text Box 15"/>
          <p:cNvSpPr txBox="1">
            <a:spLocks noChangeArrowheads="1"/>
          </p:cNvSpPr>
          <p:nvPr/>
        </p:nvSpPr>
        <p:spPr bwMode="auto">
          <a:xfrm>
            <a:off x="3776417" y="3994150"/>
            <a:ext cx="1548309" cy="338554"/>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Virtual </a:t>
            </a:r>
            <a:r>
              <a:rPr kumimoji="0" lang="de-DE"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28016" name="Text Box 16"/>
          <p:cNvSpPr txBox="1">
            <a:spLocks noChangeArrowheads="1"/>
          </p:cNvSpPr>
          <p:nvPr/>
        </p:nvSpPr>
        <p:spPr bwMode="auto">
          <a:xfrm>
            <a:off x="6650038" y="4003676"/>
            <a:ext cx="946093"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Physical</a:t>
            </a:r>
            <a:b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54087378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r>
              <a:rPr lang="en-US" dirty="0"/>
              <a:t>Location of cache and memory management unit</a:t>
            </a:r>
            <a:endParaRPr lang="en-US" noProof="0" dirty="0"/>
          </a:p>
        </p:txBody>
      </p:sp>
      <p:sp>
        <p:nvSpPr>
          <p:cNvPr id="129028" name="Rectangle 17"/>
          <p:cNvSpPr>
            <a:spLocks noGrp="1" noChangeArrowheads="1"/>
          </p:cNvSpPr>
          <p:nvPr>
            <p:ph idx="1"/>
          </p:nvPr>
        </p:nvSpPr>
        <p:spPr/>
        <p:txBody>
          <a:bodyPr/>
          <a:lstStyle/>
          <a:p>
            <a:pPr>
              <a:buSzPct val="100000"/>
            </a:pPr>
            <a:r>
              <a:rPr lang="en-US" b="1" noProof="0" dirty="0"/>
              <a:t>2. Physical cache</a:t>
            </a:r>
          </a:p>
          <a:p>
            <a:pPr lvl="1"/>
            <a:r>
              <a:rPr lang="en-US" noProof="0" dirty="0"/>
              <a:t>The cache is located between MMU and memory and operates on physical addresses, i.e</a:t>
            </a:r>
            <a:r>
              <a:rPr lang="en-US" dirty="0"/>
              <a:t>., the cache uses the more significand bits of the physical address as tags</a:t>
            </a:r>
          </a:p>
          <a:p>
            <a:pPr marL="134540" lvl="1" indent="0" eaLnBrk="1" hangingPunct="1">
              <a:buNone/>
            </a:pPr>
            <a:endParaRPr lang="en-US" noProof="0" dirty="0"/>
          </a:p>
          <a:p>
            <a:pPr lvl="4" eaLnBrk="1" hangingPunct="1"/>
            <a:endParaRPr lang="en-US" noProof="0" dirty="0"/>
          </a:p>
          <a:p>
            <a:pPr marL="457200" indent="-457200"/>
            <a:endParaRPr lang="en-US" noProof="0" dirty="0"/>
          </a:p>
        </p:txBody>
      </p:sp>
      <p:sp>
        <p:nvSpPr>
          <p:cNvPr id="12902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29029" name="Rectangle 5"/>
          <p:cNvSpPr>
            <a:spLocks noChangeArrowheads="1"/>
          </p:cNvSpPr>
          <p:nvPr/>
        </p:nvSpPr>
        <p:spPr bwMode="auto">
          <a:xfrm>
            <a:off x="2514601" y="4156076"/>
            <a:ext cx="1171575" cy="1762125"/>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129030" name="Rectangle 6"/>
          <p:cNvSpPr>
            <a:spLocks noChangeArrowheads="1"/>
          </p:cNvSpPr>
          <p:nvPr/>
        </p:nvSpPr>
        <p:spPr bwMode="auto">
          <a:xfrm>
            <a:off x="7096125" y="4762500"/>
            <a:ext cx="838200" cy="571500"/>
          </a:xfrm>
          <a:prstGeom prst="rect">
            <a:avLst/>
          </a:prstGeom>
          <a:solidFill>
            <a:srgbClr val="FF99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129031" name="Rectangle 7"/>
          <p:cNvSpPr>
            <a:spLocks noChangeArrowheads="1"/>
          </p:cNvSpPr>
          <p:nvPr/>
        </p:nvSpPr>
        <p:spPr bwMode="auto">
          <a:xfrm>
            <a:off x="5524501" y="4183064"/>
            <a:ext cx="1171575" cy="1171575"/>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MMU</a:t>
            </a:r>
          </a:p>
        </p:txBody>
      </p:sp>
      <p:sp>
        <p:nvSpPr>
          <p:cNvPr id="129032" name="Rectangle 8"/>
          <p:cNvSpPr>
            <a:spLocks noChangeArrowheads="1"/>
          </p:cNvSpPr>
          <p:nvPr/>
        </p:nvSpPr>
        <p:spPr bwMode="auto">
          <a:xfrm>
            <a:off x="8124826" y="4175126"/>
            <a:ext cx="1209675" cy="1724025"/>
          </a:xfrm>
          <a:prstGeom prst="rect">
            <a:avLst/>
          </a:prstGeom>
          <a:solidFill>
            <a:srgbClr val="FFCC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Main</a:t>
            </a:r>
            <a:b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29033" name="Line 9"/>
          <p:cNvSpPr>
            <a:spLocks noChangeShapeType="1"/>
          </p:cNvSpPr>
          <p:nvPr/>
        </p:nvSpPr>
        <p:spPr bwMode="auto">
          <a:xfrm>
            <a:off x="3686175" y="5781675"/>
            <a:ext cx="4438650" cy="0"/>
          </a:xfrm>
          <a:prstGeom prst="line">
            <a:avLst/>
          </a:prstGeom>
          <a:noFill/>
          <a:ln w="28575">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4" name="Line 10"/>
          <p:cNvSpPr>
            <a:spLocks noChangeShapeType="1"/>
          </p:cNvSpPr>
          <p:nvPr/>
        </p:nvSpPr>
        <p:spPr bwMode="auto">
          <a:xfrm>
            <a:off x="3686176" y="4324350"/>
            <a:ext cx="1838325"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5" name="Line 11"/>
          <p:cNvSpPr>
            <a:spLocks noChangeShapeType="1"/>
          </p:cNvSpPr>
          <p:nvPr/>
        </p:nvSpPr>
        <p:spPr bwMode="auto">
          <a:xfrm>
            <a:off x="6696075" y="4324350"/>
            <a:ext cx="1428750"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6" name="Line 12"/>
          <p:cNvSpPr>
            <a:spLocks noChangeShapeType="1"/>
          </p:cNvSpPr>
          <p:nvPr/>
        </p:nvSpPr>
        <p:spPr bwMode="auto">
          <a:xfrm>
            <a:off x="7572375" y="4333875"/>
            <a:ext cx="0" cy="41910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7" name="Line 13"/>
          <p:cNvSpPr>
            <a:spLocks noChangeShapeType="1"/>
          </p:cNvSpPr>
          <p:nvPr/>
        </p:nvSpPr>
        <p:spPr bwMode="auto">
          <a:xfrm>
            <a:off x="7581900" y="5343525"/>
            <a:ext cx="0" cy="43815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8" name="Text Box 14"/>
          <p:cNvSpPr txBox="1">
            <a:spLocks noChangeArrowheads="1"/>
          </p:cNvSpPr>
          <p:nvPr/>
        </p:nvSpPr>
        <p:spPr bwMode="auto">
          <a:xfrm>
            <a:off x="5521356" y="5470525"/>
            <a:ext cx="617477" cy="338554"/>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Data</a:t>
            </a:r>
          </a:p>
        </p:txBody>
      </p:sp>
      <p:sp>
        <p:nvSpPr>
          <p:cNvPr id="129039" name="Text Box 15"/>
          <p:cNvSpPr txBox="1">
            <a:spLocks noChangeArrowheads="1"/>
          </p:cNvSpPr>
          <p:nvPr/>
        </p:nvSpPr>
        <p:spPr bwMode="auto">
          <a:xfrm>
            <a:off x="3776417" y="3994150"/>
            <a:ext cx="1548309" cy="338554"/>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Virtual </a:t>
            </a:r>
            <a:r>
              <a:rPr kumimoji="0" lang="de-DE"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29040" name="Text Box 16"/>
          <p:cNvSpPr txBox="1">
            <a:spLocks noChangeArrowheads="1"/>
          </p:cNvSpPr>
          <p:nvPr/>
        </p:nvSpPr>
        <p:spPr bwMode="auto">
          <a:xfrm>
            <a:off x="6650038" y="4003676"/>
            <a:ext cx="946093"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Physical</a:t>
            </a:r>
            <a:br>
              <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address</a:t>
            </a:r>
            <a:endParaRPr kumimoji="0" lang="de-DE"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05981591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5"/>
          <p:cNvSpPr>
            <a:spLocks noGrp="1" noChangeArrowheads="1"/>
          </p:cNvSpPr>
          <p:nvPr>
            <p:ph type="title"/>
          </p:nvPr>
        </p:nvSpPr>
        <p:spPr/>
        <p:txBody>
          <a:bodyPr/>
          <a:lstStyle/>
          <a:p>
            <a:pPr eaLnBrk="1" hangingPunct="1"/>
            <a:r>
              <a:rPr lang="en-US" noProof="0" dirty="0"/>
              <a:t>Virtual vs. physical cache</a:t>
            </a:r>
          </a:p>
        </p:txBody>
      </p:sp>
      <p:sp>
        <p:nvSpPr>
          <p:cNvPr id="130052" name="Rectangle 6"/>
          <p:cNvSpPr>
            <a:spLocks noGrp="1" noChangeArrowheads="1"/>
          </p:cNvSpPr>
          <p:nvPr>
            <p:ph idx="1"/>
          </p:nvPr>
        </p:nvSpPr>
        <p:spPr/>
        <p:txBody>
          <a:bodyPr/>
          <a:lstStyle/>
          <a:p>
            <a:pPr eaLnBrk="1" hangingPunct="1"/>
            <a:r>
              <a:rPr lang="en-US" noProof="0" dirty="0"/>
              <a:t>Advantages of a virtual cache</a:t>
            </a:r>
          </a:p>
          <a:p>
            <a:pPr lvl="1" eaLnBrk="1" hangingPunct="1"/>
            <a:r>
              <a:rPr lang="en-US" noProof="0" dirty="0"/>
              <a:t>Cache hits do not require the MMU and, thus, are faster</a:t>
            </a:r>
          </a:p>
          <a:p>
            <a:pPr eaLnBrk="1" hangingPunct="1"/>
            <a:endParaRPr lang="en-US" noProof="0" dirty="0"/>
          </a:p>
          <a:p>
            <a:pPr eaLnBrk="1" hangingPunct="1"/>
            <a:endParaRPr lang="en-US" noProof="0" dirty="0"/>
          </a:p>
          <a:p>
            <a:pPr eaLnBrk="1" hangingPunct="1"/>
            <a:r>
              <a:rPr lang="en-US" noProof="0" dirty="0"/>
              <a:t>Advantages of a physical cache</a:t>
            </a:r>
          </a:p>
          <a:p>
            <a:pPr lvl="1"/>
            <a:r>
              <a:rPr lang="en-US" dirty="0"/>
              <a:t>Often, the physical address uses less bits compared to a virtual address. Therefore, the cache needs to store fewer bits as tag.</a:t>
            </a:r>
            <a:endParaRPr lang="en-US" noProof="0" dirty="0"/>
          </a:p>
          <a:p>
            <a:pPr lvl="1" eaLnBrk="1" hangingPunct="1"/>
            <a:r>
              <a:rPr lang="en-US" noProof="0" dirty="0"/>
              <a:t>If the MMU is integrated on the CPU chip, </a:t>
            </a:r>
            <a:r>
              <a:rPr lang="en-US" dirty="0"/>
              <a:t>only physical cache can be extended</a:t>
            </a:r>
            <a:r>
              <a:rPr lang="en-US" noProof="0" dirty="0"/>
              <a:t>.</a:t>
            </a:r>
          </a:p>
          <a:p>
            <a:pPr eaLnBrk="1" hangingPunct="1"/>
            <a:endParaRPr lang="en-US" noProof="0" dirty="0"/>
          </a:p>
        </p:txBody>
      </p:sp>
      <p:sp>
        <p:nvSpPr>
          <p:cNvPr id="13005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0021271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noProof="0" dirty="0"/>
              <a:t>Memory hierarchy</a:t>
            </a:r>
          </a:p>
        </p:txBody>
      </p:sp>
      <p:sp>
        <p:nvSpPr>
          <p:cNvPr id="17412" name="Rectangle 29"/>
          <p:cNvSpPr>
            <a:spLocks noGrp="1" noChangeArrowheads="1"/>
          </p:cNvSpPr>
          <p:nvPr>
            <p:ph idx="1"/>
          </p:nvPr>
        </p:nvSpPr>
        <p:spPr/>
        <p:txBody>
          <a:bodyPr/>
          <a:lstStyle/>
          <a:p>
            <a:pPr>
              <a:spcBef>
                <a:spcPct val="50000"/>
              </a:spcBef>
              <a:buClr>
                <a:srgbClr val="00CC66"/>
              </a:buClr>
              <a:buSzPct val="75000"/>
            </a:pPr>
            <a:r>
              <a:rPr lang="en-US" noProof="0" dirty="0"/>
              <a:t>The system transfers data only between neighboring layers of the hierarchy.</a:t>
            </a:r>
          </a:p>
          <a:p>
            <a:endParaRPr lang="en-US" noProof="0" dirty="0"/>
          </a:p>
        </p:txBody>
      </p:sp>
      <p:sp>
        <p:nvSpPr>
          <p:cNvPr id="1741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17413" name="Rectangle 3"/>
          <p:cNvSpPr>
            <a:spLocks noChangeArrowheads="1"/>
          </p:cNvSpPr>
          <p:nvPr/>
        </p:nvSpPr>
        <p:spPr bwMode="auto">
          <a:xfrm>
            <a:off x="1752601" y="2903539"/>
            <a:ext cx="3406775" cy="1036637"/>
          </a:xfrm>
          <a:prstGeom prst="rect">
            <a:avLst/>
          </a:prstGeom>
          <a:solidFill>
            <a:srgbClr val="CCFFFF"/>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14" name="Rectangle 4"/>
          <p:cNvSpPr>
            <a:spLocks noChangeArrowheads="1"/>
          </p:cNvSpPr>
          <p:nvPr/>
        </p:nvSpPr>
        <p:spPr bwMode="auto">
          <a:xfrm>
            <a:off x="2079625" y="3208339"/>
            <a:ext cx="819150" cy="3016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Register</a:t>
            </a:r>
          </a:p>
        </p:txBody>
      </p:sp>
      <p:sp>
        <p:nvSpPr>
          <p:cNvPr id="17415" name="Rectangle 5"/>
          <p:cNvSpPr>
            <a:spLocks noChangeArrowheads="1"/>
          </p:cNvSpPr>
          <p:nvPr/>
        </p:nvSpPr>
        <p:spPr bwMode="auto">
          <a:xfrm>
            <a:off x="3675063" y="3095625"/>
            <a:ext cx="1143000" cy="527050"/>
          </a:xfrm>
          <a:prstGeom prst="rect">
            <a:avLst/>
          </a:prstGeom>
          <a:solidFill>
            <a:srgbClr val="FFCC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L1- Cache</a:t>
            </a:r>
          </a:p>
        </p:txBody>
      </p:sp>
      <p:sp>
        <p:nvSpPr>
          <p:cNvPr id="17416" name="Rectangle 6"/>
          <p:cNvSpPr>
            <a:spLocks noChangeArrowheads="1"/>
          </p:cNvSpPr>
          <p:nvPr/>
        </p:nvSpPr>
        <p:spPr bwMode="auto">
          <a:xfrm>
            <a:off x="5629275" y="2974975"/>
            <a:ext cx="1143000" cy="76835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L2- Cache</a:t>
            </a:r>
          </a:p>
        </p:txBody>
      </p:sp>
      <p:sp>
        <p:nvSpPr>
          <p:cNvPr id="17417" name="Rectangle 7"/>
          <p:cNvSpPr>
            <a:spLocks noChangeArrowheads="1"/>
          </p:cNvSpPr>
          <p:nvPr/>
        </p:nvSpPr>
        <p:spPr bwMode="auto">
          <a:xfrm>
            <a:off x="7354888" y="2527300"/>
            <a:ext cx="1141412" cy="1663700"/>
          </a:xfrm>
          <a:prstGeom prst="rect">
            <a:avLst/>
          </a:prstGeom>
          <a:solidFill>
            <a:srgbClr val="FF9900"/>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333333"/>
                </a:solidFill>
                <a:effectLst/>
                <a:uLnTx/>
                <a:uFillTx/>
                <a:latin typeface="Arial" charset="0"/>
                <a:ea typeface="MS PGothic" pitchFamily="34" charset="-128"/>
                <a:cs typeface="+mn-cs"/>
              </a:rPr>
              <a:t>Main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err="1">
                <a:ln>
                  <a:noFill/>
                </a:ln>
                <a:solidFill>
                  <a:srgbClr val="333333"/>
                </a:solidFill>
                <a:effectLst/>
                <a:uLnTx/>
                <a:uFillTx/>
                <a:latin typeface="Arial" charset="0"/>
                <a:ea typeface="MS PGothic" pitchFamily="34" charset="-128"/>
                <a:cs typeface="+mn-cs"/>
              </a:rPr>
              <a:t>memory</a:t>
            </a:r>
            <a:endParaRPr kumimoji="0" lang="de-DE" sz="1600" b="1"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7418" name="Line 8"/>
          <p:cNvSpPr>
            <a:spLocks noChangeShapeType="1"/>
          </p:cNvSpPr>
          <p:nvPr/>
        </p:nvSpPr>
        <p:spPr bwMode="auto">
          <a:xfrm>
            <a:off x="2895600" y="3352800"/>
            <a:ext cx="7874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19" name="Line 9"/>
          <p:cNvSpPr>
            <a:spLocks noChangeShapeType="1"/>
          </p:cNvSpPr>
          <p:nvPr/>
        </p:nvSpPr>
        <p:spPr bwMode="auto">
          <a:xfrm>
            <a:off x="4851400" y="3378200"/>
            <a:ext cx="7874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0" name="Line 10"/>
          <p:cNvSpPr>
            <a:spLocks noChangeShapeType="1"/>
          </p:cNvSpPr>
          <p:nvPr/>
        </p:nvSpPr>
        <p:spPr bwMode="auto">
          <a:xfrm>
            <a:off x="8521700" y="3365500"/>
            <a:ext cx="6350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1" name="Line 11"/>
          <p:cNvSpPr>
            <a:spLocks noChangeShapeType="1"/>
          </p:cNvSpPr>
          <p:nvPr/>
        </p:nvSpPr>
        <p:spPr bwMode="auto">
          <a:xfrm>
            <a:off x="6769100" y="3352800"/>
            <a:ext cx="5842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2" name="Text Box 12"/>
          <p:cNvSpPr txBox="1">
            <a:spLocks noChangeArrowheads="1"/>
          </p:cNvSpPr>
          <p:nvPr/>
        </p:nvSpPr>
        <p:spPr bwMode="auto">
          <a:xfrm>
            <a:off x="1833563" y="3513139"/>
            <a:ext cx="50006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17423" name="Text Box 13"/>
          <p:cNvSpPr txBox="1">
            <a:spLocks noChangeArrowheads="1"/>
          </p:cNvSpPr>
          <p:nvPr/>
        </p:nvSpPr>
        <p:spPr bwMode="auto">
          <a:xfrm>
            <a:off x="1756491" y="4348164"/>
            <a:ext cx="3020379"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Single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word</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access</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p>
        </p:txBody>
      </p:sp>
      <p:sp>
        <p:nvSpPr>
          <p:cNvPr id="17424" name="Text Box 14"/>
          <p:cNvSpPr txBox="1">
            <a:spLocks noChangeArrowheads="1"/>
          </p:cNvSpPr>
          <p:nvPr/>
        </p:nvSpPr>
        <p:spPr bwMode="auto">
          <a:xfrm>
            <a:off x="4922589" y="4348164"/>
            <a:ext cx="2153154"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Block/</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line</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access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7425" name="Text Box 15"/>
          <p:cNvSpPr txBox="1">
            <a:spLocks noChangeArrowheads="1"/>
          </p:cNvSpPr>
          <p:nvPr/>
        </p:nvSpPr>
        <p:spPr bwMode="auto">
          <a:xfrm>
            <a:off x="7969831" y="4348164"/>
            <a:ext cx="1653018" cy="40011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Page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access</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7426" name="Line 16"/>
          <p:cNvSpPr>
            <a:spLocks noChangeShapeType="1"/>
          </p:cNvSpPr>
          <p:nvPr/>
        </p:nvSpPr>
        <p:spPr bwMode="auto">
          <a:xfrm flipV="1">
            <a:off x="6464300" y="3365500"/>
            <a:ext cx="609600" cy="9652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7" name="Line 17"/>
          <p:cNvSpPr>
            <a:spLocks noChangeShapeType="1"/>
          </p:cNvSpPr>
          <p:nvPr/>
        </p:nvSpPr>
        <p:spPr bwMode="auto">
          <a:xfrm flipH="1" flipV="1">
            <a:off x="5232400" y="3403600"/>
            <a:ext cx="457200" cy="9017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8" name="Line 18"/>
          <p:cNvSpPr>
            <a:spLocks noChangeShapeType="1"/>
          </p:cNvSpPr>
          <p:nvPr/>
        </p:nvSpPr>
        <p:spPr bwMode="auto">
          <a:xfrm flipH="1" flipV="1">
            <a:off x="8839200" y="3403600"/>
            <a:ext cx="0" cy="8636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9" name="Line 19"/>
          <p:cNvSpPr>
            <a:spLocks noChangeShapeType="1"/>
          </p:cNvSpPr>
          <p:nvPr/>
        </p:nvSpPr>
        <p:spPr bwMode="auto">
          <a:xfrm flipV="1">
            <a:off x="2971800" y="3352800"/>
            <a:ext cx="304800" cy="9779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0" name="AutoShape 20"/>
          <p:cNvSpPr>
            <a:spLocks noChangeArrowheads="1"/>
          </p:cNvSpPr>
          <p:nvPr/>
        </p:nvSpPr>
        <p:spPr bwMode="auto">
          <a:xfrm>
            <a:off x="9131300" y="2387600"/>
            <a:ext cx="1358900" cy="1930400"/>
          </a:xfrm>
          <a:prstGeom prst="can">
            <a:avLst>
              <a:gd name="adj" fmla="val 35514"/>
            </a:avLst>
          </a:prstGeom>
          <a:solidFill>
            <a:srgbClr val="CC3300"/>
          </a:solid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1" name="Rectangle 21"/>
          <p:cNvSpPr>
            <a:spLocks noChangeArrowheads="1"/>
          </p:cNvSpPr>
          <p:nvPr/>
        </p:nvSpPr>
        <p:spPr bwMode="auto">
          <a:xfrm>
            <a:off x="5626100" y="3568700"/>
            <a:ext cx="1143000" cy="76200"/>
          </a:xfrm>
          <a:prstGeom prst="rect">
            <a:avLst/>
          </a:prstGeom>
          <a:solidFill>
            <a:srgbClr val="00FF00"/>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2" name="Rectangle 22"/>
          <p:cNvSpPr>
            <a:spLocks noChangeArrowheads="1"/>
          </p:cNvSpPr>
          <p:nvPr/>
        </p:nvSpPr>
        <p:spPr bwMode="auto">
          <a:xfrm>
            <a:off x="7353300" y="3911600"/>
            <a:ext cx="1143000" cy="76200"/>
          </a:xfrm>
          <a:prstGeom prst="rect">
            <a:avLst/>
          </a:prstGeom>
          <a:solidFill>
            <a:srgbClr val="FFFF00"/>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3" name="Rectangle 23"/>
          <p:cNvSpPr>
            <a:spLocks noChangeArrowheads="1"/>
          </p:cNvSpPr>
          <p:nvPr/>
        </p:nvSpPr>
        <p:spPr bwMode="auto">
          <a:xfrm>
            <a:off x="3670300" y="3479800"/>
            <a:ext cx="1143000" cy="76200"/>
          </a:xfrm>
          <a:prstGeom prst="rect">
            <a:avLst/>
          </a:prstGeom>
          <a:solidFill>
            <a:srgbClr val="FF00FF"/>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4" name="Text Box 24"/>
          <p:cNvSpPr txBox="1">
            <a:spLocks noChangeArrowheads="1"/>
          </p:cNvSpPr>
          <p:nvPr/>
        </p:nvSpPr>
        <p:spPr bwMode="auto">
          <a:xfrm>
            <a:off x="9101138" y="3082926"/>
            <a:ext cx="1231427"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err="1">
                <a:ln>
                  <a:noFill/>
                </a:ln>
                <a:solidFill>
                  <a:srgbClr val="FFFFFF"/>
                </a:solidFill>
                <a:effectLst/>
                <a:uLnTx/>
                <a:uFillTx/>
                <a:latin typeface="Arial" charset="0"/>
                <a:ea typeface="MS PGothic" pitchFamily="34" charset="-128"/>
                <a:cs typeface="+mn-cs"/>
              </a:rPr>
              <a:t>Secondary</a:t>
            </a:r>
            <a:endParaRPr kumimoji="0" lang="de-DE" sz="1600" b="1"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1600" b="1" dirty="0" err="1">
                <a:solidFill>
                  <a:srgbClr val="FFFFFF"/>
                </a:solidFill>
                <a:latin typeface="Arial" charset="0"/>
                <a:ea typeface="MS PGothic" pitchFamily="34" charset="-128"/>
              </a:rPr>
              <a:t>storage</a:t>
            </a:r>
            <a:endParaRPr kumimoji="0" lang="de-DE" sz="1600" b="1" i="0" u="none" strike="noStrike" kern="1200" cap="none" spc="0" normalizeH="0" baseline="0" noProof="0" dirty="0">
              <a:ln>
                <a:noFill/>
              </a:ln>
              <a:solidFill>
                <a:srgbClr val="FFFFFF"/>
              </a:solidFill>
              <a:effectLst/>
              <a:uLnTx/>
              <a:uFillTx/>
              <a:latin typeface="Arial" charset="0"/>
              <a:ea typeface="MS PGothic" pitchFamily="34" charset="-128"/>
              <a:cs typeface="+mn-cs"/>
            </a:endParaRPr>
          </a:p>
        </p:txBody>
      </p:sp>
      <p:sp>
        <p:nvSpPr>
          <p:cNvPr id="17435" name="Rectangle 26"/>
          <p:cNvSpPr>
            <a:spLocks noChangeArrowheads="1"/>
          </p:cNvSpPr>
          <p:nvPr/>
        </p:nvSpPr>
        <p:spPr bwMode="auto">
          <a:xfrm>
            <a:off x="1981200" y="4735514"/>
            <a:ext cx="2578100" cy="720725"/>
          </a:xfrm>
          <a:prstGeom prst="rect">
            <a:avLst/>
          </a:prstGeom>
          <a:noFill/>
          <a:ln w="19050">
            <a:solidFill>
              <a:srgbClr val="000099"/>
            </a:solid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Program</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compiler</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(1-8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a:t>
            </a:r>
          </a:p>
        </p:txBody>
      </p:sp>
      <p:sp>
        <p:nvSpPr>
          <p:cNvPr id="17436" name="Rectangle 27"/>
          <p:cNvSpPr>
            <a:spLocks noChangeArrowheads="1"/>
          </p:cNvSpPr>
          <p:nvPr/>
        </p:nvSpPr>
        <p:spPr bwMode="auto">
          <a:xfrm>
            <a:off x="4889500" y="4735514"/>
            <a:ext cx="2336800" cy="707886"/>
          </a:xfrm>
          <a:prstGeom prst="rect">
            <a:avLst/>
          </a:prstGeom>
          <a:noFill/>
          <a:ln w="19050">
            <a:solidFill>
              <a:srgbClr val="000099"/>
            </a:solid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Cache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controler</a:t>
            </a:r>
            <a:b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(8-128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a:t>
            </a:r>
          </a:p>
        </p:txBody>
      </p:sp>
      <p:sp>
        <p:nvSpPr>
          <p:cNvPr id="17437" name="Rectangle 28"/>
          <p:cNvSpPr>
            <a:spLocks noChangeArrowheads="1"/>
          </p:cNvSpPr>
          <p:nvPr/>
        </p:nvSpPr>
        <p:spPr bwMode="auto">
          <a:xfrm>
            <a:off x="7635875" y="4735514"/>
            <a:ext cx="2692400" cy="720725"/>
          </a:xfrm>
          <a:prstGeom prst="rect">
            <a:avLst/>
          </a:prstGeom>
          <a:noFill/>
          <a:ln w="19050">
            <a:solidFill>
              <a:srgbClr val="000099"/>
            </a:solid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Operating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system</a:t>
            </a:r>
            <a:b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512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byte</a:t>
            </a: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 – 16 </a:t>
            </a:r>
            <a:r>
              <a:rPr kumimoji="0" lang="de-DE" sz="20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kbyte</a:t>
            </a:r>
            <a:endPar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523190749"/>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lstStyle/>
          <a:p>
            <a:pPr eaLnBrk="1" hangingPunct="1"/>
            <a:r>
              <a:rPr lang="en-US" noProof="0" dirty="0"/>
              <a:t>Memory protection </a:t>
            </a:r>
          </a:p>
        </p:txBody>
      </p:sp>
      <p:sp>
        <p:nvSpPr>
          <p:cNvPr id="131076" name="Rectangle 4"/>
          <p:cNvSpPr>
            <a:spLocks noGrp="1" noChangeArrowheads="1"/>
          </p:cNvSpPr>
          <p:nvPr>
            <p:ph idx="1"/>
          </p:nvPr>
        </p:nvSpPr>
        <p:spPr/>
        <p:txBody>
          <a:bodyPr/>
          <a:lstStyle/>
          <a:p>
            <a:pPr eaLnBrk="1" hangingPunct="1"/>
            <a:r>
              <a:rPr lang="en-US" noProof="0" dirty="0"/>
              <a:t>Many processors offer protection mechanisms to block illegal memory accesses caused by processes during runtime</a:t>
            </a:r>
          </a:p>
          <a:p>
            <a:pPr lvl="1"/>
            <a:r>
              <a:rPr lang="en-US" dirty="0"/>
              <a:t>integrated features of an MMU or a simplified MPU (Memory Protection Unit)</a:t>
            </a:r>
          </a:p>
          <a:p>
            <a:pPr lvl="1"/>
            <a:r>
              <a:rPr lang="en-US" noProof="0" dirty="0"/>
              <a:t>The MMU supports the OS for all time-critical functions (fast look-up and translation of addresses, checking legal/illegal memory accesses)</a:t>
            </a:r>
          </a:p>
          <a:p>
            <a:pPr eaLnBrk="1" hangingPunct="1"/>
            <a:endParaRPr lang="en-US" noProof="0" dirty="0"/>
          </a:p>
          <a:p>
            <a:pPr eaLnBrk="1" hangingPunct="1"/>
            <a:r>
              <a:rPr lang="en-US" noProof="0" dirty="0"/>
              <a:t>How to protect the memory?</a:t>
            </a:r>
          </a:p>
          <a:p>
            <a:pPr lvl="1"/>
            <a:r>
              <a:rPr lang="en-US" dirty="0"/>
              <a:t>The MMU knows which process is allowed to access which addresses</a:t>
            </a:r>
          </a:p>
          <a:p>
            <a:pPr lvl="1"/>
            <a:r>
              <a:rPr lang="en-US" noProof="0" dirty="0"/>
              <a:t>Separation of system software (OS, I/O-system etc.)</a:t>
            </a:r>
            <a:r>
              <a:rPr lang="en-US" dirty="0"/>
              <a:t> from user processes</a:t>
            </a:r>
          </a:p>
          <a:p>
            <a:pPr lvl="1"/>
            <a:r>
              <a:rPr lang="en-US" noProof="0" dirty="0"/>
              <a:t>Separation of different user processes with clear interfaces and controlled methods for data ex</a:t>
            </a:r>
            <a:r>
              <a:rPr lang="en-US" dirty="0"/>
              <a:t>change (e.g. via the OS)</a:t>
            </a:r>
          </a:p>
          <a:p>
            <a:pPr lvl="1" eaLnBrk="1" hangingPunct="1"/>
            <a:r>
              <a:rPr lang="en-US" noProof="0" dirty="0"/>
              <a:t>Several protection layers with dedicated access rights.</a:t>
            </a:r>
          </a:p>
          <a:p>
            <a:pPr lvl="1" eaLnBrk="1" hangingPunct="1"/>
            <a:r>
              <a:rPr lang="en-US" dirty="0"/>
              <a:t>More information given in the OS course!</a:t>
            </a:r>
            <a:endParaRPr lang="en-US" noProof="0" dirty="0"/>
          </a:p>
          <a:p>
            <a:pPr eaLnBrk="1" hangingPunct="1"/>
            <a:endParaRPr lang="en-US" noProof="0" dirty="0"/>
          </a:p>
        </p:txBody>
      </p:sp>
      <p:sp>
        <p:nvSpPr>
          <p:cNvPr id="1310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18500864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A3D-2ED4-4A04-AFDF-683A0D63430D}"/>
              </a:ext>
            </a:extLst>
          </p:cNvPr>
          <p:cNvSpPr>
            <a:spLocks noGrp="1"/>
          </p:cNvSpPr>
          <p:nvPr>
            <p:ph type="title"/>
          </p:nvPr>
        </p:nvSpPr>
        <p:spPr/>
        <p:txBody>
          <a:bodyPr/>
          <a:lstStyle/>
          <a:p>
            <a:r>
              <a:rPr lang="en-US" dirty="0"/>
              <a:t>Questions &amp; Tasks</a:t>
            </a:r>
          </a:p>
        </p:txBody>
      </p:sp>
      <p:sp>
        <p:nvSpPr>
          <p:cNvPr id="3" name="Content Placeholder 2">
            <a:extLst>
              <a:ext uri="{FF2B5EF4-FFF2-40B4-BE49-F238E27FC236}">
                <a16:creationId xmlns:a16="http://schemas.microsoft.com/office/drawing/2014/main" id="{206AD6CD-2396-42DC-9C4A-1250AEB212A2}"/>
              </a:ext>
            </a:extLst>
          </p:cNvPr>
          <p:cNvSpPr>
            <a:spLocks noGrp="1"/>
          </p:cNvSpPr>
          <p:nvPr>
            <p:ph idx="1"/>
          </p:nvPr>
        </p:nvSpPr>
        <p:spPr/>
        <p:txBody>
          <a:bodyPr/>
          <a:lstStyle/>
          <a:p>
            <a:pPr lvl="1"/>
            <a:r>
              <a:rPr lang="en-US" dirty="0"/>
              <a:t>Many different processes can operate in their respective virtual address spaces in parallel. The OS and MMU separate these address spaces. But what happens with a virtual cache in case of a process (context) switch?</a:t>
            </a:r>
          </a:p>
          <a:p>
            <a:pPr lvl="1"/>
            <a:r>
              <a:rPr lang="en-US" dirty="0"/>
              <a:t>What is the idea of an MPU and why should even the simplest “thing” in the Internet of Things have one?</a:t>
            </a:r>
          </a:p>
        </p:txBody>
      </p:sp>
      <p:sp>
        <p:nvSpPr>
          <p:cNvPr id="4" name="Footer Placeholder 3">
            <a:extLst>
              <a:ext uri="{FF2B5EF4-FFF2-40B4-BE49-F238E27FC236}">
                <a16:creationId xmlns:a16="http://schemas.microsoft.com/office/drawing/2014/main" id="{2941A425-8C76-4BD4-A322-1BEB4B4DC557}"/>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834466989"/>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en-US" noProof="0" dirty="0"/>
              <a:t>Memory in multi processor systems</a:t>
            </a:r>
            <a:br>
              <a:rPr lang="en-US" noProof="0" dirty="0"/>
            </a:br>
            <a:endParaRPr lang="en-US" noProof="0" dirty="0"/>
          </a:p>
        </p:txBody>
      </p:sp>
      <p:sp>
        <p:nvSpPr>
          <p:cNvPr id="91139" name="Textplatzhalter 2"/>
          <p:cNvSpPr>
            <a:spLocks noGrp="1"/>
          </p:cNvSpPr>
          <p:nvPr>
            <p:ph type="body" idx="1"/>
          </p:nvPr>
        </p:nvSpPr>
        <p:spPr/>
        <p:txBody>
          <a:bodyPr/>
          <a:lstStyle/>
          <a:p>
            <a:endParaRPr lang="de-DE" dirty="0"/>
          </a:p>
        </p:txBody>
      </p:sp>
      <p:sp>
        <p:nvSpPr>
          <p:cNvPr id="9114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957586020"/>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r>
              <a:rPr lang="en-US" noProof="0" dirty="0"/>
              <a:t>Basics </a:t>
            </a:r>
          </a:p>
        </p:txBody>
      </p:sp>
      <p:sp>
        <p:nvSpPr>
          <p:cNvPr id="93188" name="Rectangle 3"/>
          <p:cNvSpPr>
            <a:spLocks noGrp="1" noChangeArrowheads="1"/>
          </p:cNvSpPr>
          <p:nvPr>
            <p:ph idx="1"/>
          </p:nvPr>
        </p:nvSpPr>
        <p:spPr/>
        <p:txBody>
          <a:bodyPr/>
          <a:lstStyle/>
          <a:p>
            <a:r>
              <a:rPr lang="en-US" noProof="0" dirty="0"/>
              <a:t>Multiprocessor systems or multiprocessor computers belonging to the </a:t>
            </a:r>
            <a:r>
              <a:rPr lang="en-US" dirty="0"/>
              <a:t>MIMD class according to Flynn’s classification.</a:t>
            </a:r>
            <a:endParaRPr lang="en-US" noProof="0" dirty="0"/>
          </a:p>
          <a:p>
            <a:endParaRPr lang="en-US" noProof="0" dirty="0"/>
          </a:p>
          <a:p>
            <a:r>
              <a:rPr lang="en-US" b="1" noProof="0" dirty="0"/>
              <a:t>Shared memory multiprocessor systems</a:t>
            </a:r>
          </a:p>
          <a:p>
            <a:pPr lvl="1"/>
            <a:r>
              <a:rPr lang="en-US" noProof="0" dirty="0"/>
              <a:t>Shared address space between all processors</a:t>
            </a:r>
          </a:p>
          <a:p>
            <a:pPr lvl="1"/>
            <a:r>
              <a:rPr lang="en-US" noProof="0" dirty="0"/>
              <a:t>Communication and synchronization via shared variables</a:t>
            </a:r>
          </a:p>
          <a:p>
            <a:pPr lvl="1"/>
            <a:r>
              <a:rPr lang="en-US" noProof="0" dirty="0"/>
              <a:t>Symmetric multiprocessor system</a:t>
            </a:r>
          </a:p>
          <a:p>
            <a:pPr lvl="2"/>
            <a:r>
              <a:rPr lang="en-US" noProof="0" dirty="0"/>
              <a:t>Common address space, single global memory</a:t>
            </a:r>
          </a:p>
          <a:p>
            <a:pPr lvl="1"/>
            <a:r>
              <a:rPr lang="en-US" noProof="0" dirty="0"/>
              <a:t>Distributed shared memory system </a:t>
            </a:r>
          </a:p>
          <a:p>
            <a:pPr lvl="2"/>
            <a:r>
              <a:rPr lang="en-US" dirty="0"/>
              <a:t>Common address space, physically distributed memory</a:t>
            </a:r>
            <a:endParaRPr lang="en-US" noProof="0" dirty="0"/>
          </a:p>
          <a:p>
            <a:endParaRPr lang="en-US" noProof="0" dirty="0"/>
          </a:p>
          <a:p>
            <a:r>
              <a:rPr lang="en-US" b="1" noProof="0" dirty="0"/>
              <a:t>Message passing multiprocessor systems</a:t>
            </a:r>
          </a:p>
          <a:p>
            <a:pPr lvl="1"/>
            <a:r>
              <a:rPr lang="en-US" noProof="0" dirty="0"/>
              <a:t>Physically distributed memory only plus local address spaces for all processors</a:t>
            </a:r>
          </a:p>
          <a:p>
            <a:pPr lvl="1"/>
            <a:r>
              <a:rPr lang="en-US" noProof="0" dirty="0"/>
              <a:t>Communication and synchronization done via message passing between the processors</a:t>
            </a:r>
          </a:p>
          <a:p>
            <a:pPr lvl="1"/>
            <a:endParaRPr lang="en-US" dirty="0"/>
          </a:p>
          <a:p>
            <a:r>
              <a:rPr lang="en-US" noProof="0" dirty="0"/>
              <a:t>N.B.: “memory” here references to the main memory of a system, not caches</a:t>
            </a:r>
          </a:p>
        </p:txBody>
      </p:sp>
      <p:sp>
        <p:nvSpPr>
          <p:cNvPr id="9318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28233711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noProof="0" dirty="0"/>
              <a:t>Configurations</a:t>
            </a:r>
          </a:p>
        </p:txBody>
      </p:sp>
      <p:sp>
        <p:nvSpPr>
          <p:cNvPr id="9421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 name="Group 3"/>
          <p:cNvGrpSpPr>
            <a:grpSpLocks/>
          </p:cNvGrpSpPr>
          <p:nvPr/>
        </p:nvGrpSpPr>
        <p:grpSpPr bwMode="auto">
          <a:xfrm>
            <a:off x="1750221" y="1152380"/>
            <a:ext cx="8457708" cy="5273611"/>
            <a:chOff x="721" y="1013"/>
            <a:chExt cx="4991" cy="3192"/>
          </a:xfrm>
        </p:grpSpPr>
        <p:grpSp>
          <p:nvGrpSpPr>
            <p:cNvPr id="3" name="Group 4"/>
            <p:cNvGrpSpPr>
              <a:grpSpLocks/>
            </p:cNvGrpSpPr>
            <p:nvPr/>
          </p:nvGrpSpPr>
          <p:grpSpPr bwMode="auto">
            <a:xfrm>
              <a:off x="1344" y="1344"/>
              <a:ext cx="1536" cy="1056"/>
              <a:chOff x="1104" y="1344"/>
              <a:chExt cx="1536" cy="1056"/>
            </a:xfrm>
          </p:grpSpPr>
          <p:sp>
            <p:nvSpPr>
              <p:cNvPr id="94263" name="Line 5"/>
              <p:cNvSpPr>
                <a:spLocks noChangeShapeType="1"/>
              </p:cNvSpPr>
              <p:nvPr/>
            </p:nvSpPr>
            <p:spPr bwMode="auto">
              <a:xfrm>
                <a:off x="2328" y="1440"/>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4" name="Line 6"/>
              <p:cNvSpPr>
                <a:spLocks noChangeShapeType="1"/>
              </p:cNvSpPr>
              <p:nvPr/>
            </p:nvSpPr>
            <p:spPr bwMode="auto">
              <a:xfrm>
                <a:off x="1416" y="1536"/>
                <a:ext cx="0" cy="624"/>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5" name="Oval 7"/>
              <p:cNvSpPr>
                <a:spLocks noChangeArrowheads="1"/>
              </p:cNvSpPr>
              <p:nvPr/>
            </p:nvSpPr>
            <p:spPr bwMode="auto">
              <a:xfrm>
                <a:off x="1104"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6" name="Oval 8"/>
              <p:cNvSpPr>
                <a:spLocks noChangeArrowheads="1"/>
              </p:cNvSpPr>
              <p:nvPr/>
            </p:nvSpPr>
            <p:spPr bwMode="auto">
              <a:xfrm>
                <a:off x="201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7" name="AutoShape 9"/>
              <p:cNvSpPr>
                <a:spLocks noChangeArrowheads="1"/>
              </p:cNvSpPr>
              <p:nvPr/>
            </p:nvSpPr>
            <p:spPr bwMode="auto">
              <a:xfrm>
                <a:off x="1104" y="177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8" name="Rectangle 10"/>
              <p:cNvSpPr>
                <a:spLocks noChangeArrowheads="1"/>
              </p:cNvSpPr>
              <p:nvPr/>
            </p:nvSpPr>
            <p:spPr bwMode="auto">
              <a:xfrm>
                <a:off x="1104" y="2112"/>
                <a:ext cx="1536" cy="288"/>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69" name="Line 11"/>
              <p:cNvSpPr>
                <a:spLocks noChangeShapeType="1"/>
              </p:cNvSpPr>
              <p:nvPr/>
            </p:nvSpPr>
            <p:spPr bwMode="auto">
              <a:xfrm>
                <a:off x="1344" y="1536"/>
                <a:ext cx="0" cy="624"/>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14" name="Line 12"/>
            <p:cNvSpPr>
              <a:spLocks noChangeShapeType="1"/>
            </p:cNvSpPr>
            <p:nvPr/>
          </p:nvSpPr>
          <p:spPr bwMode="auto">
            <a:xfrm>
              <a:off x="816" y="120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5" name="Line 13"/>
            <p:cNvSpPr>
              <a:spLocks noChangeShapeType="1"/>
            </p:cNvSpPr>
            <p:nvPr/>
          </p:nvSpPr>
          <p:spPr bwMode="auto">
            <a:xfrm>
              <a:off x="912"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6" name="Line 14"/>
            <p:cNvSpPr>
              <a:spLocks noChangeShapeType="1"/>
            </p:cNvSpPr>
            <p:nvPr/>
          </p:nvSpPr>
          <p:spPr bwMode="auto">
            <a:xfrm>
              <a:off x="3408"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7" name="Text Box 15"/>
            <p:cNvSpPr txBox="1">
              <a:spLocks noChangeArrowheads="1"/>
            </p:cNvSpPr>
            <p:nvPr/>
          </p:nvSpPr>
          <p:spPr bwMode="auto">
            <a:xfrm>
              <a:off x="1674" y="1013"/>
              <a:ext cx="825" cy="186"/>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Global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18" name="Text Box 16"/>
            <p:cNvSpPr txBox="1">
              <a:spLocks noChangeArrowheads="1"/>
            </p:cNvSpPr>
            <p:nvPr/>
          </p:nvSpPr>
          <p:spPr bwMode="auto">
            <a:xfrm>
              <a:off x="3809" y="1015"/>
              <a:ext cx="1507"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Physically</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distributed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19" name="Line 17"/>
            <p:cNvSpPr>
              <a:spLocks noChangeShapeType="1"/>
            </p:cNvSpPr>
            <p:nvPr/>
          </p:nvSpPr>
          <p:spPr bwMode="auto">
            <a:xfrm>
              <a:off x="816" y="264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0" name="Text Box 18"/>
            <p:cNvSpPr txBox="1">
              <a:spLocks noChangeArrowheads="1"/>
            </p:cNvSpPr>
            <p:nvPr/>
          </p:nvSpPr>
          <p:spPr bwMode="auto">
            <a:xfrm rot="16200000">
              <a:off x="130" y="3267"/>
              <a:ext cx="1364" cy="18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Distributed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address</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space</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1" name="Text Box 19"/>
            <p:cNvSpPr txBox="1">
              <a:spLocks noChangeArrowheads="1"/>
            </p:cNvSpPr>
            <p:nvPr/>
          </p:nvSpPr>
          <p:spPr bwMode="auto">
            <a:xfrm rot="16200000">
              <a:off x="215" y="1848"/>
              <a:ext cx="1196" cy="18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address</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space</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2" name="Text Box 20"/>
            <p:cNvSpPr txBox="1">
              <a:spLocks noChangeArrowheads="1"/>
            </p:cNvSpPr>
            <p:nvPr/>
          </p:nvSpPr>
          <p:spPr bwMode="auto">
            <a:xfrm>
              <a:off x="2006" y="3319"/>
              <a:ext cx="409"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Empty</a:t>
              </a:r>
            </a:p>
          </p:txBody>
        </p:sp>
        <p:grpSp>
          <p:nvGrpSpPr>
            <p:cNvPr id="4" name="Group 21"/>
            <p:cNvGrpSpPr>
              <a:grpSpLocks/>
            </p:cNvGrpSpPr>
            <p:nvPr/>
          </p:nvGrpSpPr>
          <p:grpSpPr bwMode="auto">
            <a:xfrm>
              <a:off x="3936" y="1344"/>
              <a:ext cx="1536" cy="1056"/>
              <a:chOff x="3936" y="1344"/>
              <a:chExt cx="1536" cy="1056"/>
            </a:xfrm>
          </p:grpSpPr>
          <p:grpSp>
            <p:nvGrpSpPr>
              <p:cNvPr id="5" name="Group 22"/>
              <p:cNvGrpSpPr>
                <a:grpSpLocks/>
              </p:cNvGrpSpPr>
              <p:nvPr/>
            </p:nvGrpSpPr>
            <p:grpSpPr bwMode="auto">
              <a:xfrm flipH="1">
                <a:off x="4800" y="1440"/>
                <a:ext cx="336" cy="864"/>
                <a:chOff x="5136" y="1440"/>
                <a:chExt cx="336" cy="864"/>
              </a:xfrm>
            </p:grpSpPr>
            <p:sp>
              <p:nvSpPr>
                <p:cNvPr id="94260" name="Line 2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1" name="Line 2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2" name="Line 2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47" name="Line 26"/>
              <p:cNvSpPr>
                <a:spLocks noChangeShapeType="1"/>
              </p:cNvSpPr>
              <p:nvPr/>
            </p:nvSpPr>
            <p:spPr bwMode="auto">
              <a:xfrm>
                <a:off x="4584"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8" name="Line 27"/>
              <p:cNvSpPr>
                <a:spLocks noChangeShapeType="1"/>
              </p:cNvSpPr>
              <p:nvPr/>
            </p:nvSpPr>
            <p:spPr bwMode="auto">
              <a:xfrm>
                <a:off x="4248"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9" name="Oval 28"/>
              <p:cNvSpPr>
                <a:spLocks noChangeArrowheads="1"/>
              </p:cNvSpPr>
              <p:nvPr/>
            </p:nvSpPr>
            <p:spPr bwMode="auto">
              <a:xfrm>
                <a:off x="393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0" name="Oval 29"/>
              <p:cNvSpPr>
                <a:spLocks noChangeArrowheads="1"/>
              </p:cNvSpPr>
              <p:nvPr/>
            </p:nvSpPr>
            <p:spPr bwMode="auto">
              <a:xfrm>
                <a:off x="4848"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1" name="AutoShape 30"/>
              <p:cNvSpPr>
                <a:spLocks noChangeArrowheads="1"/>
              </p:cNvSpPr>
              <p:nvPr/>
            </p:nvSpPr>
            <p:spPr bwMode="auto">
              <a:xfrm>
                <a:off x="3936" y="225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2" name="Rectangle 31"/>
              <p:cNvSpPr>
                <a:spLocks noChangeArrowheads="1"/>
              </p:cNvSpPr>
              <p:nvPr/>
            </p:nvSpPr>
            <p:spPr bwMode="auto">
              <a:xfrm>
                <a:off x="4920"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3" name="Line 32"/>
              <p:cNvSpPr>
                <a:spLocks noChangeShapeType="1"/>
              </p:cNvSpPr>
              <p:nvPr/>
            </p:nvSpPr>
            <p:spPr bwMode="auto">
              <a:xfrm>
                <a:off x="4248"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4" name="Rectangle 33"/>
              <p:cNvSpPr>
                <a:spLocks noChangeArrowheads="1"/>
              </p:cNvSpPr>
              <p:nvPr/>
            </p:nvSpPr>
            <p:spPr bwMode="auto">
              <a:xfrm>
                <a:off x="4008"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55" name="Line 34"/>
              <p:cNvSpPr>
                <a:spLocks noChangeShapeType="1"/>
              </p:cNvSpPr>
              <p:nvPr/>
            </p:nvSpPr>
            <p:spPr bwMode="auto">
              <a:xfrm flipH="1">
                <a:off x="4176" y="1536"/>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6" name="Line 35"/>
              <p:cNvSpPr>
                <a:spLocks noChangeShapeType="1"/>
              </p:cNvSpPr>
              <p:nvPr/>
            </p:nvSpPr>
            <p:spPr bwMode="auto">
              <a:xfrm>
                <a:off x="4320" y="1536"/>
                <a:ext cx="33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7" name="Line 36"/>
              <p:cNvSpPr>
                <a:spLocks noChangeShapeType="1"/>
              </p:cNvSpPr>
              <p:nvPr/>
            </p:nvSpPr>
            <p:spPr bwMode="auto">
              <a:xfrm>
                <a:off x="4656" y="1536"/>
                <a:ext cx="0" cy="72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8" name="Line 37"/>
              <p:cNvSpPr>
                <a:spLocks noChangeShapeType="1"/>
              </p:cNvSpPr>
              <p:nvPr/>
            </p:nvSpPr>
            <p:spPr bwMode="auto">
              <a:xfrm>
                <a:off x="4656" y="2267"/>
                <a:ext cx="384"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9" name="Line 38"/>
              <p:cNvSpPr>
                <a:spLocks noChangeShapeType="1"/>
              </p:cNvSpPr>
              <p:nvPr/>
            </p:nvSpPr>
            <p:spPr bwMode="auto">
              <a:xfrm flipV="1">
                <a:off x="5040" y="2016"/>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4" name="Text Box 39"/>
            <p:cNvSpPr txBox="1">
              <a:spLocks noChangeArrowheads="1"/>
            </p:cNvSpPr>
            <p:nvPr/>
          </p:nvSpPr>
          <p:spPr bwMode="auto">
            <a:xfrm>
              <a:off x="1449" y="2413"/>
              <a:ext cx="1325"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Symmetric</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25" name="Text Box 40"/>
            <p:cNvSpPr txBox="1">
              <a:spLocks noChangeArrowheads="1"/>
            </p:cNvSpPr>
            <p:nvPr/>
          </p:nvSpPr>
          <p:spPr bwMode="auto">
            <a:xfrm>
              <a:off x="3398" y="2455"/>
              <a:ext cx="2128"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Distributed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grpSp>
          <p:nvGrpSpPr>
            <p:cNvPr id="6" name="Group 41"/>
            <p:cNvGrpSpPr>
              <a:grpSpLocks/>
            </p:cNvGrpSpPr>
            <p:nvPr/>
          </p:nvGrpSpPr>
          <p:grpSpPr bwMode="auto">
            <a:xfrm>
              <a:off x="3712" y="2832"/>
              <a:ext cx="1941" cy="1373"/>
              <a:chOff x="3712" y="2832"/>
              <a:chExt cx="1941" cy="1373"/>
            </a:xfrm>
          </p:grpSpPr>
          <p:grpSp>
            <p:nvGrpSpPr>
              <p:cNvPr id="7" name="Group 42"/>
              <p:cNvGrpSpPr>
                <a:grpSpLocks/>
              </p:cNvGrpSpPr>
              <p:nvPr/>
            </p:nvGrpSpPr>
            <p:grpSpPr bwMode="auto">
              <a:xfrm flipH="1">
                <a:off x="4800" y="2928"/>
                <a:ext cx="336" cy="864"/>
                <a:chOff x="5136" y="1440"/>
                <a:chExt cx="336" cy="864"/>
              </a:xfrm>
            </p:grpSpPr>
            <p:sp>
              <p:nvSpPr>
                <p:cNvPr id="94243" name="Line 4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4" name="Line 4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5" name="Line 4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8" name="Line 46"/>
              <p:cNvSpPr>
                <a:spLocks noChangeShapeType="1"/>
              </p:cNvSpPr>
              <p:nvPr/>
            </p:nvSpPr>
            <p:spPr bwMode="auto">
              <a:xfrm>
                <a:off x="4584" y="3072"/>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9" name="Line 47"/>
              <p:cNvSpPr>
                <a:spLocks noChangeShapeType="1"/>
              </p:cNvSpPr>
              <p:nvPr/>
            </p:nvSpPr>
            <p:spPr bwMode="auto">
              <a:xfrm>
                <a:off x="4248" y="2928"/>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0" name="Oval 48"/>
              <p:cNvSpPr>
                <a:spLocks noChangeArrowheads="1"/>
              </p:cNvSpPr>
              <p:nvPr/>
            </p:nvSpPr>
            <p:spPr bwMode="auto">
              <a:xfrm>
                <a:off x="3936"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1" name="Oval 49"/>
              <p:cNvSpPr>
                <a:spLocks noChangeArrowheads="1"/>
              </p:cNvSpPr>
              <p:nvPr/>
            </p:nvSpPr>
            <p:spPr bwMode="auto">
              <a:xfrm>
                <a:off x="4848"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2" name="AutoShape 50"/>
              <p:cNvSpPr>
                <a:spLocks noChangeArrowheads="1"/>
              </p:cNvSpPr>
              <p:nvPr/>
            </p:nvSpPr>
            <p:spPr bwMode="auto">
              <a:xfrm>
                <a:off x="3936" y="3744"/>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Interconnect</a:t>
                </a:r>
                <a:endParaRPr kumimoji="0" lang="de-DE" sz="18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3" name="Rectangle 51"/>
              <p:cNvSpPr>
                <a:spLocks noChangeArrowheads="1"/>
              </p:cNvSpPr>
              <p:nvPr/>
            </p:nvSpPr>
            <p:spPr bwMode="auto">
              <a:xfrm>
                <a:off x="4920"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de-DE" sz="1400" dirty="0" err="1">
                    <a:solidFill>
                      <a:srgbClr val="333333"/>
                    </a:solidFill>
                    <a:latin typeface="Arial" pitchFamily="34" charset="0"/>
                    <a:ea typeface="MS PGothic" pitchFamily="34" charset="-128"/>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4" name="Line 52"/>
              <p:cNvSpPr>
                <a:spLocks noChangeShapeType="1"/>
              </p:cNvSpPr>
              <p:nvPr/>
            </p:nvSpPr>
            <p:spPr bwMode="auto">
              <a:xfrm>
                <a:off x="4248" y="3072"/>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5" name="Rectangle 53"/>
              <p:cNvSpPr>
                <a:spLocks noChangeArrowheads="1"/>
              </p:cNvSpPr>
              <p:nvPr/>
            </p:nvSpPr>
            <p:spPr bwMode="auto">
              <a:xfrm>
                <a:off x="4008"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Local</a:t>
                </a:r>
                <a:b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b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memory</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sp>
            <p:nvSpPr>
              <p:cNvPr id="94236" name="Line 54"/>
              <p:cNvSpPr>
                <a:spLocks noChangeShapeType="1"/>
              </p:cNvSpPr>
              <p:nvPr/>
            </p:nvSpPr>
            <p:spPr bwMode="auto">
              <a:xfrm flipH="1">
                <a:off x="4176" y="3024"/>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7" name="Line 55"/>
              <p:cNvSpPr>
                <a:spLocks noChangeShapeType="1"/>
              </p:cNvSpPr>
              <p:nvPr/>
            </p:nvSpPr>
            <p:spPr bwMode="auto">
              <a:xfrm>
                <a:off x="4176" y="3504"/>
                <a:ext cx="0" cy="24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8" name="Line 56"/>
              <p:cNvSpPr>
                <a:spLocks noChangeShapeType="1"/>
              </p:cNvSpPr>
              <p:nvPr/>
            </p:nvSpPr>
            <p:spPr bwMode="auto">
              <a:xfrm flipV="1">
                <a:off x="5232" y="3504"/>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9" name="Line 57"/>
              <p:cNvSpPr>
                <a:spLocks noChangeShapeType="1"/>
              </p:cNvSpPr>
              <p:nvPr/>
            </p:nvSpPr>
            <p:spPr bwMode="auto">
              <a:xfrm>
                <a:off x="4176" y="3763"/>
                <a:ext cx="105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0" name="Text Box 58"/>
              <p:cNvSpPr txBox="1">
                <a:spLocks noChangeArrowheads="1"/>
              </p:cNvSpPr>
              <p:nvPr/>
            </p:nvSpPr>
            <p:spPr bwMode="auto">
              <a:xfrm>
                <a:off x="3859" y="3551"/>
                <a:ext cx="338" cy="186"/>
              </a:xfrm>
              <a:prstGeom prst="rect">
                <a:avLst/>
              </a:prstGeom>
              <a:noFill/>
              <a:ln w="127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send</a:t>
                </a:r>
              </a:p>
            </p:txBody>
          </p:sp>
          <p:sp>
            <p:nvSpPr>
              <p:cNvPr id="94241" name="Text Box 59"/>
              <p:cNvSpPr txBox="1">
                <a:spLocks noChangeArrowheads="1"/>
              </p:cNvSpPr>
              <p:nvPr/>
            </p:nvSpPr>
            <p:spPr bwMode="auto">
              <a:xfrm>
                <a:off x="5203" y="3551"/>
                <a:ext cx="450"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receive</a:t>
                </a:r>
              </a:p>
            </p:txBody>
          </p:sp>
          <p:sp>
            <p:nvSpPr>
              <p:cNvPr id="94242" name="Text Box 60"/>
              <p:cNvSpPr txBox="1">
                <a:spLocks noChangeArrowheads="1"/>
              </p:cNvSpPr>
              <p:nvPr/>
            </p:nvSpPr>
            <p:spPr bwMode="auto">
              <a:xfrm>
                <a:off x="3712" y="3888"/>
                <a:ext cx="1787" cy="31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Message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passing</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shared</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 </a:t>
                </a: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nothing</a:t>
                </a:r>
                <a:r>
                  <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srgbClr val="333333"/>
                    </a:solidFill>
                    <a:effectLst/>
                    <a:uLnTx/>
                    <a:uFillTx/>
                    <a:latin typeface="Arial" pitchFamily="34" charset="0"/>
                    <a:ea typeface="MS PGothic" pitchFamily="34" charset="-128"/>
                    <a:cs typeface="+mn-cs"/>
                  </a:rPr>
                  <a:t>multiprocessor</a:t>
                </a:r>
                <a:endParaRPr kumimoji="0" lang="de-DE" sz="1400" b="0" i="0" u="none" strike="noStrike" kern="1200" cap="none" spc="0" normalizeH="0" baseline="0" noProof="0" dirty="0">
                  <a:ln>
                    <a:noFill/>
                  </a:ln>
                  <a:solidFill>
                    <a:srgbClr val="333333"/>
                  </a:solidFill>
                  <a:effectLst/>
                  <a:uLnTx/>
                  <a:uFillTx/>
                  <a:latin typeface="Arial" pitchFamily="34" charset="0"/>
                  <a:ea typeface="MS PGothic" pitchFamily="34" charset="-128"/>
                  <a:cs typeface="+mn-cs"/>
                </a:endParaRPr>
              </a:p>
            </p:txBody>
          </p:sp>
        </p:grpSp>
      </p:grpSp>
    </p:spTree>
    <p:extLst>
      <p:ext uri="{BB962C8B-B14F-4D97-AF65-F5344CB8AC3E}">
        <p14:creationId xmlns:p14="http://schemas.microsoft.com/office/powerpoint/2010/main" val="1279003098"/>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noProof="0" dirty="0"/>
              <a:t>Shared memory multiprocessor systems</a:t>
            </a:r>
          </a:p>
        </p:txBody>
      </p:sp>
      <p:sp>
        <p:nvSpPr>
          <p:cNvPr id="95236" name="Rectangle 3"/>
          <p:cNvSpPr>
            <a:spLocks noGrp="1" noChangeArrowheads="1"/>
          </p:cNvSpPr>
          <p:nvPr>
            <p:ph idx="1"/>
          </p:nvPr>
        </p:nvSpPr>
        <p:spPr/>
        <p:txBody>
          <a:bodyPr/>
          <a:lstStyle/>
          <a:p>
            <a:pPr eaLnBrk="1" hangingPunct="1"/>
            <a:r>
              <a:rPr lang="en-US" b="1" noProof="0" dirty="0"/>
              <a:t>Uniform memory access (UMA) </a:t>
            </a:r>
          </a:p>
          <a:p>
            <a:pPr lvl="1" eaLnBrk="1" hangingPunct="1"/>
            <a:r>
              <a:rPr lang="en-US" noProof="0" dirty="0"/>
              <a:t>All processors access the same common memory. </a:t>
            </a:r>
          </a:p>
          <a:p>
            <a:pPr lvl="1" eaLnBrk="1" hangingPunct="1"/>
            <a:r>
              <a:rPr lang="en-US" noProof="0" dirty="0"/>
              <a:t>Particularly, the </a:t>
            </a:r>
            <a:r>
              <a:rPr lang="en-US" b="1" noProof="0" dirty="0"/>
              <a:t>access time </a:t>
            </a:r>
            <a:r>
              <a:rPr lang="en-US" noProof="0" dirty="0"/>
              <a:t>to the common memory is the same for all processors</a:t>
            </a:r>
          </a:p>
          <a:p>
            <a:pPr lvl="1" eaLnBrk="1" hangingPunct="1"/>
            <a:r>
              <a:rPr lang="en-US" noProof="0" dirty="0"/>
              <a:t>Each processor may </a:t>
            </a:r>
            <a:r>
              <a:rPr lang="en-US" dirty="0"/>
              <a:t>additionally have a local cache</a:t>
            </a:r>
            <a:r>
              <a:rPr lang="en-US" noProof="0" dirty="0"/>
              <a:t>.</a:t>
            </a:r>
          </a:p>
          <a:p>
            <a:pPr lvl="1"/>
            <a:r>
              <a:rPr lang="en-US" noProof="0" dirty="0"/>
              <a:t>Typical example: </a:t>
            </a:r>
            <a:r>
              <a:rPr lang="en-US" dirty="0"/>
              <a:t>symmetric multiprocessing (SMP, </a:t>
            </a:r>
            <a:r>
              <a:rPr lang="en-US" dirty="0">
                <a:hlinkClick r:id="rId3"/>
              </a:rPr>
              <a:t>https://en.wikipedia.org/wiki/Symmetric_multiprocessing</a:t>
            </a:r>
            <a:r>
              <a:rPr lang="en-US" dirty="0"/>
              <a:t>)</a:t>
            </a:r>
            <a:endParaRPr lang="en-US" noProof="0" dirty="0"/>
          </a:p>
          <a:p>
            <a:pPr lvl="1"/>
            <a:r>
              <a:rPr lang="en-US" dirty="0">
                <a:hlinkClick r:id="rId4"/>
              </a:rPr>
              <a:t>https://en.wikipedia.org/wiki/Uniform_memory_access</a:t>
            </a:r>
            <a:r>
              <a:rPr lang="en-US" dirty="0"/>
              <a:t> </a:t>
            </a:r>
            <a:endParaRPr lang="en-US" noProof="0" dirty="0"/>
          </a:p>
          <a:p>
            <a:pPr eaLnBrk="1" hangingPunct="1"/>
            <a:endParaRPr lang="en-US" noProof="0" dirty="0"/>
          </a:p>
          <a:p>
            <a:pPr eaLnBrk="1" hangingPunct="1"/>
            <a:r>
              <a:rPr lang="en-US" b="1" noProof="0" dirty="0"/>
              <a:t>Non-uniform memory access (NUMA) </a:t>
            </a:r>
          </a:p>
          <a:p>
            <a:pPr lvl="1" eaLnBrk="1" hangingPunct="1"/>
            <a:r>
              <a:rPr lang="en-US" noProof="0" dirty="0"/>
              <a:t>The memory </a:t>
            </a:r>
            <a:r>
              <a:rPr lang="en-US" b="1" noProof="0" dirty="0"/>
              <a:t>access time </a:t>
            </a:r>
            <a:r>
              <a:rPr lang="en-US" noProof="0" dirty="0"/>
              <a:t>depends on the memory location relative to the processor.</a:t>
            </a:r>
          </a:p>
          <a:p>
            <a:pPr lvl="2"/>
            <a:r>
              <a:rPr lang="en-US" dirty="0"/>
              <a:t>Access time to local memory lower compared to remote memory access.</a:t>
            </a:r>
            <a:endParaRPr lang="en-US" noProof="0" dirty="0"/>
          </a:p>
          <a:p>
            <a:pPr lvl="1" eaLnBrk="1" hangingPunct="1"/>
            <a:r>
              <a:rPr lang="en-US" noProof="0" dirty="0"/>
              <a:t>The different memory modules are physically distributed over the computer system.</a:t>
            </a:r>
          </a:p>
          <a:p>
            <a:pPr lvl="1" eaLnBrk="1" hangingPunct="1"/>
            <a:r>
              <a:rPr lang="en-US" noProof="0" dirty="0"/>
              <a:t>Typical example: distributed shared memory systems (DSM)</a:t>
            </a:r>
          </a:p>
          <a:p>
            <a:pPr lvl="1"/>
            <a:r>
              <a:rPr lang="en-US" dirty="0">
                <a:hlinkClick r:id="rId5"/>
              </a:rPr>
              <a:t>https://en.wikipedia.org/wiki/Non-uniform_memory_access</a:t>
            </a:r>
            <a:r>
              <a:rPr lang="en-US" dirty="0"/>
              <a:t> </a:t>
            </a:r>
            <a:endParaRPr lang="en-US" noProof="0" dirty="0"/>
          </a:p>
        </p:txBody>
      </p:sp>
      <p:sp>
        <p:nvSpPr>
          <p:cNvPr id="9523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85401517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noProof="0" dirty="0"/>
              <a:t>Message passing multiprocessor systems</a:t>
            </a:r>
          </a:p>
        </p:txBody>
      </p:sp>
      <p:sp>
        <p:nvSpPr>
          <p:cNvPr id="96260" name="Rectangle 3"/>
          <p:cNvSpPr>
            <a:spLocks noGrp="1" noChangeArrowheads="1"/>
          </p:cNvSpPr>
          <p:nvPr>
            <p:ph sz="half" idx="1"/>
          </p:nvPr>
        </p:nvSpPr>
        <p:spPr/>
        <p:txBody>
          <a:bodyPr/>
          <a:lstStyle/>
          <a:p>
            <a:pPr eaLnBrk="1" hangingPunct="1"/>
            <a:r>
              <a:rPr lang="en-US" noProof="0" dirty="0"/>
              <a:t>Similar to shared memory one can distinguish between</a:t>
            </a:r>
          </a:p>
          <a:p>
            <a:pPr lvl="1" eaLnBrk="1" hangingPunct="1"/>
            <a:r>
              <a:rPr lang="en-US" b="1" noProof="0" dirty="0"/>
              <a:t>Uniform communication architecture / uniform message passing</a:t>
            </a:r>
          </a:p>
          <a:p>
            <a:pPr lvl="2" eaLnBrk="1" hangingPunct="1"/>
            <a:r>
              <a:rPr lang="en-US" noProof="0" dirty="0"/>
              <a:t>The transmit time of equal sized messages is the same between all processors</a:t>
            </a:r>
          </a:p>
          <a:p>
            <a:pPr lvl="2" eaLnBrk="1" hangingPunct="1"/>
            <a:endParaRPr lang="en-US" dirty="0"/>
          </a:p>
          <a:p>
            <a:pPr lvl="2" eaLnBrk="1" hangingPunct="1"/>
            <a:endParaRPr lang="en-US" noProof="0" dirty="0"/>
          </a:p>
          <a:p>
            <a:pPr lvl="2" eaLnBrk="1" hangingPunct="1"/>
            <a:endParaRPr lang="en-US" noProof="0" dirty="0"/>
          </a:p>
          <a:p>
            <a:pPr lvl="1" eaLnBrk="1" hangingPunct="1"/>
            <a:r>
              <a:rPr lang="en-US" b="1" noProof="0" dirty="0"/>
              <a:t>Non-uniform communication architecture / non-uniform message passing</a:t>
            </a:r>
          </a:p>
          <a:p>
            <a:pPr lvl="2" eaLnBrk="1" hangingPunct="1"/>
            <a:r>
              <a:rPr lang="en-US" noProof="0" dirty="0"/>
              <a:t>The transmit time of equal sized messages depends on the sending and receiving processor</a:t>
            </a:r>
          </a:p>
        </p:txBody>
      </p:sp>
      <p:sp>
        <p:nvSpPr>
          <p:cNvPr id="962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p>
        </p:txBody>
      </p:sp>
      <p:sp>
        <p:nvSpPr>
          <p:cNvPr id="2" name="Oval 1">
            <a:extLst>
              <a:ext uri="{FF2B5EF4-FFF2-40B4-BE49-F238E27FC236}">
                <a16:creationId xmlns:a16="http://schemas.microsoft.com/office/drawing/2014/main" id="{D30867F7-B12A-4C52-94DC-5A5C74FE432E}"/>
              </a:ext>
            </a:extLst>
          </p:cNvPr>
          <p:cNvSpPr/>
          <p:nvPr/>
        </p:nvSpPr>
        <p:spPr bwMode="auto">
          <a:xfrm>
            <a:off x="8434549" y="2122002"/>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8C9B9C17-30A9-4D8A-8AAC-13575D0F3EC6}"/>
              </a:ext>
            </a:extLst>
          </p:cNvPr>
          <p:cNvSpPr/>
          <p:nvPr/>
        </p:nvSpPr>
        <p:spPr bwMode="auto">
          <a:xfrm>
            <a:off x="7189075" y="1439162"/>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Oval 6">
            <a:extLst>
              <a:ext uri="{FF2B5EF4-FFF2-40B4-BE49-F238E27FC236}">
                <a16:creationId xmlns:a16="http://schemas.microsoft.com/office/drawing/2014/main" id="{4D97D3AF-C47C-4735-A843-85770FB9D51F}"/>
              </a:ext>
            </a:extLst>
          </p:cNvPr>
          <p:cNvSpPr/>
          <p:nvPr/>
        </p:nvSpPr>
        <p:spPr bwMode="auto">
          <a:xfrm>
            <a:off x="7196957" y="2799920"/>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0B12A7C1-B0C0-4DCC-9D64-DDDB6FBF2835}"/>
              </a:ext>
            </a:extLst>
          </p:cNvPr>
          <p:cNvSpPr/>
          <p:nvPr/>
        </p:nvSpPr>
        <p:spPr bwMode="auto">
          <a:xfrm>
            <a:off x="9704418" y="1439162"/>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F2A39301-7EE9-4BEC-8E7E-D7368049EBF2}"/>
              </a:ext>
            </a:extLst>
          </p:cNvPr>
          <p:cNvSpPr/>
          <p:nvPr/>
        </p:nvSpPr>
        <p:spPr bwMode="auto">
          <a:xfrm>
            <a:off x="9704418" y="2799920"/>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9" name="Straight Arrow Connector 58">
            <a:extLst>
              <a:ext uri="{FF2B5EF4-FFF2-40B4-BE49-F238E27FC236}">
                <a16:creationId xmlns:a16="http://schemas.microsoft.com/office/drawing/2014/main" id="{96E2FC73-DB39-4A99-AE89-46140635BA45}"/>
              </a:ext>
            </a:extLst>
          </p:cNvPr>
          <p:cNvCxnSpPr>
            <a:stCxn id="6" idx="6"/>
            <a:endCxn id="8" idx="2"/>
          </p:cNvCxnSpPr>
          <p:nvPr/>
        </p:nvCxnSpPr>
        <p:spPr bwMode="auto">
          <a:xfrm>
            <a:off x="7866993" y="1778121"/>
            <a:ext cx="1837425"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61" name="Straight Arrow Connector 60">
            <a:extLst>
              <a:ext uri="{FF2B5EF4-FFF2-40B4-BE49-F238E27FC236}">
                <a16:creationId xmlns:a16="http://schemas.microsoft.com/office/drawing/2014/main" id="{5CDE8FF9-0451-4E14-BA50-F1524A7E57D0}"/>
              </a:ext>
            </a:extLst>
          </p:cNvPr>
          <p:cNvCxnSpPr>
            <a:stCxn id="6" idx="4"/>
            <a:endCxn id="7" idx="0"/>
          </p:cNvCxnSpPr>
          <p:nvPr/>
        </p:nvCxnSpPr>
        <p:spPr bwMode="auto">
          <a:xfrm>
            <a:off x="7528034" y="2117080"/>
            <a:ext cx="7882" cy="68284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63" name="Straight Arrow Connector 62">
            <a:extLst>
              <a:ext uri="{FF2B5EF4-FFF2-40B4-BE49-F238E27FC236}">
                <a16:creationId xmlns:a16="http://schemas.microsoft.com/office/drawing/2014/main" id="{1987F6AA-3E43-489E-BA25-061FCC708EC8}"/>
              </a:ext>
            </a:extLst>
          </p:cNvPr>
          <p:cNvCxnSpPr>
            <a:stCxn id="6" idx="5"/>
            <a:endCxn id="2" idx="1"/>
          </p:cNvCxnSpPr>
          <p:nvPr/>
        </p:nvCxnSpPr>
        <p:spPr bwMode="auto">
          <a:xfrm>
            <a:off x="7767714" y="2017801"/>
            <a:ext cx="766114" cy="20348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96257" name="Straight Arrow Connector 96256">
            <a:extLst>
              <a:ext uri="{FF2B5EF4-FFF2-40B4-BE49-F238E27FC236}">
                <a16:creationId xmlns:a16="http://schemas.microsoft.com/office/drawing/2014/main" id="{57317D2C-35CC-4F2B-BF48-D7C6B7095238}"/>
              </a:ext>
            </a:extLst>
          </p:cNvPr>
          <p:cNvCxnSpPr>
            <a:stCxn id="7" idx="6"/>
            <a:endCxn id="9" idx="2"/>
          </p:cNvCxnSpPr>
          <p:nvPr/>
        </p:nvCxnSpPr>
        <p:spPr bwMode="auto">
          <a:xfrm>
            <a:off x="7874875" y="3138879"/>
            <a:ext cx="1829543"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96262" name="Straight Arrow Connector 96261">
            <a:extLst>
              <a:ext uri="{FF2B5EF4-FFF2-40B4-BE49-F238E27FC236}">
                <a16:creationId xmlns:a16="http://schemas.microsoft.com/office/drawing/2014/main" id="{6BBEF8B0-4495-4C60-9934-AB26B2D7943D}"/>
              </a:ext>
            </a:extLst>
          </p:cNvPr>
          <p:cNvCxnSpPr>
            <a:stCxn id="8" idx="4"/>
            <a:endCxn id="9" idx="0"/>
          </p:cNvCxnSpPr>
          <p:nvPr/>
        </p:nvCxnSpPr>
        <p:spPr bwMode="auto">
          <a:xfrm>
            <a:off x="10043377" y="2117080"/>
            <a:ext cx="0" cy="68284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96264" name="Straight Arrow Connector 96263">
            <a:extLst>
              <a:ext uri="{FF2B5EF4-FFF2-40B4-BE49-F238E27FC236}">
                <a16:creationId xmlns:a16="http://schemas.microsoft.com/office/drawing/2014/main" id="{915E53A2-7CDD-4505-89E8-E826160AB20A}"/>
              </a:ext>
            </a:extLst>
          </p:cNvPr>
          <p:cNvCxnSpPr>
            <a:stCxn id="2" idx="5"/>
            <a:endCxn id="9" idx="1"/>
          </p:cNvCxnSpPr>
          <p:nvPr/>
        </p:nvCxnSpPr>
        <p:spPr bwMode="auto">
          <a:xfrm>
            <a:off x="9013188" y="2700641"/>
            <a:ext cx="790509" cy="198558"/>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96266" name="Straight Arrow Connector 96265">
            <a:extLst>
              <a:ext uri="{FF2B5EF4-FFF2-40B4-BE49-F238E27FC236}">
                <a16:creationId xmlns:a16="http://schemas.microsoft.com/office/drawing/2014/main" id="{71C28FD7-3A05-4F58-AC8C-E27C8F8CD9B0}"/>
              </a:ext>
            </a:extLst>
          </p:cNvPr>
          <p:cNvCxnSpPr>
            <a:stCxn id="7" idx="7"/>
            <a:endCxn id="2" idx="3"/>
          </p:cNvCxnSpPr>
          <p:nvPr/>
        </p:nvCxnSpPr>
        <p:spPr bwMode="auto">
          <a:xfrm flipV="1">
            <a:off x="7775596" y="2700641"/>
            <a:ext cx="758232" cy="198558"/>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96268" name="Straight Arrow Connector 96267">
            <a:extLst>
              <a:ext uri="{FF2B5EF4-FFF2-40B4-BE49-F238E27FC236}">
                <a16:creationId xmlns:a16="http://schemas.microsoft.com/office/drawing/2014/main" id="{296039FB-9125-45A4-B60F-BF8FE422D44C}"/>
              </a:ext>
            </a:extLst>
          </p:cNvPr>
          <p:cNvCxnSpPr>
            <a:stCxn id="2" idx="7"/>
            <a:endCxn id="8" idx="3"/>
          </p:cNvCxnSpPr>
          <p:nvPr/>
        </p:nvCxnSpPr>
        <p:spPr bwMode="auto">
          <a:xfrm flipV="1">
            <a:off x="9013188" y="2017801"/>
            <a:ext cx="790509" cy="20348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96270" name="Connector: Elbow 96269">
            <a:extLst>
              <a:ext uri="{FF2B5EF4-FFF2-40B4-BE49-F238E27FC236}">
                <a16:creationId xmlns:a16="http://schemas.microsoft.com/office/drawing/2014/main" id="{BBEDB745-CA0E-4C41-8226-FE95FB844DAF}"/>
              </a:ext>
            </a:extLst>
          </p:cNvPr>
          <p:cNvCxnSpPr>
            <a:cxnSpLocks/>
            <a:stCxn id="6" idx="0"/>
            <a:endCxn id="9" idx="6"/>
          </p:cNvCxnSpPr>
          <p:nvPr/>
        </p:nvCxnSpPr>
        <p:spPr bwMode="auto">
          <a:xfrm rot="16200000" flipH="1">
            <a:off x="8105326" y="861869"/>
            <a:ext cx="1699717" cy="2854302"/>
          </a:xfrm>
          <a:prstGeom prst="bentConnector4">
            <a:avLst>
              <a:gd name="adj1" fmla="val -13449"/>
              <a:gd name="adj2" fmla="val 108009"/>
            </a:avLst>
          </a:prstGeom>
          <a:solidFill>
            <a:schemeClr val="accent1"/>
          </a:solidFill>
          <a:ln w="9525" cap="flat" cmpd="sng" algn="ctr">
            <a:solidFill>
              <a:schemeClr val="tx1"/>
            </a:solidFill>
            <a:prstDash val="solid"/>
            <a:round/>
            <a:headEnd type="triangle"/>
            <a:tailEnd type="triangle"/>
          </a:ln>
          <a:effectLst/>
        </p:spPr>
      </p:cxnSp>
      <p:cxnSp>
        <p:nvCxnSpPr>
          <p:cNvPr id="82" name="Connector: Elbow 81">
            <a:extLst>
              <a:ext uri="{FF2B5EF4-FFF2-40B4-BE49-F238E27FC236}">
                <a16:creationId xmlns:a16="http://schemas.microsoft.com/office/drawing/2014/main" id="{E989526F-97DD-415F-9F4C-B3370857D538}"/>
              </a:ext>
            </a:extLst>
          </p:cNvPr>
          <p:cNvCxnSpPr>
            <a:cxnSpLocks/>
            <a:stCxn id="7" idx="2"/>
            <a:endCxn id="8" idx="0"/>
          </p:cNvCxnSpPr>
          <p:nvPr/>
        </p:nvCxnSpPr>
        <p:spPr bwMode="auto">
          <a:xfrm rot="10800000" flipH="1">
            <a:off x="7196957" y="1439163"/>
            <a:ext cx="2846420" cy="1699717"/>
          </a:xfrm>
          <a:prstGeom prst="bentConnector4">
            <a:avLst>
              <a:gd name="adj1" fmla="val -8031"/>
              <a:gd name="adj2" fmla="val 119942"/>
            </a:avLst>
          </a:prstGeom>
          <a:solidFill>
            <a:schemeClr val="accent1"/>
          </a:solidFill>
          <a:ln w="9525" cap="flat" cmpd="sng" algn="ctr">
            <a:solidFill>
              <a:schemeClr val="tx1"/>
            </a:solidFill>
            <a:prstDash val="solid"/>
            <a:round/>
            <a:headEnd type="triangle"/>
            <a:tailEnd type="triangle"/>
          </a:ln>
          <a:effectLst/>
        </p:spPr>
      </p:cxnSp>
      <p:sp>
        <p:nvSpPr>
          <p:cNvPr id="90" name="Oval 89">
            <a:extLst>
              <a:ext uri="{FF2B5EF4-FFF2-40B4-BE49-F238E27FC236}">
                <a16:creationId xmlns:a16="http://schemas.microsoft.com/office/drawing/2014/main" id="{4AC4BA78-B4AE-4DDD-AF9A-F25B8B96B4F6}"/>
              </a:ext>
            </a:extLst>
          </p:cNvPr>
          <p:cNvSpPr/>
          <p:nvPr/>
        </p:nvSpPr>
        <p:spPr bwMode="auto">
          <a:xfrm>
            <a:off x="7196957" y="5683823"/>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a16="http://schemas.microsoft.com/office/drawing/2014/main" id="{D6C0B918-98E8-426A-AFD6-DA6955A6F64C}"/>
              </a:ext>
            </a:extLst>
          </p:cNvPr>
          <p:cNvSpPr/>
          <p:nvPr/>
        </p:nvSpPr>
        <p:spPr bwMode="auto">
          <a:xfrm>
            <a:off x="7196957" y="4558872"/>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2" name="Oval 91">
            <a:extLst>
              <a:ext uri="{FF2B5EF4-FFF2-40B4-BE49-F238E27FC236}">
                <a16:creationId xmlns:a16="http://schemas.microsoft.com/office/drawing/2014/main" id="{68D0BE14-8DB4-49CE-B53A-8165F5D42AD8}"/>
              </a:ext>
            </a:extLst>
          </p:cNvPr>
          <p:cNvSpPr/>
          <p:nvPr/>
        </p:nvSpPr>
        <p:spPr bwMode="auto">
          <a:xfrm>
            <a:off x="10972798" y="4558872"/>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3" name="Oval 92">
            <a:extLst>
              <a:ext uri="{FF2B5EF4-FFF2-40B4-BE49-F238E27FC236}">
                <a16:creationId xmlns:a16="http://schemas.microsoft.com/office/drawing/2014/main" id="{DCDC23D1-36D7-4105-ADA7-9654C9C436F3}"/>
              </a:ext>
            </a:extLst>
          </p:cNvPr>
          <p:cNvSpPr/>
          <p:nvPr/>
        </p:nvSpPr>
        <p:spPr bwMode="auto">
          <a:xfrm>
            <a:off x="8434549" y="5692060"/>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4" name="Oval 93">
            <a:extLst>
              <a:ext uri="{FF2B5EF4-FFF2-40B4-BE49-F238E27FC236}">
                <a16:creationId xmlns:a16="http://schemas.microsoft.com/office/drawing/2014/main" id="{F04D9359-6DA5-4226-9C34-C17E45040C4E}"/>
              </a:ext>
            </a:extLst>
          </p:cNvPr>
          <p:cNvSpPr/>
          <p:nvPr/>
        </p:nvSpPr>
        <p:spPr bwMode="auto">
          <a:xfrm>
            <a:off x="9704418" y="5692060"/>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5" name="Straight Arrow Connector 94">
            <a:extLst>
              <a:ext uri="{FF2B5EF4-FFF2-40B4-BE49-F238E27FC236}">
                <a16:creationId xmlns:a16="http://schemas.microsoft.com/office/drawing/2014/main" id="{61B41DF6-92BE-431E-9A55-FB099C13F79F}"/>
              </a:ext>
            </a:extLst>
          </p:cNvPr>
          <p:cNvCxnSpPr>
            <a:cxnSpLocks/>
            <a:stCxn id="91" idx="4"/>
            <a:endCxn id="90" idx="0"/>
          </p:cNvCxnSpPr>
          <p:nvPr/>
        </p:nvCxnSpPr>
        <p:spPr bwMode="auto">
          <a:xfrm>
            <a:off x="7535916" y="5236790"/>
            <a:ext cx="0" cy="447033"/>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98" name="Straight Arrow Connector 97">
            <a:extLst>
              <a:ext uri="{FF2B5EF4-FFF2-40B4-BE49-F238E27FC236}">
                <a16:creationId xmlns:a16="http://schemas.microsoft.com/office/drawing/2014/main" id="{E586071F-431B-491B-84C8-E8EF0EAFEEAC}"/>
              </a:ext>
            </a:extLst>
          </p:cNvPr>
          <p:cNvCxnSpPr>
            <a:cxnSpLocks/>
            <a:stCxn id="93" idx="2"/>
            <a:endCxn id="90" idx="6"/>
          </p:cNvCxnSpPr>
          <p:nvPr/>
        </p:nvCxnSpPr>
        <p:spPr bwMode="auto">
          <a:xfrm flipH="1" flipV="1">
            <a:off x="7874875" y="6022782"/>
            <a:ext cx="559674" cy="8237"/>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01" name="Straight Arrow Connector 100">
            <a:extLst>
              <a:ext uri="{FF2B5EF4-FFF2-40B4-BE49-F238E27FC236}">
                <a16:creationId xmlns:a16="http://schemas.microsoft.com/office/drawing/2014/main" id="{CC015260-8AEC-4EBD-8B1F-3AF4BA2D667F}"/>
              </a:ext>
            </a:extLst>
          </p:cNvPr>
          <p:cNvCxnSpPr>
            <a:cxnSpLocks/>
            <a:stCxn id="94" idx="2"/>
            <a:endCxn id="93" idx="6"/>
          </p:cNvCxnSpPr>
          <p:nvPr/>
        </p:nvCxnSpPr>
        <p:spPr bwMode="auto">
          <a:xfrm flipH="1">
            <a:off x="9112467" y="6031019"/>
            <a:ext cx="591951"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96288" name="Freeform: Shape 96287">
            <a:extLst>
              <a:ext uri="{FF2B5EF4-FFF2-40B4-BE49-F238E27FC236}">
                <a16:creationId xmlns:a16="http://schemas.microsoft.com/office/drawing/2014/main" id="{AD148F4A-317F-4D68-8B29-12C4C799A1B8}"/>
              </a:ext>
            </a:extLst>
          </p:cNvPr>
          <p:cNvSpPr/>
          <p:nvPr/>
        </p:nvSpPr>
        <p:spPr bwMode="auto">
          <a:xfrm>
            <a:off x="7882757" y="4525733"/>
            <a:ext cx="3090041" cy="702961"/>
          </a:xfrm>
          <a:custGeom>
            <a:avLst/>
            <a:gdLst>
              <a:gd name="connsiteX0" fmla="*/ 0 w 3090041"/>
              <a:gd name="connsiteY0" fmla="*/ 339870 h 702961"/>
              <a:gd name="connsiteX1" fmla="*/ 354724 w 3090041"/>
              <a:gd name="connsiteY1" fmla="*/ 71856 h 702961"/>
              <a:gd name="connsiteX2" fmla="*/ 1087820 w 3090041"/>
              <a:gd name="connsiteY2" fmla="*/ 536939 h 702961"/>
              <a:gd name="connsiteX3" fmla="*/ 1434662 w 3090041"/>
              <a:gd name="connsiteY3" fmla="*/ 911 h 702961"/>
              <a:gd name="connsiteX4" fmla="*/ 1978572 w 3090041"/>
              <a:gd name="connsiteY4" fmla="*/ 694594 h 702961"/>
              <a:gd name="connsiteX5" fmla="*/ 2435772 w 3090041"/>
              <a:gd name="connsiteY5" fmla="*/ 402932 h 702961"/>
              <a:gd name="connsiteX6" fmla="*/ 2806262 w 3090041"/>
              <a:gd name="connsiteY6" fmla="*/ 686711 h 702961"/>
              <a:gd name="connsiteX7" fmla="*/ 2979682 w 3090041"/>
              <a:gd name="connsiteY7" fmla="*/ 434463 h 702961"/>
              <a:gd name="connsiteX8" fmla="*/ 3090041 w 3090041"/>
              <a:gd name="connsiteY8" fmla="*/ 418698 h 70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041" h="702961">
                <a:moveTo>
                  <a:pt x="0" y="339870"/>
                </a:moveTo>
                <a:cubicBezTo>
                  <a:pt x="86710" y="189440"/>
                  <a:pt x="173421" y="39011"/>
                  <a:pt x="354724" y="71856"/>
                </a:cubicBezTo>
                <a:cubicBezTo>
                  <a:pt x="536027" y="104701"/>
                  <a:pt x="907830" y="548763"/>
                  <a:pt x="1087820" y="536939"/>
                </a:cubicBezTo>
                <a:cubicBezTo>
                  <a:pt x="1267810" y="525115"/>
                  <a:pt x="1286203" y="-25365"/>
                  <a:pt x="1434662" y="911"/>
                </a:cubicBezTo>
                <a:cubicBezTo>
                  <a:pt x="1583121" y="27187"/>
                  <a:pt x="1811720" y="627591"/>
                  <a:pt x="1978572" y="694594"/>
                </a:cubicBezTo>
                <a:cubicBezTo>
                  <a:pt x="2145424" y="761598"/>
                  <a:pt x="2297824" y="404246"/>
                  <a:pt x="2435772" y="402932"/>
                </a:cubicBezTo>
                <a:cubicBezTo>
                  <a:pt x="2573720" y="401618"/>
                  <a:pt x="2715610" y="681456"/>
                  <a:pt x="2806262" y="686711"/>
                </a:cubicBezTo>
                <a:cubicBezTo>
                  <a:pt x="2896914" y="691966"/>
                  <a:pt x="2932386" y="479132"/>
                  <a:pt x="2979682" y="434463"/>
                </a:cubicBezTo>
                <a:cubicBezTo>
                  <a:pt x="3026978" y="389794"/>
                  <a:pt x="3063765" y="416070"/>
                  <a:pt x="3090041" y="418698"/>
                </a:cubicBezTo>
              </a:path>
            </a:pathLst>
          </a:custGeom>
          <a:noFill/>
          <a:ln w="952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a16="http://schemas.microsoft.com/office/drawing/2014/main" id="{9E0C6C0D-3921-4307-9A5B-44F47F00880C}"/>
              </a:ext>
            </a:extLst>
          </p:cNvPr>
          <p:cNvSpPr/>
          <p:nvPr/>
        </p:nvSpPr>
        <p:spPr bwMode="auto">
          <a:xfrm>
            <a:off x="10972798" y="5683823"/>
            <a:ext cx="677918" cy="6779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1" name="Straight Arrow Connector 30">
            <a:extLst>
              <a:ext uri="{FF2B5EF4-FFF2-40B4-BE49-F238E27FC236}">
                <a16:creationId xmlns:a16="http://schemas.microsoft.com/office/drawing/2014/main" id="{EA132DDA-F826-4A19-A689-77BFEE0FCBCA}"/>
              </a:ext>
            </a:extLst>
          </p:cNvPr>
          <p:cNvCxnSpPr>
            <a:cxnSpLocks/>
            <a:stCxn id="30" idx="0"/>
            <a:endCxn id="92" idx="4"/>
          </p:cNvCxnSpPr>
          <p:nvPr/>
        </p:nvCxnSpPr>
        <p:spPr bwMode="auto">
          <a:xfrm flipV="1">
            <a:off x="11311757" y="5236790"/>
            <a:ext cx="0" cy="447033"/>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34" name="Straight Arrow Connector 33">
            <a:extLst>
              <a:ext uri="{FF2B5EF4-FFF2-40B4-BE49-F238E27FC236}">
                <a16:creationId xmlns:a16="http://schemas.microsoft.com/office/drawing/2014/main" id="{867072DD-F0CB-416C-89DC-B27E8AC2073B}"/>
              </a:ext>
            </a:extLst>
          </p:cNvPr>
          <p:cNvCxnSpPr>
            <a:cxnSpLocks/>
            <a:stCxn id="91" idx="5"/>
            <a:endCxn id="93" idx="1"/>
          </p:cNvCxnSpPr>
          <p:nvPr/>
        </p:nvCxnSpPr>
        <p:spPr bwMode="auto">
          <a:xfrm>
            <a:off x="7775596" y="5137511"/>
            <a:ext cx="758232" cy="653828"/>
          </a:xfrm>
          <a:prstGeom prst="straightConnector1">
            <a:avLst/>
          </a:prstGeom>
          <a:solidFill>
            <a:schemeClr val="accent1"/>
          </a:solidFill>
          <a:ln w="952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414734971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altLang="en-US" noProof="0" dirty="0"/>
              <a:t>Performance metrics for parallel systems</a:t>
            </a:r>
          </a:p>
        </p:txBody>
      </p:sp>
      <p:sp>
        <p:nvSpPr>
          <p:cNvPr id="92164" name="Rectangle 3"/>
          <p:cNvSpPr>
            <a:spLocks noGrp="1" noChangeArrowheads="1"/>
          </p:cNvSpPr>
          <p:nvPr>
            <p:ph type="body" idx="1"/>
          </p:nvPr>
        </p:nvSpPr>
        <p:spPr/>
        <p:txBody>
          <a:bodyPr/>
          <a:lstStyle/>
          <a:p>
            <a:pPr lvl="1"/>
            <a:r>
              <a:rPr lang="en-US" altLang="en-US" noProof="0" dirty="0"/>
              <a:t>The overall </a:t>
            </a:r>
            <a:r>
              <a:rPr lang="en-US" altLang="en-US" b="1" noProof="0" dirty="0"/>
              <a:t>execution time </a:t>
            </a:r>
            <a:r>
              <a:rPr lang="en-US" altLang="en-US" b="1" i="1" noProof="0" dirty="0"/>
              <a:t>T</a:t>
            </a:r>
            <a:r>
              <a:rPr lang="en-US" altLang="en-US" b="1" noProof="0" dirty="0"/>
              <a:t> </a:t>
            </a:r>
            <a:r>
              <a:rPr lang="en-US" altLang="en-US" noProof="0" dirty="0"/>
              <a:t>of a parallel program is the time between the start of the program on one of the processors P</a:t>
            </a:r>
            <a:r>
              <a:rPr lang="en-US" altLang="en-US" baseline="-25000" noProof="0" dirty="0"/>
              <a:t>i</a:t>
            </a:r>
            <a:r>
              <a:rPr lang="en-US" altLang="en-US" noProof="0" dirty="0"/>
              <a:t> until the final execution of the program on the last processor running that program.</a:t>
            </a:r>
          </a:p>
          <a:p>
            <a:pPr lvl="1"/>
            <a:r>
              <a:rPr lang="en-US" altLang="en-US" noProof="0" dirty="0"/>
              <a:t>During program execution all processors are in one of the three states: </a:t>
            </a:r>
            <a:r>
              <a:rPr lang="en-US" altLang="en-US" noProof="0" dirty="0">
                <a:solidFill>
                  <a:srgbClr val="FF0000"/>
                </a:solidFill>
              </a:rPr>
              <a:t>computing</a:t>
            </a:r>
            <a:r>
              <a:rPr lang="en-US" altLang="en-US" noProof="0" dirty="0"/>
              <a:t>, </a:t>
            </a:r>
            <a:r>
              <a:rPr lang="en-US" altLang="en-US" noProof="0" dirty="0">
                <a:solidFill>
                  <a:srgbClr val="0070C0"/>
                </a:solidFill>
              </a:rPr>
              <a:t>communicating</a:t>
            </a:r>
            <a:r>
              <a:rPr lang="en-US" altLang="en-US" noProof="0" dirty="0"/>
              <a:t> or </a:t>
            </a:r>
            <a:r>
              <a:rPr lang="en-US" altLang="en-US" noProof="0" dirty="0">
                <a:solidFill>
                  <a:srgbClr val="00B050"/>
                </a:solidFill>
              </a:rPr>
              <a:t>idle</a:t>
            </a:r>
            <a:r>
              <a:rPr lang="en-US" altLang="en-US" noProof="0" dirty="0"/>
              <a:t>.</a:t>
            </a:r>
          </a:p>
          <a:p>
            <a:pPr eaLnBrk="1" hangingPunct="1"/>
            <a:endParaRPr lang="en-US" altLang="en-US"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cxnSp>
        <p:nvCxnSpPr>
          <p:cNvPr id="3" name="Straight Arrow Connector 2">
            <a:extLst>
              <a:ext uri="{FF2B5EF4-FFF2-40B4-BE49-F238E27FC236}">
                <a16:creationId xmlns:a16="http://schemas.microsoft.com/office/drawing/2014/main" id="{2A1582CB-719E-4EE7-86D7-C25E8B79B8B9}"/>
              </a:ext>
            </a:extLst>
          </p:cNvPr>
          <p:cNvCxnSpPr/>
          <p:nvPr/>
        </p:nvCxnSpPr>
        <p:spPr bwMode="auto">
          <a:xfrm>
            <a:off x="591207" y="6481767"/>
            <a:ext cx="11146221"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id="{A068E227-46EB-4004-952E-337A6D4F54F8}"/>
              </a:ext>
            </a:extLst>
          </p:cNvPr>
          <p:cNvSpPr txBox="1"/>
          <p:nvPr/>
        </p:nvSpPr>
        <p:spPr>
          <a:xfrm>
            <a:off x="11550680" y="6112435"/>
            <a:ext cx="620683" cy="369332"/>
          </a:xfrm>
          <a:prstGeom prst="rect">
            <a:avLst/>
          </a:prstGeom>
          <a:noFill/>
        </p:spPr>
        <p:txBody>
          <a:bodyPr wrap="none" rtlCol="0">
            <a:spAutoFit/>
          </a:bodyPr>
          <a:lstStyle/>
          <a:p>
            <a:r>
              <a:rPr lang="en-US" dirty="0"/>
              <a:t>time</a:t>
            </a:r>
          </a:p>
        </p:txBody>
      </p:sp>
      <p:cxnSp>
        <p:nvCxnSpPr>
          <p:cNvPr id="11" name="Straight Connector 10">
            <a:extLst>
              <a:ext uri="{FF2B5EF4-FFF2-40B4-BE49-F238E27FC236}">
                <a16:creationId xmlns:a16="http://schemas.microsoft.com/office/drawing/2014/main" id="{C1ACC506-7086-4919-9259-3EAD19A1868F}"/>
              </a:ext>
            </a:extLst>
          </p:cNvPr>
          <p:cNvCxnSpPr>
            <a:cxnSpLocks/>
          </p:cNvCxnSpPr>
          <p:nvPr/>
        </p:nvCxnSpPr>
        <p:spPr bwMode="auto">
          <a:xfrm>
            <a:off x="1864851" y="2341179"/>
            <a:ext cx="0" cy="4299453"/>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57549B44-7742-44EB-9567-F8549B43973A}"/>
              </a:ext>
            </a:extLst>
          </p:cNvPr>
          <p:cNvCxnSpPr/>
          <p:nvPr/>
        </p:nvCxnSpPr>
        <p:spPr bwMode="auto">
          <a:xfrm>
            <a:off x="1864851" y="6257820"/>
            <a:ext cx="8412183"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59" name="TextBox 58">
            <a:extLst>
              <a:ext uri="{FF2B5EF4-FFF2-40B4-BE49-F238E27FC236}">
                <a16:creationId xmlns:a16="http://schemas.microsoft.com/office/drawing/2014/main" id="{6A74BD69-B7F7-4FE7-96DB-BAC7C7FEC942}"/>
              </a:ext>
            </a:extLst>
          </p:cNvPr>
          <p:cNvSpPr txBox="1"/>
          <p:nvPr/>
        </p:nvSpPr>
        <p:spPr>
          <a:xfrm>
            <a:off x="5881017" y="6018348"/>
            <a:ext cx="325730" cy="369332"/>
          </a:xfrm>
          <a:prstGeom prst="rect">
            <a:avLst/>
          </a:prstGeom>
          <a:solidFill>
            <a:schemeClr val="bg1"/>
          </a:solidFill>
        </p:spPr>
        <p:txBody>
          <a:bodyPr wrap="none" rtlCol="0">
            <a:spAutoFit/>
          </a:bodyPr>
          <a:lstStyle/>
          <a:p>
            <a:r>
              <a:rPr lang="en-US" i="1" dirty="0"/>
              <a:t>T</a:t>
            </a:r>
          </a:p>
        </p:txBody>
      </p:sp>
      <p:sp>
        <p:nvSpPr>
          <p:cNvPr id="60" name="TextBox 59">
            <a:extLst>
              <a:ext uri="{FF2B5EF4-FFF2-40B4-BE49-F238E27FC236}">
                <a16:creationId xmlns:a16="http://schemas.microsoft.com/office/drawing/2014/main" id="{767B5121-329E-45D4-8060-251D5EC8C3BB}"/>
              </a:ext>
            </a:extLst>
          </p:cNvPr>
          <p:cNvSpPr txBox="1"/>
          <p:nvPr/>
        </p:nvSpPr>
        <p:spPr>
          <a:xfrm>
            <a:off x="512379" y="2533609"/>
            <a:ext cx="423514" cy="369332"/>
          </a:xfrm>
          <a:prstGeom prst="rect">
            <a:avLst/>
          </a:prstGeom>
          <a:noFill/>
        </p:spPr>
        <p:txBody>
          <a:bodyPr wrap="none" rtlCol="0">
            <a:spAutoFit/>
          </a:bodyPr>
          <a:lstStyle/>
          <a:p>
            <a:r>
              <a:rPr lang="en-US" dirty="0"/>
              <a:t>P</a:t>
            </a:r>
            <a:r>
              <a:rPr lang="en-US" baseline="-25000" dirty="0"/>
              <a:t>1</a:t>
            </a:r>
          </a:p>
        </p:txBody>
      </p:sp>
      <p:sp>
        <p:nvSpPr>
          <p:cNvPr id="63" name="TextBox 62">
            <a:extLst>
              <a:ext uri="{FF2B5EF4-FFF2-40B4-BE49-F238E27FC236}">
                <a16:creationId xmlns:a16="http://schemas.microsoft.com/office/drawing/2014/main" id="{22541412-B7DE-4C47-9EF9-3EB04DF61E05}"/>
              </a:ext>
            </a:extLst>
          </p:cNvPr>
          <p:cNvSpPr txBox="1"/>
          <p:nvPr/>
        </p:nvSpPr>
        <p:spPr>
          <a:xfrm>
            <a:off x="508406" y="3591368"/>
            <a:ext cx="423514" cy="369332"/>
          </a:xfrm>
          <a:prstGeom prst="rect">
            <a:avLst/>
          </a:prstGeom>
          <a:noFill/>
        </p:spPr>
        <p:txBody>
          <a:bodyPr wrap="none" rtlCol="0">
            <a:spAutoFit/>
          </a:bodyPr>
          <a:lstStyle/>
          <a:p>
            <a:r>
              <a:rPr lang="en-US" dirty="0"/>
              <a:t>P</a:t>
            </a:r>
            <a:r>
              <a:rPr lang="en-US" baseline="-25000" dirty="0"/>
              <a:t>2</a:t>
            </a:r>
          </a:p>
        </p:txBody>
      </p:sp>
      <p:sp>
        <p:nvSpPr>
          <p:cNvPr id="64" name="TextBox 63">
            <a:extLst>
              <a:ext uri="{FF2B5EF4-FFF2-40B4-BE49-F238E27FC236}">
                <a16:creationId xmlns:a16="http://schemas.microsoft.com/office/drawing/2014/main" id="{1299A513-8156-4D92-952C-D17D8874C2E5}"/>
              </a:ext>
            </a:extLst>
          </p:cNvPr>
          <p:cNvSpPr txBox="1"/>
          <p:nvPr/>
        </p:nvSpPr>
        <p:spPr>
          <a:xfrm>
            <a:off x="512379" y="4567967"/>
            <a:ext cx="423514" cy="369332"/>
          </a:xfrm>
          <a:prstGeom prst="rect">
            <a:avLst/>
          </a:prstGeom>
          <a:noFill/>
        </p:spPr>
        <p:txBody>
          <a:bodyPr wrap="none" rtlCol="0">
            <a:spAutoFit/>
          </a:bodyPr>
          <a:lstStyle/>
          <a:p>
            <a:r>
              <a:rPr lang="en-US" dirty="0"/>
              <a:t>P</a:t>
            </a:r>
            <a:r>
              <a:rPr lang="en-US" baseline="-25000" dirty="0"/>
              <a:t>3</a:t>
            </a:r>
          </a:p>
        </p:txBody>
      </p:sp>
      <p:sp>
        <p:nvSpPr>
          <p:cNvPr id="65" name="TextBox 64">
            <a:extLst>
              <a:ext uri="{FF2B5EF4-FFF2-40B4-BE49-F238E27FC236}">
                <a16:creationId xmlns:a16="http://schemas.microsoft.com/office/drawing/2014/main" id="{95DFB33F-E619-4426-9996-E2D29017EF4E}"/>
              </a:ext>
            </a:extLst>
          </p:cNvPr>
          <p:cNvSpPr txBox="1"/>
          <p:nvPr/>
        </p:nvSpPr>
        <p:spPr>
          <a:xfrm>
            <a:off x="515734" y="5585146"/>
            <a:ext cx="423514" cy="369332"/>
          </a:xfrm>
          <a:prstGeom prst="rect">
            <a:avLst/>
          </a:prstGeom>
          <a:noFill/>
        </p:spPr>
        <p:txBody>
          <a:bodyPr wrap="none" rtlCol="0">
            <a:spAutoFit/>
          </a:bodyPr>
          <a:lstStyle/>
          <a:p>
            <a:r>
              <a:rPr lang="en-US" dirty="0"/>
              <a:t>P</a:t>
            </a:r>
            <a:r>
              <a:rPr lang="en-US" baseline="-25000" dirty="0"/>
              <a:t>4</a:t>
            </a:r>
          </a:p>
        </p:txBody>
      </p:sp>
      <p:sp>
        <p:nvSpPr>
          <p:cNvPr id="61" name="Rectangle 60">
            <a:extLst>
              <a:ext uri="{FF2B5EF4-FFF2-40B4-BE49-F238E27FC236}">
                <a16:creationId xmlns:a16="http://schemas.microsoft.com/office/drawing/2014/main" id="{676F9498-5FC9-414C-9954-A9B3D8971B6E}"/>
              </a:ext>
            </a:extLst>
          </p:cNvPr>
          <p:cNvSpPr/>
          <p:nvPr/>
        </p:nvSpPr>
        <p:spPr bwMode="auto">
          <a:xfrm>
            <a:off x="1103584" y="2527745"/>
            <a:ext cx="761266"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7" name="Rectangle 66">
            <a:extLst>
              <a:ext uri="{FF2B5EF4-FFF2-40B4-BE49-F238E27FC236}">
                <a16:creationId xmlns:a16="http://schemas.microsoft.com/office/drawing/2014/main" id="{3CA3ED80-CCD2-43B7-B38D-0E57EFC47DFB}"/>
              </a:ext>
            </a:extLst>
          </p:cNvPr>
          <p:cNvSpPr/>
          <p:nvPr/>
        </p:nvSpPr>
        <p:spPr bwMode="auto">
          <a:xfrm>
            <a:off x="1868824" y="2527745"/>
            <a:ext cx="1104134"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id="{36880F54-5D90-467C-A0E7-3BB8ED892DD6}"/>
              </a:ext>
            </a:extLst>
          </p:cNvPr>
          <p:cNvSpPr/>
          <p:nvPr/>
        </p:nvSpPr>
        <p:spPr bwMode="auto">
          <a:xfrm>
            <a:off x="2972958" y="2527745"/>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90ECB6E8-4E02-4C29-B3BF-06BCE5A3FCA1}"/>
              </a:ext>
            </a:extLst>
          </p:cNvPr>
          <p:cNvSpPr/>
          <p:nvPr/>
        </p:nvSpPr>
        <p:spPr bwMode="auto">
          <a:xfrm>
            <a:off x="3373820" y="2527745"/>
            <a:ext cx="1024759"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4709C325-688B-4D86-A763-47DD22DDF350}"/>
              </a:ext>
            </a:extLst>
          </p:cNvPr>
          <p:cNvSpPr/>
          <p:nvPr/>
        </p:nvSpPr>
        <p:spPr bwMode="auto">
          <a:xfrm>
            <a:off x="4398579" y="2527745"/>
            <a:ext cx="1024759" cy="38381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id="{54F2CF42-B415-47F8-AEBA-1F73ED0A9A85}"/>
              </a:ext>
            </a:extLst>
          </p:cNvPr>
          <p:cNvSpPr/>
          <p:nvPr/>
        </p:nvSpPr>
        <p:spPr bwMode="auto">
          <a:xfrm>
            <a:off x="5423338" y="2527745"/>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3" name="Straight Connector 72">
            <a:extLst>
              <a:ext uri="{FF2B5EF4-FFF2-40B4-BE49-F238E27FC236}">
                <a16:creationId xmlns:a16="http://schemas.microsoft.com/office/drawing/2014/main" id="{E5070B18-33E8-4A4A-A46F-C266E1C0296D}"/>
              </a:ext>
            </a:extLst>
          </p:cNvPr>
          <p:cNvCxnSpPr>
            <a:cxnSpLocks/>
          </p:cNvCxnSpPr>
          <p:nvPr/>
        </p:nvCxnSpPr>
        <p:spPr bwMode="auto">
          <a:xfrm>
            <a:off x="10265788" y="2340725"/>
            <a:ext cx="0" cy="4299453"/>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Rectangle 73">
            <a:extLst>
              <a:ext uri="{FF2B5EF4-FFF2-40B4-BE49-F238E27FC236}">
                <a16:creationId xmlns:a16="http://schemas.microsoft.com/office/drawing/2014/main" id="{006D42FB-9453-4A6A-B9F0-B7C7EB17290F}"/>
              </a:ext>
            </a:extLst>
          </p:cNvPr>
          <p:cNvSpPr/>
          <p:nvPr/>
        </p:nvSpPr>
        <p:spPr bwMode="auto">
          <a:xfrm>
            <a:off x="5826113" y="2527745"/>
            <a:ext cx="5375283"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D932B9A0-6662-40CF-AFAC-20D28F4A054A}"/>
              </a:ext>
            </a:extLst>
          </p:cNvPr>
          <p:cNvSpPr/>
          <p:nvPr/>
        </p:nvSpPr>
        <p:spPr bwMode="auto">
          <a:xfrm>
            <a:off x="1103583" y="3578082"/>
            <a:ext cx="1858125"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7" name="Rectangle 76">
            <a:extLst>
              <a:ext uri="{FF2B5EF4-FFF2-40B4-BE49-F238E27FC236}">
                <a16:creationId xmlns:a16="http://schemas.microsoft.com/office/drawing/2014/main" id="{0495EBB9-B158-4417-9DA9-24C459431BBA}"/>
              </a:ext>
            </a:extLst>
          </p:cNvPr>
          <p:cNvSpPr/>
          <p:nvPr/>
        </p:nvSpPr>
        <p:spPr bwMode="auto">
          <a:xfrm>
            <a:off x="2972958" y="3578082"/>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E857A3B3-9BDD-4457-87E3-716C374788C8}"/>
              </a:ext>
            </a:extLst>
          </p:cNvPr>
          <p:cNvSpPr/>
          <p:nvPr/>
        </p:nvSpPr>
        <p:spPr bwMode="auto">
          <a:xfrm>
            <a:off x="3373820" y="3578082"/>
            <a:ext cx="2047605"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9" name="Rectangle 78">
            <a:extLst>
              <a:ext uri="{FF2B5EF4-FFF2-40B4-BE49-F238E27FC236}">
                <a16:creationId xmlns:a16="http://schemas.microsoft.com/office/drawing/2014/main" id="{16FD304B-A1C0-40D6-B8E1-C5E5D8768111}"/>
              </a:ext>
            </a:extLst>
          </p:cNvPr>
          <p:cNvSpPr/>
          <p:nvPr/>
        </p:nvSpPr>
        <p:spPr bwMode="auto">
          <a:xfrm>
            <a:off x="6848959" y="5585146"/>
            <a:ext cx="1024759" cy="38381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0" name="Rectangle 79">
            <a:extLst>
              <a:ext uri="{FF2B5EF4-FFF2-40B4-BE49-F238E27FC236}">
                <a16:creationId xmlns:a16="http://schemas.microsoft.com/office/drawing/2014/main" id="{4A7DF5A3-3CCA-4760-9953-4E35F3938C2C}"/>
              </a:ext>
            </a:extLst>
          </p:cNvPr>
          <p:cNvSpPr/>
          <p:nvPr/>
        </p:nvSpPr>
        <p:spPr bwMode="auto">
          <a:xfrm>
            <a:off x="5423338" y="3578082"/>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F5A60B00-F8F6-4AEF-8583-DE3B83D32C40}"/>
              </a:ext>
            </a:extLst>
          </p:cNvPr>
          <p:cNvSpPr/>
          <p:nvPr/>
        </p:nvSpPr>
        <p:spPr bwMode="auto">
          <a:xfrm>
            <a:off x="9883241" y="3578082"/>
            <a:ext cx="1318155"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2" name="Rectangle 81">
            <a:extLst>
              <a:ext uri="{FF2B5EF4-FFF2-40B4-BE49-F238E27FC236}">
                <a16:creationId xmlns:a16="http://schemas.microsoft.com/office/drawing/2014/main" id="{25B2D409-E70E-4B42-9D55-329F8BFDB372}"/>
              </a:ext>
            </a:extLst>
          </p:cNvPr>
          <p:cNvSpPr/>
          <p:nvPr/>
        </p:nvSpPr>
        <p:spPr bwMode="auto">
          <a:xfrm>
            <a:off x="1103584" y="4562709"/>
            <a:ext cx="1858124"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2134EABA-1D36-4870-8813-08BECE7C915D}"/>
              </a:ext>
            </a:extLst>
          </p:cNvPr>
          <p:cNvSpPr/>
          <p:nvPr/>
        </p:nvSpPr>
        <p:spPr bwMode="auto">
          <a:xfrm>
            <a:off x="2972958" y="4562709"/>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5" name="Rectangle 84">
            <a:extLst>
              <a:ext uri="{FF2B5EF4-FFF2-40B4-BE49-F238E27FC236}">
                <a16:creationId xmlns:a16="http://schemas.microsoft.com/office/drawing/2014/main" id="{3AC22AE7-BEB2-4777-8DA6-BD373E32C2BF}"/>
              </a:ext>
            </a:extLst>
          </p:cNvPr>
          <p:cNvSpPr/>
          <p:nvPr/>
        </p:nvSpPr>
        <p:spPr bwMode="auto">
          <a:xfrm>
            <a:off x="3373820" y="4562709"/>
            <a:ext cx="2038273"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582AD352-8E88-4B25-AF15-0D5FA6091A3C}"/>
              </a:ext>
            </a:extLst>
          </p:cNvPr>
          <p:cNvSpPr/>
          <p:nvPr/>
        </p:nvSpPr>
        <p:spPr bwMode="auto">
          <a:xfrm>
            <a:off x="5423338" y="4562709"/>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8" name="Rectangle 87">
            <a:extLst>
              <a:ext uri="{FF2B5EF4-FFF2-40B4-BE49-F238E27FC236}">
                <a16:creationId xmlns:a16="http://schemas.microsoft.com/office/drawing/2014/main" id="{47F37B59-5F1D-42A8-9FCA-2BDCC67D2151}"/>
              </a:ext>
            </a:extLst>
          </p:cNvPr>
          <p:cNvSpPr/>
          <p:nvPr/>
        </p:nvSpPr>
        <p:spPr bwMode="auto">
          <a:xfrm>
            <a:off x="10254538" y="4562709"/>
            <a:ext cx="946858"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9" name="Rectangle 88">
            <a:extLst>
              <a:ext uri="{FF2B5EF4-FFF2-40B4-BE49-F238E27FC236}">
                <a16:creationId xmlns:a16="http://schemas.microsoft.com/office/drawing/2014/main" id="{8315A38F-B12A-49D3-800B-6EF00D3F28EB}"/>
              </a:ext>
            </a:extLst>
          </p:cNvPr>
          <p:cNvSpPr/>
          <p:nvPr/>
        </p:nvSpPr>
        <p:spPr bwMode="auto">
          <a:xfrm>
            <a:off x="1103584" y="5585146"/>
            <a:ext cx="1858124"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1" name="Rectangle 90">
            <a:extLst>
              <a:ext uri="{FF2B5EF4-FFF2-40B4-BE49-F238E27FC236}">
                <a16:creationId xmlns:a16="http://schemas.microsoft.com/office/drawing/2014/main" id="{440EBE6D-8824-4E87-B755-3B2EE1710CFE}"/>
              </a:ext>
            </a:extLst>
          </p:cNvPr>
          <p:cNvSpPr/>
          <p:nvPr/>
        </p:nvSpPr>
        <p:spPr bwMode="auto">
          <a:xfrm>
            <a:off x="2972958" y="5585146"/>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2" name="Rectangle 91">
            <a:extLst>
              <a:ext uri="{FF2B5EF4-FFF2-40B4-BE49-F238E27FC236}">
                <a16:creationId xmlns:a16="http://schemas.microsoft.com/office/drawing/2014/main" id="{31FDC259-ECAD-4CAF-B81A-ED97B486382B}"/>
              </a:ext>
            </a:extLst>
          </p:cNvPr>
          <p:cNvSpPr/>
          <p:nvPr/>
        </p:nvSpPr>
        <p:spPr bwMode="auto">
          <a:xfrm>
            <a:off x="3373820" y="5585146"/>
            <a:ext cx="1646743"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3" name="Rectangle 92">
            <a:extLst>
              <a:ext uri="{FF2B5EF4-FFF2-40B4-BE49-F238E27FC236}">
                <a16:creationId xmlns:a16="http://schemas.microsoft.com/office/drawing/2014/main" id="{9F7C6487-E107-4B0D-9063-BE125B8BEB88}"/>
              </a:ext>
            </a:extLst>
          </p:cNvPr>
          <p:cNvSpPr/>
          <p:nvPr/>
        </p:nvSpPr>
        <p:spPr bwMode="auto">
          <a:xfrm>
            <a:off x="5022476" y="5585146"/>
            <a:ext cx="400862" cy="38381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4" name="Rectangle 93">
            <a:extLst>
              <a:ext uri="{FF2B5EF4-FFF2-40B4-BE49-F238E27FC236}">
                <a16:creationId xmlns:a16="http://schemas.microsoft.com/office/drawing/2014/main" id="{58B18779-283A-46D3-BB5F-39E2F31F2042}"/>
              </a:ext>
            </a:extLst>
          </p:cNvPr>
          <p:cNvSpPr/>
          <p:nvPr/>
        </p:nvSpPr>
        <p:spPr bwMode="auto">
          <a:xfrm>
            <a:off x="5423338" y="5585146"/>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5" name="Rectangle 94">
            <a:extLst>
              <a:ext uri="{FF2B5EF4-FFF2-40B4-BE49-F238E27FC236}">
                <a16:creationId xmlns:a16="http://schemas.microsoft.com/office/drawing/2014/main" id="{BCA2EB18-FE10-4537-AA15-7F54535E2396}"/>
              </a:ext>
            </a:extLst>
          </p:cNvPr>
          <p:cNvSpPr/>
          <p:nvPr/>
        </p:nvSpPr>
        <p:spPr bwMode="auto">
          <a:xfrm>
            <a:off x="9883241" y="5585146"/>
            <a:ext cx="1318155" cy="3838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3A363969-4536-490C-AD8C-330DA05A64F7}"/>
              </a:ext>
            </a:extLst>
          </p:cNvPr>
          <p:cNvSpPr/>
          <p:nvPr/>
        </p:nvSpPr>
        <p:spPr bwMode="auto">
          <a:xfrm>
            <a:off x="9883241" y="4562709"/>
            <a:ext cx="380634"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7" name="Rectangle 96">
            <a:extLst>
              <a:ext uri="{FF2B5EF4-FFF2-40B4-BE49-F238E27FC236}">
                <a16:creationId xmlns:a16="http://schemas.microsoft.com/office/drawing/2014/main" id="{CE0F1FA3-59BB-48FF-A0A6-C63A44CF1C9F}"/>
              </a:ext>
            </a:extLst>
          </p:cNvPr>
          <p:cNvSpPr/>
          <p:nvPr/>
        </p:nvSpPr>
        <p:spPr bwMode="auto">
          <a:xfrm>
            <a:off x="9476754" y="3578082"/>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8" name="Rectangle 97">
            <a:extLst>
              <a:ext uri="{FF2B5EF4-FFF2-40B4-BE49-F238E27FC236}">
                <a16:creationId xmlns:a16="http://schemas.microsoft.com/office/drawing/2014/main" id="{7BB325CB-A3B2-46DA-93BD-B52557C6C820}"/>
              </a:ext>
            </a:extLst>
          </p:cNvPr>
          <p:cNvSpPr/>
          <p:nvPr/>
        </p:nvSpPr>
        <p:spPr bwMode="auto">
          <a:xfrm>
            <a:off x="9476754" y="5585146"/>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9" name="Rectangle 98">
            <a:extLst>
              <a:ext uri="{FF2B5EF4-FFF2-40B4-BE49-F238E27FC236}">
                <a16:creationId xmlns:a16="http://schemas.microsoft.com/office/drawing/2014/main" id="{1126A339-17A5-40B1-BAD8-E83D87FF4657}"/>
              </a:ext>
            </a:extLst>
          </p:cNvPr>
          <p:cNvSpPr/>
          <p:nvPr/>
        </p:nvSpPr>
        <p:spPr bwMode="auto">
          <a:xfrm>
            <a:off x="9491940" y="4562709"/>
            <a:ext cx="40086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0" name="Rectangle 99">
            <a:extLst>
              <a:ext uri="{FF2B5EF4-FFF2-40B4-BE49-F238E27FC236}">
                <a16:creationId xmlns:a16="http://schemas.microsoft.com/office/drawing/2014/main" id="{F909E0D8-3892-4839-8DCB-A0104F6B681E}"/>
              </a:ext>
            </a:extLst>
          </p:cNvPr>
          <p:cNvSpPr/>
          <p:nvPr/>
        </p:nvSpPr>
        <p:spPr bwMode="auto">
          <a:xfrm>
            <a:off x="5821844" y="3578082"/>
            <a:ext cx="1032297" cy="385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Rectangle 100">
            <a:extLst>
              <a:ext uri="{FF2B5EF4-FFF2-40B4-BE49-F238E27FC236}">
                <a16:creationId xmlns:a16="http://schemas.microsoft.com/office/drawing/2014/main" id="{DBB6078D-9961-46C3-A800-2A9479396C91}"/>
              </a:ext>
            </a:extLst>
          </p:cNvPr>
          <p:cNvSpPr/>
          <p:nvPr/>
        </p:nvSpPr>
        <p:spPr bwMode="auto">
          <a:xfrm>
            <a:off x="8454136" y="3578082"/>
            <a:ext cx="1024759"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Rectangle 101">
            <a:extLst>
              <a:ext uri="{FF2B5EF4-FFF2-40B4-BE49-F238E27FC236}">
                <a16:creationId xmlns:a16="http://schemas.microsoft.com/office/drawing/2014/main" id="{8E895A5E-CF27-4675-AB6B-7BEF4E9A1327}"/>
              </a:ext>
            </a:extLst>
          </p:cNvPr>
          <p:cNvSpPr/>
          <p:nvPr/>
        </p:nvSpPr>
        <p:spPr bwMode="auto">
          <a:xfrm>
            <a:off x="8843219" y="4562709"/>
            <a:ext cx="648721" cy="38381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3" name="Rectangle 102">
            <a:extLst>
              <a:ext uri="{FF2B5EF4-FFF2-40B4-BE49-F238E27FC236}">
                <a16:creationId xmlns:a16="http://schemas.microsoft.com/office/drawing/2014/main" id="{368CB827-37B1-4EAA-91E8-EC76FC2E37EE}"/>
              </a:ext>
            </a:extLst>
          </p:cNvPr>
          <p:cNvSpPr/>
          <p:nvPr/>
        </p:nvSpPr>
        <p:spPr bwMode="auto">
          <a:xfrm>
            <a:off x="5835445" y="4562709"/>
            <a:ext cx="2038273"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6" name="Rectangle 105">
            <a:extLst>
              <a:ext uri="{FF2B5EF4-FFF2-40B4-BE49-F238E27FC236}">
                <a16:creationId xmlns:a16="http://schemas.microsoft.com/office/drawing/2014/main" id="{3A8EEFEC-5D35-44AF-984F-E2914C58BC21}"/>
              </a:ext>
            </a:extLst>
          </p:cNvPr>
          <p:cNvSpPr/>
          <p:nvPr/>
        </p:nvSpPr>
        <p:spPr bwMode="auto">
          <a:xfrm>
            <a:off x="6852000" y="3578082"/>
            <a:ext cx="1024759" cy="385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7" name="Rectangle 106">
            <a:extLst>
              <a:ext uri="{FF2B5EF4-FFF2-40B4-BE49-F238E27FC236}">
                <a16:creationId xmlns:a16="http://schemas.microsoft.com/office/drawing/2014/main" id="{724E2B93-2694-4A84-9F59-F15A7FCBFCB8}"/>
              </a:ext>
            </a:extLst>
          </p:cNvPr>
          <p:cNvSpPr/>
          <p:nvPr/>
        </p:nvSpPr>
        <p:spPr bwMode="auto">
          <a:xfrm>
            <a:off x="7882384" y="3578082"/>
            <a:ext cx="57175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8" name="Rectangle 107">
            <a:extLst>
              <a:ext uri="{FF2B5EF4-FFF2-40B4-BE49-F238E27FC236}">
                <a16:creationId xmlns:a16="http://schemas.microsoft.com/office/drawing/2014/main" id="{9554CE16-C97B-4F48-80CD-6E11E34E424D}"/>
              </a:ext>
            </a:extLst>
          </p:cNvPr>
          <p:cNvSpPr/>
          <p:nvPr/>
        </p:nvSpPr>
        <p:spPr bwMode="auto">
          <a:xfrm>
            <a:off x="7882384" y="4562709"/>
            <a:ext cx="57175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9" name="Rectangle 108">
            <a:extLst>
              <a:ext uri="{FF2B5EF4-FFF2-40B4-BE49-F238E27FC236}">
                <a16:creationId xmlns:a16="http://schemas.microsoft.com/office/drawing/2014/main" id="{86A62AC0-31CA-433C-AAD4-1F42233D9031}"/>
              </a:ext>
            </a:extLst>
          </p:cNvPr>
          <p:cNvSpPr/>
          <p:nvPr/>
        </p:nvSpPr>
        <p:spPr bwMode="auto">
          <a:xfrm>
            <a:off x="8459379" y="4562709"/>
            <a:ext cx="380634"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0" name="Rectangle 109">
            <a:extLst>
              <a:ext uri="{FF2B5EF4-FFF2-40B4-BE49-F238E27FC236}">
                <a16:creationId xmlns:a16="http://schemas.microsoft.com/office/drawing/2014/main" id="{5CA8E764-ECB1-40C3-B644-F65C0721688C}"/>
              </a:ext>
            </a:extLst>
          </p:cNvPr>
          <p:cNvSpPr/>
          <p:nvPr/>
        </p:nvSpPr>
        <p:spPr bwMode="auto">
          <a:xfrm>
            <a:off x="7860458" y="5585146"/>
            <a:ext cx="571752" cy="38381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1" name="Rectangle 110">
            <a:extLst>
              <a:ext uri="{FF2B5EF4-FFF2-40B4-BE49-F238E27FC236}">
                <a16:creationId xmlns:a16="http://schemas.microsoft.com/office/drawing/2014/main" id="{29BD0E79-9225-49F1-BBB2-67E80126F4C9}"/>
              </a:ext>
            </a:extLst>
          </p:cNvPr>
          <p:cNvSpPr/>
          <p:nvPr/>
        </p:nvSpPr>
        <p:spPr bwMode="auto">
          <a:xfrm>
            <a:off x="8435254" y="5585146"/>
            <a:ext cx="864085" cy="3838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2" name="Rectangle 111">
            <a:extLst>
              <a:ext uri="{FF2B5EF4-FFF2-40B4-BE49-F238E27FC236}">
                <a16:creationId xmlns:a16="http://schemas.microsoft.com/office/drawing/2014/main" id="{A51A455F-A5FF-45C9-992C-BDD203010274}"/>
              </a:ext>
            </a:extLst>
          </p:cNvPr>
          <p:cNvSpPr/>
          <p:nvPr/>
        </p:nvSpPr>
        <p:spPr bwMode="auto">
          <a:xfrm>
            <a:off x="5828788" y="5585146"/>
            <a:ext cx="1032297" cy="385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3" name="Rectangle 112">
            <a:extLst>
              <a:ext uri="{FF2B5EF4-FFF2-40B4-BE49-F238E27FC236}">
                <a16:creationId xmlns:a16="http://schemas.microsoft.com/office/drawing/2014/main" id="{3855E82D-C0C0-4975-AB8E-B817FF1C16A4}"/>
              </a:ext>
            </a:extLst>
          </p:cNvPr>
          <p:cNvSpPr/>
          <p:nvPr/>
        </p:nvSpPr>
        <p:spPr bwMode="auto">
          <a:xfrm>
            <a:off x="9290695" y="5585146"/>
            <a:ext cx="182703" cy="38381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26619685"/>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en-US" altLang="en-US" noProof="0" dirty="0"/>
              <a:t>Execution time </a:t>
            </a:r>
            <a:r>
              <a:rPr lang="en-US" altLang="en-US" i="1" noProof="0" dirty="0"/>
              <a:t>T</a:t>
            </a:r>
          </a:p>
        </p:txBody>
      </p:sp>
      <p:sp>
        <p:nvSpPr>
          <p:cNvPr id="93188" name="Rectangle 3"/>
          <p:cNvSpPr>
            <a:spLocks noGrp="1" noChangeArrowheads="1"/>
          </p:cNvSpPr>
          <p:nvPr>
            <p:ph type="body" idx="1"/>
          </p:nvPr>
        </p:nvSpPr>
        <p:spPr/>
        <p:txBody>
          <a:bodyPr/>
          <a:lstStyle/>
          <a:p>
            <a:pPr eaLnBrk="1" hangingPunct="1"/>
            <a:r>
              <a:rPr lang="en-US" altLang="en-US" noProof="0" dirty="0"/>
              <a:t>The execution time </a:t>
            </a:r>
            <a:r>
              <a:rPr lang="en-US" altLang="en-US" i="1" dirty="0"/>
              <a:t>T</a:t>
            </a:r>
            <a:r>
              <a:rPr lang="en-US" altLang="en-US" dirty="0"/>
              <a:t> of a parallel program on a dedicated computer (i.e., we do not consider the OS, multi user, interrupts etc. here) comprises:</a:t>
            </a:r>
            <a:endParaRPr lang="en-US" altLang="en-US" noProof="0" dirty="0"/>
          </a:p>
          <a:p>
            <a:pPr lvl="1"/>
            <a:r>
              <a:rPr lang="en-US" altLang="en-US" dirty="0">
                <a:solidFill>
                  <a:srgbClr val="FF0000"/>
                </a:solidFill>
              </a:rPr>
              <a:t>Computation time </a:t>
            </a:r>
            <a:r>
              <a:rPr lang="en-US" altLang="en-US" i="1" noProof="0" dirty="0" err="1">
                <a:solidFill>
                  <a:srgbClr val="FF0000"/>
                </a:solidFill>
              </a:rPr>
              <a:t>T</a:t>
            </a:r>
            <a:r>
              <a:rPr lang="en-US" altLang="en-US" i="1" baseline="-25000" noProof="0" dirty="0" err="1">
                <a:solidFill>
                  <a:srgbClr val="FF0000"/>
                </a:solidFill>
              </a:rPr>
              <a:t>comp</a:t>
            </a:r>
            <a:r>
              <a:rPr lang="en-US" altLang="en-US" noProof="0" dirty="0">
                <a:solidFill>
                  <a:srgbClr val="FF0000"/>
                </a:solidFill>
              </a:rPr>
              <a:t> </a:t>
            </a:r>
          </a:p>
          <a:p>
            <a:pPr lvl="2" eaLnBrk="1" hangingPunct="1"/>
            <a:r>
              <a:rPr lang="en-US" altLang="en-US" noProof="0" dirty="0"/>
              <a:t>Time for the “real” operations needed for the problem</a:t>
            </a:r>
          </a:p>
          <a:p>
            <a:pPr lvl="1"/>
            <a:r>
              <a:rPr lang="en-US" altLang="en-US" dirty="0">
                <a:solidFill>
                  <a:srgbClr val="0070C0"/>
                </a:solidFill>
              </a:rPr>
              <a:t>Communication time </a:t>
            </a:r>
            <a:r>
              <a:rPr lang="en-US" altLang="en-US" i="1" noProof="0" dirty="0" err="1">
                <a:solidFill>
                  <a:srgbClr val="0070C0"/>
                </a:solidFill>
              </a:rPr>
              <a:t>T</a:t>
            </a:r>
            <a:r>
              <a:rPr lang="en-US" altLang="en-US" i="1" baseline="-25000" noProof="0" dirty="0" err="1">
                <a:solidFill>
                  <a:srgbClr val="0070C0"/>
                </a:solidFill>
              </a:rPr>
              <a:t>comm</a:t>
            </a:r>
            <a:r>
              <a:rPr lang="en-US" altLang="en-US" noProof="0" dirty="0">
                <a:solidFill>
                  <a:srgbClr val="0070C0"/>
                </a:solidFill>
              </a:rPr>
              <a:t> </a:t>
            </a:r>
          </a:p>
          <a:p>
            <a:pPr lvl="2" eaLnBrk="1" hangingPunct="1"/>
            <a:r>
              <a:rPr lang="en-US" altLang="en-US" noProof="0" dirty="0"/>
              <a:t>Time for sending and receiving messages including overheads</a:t>
            </a:r>
          </a:p>
          <a:p>
            <a:pPr lvl="1"/>
            <a:r>
              <a:rPr lang="en-US" altLang="en-US" dirty="0">
                <a:solidFill>
                  <a:srgbClr val="00B050"/>
                </a:solidFill>
              </a:rPr>
              <a:t>Idle time </a:t>
            </a:r>
            <a:r>
              <a:rPr lang="en-US" altLang="en-US" i="1" noProof="0" dirty="0" err="1">
                <a:solidFill>
                  <a:srgbClr val="00B050"/>
                </a:solidFill>
              </a:rPr>
              <a:t>T</a:t>
            </a:r>
            <a:r>
              <a:rPr lang="en-US" altLang="en-US" i="1" baseline="-25000" noProof="0" dirty="0" err="1">
                <a:solidFill>
                  <a:srgbClr val="00B050"/>
                </a:solidFill>
              </a:rPr>
              <a:t>idle</a:t>
            </a:r>
            <a:endParaRPr lang="en-US" altLang="en-US" noProof="0" dirty="0">
              <a:solidFill>
                <a:srgbClr val="00B050"/>
              </a:solidFill>
            </a:endParaRPr>
          </a:p>
          <a:p>
            <a:pPr lvl="2"/>
            <a:r>
              <a:rPr lang="en-US" altLang="en-US" noProof="0" dirty="0"/>
              <a:t>Waiting time (waiting for sending</a:t>
            </a:r>
            <a:r>
              <a:rPr lang="en-US" altLang="en-US" dirty="0"/>
              <a:t>, receiving, synchronization) </a:t>
            </a:r>
            <a:br>
              <a:rPr lang="en-US" altLang="en-US" noProof="0" dirty="0"/>
            </a:br>
            <a:endParaRPr lang="en-US" altLang="en-US" noProof="0" dirty="0"/>
          </a:p>
          <a:p>
            <a:pPr eaLnBrk="1" hangingPunct="1"/>
            <a:r>
              <a:rPr lang="en-US" altLang="en-US" dirty="0"/>
              <a:t>Overall execution time</a:t>
            </a:r>
            <a:r>
              <a:rPr lang="en-US" altLang="en-US" noProof="0" dirty="0"/>
              <a:t>:     </a:t>
            </a:r>
            <a:r>
              <a:rPr lang="en-US" altLang="en-US" i="1" noProof="0" dirty="0"/>
              <a:t>T = </a:t>
            </a:r>
            <a:r>
              <a:rPr lang="en-US" altLang="en-US" i="1" noProof="0" dirty="0" err="1">
                <a:solidFill>
                  <a:srgbClr val="FF0000"/>
                </a:solidFill>
              </a:rPr>
              <a:t>T</a:t>
            </a:r>
            <a:r>
              <a:rPr lang="en-US" altLang="en-US" i="1" baseline="-25000" noProof="0" dirty="0" err="1">
                <a:solidFill>
                  <a:srgbClr val="FF0000"/>
                </a:solidFill>
              </a:rPr>
              <a:t>comp</a:t>
            </a:r>
            <a:r>
              <a:rPr lang="en-US" altLang="en-US" i="1" noProof="0" dirty="0"/>
              <a:t> + </a:t>
            </a:r>
            <a:r>
              <a:rPr lang="en-US" altLang="en-US" i="1" noProof="0" dirty="0" err="1">
                <a:solidFill>
                  <a:srgbClr val="0070C0"/>
                </a:solidFill>
              </a:rPr>
              <a:t>T</a:t>
            </a:r>
            <a:r>
              <a:rPr lang="en-US" altLang="en-US" i="1" baseline="-25000" noProof="0" dirty="0" err="1">
                <a:solidFill>
                  <a:srgbClr val="0070C0"/>
                </a:solidFill>
              </a:rPr>
              <a:t>comm</a:t>
            </a:r>
            <a:r>
              <a:rPr lang="en-US" altLang="en-US" i="1" noProof="0" dirty="0"/>
              <a:t> + </a:t>
            </a:r>
            <a:r>
              <a:rPr lang="en-US" altLang="en-US" i="1" noProof="0" dirty="0" err="1">
                <a:solidFill>
                  <a:srgbClr val="00B050"/>
                </a:solidFill>
              </a:rPr>
              <a:t>T</a:t>
            </a:r>
            <a:r>
              <a:rPr lang="en-US" altLang="en-US" i="1" baseline="-25000" noProof="0" dirty="0" err="1">
                <a:solidFill>
                  <a:srgbClr val="00B050"/>
                </a:solidFill>
              </a:rPr>
              <a:t>idle</a:t>
            </a:r>
            <a:endParaRPr lang="en-US" altLang="en-US" i="1" noProof="0" dirty="0">
              <a:solidFill>
                <a:srgbClr val="00B050"/>
              </a:solidFill>
            </a:endParaRPr>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630980447"/>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altLang="en-US" noProof="0" dirty="0"/>
              <a:t>Transmission time of a message </a:t>
            </a:r>
            <a:r>
              <a:rPr lang="en-US" altLang="en-US" i="1" noProof="0" dirty="0" err="1"/>
              <a:t>T</a:t>
            </a:r>
            <a:r>
              <a:rPr lang="en-US" altLang="en-US" i="1" baseline="-25000" noProof="0" dirty="0" err="1"/>
              <a:t>msg</a:t>
            </a:r>
            <a:endParaRPr lang="en-US" altLang="en-US" i="1" noProof="0" dirty="0"/>
          </a:p>
        </p:txBody>
      </p:sp>
      <p:sp>
        <p:nvSpPr>
          <p:cNvPr id="94212" name="Rectangle 3"/>
          <p:cNvSpPr>
            <a:spLocks noGrp="1" noChangeArrowheads="1"/>
          </p:cNvSpPr>
          <p:nvPr>
            <p:ph type="body" idx="1"/>
          </p:nvPr>
        </p:nvSpPr>
        <p:spPr/>
        <p:txBody>
          <a:bodyPr/>
          <a:lstStyle/>
          <a:p>
            <a:pPr eaLnBrk="1" hangingPunct="1"/>
            <a:r>
              <a:rPr lang="en-US" altLang="en-US" noProof="0" dirty="0"/>
              <a:t>The time required for sending a message of a certain size between two (or more) processors.</a:t>
            </a:r>
          </a:p>
          <a:p>
            <a:pPr eaLnBrk="1" hangingPunct="1"/>
            <a:endParaRPr lang="en-US" altLang="en-US" dirty="0"/>
          </a:p>
          <a:p>
            <a:pPr eaLnBrk="1" hangingPunct="1"/>
            <a:r>
              <a:rPr lang="en-US" altLang="en-US" noProof="0" dirty="0"/>
              <a:t>Each message is comprised of several words or data packets of typically equal size. </a:t>
            </a:r>
            <a:br>
              <a:rPr lang="en-US" altLang="en-US" noProof="0" dirty="0"/>
            </a:br>
            <a:endParaRPr lang="en-US" altLang="en-US" noProof="0" dirty="0"/>
          </a:p>
          <a:p>
            <a:pPr eaLnBrk="1" hangingPunct="1"/>
            <a:r>
              <a:rPr lang="en-US" altLang="en-US" noProof="0" dirty="0"/>
              <a:t>The communication time of a message comprises</a:t>
            </a:r>
          </a:p>
          <a:p>
            <a:pPr eaLnBrk="1" hangingPunct="1"/>
            <a:endParaRPr lang="en-US" altLang="en-US" noProof="0" dirty="0"/>
          </a:p>
          <a:p>
            <a:pPr lvl="1"/>
            <a:r>
              <a:rPr lang="en-US" altLang="en-US" b="1" dirty="0"/>
              <a:t>Message startup time </a:t>
            </a:r>
            <a:r>
              <a:rPr lang="en-US" altLang="en-US" b="1" noProof="0" dirty="0" err="1"/>
              <a:t>t</a:t>
            </a:r>
            <a:r>
              <a:rPr lang="en-US" altLang="en-US" b="1" baseline="-25000" noProof="0" dirty="0" err="1"/>
              <a:t>s</a:t>
            </a:r>
            <a:r>
              <a:rPr lang="en-US" altLang="en-US" b="1" noProof="0" dirty="0"/>
              <a:t>  </a:t>
            </a:r>
          </a:p>
          <a:p>
            <a:pPr lvl="2" eaLnBrk="1" hangingPunct="1"/>
            <a:r>
              <a:rPr lang="en-US" altLang="en-US" noProof="0" dirty="0"/>
              <a:t>Initialization of the communication</a:t>
            </a:r>
          </a:p>
          <a:p>
            <a:pPr eaLnBrk="1" hangingPunct="1"/>
            <a:endParaRPr lang="en-US" altLang="en-US" noProof="0" dirty="0"/>
          </a:p>
          <a:p>
            <a:pPr lvl="1" eaLnBrk="1" hangingPunct="1"/>
            <a:r>
              <a:rPr lang="en-US" altLang="en-US" b="1" noProof="0" dirty="0"/>
              <a:t>Transfer time </a:t>
            </a:r>
            <a:r>
              <a:rPr lang="en-US" altLang="en-US" b="1" noProof="0" dirty="0" err="1"/>
              <a:t>t</a:t>
            </a:r>
            <a:r>
              <a:rPr lang="en-US" altLang="en-US" b="1" baseline="-25000" noProof="0" dirty="0" err="1"/>
              <a:t>w</a:t>
            </a:r>
            <a:r>
              <a:rPr lang="en-US" altLang="en-US" b="1" noProof="0" dirty="0"/>
              <a:t> </a:t>
            </a:r>
            <a:r>
              <a:rPr lang="en-US" altLang="en-US" noProof="0" dirty="0"/>
              <a:t>for each transmitted word or data packet </a:t>
            </a:r>
          </a:p>
          <a:p>
            <a:pPr lvl="2" eaLnBrk="1" hangingPunct="1"/>
            <a:r>
              <a:rPr lang="en-US" altLang="en-US" noProof="0" dirty="0"/>
              <a:t>Depends on the </a:t>
            </a:r>
            <a:r>
              <a:rPr lang="en-US" altLang="en-US" dirty="0"/>
              <a:t>data rate of the communication medium</a:t>
            </a:r>
            <a:r>
              <a:rPr lang="en-US" altLang="en-US" noProof="0" dirty="0"/>
              <a:t> </a:t>
            </a:r>
            <a:br>
              <a:rPr lang="en-US" altLang="en-US" noProof="0" dirty="0"/>
            </a:br>
            <a:endParaRPr lang="en-US" altLang="en-US" noProof="0" dirty="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a:ln>
                <a:noFill/>
              </a:ln>
              <a:solidFill>
                <a:srgbClr val="5F5F5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670113860"/>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13.1|1.8|43.3|12.7|24.8|14.9|19.6"/>
</p:tagLst>
</file>

<file path=ppt/tags/tag2.xml><?xml version="1.0" encoding="utf-8"?>
<p:tagLst xmlns:a="http://schemas.openxmlformats.org/drawingml/2006/main" xmlns:r="http://schemas.openxmlformats.org/officeDocument/2006/relationships" xmlns:p="http://schemas.openxmlformats.org/presentationml/2006/main">
  <p:tag name="TIMING" val="|113.4"/>
</p:tagLst>
</file>

<file path=ppt/tags/tag3.xml><?xml version="1.0" encoding="utf-8"?>
<p:tagLst xmlns:a="http://schemas.openxmlformats.org/drawingml/2006/main" xmlns:r="http://schemas.openxmlformats.org/officeDocument/2006/relationships" xmlns:p="http://schemas.openxmlformats.org/presentationml/2006/main">
  <p:tag name="TIMING" val="|106.8|0"/>
</p:tagLst>
</file>

<file path=ppt/tags/tag4.xml><?xml version="1.0" encoding="utf-8"?>
<p:tagLst xmlns:a="http://schemas.openxmlformats.org/drawingml/2006/main" xmlns:r="http://schemas.openxmlformats.org/officeDocument/2006/relationships" xmlns:p="http://schemas.openxmlformats.org/presentationml/2006/main">
  <p:tag name="TIMING" val="|13.1|18.5|22.3|11.3|11.4|8.7|18.2|29.6|27.2|15.2|3.7|20.5|11.8|34.1|8.7|23.6|22.2|7.3|58|15.2|10.3|14.3|38.9|15.5|9.5|3.8"/>
</p:tagLst>
</file>

<file path=ppt/tags/tag5.xml><?xml version="1.0" encoding="utf-8"?>
<p:tagLst xmlns:a="http://schemas.openxmlformats.org/drawingml/2006/main" xmlns:r="http://schemas.openxmlformats.org/officeDocument/2006/relationships" xmlns:p="http://schemas.openxmlformats.org/presentationml/2006/main">
  <p:tag name="TIMING" val="|13.1|1.8|43.3|12.7|24.8|14.9|19.6"/>
</p:tagLst>
</file>

<file path=ppt/theme/theme1.xml><?xml version="1.0" encoding="utf-8"?>
<a:theme xmlns:a="http://schemas.openxmlformats.org/drawingml/2006/main" name="FU-Berlin-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Berlin-16zu9" id="{3DE36BF4-006A-4190-B5F1-ADA600A71A8F}" vid="{907B8B37-32E7-4D39-B3D5-4AC4B22343D9}"/>
    </a:ext>
  </a:extLst>
</a:theme>
</file>

<file path=ppt/theme/theme2.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12633</Words>
  <Application>Microsoft Office PowerPoint</Application>
  <PresentationFormat>Widescreen</PresentationFormat>
  <Paragraphs>2385</Paragraphs>
  <Slides>148</Slides>
  <Notes>109</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4</vt:i4>
      </vt:variant>
      <vt:variant>
        <vt:lpstr>Slide Titles</vt:lpstr>
      </vt:variant>
      <vt:variant>
        <vt:i4>148</vt:i4>
      </vt:variant>
    </vt:vector>
  </HeadingPairs>
  <TitlesOfParts>
    <vt:vector size="167" baseType="lpstr">
      <vt:lpstr>ＭＳ Ｐゴシック</vt:lpstr>
      <vt:lpstr>ＭＳ Ｐゴシック</vt:lpstr>
      <vt:lpstr>Arial</vt:lpstr>
      <vt:lpstr>Calibri</vt:lpstr>
      <vt:lpstr>Cambria Math</vt:lpstr>
      <vt:lpstr>Courier New</vt:lpstr>
      <vt:lpstr>Helvetica</vt:lpstr>
      <vt:lpstr>Monotype Sorts</vt:lpstr>
      <vt:lpstr>Symbol</vt:lpstr>
      <vt:lpstr>Times New Roman</vt:lpstr>
      <vt:lpstr>Verdana</vt:lpstr>
      <vt:lpstr>Wingdings</vt:lpstr>
      <vt:lpstr>Wingdings 3</vt:lpstr>
      <vt:lpstr>FU-Berlin-16zu9</vt:lpstr>
      <vt:lpstr>FU_Standard-Vorlage_B</vt:lpstr>
      <vt:lpstr>VISIO</vt:lpstr>
      <vt:lpstr>Dokument</vt:lpstr>
      <vt:lpstr>Equation.3</vt:lpstr>
      <vt:lpstr>Microsoft Word Picture</vt:lpstr>
      <vt:lpstr>TI II: Computer Architecture Memories</vt:lpstr>
      <vt:lpstr>Content</vt:lpstr>
      <vt:lpstr>Memory Hierarchy</vt:lpstr>
      <vt:lpstr>Motivation for a memory hierarchy</vt:lpstr>
      <vt:lpstr>Memory hierarchy</vt:lpstr>
      <vt:lpstr>Memory hierarchy</vt:lpstr>
      <vt:lpstr>Memory hierarchy</vt:lpstr>
      <vt:lpstr>Memory hierarchy - parameters</vt:lpstr>
      <vt:lpstr>Memory hierarchy</vt:lpstr>
      <vt:lpstr>Main memory</vt:lpstr>
      <vt:lpstr>Overview</vt:lpstr>
      <vt:lpstr>Terminology</vt:lpstr>
      <vt:lpstr>Terminology</vt:lpstr>
      <vt:lpstr>Access time vs. cycle time</vt:lpstr>
      <vt:lpstr>Classification of semi-conductor memory</vt:lpstr>
      <vt:lpstr>Types of DRAM</vt:lpstr>
      <vt:lpstr>Synchronous DRAM (SDRAM)</vt:lpstr>
      <vt:lpstr>Double Data Rate (DDR) SDRAM and more …</vt:lpstr>
      <vt:lpstr>Questions &amp; Tasks</vt:lpstr>
      <vt:lpstr>Organization of main memory</vt:lpstr>
      <vt:lpstr>Organization of memory</vt:lpstr>
      <vt:lpstr>History: What is a byte?</vt:lpstr>
      <vt:lpstr>Byte Ordering – Endianness: Big endian vs. little endian</vt:lpstr>
      <vt:lpstr>Organization of Memory</vt:lpstr>
      <vt:lpstr>Memory Map</vt:lpstr>
      <vt:lpstr>Example Memory Map</vt:lpstr>
      <vt:lpstr>Questions &amp; Tasks</vt:lpstr>
      <vt:lpstr>Cache memory </vt:lpstr>
      <vt:lpstr>Cache Memory</vt:lpstr>
      <vt:lpstr>Cache Application</vt:lpstr>
      <vt:lpstr>Cache Architecture (high level)</vt:lpstr>
      <vt:lpstr>Basic questions for cache design</vt:lpstr>
      <vt:lpstr>Cache Location I</vt:lpstr>
      <vt:lpstr>Cache Location II</vt:lpstr>
      <vt:lpstr>Cache Controller</vt:lpstr>
      <vt:lpstr>Cache – Why does it work?</vt:lpstr>
      <vt:lpstr>Operation of a cache: read</vt:lpstr>
      <vt:lpstr>Operation of a cache: read</vt:lpstr>
      <vt:lpstr>Definitions</vt:lpstr>
      <vt:lpstr>Operation of a cache: write</vt:lpstr>
      <vt:lpstr>Write through policy</vt:lpstr>
      <vt:lpstr>Buffered write through policy</vt:lpstr>
      <vt:lpstr>Write back policy</vt:lpstr>
      <vt:lpstr>Write back policy – pros and cons</vt:lpstr>
      <vt:lpstr>Questions &amp; Tasks</vt:lpstr>
      <vt:lpstr>Architecture of cache memory</vt:lpstr>
      <vt:lpstr>General architecture of cache memory</vt:lpstr>
      <vt:lpstr>Components of cache memory 1</vt:lpstr>
      <vt:lpstr>Components of cache memory 2</vt:lpstr>
      <vt:lpstr>Blocks, lines, sets, frames …</vt:lpstr>
      <vt:lpstr>Associativity</vt:lpstr>
      <vt:lpstr>Replacement policies</vt:lpstr>
      <vt:lpstr>Fully associative cache</vt:lpstr>
      <vt:lpstr>Fully associative cache</vt:lpstr>
      <vt:lpstr>Fully associative cache</vt:lpstr>
      <vt:lpstr>Direct mapped cache</vt:lpstr>
      <vt:lpstr>Direct mapped cache</vt:lpstr>
      <vt:lpstr>Characteristics of direct mapped caches</vt:lpstr>
      <vt:lpstr>N-way set associative cache</vt:lpstr>
      <vt:lpstr>2-way set associative cache</vt:lpstr>
      <vt:lpstr>Characteristics of n-way set associative caches</vt:lpstr>
      <vt:lpstr>Example: Organization of a cache with 8 cache lines capacity</vt:lpstr>
      <vt:lpstr>Example: cache hit ratios</vt:lpstr>
      <vt:lpstr>Some more examples</vt:lpstr>
      <vt:lpstr>Questions &amp; Tasks</vt:lpstr>
      <vt:lpstr>Virtual Memory </vt:lpstr>
      <vt:lpstr>Virtual Memory: Motivation</vt:lpstr>
      <vt:lpstr>Basic idea of virtual memory management</vt:lpstr>
      <vt:lpstr>Virtual memory management 1</vt:lpstr>
      <vt:lpstr>Virtual memory management 2</vt:lpstr>
      <vt:lpstr>Mapping of addresses</vt:lpstr>
      <vt:lpstr>Mapping of virtual addresses</vt:lpstr>
      <vt:lpstr>Example</vt:lpstr>
      <vt:lpstr>Questions &amp; Tasks</vt:lpstr>
      <vt:lpstr>Paging</vt:lpstr>
      <vt:lpstr>Segmentation and paging</vt:lpstr>
      <vt:lpstr>Pages in virtual and real memory</vt:lpstr>
      <vt:lpstr>Translation of virtual to real addresses</vt:lpstr>
      <vt:lpstr>Possible mapping of virtual pages</vt:lpstr>
      <vt:lpstr>Paging</vt:lpstr>
      <vt:lpstr>Challenges</vt:lpstr>
      <vt:lpstr>Challenges for the virtual memory management</vt:lpstr>
      <vt:lpstr>Challenges for the virtual memory management</vt:lpstr>
      <vt:lpstr>Internal fragmentation</vt:lpstr>
      <vt:lpstr>Questions &amp; Tasks</vt:lpstr>
      <vt:lpstr>Virtual Memory and Caches</vt:lpstr>
      <vt:lpstr>Location of cache and memory management unit</vt:lpstr>
      <vt:lpstr>Location of cache and memory management unit</vt:lpstr>
      <vt:lpstr>Virtual vs. physical cache</vt:lpstr>
      <vt:lpstr>Memory protection </vt:lpstr>
      <vt:lpstr>Questions &amp; Tasks</vt:lpstr>
      <vt:lpstr>Memory in multi processor systems </vt:lpstr>
      <vt:lpstr>Basics </vt:lpstr>
      <vt:lpstr>Configurations</vt:lpstr>
      <vt:lpstr>Shared memory multiprocessor systems</vt:lpstr>
      <vt:lpstr>Message passing multiprocessor systems</vt:lpstr>
      <vt:lpstr>Performance metrics for parallel systems</vt:lpstr>
      <vt:lpstr>Execution time T</vt:lpstr>
      <vt:lpstr>Transmission time of a message Tmsg</vt:lpstr>
      <vt:lpstr>Transmission time of a message Tmsg</vt:lpstr>
      <vt:lpstr>Some definitions</vt:lpstr>
      <vt:lpstr>Basic findings</vt:lpstr>
      <vt:lpstr>Speed-up and efficiency</vt:lpstr>
      <vt:lpstr>The speed-up depends on the algorithm</vt:lpstr>
      <vt:lpstr>Scalability of parallel computer systems</vt:lpstr>
      <vt:lpstr>Definitions</vt:lpstr>
      <vt:lpstr>Definitions</vt:lpstr>
      <vt:lpstr>Conclusions </vt:lpstr>
      <vt:lpstr>Example I</vt:lpstr>
      <vt:lpstr>Example II</vt:lpstr>
      <vt:lpstr>Amdahl’s Law (1967, Gene Amdahl)</vt:lpstr>
      <vt:lpstr>Discussion of Amdahl’s Law</vt:lpstr>
      <vt:lpstr>Synergetic effects or super linear speed-up (S&gt;n, E&gt;1) </vt:lpstr>
      <vt:lpstr>Consequences</vt:lpstr>
      <vt:lpstr>Potential problems of multiprocessor systems</vt:lpstr>
      <vt:lpstr>Questions &amp; Tasks</vt:lpstr>
      <vt:lpstr>Interconnects </vt:lpstr>
      <vt:lpstr>Interconnects</vt:lpstr>
      <vt:lpstr>Classification of interconnects</vt:lpstr>
      <vt:lpstr>A classical dynamic interconnect: bus</vt:lpstr>
      <vt:lpstr>Dynamic high performance interconnect: crossbar switch</vt:lpstr>
      <vt:lpstr>Cache coherence </vt:lpstr>
      <vt:lpstr>The cache coherence problem</vt:lpstr>
      <vt:lpstr>Why differentiating between consistency and coherence?</vt:lpstr>
      <vt:lpstr>Cache coherence protocols</vt:lpstr>
      <vt:lpstr>The MESI protocol: basics</vt:lpstr>
      <vt:lpstr>The MESI protocol: states</vt:lpstr>
      <vt:lpstr>The MESI state diagram – two bits per cache line in each cache</vt:lpstr>
      <vt:lpstr>MESI example</vt:lpstr>
      <vt:lpstr>Yet another MESI example I</vt:lpstr>
      <vt:lpstr>Yet another MESI example II</vt:lpstr>
      <vt:lpstr>Questions &amp; Tasks</vt:lpstr>
      <vt:lpstr>Configurations</vt:lpstr>
      <vt:lpstr>Distributed shared memory multiprocessor systems</vt:lpstr>
      <vt:lpstr>ccNUMA, COMA, nccNUMA (I)</vt:lpstr>
      <vt:lpstr>ccNUMA, COMA, nccNUMA (II)</vt:lpstr>
      <vt:lpstr>Two types of distributed shared memory multiprocessor systems</vt:lpstr>
      <vt:lpstr>Configurations</vt:lpstr>
      <vt:lpstr>Message passing multiprocessor systems</vt:lpstr>
      <vt:lpstr>Distributed Systems / distributed computing</vt:lpstr>
      <vt:lpstr>Advantages of distributed systems</vt:lpstr>
      <vt:lpstr>Disadvantages of distributed systems</vt:lpstr>
      <vt:lpstr>Grid computing</vt:lpstr>
      <vt:lpstr>…and some more computer systems</vt:lpstr>
      <vt:lpstr>The Internet of Things</vt:lpstr>
      <vt:lpstr>Questions &amp; Tasks</vt:lpstr>
      <vt:lpstr>Summary</vt:lpstr>
      <vt:lpstr>Content</vt:lpstr>
    </vt:vector>
  </TitlesOfParts>
  <Company>Freie Universität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 II: Computer Architecture Memories</dc:title>
  <dc:creator>Schiller, Jochen</dc:creator>
  <cp:lastModifiedBy>Schiller, Jochen</cp:lastModifiedBy>
  <cp:revision>201</cp:revision>
  <dcterms:created xsi:type="dcterms:W3CDTF">2018-01-18T14:01:27Z</dcterms:created>
  <dcterms:modified xsi:type="dcterms:W3CDTF">2021-02-15T17:30:42Z</dcterms:modified>
</cp:coreProperties>
</file>