
<file path=[Content_Types].xml><?xml version="1.0" encoding="utf-8"?>
<Types xmlns="http://schemas.openxmlformats.org/package/2006/content-types">
  <Default Extension="xml" ContentType="application/xml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  <p:sldMasterId id="2147483690" r:id="rId2"/>
  </p:sldMasterIdLst>
  <p:notesMasterIdLst>
    <p:notesMasterId r:id="rId52"/>
  </p:notesMasterIdLst>
  <p:handoutMasterIdLst>
    <p:handoutMasterId r:id="rId53"/>
  </p:handoutMasterIdLst>
  <p:sldIdLst>
    <p:sldId id="494" r:id="rId3"/>
    <p:sldId id="495" r:id="rId4"/>
    <p:sldId id="575" r:id="rId5"/>
    <p:sldId id="542" r:id="rId6"/>
    <p:sldId id="543" r:id="rId7"/>
    <p:sldId id="552" r:id="rId8"/>
    <p:sldId id="578" r:id="rId9"/>
    <p:sldId id="581" r:id="rId10"/>
    <p:sldId id="582" r:id="rId11"/>
    <p:sldId id="553" r:id="rId12"/>
    <p:sldId id="584" r:id="rId13"/>
    <p:sldId id="585" r:id="rId14"/>
    <p:sldId id="586" r:id="rId15"/>
    <p:sldId id="587" r:id="rId16"/>
    <p:sldId id="588" r:id="rId17"/>
    <p:sldId id="589" r:id="rId18"/>
    <p:sldId id="590" r:id="rId19"/>
    <p:sldId id="591" r:id="rId20"/>
    <p:sldId id="592" r:id="rId21"/>
    <p:sldId id="593" r:id="rId22"/>
    <p:sldId id="594" r:id="rId23"/>
    <p:sldId id="595" r:id="rId24"/>
    <p:sldId id="596" r:id="rId25"/>
    <p:sldId id="597" r:id="rId26"/>
    <p:sldId id="599" r:id="rId27"/>
    <p:sldId id="598" r:id="rId28"/>
    <p:sldId id="601" r:id="rId29"/>
    <p:sldId id="602" r:id="rId30"/>
    <p:sldId id="603" r:id="rId31"/>
    <p:sldId id="604" r:id="rId32"/>
    <p:sldId id="605" r:id="rId33"/>
    <p:sldId id="608" r:id="rId34"/>
    <p:sldId id="606" r:id="rId35"/>
    <p:sldId id="619" r:id="rId36"/>
    <p:sldId id="620" r:id="rId37"/>
    <p:sldId id="621" r:id="rId38"/>
    <p:sldId id="609" r:id="rId39"/>
    <p:sldId id="616" r:id="rId40"/>
    <p:sldId id="610" r:id="rId41"/>
    <p:sldId id="611" r:id="rId42"/>
    <p:sldId id="612" r:id="rId43"/>
    <p:sldId id="613" r:id="rId44"/>
    <p:sldId id="614" r:id="rId45"/>
    <p:sldId id="562" r:id="rId46"/>
    <p:sldId id="615" r:id="rId47"/>
    <p:sldId id="622" r:id="rId48"/>
    <p:sldId id="618" r:id="rId49"/>
    <p:sldId id="617" r:id="rId50"/>
    <p:sldId id="577" r:id="rId51"/>
  </p:sldIdLst>
  <p:sldSz cx="9144000" cy="5143500" type="screen16x9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0"/>
    <a:srgbClr val="FF7A7B"/>
    <a:srgbClr val="FFAC07"/>
    <a:srgbClr val="188164"/>
    <a:srgbClr val="28FFFD"/>
    <a:srgbClr val="FFCC0F"/>
    <a:srgbClr val="FF7E66"/>
    <a:srgbClr val="003366"/>
    <a:srgbClr val="CCD6E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04" autoAdjust="0"/>
    <p:restoredTop sz="87558" autoAdjust="0"/>
  </p:normalViewPr>
  <p:slideViewPr>
    <p:cSldViewPr snapToGrid="0" showGuides="1">
      <p:cViewPr>
        <p:scale>
          <a:sx n="173" d="100"/>
          <a:sy n="173" d="100"/>
        </p:scale>
        <p:origin x="-232" y="2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376"/>
    </p:cViewPr>
  </p:sorterViewPr>
  <p:notesViewPr>
    <p:cSldViewPr snapToGrid="0" showGuides="1">
      <p:cViewPr varScale="1">
        <p:scale>
          <a:sx n="102" d="100"/>
          <a:sy n="102" d="100"/>
        </p:scale>
        <p:origin x="375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iMac%20SSD:Users:rmaerker:Documents:work:projects:ipcc:bench_res:2016_09_07_no_trac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765685346169992"/>
          <c:y val="0.0387481371087928"/>
          <c:w val="0.730693728057852"/>
          <c:h val="0.79869838177828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'#simd'!$B$9</c:f>
              <c:strCache>
                <c:ptCount val="1"/>
                <c:pt idx="0">
                  <c:v>#blocks scalar_native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'#simd'!$C$7:$K$7</c:f>
              <c:strCache>
                <c:ptCount val="9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</c:strCache>
            </c:strRef>
          </c:cat>
          <c:val>
            <c:numRef>
              <c:f>'#simd'!$C$9:$K$9</c:f>
              <c:numCache>
                <c:formatCode>General</c:formatCode>
                <c:ptCount val="9"/>
                <c:pt idx="0">
                  <c:v>62.0</c:v>
                </c:pt>
                <c:pt idx="1">
                  <c:v>334.0</c:v>
                </c:pt>
                <c:pt idx="2">
                  <c:v>1286.0</c:v>
                </c:pt>
                <c:pt idx="3">
                  <c:v>2406.0</c:v>
                </c:pt>
                <c:pt idx="4">
                  <c:v>4758.0</c:v>
                </c:pt>
                <c:pt idx="5">
                  <c:v>6774.0</c:v>
                </c:pt>
                <c:pt idx="6">
                  <c:v>9894.0</c:v>
                </c:pt>
                <c:pt idx="7">
                  <c:v>12142.0</c:v>
                </c:pt>
                <c:pt idx="8">
                  <c:v>14982.0</c:v>
                </c:pt>
              </c:numCache>
            </c:numRef>
          </c:val>
        </c:ser>
        <c:ser>
          <c:idx val="1"/>
          <c:order val="1"/>
          <c:tx>
            <c:strRef>
              <c:f>'#simd'!$B$12</c:f>
              <c:strCache>
                <c:ptCount val="1"/>
                <c:pt idx="0">
                  <c:v>#blocks simd_native</c:v>
                </c:pt>
              </c:strCache>
            </c:strRef>
          </c:tx>
          <c:invertIfNegative val="0"/>
          <c:cat>
            <c:strRef>
              <c:f>'#simd'!$C$7:$K$7</c:f>
              <c:strCache>
                <c:ptCount val="9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</c:strCache>
            </c:strRef>
          </c:cat>
          <c:val>
            <c:numRef>
              <c:f>'#simd'!$C$12:$K$12</c:f>
              <c:numCache>
                <c:formatCode>General</c:formatCode>
                <c:ptCount val="9"/>
                <c:pt idx="0">
                  <c:v>269608.0</c:v>
                </c:pt>
                <c:pt idx="1">
                  <c:v>269336.0</c:v>
                </c:pt>
                <c:pt idx="2">
                  <c:v>268384.0</c:v>
                </c:pt>
                <c:pt idx="3">
                  <c:v>267264.0</c:v>
                </c:pt>
                <c:pt idx="4">
                  <c:v>264912.0</c:v>
                </c:pt>
                <c:pt idx="5">
                  <c:v>262896.0</c:v>
                </c:pt>
                <c:pt idx="6">
                  <c:v>259776.0</c:v>
                </c:pt>
                <c:pt idx="7">
                  <c:v>257528.0</c:v>
                </c:pt>
                <c:pt idx="8">
                  <c:v>254688.0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65262192"/>
        <c:axId val="1463692624"/>
      </c:barChart>
      <c:catAx>
        <c:axId val="14652621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de-DE" dirty="0" smtClean="0"/>
                  <a:t># </a:t>
                </a:r>
                <a:r>
                  <a:rPr lang="de-DE" dirty="0" err="1" smtClean="0"/>
                  <a:t>threads</a:t>
                </a:r>
                <a:endParaRPr lang="de-DE" dirty="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1463692624"/>
        <c:crosses val="autoZero"/>
        <c:auto val="1"/>
        <c:lblAlgn val="ctr"/>
        <c:lblOffset val="100"/>
        <c:noMultiLvlLbl val="0"/>
      </c:catAx>
      <c:valAx>
        <c:axId val="146369262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46526219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native_vec</c:v>
                </c:pt>
              </c:strCache>
            </c:strRef>
          </c:tx>
          <c:spPr>
            <a:solidFill>
              <a:srgbClr val="5CA382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0.00000</c:formatCode>
                <c:ptCount val="1"/>
                <c:pt idx="0">
                  <c:v>154.6902363145641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tbb_vec</c:v>
                </c:pt>
              </c:strCache>
            </c:strRef>
          </c:tx>
          <c:spPr>
            <a:solidFill>
              <a:srgbClr val="1B66E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#,##0.00000</c:formatCode>
                <c:ptCount val="1"/>
                <c:pt idx="0">
                  <c:v>148.4193307668358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14155520"/>
        <c:axId val="1350531088"/>
      </c:barChart>
      <c:catAx>
        <c:axId val="1614155520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b="0" dirty="0" smtClean="0"/>
                  <a:t>68 threads</a:t>
                </a:r>
                <a:endParaRPr lang="en-US" sz="1200" b="0" dirty="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1350531088"/>
        <c:crosses val="autoZero"/>
        <c:auto val="1"/>
        <c:lblAlgn val="ctr"/>
        <c:lblOffset val="100"/>
        <c:noMultiLvlLbl val="0"/>
      </c:catAx>
      <c:valAx>
        <c:axId val="1350531088"/>
        <c:scaling>
          <c:orientation val="minMax"/>
          <c:max val="155.0"/>
          <c:min val="0.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141555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9790176992361"/>
          <c:y val="0.31128791774332"/>
          <c:w val="0.462388781299038"/>
          <c:h val="0.377423734210577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scalar</c:v>
                </c:pt>
              </c:strCache>
            </c:strRef>
          </c:tx>
          <c:spPr>
            <a:solidFill>
              <a:srgbClr val="FEC108"/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native_vec</c:v>
                </c:pt>
                <c:pt idx="1">
                  <c:v>tbb_vec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45476.0</c:v>
                </c:pt>
                <c:pt idx="1">
                  <c:v>46516.0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simd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native_vec</c:v>
                </c:pt>
                <c:pt idx="1">
                  <c:v>tbb_vec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782624.0</c:v>
                </c:pt>
                <c:pt idx="1">
                  <c:v>649040.0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59866000"/>
        <c:axId val="1459867776"/>
      </c:barChart>
      <c:catAx>
        <c:axId val="1459866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59867776"/>
        <c:crosses val="autoZero"/>
        <c:auto val="1"/>
        <c:lblAlgn val="ctr"/>
        <c:lblOffset val="100"/>
        <c:noMultiLvlLbl val="0"/>
      </c:catAx>
      <c:valAx>
        <c:axId val="145986777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5986600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57" tIns="47378" rIns="94757" bIns="47378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solidFill>
                  <a:srgbClr val="00245B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57" tIns="47378" rIns="94757" bIns="47378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>
                <a:solidFill>
                  <a:srgbClr val="00245B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57" tIns="47378" rIns="94757" bIns="47378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solidFill>
                  <a:srgbClr val="00245B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57" tIns="47378" rIns="94757" bIns="47378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>
                <a:solidFill>
                  <a:srgbClr val="00245B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4386300B-C214-4045-B513-2B6B1E74822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764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7" tIns="47378" rIns="94757" bIns="47378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7" tIns="47378" rIns="94757" bIns="47378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8350"/>
            <a:ext cx="68183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7" tIns="47378" rIns="94757" bIns="473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7" tIns="47378" rIns="94757" bIns="47378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7" tIns="47378" rIns="94757" bIns="47378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ABCA902-51D0-4602-B06E-7B2FCFF5FAD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0349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73822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</a:t>
            </a:r>
            <a:r>
              <a:rPr lang="en-US" dirty="0" err="1" smtClean="0"/>
              <a:t>dimenions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BCA902-51D0-4602-B06E-7B2FCFF5FAD7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655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</a:t>
            </a:r>
            <a:r>
              <a:rPr lang="en-US" dirty="0" err="1" smtClean="0"/>
              <a:t>dimenions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BCA902-51D0-4602-B06E-7B2FCFF5FAD7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0006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8312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BCA902-51D0-4602-B06E-7B2FCFF5FAD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0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BCA902-51D0-4602-B06E-7B2FCFF5FAD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0309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BCA902-51D0-4602-B06E-7B2FCFF5FAD7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1022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BCA902-51D0-4602-B06E-7B2FCFF5FAD7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0659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BCA902-51D0-4602-B06E-7B2FCFF5FAD7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315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Avx2 performs</a:t>
            </a:r>
            <a:r>
              <a:rPr lang="en-US" baseline="0" dirty="0" smtClean="0"/>
              <a:t> badly on KNL (maybe legacy instructions)</a:t>
            </a:r>
          </a:p>
          <a:p>
            <a:r>
              <a:rPr lang="en-US" baseline="0" dirty="0" smtClean="0"/>
              <a:t>AVX512 initially too, but we could improve it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BCA902-51D0-4602-B06E-7B2FCFF5FAD7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8853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BCA902-51D0-4602-B06E-7B2FCFF5FAD7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584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</a:t>
            </a:r>
            <a:r>
              <a:rPr lang="en-US" dirty="0" err="1" smtClean="0"/>
              <a:t>dimenions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BCA902-51D0-4602-B06E-7B2FCFF5FAD7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6654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93881" y="3666427"/>
            <a:ext cx="6467475" cy="792956"/>
          </a:xfrm>
        </p:spPr>
        <p:txBody>
          <a:bodyPr lIns="360000"/>
          <a:lstStyle>
            <a:lvl1pPr>
              <a:defRPr sz="2000" b="1" smtClean="0">
                <a:solidFill>
                  <a:srgbClr val="0066CC"/>
                </a:solidFill>
              </a:defRPr>
            </a:lvl1pPr>
          </a:lstStyle>
          <a:p>
            <a:r>
              <a:rPr lang="x-none" dirty="0" smtClean="0"/>
              <a:t>Master-Untertitelformat bearbeiten</a:t>
            </a:r>
            <a:endParaRPr lang="de-DE" dirty="0" smtClean="0"/>
          </a:p>
        </p:txBody>
      </p:sp>
      <p:sp>
        <p:nvSpPr>
          <p:cNvPr id="4506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80924" y="2372098"/>
            <a:ext cx="6477000" cy="1102519"/>
          </a:xfrm>
        </p:spPr>
        <p:txBody>
          <a:bodyPr lIns="360000" anchor="t"/>
          <a:lstStyle>
            <a:lvl1pPr>
              <a:lnSpc>
                <a:spcPct val="100000"/>
              </a:lnSpc>
              <a:defRPr sz="3600" smtClean="0"/>
            </a:lvl1pPr>
          </a:lstStyle>
          <a:p>
            <a:r>
              <a:rPr lang="x-none" smtClean="0"/>
              <a:t>Mastertitelformat bearbeiten</a:t>
            </a:r>
            <a:endParaRPr lang="de-DE" smtClean="0"/>
          </a:p>
        </p:txBody>
      </p:sp>
      <p:sp>
        <p:nvSpPr>
          <p:cNvPr id="327688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Fachbereich, Titel, Datum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60353" y="221456"/>
            <a:ext cx="43211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65000"/>
              </a:lnSpc>
              <a:spcBef>
                <a:spcPct val="50000"/>
              </a:spcBef>
            </a:pPr>
            <a:r>
              <a:rPr lang="de-DE" sz="1000" b="1" dirty="0" smtClean="0">
                <a:solidFill>
                  <a:srgbClr val="5F5F5F"/>
                </a:solidFill>
                <a:cs typeface="Arial" charset="0"/>
              </a:rPr>
              <a:t>Prof.</a:t>
            </a:r>
            <a:r>
              <a:rPr lang="de-DE" sz="1000" b="1" baseline="0" dirty="0" smtClean="0">
                <a:solidFill>
                  <a:srgbClr val="5F5F5F"/>
                </a:solidFill>
                <a:cs typeface="Arial" charset="0"/>
              </a:rPr>
              <a:t> Dr.</a:t>
            </a:r>
            <a:r>
              <a:rPr lang="de-DE" sz="1000" b="1" dirty="0" smtClean="0">
                <a:solidFill>
                  <a:srgbClr val="5F5F5F"/>
                </a:solidFill>
                <a:cs typeface="Arial" charset="0"/>
              </a:rPr>
              <a:t> Knut</a:t>
            </a:r>
            <a:r>
              <a:rPr lang="de-DE" sz="1000" b="1" baseline="0" dirty="0" smtClean="0">
                <a:solidFill>
                  <a:srgbClr val="5F5F5F"/>
                </a:solidFill>
                <a:cs typeface="Arial" charset="0"/>
              </a:rPr>
              <a:t> </a:t>
            </a:r>
            <a:r>
              <a:rPr lang="de-DE" sz="1000" b="1" dirty="0" smtClean="0">
                <a:solidFill>
                  <a:srgbClr val="5F5F5F"/>
                </a:solidFill>
                <a:cs typeface="Arial" charset="0"/>
              </a:rPr>
              <a:t> Reinert</a:t>
            </a:r>
            <a:endParaRPr lang="de-DE" sz="1000" b="1" dirty="0">
              <a:solidFill>
                <a:srgbClr val="5F5F5F"/>
              </a:solidFill>
              <a:cs typeface="Arial" charset="0"/>
            </a:endParaRPr>
          </a:p>
          <a:p>
            <a:pPr eaLnBrk="0" hangingPunct="0">
              <a:lnSpc>
                <a:spcPct val="65000"/>
              </a:lnSpc>
              <a:spcBef>
                <a:spcPct val="50000"/>
              </a:spcBef>
            </a:pPr>
            <a:r>
              <a:rPr lang="de-DE" sz="1000" b="1" dirty="0" smtClean="0">
                <a:solidFill>
                  <a:srgbClr val="5F5F5F"/>
                </a:solidFill>
                <a:cs typeface="Arial" charset="0"/>
              </a:rPr>
              <a:t>Algorithmische</a:t>
            </a:r>
            <a:r>
              <a:rPr lang="de-DE" sz="1000" b="1" baseline="0" dirty="0" smtClean="0">
                <a:solidFill>
                  <a:srgbClr val="5F5F5F"/>
                </a:solidFill>
                <a:cs typeface="Arial" charset="0"/>
              </a:rPr>
              <a:t> Bioinformatik, FB Mathematik und Informatik</a:t>
            </a:r>
            <a:endParaRPr lang="de-DE" sz="1000" b="1" dirty="0">
              <a:solidFill>
                <a:srgbClr val="5F5F5F"/>
              </a:solidFill>
              <a:cs typeface="Arial" charset="0"/>
            </a:endParaRP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605" y="122724"/>
            <a:ext cx="3118211" cy="45120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4917067"/>
            <a:ext cx="4985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IPCC @ </a:t>
            </a:r>
            <a:r>
              <a:rPr lang="en-US" sz="1200" dirty="0" err="1" smtClean="0"/>
              <a:t>Freie</a:t>
            </a:r>
            <a:r>
              <a:rPr lang="en-US" sz="1200" dirty="0" smtClean="0"/>
              <a:t> </a:t>
            </a:r>
            <a:r>
              <a:rPr lang="en-US" sz="1200" dirty="0" err="1" smtClean="0"/>
              <a:t>Universität</a:t>
            </a:r>
            <a:r>
              <a:rPr lang="en-US" sz="1200" dirty="0" smtClean="0"/>
              <a:t> Berlin</a:t>
            </a:r>
            <a:endParaRPr lang="en-US" sz="12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9" y="628650"/>
            <a:ext cx="2160587" cy="4108847"/>
          </a:xfrm>
        </p:spPr>
        <p:txBody>
          <a:bodyPr vert="eaVert"/>
          <a:lstStyle/>
          <a:p>
            <a:r>
              <a:rPr lang="x-non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8" y="628650"/>
            <a:ext cx="6329363" cy="4108847"/>
          </a:xfrm>
        </p:spPr>
        <p:txBody>
          <a:bodyPr vert="eaVert"/>
          <a:lstStyle/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93881" y="3666427"/>
            <a:ext cx="6467475" cy="792956"/>
          </a:xfrm>
        </p:spPr>
        <p:txBody>
          <a:bodyPr lIns="360000"/>
          <a:lstStyle>
            <a:lvl1pPr>
              <a:defRPr sz="2000" b="1" smtClean="0">
                <a:solidFill>
                  <a:srgbClr val="0066CC"/>
                </a:solidFill>
              </a:defRPr>
            </a:lvl1pPr>
          </a:lstStyle>
          <a:p>
            <a:r>
              <a:rPr lang="x-none" dirty="0" smtClean="0"/>
              <a:t>Master-Untertitelformat bearbeiten</a:t>
            </a:r>
            <a:endParaRPr lang="de-DE" dirty="0" smtClean="0"/>
          </a:p>
        </p:txBody>
      </p:sp>
      <p:sp>
        <p:nvSpPr>
          <p:cNvPr id="4506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80924" y="2372098"/>
            <a:ext cx="6477000" cy="1102519"/>
          </a:xfrm>
        </p:spPr>
        <p:txBody>
          <a:bodyPr lIns="360000" anchor="t"/>
          <a:lstStyle>
            <a:lvl1pPr>
              <a:lnSpc>
                <a:spcPct val="100000"/>
              </a:lnSpc>
              <a:defRPr sz="3600" smtClean="0"/>
            </a:lvl1pPr>
          </a:lstStyle>
          <a:p>
            <a:r>
              <a:rPr lang="x-none" smtClean="0"/>
              <a:t>Mastertitelformat bearbeiten</a:t>
            </a:r>
            <a:endParaRPr lang="de-DE" smtClean="0"/>
          </a:p>
        </p:txBody>
      </p:sp>
      <p:sp>
        <p:nvSpPr>
          <p:cNvPr id="327688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333333"/>
                </a:solidFill>
              </a:rPr>
              <a:t>Fachbereich, Titel, Datum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60353" y="221456"/>
            <a:ext cx="43211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65000"/>
              </a:lnSpc>
              <a:spcBef>
                <a:spcPct val="50000"/>
              </a:spcBef>
            </a:pPr>
            <a:r>
              <a:rPr lang="de-DE" sz="1000" b="1" dirty="0" smtClean="0">
                <a:solidFill>
                  <a:srgbClr val="5F5F5F"/>
                </a:solidFill>
                <a:cs typeface="Arial" charset="0"/>
              </a:rPr>
              <a:t>Prof. Dr. Knut  Reinert</a:t>
            </a:r>
            <a:endParaRPr lang="de-DE" sz="1000" b="1" dirty="0">
              <a:solidFill>
                <a:srgbClr val="5F5F5F"/>
              </a:solidFill>
              <a:cs typeface="Arial" charset="0"/>
            </a:endParaRPr>
          </a:p>
          <a:p>
            <a:pPr eaLnBrk="0" hangingPunct="0">
              <a:lnSpc>
                <a:spcPct val="65000"/>
              </a:lnSpc>
              <a:spcBef>
                <a:spcPct val="50000"/>
              </a:spcBef>
            </a:pPr>
            <a:r>
              <a:rPr lang="de-DE" sz="1000" b="1" dirty="0" smtClean="0">
                <a:solidFill>
                  <a:srgbClr val="5F5F5F"/>
                </a:solidFill>
                <a:cs typeface="Arial" charset="0"/>
              </a:rPr>
              <a:t>Algorithmische Bioinformatik, FB Mathematik und Informatik</a:t>
            </a:r>
            <a:endParaRPr lang="de-DE" sz="1000" b="1" dirty="0">
              <a:solidFill>
                <a:srgbClr val="5F5F5F"/>
              </a:solidFill>
              <a:cs typeface="Arial" charset="0"/>
            </a:endParaRPr>
          </a:p>
        </p:txBody>
      </p:sp>
      <p:pic>
        <p:nvPicPr>
          <p:cNvPr id="13" name="Picture 12" descr="foot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605" y="44900"/>
            <a:ext cx="3118211" cy="46093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4917067"/>
            <a:ext cx="4985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IPCC @ </a:t>
            </a:r>
            <a:r>
              <a:rPr lang="en-US" sz="1200" dirty="0" err="1" smtClean="0"/>
              <a:t>Freie</a:t>
            </a:r>
            <a:r>
              <a:rPr lang="en-US" sz="1200" dirty="0" smtClean="0"/>
              <a:t> </a:t>
            </a:r>
            <a:r>
              <a:rPr lang="en-US" sz="1200" dirty="0" err="1" smtClean="0"/>
              <a:t>Universität</a:t>
            </a:r>
            <a:r>
              <a:rPr lang="en-US" sz="1200" dirty="0" smtClean="0"/>
              <a:t> Berlin</a:t>
            </a:r>
            <a:endParaRPr lang="en-US" sz="12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9" y="171737"/>
            <a:ext cx="5475717" cy="321469"/>
          </a:xfrm>
        </p:spPr>
        <p:txBody>
          <a:bodyPr/>
          <a:lstStyle/>
          <a:p>
            <a:r>
              <a:rPr lang="x-non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0825" y="738605"/>
            <a:ext cx="8642350" cy="4122719"/>
          </a:xfrm>
        </p:spPr>
        <p:txBody>
          <a:bodyPr/>
          <a:lstStyle/>
          <a:p>
            <a:pPr lvl="0"/>
            <a:r>
              <a:rPr lang="x-none" dirty="0" smtClean="0"/>
              <a:t>Mastertextformat bearbeiten</a:t>
            </a:r>
          </a:p>
          <a:p>
            <a:pPr lvl="1"/>
            <a:r>
              <a:rPr lang="x-none" dirty="0" smtClean="0"/>
              <a:t>Zweite Ebene</a:t>
            </a:r>
          </a:p>
          <a:p>
            <a:pPr lvl="2"/>
            <a:r>
              <a:rPr lang="x-none" dirty="0" smtClean="0"/>
              <a:t>Dritte Ebene</a:t>
            </a:r>
          </a:p>
          <a:p>
            <a:pPr lvl="3"/>
            <a:r>
              <a:rPr lang="x-none" dirty="0" smtClean="0"/>
              <a:t>Vierte Ebene</a:t>
            </a:r>
          </a:p>
          <a:p>
            <a:pPr lvl="4"/>
            <a:r>
              <a:rPr lang="x-non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Mastertextformat bearbeiten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0694" y="140278"/>
            <a:ext cx="5578217" cy="321469"/>
          </a:xfrm>
        </p:spPr>
        <p:txBody>
          <a:bodyPr/>
          <a:lstStyle/>
          <a:p>
            <a:r>
              <a:rPr lang="x-none" dirty="0" smtClean="0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3" y="806633"/>
            <a:ext cx="4244975" cy="3930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dirty="0" smtClean="0"/>
              <a:t>Mastertextformat bearbeiten</a:t>
            </a:r>
          </a:p>
          <a:p>
            <a:pPr lvl="1"/>
            <a:r>
              <a:rPr lang="x-none" dirty="0" smtClean="0"/>
              <a:t>Zweite Ebene</a:t>
            </a:r>
          </a:p>
          <a:p>
            <a:pPr lvl="2"/>
            <a:r>
              <a:rPr lang="x-none" dirty="0" smtClean="0"/>
              <a:t>Dritte Ebene</a:t>
            </a:r>
          </a:p>
          <a:p>
            <a:pPr lvl="3"/>
            <a:r>
              <a:rPr lang="x-none" dirty="0" smtClean="0"/>
              <a:t>Vierte Ebene</a:t>
            </a:r>
          </a:p>
          <a:p>
            <a:pPr lvl="4"/>
            <a:r>
              <a:rPr lang="x-non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50829" y="171737"/>
            <a:ext cx="5475717" cy="321469"/>
          </a:xfrm>
        </p:spPr>
        <p:txBody>
          <a:bodyPr/>
          <a:lstStyle/>
          <a:p>
            <a:r>
              <a:rPr lang="x-none" dirty="0" smtClean="0"/>
              <a:t>Mastertitelformat bearbeiten</a:t>
            </a:r>
            <a:endParaRPr lang="de-DE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9" y="171737"/>
            <a:ext cx="5475717" cy="321469"/>
          </a:xfrm>
        </p:spPr>
        <p:txBody>
          <a:bodyPr/>
          <a:lstStyle/>
          <a:p>
            <a:r>
              <a:rPr lang="x-none" dirty="0" smtClean="0"/>
              <a:t>Mastertitelformat bearbeiten</a:t>
            </a:r>
            <a:endParaRPr lang="de-DE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8" y="163078"/>
            <a:ext cx="5452628" cy="321469"/>
          </a:xfrm>
        </p:spPr>
        <p:txBody>
          <a:bodyPr/>
          <a:lstStyle/>
          <a:p>
            <a:r>
              <a:rPr lang="x-non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0825" y="738605"/>
            <a:ext cx="8642350" cy="4122719"/>
          </a:xfrm>
        </p:spPr>
        <p:txBody>
          <a:bodyPr/>
          <a:lstStyle/>
          <a:p>
            <a:pPr lvl="0"/>
            <a:r>
              <a:rPr lang="x-none" dirty="0" smtClean="0"/>
              <a:t>Mastertextformat bearbeiten</a:t>
            </a:r>
          </a:p>
          <a:p>
            <a:pPr lvl="1"/>
            <a:r>
              <a:rPr lang="x-none" dirty="0" smtClean="0"/>
              <a:t>Zweite Ebene</a:t>
            </a:r>
          </a:p>
          <a:p>
            <a:pPr lvl="2"/>
            <a:r>
              <a:rPr lang="x-none" dirty="0" smtClean="0"/>
              <a:t>Dritte Ebene</a:t>
            </a:r>
          </a:p>
          <a:p>
            <a:pPr lvl="3"/>
            <a:r>
              <a:rPr lang="x-none" dirty="0" smtClean="0"/>
              <a:t>Vierte Ebene</a:t>
            </a:r>
          </a:p>
          <a:p>
            <a:pPr lvl="4"/>
            <a:r>
              <a:rPr lang="x-non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Bild auf Platzhalter ziehen oder durch Klicken auf Symbol hinzufügen</a:t>
            </a:r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Mastertextformat bearbeiten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9" y="628650"/>
            <a:ext cx="2160587" cy="4108847"/>
          </a:xfrm>
        </p:spPr>
        <p:txBody>
          <a:bodyPr vert="eaVert"/>
          <a:lstStyle/>
          <a:p>
            <a:r>
              <a:rPr lang="x-non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8" y="628650"/>
            <a:ext cx="6329363" cy="4108847"/>
          </a:xfrm>
        </p:spPr>
        <p:txBody>
          <a:bodyPr vert="eaVert"/>
          <a:lstStyle/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783" y="166259"/>
            <a:ext cx="5566672" cy="321469"/>
          </a:xfrm>
        </p:spPr>
        <p:txBody>
          <a:bodyPr/>
          <a:lstStyle/>
          <a:p>
            <a:r>
              <a:rPr lang="x-non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8" y="806633"/>
            <a:ext cx="4244975" cy="3930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3" y="806633"/>
            <a:ext cx="4244975" cy="3930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dirty="0" smtClean="0"/>
              <a:t>Mastertextformat bearbeiten</a:t>
            </a:r>
          </a:p>
          <a:p>
            <a:pPr lvl="1"/>
            <a:r>
              <a:rPr lang="x-none" dirty="0" smtClean="0"/>
              <a:t>Zweite Ebene</a:t>
            </a:r>
          </a:p>
          <a:p>
            <a:pPr lvl="2"/>
            <a:r>
              <a:rPr lang="x-none" dirty="0" smtClean="0"/>
              <a:t>Dritte Ebene</a:t>
            </a:r>
          </a:p>
          <a:p>
            <a:pPr lvl="3"/>
            <a:r>
              <a:rPr lang="x-none" dirty="0" smtClean="0"/>
              <a:t>Vierte Ebene</a:t>
            </a:r>
          </a:p>
          <a:p>
            <a:pPr lvl="4"/>
            <a:r>
              <a:rPr lang="x-non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761610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260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Mastertextformat bearbeiten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783" y="166259"/>
            <a:ext cx="5566672" cy="321469"/>
          </a:xfrm>
        </p:spPr>
        <p:txBody>
          <a:bodyPr/>
          <a:lstStyle/>
          <a:p>
            <a:r>
              <a:rPr lang="x-non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8" y="806633"/>
            <a:ext cx="4244975" cy="3930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3" y="806633"/>
            <a:ext cx="4244975" cy="3930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dirty="0" smtClean="0"/>
              <a:t>Mastertextformat bearbeiten</a:t>
            </a:r>
          </a:p>
          <a:p>
            <a:pPr lvl="1"/>
            <a:r>
              <a:rPr lang="x-none" dirty="0" smtClean="0"/>
              <a:t>Zweite Ebene</a:t>
            </a:r>
          </a:p>
          <a:p>
            <a:pPr lvl="2"/>
            <a:r>
              <a:rPr lang="x-none" dirty="0" smtClean="0"/>
              <a:t>Dritte Ebene</a:t>
            </a:r>
          </a:p>
          <a:p>
            <a:pPr lvl="3"/>
            <a:r>
              <a:rPr lang="x-none" dirty="0" smtClean="0"/>
              <a:t>Vierte Ebene</a:t>
            </a:r>
          </a:p>
          <a:p>
            <a:pPr lvl="4"/>
            <a:r>
              <a:rPr lang="x-non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555" y="152300"/>
            <a:ext cx="5602718" cy="321469"/>
          </a:xfrm>
        </p:spPr>
        <p:txBody>
          <a:bodyPr/>
          <a:lstStyle/>
          <a:p>
            <a:r>
              <a:rPr lang="x-none" smtClean="0"/>
              <a:t>Mastertitelformat bearbeiten</a:t>
            </a:r>
            <a:endParaRPr lang="de-DE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Mastertextformat bearbeiten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x-non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Bild auf Platzhalter ziehen oder durch Klicken auf Symbol hinzufügen</a:t>
            </a:r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Mastertextformat bearbeiten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214439"/>
            <a:ext cx="8642350" cy="3646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709614"/>
            <a:ext cx="8642350" cy="32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327686" name="Rectangle 6"/>
          <p:cNvSpPr>
            <a:spLocks noChangeArrowheads="1"/>
          </p:cNvSpPr>
          <p:nvPr/>
        </p:nvSpPr>
        <p:spPr bwMode="auto">
          <a:xfrm>
            <a:off x="7610475" y="4970860"/>
            <a:ext cx="1227138" cy="17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fld id="{53965218-A59B-4292-9C98-79B58A46A890}" type="slidenum">
              <a:rPr lang="de-DE" sz="1000" b="1">
                <a:solidFill>
                  <a:srgbClr val="5F5F5F"/>
                </a:solidFill>
              </a:rPr>
              <a:pPr algn="r">
                <a:defRPr/>
              </a:pPr>
              <a:t>‹#›</a:t>
            </a:fld>
            <a:endParaRPr lang="de-DE" sz="1000" b="1" dirty="0">
              <a:solidFill>
                <a:srgbClr val="5F5F5F"/>
              </a:solidFill>
            </a:endParaRPr>
          </a:p>
        </p:txBody>
      </p:sp>
      <p:pic>
        <p:nvPicPr>
          <p:cNvPr id="4" name="Picture 3" descr="footer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605" y="122724"/>
            <a:ext cx="3118211" cy="477353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0" y="4917067"/>
            <a:ext cx="4985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IPCC @ </a:t>
            </a:r>
            <a:r>
              <a:rPr lang="en-US" sz="1200" dirty="0" err="1" smtClean="0"/>
              <a:t>Freie</a:t>
            </a:r>
            <a:r>
              <a:rPr lang="en-US" sz="1200" dirty="0" smtClean="0"/>
              <a:t> </a:t>
            </a:r>
            <a:r>
              <a:rPr lang="en-US" sz="1200" dirty="0" err="1" smtClean="0"/>
              <a:t>Universität</a:t>
            </a:r>
            <a:r>
              <a:rPr lang="en-US" sz="1200" dirty="0" smtClean="0"/>
              <a:t> Berlin</a:t>
            </a:r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9" r:id="rId2"/>
    <p:sldLayoutId id="2147483688" r:id="rId3"/>
    <p:sldLayoutId id="2147483687" r:id="rId4"/>
    <p:sldLayoutId id="2147483686" r:id="rId5"/>
    <p:sldLayoutId id="2147483685" r:id="rId6"/>
    <p:sldLayoutId id="2147483684" r:id="rId7"/>
    <p:sldLayoutId id="2147483683" r:id="rId8"/>
    <p:sldLayoutId id="2147483682" r:id="rId9"/>
    <p:sldLayoutId id="2147483681" r:id="rId10"/>
    <p:sldLayoutId id="2147483680" r:id="rId11"/>
  </p:sldLayoutIdLst>
  <p:transition spd="slow"/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rgbClr val="000000"/>
        </a:buClr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355600" indent="-176213"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rgbClr val="000000"/>
        </a:buClr>
        <a:buChar char="-"/>
        <a:defRPr>
          <a:solidFill>
            <a:srgbClr val="000000"/>
          </a:solidFill>
          <a:latin typeface="+mn-lt"/>
        </a:defRPr>
      </a:lvl2pPr>
      <a:lvl3pPr marL="723900" indent="-188913"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rgbClr val="000000"/>
        </a:buClr>
        <a:buChar char="-"/>
        <a:defRPr>
          <a:solidFill>
            <a:srgbClr val="000000"/>
          </a:solidFill>
          <a:latin typeface="+mn-lt"/>
        </a:defRPr>
      </a:lvl3pPr>
      <a:lvl4pPr marL="1079500" indent="-176213"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rgbClr val="000000"/>
        </a:buClr>
        <a:buChar char="-"/>
        <a:defRPr>
          <a:solidFill>
            <a:srgbClr val="000000"/>
          </a:solidFill>
          <a:latin typeface="+mn-lt"/>
        </a:defRPr>
      </a:lvl4pPr>
      <a:lvl5pPr marL="1435100" indent="-176213"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rgbClr val="000000"/>
        </a:buClr>
        <a:buChar char="-"/>
        <a:defRPr>
          <a:solidFill>
            <a:srgbClr val="000000"/>
          </a:solidFill>
          <a:latin typeface="+mn-lt"/>
        </a:defRPr>
      </a:lvl5pPr>
      <a:lvl6pPr marL="1892300" indent="-176213"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6pPr>
      <a:lvl7pPr marL="2349500" indent="-176213"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7pPr>
      <a:lvl8pPr marL="2806700" indent="-176213"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8pPr>
      <a:lvl9pPr marL="3263900" indent="-176213"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214439"/>
            <a:ext cx="8642350" cy="3646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709614"/>
            <a:ext cx="8642350" cy="32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327686" name="Rectangle 6"/>
          <p:cNvSpPr>
            <a:spLocks noChangeArrowheads="1"/>
          </p:cNvSpPr>
          <p:nvPr/>
        </p:nvSpPr>
        <p:spPr bwMode="auto">
          <a:xfrm>
            <a:off x="7610475" y="4970860"/>
            <a:ext cx="1227138" cy="17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fld id="{53965218-A59B-4292-9C98-79B58A46A890}" type="slidenum">
              <a:rPr lang="de-DE" sz="1000" b="1">
                <a:solidFill>
                  <a:srgbClr val="5F5F5F"/>
                </a:solidFill>
              </a:rPr>
              <a:pPr algn="r">
                <a:defRPr/>
              </a:pPr>
              <a:t>‹#›</a:t>
            </a:fld>
            <a:endParaRPr lang="de-DE" sz="1000" b="1" dirty="0">
              <a:solidFill>
                <a:srgbClr val="5F5F5F"/>
              </a:solidFill>
            </a:endParaRPr>
          </a:p>
        </p:txBody>
      </p:sp>
      <p:pic>
        <p:nvPicPr>
          <p:cNvPr id="15" name="Picture 14" descr="footer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605" y="88434"/>
            <a:ext cx="3118211" cy="4773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0" y="4917067"/>
            <a:ext cx="4985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IPCC @ </a:t>
            </a:r>
            <a:r>
              <a:rPr lang="en-US" sz="1200" dirty="0" err="1" smtClean="0"/>
              <a:t>Freie</a:t>
            </a:r>
            <a:r>
              <a:rPr lang="en-US" sz="1200" dirty="0" smtClean="0"/>
              <a:t> </a:t>
            </a:r>
            <a:r>
              <a:rPr lang="en-US" sz="1200" dirty="0" err="1" smtClean="0"/>
              <a:t>Universität</a:t>
            </a:r>
            <a:r>
              <a:rPr lang="en-US" sz="1200" dirty="0" smtClean="0"/>
              <a:t> Berlin</a:t>
            </a:r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ransition spd="slow"/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rgbClr val="000000"/>
        </a:buClr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355600" indent="-176213"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rgbClr val="000000"/>
        </a:buClr>
        <a:buChar char="-"/>
        <a:defRPr>
          <a:solidFill>
            <a:srgbClr val="000000"/>
          </a:solidFill>
          <a:latin typeface="+mn-lt"/>
        </a:defRPr>
      </a:lvl2pPr>
      <a:lvl3pPr marL="723900" indent="-188913"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rgbClr val="000000"/>
        </a:buClr>
        <a:buChar char="-"/>
        <a:defRPr>
          <a:solidFill>
            <a:srgbClr val="000000"/>
          </a:solidFill>
          <a:latin typeface="+mn-lt"/>
        </a:defRPr>
      </a:lvl3pPr>
      <a:lvl4pPr marL="1079500" indent="-176213"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rgbClr val="000000"/>
        </a:buClr>
        <a:buChar char="-"/>
        <a:defRPr>
          <a:solidFill>
            <a:srgbClr val="000000"/>
          </a:solidFill>
          <a:latin typeface="+mn-lt"/>
        </a:defRPr>
      </a:lvl4pPr>
      <a:lvl5pPr marL="1435100" indent="-176213"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rgbClr val="000000"/>
        </a:buClr>
        <a:buChar char="-"/>
        <a:defRPr>
          <a:solidFill>
            <a:srgbClr val="000000"/>
          </a:solidFill>
          <a:latin typeface="+mn-lt"/>
        </a:defRPr>
      </a:lvl5pPr>
      <a:lvl6pPr marL="1892300" indent="-176213"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6pPr>
      <a:lvl7pPr marL="2349500" indent="-176213"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7pPr>
      <a:lvl8pPr marL="2806700" indent="-176213"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8pPr>
      <a:lvl9pPr marL="3263900" indent="-176213" algn="l" rtl="0" eaLnBrk="1" fontAlgn="base" hangingPunct="1">
        <a:lnSpc>
          <a:spcPct val="102000"/>
        </a:lnSpc>
        <a:spcBef>
          <a:spcPts val="500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2.xml"/><Relationship Id="rId3" Type="http://schemas.openxmlformats.org/officeDocument/2006/relationships/chart" Target="../charts/char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0241" y="4379950"/>
            <a:ext cx="8293015" cy="467008"/>
          </a:xfrm>
        </p:spPr>
        <p:txBody>
          <a:bodyPr/>
          <a:lstStyle/>
          <a:p>
            <a:r>
              <a:rPr lang="de-DE" dirty="0" smtClean="0"/>
              <a:t>René Rahn, Freie Universität Berlin</a:t>
            </a:r>
            <a:endParaRPr lang="de-DE" dirty="0"/>
          </a:p>
        </p:txBody>
      </p:sp>
      <p:pic>
        <p:nvPicPr>
          <p:cNvPr id="5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72" y="766788"/>
            <a:ext cx="3105653" cy="20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3738" y="2718638"/>
            <a:ext cx="830951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6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</a:defRPr>
            </a:lvl9pPr>
          </a:lstStyle>
          <a:p>
            <a:r>
              <a:rPr lang="en-US" b="0" dirty="0"/>
              <a:t>The </a:t>
            </a:r>
            <a:r>
              <a:rPr lang="en-US" b="0" dirty="0" err="1"/>
              <a:t>SeqAn</a:t>
            </a:r>
            <a:r>
              <a:rPr lang="en-US" b="0" dirty="0"/>
              <a:t> C++ library for efficient NGS sequence analysis </a:t>
            </a:r>
            <a:br>
              <a:rPr lang="en-US" b="0" dirty="0"/>
            </a:br>
            <a:r>
              <a:rPr lang="en-US" sz="2000" b="0" dirty="0"/>
              <a:t>Applications and HPC modernization using generic programming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707" y="980691"/>
            <a:ext cx="1976284" cy="52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8829" y="1654776"/>
            <a:ext cx="1282041" cy="965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4717" y="650467"/>
            <a:ext cx="2118379" cy="21183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97678" y="4846706"/>
            <a:ext cx="53795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rgbClr val="000000"/>
                </a:solidFill>
              </a:rPr>
              <a:t>This work is licensed under a Creative Commons Attribution 4.0 International License.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9400" y="4650108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800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1374881" y="1893485"/>
            <a:ext cx="6147264" cy="1552563"/>
          </a:xfrm>
          <a:prstGeom prst="roundRect">
            <a:avLst/>
          </a:prstGeom>
          <a:solidFill>
            <a:srgbClr val="008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4000" dirty="0" smtClean="0">
                <a:solidFill>
                  <a:srgbClr val="FFFFFF"/>
                </a:solidFill>
                <a:latin typeface="Arial"/>
              </a:rPr>
              <a:t>DP alignment module</a:t>
            </a:r>
          </a:p>
          <a:p>
            <a:pPr algn="ctr" eaLnBrk="0" hangingPunct="0"/>
            <a:r>
              <a:rPr lang="en-US" sz="4000" dirty="0" smtClean="0">
                <a:solidFill>
                  <a:srgbClr val="FFFFFF"/>
                </a:solidFill>
                <a:latin typeface="Arial"/>
              </a:rPr>
              <a:t>SIMD/MC parallelization</a:t>
            </a:r>
            <a:endParaRPr lang="en-US" sz="4000" dirty="0">
              <a:solidFill>
                <a:srgbClr val="FFFFFF"/>
              </a:solidFill>
              <a:latin typeface="Arial"/>
            </a:endParaRPr>
          </a:p>
          <a:p>
            <a:pPr eaLnBrk="0" hangingPunct="0"/>
            <a:endParaRPr lang="en-US" sz="2800" dirty="0">
              <a:solidFill>
                <a:srgbClr val="333333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675866"/>
      </p:ext>
    </p:extLst>
  </p:cSld>
  <p:clrMapOvr>
    <a:masterClrMapping/>
  </p:clrMapOvr>
  <p:transition spd="slow" advTm="117793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Alignment Module before IPCC</a:t>
            </a:r>
            <a:endParaRPr lang="en-GB" sz="2800" dirty="0"/>
          </a:p>
        </p:txBody>
      </p:sp>
      <p:sp>
        <p:nvSpPr>
          <p:cNvPr id="8" name="Inhaltsplatzhalter 2"/>
          <p:cNvSpPr>
            <a:spLocks noGrp="1"/>
          </p:cNvSpPr>
          <p:nvPr/>
        </p:nvSpPr>
        <p:spPr bwMode="auto">
          <a:xfrm>
            <a:off x="1780009" y="2776307"/>
            <a:ext cx="5583983" cy="193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556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+mn-lt"/>
              </a:defRPr>
            </a:lvl2pPr>
            <a:lvl3pPr marL="723900" indent="-1889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+mn-lt"/>
              </a:defRPr>
            </a:lvl3pPr>
            <a:lvl4pPr marL="10795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+mn-lt"/>
              </a:defRPr>
            </a:lvl4pPr>
            <a:lvl5pPr marL="14351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+mn-lt"/>
              </a:defRPr>
            </a:lvl5pPr>
            <a:lvl6pPr marL="18923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6pPr>
            <a:lvl7pPr marL="23495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7pPr>
            <a:lvl8pPr marL="28067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8pPr>
            <a:lvl9pPr marL="32639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3200" dirty="0" err="1" smtClean="0"/>
              <a:t>SeqAn</a:t>
            </a:r>
            <a:r>
              <a:rPr lang="en-GB" sz="3200" dirty="0" smtClean="0"/>
              <a:t> 2.2 contains: </a:t>
            </a:r>
            <a:endParaRPr lang="en-GB" sz="3200" dirty="0"/>
          </a:p>
          <a:p>
            <a:pPr marL="641350" lvl="1" indent="-285750">
              <a:buFont typeface="Arial" charset="0"/>
              <a:buChar char="•"/>
            </a:pPr>
            <a:r>
              <a:rPr lang="en-GB" sz="3200" dirty="0"/>
              <a:t>1</a:t>
            </a:r>
            <a:r>
              <a:rPr lang="en-GB" sz="3200" dirty="0" smtClean="0"/>
              <a:t>-1 </a:t>
            </a:r>
            <a:r>
              <a:rPr lang="en-GB" sz="3200" dirty="0"/>
              <a:t>interface (sequential)</a:t>
            </a:r>
          </a:p>
          <a:p>
            <a:pPr marL="641350" lvl="1" indent="-285750">
              <a:buFont typeface="Arial" charset="0"/>
              <a:buChar char="•"/>
            </a:pPr>
            <a:r>
              <a:rPr lang="en-GB" sz="3200" dirty="0" smtClean="0"/>
              <a:t>N-M interface (</a:t>
            </a:r>
            <a:r>
              <a:rPr lang="en-GB" sz="3200" dirty="0" smtClean="0">
                <a:solidFill>
                  <a:srgbClr val="00B050"/>
                </a:solidFill>
              </a:rPr>
              <a:t>SIMD</a:t>
            </a:r>
            <a:r>
              <a:rPr lang="en-GB" sz="3200" dirty="0" smtClean="0"/>
              <a:t>)</a:t>
            </a:r>
            <a:endParaRPr lang="en-GB" sz="3200" dirty="0"/>
          </a:p>
          <a:p>
            <a:endParaRPr lang="en-GB" sz="1400" dirty="0"/>
          </a:p>
        </p:txBody>
      </p:sp>
      <p:pic>
        <p:nvPicPr>
          <p:cNvPr id="10" name="Picture 9" descr="seqan_logo_800_pres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1953" y="727767"/>
            <a:ext cx="3276252" cy="2048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21651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65747" y="3512231"/>
            <a:ext cx="2123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urier New"/>
                <a:cs typeface="Courier New"/>
              </a:rPr>
              <a:t>CTGA--GAGATCTA</a:t>
            </a:r>
          </a:p>
          <a:p>
            <a:r>
              <a:rPr lang="en-US" dirty="0" smtClean="0">
                <a:latin typeface="Courier New"/>
                <a:cs typeface="Courier New"/>
              </a:rPr>
              <a:t>|| |  || ||||</a:t>
            </a:r>
          </a:p>
          <a:p>
            <a:r>
              <a:rPr lang="en-US" dirty="0" smtClean="0">
                <a:latin typeface="Courier New"/>
                <a:cs typeface="Courier New"/>
              </a:rPr>
              <a:t>CT-ACGGA-ATCTG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027364" y="3579862"/>
            <a:ext cx="304276" cy="806954"/>
          </a:xfrm>
          <a:prstGeom prst="rect">
            <a:avLst/>
          </a:prstGeom>
          <a:solidFill>
            <a:srgbClr val="008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475080" y="3579862"/>
            <a:ext cx="144592" cy="806954"/>
          </a:xfrm>
          <a:prstGeom prst="rect">
            <a:avLst/>
          </a:prstGeom>
          <a:solidFill>
            <a:srgbClr val="008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883559" y="3579862"/>
            <a:ext cx="266219" cy="806954"/>
          </a:xfrm>
          <a:prstGeom prst="rect">
            <a:avLst/>
          </a:prstGeom>
          <a:solidFill>
            <a:srgbClr val="008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293803" y="3579862"/>
            <a:ext cx="534242" cy="806954"/>
          </a:xfrm>
          <a:prstGeom prst="rect">
            <a:avLst/>
          </a:prstGeom>
          <a:solidFill>
            <a:srgbClr val="008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329818" y="3579862"/>
            <a:ext cx="143495" cy="806954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152879" y="3579862"/>
            <a:ext cx="137357" cy="806954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619672" y="3579862"/>
            <a:ext cx="256752" cy="806954"/>
          </a:xfrm>
          <a:prstGeom prst="rect">
            <a:avLst/>
          </a:prstGeom>
          <a:solidFill>
            <a:srgbClr val="FFCC0F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828045" y="3579862"/>
            <a:ext cx="159779" cy="806954"/>
          </a:xfrm>
          <a:prstGeom prst="rect">
            <a:avLst/>
          </a:prstGeom>
          <a:solidFill>
            <a:srgbClr val="3366FF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Alignment Module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Compute sequence similarity between pair of sequences (</a:t>
            </a:r>
            <a:r>
              <a:rPr lang="en-US" sz="2400" dirty="0" err="1" smtClean="0"/>
              <a:t>dna</a:t>
            </a:r>
            <a:r>
              <a:rPr lang="en-US" sz="2400" dirty="0" smtClean="0"/>
              <a:t>, amino-acid)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global/semi-global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local</a:t>
            </a:r>
            <a:endParaRPr lang="en-US" sz="2400" dirty="0"/>
          </a:p>
        </p:txBody>
      </p:sp>
      <p:pic>
        <p:nvPicPr>
          <p:cNvPr id="11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4471" b="-447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70317" y="3192947"/>
            <a:ext cx="67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Match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31818" y="4529770"/>
            <a:ext cx="1122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</a:rPr>
              <a:t>Substitution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70974" y="3194506"/>
            <a:ext cx="843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Deletion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34762" y="4527761"/>
            <a:ext cx="873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CC00"/>
                </a:solidFill>
              </a:rPr>
              <a:t>Insertion</a:t>
            </a:r>
            <a:endParaRPr lang="en-US" sz="1400" dirty="0">
              <a:solidFill>
                <a:srgbClr val="FFCC00"/>
              </a:solidFill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863574" y="1041722"/>
            <a:ext cx="742008" cy="28897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016694" y="3578242"/>
            <a:ext cx="1972742" cy="82053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122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/>
      <p:bldP spid="28" grpId="0"/>
      <p:bldP spid="29" grpId="0"/>
      <p:bldP spid="30" grpId="0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Inhaltsplatzhalter 6"/>
          <p:cNvGraphicFramePr>
            <a:graphicFrameLocks/>
          </p:cNvGraphicFramePr>
          <p:nvPr>
            <p:extLst/>
          </p:nvPr>
        </p:nvGraphicFramePr>
        <p:xfrm>
          <a:off x="5796456" y="1290661"/>
          <a:ext cx="2880000" cy="28800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000"/>
                <a:gridCol w="480000"/>
                <a:gridCol w="480000"/>
                <a:gridCol w="480000"/>
                <a:gridCol w="480000"/>
                <a:gridCol w="480000"/>
              </a:tblGrid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G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A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G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C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Inhaltsplatzhalter 6"/>
          <p:cNvGraphicFramePr>
            <a:graphicFrameLocks/>
          </p:cNvGraphicFramePr>
          <p:nvPr>
            <p:extLst/>
          </p:nvPr>
        </p:nvGraphicFramePr>
        <p:xfrm>
          <a:off x="5796456" y="1290661"/>
          <a:ext cx="2880000" cy="28800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000"/>
                <a:gridCol w="480000"/>
                <a:gridCol w="480000"/>
                <a:gridCol w="480000"/>
                <a:gridCol w="480000"/>
                <a:gridCol w="480000"/>
              </a:tblGrid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G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0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A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G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C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Pairwise alignment</a:t>
            </a:r>
            <a:endParaRPr lang="en-US" dirty="0"/>
          </a:p>
        </p:txBody>
      </p:sp>
      <p:graphicFrame>
        <p:nvGraphicFramePr>
          <p:cNvPr id="31" name="Inhaltsplatzhalter 6"/>
          <p:cNvGraphicFramePr>
            <a:graphicFrameLocks/>
          </p:cNvGraphicFramePr>
          <p:nvPr>
            <p:extLst/>
          </p:nvPr>
        </p:nvGraphicFramePr>
        <p:xfrm>
          <a:off x="5796456" y="1290661"/>
          <a:ext cx="2880000" cy="28800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000"/>
                <a:gridCol w="480000"/>
                <a:gridCol w="480000"/>
                <a:gridCol w="480000"/>
                <a:gridCol w="480000"/>
                <a:gridCol w="480000"/>
              </a:tblGrid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G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0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A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G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C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Inhaltsplatzhalter 6"/>
          <p:cNvGraphicFramePr>
            <a:graphicFrameLocks/>
          </p:cNvGraphicFramePr>
          <p:nvPr>
            <p:extLst/>
          </p:nvPr>
        </p:nvGraphicFramePr>
        <p:xfrm>
          <a:off x="5796456" y="1290661"/>
          <a:ext cx="2880000" cy="28800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000"/>
                <a:gridCol w="480000"/>
                <a:gridCol w="480000"/>
                <a:gridCol w="480000"/>
                <a:gridCol w="480000"/>
                <a:gridCol w="480000"/>
              </a:tblGrid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G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0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A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G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C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Inhaltsplatzhalter 6"/>
          <p:cNvGraphicFramePr>
            <a:graphicFrameLocks/>
          </p:cNvGraphicFramePr>
          <p:nvPr>
            <p:extLst/>
          </p:nvPr>
        </p:nvGraphicFramePr>
        <p:xfrm>
          <a:off x="5796456" y="1290661"/>
          <a:ext cx="2880000" cy="28800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000"/>
                <a:gridCol w="480000"/>
                <a:gridCol w="480000"/>
                <a:gridCol w="480000"/>
                <a:gridCol w="480000"/>
                <a:gridCol w="480000"/>
              </a:tblGrid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G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0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3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A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G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C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Inhaltsplatzhalter 6"/>
          <p:cNvGraphicFramePr>
            <a:graphicFrameLocks/>
          </p:cNvGraphicFramePr>
          <p:nvPr>
            <p:extLst/>
          </p:nvPr>
        </p:nvGraphicFramePr>
        <p:xfrm>
          <a:off x="5796456" y="1290661"/>
          <a:ext cx="2880000" cy="28800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000"/>
                <a:gridCol w="480000"/>
                <a:gridCol w="480000"/>
                <a:gridCol w="480000"/>
                <a:gridCol w="480000"/>
                <a:gridCol w="480000"/>
              </a:tblGrid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G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0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3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4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A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G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C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Inhaltsplatzhalter 6"/>
          <p:cNvGraphicFramePr>
            <a:graphicFrameLocks/>
          </p:cNvGraphicFramePr>
          <p:nvPr>
            <p:extLst/>
          </p:nvPr>
        </p:nvGraphicFramePr>
        <p:xfrm>
          <a:off x="5796456" y="1290661"/>
          <a:ext cx="2880000" cy="28800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000"/>
                <a:gridCol w="480000"/>
                <a:gridCol w="480000"/>
                <a:gridCol w="480000"/>
                <a:gridCol w="480000"/>
                <a:gridCol w="480000"/>
              </a:tblGrid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G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0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3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4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A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3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G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mtClean="0">
                          <a:latin typeface="Helvetica Neue Light"/>
                        </a:rPr>
                        <a:t>4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C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mtClean="0">
                          <a:latin typeface="Helvetica Neue Light"/>
                        </a:rPr>
                        <a:t>5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Inhaltsplatzhalter 6"/>
          <p:cNvGraphicFramePr>
            <a:graphicFrameLocks/>
          </p:cNvGraphicFramePr>
          <p:nvPr>
            <p:extLst/>
          </p:nvPr>
        </p:nvGraphicFramePr>
        <p:xfrm>
          <a:off x="5796456" y="1290661"/>
          <a:ext cx="2880000" cy="28800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000"/>
                <a:gridCol w="480000"/>
                <a:gridCol w="480000"/>
                <a:gridCol w="480000"/>
                <a:gridCol w="480000"/>
                <a:gridCol w="480000"/>
              </a:tblGrid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G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0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3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4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0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A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3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G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4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C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5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Inhaltsplatzhalter 6"/>
          <p:cNvGraphicFramePr>
            <a:graphicFrameLocks/>
          </p:cNvGraphicFramePr>
          <p:nvPr>
            <p:extLst/>
          </p:nvPr>
        </p:nvGraphicFramePr>
        <p:xfrm>
          <a:off x="5796456" y="1290661"/>
          <a:ext cx="2880000" cy="28800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000"/>
                <a:gridCol w="480000"/>
                <a:gridCol w="480000"/>
                <a:gridCol w="480000"/>
                <a:gridCol w="480000"/>
                <a:gridCol w="480000"/>
              </a:tblGrid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G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0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3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4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0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A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3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G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4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C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5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Inhaltsplatzhalter 6"/>
          <p:cNvGraphicFramePr>
            <a:graphicFrameLocks/>
          </p:cNvGraphicFramePr>
          <p:nvPr>
            <p:extLst/>
          </p:nvPr>
        </p:nvGraphicFramePr>
        <p:xfrm>
          <a:off x="5796456" y="1290661"/>
          <a:ext cx="2880000" cy="28800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000"/>
                <a:gridCol w="480000"/>
                <a:gridCol w="480000"/>
                <a:gridCol w="480000"/>
                <a:gridCol w="480000"/>
                <a:gridCol w="480000"/>
              </a:tblGrid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G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0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3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4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0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A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3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G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4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C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5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Inhaltsplatzhalter 6"/>
          <p:cNvGraphicFramePr>
            <a:graphicFrameLocks/>
          </p:cNvGraphicFramePr>
          <p:nvPr>
            <p:extLst/>
          </p:nvPr>
        </p:nvGraphicFramePr>
        <p:xfrm>
          <a:off x="5796456" y="1290661"/>
          <a:ext cx="2880000" cy="28800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000"/>
                <a:gridCol w="480000"/>
                <a:gridCol w="480000"/>
                <a:gridCol w="480000"/>
                <a:gridCol w="480000"/>
                <a:gridCol w="480000"/>
              </a:tblGrid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G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0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3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4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0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3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A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3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G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4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C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5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Inhaltsplatzhalter 6"/>
          <p:cNvGraphicFramePr>
            <a:graphicFrameLocks/>
          </p:cNvGraphicFramePr>
          <p:nvPr>
            <p:extLst/>
          </p:nvPr>
        </p:nvGraphicFramePr>
        <p:xfrm>
          <a:off x="5796456" y="1290978"/>
          <a:ext cx="2880000" cy="28800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000"/>
                <a:gridCol w="480000"/>
                <a:gridCol w="480000"/>
                <a:gridCol w="480000"/>
                <a:gridCol w="480000"/>
                <a:gridCol w="480000"/>
              </a:tblGrid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G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0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3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4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0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3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A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3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G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4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C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5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Inhaltsplatzhalter 6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5793455" y="1290638"/>
          <a:ext cx="2880000" cy="28800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000"/>
                <a:gridCol w="480000"/>
                <a:gridCol w="480000"/>
                <a:gridCol w="480000"/>
                <a:gridCol w="480000"/>
                <a:gridCol w="480000"/>
              </a:tblGrid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G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T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0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3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4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0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3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T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0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A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3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G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4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3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1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11429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Helvetica Neue Light"/>
                        </a:rPr>
                        <a:t>C</a:t>
                      </a:r>
                      <a:endParaRPr lang="en-GB" i="0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5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4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3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Helvetica Neue Light"/>
                        </a:rPr>
                        <a:t>2</a:t>
                      </a:r>
                      <a:endParaRPr lang="en-GB" dirty="0">
                        <a:latin typeface="Helvetica Neue Light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380999" y="1120318"/>
            <a:ext cx="4943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Courier"/>
                <a:cs typeface="Courier"/>
              </a:rPr>
              <a:t>M(0,0) </a:t>
            </a:r>
            <a:r>
              <a:rPr lang="en-GB" sz="1400" b="1" dirty="0">
                <a:latin typeface="Courier"/>
                <a:cs typeface="Courier"/>
                <a:sym typeface="Wingdings"/>
              </a:rPr>
              <a:t>= 0;</a:t>
            </a:r>
            <a:endParaRPr lang="en-GB" sz="1400" b="1" dirty="0">
              <a:latin typeface="Courier"/>
              <a:cs typeface="Courier"/>
            </a:endParaRPr>
          </a:p>
          <a:p>
            <a:r>
              <a:rPr lang="en-GB" sz="1400" b="1" dirty="0">
                <a:latin typeface="Courier"/>
                <a:cs typeface="Courier"/>
              </a:rPr>
              <a:t>for</a:t>
            </a:r>
            <a:r>
              <a:rPr lang="en-GB" sz="1400" dirty="0">
                <a:latin typeface="Courier"/>
                <a:cs typeface="Courier"/>
              </a:rPr>
              <a:t> </a:t>
            </a:r>
            <a:r>
              <a:rPr lang="en-GB" sz="1400" dirty="0" err="1">
                <a:latin typeface="Courier"/>
                <a:cs typeface="Courier"/>
              </a:rPr>
              <a:t>i</a:t>
            </a:r>
            <a:r>
              <a:rPr lang="en-GB" sz="1400" dirty="0">
                <a:latin typeface="Courier"/>
                <a:cs typeface="Courier"/>
              </a:rPr>
              <a:t> = 1 </a:t>
            </a:r>
            <a:r>
              <a:rPr lang="en-GB" sz="1400" b="1" dirty="0">
                <a:latin typeface="Courier"/>
                <a:cs typeface="Courier"/>
              </a:rPr>
              <a:t>to</a:t>
            </a:r>
            <a:r>
              <a:rPr lang="en-GB" sz="1400" dirty="0">
                <a:latin typeface="Courier"/>
                <a:cs typeface="Courier"/>
              </a:rPr>
              <a:t> </a:t>
            </a:r>
            <a:r>
              <a:rPr lang="en-GB" sz="1400" dirty="0" smtClean="0">
                <a:latin typeface="Courier"/>
                <a:cs typeface="Courier"/>
              </a:rPr>
              <a:t>n </a:t>
            </a:r>
            <a:r>
              <a:rPr lang="en-GB" sz="1400" b="1" dirty="0">
                <a:latin typeface="Courier"/>
                <a:cs typeface="Courier"/>
              </a:rPr>
              <a:t>do</a:t>
            </a:r>
            <a:r>
              <a:rPr lang="en-GB" sz="1400" dirty="0">
                <a:latin typeface="Courier"/>
                <a:cs typeface="Courier"/>
              </a:rPr>
              <a:t> </a:t>
            </a:r>
            <a:r>
              <a:rPr lang="en-GB" sz="1400" b="1" i="1" dirty="0">
                <a:latin typeface="Courier"/>
                <a:cs typeface="Courier"/>
              </a:rPr>
              <a:t>M(i,0) = M(i-1,0) </a:t>
            </a:r>
            <a:r>
              <a:rPr lang="en-GB" sz="1400" b="1" i="1" dirty="0" smtClean="0">
                <a:latin typeface="Courier"/>
                <a:cs typeface="Courier"/>
              </a:rPr>
              <a:t>+ </a:t>
            </a:r>
            <a:r>
              <a:rPr lang="en-GB" sz="1400" b="1" i="1" dirty="0">
                <a:latin typeface="Courier"/>
                <a:cs typeface="Courier"/>
              </a:rPr>
              <a:t>1</a:t>
            </a:r>
          </a:p>
          <a:p>
            <a:r>
              <a:rPr lang="en-GB" sz="1400" b="1" dirty="0">
                <a:latin typeface="Courier"/>
                <a:cs typeface="Courier"/>
              </a:rPr>
              <a:t>for</a:t>
            </a:r>
            <a:r>
              <a:rPr lang="en-GB" sz="1400" dirty="0">
                <a:latin typeface="Courier"/>
                <a:cs typeface="Courier"/>
              </a:rPr>
              <a:t> j = 1 </a:t>
            </a:r>
            <a:r>
              <a:rPr lang="en-GB" sz="1400" b="1" dirty="0">
                <a:latin typeface="Courier"/>
                <a:cs typeface="Courier"/>
              </a:rPr>
              <a:t>to</a:t>
            </a:r>
            <a:r>
              <a:rPr lang="en-GB" sz="1400" dirty="0">
                <a:latin typeface="Courier"/>
                <a:cs typeface="Courier"/>
              </a:rPr>
              <a:t> </a:t>
            </a:r>
            <a:r>
              <a:rPr lang="en-GB" sz="1400" dirty="0" smtClean="0">
                <a:latin typeface="Courier"/>
                <a:cs typeface="Courier"/>
              </a:rPr>
              <a:t>m </a:t>
            </a:r>
            <a:r>
              <a:rPr lang="en-GB" sz="1400" b="1" dirty="0">
                <a:latin typeface="Courier"/>
                <a:cs typeface="Courier"/>
              </a:rPr>
              <a:t>do</a:t>
            </a:r>
            <a:r>
              <a:rPr lang="en-GB" sz="1400" dirty="0">
                <a:latin typeface="Courier"/>
                <a:cs typeface="Courier"/>
              </a:rPr>
              <a:t> </a:t>
            </a:r>
            <a:r>
              <a:rPr lang="en-GB" sz="1400" b="1" i="1" dirty="0">
                <a:latin typeface="Courier"/>
                <a:cs typeface="Courier"/>
              </a:rPr>
              <a:t>M(0,j) = M(0,j-1) </a:t>
            </a:r>
            <a:r>
              <a:rPr lang="en-GB" sz="1400" b="1" i="1" dirty="0" smtClean="0">
                <a:latin typeface="Courier"/>
                <a:cs typeface="Courier"/>
              </a:rPr>
              <a:t>+ </a:t>
            </a:r>
            <a:r>
              <a:rPr lang="en-GB" sz="1400" b="1" i="1" dirty="0">
                <a:latin typeface="Courier"/>
                <a:cs typeface="Courier"/>
              </a:rPr>
              <a:t>1         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0095" y="821830"/>
            <a:ext cx="162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Helvetica Neue Light"/>
              </a:rPr>
              <a:t>Initialization:</a:t>
            </a:r>
            <a:endParaRPr lang="en-GB" dirty="0">
              <a:latin typeface="Helvetica Neue Ligh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50095" y="1927255"/>
            <a:ext cx="162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 Neue Light"/>
              </a:rPr>
              <a:t>R</a:t>
            </a:r>
            <a:r>
              <a:rPr lang="en-GB" dirty="0" smtClean="0">
                <a:latin typeface="Helvetica Neue Light"/>
              </a:rPr>
              <a:t>ecursion:</a:t>
            </a:r>
            <a:endParaRPr lang="en-GB" dirty="0">
              <a:latin typeface="Helvetica Neue Ligh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77092" y="2337562"/>
            <a:ext cx="60671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Courier"/>
                <a:cs typeface="Courier"/>
              </a:rPr>
              <a:t>for</a:t>
            </a:r>
            <a:r>
              <a:rPr lang="en-GB" sz="1400" dirty="0">
                <a:latin typeface="Courier"/>
                <a:cs typeface="Courier"/>
              </a:rPr>
              <a:t> j</a:t>
            </a:r>
            <a:r>
              <a:rPr lang="en-GB" sz="1400" dirty="0" smtClean="0">
                <a:latin typeface="Courier"/>
                <a:cs typeface="Courier"/>
              </a:rPr>
              <a:t> </a:t>
            </a:r>
            <a:r>
              <a:rPr lang="en-GB" sz="1400" dirty="0">
                <a:latin typeface="Courier"/>
                <a:cs typeface="Courier"/>
              </a:rPr>
              <a:t>= 1 </a:t>
            </a:r>
            <a:r>
              <a:rPr lang="en-GB" sz="1400" b="1" dirty="0">
                <a:latin typeface="Courier"/>
                <a:cs typeface="Courier"/>
              </a:rPr>
              <a:t>to</a:t>
            </a:r>
            <a:r>
              <a:rPr lang="en-GB" sz="1400" dirty="0">
                <a:latin typeface="Courier"/>
                <a:cs typeface="Courier"/>
              </a:rPr>
              <a:t> m</a:t>
            </a:r>
            <a:r>
              <a:rPr lang="en-GB" sz="1400" dirty="0" smtClean="0">
                <a:latin typeface="Courier"/>
                <a:cs typeface="Courier"/>
              </a:rPr>
              <a:t> </a:t>
            </a:r>
            <a:r>
              <a:rPr lang="en-GB" sz="1400" b="1" dirty="0">
                <a:latin typeface="Courier"/>
                <a:cs typeface="Courier"/>
              </a:rPr>
              <a:t>do </a:t>
            </a:r>
          </a:p>
          <a:p>
            <a:r>
              <a:rPr lang="en-GB" sz="1400" dirty="0">
                <a:latin typeface="Courier"/>
                <a:cs typeface="Courier"/>
              </a:rPr>
              <a:t>  </a:t>
            </a:r>
            <a:r>
              <a:rPr lang="en-GB" sz="1400" b="1" dirty="0">
                <a:latin typeface="Courier"/>
                <a:cs typeface="Courier"/>
              </a:rPr>
              <a:t>for</a:t>
            </a:r>
            <a:r>
              <a:rPr lang="en-GB" sz="1400" dirty="0">
                <a:latin typeface="Courier"/>
                <a:cs typeface="Courier"/>
              </a:rPr>
              <a:t> </a:t>
            </a:r>
            <a:r>
              <a:rPr lang="en-GB" sz="1400" dirty="0" err="1" smtClean="0">
                <a:latin typeface="Courier"/>
                <a:cs typeface="Courier"/>
              </a:rPr>
              <a:t>i</a:t>
            </a:r>
            <a:r>
              <a:rPr lang="en-GB" sz="1400" dirty="0" smtClean="0">
                <a:latin typeface="Courier"/>
                <a:cs typeface="Courier"/>
              </a:rPr>
              <a:t> </a:t>
            </a:r>
            <a:r>
              <a:rPr lang="en-GB" sz="1400" dirty="0">
                <a:latin typeface="Courier"/>
                <a:cs typeface="Courier"/>
              </a:rPr>
              <a:t>= 1 </a:t>
            </a:r>
            <a:r>
              <a:rPr lang="en-GB" sz="1400" b="1" dirty="0">
                <a:latin typeface="Courier"/>
                <a:cs typeface="Courier"/>
              </a:rPr>
              <a:t>to</a:t>
            </a:r>
            <a:r>
              <a:rPr lang="en-GB" sz="1400" dirty="0">
                <a:latin typeface="Courier"/>
                <a:cs typeface="Courier"/>
              </a:rPr>
              <a:t> n</a:t>
            </a:r>
            <a:r>
              <a:rPr lang="en-GB" sz="1400" dirty="0" smtClean="0">
                <a:latin typeface="Courier"/>
                <a:cs typeface="Courier"/>
              </a:rPr>
              <a:t> </a:t>
            </a:r>
            <a:r>
              <a:rPr lang="en-GB" sz="1400" b="1" dirty="0">
                <a:latin typeface="Courier"/>
                <a:cs typeface="Courier"/>
              </a:rPr>
              <a:t>do</a:t>
            </a:r>
          </a:p>
          <a:p>
            <a:r>
              <a:rPr lang="en-GB" sz="1400" b="1" dirty="0">
                <a:latin typeface="Courier"/>
                <a:cs typeface="Courier"/>
              </a:rPr>
              <a:t>                   M(i-1, j-1) + s(X[i-1],Y[j-1])</a:t>
            </a:r>
          </a:p>
          <a:p>
            <a:r>
              <a:rPr lang="en-GB" sz="1400" b="1" dirty="0">
                <a:latin typeface="Courier"/>
                <a:cs typeface="Courier"/>
              </a:rPr>
              <a:t>    M(</a:t>
            </a:r>
            <a:r>
              <a:rPr lang="en-GB" sz="1400" b="1" dirty="0" err="1">
                <a:latin typeface="Courier"/>
                <a:cs typeface="Courier"/>
              </a:rPr>
              <a:t>i</a:t>
            </a:r>
            <a:r>
              <a:rPr lang="en-GB" sz="1400" b="1" dirty="0">
                <a:latin typeface="Courier"/>
                <a:cs typeface="Courier"/>
              </a:rPr>
              <a:t>, j) = </a:t>
            </a:r>
            <a:r>
              <a:rPr lang="en-GB" sz="1400" b="1" dirty="0" smtClean="0">
                <a:latin typeface="Courier"/>
                <a:cs typeface="Courier"/>
              </a:rPr>
              <a:t>min  </a:t>
            </a:r>
            <a:r>
              <a:rPr lang="en-GB" sz="1400" b="1" dirty="0">
                <a:latin typeface="Courier"/>
                <a:cs typeface="Courier"/>
              </a:rPr>
              <a:t>M(i-1, j) </a:t>
            </a:r>
            <a:r>
              <a:rPr lang="en-GB" sz="1400" b="1" dirty="0" smtClean="0">
                <a:latin typeface="Courier"/>
                <a:cs typeface="Courier"/>
              </a:rPr>
              <a:t>+ </a:t>
            </a:r>
            <a:r>
              <a:rPr lang="en-GB" sz="1400" b="1" dirty="0">
                <a:latin typeface="Courier"/>
                <a:cs typeface="Courier"/>
              </a:rPr>
              <a:t>1</a:t>
            </a:r>
          </a:p>
          <a:p>
            <a:r>
              <a:rPr lang="en-GB" sz="1400" b="1" dirty="0">
                <a:latin typeface="Courier"/>
                <a:cs typeface="Courier"/>
              </a:rPr>
              <a:t>                   M(</a:t>
            </a:r>
            <a:r>
              <a:rPr lang="en-GB" sz="1400" b="1" dirty="0" err="1">
                <a:latin typeface="Courier"/>
                <a:cs typeface="Courier"/>
              </a:rPr>
              <a:t>i</a:t>
            </a:r>
            <a:r>
              <a:rPr lang="en-GB" sz="1400" b="1" dirty="0">
                <a:latin typeface="Courier"/>
                <a:cs typeface="Courier"/>
              </a:rPr>
              <a:t>, j-1) </a:t>
            </a:r>
            <a:r>
              <a:rPr lang="en-GB" sz="1400" b="1" dirty="0" smtClean="0">
                <a:latin typeface="Courier"/>
                <a:cs typeface="Courier"/>
              </a:rPr>
              <a:t>+ </a:t>
            </a:r>
            <a:r>
              <a:rPr lang="en-GB" sz="1400" b="1" dirty="0">
                <a:latin typeface="Courier"/>
                <a:cs typeface="Courier"/>
              </a:rPr>
              <a:t>1</a:t>
            </a:r>
          </a:p>
          <a:p>
            <a:r>
              <a:rPr lang="en-GB" sz="1400" dirty="0">
                <a:latin typeface="Courier"/>
                <a:cs typeface="Courier"/>
              </a:rPr>
              <a:t>  </a:t>
            </a:r>
            <a:r>
              <a:rPr lang="en-GB" sz="1400" b="1" dirty="0">
                <a:latin typeface="Courier"/>
                <a:cs typeface="Courier"/>
              </a:rPr>
              <a:t>end</a:t>
            </a:r>
          </a:p>
          <a:p>
            <a:r>
              <a:rPr lang="en-GB" sz="1400" b="1" dirty="0">
                <a:latin typeface="Courier"/>
                <a:cs typeface="Courier"/>
              </a:rPr>
              <a:t>end</a:t>
            </a:r>
          </a:p>
        </p:txBody>
      </p:sp>
      <p:sp>
        <p:nvSpPr>
          <p:cNvPr id="13" name="Geschweifte Klammer links 12"/>
          <p:cNvSpPr/>
          <p:nvPr/>
        </p:nvSpPr>
        <p:spPr bwMode="auto">
          <a:xfrm>
            <a:off x="2339752" y="2839703"/>
            <a:ext cx="156308" cy="595923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dirty="0">
              <a:latin typeface="Helvetica Neue Light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251520" y="4026964"/>
            <a:ext cx="162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latin typeface="Helvetica Neue Light"/>
              </a:rPr>
              <a:t>Traceback</a:t>
            </a:r>
            <a:r>
              <a:rPr lang="en-GB" dirty="0" smtClean="0">
                <a:latin typeface="Helvetica Neue Light"/>
              </a:rPr>
              <a:t>:</a:t>
            </a:r>
            <a:endParaRPr lang="en-GB" dirty="0">
              <a:latin typeface="Helvetica Neue Light"/>
            </a:endParaRPr>
          </a:p>
        </p:txBody>
      </p:sp>
      <p:cxnSp>
        <p:nvCxnSpPr>
          <p:cNvPr id="38" name="Gerade Verbindung 37"/>
          <p:cNvCxnSpPr/>
          <p:nvPr/>
        </p:nvCxnSpPr>
        <p:spPr bwMode="auto">
          <a:xfrm flipV="1">
            <a:off x="7452320" y="2730820"/>
            <a:ext cx="0" cy="3600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Gerade Verbindung 46"/>
          <p:cNvCxnSpPr/>
          <p:nvPr/>
        </p:nvCxnSpPr>
        <p:spPr bwMode="auto">
          <a:xfrm flipH="1" flipV="1">
            <a:off x="7956376" y="3522908"/>
            <a:ext cx="504056" cy="4320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Gerade Verbindung 52"/>
          <p:cNvCxnSpPr/>
          <p:nvPr/>
        </p:nvCxnSpPr>
        <p:spPr bwMode="auto">
          <a:xfrm flipH="1" flipV="1">
            <a:off x="7452320" y="3090860"/>
            <a:ext cx="504056" cy="4320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Gerade Verbindung 53"/>
          <p:cNvCxnSpPr/>
          <p:nvPr/>
        </p:nvCxnSpPr>
        <p:spPr bwMode="auto">
          <a:xfrm flipH="1" flipV="1">
            <a:off x="6948264" y="2298772"/>
            <a:ext cx="504056" cy="4320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Gerade Verbindung 54"/>
          <p:cNvCxnSpPr/>
          <p:nvPr/>
        </p:nvCxnSpPr>
        <p:spPr bwMode="auto">
          <a:xfrm flipH="1" flipV="1">
            <a:off x="6444208" y="1866724"/>
            <a:ext cx="504056" cy="4320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Textfeld 55"/>
          <p:cNvSpPr txBox="1"/>
          <p:nvPr/>
        </p:nvSpPr>
        <p:spPr>
          <a:xfrm>
            <a:off x="1524412" y="4009405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ourier"/>
                <a:cs typeface="Courier"/>
              </a:rPr>
              <a:t>T T – G T</a:t>
            </a:r>
          </a:p>
          <a:p>
            <a:r>
              <a:rPr lang="en-GB" b="1" dirty="0">
                <a:latin typeface="Courier"/>
                <a:cs typeface="Courier"/>
              </a:rPr>
              <a:t>| |   | </a:t>
            </a:r>
          </a:p>
          <a:p>
            <a:r>
              <a:rPr lang="en-GB" b="1" dirty="0">
                <a:latin typeface="Courier"/>
                <a:cs typeface="Courier"/>
              </a:rPr>
              <a:t>T T A G 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680792" y="2005804"/>
            <a:ext cx="311475" cy="331758"/>
            <a:chOff x="6680792" y="2005804"/>
            <a:chExt cx="311475" cy="331758"/>
          </a:xfrm>
        </p:grpSpPr>
        <p:cxnSp>
          <p:nvCxnSpPr>
            <p:cNvPr id="34" name="Straight Arrow Connector 40"/>
            <p:cNvCxnSpPr/>
            <p:nvPr/>
          </p:nvCxnSpPr>
          <p:spPr bwMode="auto">
            <a:xfrm flipH="1" flipV="1">
              <a:off x="6696236" y="2082748"/>
              <a:ext cx="155288" cy="11645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Straight Arrow Connector 36"/>
            <p:cNvCxnSpPr/>
            <p:nvPr/>
          </p:nvCxnSpPr>
          <p:spPr bwMode="auto">
            <a:xfrm flipV="1">
              <a:off x="6992267" y="2005804"/>
              <a:ext cx="0" cy="15388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8"/>
            <p:cNvCxnSpPr/>
            <p:nvPr/>
          </p:nvCxnSpPr>
          <p:spPr bwMode="auto">
            <a:xfrm flipH="1" flipV="1">
              <a:off x="6680792" y="2337561"/>
              <a:ext cx="170732" cy="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564932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 animBg="1"/>
      <p:bldP spid="30" grpId="0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588" y="97423"/>
            <a:ext cx="5475717" cy="428625"/>
          </a:xfrm>
        </p:spPr>
        <p:txBody>
          <a:bodyPr>
            <a:normAutofit/>
          </a:bodyPr>
          <a:lstStyle/>
          <a:p>
            <a:r>
              <a:rPr lang="en-US" b="0" dirty="0" smtClean="0"/>
              <a:t>DP-Partition</a:t>
            </a:r>
            <a:endParaRPr lang="en-US" b="0" dirty="0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9702739"/>
              </p:ext>
            </p:extLst>
          </p:nvPr>
        </p:nvGraphicFramePr>
        <p:xfrm>
          <a:off x="4307210" y="1874715"/>
          <a:ext cx="1980000" cy="1949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000"/>
                <a:gridCol w="396000"/>
                <a:gridCol w="396000"/>
                <a:gridCol w="396000"/>
                <a:gridCol w="396000"/>
              </a:tblGrid>
              <a:tr h="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pattFill prst="dashVert">
                      <a:fgClr>
                        <a:schemeClr val="tx1"/>
                      </a:fgClr>
                      <a:bgClr>
                        <a:srgbClr val="FF8000"/>
                      </a:bgClr>
                    </a:patt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pattFill prst="dashVert">
                      <a:fgClr>
                        <a:schemeClr val="tx1"/>
                      </a:fgClr>
                      <a:bgClr>
                        <a:schemeClr val="tx2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pattFill prst="dashVert">
                      <a:fgClr>
                        <a:schemeClr val="tx1"/>
                      </a:fgClr>
                      <a:bgClr>
                        <a:schemeClr val="bg1">
                          <a:lumMod val="75000"/>
                        </a:schemeClr>
                      </a:bgClr>
                    </a:pattFill>
                  </a:tcPr>
                </a:tc>
              </a:tr>
            </a:tbl>
          </a:graphicData>
        </a:graphic>
      </p:graphicFrame>
      <p:sp>
        <p:nvSpPr>
          <p:cNvPr id="5" name="Inhaltsplatzhalter 6"/>
          <p:cNvSpPr>
            <a:spLocks noGrp="1"/>
          </p:cNvSpPr>
          <p:nvPr>
            <p:ph idx="1"/>
          </p:nvPr>
        </p:nvSpPr>
        <p:spPr>
          <a:xfrm>
            <a:off x="250825" y="762001"/>
            <a:ext cx="8642350" cy="4862513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9732203"/>
              </p:ext>
            </p:extLst>
          </p:nvPr>
        </p:nvGraphicFramePr>
        <p:xfrm>
          <a:off x="333538" y="1855503"/>
          <a:ext cx="1980000" cy="198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000"/>
                <a:gridCol w="396000"/>
                <a:gridCol w="396000"/>
                <a:gridCol w="396000"/>
                <a:gridCol w="396000"/>
              </a:tblGrid>
              <a:tr h="39600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pattFill prst="dashVert">
                      <a:fgClr>
                        <a:schemeClr val="tx1"/>
                      </a:fgClr>
                      <a:bgClr>
                        <a:schemeClr val="bg1">
                          <a:lumMod val="75000"/>
                        </a:schemeClr>
                      </a:bgClr>
                    </a:patt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pattFill prst="dashVert">
                      <a:fgClr>
                        <a:schemeClr val="tx1"/>
                      </a:fgClr>
                      <a:bgClr>
                        <a:schemeClr val="bg1">
                          <a:lumMod val="75000"/>
                        </a:schemeClr>
                      </a:bgClr>
                    </a:patt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pattFill prst="dashVert">
                      <a:fgClr>
                        <a:schemeClr val="tx1"/>
                      </a:fgClr>
                      <a:bgClr>
                        <a:schemeClr val="bg1">
                          <a:lumMod val="75000"/>
                        </a:schemeClr>
                      </a:bgClr>
                    </a:pattFill>
                  </a:tcPr>
                </a:tc>
              </a:tr>
              <a:tr h="39600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pattFill prst="dashVert">
                      <a:fgClr>
                        <a:schemeClr val="tx1"/>
                      </a:fgClr>
                      <a:bgClr>
                        <a:schemeClr val="bg1">
                          <a:lumMod val="7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pattFill prst="dashVert">
                      <a:fgClr>
                        <a:schemeClr val="tx1"/>
                      </a:fgClr>
                      <a:bgClr>
                        <a:schemeClr val="bg1">
                          <a:lumMod val="7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pattFill prst="dashVert">
                      <a:fgClr>
                        <a:schemeClr val="tx1"/>
                      </a:fgClr>
                      <a:bgClr>
                        <a:schemeClr val="bg1">
                          <a:lumMod val="7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pattFill prst="dashVert">
                      <a:fgClr>
                        <a:schemeClr val="tx1"/>
                      </a:fgClr>
                      <a:bgClr>
                        <a:schemeClr val="bg1">
                          <a:lumMod val="75000"/>
                        </a:schemeClr>
                      </a:bgClr>
                    </a:pattFill>
                  </a:tcPr>
                </a:tc>
              </a:tr>
            </a:tbl>
          </a:graphicData>
        </a:graphic>
      </p:graphicFrame>
      <p:sp>
        <p:nvSpPr>
          <p:cNvPr id="7" name="Rectangle 24"/>
          <p:cNvSpPr/>
          <p:nvPr/>
        </p:nvSpPr>
        <p:spPr bwMode="auto">
          <a:xfrm>
            <a:off x="6816225" y="3932897"/>
            <a:ext cx="196702" cy="174909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 dirty="0">
              <a:latin typeface="Calibri"/>
              <a:cs typeface="Calibri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7078692" y="3869703"/>
            <a:ext cx="355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alibri"/>
                <a:cs typeface="Calibri"/>
              </a:rPr>
              <a:t>Ø</a:t>
            </a:r>
          </a:p>
        </p:txBody>
      </p:sp>
      <p:sp>
        <p:nvSpPr>
          <p:cNvPr id="9" name="Rectangle 25"/>
          <p:cNvSpPr/>
          <p:nvPr/>
        </p:nvSpPr>
        <p:spPr bwMode="auto">
          <a:xfrm>
            <a:off x="6816225" y="4174239"/>
            <a:ext cx="196702" cy="17490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 dirty="0">
              <a:latin typeface="Calibri"/>
              <a:cs typeface="Calibri"/>
            </a:endParaRPr>
          </a:p>
        </p:txBody>
      </p:sp>
      <p:sp>
        <p:nvSpPr>
          <p:cNvPr id="10" name="Rectangle 27"/>
          <p:cNvSpPr/>
          <p:nvPr/>
        </p:nvSpPr>
        <p:spPr bwMode="auto">
          <a:xfrm>
            <a:off x="6816225" y="4421613"/>
            <a:ext cx="196702" cy="174909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 dirty="0">
              <a:latin typeface="Calibri"/>
              <a:cs typeface="Calibri"/>
            </a:endParaRPr>
          </a:p>
        </p:txBody>
      </p:sp>
      <p:cxnSp>
        <p:nvCxnSpPr>
          <p:cNvPr id="11" name="Straight Arrow Connector 29"/>
          <p:cNvCxnSpPr/>
          <p:nvPr/>
        </p:nvCxnSpPr>
        <p:spPr bwMode="auto">
          <a:xfrm flipV="1">
            <a:off x="7235249" y="4173995"/>
            <a:ext cx="0" cy="15388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30"/>
          <p:cNvCxnSpPr/>
          <p:nvPr/>
        </p:nvCxnSpPr>
        <p:spPr bwMode="auto">
          <a:xfrm flipH="1" flipV="1">
            <a:off x="7149883" y="4538064"/>
            <a:ext cx="170732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ectangle 32"/>
          <p:cNvSpPr/>
          <p:nvPr/>
        </p:nvSpPr>
        <p:spPr bwMode="auto">
          <a:xfrm>
            <a:off x="7768799" y="3917662"/>
            <a:ext cx="196702" cy="174909"/>
          </a:xfrm>
          <a:prstGeom prst="rect">
            <a:avLst/>
          </a:prstGeom>
          <a:solidFill>
            <a:srgbClr val="FF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 dirty="0"/>
          </a:p>
        </p:txBody>
      </p:sp>
      <p:sp>
        <p:nvSpPr>
          <p:cNvPr id="14" name="Rectangle 34"/>
          <p:cNvSpPr/>
          <p:nvPr/>
        </p:nvSpPr>
        <p:spPr bwMode="auto">
          <a:xfrm>
            <a:off x="7768799" y="4159004"/>
            <a:ext cx="196702" cy="174909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 dirty="0"/>
          </a:p>
        </p:txBody>
      </p:sp>
      <p:sp>
        <p:nvSpPr>
          <p:cNvPr id="15" name="Rectangle 35"/>
          <p:cNvSpPr/>
          <p:nvPr/>
        </p:nvSpPr>
        <p:spPr bwMode="auto">
          <a:xfrm>
            <a:off x="7768799" y="4406378"/>
            <a:ext cx="196702" cy="17490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 dirty="0"/>
          </a:p>
        </p:txBody>
      </p:sp>
      <p:cxnSp>
        <p:nvCxnSpPr>
          <p:cNvPr id="16" name="Straight Arrow Connector 36"/>
          <p:cNvCxnSpPr/>
          <p:nvPr/>
        </p:nvCxnSpPr>
        <p:spPr bwMode="auto">
          <a:xfrm flipV="1">
            <a:off x="8676922" y="4169513"/>
            <a:ext cx="0" cy="15388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37"/>
          <p:cNvCxnSpPr/>
          <p:nvPr/>
        </p:nvCxnSpPr>
        <p:spPr bwMode="auto">
          <a:xfrm flipH="1" flipV="1">
            <a:off x="8060964" y="4188231"/>
            <a:ext cx="155288" cy="11645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38"/>
          <p:cNvCxnSpPr/>
          <p:nvPr/>
        </p:nvCxnSpPr>
        <p:spPr bwMode="auto">
          <a:xfrm flipH="1" flipV="1">
            <a:off x="8326279" y="4005116"/>
            <a:ext cx="170732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40"/>
          <p:cNvCxnSpPr/>
          <p:nvPr/>
        </p:nvCxnSpPr>
        <p:spPr bwMode="auto">
          <a:xfrm flipH="1" flipV="1">
            <a:off x="8060373" y="4435605"/>
            <a:ext cx="155288" cy="11645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41"/>
          <p:cNvCxnSpPr/>
          <p:nvPr/>
        </p:nvCxnSpPr>
        <p:spPr bwMode="auto">
          <a:xfrm flipH="1" flipV="1">
            <a:off x="8060964" y="3946889"/>
            <a:ext cx="155288" cy="11645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42"/>
          <p:cNvCxnSpPr/>
          <p:nvPr/>
        </p:nvCxnSpPr>
        <p:spPr bwMode="auto">
          <a:xfrm flipV="1">
            <a:off x="8666289" y="4395745"/>
            <a:ext cx="0" cy="15388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43"/>
          <p:cNvCxnSpPr/>
          <p:nvPr/>
        </p:nvCxnSpPr>
        <p:spPr bwMode="auto">
          <a:xfrm flipH="1" flipV="1">
            <a:off x="8326279" y="4263122"/>
            <a:ext cx="170732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ounded Rectangle 44"/>
          <p:cNvSpPr/>
          <p:nvPr/>
        </p:nvSpPr>
        <p:spPr bwMode="auto">
          <a:xfrm>
            <a:off x="6671727" y="3794579"/>
            <a:ext cx="2190307" cy="1164117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/>
          </a:p>
        </p:txBody>
      </p:sp>
      <p:sp>
        <p:nvSpPr>
          <p:cNvPr id="24" name="Rectangle 34"/>
          <p:cNvSpPr/>
          <p:nvPr/>
        </p:nvSpPr>
        <p:spPr bwMode="auto">
          <a:xfrm>
            <a:off x="6822062" y="4705040"/>
            <a:ext cx="196702" cy="174909"/>
          </a:xfrm>
          <a:prstGeom prst="rect">
            <a:avLst/>
          </a:prstGeom>
          <a:pattFill prst="dashVert">
            <a:fgClr>
              <a:schemeClr val="tx1"/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 dirty="0">
              <a:latin typeface="Calibri"/>
              <a:cs typeface="Calibri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7072468" y="4624477"/>
            <a:ext cx="987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scout</a:t>
            </a:r>
            <a:r>
              <a:rPr lang="de-DE" sz="1200" dirty="0"/>
              <a:t> </a:t>
            </a:r>
            <a:r>
              <a:rPr lang="de-DE" sz="1200" dirty="0" err="1"/>
              <a:t>field</a:t>
            </a:r>
            <a:endParaRPr lang="de-DE" sz="1200" dirty="0"/>
          </a:p>
        </p:txBody>
      </p:sp>
      <p:sp>
        <p:nvSpPr>
          <p:cNvPr id="26" name="Textfeld 25"/>
          <p:cNvSpPr txBox="1"/>
          <p:nvPr/>
        </p:nvSpPr>
        <p:spPr>
          <a:xfrm>
            <a:off x="80231" y="4116212"/>
            <a:ext cx="887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Calibri"/>
                <a:cs typeface="Calibri"/>
              </a:rPr>
              <a:t>DPInitialColumn</a:t>
            </a:r>
            <a:endParaRPr lang="de-DE" sz="1400" dirty="0">
              <a:latin typeface="Calibri"/>
              <a:cs typeface="Calibri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886559" y="4120070"/>
            <a:ext cx="8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Calibri"/>
                <a:cs typeface="Calibri"/>
              </a:rPr>
              <a:t>DPInner</a:t>
            </a:r>
            <a:r>
              <a:rPr lang="de-DE" sz="1400" dirty="0">
                <a:latin typeface="Calibri"/>
                <a:cs typeface="Calibri"/>
              </a:rPr>
              <a:t/>
            </a:r>
            <a:br>
              <a:rPr lang="de-DE" sz="1400" dirty="0">
                <a:latin typeface="Calibri"/>
                <a:cs typeface="Calibri"/>
              </a:rPr>
            </a:br>
            <a:r>
              <a:rPr lang="de-DE" sz="1400" dirty="0" err="1">
                <a:latin typeface="Calibri"/>
                <a:cs typeface="Calibri"/>
              </a:rPr>
              <a:t>Column</a:t>
            </a:r>
            <a:endParaRPr lang="de-DE" sz="1400" dirty="0">
              <a:latin typeface="Calibri"/>
              <a:cs typeface="Calibri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1711266" y="4128025"/>
            <a:ext cx="876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Calibri"/>
                <a:cs typeface="Calibri"/>
              </a:rPr>
              <a:t>DPFinal</a:t>
            </a:r>
            <a:r>
              <a:rPr lang="de-DE" sz="1400" dirty="0">
                <a:latin typeface="Calibri"/>
                <a:cs typeface="Calibri"/>
              </a:rPr>
              <a:t/>
            </a:r>
            <a:br>
              <a:rPr lang="de-DE" sz="1400" dirty="0">
                <a:latin typeface="Calibri"/>
                <a:cs typeface="Calibri"/>
              </a:rPr>
            </a:br>
            <a:r>
              <a:rPr lang="de-DE" sz="1400" dirty="0" err="1">
                <a:latin typeface="Calibri"/>
                <a:cs typeface="Calibri"/>
              </a:rPr>
              <a:t>Column</a:t>
            </a:r>
            <a:endParaRPr lang="de-DE" sz="1400" dirty="0">
              <a:latin typeface="Calibri"/>
              <a:cs typeface="Calibri"/>
            </a:endParaRPr>
          </a:p>
        </p:txBody>
      </p:sp>
      <p:cxnSp>
        <p:nvCxnSpPr>
          <p:cNvPr id="29" name="Gerade Verbindung mit Pfeil 28"/>
          <p:cNvCxnSpPr>
            <a:stCxn id="26" idx="0"/>
          </p:cNvCxnSpPr>
          <p:nvPr/>
        </p:nvCxnSpPr>
        <p:spPr bwMode="auto">
          <a:xfrm flipV="1">
            <a:off x="524035" y="3850886"/>
            <a:ext cx="0" cy="2653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Gerade Verbindung mit Pfeil 29"/>
          <p:cNvCxnSpPr>
            <a:stCxn id="27" idx="0"/>
          </p:cNvCxnSpPr>
          <p:nvPr/>
        </p:nvCxnSpPr>
        <p:spPr bwMode="auto">
          <a:xfrm flipH="1" flipV="1">
            <a:off x="863423" y="3833978"/>
            <a:ext cx="458696" cy="2860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Gerade Verbindung mit Pfeil 30"/>
          <p:cNvCxnSpPr>
            <a:stCxn id="27" idx="0"/>
            <a:endCxn id="6" idx="2"/>
          </p:cNvCxnSpPr>
          <p:nvPr/>
        </p:nvCxnSpPr>
        <p:spPr bwMode="auto">
          <a:xfrm flipV="1">
            <a:off x="1322120" y="3835504"/>
            <a:ext cx="1419" cy="2845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Gerade Verbindung mit Pfeil 31"/>
          <p:cNvCxnSpPr>
            <a:stCxn id="27" idx="0"/>
          </p:cNvCxnSpPr>
          <p:nvPr/>
        </p:nvCxnSpPr>
        <p:spPr bwMode="auto">
          <a:xfrm flipV="1">
            <a:off x="1322119" y="3839362"/>
            <a:ext cx="398464" cy="2807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Gerade Verbindung mit Pfeil 32"/>
          <p:cNvCxnSpPr>
            <a:stCxn id="28" idx="0"/>
          </p:cNvCxnSpPr>
          <p:nvPr/>
        </p:nvCxnSpPr>
        <p:spPr bwMode="auto">
          <a:xfrm flipV="1">
            <a:off x="2149283" y="3850885"/>
            <a:ext cx="0" cy="2771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feld 33"/>
          <p:cNvSpPr txBox="1"/>
          <p:nvPr/>
        </p:nvSpPr>
        <p:spPr>
          <a:xfrm>
            <a:off x="666277" y="1132101"/>
            <a:ext cx="131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FullColumn</a:t>
            </a:r>
            <a:endParaRPr lang="de-DE" dirty="0"/>
          </a:p>
        </p:txBody>
      </p:sp>
      <p:cxnSp>
        <p:nvCxnSpPr>
          <p:cNvPr id="35" name="Gerade Verbindung mit Pfeil 34"/>
          <p:cNvCxnSpPr>
            <a:stCxn id="34" idx="2"/>
          </p:cNvCxnSpPr>
          <p:nvPr/>
        </p:nvCxnSpPr>
        <p:spPr bwMode="auto">
          <a:xfrm flipH="1">
            <a:off x="521387" y="1470656"/>
            <a:ext cx="800191" cy="3408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Gerade Verbindung mit Pfeil 35"/>
          <p:cNvCxnSpPr>
            <a:stCxn id="34" idx="2"/>
          </p:cNvCxnSpPr>
          <p:nvPr/>
        </p:nvCxnSpPr>
        <p:spPr bwMode="auto">
          <a:xfrm flipH="1">
            <a:off x="947519" y="1470655"/>
            <a:ext cx="374058" cy="3770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Gerade Verbindung mit Pfeil 36"/>
          <p:cNvCxnSpPr>
            <a:stCxn id="34" idx="2"/>
            <a:endCxn id="6" idx="0"/>
          </p:cNvCxnSpPr>
          <p:nvPr/>
        </p:nvCxnSpPr>
        <p:spPr bwMode="auto">
          <a:xfrm>
            <a:off x="1321578" y="1470655"/>
            <a:ext cx="1961" cy="3848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Gerade Verbindung mit Pfeil 37"/>
          <p:cNvCxnSpPr>
            <a:stCxn id="34" idx="2"/>
          </p:cNvCxnSpPr>
          <p:nvPr/>
        </p:nvCxnSpPr>
        <p:spPr bwMode="auto">
          <a:xfrm>
            <a:off x="1321577" y="1470655"/>
            <a:ext cx="399006" cy="3770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Gerade Verbindung mit Pfeil 38"/>
          <p:cNvCxnSpPr>
            <a:stCxn id="34" idx="2"/>
          </p:cNvCxnSpPr>
          <p:nvPr/>
        </p:nvCxnSpPr>
        <p:spPr bwMode="auto">
          <a:xfrm>
            <a:off x="1321578" y="1470655"/>
            <a:ext cx="761223" cy="3770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feld 39"/>
          <p:cNvSpPr txBox="1"/>
          <p:nvPr/>
        </p:nvSpPr>
        <p:spPr>
          <a:xfrm>
            <a:off x="4048828" y="1249640"/>
            <a:ext cx="1835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PartialColumnTop</a:t>
            </a:r>
            <a:endParaRPr lang="de-DE" sz="2400" dirty="0"/>
          </a:p>
        </p:txBody>
      </p:sp>
      <p:sp>
        <p:nvSpPr>
          <p:cNvPr id="41" name="Textfeld 40"/>
          <p:cNvSpPr txBox="1"/>
          <p:nvPr/>
        </p:nvSpPr>
        <p:spPr>
          <a:xfrm>
            <a:off x="5983085" y="1424321"/>
            <a:ext cx="2054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PartialColumnMiddle</a:t>
            </a:r>
            <a:endParaRPr lang="de-DE" dirty="0"/>
          </a:p>
        </p:txBody>
      </p:sp>
      <p:sp>
        <p:nvSpPr>
          <p:cNvPr id="42" name="Textfeld 41"/>
          <p:cNvSpPr txBox="1"/>
          <p:nvPr/>
        </p:nvSpPr>
        <p:spPr>
          <a:xfrm>
            <a:off x="6647921" y="2222877"/>
            <a:ext cx="2190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PartialColumnBottom</a:t>
            </a:r>
            <a:endParaRPr lang="de-DE" sz="1200" dirty="0"/>
          </a:p>
        </p:txBody>
      </p:sp>
      <p:cxnSp>
        <p:nvCxnSpPr>
          <p:cNvPr id="43" name="Gerade Verbindung mit Pfeil 42"/>
          <p:cNvCxnSpPr>
            <a:stCxn id="40" idx="2"/>
          </p:cNvCxnSpPr>
          <p:nvPr/>
        </p:nvCxnSpPr>
        <p:spPr bwMode="auto">
          <a:xfrm flipH="1">
            <a:off x="4528191" y="1588195"/>
            <a:ext cx="438494" cy="2594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Gerade Verbindung mit Pfeil 43"/>
          <p:cNvCxnSpPr>
            <a:stCxn id="40" idx="2"/>
          </p:cNvCxnSpPr>
          <p:nvPr/>
        </p:nvCxnSpPr>
        <p:spPr bwMode="auto">
          <a:xfrm flipH="1">
            <a:off x="4853901" y="1588195"/>
            <a:ext cx="112784" cy="2865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Gerade Verbindung mit Pfeil 44"/>
          <p:cNvCxnSpPr>
            <a:stCxn id="41" idx="2"/>
          </p:cNvCxnSpPr>
          <p:nvPr/>
        </p:nvCxnSpPr>
        <p:spPr bwMode="auto">
          <a:xfrm flipH="1">
            <a:off x="5503576" y="1762876"/>
            <a:ext cx="1506547" cy="57082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Gerade Verbindung mit Pfeil 45"/>
          <p:cNvCxnSpPr>
            <a:stCxn id="42" idx="2"/>
          </p:cNvCxnSpPr>
          <p:nvPr/>
        </p:nvCxnSpPr>
        <p:spPr bwMode="auto">
          <a:xfrm flipH="1">
            <a:off x="5889758" y="2561431"/>
            <a:ext cx="1853316" cy="2476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Gerade Verbindung mit Pfeil 46"/>
          <p:cNvCxnSpPr>
            <a:stCxn id="42" idx="2"/>
          </p:cNvCxnSpPr>
          <p:nvPr/>
        </p:nvCxnSpPr>
        <p:spPr bwMode="auto">
          <a:xfrm flipH="1">
            <a:off x="6268516" y="2561432"/>
            <a:ext cx="1474558" cy="5521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Textfeld 55"/>
          <p:cNvSpPr txBox="1"/>
          <p:nvPr/>
        </p:nvSpPr>
        <p:spPr>
          <a:xfrm>
            <a:off x="2856448" y="1837505"/>
            <a:ext cx="984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FirstCell</a:t>
            </a:r>
            <a:endParaRPr lang="de-DE" dirty="0"/>
          </a:p>
        </p:txBody>
      </p:sp>
      <p:sp>
        <p:nvSpPr>
          <p:cNvPr id="57" name="Textfeld 56"/>
          <p:cNvSpPr txBox="1"/>
          <p:nvPr/>
        </p:nvSpPr>
        <p:spPr>
          <a:xfrm>
            <a:off x="2815144" y="2685319"/>
            <a:ext cx="1000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InnerCell</a:t>
            </a:r>
            <a:endParaRPr lang="de-DE" dirty="0"/>
          </a:p>
        </p:txBody>
      </p:sp>
      <p:sp>
        <p:nvSpPr>
          <p:cNvPr id="58" name="Textfeld 57"/>
          <p:cNvSpPr txBox="1"/>
          <p:nvPr/>
        </p:nvSpPr>
        <p:spPr>
          <a:xfrm>
            <a:off x="2856756" y="3466290"/>
            <a:ext cx="978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LastCell</a:t>
            </a:r>
            <a:endParaRPr lang="de-DE" sz="2400" dirty="0"/>
          </a:p>
        </p:txBody>
      </p:sp>
      <p:cxnSp>
        <p:nvCxnSpPr>
          <p:cNvPr id="59" name="Gerade Verbindung mit Pfeil 58"/>
          <p:cNvCxnSpPr>
            <a:stCxn id="56" idx="1"/>
          </p:cNvCxnSpPr>
          <p:nvPr/>
        </p:nvCxnSpPr>
        <p:spPr bwMode="auto">
          <a:xfrm flipH="1">
            <a:off x="2313539" y="2006782"/>
            <a:ext cx="54290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0" name="Gerade Verbindung mit Pfeil 59"/>
          <p:cNvCxnSpPr>
            <a:stCxn id="56" idx="3"/>
          </p:cNvCxnSpPr>
          <p:nvPr/>
        </p:nvCxnSpPr>
        <p:spPr bwMode="auto">
          <a:xfrm>
            <a:off x="3841136" y="2006782"/>
            <a:ext cx="46607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1" name="Gerade Verbindung mit Pfeil 60"/>
          <p:cNvCxnSpPr>
            <a:stCxn id="56" idx="3"/>
          </p:cNvCxnSpPr>
          <p:nvPr/>
        </p:nvCxnSpPr>
        <p:spPr bwMode="auto">
          <a:xfrm>
            <a:off x="3841137" y="2006783"/>
            <a:ext cx="1231085" cy="3390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Gerade Verbindung mit Pfeil 61"/>
          <p:cNvCxnSpPr>
            <a:stCxn id="57" idx="1"/>
          </p:cNvCxnSpPr>
          <p:nvPr/>
        </p:nvCxnSpPr>
        <p:spPr bwMode="auto">
          <a:xfrm flipH="1" flipV="1">
            <a:off x="2313539" y="2484206"/>
            <a:ext cx="501605" cy="3703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3" name="Gerade Verbindung mit Pfeil 62"/>
          <p:cNvCxnSpPr>
            <a:stCxn id="57" idx="1"/>
            <a:endCxn id="6" idx="3"/>
          </p:cNvCxnSpPr>
          <p:nvPr/>
        </p:nvCxnSpPr>
        <p:spPr bwMode="auto">
          <a:xfrm flipH="1" flipV="1">
            <a:off x="2313539" y="2845504"/>
            <a:ext cx="501605" cy="90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4" name="Gerade Verbindung mit Pfeil 63"/>
          <p:cNvCxnSpPr>
            <a:stCxn id="57" idx="1"/>
          </p:cNvCxnSpPr>
          <p:nvPr/>
        </p:nvCxnSpPr>
        <p:spPr bwMode="auto">
          <a:xfrm flipH="1">
            <a:off x="2313539" y="2854597"/>
            <a:ext cx="501605" cy="3574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5" name="Gerade Verbindung mit Pfeil 64"/>
          <p:cNvCxnSpPr>
            <a:stCxn id="58" idx="1"/>
          </p:cNvCxnSpPr>
          <p:nvPr/>
        </p:nvCxnSpPr>
        <p:spPr bwMode="auto">
          <a:xfrm flipH="1">
            <a:off x="2313539" y="3635567"/>
            <a:ext cx="54321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6" name="Gerade Verbindung mit Pfeil 65"/>
          <p:cNvCxnSpPr>
            <a:stCxn id="58" idx="3"/>
          </p:cNvCxnSpPr>
          <p:nvPr/>
        </p:nvCxnSpPr>
        <p:spPr bwMode="auto">
          <a:xfrm flipV="1">
            <a:off x="3835527" y="3602969"/>
            <a:ext cx="1675475" cy="325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7" name="Gerade Verbindung mit Pfeil 66"/>
          <p:cNvCxnSpPr>
            <a:stCxn id="58" idx="3"/>
          </p:cNvCxnSpPr>
          <p:nvPr/>
        </p:nvCxnSpPr>
        <p:spPr bwMode="auto">
          <a:xfrm flipV="1">
            <a:off x="3835526" y="3253895"/>
            <a:ext cx="1274438" cy="3816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8" name="Gerade Verbindung mit Pfeil 67"/>
          <p:cNvCxnSpPr>
            <a:stCxn id="57" idx="3"/>
          </p:cNvCxnSpPr>
          <p:nvPr/>
        </p:nvCxnSpPr>
        <p:spPr bwMode="auto">
          <a:xfrm flipV="1">
            <a:off x="3815630" y="2558478"/>
            <a:ext cx="877834" cy="2961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9" name="Gerade Verbindung mit Pfeil 68"/>
          <p:cNvCxnSpPr>
            <a:stCxn id="57" idx="3"/>
          </p:cNvCxnSpPr>
          <p:nvPr/>
        </p:nvCxnSpPr>
        <p:spPr bwMode="auto">
          <a:xfrm>
            <a:off x="3815631" y="2854596"/>
            <a:ext cx="125659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0" name="Textfeld 69"/>
          <p:cNvSpPr txBox="1"/>
          <p:nvPr/>
        </p:nvSpPr>
        <p:spPr>
          <a:xfrm>
            <a:off x="333538" y="636726"/>
            <a:ext cx="2390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Unbanded</a:t>
            </a:r>
            <a:r>
              <a:rPr lang="de-DE" dirty="0" smtClean="0"/>
              <a:t> </a:t>
            </a:r>
            <a:r>
              <a:rPr lang="de-DE" sz="1600" dirty="0" err="1"/>
              <a:t>Alignment</a:t>
            </a:r>
            <a:endParaRPr lang="de-DE" dirty="0"/>
          </a:p>
        </p:txBody>
      </p:sp>
      <p:sp>
        <p:nvSpPr>
          <p:cNvPr id="71" name="Textfeld 70"/>
          <p:cNvSpPr txBox="1"/>
          <p:nvPr/>
        </p:nvSpPr>
        <p:spPr>
          <a:xfrm>
            <a:off x="4307210" y="636726"/>
            <a:ext cx="2570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Banded</a:t>
            </a:r>
            <a:r>
              <a:rPr lang="de-DE" dirty="0" smtClean="0"/>
              <a:t> </a:t>
            </a:r>
            <a:r>
              <a:rPr lang="de-DE" sz="1600" dirty="0" err="1"/>
              <a:t>Alignment</a:t>
            </a:r>
            <a:endParaRPr lang="de-DE" dirty="0"/>
          </a:p>
        </p:txBody>
      </p:sp>
      <p:sp>
        <p:nvSpPr>
          <p:cNvPr id="128" name="Textfeld 127"/>
          <p:cNvSpPr txBox="1"/>
          <p:nvPr/>
        </p:nvSpPr>
        <p:spPr>
          <a:xfrm>
            <a:off x="4048828" y="4089427"/>
            <a:ext cx="887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Calibri"/>
                <a:cs typeface="Calibri"/>
              </a:rPr>
              <a:t>DPInitialColumn</a:t>
            </a:r>
            <a:endParaRPr lang="de-DE" sz="1400" dirty="0">
              <a:latin typeface="Calibri"/>
              <a:cs typeface="Calibri"/>
            </a:endParaRPr>
          </a:p>
        </p:txBody>
      </p:sp>
      <p:sp>
        <p:nvSpPr>
          <p:cNvPr id="129" name="Textfeld 128"/>
          <p:cNvSpPr txBox="1"/>
          <p:nvPr/>
        </p:nvSpPr>
        <p:spPr>
          <a:xfrm>
            <a:off x="4855156" y="4093285"/>
            <a:ext cx="8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Calibri"/>
                <a:cs typeface="Calibri"/>
              </a:rPr>
              <a:t>DPInner</a:t>
            </a:r>
            <a:r>
              <a:rPr lang="de-DE" sz="1400" dirty="0">
                <a:latin typeface="Calibri"/>
                <a:cs typeface="Calibri"/>
              </a:rPr>
              <a:t/>
            </a:r>
            <a:br>
              <a:rPr lang="de-DE" sz="1400" dirty="0">
                <a:latin typeface="Calibri"/>
                <a:cs typeface="Calibri"/>
              </a:rPr>
            </a:br>
            <a:r>
              <a:rPr lang="de-DE" sz="1400" dirty="0" err="1">
                <a:latin typeface="Calibri"/>
                <a:cs typeface="Calibri"/>
              </a:rPr>
              <a:t>Column</a:t>
            </a:r>
            <a:endParaRPr lang="de-DE" sz="1400" dirty="0">
              <a:latin typeface="Calibri"/>
              <a:cs typeface="Calibri"/>
            </a:endParaRPr>
          </a:p>
        </p:txBody>
      </p:sp>
      <p:sp>
        <p:nvSpPr>
          <p:cNvPr id="130" name="Textfeld 129"/>
          <p:cNvSpPr txBox="1"/>
          <p:nvPr/>
        </p:nvSpPr>
        <p:spPr>
          <a:xfrm>
            <a:off x="5679863" y="4101240"/>
            <a:ext cx="876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Calibri"/>
                <a:cs typeface="Calibri"/>
              </a:rPr>
              <a:t>DPFinal</a:t>
            </a:r>
            <a:r>
              <a:rPr lang="de-DE" sz="1400" dirty="0">
                <a:latin typeface="Calibri"/>
                <a:cs typeface="Calibri"/>
              </a:rPr>
              <a:t/>
            </a:r>
            <a:br>
              <a:rPr lang="de-DE" sz="1400" dirty="0">
                <a:latin typeface="Calibri"/>
                <a:cs typeface="Calibri"/>
              </a:rPr>
            </a:br>
            <a:r>
              <a:rPr lang="de-DE" sz="1400" dirty="0" err="1">
                <a:latin typeface="Calibri"/>
                <a:cs typeface="Calibri"/>
              </a:rPr>
              <a:t>Column</a:t>
            </a:r>
            <a:endParaRPr lang="de-DE" sz="1400" dirty="0">
              <a:latin typeface="Calibri"/>
              <a:cs typeface="Calibri"/>
            </a:endParaRPr>
          </a:p>
        </p:txBody>
      </p:sp>
      <p:cxnSp>
        <p:nvCxnSpPr>
          <p:cNvPr id="131" name="Gerade Verbindung mit Pfeil 130"/>
          <p:cNvCxnSpPr>
            <a:stCxn id="128" idx="0"/>
          </p:cNvCxnSpPr>
          <p:nvPr/>
        </p:nvCxnSpPr>
        <p:spPr bwMode="auto">
          <a:xfrm flipV="1">
            <a:off x="4492632" y="3824101"/>
            <a:ext cx="0" cy="2653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2" name="Gerade Verbindung mit Pfeil 131"/>
          <p:cNvCxnSpPr>
            <a:stCxn id="129" idx="0"/>
          </p:cNvCxnSpPr>
          <p:nvPr/>
        </p:nvCxnSpPr>
        <p:spPr bwMode="auto">
          <a:xfrm flipH="1" flipV="1">
            <a:off x="4832020" y="3807193"/>
            <a:ext cx="458696" cy="2860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3" name="Gerade Verbindung mit Pfeil 132"/>
          <p:cNvCxnSpPr>
            <a:stCxn id="129" idx="0"/>
          </p:cNvCxnSpPr>
          <p:nvPr/>
        </p:nvCxnSpPr>
        <p:spPr bwMode="auto">
          <a:xfrm flipV="1">
            <a:off x="5290717" y="3808719"/>
            <a:ext cx="1419" cy="2845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4" name="Gerade Verbindung mit Pfeil 133"/>
          <p:cNvCxnSpPr>
            <a:stCxn id="129" idx="0"/>
          </p:cNvCxnSpPr>
          <p:nvPr/>
        </p:nvCxnSpPr>
        <p:spPr bwMode="auto">
          <a:xfrm flipV="1">
            <a:off x="5290716" y="3812577"/>
            <a:ext cx="398464" cy="2807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5" name="Gerade Verbindung mit Pfeil 134"/>
          <p:cNvCxnSpPr>
            <a:stCxn id="130" idx="0"/>
          </p:cNvCxnSpPr>
          <p:nvPr/>
        </p:nvCxnSpPr>
        <p:spPr bwMode="auto">
          <a:xfrm flipV="1">
            <a:off x="6117880" y="3824100"/>
            <a:ext cx="0" cy="2771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9047684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4" grpId="0"/>
      <p:bldP spid="40" grpId="0"/>
      <p:bldP spid="41" grpId="0"/>
      <p:bldP spid="42" grpId="0"/>
      <p:bldP spid="56" grpId="0"/>
      <p:bldP spid="57" grpId="0"/>
      <p:bldP spid="58" grpId="0"/>
      <p:bldP spid="70" grpId="0"/>
      <p:bldP spid="71" grpId="0"/>
      <p:bldP spid="128" grpId="0"/>
      <p:bldP spid="129" grpId="0"/>
      <p:bldP spid="1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Vectorization</a:t>
            </a:r>
            <a:r>
              <a:rPr lang="en-GB" dirty="0" smtClean="0"/>
              <a:t> Approaches</a:t>
            </a:r>
            <a:endParaRPr lang="en-GB" dirty="0"/>
          </a:p>
        </p:txBody>
      </p:sp>
      <p:pic>
        <p:nvPicPr>
          <p:cNvPr id="8" name="Bild 7" descr="Screen Shot 2015-09-21 at 17.58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82" y="738818"/>
            <a:ext cx="7292639" cy="379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60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9" y="171737"/>
            <a:ext cx="5475717" cy="321469"/>
          </a:xfrm>
        </p:spPr>
        <p:txBody>
          <a:bodyPr/>
          <a:lstStyle/>
          <a:p>
            <a:r>
              <a:rPr lang="en-GB" dirty="0"/>
              <a:t>M</a:t>
            </a:r>
            <a:r>
              <a:rPr lang="en-GB" dirty="0" smtClean="0"/>
              <a:t>any-many-Parallelization</a:t>
            </a:r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376718" y="538095"/>
            <a:ext cx="8105856" cy="3991426"/>
            <a:chOff x="376718" y="538095"/>
            <a:chExt cx="8105856" cy="3991426"/>
          </a:xfrm>
        </p:grpSpPr>
        <p:pic>
          <p:nvPicPr>
            <p:cNvPr id="5" name="Inhaltsplatzhalter 6" descr="Screen Shot 2015-09-21 at 18.03.5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724" r="-8724"/>
            <a:stretch>
              <a:fillRect/>
            </a:stretch>
          </p:blipFill>
          <p:spPr bwMode="auto">
            <a:xfrm>
              <a:off x="376718" y="538095"/>
              <a:ext cx="8105856" cy="3991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 bwMode="auto">
            <a:xfrm>
              <a:off x="5601045" y="1269953"/>
              <a:ext cx="247160" cy="258432"/>
            </a:xfrm>
            <a:prstGeom prst="rect">
              <a:avLst/>
            </a:prstGeom>
            <a:solidFill>
              <a:srgbClr val="196E5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598171" y="1026609"/>
              <a:ext cx="246232" cy="245172"/>
            </a:xfrm>
            <a:prstGeom prst="rect">
              <a:avLst/>
            </a:prstGeom>
            <a:solidFill>
              <a:srgbClr val="3366FF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599898" y="767620"/>
              <a:ext cx="244083" cy="251383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 rot="5400000">
              <a:off x="4743067" y="2157740"/>
              <a:ext cx="286418" cy="242174"/>
            </a:xfrm>
            <a:prstGeom prst="rect">
              <a:avLst/>
            </a:prstGeom>
            <a:solidFill>
              <a:srgbClr val="196E5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 rot="5400000">
              <a:off x="4498114" y="2158597"/>
              <a:ext cx="284704" cy="242174"/>
            </a:xfrm>
            <a:prstGeom prst="rect">
              <a:avLst/>
            </a:prstGeom>
            <a:solidFill>
              <a:srgbClr val="3366FF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 rot="5400000">
              <a:off x="4249683" y="2157555"/>
              <a:ext cx="279185" cy="242174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 rot="5400000">
              <a:off x="4739565" y="2511659"/>
              <a:ext cx="286418" cy="242174"/>
            </a:xfrm>
            <a:prstGeom prst="rect">
              <a:avLst/>
            </a:prstGeom>
            <a:solidFill>
              <a:srgbClr val="196E5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 rot="5400000">
              <a:off x="4494612" y="2512516"/>
              <a:ext cx="284704" cy="242174"/>
            </a:xfrm>
            <a:prstGeom prst="rect">
              <a:avLst/>
            </a:prstGeom>
            <a:solidFill>
              <a:srgbClr val="3366FF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 rot="5400000">
              <a:off x="4246181" y="2511474"/>
              <a:ext cx="279185" cy="242174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 rot="5400000">
              <a:off x="4735762" y="2880478"/>
              <a:ext cx="286418" cy="242174"/>
            </a:xfrm>
            <a:prstGeom prst="rect">
              <a:avLst/>
            </a:prstGeom>
            <a:solidFill>
              <a:srgbClr val="196E5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 rot="5400000">
              <a:off x="4490809" y="2881335"/>
              <a:ext cx="284704" cy="242174"/>
            </a:xfrm>
            <a:prstGeom prst="rect">
              <a:avLst/>
            </a:prstGeom>
            <a:solidFill>
              <a:srgbClr val="3366FF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 rot="5400000">
              <a:off x="4242378" y="2880293"/>
              <a:ext cx="279185" cy="242174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 rot="5400000">
              <a:off x="4732260" y="3234397"/>
              <a:ext cx="286418" cy="242174"/>
            </a:xfrm>
            <a:prstGeom prst="rect">
              <a:avLst/>
            </a:prstGeom>
            <a:solidFill>
              <a:srgbClr val="196E5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 rot="5400000">
              <a:off x="4487307" y="3235254"/>
              <a:ext cx="284704" cy="242174"/>
            </a:xfrm>
            <a:prstGeom prst="rect">
              <a:avLst/>
            </a:prstGeom>
            <a:solidFill>
              <a:srgbClr val="3366FF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 rot="5400000">
              <a:off x="4238876" y="3234212"/>
              <a:ext cx="279185" cy="242174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 rot="5400000">
              <a:off x="4739566" y="3606709"/>
              <a:ext cx="286418" cy="242174"/>
            </a:xfrm>
            <a:prstGeom prst="rect">
              <a:avLst/>
            </a:prstGeom>
            <a:solidFill>
              <a:srgbClr val="196E5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 rot="5400000">
              <a:off x="4494613" y="3607566"/>
              <a:ext cx="284704" cy="242174"/>
            </a:xfrm>
            <a:prstGeom prst="rect">
              <a:avLst/>
            </a:prstGeom>
            <a:solidFill>
              <a:srgbClr val="3366FF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 rot="5400000">
              <a:off x="4246182" y="3606524"/>
              <a:ext cx="279185" cy="242174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 rot="5400000">
              <a:off x="4736064" y="3960628"/>
              <a:ext cx="286418" cy="242174"/>
            </a:xfrm>
            <a:prstGeom prst="rect">
              <a:avLst/>
            </a:prstGeom>
            <a:solidFill>
              <a:srgbClr val="196E5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 rot="5400000">
              <a:off x="4491111" y="3961485"/>
              <a:ext cx="284704" cy="242174"/>
            </a:xfrm>
            <a:prstGeom prst="rect">
              <a:avLst/>
            </a:prstGeom>
            <a:solidFill>
              <a:srgbClr val="3366FF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 rot="5400000">
              <a:off x="4242680" y="3960443"/>
              <a:ext cx="279185" cy="242174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5970186" y="1270263"/>
              <a:ext cx="247160" cy="258432"/>
            </a:xfrm>
            <a:prstGeom prst="rect">
              <a:avLst/>
            </a:prstGeom>
            <a:solidFill>
              <a:srgbClr val="196E5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5967312" y="1026919"/>
              <a:ext cx="246232" cy="245172"/>
            </a:xfrm>
            <a:prstGeom prst="rect">
              <a:avLst/>
            </a:prstGeom>
            <a:solidFill>
              <a:srgbClr val="3366FF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5969039" y="767930"/>
              <a:ext cx="244083" cy="251383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6339026" y="1262658"/>
              <a:ext cx="247160" cy="258432"/>
            </a:xfrm>
            <a:prstGeom prst="rect">
              <a:avLst/>
            </a:prstGeom>
            <a:solidFill>
              <a:srgbClr val="196E5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6336152" y="1019314"/>
              <a:ext cx="246232" cy="245172"/>
            </a:xfrm>
            <a:prstGeom prst="rect">
              <a:avLst/>
            </a:prstGeom>
            <a:solidFill>
              <a:srgbClr val="3366FF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6337879" y="760325"/>
              <a:ext cx="244083" cy="251383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6704064" y="1262658"/>
              <a:ext cx="247160" cy="258432"/>
            </a:xfrm>
            <a:prstGeom prst="rect">
              <a:avLst/>
            </a:prstGeom>
            <a:solidFill>
              <a:srgbClr val="196E5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6704992" y="1019314"/>
              <a:ext cx="246232" cy="245172"/>
            </a:xfrm>
            <a:prstGeom prst="rect">
              <a:avLst/>
            </a:prstGeom>
            <a:solidFill>
              <a:srgbClr val="3366FF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6706719" y="760325"/>
              <a:ext cx="244083" cy="251383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7072905" y="1266460"/>
              <a:ext cx="247160" cy="258432"/>
            </a:xfrm>
            <a:prstGeom prst="rect">
              <a:avLst/>
            </a:prstGeom>
            <a:solidFill>
              <a:srgbClr val="196E5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073833" y="1023116"/>
              <a:ext cx="246232" cy="245172"/>
            </a:xfrm>
            <a:prstGeom prst="rect">
              <a:avLst/>
            </a:prstGeom>
            <a:solidFill>
              <a:srgbClr val="3366FF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7075560" y="764127"/>
              <a:ext cx="244083" cy="251383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7445547" y="1270263"/>
              <a:ext cx="247160" cy="258432"/>
            </a:xfrm>
            <a:prstGeom prst="rect">
              <a:avLst/>
            </a:prstGeom>
            <a:solidFill>
              <a:srgbClr val="196E5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7446475" y="1026919"/>
              <a:ext cx="246232" cy="245172"/>
            </a:xfrm>
            <a:prstGeom prst="rect">
              <a:avLst/>
            </a:prstGeom>
            <a:solidFill>
              <a:srgbClr val="3366FF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7448202" y="767930"/>
              <a:ext cx="244083" cy="251383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866594" y="2795502"/>
            <a:ext cx="1169939" cy="369332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&lt;</a:t>
            </a:r>
            <a:r>
              <a:rPr lang="en-US" dirty="0" smtClean="0">
                <a:solidFill>
                  <a:srgbClr val="7B9835"/>
                </a:solidFill>
              </a:rPr>
              <a:t>2</a:t>
            </a:r>
            <a:r>
              <a:rPr lang="en-US" dirty="0" smtClean="0">
                <a:solidFill>
                  <a:srgbClr val="333333"/>
                </a:solidFill>
              </a:rPr>
              <a:t>,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192F6E"/>
                </a:solidFill>
              </a:rPr>
              <a:t>-3</a:t>
            </a:r>
            <a:r>
              <a:rPr lang="en-US" dirty="0" smtClean="0">
                <a:solidFill>
                  <a:srgbClr val="333333"/>
                </a:solidFill>
              </a:rPr>
              <a:t>,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E630C"/>
                </a:solidFill>
              </a:rPr>
              <a:t>0</a:t>
            </a:r>
            <a:r>
              <a:rPr lang="en-US" dirty="0" smtClean="0">
                <a:solidFill>
                  <a:srgbClr val="333333"/>
                </a:solidFill>
              </a:rPr>
              <a:t>&gt;</a:t>
            </a:r>
            <a:endParaRPr lang="en-US" dirty="0">
              <a:solidFill>
                <a:srgbClr val="333333"/>
              </a:solidFill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6" y="541938"/>
            <a:ext cx="8105856" cy="3983739"/>
          </a:xfrm>
        </p:spPr>
      </p:pic>
      <p:grpSp>
        <p:nvGrpSpPr>
          <p:cNvPr id="69" name="Group 68"/>
          <p:cNvGrpSpPr/>
          <p:nvPr/>
        </p:nvGrpSpPr>
        <p:grpSpPr>
          <a:xfrm>
            <a:off x="4275271" y="774689"/>
            <a:ext cx="3420284" cy="3452589"/>
            <a:chOff x="4275271" y="774689"/>
            <a:chExt cx="3420284" cy="3452589"/>
          </a:xfrm>
        </p:grpSpPr>
        <p:sp>
          <p:nvSpPr>
            <p:cNvPr id="63" name="Rectangle 62"/>
            <p:cNvSpPr/>
            <p:nvPr/>
          </p:nvSpPr>
          <p:spPr bwMode="auto">
            <a:xfrm>
              <a:off x="5608127" y="1295597"/>
              <a:ext cx="2087428" cy="239856"/>
            </a:xfrm>
            <a:prstGeom prst="rect">
              <a:avLst/>
            </a:prstGeom>
            <a:solidFill>
              <a:srgbClr val="196E5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5605253" y="1033677"/>
              <a:ext cx="2090302" cy="225321"/>
            </a:xfrm>
            <a:prstGeom prst="rect">
              <a:avLst/>
            </a:prstGeom>
            <a:solidFill>
              <a:srgbClr val="3366FF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5606980" y="774689"/>
              <a:ext cx="2082257" cy="239098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Rectangle 65"/>
            <p:cNvSpPr/>
            <p:nvPr/>
          </p:nvSpPr>
          <p:spPr bwMode="auto">
            <a:xfrm rot="5400000">
              <a:off x="3830796" y="3084162"/>
              <a:ext cx="2084589" cy="201640"/>
            </a:xfrm>
            <a:prstGeom prst="rect">
              <a:avLst/>
            </a:prstGeom>
            <a:solidFill>
              <a:srgbClr val="196E5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 rot="5400000">
              <a:off x="3597119" y="3073742"/>
              <a:ext cx="2082875" cy="224192"/>
            </a:xfrm>
            <a:prstGeom prst="rect">
              <a:avLst/>
            </a:prstGeom>
            <a:solidFill>
              <a:srgbClr val="3366FF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Rectangle 67"/>
            <p:cNvSpPr/>
            <p:nvPr/>
          </p:nvSpPr>
          <p:spPr bwMode="auto">
            <a:xfrm rot="5400000">
              <a:off x="3349773" y="3071616"/>
              <a:ext cx="2081160" cy="230163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7573" y="1793597"/>
            <a:ext cx="2686938" cy="2686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973" y="1945997"/>
            <a:ext cx="2686938" cy="26869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79220" y="3085171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98928"/>
                </a:solidFill>
              </a:rPr>
              <a:t>2</a:t>
            </a:r>
            <a:endParaRPr lang="en-US" dirty="0">
              <a:solidFill>
                <a:srgbClr val="6989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6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716" y="104089"/>
            <a:ext cx="5592411" cy="428625"/>
          </a:xfrm>
        </p:spPr>
        <p:txBody>
          <a:bodyPr/>
          <a:lstStyle/>
          <a:p>
            <a:r>
              <a:rPr lang="en-GB" sz="2800" dirty="0"/>
              <a:t>~ 2.000.000 pairwise alignments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628650" y="971550"/>
            <a:ext cx="29272" cy="37409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464635" y="4449334"/>
            <a:ext cx="8266770" cy="185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6553076" y="842346"/>
            <a:ext cx="1371600" cy="3600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  <a:p>
            <a:pPr eaLnBrk="0" hangingPunct="0"/>
            <a:endParaRPr lang="en-US" dirty="0"/>
          </a:p>
          <a:p>
            <a:pPr eaLnBrk="0" hangingPunct="0"/>
            <a:endParaRPr lang="en-US" dirty="0"/>
          </a:p>
          <a:p>
            <a:pPr eaLnBrk="0" hangingPunct="0"/>
            <a:endParaRPr lang="en-US" dirty="0"/>
          </a:p>
          <a:p>
            <a:pPr eaLnBrk="0" hangingPunct="0"/>
            <a:endParaRPr lang="en-US" dirty="0"/>
          </a:p>
          <a:p>
            <a:pPr eaLnBrk="0" hangingPunct="0"/>
            <a:endParaRPr lang="en-US" dirty="0"/>
          </a:p>
          <a:p>
            <a:pPr algn="ctr" eaLnBrk="0" hangingPunct="0"/>
            <a:r>
              <a:rPr lang="en-US" dirty="0" smtClean="0">
                <a:solidFill>
                  <a:schemeClr val="bg1"/>
                </a:solidFill>
              </a:rPr>
              <a:t>249,770 a/s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89.11x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3413" y="452605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t, NO-SIMD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71855" y="452605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 t, NO-SIMD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888465" y="452605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t, SIMD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601522" y="452605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 t, SIMD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4772720" y="2462322"/>
            <a:ext cx="1371600" cy="1980024"/>
            <a:chOff x="4772720" y="3790857"/>
            <a:chExt cx="1371600" cy="1980024"/>
          </a:xfrm>
        </p:grpSpPr>
        <p:sp>
          <p:nvSpPr>
            <p:cNvPr id="19" name="TextBox 18"/>
            <p:cNvSpPr txBox="1"/>
            <p:nvPr/>
          </p:nvSpPr>
          <p:spPr>
            <a:xfrm>
              <a:off x="4832142" y="3790857"/>
              <a:ext cx="12558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37,320 a/s</a:t>
              </a:r>
              <a:br>
                <a:rPr lang="en-US" dirty="0" smtClean="0"/>
              </a:br>
              <a:r>
                <a:rPr lang="en-US" dirty="0" smtClean="0"/>
                <a:t>13.31x</a:t>
              </a:r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772720" y="5234481"/>
              <a:ext cx="1371600" cy="5364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943921" y="2462322"/>
            <a:ext cx="1371600" cy="1987012"/>
            <a:chOff x="2943921" y="3759747"/>
            <a:chExt cx="1371600" cy="1987012"/>
          </a:xfrm>
        </p:grpSpPr>
        <p:sp>
          <p:nvSpPr>
            <p:cNvPr id="20" name="TextBox 19"/>
            <p:cNvSpPr txBox="1"/>
            <p:nvPr/>
          </p:nvSpPr>
          <p:spPr>
            <a:xfrm>
              <a:off x="2977570" y="3759747"/>
              <a:ext cx="12558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38,430 a/s</a:t>
              </a:r>
              <a:br>
                <a:rPr lang="en-US" dirty="0" smtClean="0"/>
              </a:br>
              <a:r>
                <a:rPr lang="en-US" dirty="0" smtClean="0"/>
                <a:t>13.71x</a:t>
              </a:r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2943921" y="5192359"/>
              <a:ext cx="1371600" cy="5544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15122" y="2462322"/>
            <a:ext cx="1371600" cy="1987012"/>
            <a:chOff x="1115122" y="3740067"/>
            <a:chExt cx="1371600" cy="1987012"/>
          </a:xfrm>
        </p:grpSpPr>
        <p:sp>
          <p:nvSpPr>
            <p:cNvPr id="21" name="TextBox 20"/>
            <p:cNvSpPr txBox="1"/>
            <p:nvPr/>
          </p:nvSpPr>
          <p:spPr>
            <a:xfrm>
              <a:off x="1193902" y="3740067"/>
              <a:ext cx="1255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2,800 a/s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1115122" y="5687479"/>
              <a:ext cx="1371600" cy="396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264805" y="1177207"/>
            <a:ext cx="3567337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Many-many interface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1277" y="452016"/>
            <a:ext cx="8592865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AVX2 </a:t>
            </a:r>
            <a:r>
              <a:rPr lang="en-US" sz="2400" dirty="0" smtClean="0"/>
              <a:t>with 16x16-bit </a:t>
            </a:r>
            <a:r>
              <a:rPr lang="en-US" sz="2400" dirty="0"/>
              <a:t>integers on Xeon </a:t>
            </a:r>
            <a:r>
              <a:rPr lang="en-US" sz="2400" dirty="0" smtClean="0"/>
              <a:t>E5-2683v3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521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Alignment Module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Inhaltsplatzhalter 2"/>
          <p:cNvSpPr>
            <a:spLocks noGrp="1"/>
          </p:cNvSpPr>
          <p:nvPr/>
        </p:nvSpPr>
        <p:spPr bwMode="auto">
          <a:xfrm>
            <a:off x="1724923" y="2776307"/>
            <a:ext cx="5694154" cy="1397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556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+mn-lt"/>
              </a:defRPr>
            </a:lvl2pPr>
            <a:lvl3pPr marL="723900" indent="-1889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+mn-lt"/>
              </a:defRPr>
            </a:lvl3pPr>
            <a:lvl4pPr marL="10795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+mn-lt"/>
              </a:defRPr>
            </a:lvl4pPr>
            <a:lvl5pPr marL="14351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+mn-lt"/>
              </a:defRPr>
            </a:lvl5pPr>
            <a:lvl6pPr marL="18923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6pPr>
            <a:lvl7pPr marL="23495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7pPr>
            <a:lvl8pPr marL="28067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8pPr>
            <a:lvl9pPr marL="32639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3200" dirty="0" err="1"/>
              <a:t>SeqAn</a:t>
            </a:r>
            <a:r>
              <a:rPr lang="en-GB" sz="3200" dirty="0"/>
              <a:t> </a:t>
            </a:r>
            <a:r>
              <a:rPr lang="en-GB" sz="3200" dirty="0" err="1" smtClean="0"/>
              <a:t>devel</a:t>
            </a:r>
            <a:r>
              <a:rPr lang="en-GB" sz="3200" dirty="0" smtClean="0"/>
              <a:t>: </a:t>
            </a:r>
            <a:endParaRPr lang="en-GB" sz="3200" dirty="0"/>
          </a:p>
          <a:p>
            <a:pPr marL="641350" lvl="1" indent="-285750">
              <a:buFont typeface="Arial" charset="0"/>
              <a:buChar char="•"/>
            </a:pPr>
            <a:r>
              <a:rPr lang="en-GB" sz="3200" dirty="0" smtClean="0"/>
              <a:t>1-1 interface (</a:t>
            </a:r>
            <a:r>
              <a:rPr lang="en-GB" sz="3200" dirty="0" smtClean="0">
                <a:solidFill>
                  <a:srgbClr val="FF0000"/>
                </a:solidFill>
              </a:rPr>
              <a:t>MC/SIMD</a:t>
            </a:r>
            <a:r>
              <a:rPr lang="en-GB" sz="3200" dirty="0" smtClean="0"/>
              <a:t>)</a:t>
            </a:r>
          </a:p>
          <a:p>
            <a:pPr marL="641350" lvl="1" indent="-285750">
              <a:buFont typeface="Arial" charset="0"/>
              <a:buChar char="•"/>
            </a:pPr>
            <a:r>
              <a:rPr lang="en-GB" sz="3200" dirty="0" smtClean="0"/>
              <a:t>N-M interface </a:t>
            </a:r>
            <a:r>
              <a:rPr lang="en-GB" sz="3200" dirty="0"/>
              <a:t>(</a:t>
            </a:r>
            <a:r>
              <a:rPr lang="en-GB" sz="3200" dirty="0">
                <a:solidFill>
                  <a:srgbClr val="FF0000"/>
                </a:solidFill>
              </a:rPr>
              <a:t>MC</a:t>
            </a:r>
            <a:r>
              <a:rPr lang="en-GB" sz="3200" dirty="0">
                <a:solidFill>
                  <a:srgbClr val="00B050"/>
                </a:solidFill>
              </a:rPr>
              <a:t>/SIMD</a:t>
            </a:r>
            <a:r>
              <a:rPr lang="en-GB" sz="3200" dirty="0"/>
              <a:t>)</a:t>
            </a:r>
          </a:p>
          <a:p>
            <a:pPr marL="641350" lvl="1" indent="-285750">
              <a:buFont typeface="Arial" charset="0"/>
              <a:buChar char="•"/>
            </a:pPr>
            <a:endParaRPr lang="en-GB" sz="3200" dirty="0"/>
          </a:p>
          <a:p>
            <a:endParaRPr lang="en-GB" sz="1400" dirty="0"/>
          </a:p>
        </p:txBody>
      </p:sp>
      <p:pic>
        <p:nvPicPr>
          <p:cNvPr id="10" name="Picture 9" descr="seqan_logo_800_pres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1953" y="727767"/>
            <a:ext cx="3276252" cy="2048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90163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396" y="142234"/>
            <a:ext cx="5475717" cy="321469"/>
          </a:xfrm>
        </p:spPr>
        <p:txBody>
          <a:bodyPr/>
          <a:lstStyle/>
          <a:p>
            <a:r>
              <a:rPr lang="en-GB" dirty="0" smtClean="0"/>
              <a:t>MC Design – Task Graph</a:t>
            </a:r>
            <a:endParaRPr lang="en-GB" dirty="0"/>
          </a:p>
        </p:txBody>
      </p:sp>
      <p:graphicFrame>
        <p:nvGraphicFramePr>
          <p:cNvPr id="45" name="Table 44"/>
          <p:cNvGraphicFramePr>
            <a:graphicFrameLocks noGrp="1" noChangeAspect="1"/>
          </p:cNvGraphicFramePr>
          <p:nvPr>
            <p:extLst/>
          </p:nvPr>
        </p:nvGraphicFramePr>
        <p:xfrm>
          <a:off x="787440" y="1253370"/>
          <a:ext cx="1428752" cy="1466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</a:tblGrid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Left Brace 9"/>
          <p:cNvSpPr/>
          <p:nvPr/>
        </p:nvSpPr>
        <p:spPr bwMode="auto">
          <a:xfrm>
            <a:off x="567144" y="1252904"/>
            <a:ext cx="192048" cy="735826"/>
          </a:xfrm>
          <a:prstGeom prst="leftBrace">
            <a:avLst>
              <a:gd name="adj1" fmla="val 82691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Left Brace 69"/>
          <p:cNvSpPr/>
          <p:nvPr/>
        </p:nvSpPr>
        <p:spPr bwMode="auto">
          <a:xfrm rot="5400000">
            <a:off x="1049465" y="776375"/>
            <a:ext cx="192048" cy="723683"/>
          </a:xfrm>
          <a:prstGeom prst="leftBrace">
            <a:avLst>
              <a:gd name="adj1" fmla="val 85353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87987" y="7260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09721" y="666252"/>
            <a:ext cx="346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β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29315" y="1379076"/>
            <a:ext cx="385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β</a:t>
            </a:r>
            <a:endParaRPr lang="en-US" i="1" dirty="0"/>
          </a:p>
        </p:txBody>
      </p:sp>
      <p:sp>
        <p:nvSpPr>
          <p:cNvPr id="74" name="Content Placeholder 6"/>
          <p:cNvSpPr>
            <a:spLocks noGrp="1"/>
          </p:cNvSpPr>
          <p:nvPr>
            <p:ph sz="half" idx="1"/>
          </p:nvPr>
        </p:nvSpPr>
        <p:spPr>
          <a:xfrm>
            <a:off x="4373044" y="792752"/>
            <a:ext cx="4244975" cy="3930864"/>
          </a:xfrm>
        </p:spPr>
        <p:txBody>
          <a:bodyPr/>
          <a:lstStyle/>
          <a:p>
            <a:r>
              <a:rPr lang="en-US" sz="2000" dirty="0" smtClean="0"/>
              <a:t>Approach</a:t>
            </a:r>
          </a:p>
          <a:p>
            <a:pPr marL="360363" indent="-179388">
              <a:buFont typeface="Arial"/>
              <a:buChar char="•"/>
            </a:pPr>
            <a:r>
              <a:rPr lang="en-US" sz="2000" dirty="0" smtClean="0"/>
              <a:t>split M into tiles of size </a:t>
            </a:r>
            <a:br>
              <a:rPr lang="en-US" sz="2000" dirty="0" smtClean="0"/>
            </a:br>
            <a:r>
              <a:rPr lang="en-US" sz="2000" i="1" dirty="0" smtClean="0"/>
              <a:t>β </a:t>
            </a:r>
            <a:r>
              <a:rPr lang="en-US" sz="2000" dirty="0" smtClean="0"/>
              <a:t>columns x </a:t>
            </a:r>
            <a:r>
              <a:rPr lang="en-US" sz="2000" i="1" dirty="0"/>
              <a:t>β </a:t>
            </a:r>
            <a:r>
              <a:rPr lang="en-US" sz="2000" dirty="0" smtClean="0"/>
              <a:t>rows</a:t>
            </a:r>
          </a:p>
          <a:p>
            <a:pPr marL="360363" indent="-179388">
              <a:buFont typeface="Arial"/>
              <a:buChar char="•"/>
            </a:pPr>
            <a:r>
              <a:rPr lang="en-US" sz="2000" dirty="0" smtClean="0"/>
              <a:t>each tile represents one task: </a:t>
            </a:r>
            <a:r>
              <a:rPr lang="en-US" sz="2000" i="1" dirty="0" smtClean="0"/>
              <a:t>t(</a:t>
            </a:r>
            <a:r>
              <a:rPr lang="en-US" sz="2000" i="1" dirty="0" err="1"/>
              <a:t>i</a:t>
            </a:r>
            <a:r>
              <a:rPr lang="en-US" sz="2000" i="1" dirty="0" err="1" smtClean="0"/>
              <a:t>,j</a:t>
            </a:r>
            <a:r>
              <a:rPr lang="en-US" sz="2000" i="1" dirty="0" smtClean="0"/>
              <a:t>)</a:t>
            </a:r>
          </a:p>
          <a:p>
            <a:pPr marL="360363" indent="-179388">
              <a:buFont typeface="Arial"/>
              <a:buChar char="•"/>
            </a:pPr>
            <a:r>
              <a:rPr lang="en-US" sz="2000" i="1" dirty="0" smtClean="0"/>
              <a:t>set task reference count</a:t>
            </a:r>
          </a:p>
          <a:p>
            <a:pPr marL="715963" lvl="1" indent="-179388">
              <a:buFont typeface="Arial"/>
              <a:buChar char="•"/>
            </a:pPr>
            <a:r>
              <a:rPr lang="en-US" sz="2000" i="1" dirty="0" smtClean="0">
                <a:solidFill>
                  <a:srgbClr val="008000"/>
                </a:solidFill>
              </a:rPr>
              <a:t>t(0,0) 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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0</a:t>
            </a:r>
          </a:p>
          <a:p>
            <a:pPr marL="715963" lvl="1" indent="-179388">
              <a:buFont typeface="Arial"/>
              <a:buChar char="•"/>
            </a:pPr>
            <a:r>
              <a:rPr lang="en-US" sz="2000" i="1" dirty="0">
                <a:solidFill>
                  <a:srgbClr val="3366FF"/>
                </a:solidFill>
              </a:rPr>
              <a:t>t</a:t>
            </a:r>
            <a:r>
              <a:rPr lang="en-US" sz="2000" i="1" dirty="0" smtClean="0">
                <a:solidFill>
                  <a:srgbClr val="3366FF"/>
                </a:solidFill>
              </a:rPr>
              <a:t>(i,</a:t>
            </a:r>
            <a:r>
              <a:rPr lang="en-US" sz="2000" i="1" dirty="0">
                <a:solidFill>
                  <a:srgbClr val="3366FF"/>
                </a:solidFill>
              </a:rPr>
              <a:t>0</a:t>
            </a:r>
            <a:r>
              <a:rPr lang="en-US" sz="2000" i="1" dirty="0" smtClean="0">
                <a:solidFill>
                  <a:srgbClr val="3366FF"/>
                </a:solidFill>
              </a:rPr>
              <a:t>) </a:t>
            </a:r>
            <a:r>
              <a:rPr lang="en-US" sz="2000" i="1" dirty="0" smtClean="0">
                <a:solidFill>
                  <a:srgbClr val="3366FF"/>
                </a:solidFill>
                <a:sym typeface="Wingdings"/>
              </a:rPr>
              <a:t></a:t>
            </a:r>
            <a:r>
              <a:rPr lang="en-US" sz="2000" i="1" dirty="0" smtClean="0">
                <a:solidFill>
                  <a:srgbClr val="3366FF"/>
                </a:solidFill>
              </a:rPr>
              <a:t> t(0,j)  </a:t>
            </a: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</a:t>
            </a:r>
            <a:r>
              <a:rPr lang="en-US" sz="2000" dirty="0" smtClean="0">
                <a:solidFill>
                  <a:srgbClr val="3366FF"/>
                </a:solidFill>
              </a:rPr>
              <a:t> 1</a:t>
            </a:r>
            <a:endParaRPr lang="en-US" sz="2000" dirty="0" smtClean="0"/>
          </a:p>
          <a:p>
            <a:pPr marL="715963" lvl="1" indent="-179388">
              <a:buFont typeface="Arial"/>
              <a:buChar char="•"/>
            </a:pPr>
            <a:r>
              <a:rPr lang="en-US" sz="2000" i="1" dirty="0" smtClean="0">
                <a:solidFill>
                  <a:srgbClr val="FF0000"/>
                </a:solidFill>
              </a:rPr>
              <a:t>t(</a:t>
            </a:r>
            <a:r>
              <a:rPr lang="en-US" sz="2000" i="1" dirty="0" err="1" smtClean="0">
                <a:solidFill>
                  <a:srgbClr val="FF0000"/>
                </a:solidFill>
              </a:rPr>
              <a:t>n,m</a:t>
            </a:r>
            <a:r>
              <a:rPr lang="en-US" sz="2000" i="1" dirty="0" smtClean="0">
                <a:solidFill>
                  <a:srgbClr val="FF0000"/>
                </a:solidFill>
              </a:rPr>
              <a:t>)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 3</a:t>
            </a:r>
          </a:p>
          <a:p>
            <a:pPr marL="715963" lvl="1" indent="-179388">
              <a:buFont typeface="Arial"/>
              <a:buChar char="•"/>
            </a:pPr>
            <a:r>
              <a:rPr lang="en-US" sz="2000" i="1" dirty="0"/>
              <a:t>t(</a:t>
            </a:r>
            <a:r>
              <a:rPr lang="en-US" sz="2000" i="1" dirty="0" err="1"/>
              <a:t>i,j</a:t>
            </a:r>
            <a:r>
              <a:rPr lang="en-US" sz="2000" i="1" dirty="0"/>
              <a:t>) </a:t>
            </a:r>
            <a:r>
              <a:rPr lang="en-US" sz="2000" dirty="0">
                <a:sym typeface="Wingdings"/>
              </a:rPr>
              <a:t></a:t>
            </a:r>
            <a:r>
              <a:rPr lang="en-US" sz="2000" dirty="0"/>
              <a:t> 2</a:t>
            </a:r>
            <a:endParaRPr lang="en-US" sz="2000" dirty="0">
              <a:solidFill>
                <a:srgbClr val="FF0000"/>
              </a:solidFill>
            </a:endParaRPr>
          </a:p>
          <a:p>
            <a:pPr marL="715963" lvl="1" indent="-179388">
              <a:buFont typeface="Arial"/>
              <a:buChar char="•"/>
            </a:pPr>
            <a:endParaRPr lang="en-US" sz="2000" dirty="0"/>
          </a:p>
          <a:p>
            <a:pPr marL="715963" lvl="1" indent="-179388">
              <a:buFont typeface="Arial"/>
              <a:buChar char="•"/>
            </a:pPr>
            <a:endParaRPr lang="en-US" sz="2000" dirty="0"/>
          </a:p>
        </p:txBody>
      </p:sp>
      <p:graphicFrame>
        <p:nvGraphicFramePr>
          <p:cNvPr id="108" name="Table 107"/>
          <p:cNvGraphicFramePr>
            <a:graphicFrameLocks noGrp="1" noChangeAspect="1"/>
          </p:cNvGraphicFramePr>
          <p:nvPr>
            <p:extLst/>
          </p:nvPr>
        </p:nvGraphicFramePr>
        <p:xfrm>
          <a:off x="2223695" y="1253087"/>
          <a:ext cx="1428752" cy="1466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</a:tblGrid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6" name="Table 115"/>
          <p:cNvGraphicFramePr>
            <a:graphicFrameLocks noGrp="1" noChangeAspect="1"/>
          </p:cNvGraphicFramePr>
          <p:nvPr>
            <p:extLst/>
          </p:nvPr>
        </p:nvGraphicFramePr>
        <p:xfrm>
          <a:off x="787166" y="2703576"/>
          <a:ext cx="1428752" cy="1466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</a:tblGrid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1" name="Table 120"/>
          <p:cNvGraphicFramePr>
            <a:graphicFrameLocks noGrp="1" noChangeAspect="1"/>
          </p:cNvGraphicFramePr>
          <p:nvPr>
            <p:extLst/>
          </p:nvPr>
        </p:nvGraphicFramePr>
        <p:xfrm>
          <a:off x="2223421" y="2703293"/>
          <a:ext cx="1428752" cy="1466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</a:tblGrid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805731" y="1301006"/>
            <a:ext cx="656481" cy="656481"/>
            <a:chOff x="824781" y="1275606"/>
            <a:chExt cx="656481" cy="656481"/>
          </a:xfrm>
        </p:grpSpPr>
        <p:cxnSp>
          <p:nvCxnSpPr>
            <p:cNvPr id="16" name="Straight Connector 15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1" name="Group 20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134" name="Straight Connector 133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6" name="Straight Connector 135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7" name="Straight Connector 136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8" name="Straight Connector 137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" name="Straight Connector 138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0" name="Straight Connector 139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1" name="Straight Connector 140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2" name="Straight Connector 141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13" name="TextBox 12"/>
          <p:cNvSpPr txBox="1"/>
          <p:nvPr/>
        </p:nvSpPr>
        <p:spPr>
          <a:xfrm>
            <a:off x="853590" y="1457426"/>
            <a:ext cx="603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</a:t>
            </a:r>
            <a:r>
              <a:rPr lang="en-US" sz="1400" dirty="0" smtClean="0"/>
              <a:t>(0,</a:t>
            </a:r>
            <a:r>
              <a:rPr lang="en-US" sz="1400" dirty="0"/>
              <a:t>0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grpSp>
        <p:nvGrpSpPr>
          <p:cNvPr id="143" name="Group 142"/>
          <p:cNvGrpSpPr/>
          <p:nvPr/>
        </p:nvGrpSpPr>
        <p:grpSpPr>
          <a:xfrm>
            <a:off x="1528614" y="1301006"/>
            <a:ext cx="656481" cy="656481"/>
            <a:chOff x="824781" y="1275606"/>
            <a:chExt cx="656481" cy="656481"/>
          </a:xfrm>
        </p:grpSpPr>
        <p:cxnSp>
          <p:nvCxnSpPr>
            <p:cNvPr id="144" name="Straight Connector 143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6" name="Straight Connector 145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8" name="Straight Connector 147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0" name="Straight Connector 149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2" name="Straight Connector 151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53" name="Group 152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154" name="Straight Connector 153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5" name="Straight Connector 154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6" name="Straight Connector 155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7" name="Straight Connector 156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8" name="Straight Connector 157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9" name="Straight Connector 158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0" name="Straight Connector 159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1" name="Straight Connector 160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2" name="Straight Connector 161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63" name="Group 162"/>
          <p:cNvGrpSpPr/>
          <p:nvPr/>
        </p:nvGrpSpPr>
        <p:grpSpPr>
          <a:xfrm>
            <a:off x="2248694" y="1301006"/>
            <a:ext cx="656481" cy="656481"/>
            <a:chOff x="824781" y="1275606"/>
            <a:chExt cx="656481" cy="656481"/>
          </a:xfrm>
        </p:grpSpPr>
        <p:cxnSp>
          <p:nvCxnSpPr>
            <p:cNvPr id="164" name="Straight Connector 163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Straight Connector 169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1" name="Straight Connector 170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" name="Straight Connector 172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4" name="Straight Connector 173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78" name="Group 177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179" name="Straight Connector 178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0" name="Straight Connector 179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1" name="Straight Connector 180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2" name="Straight Connector 181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3" name="Straight Connector 182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4" name="Straight Connector 183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5" name="Straight Connector 184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6" name="Straight Connector 185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7" name="Straight Connector 186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88" name="Group 187"/>
          <p:cNvGrpSpPr/>
          <p:nvPr/>
        </p:nvGrpSpPr>
        <p:grpSpPr>
          <a:xfrm>
            <a:off x="2971577" y="1301006"/>
            <a:ext cx="656481" cy="656481"/>
            <a:chOff x="824781" y="1275606"/>
            <a:chExt cx="656481" cy="656481"/>
          </a:xfrm>
        </p:grpSpPr>
        <p:cxnSp>
          <p:nvCxnSpPr>
            <p:cNvPr id="189" name="Straight Connector 188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0" name="Straight Connector 189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1" name="Straight Connector 190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2" name="Straight Connector 191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3" name="Straight Connector 192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4" name="Straight Connector 193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5" name="Straight Connector 194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6" name="Straight Connector 195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7" name="Straight Connector 196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98" name="Group 197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199" name="Straight Connector 198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0" name="Straight Connector 199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1" name="Straight Connector 200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2" name="Straight Connector 201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3" name="Straight Connector 202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4" name="Straight Connector 203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5" name="Straight Connector 204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6" name="Straight Connector 205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7" name="Straight Connector 206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08" name="Group 207"/>
          <p:cNvGrpSpPr/>
          <p:nvPr/>
        </p:nvGrpSpPr>
        <p:grpSpPr>
          <a:xfrm>
            <a:off x="805359" y="2014736"/>
            <a:ext cx="656481" cy="656481"/>
            <a:chOff x="824781" y="1275606"/>
            <a:chExt cx="656481" cy="656481"/>
          </a:xfrm>
        </p:grpSpPr>
        <p:cxnSp>
          <p:nvCxnSpPr>
            <p:cNvPr id="209" name="Straight Connector 208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0" name="Straight Connector 209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1" name="Straight Connector 210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2" name="Straight Connector 211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3" name="Straight Connector 212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4" name="Straight Connector 213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" name="Straight Connector 214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6" name="Straight Connector 215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7" name="Straight Connector 216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18" name="Group 217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219" name="Straight Connector 218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0" name="Straight Connector 219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1" name="Straight Connector 220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2" name="Straight Connector 221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3" name="Straight Connector 222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4" name="Straight Connector 223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5" name="Straight Connector 224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6" name="Straight Connector 225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7" name="Straight Connector 226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28" name="Group 227"/>
          <p:cNvGrpSpPr/>
          <p:nvPr/>
        </p:nvGrpSpPr>
        <p:grpSpPr>
          <a:xfrm>
            <a:off x="1528242" y="2014736"/>
            <a:ext cx="656481" cy="656481"/>
            <a:chOff x="824781" y="1275606"/>
            <a:chExt cx="656481" cy="656481"/>
          </a:xfrm>
        </p:grpSpPr>
        <p:cxnSp>
          <p:nvCxnSpPr>
            <p:cNvPr id="229" name="Straight Connector 228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0" name="Straight Connector 229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" name="Straight Connector 230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2" name="Straight Connector 231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3" name="Straight Connector 232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4" name="Straight Connector 233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5" name="Straight Connector 234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6" name="Straight Connector 235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7" name="Straight Connector 236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38" name="Group 237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239" name="Straight Connector 238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0" name="Straight Connector 239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1" name="Straight Connector 240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2" name="Straight Connector 241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3" name="Straight Connector 242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4" name="Straight Connector 243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5" name="Straight Connector 244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6" name="Straight Connector 245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7" name="Straight Connector 246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48" name="Group 247"/>
          <p:cNvGrpSpPr/>
          <p:nvPr/>
        </p:nvGrpSpPr>
        <p:grpSpPr>
          <a:xfrm>
            <a:off x="2245519" y="2014736"/>
            <a:ext cx="656481" cy="656481"/>
            <a:chOff x="824781" y="1275606"/>
            <a:chExt cx="656481" cy="656481"/>
          </a:xfrm>
        </p:grpSpPr>
        <p:cxnSp>
          <p:nvCxnSpPr>
            <p:cNvPr id="249" name="Straight Connector 248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0" name="Straight Connector 249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1" name="Straight Connector 250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2" name="Straight Connector 251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3" name="Straight Connector 252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4" name="Straight Connector 253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5" name="Straight Connector 254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6" name="Straight Connector 255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7" name="Straight Connector 256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58" name="Group 257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259" name="Straight Connector 258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0" name="Straight Connector 259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1" name="Straight Connector 260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2" name="Straight Connector 261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3" name="Straight Connector 262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4" name="Straight Connector 263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5" name="Straight Connector 264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6" name="Straight Connector 265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7" name="Straight Connector 266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68" name="Group 267"/>
          <p:cNvGrpSpPr/>
          <p:nvPr/>
        </p:nvGrpSpPr>
        <p:grpSpPr>
          <a:xfrm>
            <a:off x="2968402" y="2014736"/>
            <a:ext cx="656481" cy="656481"/>
            <a:chOff x="824781" y="1275606"/>
            <a:chExt cx="656481" cy="656481"/>
          </a:xfrm>
        </p:grpSpPr>
        <p:cxnSp>
          <p:nvCxnSpPr>
            <p:cNvPr id="269" name="Straight Connector 268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0" name="Straight Connector 269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1" name="Straight Connector 270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2" name="Straight Connector 271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3" name="Straight Connector 272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4" name="Straight Connector 273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5" name="Straight Connector 274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6" name="Straight Connector 275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7" name="Straight Connector 276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78" name="Group 277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279" name="Straight Connector 278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0" name="Straight Connector 279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1" name="Straight Connector 280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2" name="Straight Connector 281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3" name="Straight Connector 282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4" name="Straight Connector 283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5" name="Straight Connector 284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6" name="Straight Connector 285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7" name="Straight Connector 286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88" name="Group 287"/>
          <p:cNvGrpSpPr/>
          <p:nvPr/>
        </p:nvGrpSpPr>
        <p:grpSpPr>
          <a:xfrm>
            <a:off x="814884" y="2750790"/>
            <a:ext cx="656481" cy="656481"/>
            <a:chOff x="824781" y="1275606"/>
            <a:chExt cx="656481" cy="656481"/>
          </a:xfrm>
        </p:grpSpPr>
        <p:cxnSp>
          <p:nvCxnSpPr>
            <p:cNvPr id="289" name="Straight Connector 288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0" name="Straight Connector 289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1" name="Straight Connector 290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2" name="Straight Connector 291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3" name="Straight Connector 292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4" name="Straight Connector 293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5" name="Straight Connector 294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6" name="Straight Connector 295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7" name="Straight Connector 296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98" name="Group 297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299" name="Straight Connector 298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0" name="Straight Connector 299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1" name="Straight Connector 300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2" name="Straight Connector 301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3" name="Straight Connector 302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4" name="Straight Connector 303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5" name="Straight Connector 304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6" name="Straight Connector 305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7" name="Straight Connector 306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08" name="Group 307"/>
          <p:cNvGrpSpPr/>
          <p:nvPr/>
        </p:nvGrpSpPr>
        <p:grpSpPr>
          <a:xfrm>
            <a:off x="1537767" y="2750790"/>
            <a:ext cx="656481" cy="656481"/>
            <a:chOff x="824781" y="1275606"/>
            <a:chExt cx="656481" cy="656481"/>
          </a:xfrm>
        </p:grpSpPr>
        <p:cxnSp>
          <p:nvCxnSpPr>
            <p:cNvPr id="309" name="Straight Connector 308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0" name="Straight Connector 309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1" name="Straight Connector 310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2" name="Straight Connector 311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3" name="Straight Connector 312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4" name="Straight Connector 313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5" name="Straight Connector 314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6" name="Straight Connector 315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7" name="Straight Connector 316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18" name="Group 317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319" name="Straight Connector 318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0" name="Straight Connector 319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1" name="Straight Connector 320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2" name="Straight Connector 321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3" name="Straight Connector 322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4" name="Straight Connector 323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5" name="Straight Connector 324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6" name="Straight Connector 325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7" name="Straight Connector 326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28" name="Group 327"/>
          <p:cNvGrpSpPr/>
          <p:nvPr/>
        </p:nvGrpSpPr>
        <p:grpSpPr>
          <a:xfrm>
            <a:off x="2243832" y="2759199"/>
            <a:ext cx="656481" cy="656481"/>
            <a:chOff x="824781" y="1275606"/>
            <a:chExt cx="656481" cy="656481"/>
          </a:xfrm>
        </p:grpSpPr>
        <p:cxnSp>
          <p:nvCxnSpPr>
            <p:cNvPr id="329" name="Straight Connector 328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0" name="Straight Connector 329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1" name="Straight Connector 330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2" name="Straight Connector 331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3" name="Straight Connector 332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4" name="Straight Connector 333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5" name="Straight Connector 334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6" name="Straight Connector 335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7" name="Straight Connector 336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38" name="Group 337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339" name="Straight Connector 338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0" name="Straight Connector 339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1" name="Straight Connector 340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2" name="Straight Connector 341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3" name="Straight Connector 342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4" name="Straight Connector 343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5" name="Straight Connector 344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6" name="Straight Connector 345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7" name="Straight Connector 346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48" name="Group 347"/>
          <p:cNvGrpSpPr/>
          <p:nvPr/>
        </p:nvGrpSpPr>
        <p:grpSpPr>
          <a:xfrm>
            <a:off x="2966715" y="2759199"/>
            <a:ext cx="656481" cy="656481"/>
            <a:chOff x="824781" y="1275606"/>
            <a:chExt cx="656481" cy="656481"/>
          </a:xfrm>
        </p:grpSpPr>
        <p:cxnSp>
          <p:nvCxnSpPr>
            <p:cNvPr id="349" name="Straight Connector 348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0" name="Straight Connector 349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1" name="Straight Connector 350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2" name="Straight Connector 351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3" name="Straight Connector 352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4" name="Straight Connector 353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5" name="Straight Connector 354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6" name="Straight Connector 355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7" name="Straight Connector 356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58" name="Group 357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359" name="Straight Connector 358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0" name="Straight Connector 359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1" name="Straight Connector 360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2" name="Straight Connector 361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3" name="Straight Connector 362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4" name="Straight Connector 363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5" name="Straight Connector 364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6" name="Straight Connector 365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7" name="Straight Connector 366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68" name="Group 367"/>
          <p:cNvGrpSpPr/>
          <p:nvPr/>
        </p:nvGrpSpPr>
        <p:grpSpPr>
          <a:xfrm>
            <a:off x="811709" y="3481511"/>
            <a:ext cx="656481" cy="656481"/>
            <a:chOff x="824781" y="1275606"/>
            <a:chExt cx="656481" cy="656481"/>
          </a:xfrm>
        </p:grpSpPr>
        <p:cxnSp>
          <p:nvCxnSpPr>
            <p:cNvPr id="369" name="Straight Connector 368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0" name="Straight Connector 369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1" name="Straight Connector 370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2" name="Straight Connector 371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3" name="Straight Connector 372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4" name="Straight Connector 373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5" name="Straight Connector 374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6" name="Straight Connector 375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7" name="Straight Connector 376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78" name="Group 377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379" name="Straight Connector 378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0" name="Straight Connector 379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1" name="Straight Connector 380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2" name="Straight Connector 381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3" name="Straight Connector 382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4" name="Straight Connector 383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5" name="Straight Connector 384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6" name="Straight Connector 385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7" name="Straight Connector 386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88" name="Group 387"/>
          <p:cNvGrpSpPr/>
          <p:nvPr/>
        </p:nvGrpSpPr>
        <p:grpSpPr>
          <a:xfrm>
            <a:off x="1534592" y="3481511"/>
            <a:ext cx="656481" cy="656481"/>
            <a:chOff x="824781" y="1275606"/>
            <a:chExt cx="656481" cy="656481"/>
          </a:xfrm>
        </p:grpSpPr>
        <p:cxnSp>
          <p:nvCxnSpPr>
            <p:cNvPr id="389" name="Straight Connector 388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0" name="Straight Connector 389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1" name="Straight Connector 390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2" name="Straight Connector 391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3" name="Straight Connector 392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4" name="Straight Connector 393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5" name="Straight Connector 394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6" name="Straight Connector 395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7" name="Straight Connector 396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98" name="Group 397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399" name="Straight Connector 398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0" name="Straight Connector 399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1" name="Straight Connector 400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2" name="Straight Connector 401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3" name="Straight Connector 402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4" name="Straight Connector 403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5" name="Straight Connector 404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6" name="Straight Connector 405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7" name="Straight Connector 406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408" name="Group 407"/>
          <p:cNvGrpSpPr/>
          <p:nvPr/>
        </p:nvGrpSpPr>
        <p:grpSpPr>
          <a:xfrm>
            <a:off x="2240657" y="3489920"/>
            <a:ext cx="656481" cy="656481"/>
            <a:chOff x="824781" y="1275606"/>
            <a:chExt cx="656481" cy="656481"/>
          </a:xfrm>
        </p:grpSpPr>
        <p:cxnSp>
          <p:nvCxnSpPr>
            <p:cNvPr id="409" name="Straight Connector 408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0" name="Straight Connector 409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1" name="Straight Connector 410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2" name="Straight Connector 411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3" name="Straight Connector 412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4" name="Straight Connector 413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5" name="Straight Connector 414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6" name="Straight Connector 415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7" name="Straight Connector 416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18" name="Group 417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419" name="Straight Connector 418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0" name="Straight Connector 419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1" name="Straight Connector 420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2" name="Straight Connector 421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3" name="Straight Connector 422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4" name="Straight Connector 423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5" name="Straight Connector 424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6" name="Straight Connector 425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7" name="Straight Connector 426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428" name="Group 427"/>
          <p:cNvGrpSpPr/>
          <p:nvPr/>
        </p:nvGrpSpPr>
        <p:grpSpPr>
          <a:xfrm>
            <a:off x="2963540" y="3489920"/>
            <a:ext cx="656481" cy="656481"/>
            <a:chOff x="824781" y="1275606"/>
            <a:chExt cx="656481" cy="656481"/>
          </a:xfrm>
        </p:grpSpPr>
        <p:cxnSp>
          <p:nvCxnSpPr>
            <p:cNvPr id="429" name="Straight Connector 428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0" name="Straight Connector 429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1" name="Straight Connector 430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2" name="Straight Connector 431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3" name="Straight Connector 432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4" name="Straight Connector 433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5" name="Straight Connector 434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6" name="Straight Connector 435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7" name="Straight Connector 436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38" name="Group 437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439" name="Straight Connector 438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0" name="Straight Connector 439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1" name="Straight Connector 440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2" name="Straight Connector 441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3" name="Straight Connector 442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4" name="Straight Connector 443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5" name="Straight Connector 444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6" name="Straight Connector 445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7" name="Straight Connector 446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76" name="TextBox 75"/>
          <p:cNvSpPr txBox="1"/>
          <p:nvPr/>
        </p:nvSpPr>
        <p:spPr>
          <a:xfrm>
            <a:off x="1561171" y="1457144"/>
            <a:ext cx="603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t(1,0)</a:t>
            </a:r>
            <a:endParaRPr lang="en-US" sz="1400" dirty="0"/>
          </a:p>
        </p:txBody>
      </p:sp>
      <p:sp>
        <p:nvSpPr>
          <p:cNvPr id="112" name="TextBox 111"/>
          <p:cNvSpPr txBox="1"/>
          <p:nvPr/>
        </p:nvSpPr>
        <p:spPr>
          <a:xfrm>
            <a:off x="2289845" y="1457143"/>
            <a:ext cx="603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t(2,0)</a:t>
            </a:r>
            <a:endParaRPr lang="en-US" sz="1400" dirty="0"/>
          </a:p>
        </p:txBody>
      </p:sp>
      <p:sp>
        <p:nvSpPr>
          <p:cNvPr id="113" name="TextBox 112"/>
          <p:cNvSpPr txBox="1"/>
          <p:nvPr/>
        </p:nvSpPr>
        <p:spPr>
          <a:xfrm>
            <a:off x="2997426" y="1456861"/>
            <a:ext cx="603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t(3,0)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839436" y="2185856"/>
            <a:ext cx="603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</a:t>
            </a:r>
            <a:r>
              <a:rPr lang="en-US" sz="1400" dirty="0" smtClean="0"/>
              <a:t>(0,1)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1547017" y="2185574"/>
            <a:ext cx="603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t(1,1)</a:t>
            </a:r>
            <a:endParaRPr lang="en-US" sz="1400" dirty="0"/>
          </a:p>
        </p:txBody>
      </p:sp>
      <p:sp>
        <p:nvSpPr>
          <p:cNvPr id="114" name="TextBox 113"/>
          <p:cNvSpPr txBox="1"/>
          <p:nvPr/>
        </p:nvSpPr>
        <p:spPr>
          <a:xfrm>
            <a:off x="2275691" y="2185573"/>
            <a:ext cx="603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t(2,1)</a:t>
            </a:r>
            <a:endParaRPr lang="en-US" sz="1400" dirty="0"/>
          </a:p>
        </p:txBody>
      </p:sp>
      <p:sp>
        <p:nvSpPr>
          <p:cNvPr id="115" name="TextBox 114"/>
          <p:cNvSpPr txBox="1"/>
          <p:nvPr/>
        </p:nvSpPr>
        <p:spPr>
          <a:xfrm>
            <a:off x="2983272" y="2185291"/>
            <a:ext cx="603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t(3,1)</a:t>
            </a:r>
            <a:endParaRPr lang="en-US" sz="1400" dirty="0"/>
          </a:p>
        </p:txBody>
      </p:sp>
      <p:sp>
        <p:nvSpPr>
          <p:cNvPr id="117" name="TextBox 116"/>
          <p:cNvSpPr txBox="1"/>
          <p:nvPr/>
        </p:nvSpPr>
        <p:spPr>
          <a:xfrm>
            <a:off x="853316" y="2900692"/>
            <a:ext cx="603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</a:t>
            </a:r>
            <a:r>
              <a:rPr lang="en-US" sz="1400" dirty="0" smtClean="0"/>
              <a:t>(0,2)</a:t>
            </a:r>
            <a:endParaRPr lang="en-US" sz="1400" dirty="0"/>
          </a:p>
        </p:txBody>
      </p:sp>
      <p:sp>
        <p:nvSpPr>
          <p:cNvPr id="118" name="TextBox 117"/>
          <p:cNvSpPr txBox="1"/>
          <p:nvPr/>
        </p:nvSpPr>
        <p:spPr>
          <a:xfrm>
            <a:off x="1526198" y="2900410"/>
            <a:ext cx="603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t(1,2)</a:t>
            </a:r>
            <a:endParaRPr lang="en-US" sz="1400" dirty="0"/>
          </a:p>
        </p:txBody>
      </p:sp>
      <p:sp>
        <p:nvSpPr>
          <p:cNvPr id="122" name="TextBox 121"/>
          <p:cNvSpPr txBox="1"/>
          <p:nvPr/>
        </p:nvSpPr>
        <p:spPr>
          <a:xfrm>
            <a:off x="2254872" y="2900409"/>
            <a:ext cx="603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</a:t>
            </a:r>
            <a:r>
              <a:rPr lang="en-US" sz="1400" dirty="0" smtClean="0"/>
              <a:t>(2,2)</a:t>
            </a:r>
            <a:endParaRPr lang="en-US" sz="1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2962453" y="2900127"/>
            <a:ext cx="603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t(3,2)</a:t>
            </a:r>
            <a:endParaRPr lang="en-US" sz="1400" dirty="0"/>
          </a:p>
        </p:txBody>
      </p:sp>
      <p:sp>
        <p:nvSpPr>
          <p:cNvPr id="119" name="TextBox 118"/>
          <p:cNvSpPr txBox="1"/>
          <p:nvPr/>
        </p:nvSpPr>
        <p:spPr>
          <a:xfrm>
            <a:off x="804463" y="3636062"/>
            <a:ext cx="603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</a:t>
            </a:r>
            <a:r>
              <a:rPr lang="en-US" sz="1400" dirty="0" smtClean="0"/>
              <a:t>(0,3)</a:t>
            </a:r>
            <a:endParaRPr lang="en-US" sz="1400" dirty="0"/>
          </a:p>
        </p:txBody>
      </p:sp>
      <p:sp>
        <p:nvSpPr>
          <p:cNvPr id="120" name="TextBox 119"/>
          <p:cNvSpPr txBox="1"/>
          <p:nvPr/>
        </p:nvSpPr>
        <p:spPr>
          <a:xfrm>
            <a:off x="1512044" y="3635780"/>
            <a:ext cx="603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t(1,3)</a:t>
            </a:r>
            <a:endParaRPr lang="en-US" sz="1400" dirty="0"/>
          </a:p>
        </p:txBody>
      </p:sp>
      <p:sp>
        <p:nvSpPr>
          <p:cNvPr id="124" name="TextBox 123"/>
          <p:cNvSpPr txBox="1"/>
          <p:nvPr/>
        </p:nvSpPr>
        <p:spPr>
          <a:xfrm>
            <a:off x="2240718" y="3635779"/>
            <a:ext cx="603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</a:t>
            </a:r>
            <a:r>
              <a:rPr lang="en-US" sz="1400" dirty="0" smtClean="0"/>
              <a:t>(2,3)</a:t>
            </a:r>
            <a:endParaRPr lang="en-US" sz="1400" dirty="0"/>
          </a:p>
        </p:txBody>
      </p:sp>
      <p:sp>
        <p:nvSpPr>
          <p:cNvPr id="125" name="TextBox 124"/>
          <p:cNvSpPr txBox="1"/>
          <p:nvPr/>
        </p:nvSpPr>
        <p:spPr>
          <a:xfrm>
            <a:off x="2948299" y="3635497"/>
            <a:ext cx="603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t(3,3)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780585" y="1251415"/>
            <a:ext cx="718635" cy="737219"/>
          </a:xfrm>
          <a:prstGeom prst="rect">
            <a:avLst/>
          </a:prstGeom>
          <a:solidFill>
            <a:srgbClr val="008000">
              <a:alpha val="2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8" name="Rectangle 447"/>
          <p:cNvSpPr/>
          <p:nvPr/>
        </p:nvSpPr>
        <p:spPr bwMode="auto">
          <a:xfrm>
            <a:off x="1496741" y="1248937"/>
            <a:ext cx="718635" cy="737219"/>
          </a:xfrm>
          <a:prstGeom prst="rect">
            <a:avLst/>
          </a:prstGeom>
          <a:solidFill>
            <a:srgbClr val="0080FF">
              <a:alpha val="2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9" name="Rectangle 448"/>
          <p:cNvSpPr/>
          <p:nvPr/>
        </p:nvSpPr>
        <p:spPr bwMode="auto">
          <a:xfrm>
            <a:off x="2219091" y="1252654"/>
            <a:ext cx="718635" cy="737219"/>
          </a:xfrm>
          <a:prstGeom prst="rect">
            <a:avLst/>
          </a:prstGeom>
          <a:solidFill>
            <a:srgbClr val="0080FF">
              <a:alpha val="2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0" name="Rectangle 449"/>
          <p:cNvSpPr/>
          <p:nvPr/>
        </p:nvSpPr>
        <p:spPr bwMode="auto">
          <a:xfrm>
            <a:off x="2941862" y="1252964"/>
            <a:ext cx="718635" cy="737219"/>
          </a:xfrm>
          <a:prstGeom prst="rect">
            <a:avLst/>
          </a:prstGeom>
          <a:solidFill>
            <a:srgbClr val="0080FF">
              <a:alpha val="2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1" name="Rectangle 450"/>
          <p:cNvSpPr/>
          <p:nvPr/>
        </p:nvSpPr>
        <p:spPr bwMode="auto">
          <a:xfrm rot="5400000">
            <a:off x="783815" y="1989046"/>
            <a:ext cx="718635" cy="710083"/>
          </a:xfrm>
          <a:prstGeom prst="rect">
            <a:avLst/>
          </a:prstGeom>
          <a:solidFill>
            <a:srgbClr val="0080FF">
              <a:alpha val="2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4" name="Rectangle 453"/>
          <p:cNvSpPr/>
          <p:nvPr/>
        </p:nvSpPr>
        <p:spPr bwMode="auto">
          <a:xfrm rot="5400000">
            <a:off x="778567" y="2721134"/>
            <a:ext cx="737335" cy="710083"/>
          </a:xfrm>
          <a:prstGeom prst="rect">
            <a:avLst/>
          </a:prstGeom>
          <a:solidFill>
            <a:srgbClr val="0080FF">
              <a:alpha val="2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5" name="Rectangle 454"/>
          <p:cNvSpPr/>
          <p:nvPr/>
        </p:nvSpPr>
        <p:spPr bwMode="auto">
          <a:xfrm rot="5400000">
            <a:off x="778868" y="3455279"/>
            <a:ext cx="737335" cy="710083"/>
          </a:xfrm>
          <a:prstGeom prst="rect">
            <a:avLst/>
          </a:prstGeom>
          <a:solidFill>
            <a:srgbClr val="0080FF">
              <a:alpha val="2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6" name="Rectangle 455"/>
          <p:cNvSpPr/>
          <p:nvPr/>
        </p:nvSpPr>
        <p:spPr bwMode="auto">
          <a:xfrm>
            <a:off x="2936888" y="3438021"/>
            <a:ext cx="718635" cy="737219"/>
          </a:xfrm>
          <a:prstGeom prst="rect">
            <a:avLst/>
          </a:prstGeom>
          <a:solidFill>
            <a:srgbClr val="FF0000">
              <a:alpha val="2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1142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48" grpId="0" animBg="1"/>
      <p:bldP spid="449" grpId="0" animBg="1"/>
      <p:bldP spid="450" grpId="0" animBg="1"/>
      <p:bldP spid="451" grpId="0" animBg="1"/>
      <p:bldP spid="454" grpId="0" animBg="1"/>
      <p:bldP spid="455" grpId="0" animBg="1"/>
      <p:bldP spid="4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586823" y="2006133"/>
            <a:ext cx="7780791" cy="1483920"/>
          </a:xfrm>
          <a:prstGeom prst="roundRect">
            <a:avLst/>
          </a:prstGeom>
          <a:solidFill>
            <a:srgbClr val="008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4000" dirty="0">
                <a:solidFill>
                  <a:srgbClr val="FFFFFF"/>
                </a:solidFill>
                <a:latin typeface="Arial"/>
              </a:rPr>
              <a:t>The </a:t>
            </a:r>
            <a:r>
              <a:rPr lang="en-US" sz="4000" dirty="0" err="1">
                <a:solidFill>
                  <a:srgbClr val="FFFFFF"/>
                </a:solidFill>
                <a:latin typeface="Arial"/>
              </a:rPr>
              <a:t>SeqAn</a:t>
            </a:r>
            <a:r>
              <a:rPr lang="en-US" sz="4000" dirty="0">
                <a:solidFill>
                  <a:srgbClr val="FFFFFF"/>
                </a:solidFill>
                <a:latin typeface="Arial"/>
              </a:rPr>
              <a:t> IPCC </a:t>
            </a:r>
          </a:p>
          <a:p>
            <a:pPr algn="ctr" eaLnBrk="0" hangingPunct="0"/>
            <a:r>
              <a:rPr lang="en-US" sz="4000" dirty="0">
                <a:solidFill>
                  <a:srgbClr val="FFFFFF"/>
                </a:solidFill>
                <a:latin typeface="Arial"/>
              </a:rPr>
              <a:t>@ </a:t>
            </a:r>
            <a:r>
              <a:rPr lang="en-US" sz="4000" dirty="0" err="1">
                <a:solidFill>
                  <a:srgbClr val="FFFFFF"/>
                </a:solidFill>
                <a:latin typeface="Arial"/>
              </a:rPr>
              <a:t>Freie</a:t>
            </a:r>
            <a:r>
              <a:rPr lang="en-US" sz="40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/>
              </a:rPr>
              <a:t>Universität</a:t>
            </a:r>
            <a:endParaRPr lang="en-US" sz="4000" dirty="0">
              <a:solidFill>
                <a:srgbClr val="FFFFFF"/>
              </a:solidFill>
              <a:latin typeface="Arial"/>
            </a:endParaRPr>
          </a:p>
          <a:p>
            <a:pPr eaLnBrk="0" hangingPunct="0"/>
            <a:endParaRPr lang="en-US" sz="2800" dirty="0">
              <a:solidFill>
                <a:srgbClr val="333333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762358"/>
      </p:ext>
    </p:extLst>
  </p:cSld>
  <p:clrMapOvr>
    <a:masterClrMapping/>
  </p:clrMapOvr>
  <p:transition spd="slow" advTm="117793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 Design – Task Graph</a:t>
            </a:r>
            <a:endParaRPr lang="en-GB" dirty="0"/>
          </a:p>
        </p:txBody>
      </p:sp>
      <p:sp>
        <p:nvSpPr>
          <p:cNvPr id="7" name="Rechteck 6"/>
          <p:cNvSpPr/>
          <p:nvPr/>
        </p:nvSpPr>
        <p:spPr>
          <a:xfrm>
            <a:off x="937930" y="1280584"/>
            <a:ext cx="1016000" cy="6561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hteck 7"/>
          <p:cNvSpPr/>
          <p:nvPr/>
        </p:nvSpPr>
        <p:spPr>
          <a:xfrm>
            <a:off x="2428063" y="1280584"/>
            <a:ext cx="1016000" cy="6561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hteck 8"/>
          <p:cNvSpPr/>
          <p:nvPr/>
        </p:nvSpPr>
        <p:spPr>
          <a:xfrm>
            <a:off x="3938484" y="1280584"/>
            <a:ext cx="1016000" cy="6561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hteck 9"/>
          <p:cNvSpPr/>
          <p:nvPr/>
        </p:nvSpPr>
        <p:spPr>
          <a:xfrm>
            <a:off x="5424190" y="1280584"/>
            <a:ext cx="1016000" cy="6561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hteck 10"/>
          <p:cNvSpPr/>
          <p:nvPr/>
        </p:nvSpPr>
        <p:spPr>
          <a:xfrm>
            <a:off x="6923865" y="1280584"/>
            <a:ext cx="1016000" cy="6561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hteck 12"/>
          <p:cNvSpPr/>
          <p:nvPr/>
        </p:nvSpPr>
        <p:spPr>
          <a:xfrm>
            <a:off x="937930" y="2294468"/>
            <a:ext cx="1016000" cy="6561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hteck 13"/>
          <p:cNvSpPr/>
          <p:nvPr/>
        </p:nvSpPr>
        <p:spPr>
          <a:xfrm>
            <a:off x="2428063" y="2294468"/>
            <a:ext cx="1016000" cy="6561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hteck 14"/>
          <p:cNvSpPr/>
          <p:nvPr/>
        </p:nvSpPr>
        <p:spPr>
          <a:xfrm>
            <a:off x="3938484" y="2294468"/>
            <a:ext cx="1016000" cy="6561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hteck 15"/>
          <p:cNvSpPr/>
          <p:nvPr/>
        </p:nvSpPr>
        <p:spPr>
          <a:xfrm>
            <a:off x="5424190" y="2294468"/>
            <a:ext cx="1016000" cy="6561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hteck 16"/>
          <p:cNvSpPr/>
          <p:nvPr/>
        </p:nvSpPr>
        <p:spPr>
          <a:xfrm>
            <a:off x="6923865" y="2294468"/>
            <a:ext cx="1016000" cy="6561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hteck 17"/>
          <p:cNvSpPr/>
          <p:nvPr/>
        </p:nvSpPr>
        <p:spPr>
          <a:xfrm>
            <a:off x="937930" y="3331634"/>
            <a:ext cx="1016000" cy="6561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hteck 18"/>
          <p:cNvSpPr/>
          <p:nvPr/>
        </p:nvSpPr>
        <p:spPr>
          <a:xfrm>
            <a:off x="2428063" y="3331634"/>
            <a:ext cx="1016000" cy="6561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hteck 19"/>
          <p:cNvSpPr/>
          <p:nvPr/>
        </p:nvSpPr>
        <p:spPr>
          <a:xfrm>
            <a:off x="3938484" y="3331634"/>
            <a:ext cx="1016000" cy="6561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hteck 20"/>
          <p:cNvSpPr/>
          <p:nvPr/>
        </p:nvSpPr>
        <p:spPr>
          <a:xfrm>
            <a:off x="5424190" y="3331634"/>
            <a:ext cx="1016000" cy="6561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hteck 21"/>
          <p:cNvSpPr/>
          <p:nvPr/>
        </p:nvSpPr>
        <p:spPr>
          <a:xfrm>
            <a:off x="6923865" y="3331634"/>
            <a:ext cx="1016000" cy="6561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4" name="Gerade Verbindung mit Pfeil 23"/>
          <p:cNvCxnSpPr>
            <a:stCxn id="7" idx="3"/>
            <a:endCxn id="8" idx="1"/>
          </p:cNvCxnSpPr>
          <p:nvPr/>
        </p:nvCxnSpPr>
        <p:spPr>
          <a:xfrm>
            <a:off x="1953931" y="1608667"/>
            <a:ext cx="474133" cy="0"/>
          </a:xfrm>
          <a:prstGeom prst="straightConnector1">
            <a:avLst/>
          </a:prstGeom>
          <a:ln>
            <a:solidFill>
              <a:srgbClr val="1B66E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>
            <a:stCxn id="8" idx="3"/>
            <a:endCxn id="9" idx="1"/>
          </p:cNvCxnSpPr>
          <p:nvPr/>
        </p:nvCxnSpPr>
        <p:spPr>
          <a:xfrm>
            <a:off x="3444064" y="1608667"/>
            <a:ext cx="494421" cy="0"/>
          </a:xfrm>
          <a:prstGeom prst="straightConnector1">
            <a:avLst/>
          </a:prstGeom>
          <a:ln>
            <a:solidFill>
              <a:srgbClr val="1B66E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>
            <a:off x="4950058" y="1608667"/>
            <a:ext cx="474133" cy="0"/>
          </a:xfrm>
          <a:prstGeom prst="straightConnector1">
            <a:avLst/>
          </a:prstGeom>
          <a:ln>
            <a:solidFill>
              <a:srgbClr val="1B66E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>
            <a:off x="6440191" y="1608667"/>
            <a:ext cx="494421" cy="0"/>
          </a:xfrm>
          <a:prstGeom prst="straightConnector1">
            <a:avLst/>
          </a:prstGeom>
          <a:ln>
            <a:solidFill>
              <a:srgbClr val="1B66E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>
            <a:off x="1953931" y="2643717"/>
            <a:ext cx="474133" cy="0"/>
          </a:xfrm>
          <a:prstGeom prst="straightConnector1">
            <a:avLst/>
          </a:prstGeom>
          <a:ln>
            <a:solidFill>
              <a:srgbClr val="1B66E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>
            <a:off x="3444064" y="2643717"/>
            <a:ext cx="494421" cy="0"/>
          </a:xfrm>
          <a:prstGeom prst="straightConnector1">
            <a:avLst/>
          </a:prstGeom>
          <a:ln>
            <a:solidFill>
              <a:srgbClr val="1B66E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>
            <a:off x="4950058" y="2643717"/>
            <a:ext cx="474133" cy="0"/>
          </a:xfrm>
          <a:prstGeom prst="straightConnector1">
            <a:avLst/>
          </a:prstGeom>
          <a:ln>
            <a:solidFill>
              <a:srgbClr val="1B66E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>
            <a:off x="6440191" y="2643717"/>
            <a:ext cx="494421" cy="0"/>
          </a:xfrm>
          <a:prstGeom prst="straightConnector1">
            <a:avLst/>
          </a:prstGeom>
          <a:ln>
            <a:solidFill>
              <a:srgbClr val="1B66E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>
            <a:off x="1953931" y="3691466"/>
            <a:ext cx="474133" cy="0"/>
          </a:xfrm>
          <a:prstGeom prst="straightConnector1">
            <a:avLst/>
          </a:prstGeom>
          <a:ln>
            <a:solidFill>
              <a:srgbClr val="1B66E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>
            <a:off x="3444064" y="3691466"/>
            <a:ext cx="494421" cy="0"/>
          </a:xfrm>
          <a:prstGeom prst="straightConnector1">
            <a:avLst/>
          </a:prstGeom>
          <a:ln>
            <a:solidFill>
              <a:srgbClr val="1B66E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>
            <a:off x="4950058" y="3691466"/>
            <a:ext cx="474133" cy="0"/>
          </a:xfrm>
          <a:prstGeom prst="straightConnector1">
            <a:avLst/>
          </a:prstGeom>
          <a:ln>
            <a:solidFill>
              <a:srgbClr val="1B66E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>
            <a:off x="6440191" y="3691466"/>
            <a:ext cx="494421" cy="0"/>
          </a:xfrm>
          <a:prstGeom prst="straightConnector1">
            <a:avLst/>
          </a:prstGeom>
          <a:ln>
            <a:solidFill>
              <a:srgbClr val="1B66E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>
            <a:stCxn id="7" idx="2"/>
            <a:endCxn id="13" idx="0"/>
          </p:cNvCxnSpPr>
          <p:nvPr/>
        </p:nvCxnSpPr>
        <p:spPr>
          <a:xfrm>
            <a:off x="1445930" y="1936750"/>
            <a:ext cx="0" cy="357718"/>
          </a:xfrm>
          <a:prstGeom prst="straightConnector1">
            <a:avLst/>
          </a:prstGeom>
          <a:ln>
            <a:solidFill>
              <a:srgbClr val="1B66E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/>
          <p:nvPr/>
        </p:nvCxnSpPr>
        <p:spPr>
          <a:xfrm>
            <a:off x="1428997" y="2973916"/>
            <a:ext cx="0" cy="357718"/>
          </a:xfrm>
          <a:prstGeom prst="straightConnector1">
            <a:avLst/>
          </a:prstGeom>
          <a:ln>
            <a:solidFill>
              <a:srgbClr val="1B66E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2952996" y="1936750"/>
            <a:ext cx="0" cy="357718"/>
          </a:xfrm>
          <a:prstGeom prst="straightConnector1">
            <a:avLst/>
          </a:prstGeom>
          <a:ln>
            <a:solidFill>
              <a:srgbClr val="1B66E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/>
          <p:nvPr/>
        </p:nvCxnSpPr>
        <p:spPr>
          <a:xfrm>
            <a:off x="2936063" y="2973916"/>
            <a:ext cx="0" cy="357718"/>
          </a:xfrm>
          <a:prstGeom prst="straightConnector1">
            <a:avLst/>
          </a:prstGeom>
          <a:ln>
            <a:solidFill>
              <a:srgbClr val="1B66E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>
            <a:off x="4448774" y="1936750"/>
            <a:ext cx="0" cy="357718"/>
          </a:xfrm>
          <a:prstGeom prst="straightConnector1">
            <a:avLst/>
          </a:prstGeom>
          <a:ln>
            <a:solidFill>
              <a:srgbClr val="1B66E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/>
          <p:nvPr/>
        </p:nvCxnSpPr>
        <p:spPr>
          <a:xfrm>
            <a:off x="4431841" y="2973916"/>
            <a:ext cx="0" cy="357718"/>
          </a:xfrm>
          <a:prstGeom prst="straightConnector1">
            <a:avLst/>
          </a:prstGeom>
          <a:ln>
            <a:solidFill>
              <a:srgbClr val="1B66E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>
            <a:off x="5958664" y="1936750"/>
            <a:ext cx="0" cy="357718"/>
          </a:xfrm>
          <a:prstGeom prst="straightConnector1">
            <a:avLst/>
          </a:prstGeom>
          <a:ln>
            <a:solidFill>
              <a:srgbClr val="1B66E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/>
          <p:nvPr/>
        </p:nvCxnSpPr>
        <p:spPr>
          <a:xfrm>
            <a:off x="5941731" y="2973916"/>
            <a:ext cx="0" cy="357718"/>
          </a:xfrm>
          <a:prstGeom prst="straightConnector1">
            <a:avLst/>
          </a:prstGeom>
          <a:ln>
            <a:solidFill>
              <a:srgbClr val="1B66E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/>
          <p:nvPr/>
        </p:nvCxnSpPr>
        <p:spPr>
          <a:xfrm>
            <a:off x="7440330" y="1936750"/>
            <a:ext cx="0" cy="357718"/>
          </a:xfrm>
          <a:prstGeom prst="straightConnector1">
            <a:avLst/>
          </a:prstGeom>
          <a:ln>
            <a:solidFill>
              <a:srgbClr val="1B66E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/>
          <p:cNvCxnSpPr/>
          <p:nvPr/>
        </p:nvCxnSpPr>
        <p:spPr>
          <a:xfrm>
            <a:off x="7423397" y="2973916"/>
            <a:ext cx="0" cy="357718"/>
          </a:xfrm>
          <a:prstGeom prst="straightConnector1">
            <a:avLst/>
          </a:prstGeom>
          <a:ln>
            <a:solidFill>
              <a:srgbClr val="1B66E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/>
        </p:nvSpPr>
        <p:spPr>
          <a:xfrm>
            <a:off x="2802166" y="1470167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4281011" y="1445968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5793722" y="1450833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7272567" y="1426634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1278167" y="1436016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0</a:t>
            </a:r>
            <a:endParaRPr lang="en-GB" dirty="0"/>
          </a:p>
        </p:txBody>
      </p:sp>
      <p:sp>
        <p:nvSpPr>
          <p:cNvPr id="63" name="Textfeld 62"/>
          <p:cNvSpPr txBox="1"/>
          <p:nvPr/>
        </p:nvSpPr>
        <p:spPr>
          <a:xfrm>
            <a:off x="2789009" y="2484051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64" name="Textfeld 63"/>
          <p:cNvSpPr txBox="1"/>
          <p:nvPr/>
        </p:nvSpPr>
        <p:spPr>
          <a:xfrm>
            <a:off x="4282581" y="2481018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65" name="Textfeld 64"/>
          <p:cNvSpPr txBox="1"/>
          <p:nvPr/>
        </p:nvSpPr>
        <p:spPr>
          <a:xfrm>
            <a:off x="5795292" y="2485883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66" name="Textfeld 65"/>
          <p:cNvSpPr txBox="1"/>
          <p:nvPr/>
        </p:nvSpPr>
        <p:spPr>
          <a:xfrm>
            <a:off x="7274137" y="2461684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67" name="Textfeld 66"/>
          <p:cNvSpPr txBox="1"/>
          <p:nvPr/>
        </p:nvSpPr>
        <p:spPr>
          <a:xfrm>
            <a:off x="1279737" y="2471066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68" name="Textfeld 67"/>
          <p:cNvSpPr txBox="1"/>
          <p:nvPr/>
        </p:nvSpPr>
        <p:spPr>
          <a:xfrm>
            <a:off x="2802166" y="3544785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69" name="Textfeld 68"/>
          <p:cNvSpPr txBox="1"/>
          <p:nvPr/>
        </p:nvSpPr>
        <p:spPr>
          <a:xfrm>
            <a:off x="4295122" y="3510002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70" name="Textfeld 69"/>
          <p:cNvSpPr txBox="1"/>
          <p:nvPr/>
        </p:nvSpPr>
        <p:spPr>
          <a:xfrm>
            <a:off x="5793722" y="3514868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71" name="Textfeld 70"/>
          <p:cNvSpPr txBox="1"/>
          <p:nvPr/>
        </p:nvSpPr>
        <p:spPr>
          <a:xfrm>
            <a:off x="7272567" y="3511835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  <p:sp>
        <p:nvSpPr>
          <p:cNvPr id="72" name="Textfeld 71"/>
          <p:cNvSpPr txBox="1"/>
          <p:nvPr/>
        </p:nvSpPr>
        <p:spPr>
          <a:xfrm>
            <a:off x="1278167" y="3521217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73" name="Textfeld 72"/>
          <p:cNvSpPr txBox="1"/>
          <p:nvPr/>
        </p:nvSpPr>
        <p:spPr>
          <a:xfrm>
            <a:off x="2802166" y="1470800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1278167" y="2474732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2789625" y="2485883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76" name="Textfeld 75"/>
          <p:cNvSpPr txBox="1"/>
          <p:nvPr/>
        </p:nvSpPr>
        <p:spPr>
          <a:xfrm>
            <a:off x="1279737" y="3521565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4284784" y="1437217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</a:t>
            </a:r>
          </a:p>
        </p:txBody>
      </p:sp>
      <p:sp>
        <p:nvSpPr>
          <p:cNvPr id="78" name="Textfeld 77"/>
          <p:cNvSpPr txBox="1"/>
          <p:nvPr/>
        </p:nvSpPr>
        <p:spPr>
          <a:xfrm>
            <a:off x="2789009" y="2484051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</a:t>
            </a:r>
          </a:p>
        </p:txBody>
      </p:sp>
      <p:sp>
        <p:nvSpPr>
          <p:cNvPr id="79" name="Textfeld 78"/>
          <p:cNvSpPr txBox="1"/>
          <p:nvPr/>
        </p:nvSpPr>
        <p:spPr>
          <a:xfrm>
            <a:off x="2815660" y="3540614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80" name="Textfeld 79"/>
          <p:cNvSpPr txBox="1"/>
          <p:nvPr/>
        </p:nvSpPr>
        <p:spPr>
          <a:xfrm>
            <a:off x="5797069" y="1452871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</a:t>
            </a:r>
          </a:p>
        </p:txBody>
      </p:sp>
      <p:sp>
        <p:nvSpPr>
          <p:cNvPr id="81" name="Textfeld 80"/>
          <p:cNvSpPr txBox="1"/>
          <p:nvPr/>
        </p:nvSpPr>
        <p:spPr>
          <a:xfrm>
            <a:off x="4295122" y="2472267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82" name="Textfeld 81"/>
          <p:cNvSpPr txBox="1"/>
          <p:nvPr/>
        </p:nvSpPr>
        <p:spPr>
          <a:xfrm>
            <a:off x="4293988" y="2475300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</a:t>
            </a:r>
          </a:p>
        </p:txBody>
      </p:sp>
      <p:sp>
        <p:nvSpPr>
          <p:cNvPr id="83" name="Textfeld 82"/>
          <p:cNvSpPr txBox="1"/>
          <p:nvPr/>
        </p:nvSpPr>
        <p:spPr>
          <a:xfrm>
            <a:off x="2812529" y="3546981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</a:t>
            </a:r>
          </a:p>
        </p:txBody>
      </p:sp>
      <p:sp>
        <p:nvSpPr>
          <p:cNvPr id="84" name="Textfeld 83"/>
          <p:cNvSpPr txBox="1"/>
          <p:nvPr/>
        </p:nvSpPr>
        <p:spPr>
          <a:xfrm>
            <a:off x="4291783" y="3515879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85" name="Textfeld 84"/>
          <p:cNvSpPr txBox="1"/>
          <p:nvPr/>
        </p:nvSpPr>
        <p:spPr>
          <a:xfrm>
            <a:off x="5805012" y="2480735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86" name="Textfeld 85"/>
          <p:cNvSpPr txBox="1"/>
          <p:nvPr/>
        </p:nvSpPr>
        <p:spPr>
          <a:xfrm>
            <a:off x="7289500" y="1426634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0</a:t>
            </a:r>
            <a:endParaRPr lang="en-GB" dirty="0"/>
          </a:p>
        </p:txBody>
      </p:sp>
      <p:sp>
        <p:nvSpPr>
          <p:cNvPr id="89" name="Textfeld 88"/>
          <p:cNvSpPr txBox="1"/>
          <p:nvPr/>
        </p:nvSpPr>
        <p:spPr>
          <a:xfrm>
            <a:off x="4277572" y="3514868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</a:t>
            </a:r>
          </a:p>
        </p:txBody>
      </p:sp>
      <p:sp>
        <p:nvSpPr>
          <p:cNvPr id="90" name="Textfeld 89"/>
          <p:cNvSpPr txBox="1"/>
          <p:nvPr/>
        </p:nvSpPr>
        <p:spPr>
          <a:xfrm>
            <a:off x="5795292" y="3510002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91" name="Textfeld 90"/>
          <p:cNvSpPr txBox="1"/>
          <p:nvPr/>
        </p:nvSpPr>
        <p:spPr>
          <a:xfrm>
            <a:off x="5800103" y="2483309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</a:t>
            </a:r>
          </a:p>
        </p:txBody>
      </p:sp>
      <p:sp>
        <p:nvSpPr>
          <p:cNvPr id="92" name="Textfeld 91"/>
          <p:cNvSpPr txBox="1"/>
          <p:nvPr/>
        </p:nvSpPr>
        <p:spPr>
          <a:xfrm>
            <a:off x="7274137" y="2461684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93" name="Textfeld 92"/>
          <p:cNvSpPr txBox="1"/>
          <p:nvPr/>
        </p:nvSpPr>
        <p:spPr>
          <a:xfrm>
            <a:off x="5790901" y="3511835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</a:t>
            </a:r>
          </a:p>
        </p:txBody>
      </p:sp>
      <p:sp>
        <p:nvSpPr>
          <p:cNvPr id="94" name="Textfeld 93"/>
          <p:cNvSpPr txBox="1"/>
          <p:nvPr/>
        </p:nvSpPr>
        <p:spPr>
          <a:xfrm>
            <a:off x="7274137" y="3511835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95" name="Textfeld 94"/>
          <p:cNvSpPr txBox="1"/>
          <p:nvPr/>
        </p:nvSpPr>
        <p:spPr>
          <a:xfrm>
            <a:off x="7271949" y="3509718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96" name="Textfeld 95"/>
          <p:cNvSpPr txBox="1"/>
          <p:nvPr/>
        </p:nvSpPr>
        <p:spPr>
          <a:xfrm>
            <a:off x="7271949" y="2464586"/>
            <a:ext cx="3130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1200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396" y="142234"/>
            <a:ext cx="5475717" cy="321469"/>
          </a:xfrm>
        </p:spPr>
        <p:txBody>
          <a:bodyPr/>
          <a:lstStyle/>
          <a:p>
            <a:r>
              <a:rPr lang="en-GB" dirty="0" smtClean="0"/>
              <a:t>MC Design – task </a:t>
            </a:r>
            <a:r>
              <a:rPr lang="en-GB" dirty="0"/>
              <a:t>g</a:t>
            </a:r>
            <a:r>
              <a:rPr lang="en-GB" dirty="0" smtClean="0"/>
              <a:t>raph</a:t>
            </a:r>
            <a:endParaRPr lang="en-GB" dirty="0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/>
          </p:nvPr>
        </p:nvGraphicFramePr>
        <p:xfrm>
          <a:off x="453188" y="709885"/>
          <a:ext cx="4457456" cy="4145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</a:tblGrid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9" name="Rechteck 58"/>
          <p:cNvSpPr/>
          <p:nvPr/>
        </p:nvSpPr>
        <p:spPr bwMode="auto">
          <a:xfrm>
            <a:off x="7844710" y="1024211"/>
            <a:ext cx="547077" cy="50800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/>
          </a:p>
        </p:txBody>
      </p:sp>
      <p:sp>
        <p:nvSpPr>
          <p:cNvPr id="75" name="Rechteck 74"/>
          <p:cNvSpPr/>
          <p:nvPr/>
        </p:nvSpPr>
        <p:spPr bwMode="auto">
          <a:xfrm>
            <a:off x="7845275" y="2103656"/>
            <a:ext cx="547077" cy="50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/>
          </a:p>
        </p:txBody>
      </p:sp>
      <p:sp>
        <p:nvSpPr>
          <p:cNvPr id="6" name="Textfeld 5"/>
          <p:cNvSpPr txBox="1"/>
          <p:nvPr/>
        </p:nvSpPr>
        <p:spPr>
          <a:xfrm>
            <a:off x="7640877" y="638839"/>
            <a:ext cx="117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hread 1</a:t>
            </a:r>
            <a:endParaRPr lang="en-US" dirty="0"/>
          </a:p>
        </p:txBody>
      </p:sp>
      <p:sp>
        <p:nvSpPr>
          <p:cNvPr id="88" name="Textfeld 87"/>
          <p:cNvSpPr txBox="1"/>
          <p:nvPr/>
        </p:nvSpPr>
        <p:spPr>
          <a:xfrm>
            <a:off x="7598897" y="1737319"/>
            <a:ext cx="117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hread 2</a:t>
            </a:r>
            <a:endParaRPr lang="en-US" dirty="0"/>
          </a:p>
        </p:txBody>
      </p:sp>
      <p:sp>
        <p:nvSpPr>
          <p:cNvPr id="89" name="Rechteck 88"/>
          <p:cNvSpPr/>
          <p:nvPr/>
        </p:nvSpPr>
        <p:spPr bwMode="auto">
          <a:xfrm>
            <a:off x="7842169" y="3217334"/>
            <a:ext cx="547077" cy="508000"/>
          </a:xfrm>
          <a:prstGeom prst="rect">
            <a:avLst/>
          </a:prstGeom>
          <a:solidFill>
            <a:srgbClr val="66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/>
          </a:p>
        </p:txBody>
      </p:sp>
      <p:sp>
        <p:nvSpPr>
          <p:cNvPr id="93" name="Textfeld 92"/>
          <p:cNvSpPr txBox="1"/>
          <p:nvPr/>
        </p:nvSpPr>
        <p:spPr>
          <a:xfrm>
            <a:off x="7641147" y="2841832"/>
            <a:ext cx="117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hread 3</a:t>
            </a:r>
            <a:endParaRPr lang="en-US" dirty="0"/>
          </a:p>
        </p:txBody>
      </p:sp>
      <p:grpSp>
        <p:nvGrpSpPr>
          <p:cNvPr id="107" name="Gruppierung 106"/>
          <p:cNvGrpSpPr/>
          <p:nvPr/>
        </p:nvGrpSpPr>
        <p:grpSpPr>
          <a:xfrm>
            <a:off x="4982185" y="1167215"/>
            <a:ext cx="2379722" cy="2890864"/>
            <a:chOff x="5435373" y="1147775"/>
            <a:chExt cx="2379722" cy="2890864"/>
          </a:xfrm>
        </p:grpSpPr>
        <p:sp>
          <p:nvSpPr>
            <p:cNvPr id="5" name="Wolke 4"/>
            <p:cNvSpPr/>
            <p:nvPr/>
          </p:nvSpPr>
          <p:spPr bwMode="auto">
            <a:xfrm rot="16712207">
              <a:off x="5179802" y="1403346"/>
              <a:ext cx="2890864" cy="2379722"/>
            </a:xfrm>
            <a:prstGeom prst="cloud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Rechteck 93"/>
            <p:cNvSpPr/>
            <p:nvPr/>
          </p:nvSpPr>
          <p:spPr bwMode="auto">
            <a:xfrm>
              <a:off x="5945444" y="1689859"/>
              <a:ext cx="196991" cy="202301"/>
            </a:xfrm>
            <a:prstGeom prst="rect">
              <a:avLst/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95" name="Rechteck 94"/>
            <p:cNvSpPr/>
            <p:nvPr/>
          </p:nvSpPr>
          <p:spPr bwMode="auto">
            <a:xfrm>
              <a:off x="6823532" y="1984819"/>
              <a:ext cx="196991" cy="202301"/>
            </a:xfrm>
            <a:prstGeom prst="rect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96" name="Rechteck 95"/>
            <p:cNvSpPr/>
            <p:nvPr/>
          </p:nvSpPr>
          <p:spPr bwMode="auto">
            <a:xfrm>
              <a:off x="5919797" y="2986099"/>
              <a:ext cx="196991" cy="202301"/>
            </a:xfrm>
            <a:prstGeom prst="rect">
              <a:avLst/>
            </a:prstGeom>
            <a:solidFill>
              <a:srgbClr val="FFCC0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97" name="Rechteck 96"/>
            <p:cNvSpPr/>
            <p:nvPr/>
          </p:nvSpPr>
          <p:spPr bwMode="auto">
            <a:xfrm>
              <a:off x="7057060" y="2879299"/>
              <a:ext cx="196991" cy="202301"/>
            </a:xfrm>
            <a:prstGeom prst="rect">
              <a:avLst/>
            </a:prstGeom>
            <a:solidFill>
              <a:srgbClr val="FFCC0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98" name="Rechteck 97"/>
            <p:cNvSpPr/>
            <p:nvPr/>
          </p:nvSpPr>
          <p:spPr bwMode="auto">
            <a:xfrm>
              <a:off x="6062342" y="2150179"/>
              <a:ext cx="196991" cy="202301"/>
            </a:xfrm>
            <a:prstGeom prst="rect">
              <a:avLst/>
            </a:prstGeom>
            <a:solidFill>
              <a:srgbClr val="FFCC0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99" name="Rechteck 98"/>
            <p:cNvSpPr/>
            <p:nvPr/>
          </p:nvSpPr>
          <p:spPr bwMode="auto">
            <a:xfrm>
              <a:off x="6422082" y="3242179"/>
              <a:ext cx="196991" cy="202301"/>
            </a:xfrm>
            <a:prstGeom prst="rect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100" name="Rechteck 99"/>
            <p:cNvSpPr/>
            <p:nvPr/>
          </p:nvSpPr>
          <p:spPr bwMode="auto">
            <a:xfrm>
              <a:off x="6603503" y="2665459"/>
              <a:ext cx="196991" cy="202301"/>
            </a:xfrm>
            <a:prstGeom prst="rect">
              <a:avLst/>
            </a:prstGeom>
            <a:solidFill>
              <a:srgbClr val="FFCC0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101" name="Rechteck 100"/>
            <p:cNvSpPr/>
            <p:nvPr/>
          </p:nvSpPr>
          <p:spPr bwMode="auto">
            <a:xfrm>
              <a:off x="6577586" y="1492579"/>
              <a:ext cx="196991" cy="202301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102" name="Rechteck 101"/>
            <p:cNvSpPr/>
            <p:nvPr/>
          </p:nvSpPr>
          <p:spPr bwMode="auto">
            <a:xfrm>
              <a:off x="6483770" y="2280019"/>
              <a:ext cx="196991" cy="202301"/>
            </a:xfrm>
            <a:prstGeom prst="rect">
              <a:avLst/>
            </a:prstGeom>
            <a:solidFill>
              <a:srgbClr val="FFCC0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103" name="Rechteck 102"/>
            <p:cNvSpPr/>
            <p:nvPr/>
          </p:nvSpPr>
          <p:spPr bwMode="auto">
            <a:xfrm>
              <a:off x="6111341" y="2613859"/>
              <a:ext cx="196991" cy="202301"/>
            </a:xfrm>
            <a:prstGeom prst="rect">
              <a:avLst/>
            </a:prstGeom>
            <a:solidFill>
              <a:srgbClr val="FFCC0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104" name="Rechteck 103"/>
            <p:cNvSpPr/>
            <p:nvPr/>
          </p:nvSpPr>
          <p:spPr bwMode="auto">
            <a:xfrm>
              <a:off x="7128602" y="2484259"/>
              <a:ext cx="196991" cy="202301"/>
            </a:xfrm>
            <a:prstGeom prst="rect">
              <a:avLst/>
            </a:prstGeom>
            <a:solidFill>
              <a:srgbClr val="FFCC0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105" name="Rechteck 104"/>
            <p:cNvSpPr/>
            <p:nvPr/>
          </p:nvSpPr>
          <p:spPr bwMode="auto">
            <a:xfrm>
              <a:off x="6759278" y="3287779"/>
              <a:ext cx="196991" cy="202301"/>
            </a:xfrm>
            <a:prstGeom prst="rect">
              <a:avLst/>
            </a:prstGeom>
            <a:solidFill>
              <a:srgbClr val="FFCC0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106" name="Rechteck 105"/>
            <p:cNvSpPr/>
            <p:nvPr/>
          </p:nvSpPr>
          <p:spPr bwMode="auto">
            <a:xfrm>
              <a:off x="6409392" y="1803859"/>
              <a:ext cx="196991" cy="202301"/>
            </a:xfrm>
            <a:prstGeom prst="rect">
              <a:avLst/>
            </a:prstGeom>
            <a:solidFill>
              <a:srgbClr val="FFCC0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</p:grpSp>
      <p:sp>
        <p:nvSpPr>
          <p:cNvPr id="109" name="Textfeld 108"/>
          <p:cNvSpPr txBox="1"/>
          <p:nvPr/>
        </p:nvSpPr>
        <p:spPr>
          <a:xfrm>
            <a:off x="5404155" y="68674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ask </a:t>
            </a:r>
            <a:r>
              <a:rPr lang="en-US" dirty="0"/>
              <a:t>p</a:t>
            </a:r>
            <a:r>
              <a:rPr lang="en-US" dirty="0" smtClean="0"/>
              <a:t>ool</a:t>
            </a:r>
          </a:p>
        </p:txBody>
      </p:sp>
      <p:sp>
        <p:nvSpPr>
          <p:cNvPr id="110" name="Rechteck 109"/>
          <p:cNvSpPr/>
          <p:nvPr/>
        </p:nvSpPr>
        <p:spPr bwMode="auto">
          <a:xfrm>
            <a:off x="7862065" y="4265757"/>
            <a:ext cx="547077" cy="5080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/>
          </a:p>
        </p:txBody>
      </p:sp>
      <p:sp>
        <p:nvSpPr>
          <p:cNvPr id="111" name="Textfeld 110"/>
          <p:cNvSpPr txBox="1"/>
          <p:nvPr/>
        </p:nvSpPr>
        <p:spPr>
          <a:xfrm>
            <a:off x="7642498" y="3896963"/>
            <a:ext cx="117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hread 4</a:t>
            </a:r>
            <a:endParaRPr lang="en-US" dirty="0"/>
          </a:p>
        </p:txBody>
      </p:sp>
      <p:sp>
        <p:nvSpPr>
          <p:cNvPr id="165" name="Pfeil nach rechts 164"/>
          <p:cNvSpPr/>
          <p:nvPr/>
        </p:nvSpPr>
        <p:spPr bwMode="auto">
          <a:xfrm>
            <a:off x="3730738" y="2413413"/>
            <a:ext cx="1529129" cy="37584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6" name="Pfeil nach rechts 165"/>
          <p:cNvSpPr/>
          <p:nvPr/>
        </p:nvSpPr>
        <p:spPr bwMode="auto">
          <a:xfrm rot="2139897">
            <a:off x="6728104" y="3827779"/>
            <a:ext cx="1039072" cy="37584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7" name="Pfeil nach rechts 166"/>
          <p:cNvSpPr/>
          <p:nvPr/>
        </p:nvSpPr>
        <p:spPr bwMode="auto">
          <a:xfrm rot="360248">
            <a:off x="6796852" y="3079255"/>
            <a:ext cx="943603" cy="37584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8" name="Pfeil nach rechts 167"/>
          <p:cNvSpPr/>
          <p:nvPr/>
        </p:nvSpPr>
        <p:spPr bwMode="auto">
          <a:xfrm rot="20895202">
            <a:off x="6790499" y="2080755"/>
            <a:ext cx="943603" cy="37584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9" name="Pfeil nach rechts 168"/>
          <p:cNvSpPr/>
          <p:nvPr/>
        </p:nvSpPr>
        <p:spPr bwMode="auto">
          <a:xfrm rot="19173165">
            <a:off x="6766115" y="1313954"/>
            <a:ext cx="983780" cy="37584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1415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396" y="142234"/>
            <a:ext cx="5475717" cy="321469"/>
          </a:xfrm>
        </p:spPr>
        <p:txBody>
          <a:bodyPr/>
          <a:lstStyle/>
          <a:p>
            <a:r>
              <a:rPr lang="en-GB" dirty="0"/>
              <a:t>MC Design – Task Graph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half" idx="1"/>
          </p:nvPr>
        </p:nvSpPr>
        <p:spPr>
          <a:xfrm>
            <a:off x="4373044" y="792752"/>
            <a:ext cx="4244975" cy="3930864"/>
          </a:xfrm>
        </p:spPr>
        <p:txBody>
          <a:bodyPr/>
          <a:lstStyle/>
          <a:p>
            <a:r>
              <a:rPr lang="en-US" sz="2000" dirty="0" smtClean="0"/>
              <a:t>Data Synchronization</a:t>
            </a:r>
          </a:p>
          <a:p>
            <a:pPr marL="360363" indent="-179388">
              <a:buFont typeface="Arial"/>
              <a:buChar char="•"/>
            </a:pPr>
            <a:r>
              <a:rPr lang="en-US" sz="2000" dirty="0" smtClean="0">
                <a:solidFill>
                  <a:srgbClr val="188063"/>
                </a:solidFill>
              </a:rPr>
              <a:t>B</a:t>
            </a:r>
            <a:r>
              <a:rPr lang="en-US" sz="2000" baseline="-25000" dirty="0" smtClean="0">
                <a:solidFill>
                  <a:srgbClr val="188063"/>
                </a:solidFill>
              </a:rPr>
              <a:t>H</a:t>
            </a:r>
            <a:r>
              <a:rPr lang="en-US" sz="2000" dirty="0" smtClean="0">
                <a:solidFill>
                  <a:srgbClr val="188063"/>
                </a:solidFill>
              </a:rPr>
              <a:t> = horizontal Buffer </a:t>
            </a:r>
          </a:p>
          <a:p>
            <a:pPr marL="360363" indent="-179388">
              <a:buFont typeface="Arial"/>
              <a:buChar char="•"/>
            </a:pPr>
            <a:r>
              <a:rPr lang="en-US" sz="2000" dirty="0" smtClean="0">
                <a:solidFill>
                  <a:srgbClr val="1B67E0"/>
                </a:solidFill>
              </a:rPr>
              <a:t>B</a:t>
            </a:r>
            <a:r>
              <a:rPr lang="en-US" sz="2000" baseline="-25000" dirty="0" smtClean="0">
                <a:solidFill>
                  <a:srgbClr val="1B67E0"/>
                </a:solidFill>
              </a:rPr>
              <a:t>V</a:t>
            </a:r>
            <a:r>
              <a:rPr lang="en-US" sz="2000" dirty="0" smtClean="0">
                <a:solidFill>
                  <a:srgbClr val="1B67E0"/>
                </a:solidFill>
              </a:rPr>
              <a:t> = vertical Buffer</a:t>
            </a:r>
          </a:p>
          <a:p>
            <a:pPr marL="715963" lvl="1" indent="-179388">
              <a:buFont typeface="Arial"/>
              <a:buChar char="•"/>
            </a:pPr>
            <a:r>
              <a:rPr lang="en-US" sz="2000" dirty="0" smtClean="0">
                <a:solidFill>
                  <a:srgbClr val="333333"/>
                </a:solidFill>
              </a:rPr>
              <a:t>shared between threads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180975"/>
            <a:endParaRPr lang="en-US" sz="2000" dirty="0" smtClean="0"/>
          </a:p>
          <a:p>
            <a:pPr marL="360363" indent="-179388">
              <a:buFont typeface="Arial"/>
              <a:buChar char="•"/>
            </a:pPr>
            <a:endParaRPr lang="en-US" sz="2000" baseline="-25000" dirty="0" smtClean="0">
              <a:solidFill>
                <a:srgbClr val="1B67E0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45537" y="1647933"/>
            <a:ext cx="656481" cy="656481"/>
            <a:chOff x="824781" y="1275606"/>
            <a:chExt cx="656481" cy="656481"/>
          </a:xfrm>
        </p:grpSpPr>
        <p:cxnSp>
          <p:nvCxnSpPr>
            <p:cNvPr id="38" name="Straight Connector 37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9" name="Group 48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50" name="Straight Connector 49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Straight Connector 51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Straight Connector 53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Straight Connector 55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Straight Connector 57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20" name="Group 119"/>
          <p:cNvGrpSpPr/>
          <p:nvPr/>
        </p:nvGrpSpPr>
        <p:grpSpPr>
          <a:xfrm>
            <a:off x="545165" y="2225138"/>
            <a:ext cx="656481" cy="656481"/>
            <a:chOff x="824781" y="1275606"/>
            <a:chExt cx="656481" cy="656481"/>
          </a:xfrm>
        </p:grpSpPr>
        <p:cxnSp>
          <p:nvCxnSpPr>
            <p:cNvPr id="121" name="Straight Connector 120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30" name="Group 129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131" name="Straight Connector 130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2" name="Straight Connector 131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3" name="Straight Connector 132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4" name="Straight Connector 133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6" name="Straight Connector 135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7" name="Straight Connector 136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8" name="Straight Connector 137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" name="Straight Connector 138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" name="Rectangle 2"/>
          <p:cNvSpPr/>
          <p:nvPr/>
        </p:nvSpPr>
        <p:spPr bwMode="auto">
          <a:xfrm>
            <a:off x="628806" y="1639152"/>
            <a:ext cx="568325" cy="78672"/>
          </a:xfrm>
          <a:prstGeom prst="rect">
            <a:avLst/>
          </a:prstGeom>
          <a:solidFill>
            <a:srgbClr val="5CA382">
              <a:alpha val="2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6" name="Rectangle 385"/>
          <p:cNvSpPr/>
          <p:nvPr/>
        </p:nvSpPr>
        <p:spPr bwMode="auto">
          <a:xfrm rot="5400000">
            <a:off x="254767" y="1924295"/>
            <a:ext cx="657224" cy="86946"/>
          </a:xfrm>
          <a:prstGeom prst="rect">
            <a:avLst/>
          </a:prstGeom>
          <a:solidFill>
            <a:srgbClr val="164ED9">
              <a:alpha val="3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0" name="Rectangle 389"/>
          <p:cNvSpPr/>
          <p:nvPr/>
        </p:nvSpPr>
        <p:spPr bwMode="auto">
          <a:xfrm rot="5400000">
            <a:off x="255618" y="2502993"/>
            <a:ext cx="652347" cy="90121"/>
          </a:xfrm>
          <a:prstGeom prst="rect">
            <a:avLst/>
          </a:prstGeom>
          <a:solidFill>
            <a:srgbClr val="164ED9">
              <a:alpha val="3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6" name="Rectangle 395"/>
          <p:cNvSpPr/>
          <p:nvPr/>
        </p:nvSpPr>
        <p:spPr bwMode="auto">
          <a:xfrm>
            <a:off x="625631" y="2220177"/>
            <a:ext cx="568325" cy="78672"/>
          </a:xfrm>
          <a:prstGeom prst="rect">
            <a:avLst/>
          </a:prstGeom>
          <a:solidFill>
            <a:srgbClr val="5CA382">
              <a:alpha val="2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98" name="Group 397"/>
          <p:cNvGrpSpPr/>
          <p:nvPr/>
        </p:nvGrpSpPr>
        <p:grpSpPr>
          <a:xfrm>
            <a:off x="1120212" y="1647933"/>
            <a:ext cx="656481" cy="656481"/>
            <a:chOff x="824781" y="1275606"/>
            <a:chExt cx="656481" cy="656481"/>
          </a:xfrm>
        </p:grpSpPr>
        <p:cxnSp>
          <p:nvCxnSpPr>
            <p:cNvPr id="399" name="Straight Connector 398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0" name="Straight Connector 399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1" name="Straight Connector 400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2" name="Straight Connector 401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3" name="Straight Connector 402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4" name="Straight Connector 403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5" name="Straight Connector 404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6" name="Straight Connector 405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7" name="Straight Connector 406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08" name="Group 407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409" name="Straight Connector 408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0" name="Straight Connector 409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1" name="Straight Connector 410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2" name="Straight Connector 411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3" name="Straight Connector 412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4" name="Straight Connector 413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5" name="Straight Connector 414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6" name="Straight Connector 415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7" name="Straight Connector 416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419" name="Group 418"/>
          <p:cNvGrpSpPr/>
          <p:nvPr/>
        </p:nvGrpSpPr>
        <p:grpSpPr>
          <a:xfrm>
            <a:off x="1119840" y="2225138"/>
            <a:ext cx="656481" cy="656481"/>
            <a:chOff x="824781" y="1275606"/>
            <a:chExt cx="656481" cy="656481"/>
          </a:xfrm>
        </p:grpSpPr>
        <p:cxnSp>
          <p:nvCxnSpPr>
            <p:cNvPr id="420" name="Straight Connector 419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1" name="Straight Connector 420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2" name="Straight Connector 421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" name="Straight Connector 422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4" name="Straight Connector 423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5" name="Straight Connector 424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6" name="Straight Connector 425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7" name="Straight Connector 426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8" name="Straight Connector 427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29" name="Group 428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430" name="Straight Connector 429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1" name="Straight Connector 430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2" name="Straight Connector 431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3" name="Straight Connector 432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4" name="Straight Connector 433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5" name="Straight Connector 434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6" name="Straight Connector 435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7" name="Straight Connector 436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8" name="Straight Connector 437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440" name="Rectangle 439"/>
          <p:cNvSpPr/>
          <p:nvPr/>
        </p:nvSpPr>
        <p:spPr bwMode="auto">
          <a:xfrm>
            <a:off x="1203481" y="1639152"/>
            <a:ext cx="568325" cy="78672"/>
          </a:xfrm>
          <a:prstGeom prst="rect">
            <a:avLst/>
          </a:prstGeom>
          <a:solidFill>
            <a:srgbClr val="5CA382">
              <a:alpha val="2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1" name="Rectangle 440"/>
          <p:cNvSpPr/>
          <p:nvPr/>
        </p:nvSpPr>
        <p:spPr bwMode="auto">
          <a:xfrm rot="5400000">
            <a:off x="835792" y="1930645"/>
            <a:ext cx="657224" cy="74246"/>
          </a:xfrm>
          <a:prstGeom prst="rect">
            <a:avLst/>
          </a:prstGeom>
          <a:solidFill>
            <a:srgbClr val="164ED9">
              <a:alpha val="3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2" name="Rectangle 441"/>
          <p:cNvSpPr/>
          <p:nvPr/>
        </p:nvSpPr>
        <p:spPr bwMode="auto">
          <a:xfrm rot="5400000">
            <a:off x="838230" y="2510931"/>
            <a:ext cx="652347" cy="74246"/>
          </a:xfrm>
          <a:prstGeom prst="rect">
            <a:avLst/>
          </a:prstGeom>
          <a:solidFill>
            <a:srgbClr val="164ED9">
              <a:alpha val="3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3" name="Rectangle 442"/>
          <p:cNvSpPr/>
          <p:nvPr/>
        </p:nvSpPr>
        <p:spPr bwMode="auto">
          <a:xfrm>
            <a:off x="1200306" y="2220177"/>
            <a:ext cx="568325" cy="78672"/>
          </a:xfrm>
          <a:prstGeom prst="rect">
            <a:avLst/>
          </a:prstGeom>
          <a:solidFill>
            <a:srgbClr val="5CA382">
              <a:alpha val="2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45" name="Group 444"/>
          <p:cNvGrpSpPr/>
          <p:nvPr/>
        </p:nvGrpSpPr>
        <p:grpSpPr>
          <a:xfrm>
            <a:off x="545537" y="2803633"/>
            <a:ext cx="656481" cy="656481"/>
            <a:chOff x="824781" y="1275606"/>
            <a:chExt cx="656481" cy="656481"/>
          </a:xfrm>
        </p:grpSpPr>
        <p:cxnSp>
          <p:nvCxnSpPr>
            <p:cNvPr id="446" name="Straight Connector 445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7" name="Straight Connector 446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8" name="Straight Connector 447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9" name="Straight Connector 448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0" name="Straight Connector 449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1" name="Straight Connector 450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2" name="Straight Connector 451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3" name="Straight Connector 452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4" name="Straight Connector 453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55" name="Group 454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456" name="Straight Connector 455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7" name="Straight Connector 456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8" name="Straight Connector 457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9" name="Straight Connector 458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0" name="Straight Connector 459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1" name="Straight Connector 460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2" name="Straight Connector 461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3" name="Straight Connector 462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4" name="Straight Connector 463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466" name="Group 465"/>
          <p:cNvGrpSpPr/>
          <p:nvPr/>
        </p:nvGrpSpPr>
        <p:grpSpPr>
          <a:xfrm>
            <a:off x="545165" y="3380838"/>
            <a:ext cx="656481" cy="656481"/>
            <a:chOff x="824781" y="1275606"/>
            <a:chExt cx="656481" cy="656481"/>
          </a:xfrm>
        </p:grpSpPr>
        <p:cxnSp>
          <p:nvCxnSpPr>
            <p:cNvPr id="467" name="Straight Connector 466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8" name="Straight Connector 467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9" name="Straight Connector 468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0" name="Straight Connector 469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1" name="Straight Connector 470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2" name="Straight Connector 471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3" name="Straight Connector 472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4" name="Straight Connector 473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5" name="Straight Connector 474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76" name="Group 475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477" name="Straight Connector 476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8" name="Straight Connector 477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9" name="Straight Connector 478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0" name="Straight Connector 479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1" name="Straight Connector 480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2" name="Straight Connector 481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3" name="Straight Connector 482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4" name="Straight Connector 483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5" name="Straight Connector 484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487" name="Rectangle 486"/>
          <p:cNvSpPr/>
          <p:nvPr/>
        </p:nvSpPr>
        <p:spPr bwMode="auto">
          <a:xfrm>
            <a:off x="628806" y="2794852"/>
            <a:ext cx="568325" cy="78672"/>
          </a:xfrm>
          <a:prstGeom prst="rect">
            <a:avLst/>
          </a:prstGeom>
          <a:solidFill>
            <a:srgbClr val="5CA382">
              <a:alpha val="2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8" name="Rectangle 487"/>
          <p:cNvSpPr/>
          <p:nvPr/>
        </p:nvSpPr>
        <p:spPr bwMode="auto">
          <a:xfrm rot="5400000">
            <a:off x="254767" y="3079995"/>
            <a:ext cx="657224" cy="86946"/>
          </a:xfrm>
          <a:prstGeom prst="rect">
            <a:avLst/>
          </a:prstGeom>
          <a:solidFill>
            <a:srgbClr val="164ED9">
              <a:alpha val="3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9" name="Rectangle 488"/>
          <p:cNvSpPr/>
          <p:nvPr/>
        </p:nvSpPr>
        <p:spPr bwMode="auto">
          <a:xfrm rot="5400000">
            <a:off x="257205" y="3660280"/>
            <a:ext cx="652347" cy="86946"/>
          </a:xfrm>
          <a:prstGeom prst="rect">
            <a:avLst/>
          </a:prstGeom>
          <a:solidFill>
            <a:srgbClr val="164ED9">
              <a:alpha val="3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0" name="Rectangle 489"/>
          <p:cNvSpPr/>
          <p:nvPr/>
        </p:nvSpPr>
        <p:spPr bwMode="auto">
          <a:xfrm>
            <a:off x="625631" y="3375877"/>
            <a:ext cx="568325" cy="78672"/>
          </a:xfrm>
          <a:prstGeom prst="rect">
            <a:avLst/>
          </a:prstGeom>
          <a:solidFill>
            <a:srgbClr val="5CA382">
              <a:alpha val="2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92" name="Group 491"/>
          <p:cNvGrpSpPr/>
          <p:nvPr/>
        </p:nvGrpSpPr>
        <p:grpSpPr>
          <a:xfrm>
            <a:off x="1120212" y="2803633"/>
            <a:ext cx="656481" cy="656481"/>
            <a:chOff x="824781" y="1275606"/>
            <a:chExt cx="656481" cy="656481"/>
          </a:xfrm>
        </p:grpSpPr>
        <p:cxnSp>
          <p:nvCxnSpPr>
            <p:cNvPr id="493" name="Straight Connector 492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4" name="Straight Connector 493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5" name="Straight Connector 494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6" name="Straight Connector 495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7" name="Straight Connector 496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8" name="Straight Connector 497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9" name="Straight Connector 498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0" name="Straight Connector 499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1" name="Straight Connector 500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502" name="Group 501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503" name="Straight Connector 502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4" name="Straight Connector 503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5" name="Straight Connector 504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6" name="Straight Connector 505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7" name="Straight Connector 506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8" name="Straight Connector 507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9" name="Straight Connector 508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0" name="Straight Connector 509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1" name="Straight Connector 510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513" name="Group 512"/>
          <p:cNvGrpSpPr/>
          <p:nvPr/>
        </p:nvGrpSpPr>
        <p:grpSpPr>
          <a:xfrm>
            <a:off x="1119840" y="3380838"/>
            <a:ext cx="656481" cy="656481"/>
            <a:chOff x="824781" y="1275606"/>
            <a:chExt cx="656481" cy="656481"/>
          </a:xfrm>
        </p:grpSpPr>
        <p:cxnSp>
          <p:nvCxnSpPr>
            <p:cNvPr id="514" name="Straight Connector 513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5" name="Straight Connector 514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6" name="Straight Connector 515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7" name="Straight Connector 516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8" name="Straight Connector 517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9" name="Straight Connector 518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0" name="Straight Connector 519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1" name="Straight Connector 520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2" name="Straight Connector 521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523" name="Group 522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524" name="Straight Connector 523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5" name="Straight Connector 524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6" name="Straight Connector 525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7" name="Straight Connector 526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8" name="Straight Connector 527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9" name="Straight Connector 528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0" name="Straight Connector 529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1" name="Straight Connector 530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2" name="Straight Connector 531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534" name="Rectangle 533"/>
          <p:cNvSpPr/>
          <p:nvPr/>
        </p:nvSpPr>
        <p:spPr bwMode="auto">
          <a:xfrm>
            <a:off x="1203481" y="2794852"/>
            <a:ext cx="568325" cy="78672"/>
          </a:xfrm>
          <a:prstGeom prst="rect">
            <a:avLst/>
          </a:prstGeom>
          <a:solidFill>
            <a:srgbClr val="5CA382">
              <a:alpha val="2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5" name="Rectangle 534"/>
          <p:cNvSpPr/>
          <p:nvPr/>
        </p:nvSpPr>
        <p:spPr bwMode="auto">
          <a:xfrm rot="5400000">
            <a:off x="835792" y="3086345"/>
            <a:ext cx="657224" cy="74246"/>
          </a:xfrm>
          <a:prstGeom prst="rect">
            <a:avLst/>
          </a:prstGeom>
          <a:solidFill>
            <a:srgbClr val="164ED9">
              <a:alpha val="3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6" name="Rectangle 535"/>
          <p:cNvSpPr/>
          <p:nvPr/>
        </p:nvSpPr>
        <p:spPr bwMode="auto">
          <a:xfrm rot="5400000">
            <a:off x="838230" y="3666631"/>
            <a:ext cx="652347" cy="74246"/>
          </a:xfrm>
          <a:prstGeom prst="rect">
            <a:avLst/>
          </a:prstGeom>
          <a:solidFill>
            <a:srgbClr val="164ED9">
              <a:alpha val="3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7" name="Rectangle 536"/>
          <p:cNvSpPr/>
          <p:nvPr/>
        </p:nvSpPr>
        <p:spPr bwMode="auto">
          <a:xfrm>
            <a:off x="1200306" y="3375877"/>
            <a:ext cx="568325" cy="78672"/>
          </a:xfrm>
          <a:prstGeom prst="rect">
            <a:avLst/>
          </a:prstGeom>
          <a:solidFill>
            <a:srgbClr val="5CA382">
              <a:alpha val="2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39" name="Group 538"/>
          <p:cNvGrpSpPr/>
          <p:nvPr/>
        </p:nvGrpSpPr>
        <p:grpSpPr>
          <a:xfrm>
            <a:off x="1694887" y="1647933"/>
            <a:ext cx="656481" cy="656481"/>
            <a:chOff x="824781" y="1275606"/>
            <a:chExt cx="656481" cy="656481"/>
          </a:xfrm>
        </p:grpSpPr>
        <p:cxnSp>
          <p:nvCxnSpPr>
            <p:cNvPr id="540" name="Straight Connector 539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1" name="Straight Connector 540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2" name="Straight Connector 541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3" name="Straight Connector 542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4" name="Straight Connector 543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5" name="Straight Connector 544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6" name="Straight Connector 545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7" name="Straight Connector 546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8" name="Straight Connector 547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549" name="Group 548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550" name="Straight Connector 549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1" name="Straight Connector 550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2" name="Straight Connector 551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3" name="Straight Connector 552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4" name="Straight Connector 553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5" name="Straight Connector 554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6" name="Straight Connector 555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7" name="Straight Connector 556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8" name="Straight Connector 557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560" name="Group 559"/>
          <p:cNvGrpSpPr/>
          <p:nvPr/>
        </p:nvGrpSpPr>
        <p:grpSpPr>
          <a:xfrm>
            <a:off x="1694515" y="2225138"/>
            <a:ext cx="656481" cy="656481"/>
            <a:chOff x="824781" y="1275606"/>
            <a:chExt cx="656481" cy="656481"/>
          </a:xfrm>
        </p:grpSpPr>
        <p:cxnSp>
          <p:nvCxnSpPr>
            <p:cNvPr id="561" name="Straight Connector 560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2" name="Straight Connector 561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3" name="Straight Connector 562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4" name="Straight Connector 563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5" name="Straight Connector 564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6" name="Straight Connector 565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7" name="Straight Connector 566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8" name="Straight Connector 567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9" name="Straight Connector 568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570" name="Group 569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571" name="Straight Connector 570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2" name="Straight Connector 571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3" name="Straight Connector 572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4" name="Straight Connector 573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5" name="Straight Connector 574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6" name="Straight Connector 575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7" name="Straight Connector 576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8" name="Straight Connector 577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9" name="Straight Connector 578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581" name="Rectangle 580"/>
          <p:cNvSpPr/>
          <p:nvPr/>
        </p:nvSpPr>
        <p:spPr bwMode="auto">
          <a:xfrm>
            <a:off x="1778156" y="1639152"/>
            <a:ext cx="568325" cy="78672"/>
          </a:xfrm>
          <a:prstGeom prst="rect">
            <a:avLst/>
          </a:prstGeom>
          <a:solidFill>
            <a:srgbClr val="5CA382">
              <a:alpha val="2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82" name="Rectangle 581"/>
          <p:cNvSpPr/>
          <p:nvPr/>
        </p:nvSpPr>
        <p:spPr bwMode="auto">
          <a:xfrm rot="5400000">
            <a:off x="1404117" y="1924295"/>
            <a:ext cx="657224" cy="86946"/>
          </a:xfrm>
          <a:prstGeom prst="rect">
            <a:avLst/>
          </a:prstGeom>
          <a:solidFill>
            <a:srgbClr val="164ED9">
              <a:alpha val="3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83" name="Rectangle 582"/>
          <p:cNvSpPr/>
          <p:nvPr/>
        </p:nvSpPr>
        <p:spPr bwMode="auto">
          <a:xfrm rot="5400000">
            <a:off x="1406555" y="2504580"/>
            <a:ext cx="652347" cy="86946"/>
          </a:xfrm>
          <a:prstGeom prst="rect">
            <a:avLst/>
          </a:prstGeom>
          <a:solidFill>
            <a:srgbClr val="164ED9">
              <a:alpha val="3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84" name="Rectangle 583"/>
          <p:cNvSpPr/>
          <p:nvPr/>
        </p:nvSpPr>
        <p:spPr bwMode="auto">
          <a:xfrm>
            <a:off x="1774981" y="2220177"/>
            <a:ext cx="568325" cy="78672"/>
          </a:xfrm>
          <a:prstGeom prst="rect">
            <a:avLst/>
          </a:prstGeom>
          <a:solidFill>
            <a:srgbClr val="5CA382">
              <a:alpha val="2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85" name="Group 584"/>
          <p:cNvGrpSpPr/>
          <p:nvPr/>
        </p:nvGrpSpPr>
        <p:grpSpPr>
          <a:xfrm>
            <a:off x="2269562" y="1647933"/>
            <a:ext cx="656481" cy="656481"/>
            <a:chOff x="824781" y="1275606"/>
            <a:chExt cx="656481" cy="656481"/>
          </a:xfrm>
        </p:grpSpPr>
        <p:cxnSp>
          <p:nvCxnSpPr>
            <p:cNvPr id="586" name="Straight Connector 585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7" name="Straight Connector 586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8" name="Straight Connector 587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9" name="Straight Connector 588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0" name="Straight Connector 589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1" name="Straight Connector 590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2" name="Straight Connector 591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3" name="Straight Connector 592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4" name="Straight Connector 593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595" name="Group 594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596" name="Straight Connector 595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7" name="Straight Connector 596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8" name="Straight Connector 597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9" name="Straight Connector 598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0" name="Straight Connector 599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1" name="Straight Connector 600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2" name="Straight Connector 601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3" name="Straight Connector 602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4" name="Straight Connector 603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606" name="Group 605"/>
          <p:cNvGrpSpPr/>
          <p:nvPr/>
        </p:nvGrpSpPr>
        <p:grpSpPr>
          <a:xfrm>
            <a:off x="2269190" y="2225138"/>
            <a:ext cx="656481" cy="656481"/>
            <a:chOff x="824781" y="1275606"/>
            <a:chExt cx="656481" cy="656481"/>
          </a:xfrm>
        </p:grpSpPr>
        <p:cxnSp>
          <p:nvCxnSpPr>
            <p:cNvPr id="607" name="Straight Connector 606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8" name="Straight Connector 607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9" name="Straight Connector 608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0" name="Straight Connector 609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1" name="Straight Connector 610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2" name="Straight Connector 611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3" name="Straight Connector 612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4" name="Straight Connector 613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5" name="Straight Connector 614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616" name="Group 615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617" name="Straight Connector 616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8" name="Straight Connector 617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9" name="Straight Connector 618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0" name="Straight Connector 619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1" name="Straight Connector 620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2" name="Straight Connector 621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3" name="Straight Connector 622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4" name="Straight Connector 623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5" name="Straight Connector 624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627" name="Rectangle 626"/>
          <p:cNvSpPr/>
          <p:nvPr/>
        </p:nvSpPr>
        <p:spPr bwMode="auto">
          <a:xfrm>
            <a:off x="2352831" y="1639152"/>
            <a:ext cx="568325" cy="78672"/>
          </a:xfrm>
          <a:prstGeom prst="rect">
            <a:avLst/>
          </a:prstGeom>
          <a:solidFill>
            <a:srgbClr val="5CA382">
              <a:alpha val="2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8" name="Rectangle 627"/>
          <p:cNvSpPr/>
          <p:nvPr/>
        </p:nvSpPr>
        <p:spPr bwMode="auto">
          <a:xfrm rot="5400000">
            <a:off x="1985142" y="1930645"/>
            <a:ext cx="657224" cy="74246"/>
          </a:xfrm>
          <a:prstGeom prst="rect">
            <a:avLst/>
          </a:prstGeom>
          <a:solidFill>
            <a:srgbClr val="164ED9">
              <a:alpha val="3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9" name="Rectangle 628"/>
          <p:cNvSpPr/>
          <p:nvPr/>
        </p:nvSpPr>
        <p:spPr bwMode="auto">
          <a:xfrm rot="5400000">
            <a:off x="1987580" y="2510931"/>
            <a:ext cx="652347" cy="74246"/>
          </a:xfrm>
          <a:prstGeom prst="rect">
            <a:avLst/>
          </a:prstGeom>
          <a:solidFill>
            <a:srgbClr val="164ED9">
              <a:alpha val="3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0" name="Rectangle 629"/>
          <p:cNvSpPr/>
          <p:nvPr/>
        </p:nvSpPr>
        <p:spPr bwMode="auto">
          <a:xfrm>
            <a:off x="2349656" y="2220177"/>
            <a:ext cx="568325" cy="78672"/>
          </a:xfrm>
          <a:prstGeom prst="rect">
            <a:avLst/>
          </a:prstGeom>
          <a:solidFill>
            <a:srgbClr val="5CA382">
              <a:alpha val="2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31" name="Group 630"/>
          <p:cNvGrpSpPr/>
          <p:nvPr/>
        </p:nvGrpSpPr>
        <p:grpSpPr>
          <a:xfrm>
            <a:off x="1694887" y="2803633"/>
            <a:ext cx="656481" cy="656481"/>
            <a:chOff x="824781" y="1275606"/>
            <a:chExt cx="656481" cy="656481"/>
          </a:xfrm>
        </p:grpSpPr>
        <p:cxnSp>
          <p:nvCxnSpPr>
            <p:cNvPr id="632" name="Straight Connector 631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3" name="Straight Connector 632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4" name="Straight Connector 633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5" name="Straight Connector 634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6" name="Straight Connector 635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7" name="Straight Connector 636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8" name="Straight Connector 637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9" name="Straight Connector 638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0" name="Straight Connector 639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641" name="Group 640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642" name="Straight Connector 641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3" name="Straight Connector 642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4" name="Straight Connector 643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5" name="Straight Connector 644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6" name="Straight Connector 645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7" name="Straight Connector 646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8" name="Straight Connector 647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9" name="Straight Connector 648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0" name="Straight Connector 649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652" name="Group 651"/>
          <p:cNvGrpSpPr/>
          <p:nvPr/>
        </p:nvGrpSpPr>
        <p:grpSpPr>
          <a:xfrm>
            <a:off x="1694515" y="3380838"/>
            <a:ext cx="656481" cy="656481"/>
            <a:chOff x="824781" y="1275606"/>
            <a:chExt cx="656481" cy="656481"/>
          </a:xfrm>
        </p:grpSpPr>
        <p:cxnSp>
          <p:nvCxnSpPr>
            <p:cNvPr id="653" name="Straight Connector 652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4" name="Straight Connector 653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5" name="Straight Connector 654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6" name="Straight Connector 655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7" name="Straight Connector 656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8" name="Straight Connector 657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9" name="Straight Connector 658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0" name="Straight Connector 659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1" name="Straight Connector 660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662" name="Group 661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663" name="Straight Connector 662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4" name="Straight Connector 663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5" name="Straight Connector 664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6" name="Straight Connector 665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7" name="Straight Connector 666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8" name="Straight Connector 667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9" name="Straight Connector 668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0" name="Straight Connector 669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1" name="Straight Connector 670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673" name="Rectangle 672"/>
          <p:cNvSpPr/>
          <p:nvPr/>
        </p:nvSpPr>
        <p:spPr bwMode="auto">
          <a:xfrm>
            <a:off x="1778156" y="2794852"/>
            <a:ext cx="568325" cy="78672"/>
          </a:xfrm>
          <a:prstGeom prst="rect">
            <a:avLst/>
          </a:prstGeom>
          <a:solidFill>
            <a:srgbClr val="5CA382">
              <a:alpha val="2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4" name="Rectangle 673"/>
          <p:cNvSpPr/>
          <p:nvPr/>
        </p:nvSpPr>
        <p:spPr bwMode="auto">
          <a:xfrm rot="5400000">
            <a:off x="1404117" y="3079995"/>
            <a:ext cx="657224" cy="86946"/>
          </a:xfrm>
          <a:prstGeom prst="rect">
            <a:avLst/>
          </a:prstGeom>
          <a:solidFill>
            <a:srgbClr val="164ED9">
              <a:alpha val="3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5" name="Rectangle 674"/>
          <p:cNvSpPr/>
          <p:nvPr/>
        </p:nvSpPr>
        <p:spPr bwMode="auto">
          <a:xfrm rot="5400000">
            <a:off x="1406555" y="3660280"/>
            <a:ext cx="652347" cy="86946"/>
          </a:xfrm>
          <a:prstGeom prst="rect">
            <a:avLst/>
          </a:prstGeom>
          <a:solidFill>
            <a:srgbClr val="164ED9">
              <a:alpha val="3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6" name="Rectangle 675"/>
          <p:cNvSpPr/>
          <p:nvPr/>
        </p:nvSpPr>
        <p:spPr bwMode="auto">
          <a:xfrm>
            <a:off x="1774981" y="3375877"/>
            <a:ext cx="568325" cy="78672"/>
          </a:xfrm>
          <a:prstGeom prst="rect">
            <a:avLst/>
          </a:prstGeom>
          <a:solidFill>
            <a:srgbClr val="5CA382">
              <a:alpha val="2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78" name="Group 677"/>
          <p:cNvGrpSpPr/>
          <p:nvPr/>
        </p:nvGrpSpPr>
        <p:grpSpPr>
          <a:xfrm>
            <a:off x="2269562" y="2803633"/>
            <a:ext cx="656481" cy="656481"/>
            <a:chOff x="824781" y="1275606"/>
            <a:chExt cx="656481" cy="656481"/>
          </a:xfrm>
        </p:grpSpPr>
        <p:cxnSp>
          <p:nvCxnSpPr>
            <p:cNvPr id="679" name="Straight Connector 678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0" name="Straight Connector 679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1" name="Straight Connector 680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2" name="Straight Connector 681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3" name="Straight Connector 682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4" name="Straight Connector 683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5" name="Straight Connector 684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6" name="Straight Connector 685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7" name="Straight Connector 686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688" name="Group 687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689" name="Straight Connector 688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0" name="Straight Connector 689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1" name="Straight Connector 690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2" name="Straight Connector 691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3" name="Straight Connector 692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4" name="Straight Connector 693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5" name="Straight Connector 694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6" name="Straight Connector 695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7" name="Straight Connector 696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699" name="Group 698"/>
          <p:cNvGrpSpPr/>
          <p:nvPr/>
        </p:nvGrpSpPr>
        <p:grpSpPr>
          <a:xfrm>
            <a:off x="2269190" y="3380838"/>
            <a:ext cx="656481" cy="656481"/>
            <a:chOff x="824781" y="1275606"/>
            <a:chExt cx="656481" cy="656481"/>
          </a:xfrm>
        </p:grpSpPr>
        <p:cxnSp>
          <p:nvCxnSpPr>
            <p:cNvPr id="700" name="Straight Connector 699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1" name="Straight Connector 700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2" name="Straight Connector 701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3" name="Straight Connector 702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4" name="Straight Connector 703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5" name="Straight Connector 704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6" name="Straight Connector 705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7" name="Straight Connector 706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8" name="Straight Connector 707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709" name="Group 708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710" name="Straight Connector 709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1" name="Straight Connector 710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2" name="Straight Connector 711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3" name="Straight Connector 712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4" name="Straight Connector 713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5" name="Straight Connector 714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6" name="Straight Connector 715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7" name="Straight Connector 716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8" name="Straight Connector 717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720" name="Rectangle 719"/>
          <p:cNvSpPr/>
          <p:nvPr/>
        </p:nvSpPr>
        <p:spPr bwMode="auto">
          <a:xfrm>
            <a:off x="2352831" y="2794852"/>
            <a:ext cx="568325" cy="78672"/>
          </a:xfrm>
          <a:prstGeom prst="rect">
            <a:avLst/>
          </a:prstGeom>
          <a:solidFill>
            <a:srgbClr val="5CA382">
              <a:alpha val="2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1" name="Rectangle 720"/>
          <p:cNvSpPr/>
          <p:nvPr/>
        </p:nvSpPr>
        <p:spPr bwMode="auto">
          <a:xfrm rot="5400000">
            <a:off x="1985142" y="3086345"/>
            <a:ext cx="657224" cy="74246"/>
          </a:xfrm>
          <a:prstGeom prst="rect">
            <a:avLst/>
          </a:prstGeom>
          <a:solidFill>
            <a:srgbClr val="164ED9">
              <a:alpha val="3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2" name="Rectangle 721"/>
          <p:cNvSpPr/>
          <p:nvPr/>
        </p:nvSpPr>
        <p:spPr bwMode="auto">
          <a:xfrm rot="5400000">
            <a:off x="1987580" y="3666631"/>
            <a:ext cx="652347" cy="74246"/>
          </a:xfrm>
          <a:prstGeom prst="rect">
            <a:avLst/>
          </a:prstGeom>
          <a:solidFill>
            <a:srgbClr val="164ED9">
              <a:alpha val="3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3" name="Rectangle 722"/>
          <p:cNvSpPr/>
          <p:nvPr/>
        </p:nvSpPr>
        <p:spPr bwMode="auto">
          <a:xfrm>
            <a:off x="2349656" y="3375877"/>
            <a:ext cx="568325" cy="78672"/>
          </a:xfrm>
          <a:prstGeom prst="rect">
            <a:avLst/>
          </a:prstGeom>
          <a:solidFill>
            <a:srgbClr val="5CA382">
              <a:alpha val="2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36731" y="1639152"/>
            <a:ext cx="663575" cy="660400"/>
          </a:xfrm>
          <a:prstGeom prst="rect">
            <a:avLst/>
          </a:prstGeom>
          <a:noFill/>
          <a:ln w="9525" cap="flat" cmpd="sng" algn="ctr">
            <a:solidFill>
              <a:srgbClr val="A6A6A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t(0,0)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26" name="Rectangle 725"/>
          <p:cNvSpPr/>
          <p:nvPr/>
        </p:nvSpPr>
        <p:spPr bwMode="auto">
          <a:xfrm>
            <a:off x="1120931" y="1639152"/>
            <a:ext cx="650875" cy="660400"/>
          </a:xfrm>
          <a:prstGeom prst="rect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t(1,0)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27" name="Rectangle 726"/>
          <p:cNvSpPr/>
          <p:nvPr/>
        </p:nvSpPr>
        <p:spPr bwMode="auto">
          <a:xfrm>
            <a:off x="1689256" y="1635977"/>
            <a:ext cx="663575" cy="660400"/>
          </a:xfrm>
          <a:prstGeom prst="rect">
            <a:avLst/>
          </a:prstGeom>
          <a:noFill/>
          <a:ln w="9525" cap="flat" cmpd="sng" algn="ctr">
            <a:solidFill>
              <a:srgbClr val="A6A6A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t(2,0)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28" name="Rectangle 727"/>
          <p:cNvSpPr/>
          <p:nvPr/>
        </p:nvSpPr>
        <p:spPr bwMode="auto">
          <a:xfrm>
            <a:off x="2279806" y="1635977"/>
            <a:ext cx="650875" cy="660400"/>
          </a:xfrm>
          <a:prstGeom prst="rect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t(3,0)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70" name="Rectangle 769"/>
          <p:cNvSpPr/>
          <p:nvPr/>
        </p:nvSpPr>
        <p:spPr bwMode="auto">
          <a:xfrm>
            <a:off x="536731" y="2220177"/>
            <a:ext cx="663575" cy="660400"/>
          </a:xfrm>
          <a:prstGeom prst="rect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t(0,1)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71" name="Rectangle 770"/>
          <p:cNvSpPr/>
          <p:nvPr/>
        </p:nvSpPr>
        <p:spPr bwMode="auto">
          <a:xfrm>
            <a:off x="1124106" y="2217002"/>
            <a:ext cx="657225" cy="660400"/>
          </a:xfrm>
          <a:prstGeom prst="rect">
            <a:avLst/>
          </a:prstGeom>
          <a:noFill/>
          <a:ln w="9525" cap="flat" cmpd="sng" algn="ctr">
            <a:solidFill>
              <a:srgbClr val="A6A6A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t(1,1)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72" name="Rectangle 771"/>
          <p:cNvSpPr/>
          <p:nvPr/>
        </p:nvSpPr>
        <p:spPr bwMode="auto">
          <a:xfrm>
            <a:off x="1698782" y="2217002"/>
            <a:ext cx="650874" cy="660400"/>
          </a:xfrm>
          <a:prstGeom prst="rect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t(2,1)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73" name="Rectangle 772"/>
          <p:cNvSpPr/>
          <p:nvPr/>
        </p:nvSpPr>
        <p:spPr bwMode="auto">
          <a:xfrm>
            <a:off x="2273456" y="2213827"/>
            <a:ext cx="657225" cy="660400"/>
          </a:xfrm>
          <a:prstGeom prst="rect">
            <a:avLst/>
          </a:prstGeom>
          <a:noFill/>
          <a:ln w="9525" cap="flat" cmpd="sng" algn="ctr">
            <a:solidFill>
              <a:srgbClr val="A6A6A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t(3,1)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74" name="Rectangle 773"/>
          <p:cNvSpPr/>
          <p:nvPr/>
        </p:nvSpPr>
        <p:spPr bwMode="auto">
          <a:xfrm>
            <a:off x="536731" y="2801202"/>
            <a:ext cx="663575" cy="660400"/>
          </a:xfrm>
          <a:prstGeom prst="rect">
            <a:avLst/>
          </a:prstGeom>
          <a:noFill/>
          <a:ln w="9525" cap="flat" cmpd="sng" algn="ctr">
            <a:solidFill>
              <a:srgbClr val="A6A6A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t(0,2)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75" name="Rectangle 774"/>
          <p:cNvSpPr/>
          <p:nvPr/>
        </p:nvSpPr>
        <p:spPr bwMode="auto">
          <a:xfrm>
            <a:off x="1120931" y="2801202"/>
            <a:ext cx="650875" cy="660400"/>
          </a:xfrm>
          <a:prstGeom prst="rect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t(1,2)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76" name="Rectangle 775"/>
          <p:cNvSpPr/>
          <p:nvPr/>
        </p:nvSpPr>
        <p:spPr bwMode="auto">
          <a:xfrm>
            <a:off x="1689256" y="2798027"/>
            <a:ext cx="663575" cy="660400"/>
          </a:xfrm>
          <a:prstGeom prst="rect">
            <a:avLst/>
          </a:prstGeom>
          <a:noFill/>
          <a:ln w="9525" cap="flat" cmpd="sng" algn="ctr">
            <a:solidFill>
              <a:srgbClr val="A6A6A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t(2,2)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77" name="Rectangle 776"/>
          <p:cNvSpPr/>
          <p:nvPr/>
        </p:nvSpPr>
        <p:spPr bwMode="auto">
          <a:xfrm>
            <a:off x="2279806" y="2798027"/>
            <a:ext cx="650875" cy="660400"/>
          </a:xfrm>
          <a:prstGeom prst="rect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t(3,2)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78" name="Rectangle 777"/>
          <p:cNvSpPr/>
          <p:nvPr/>
        </p:nvSpPr>
        <p:spPr bwMode="auto">
          <a:xfrm>
            <a:off x="536731" y="3382227"/>
            <a:ext cx="663575" cy="660400"/>
          </a:xfrm>
          <a:prstGeom prst="rect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t(0,3)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79" name="Rectangle 778"/>
          <p:cNvSpPr/>
          <p:nvPr/>
        </p:nvSpPr>
        <p:spPr bwMode="auto">
          <a:xfrm>
            <a:off x="1124106" y="3379052"/>
            <a:ext cx="657225" cy="660400"/>
          </a:xfrm>
          <a:prstGeom prst="rect">
            <a:avLst/>
          </a:prstGeom>
          <a:noFill/>
          <a:ln w="9525" cap="flat" cmpd="sng" algn="ctr">
            <a:solidFill>
              <a:srgbClr val="A6A6A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t(1,3)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80" name="Rectangle 779"/>
          <p:cNvSpPr/>
          <p:nvPr/>
        </p:nvSpPr>
        <p:spPr bwMode="auto">
          <a:xfrm>
            <a:off x="1698782" y="3379052"/>
            <a:ext cx="650874" cy="660400"/>
          </a:xfrm>
          <a:prstGeom prst="rect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t(2,3)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81" name="Rectangle 780"/>
          <p:cNvSpPr/>
          <p:nvPr/>
        </p:nvSpPr>
        <p:spPr bwMode="auto">
          <a:xfrm>
            <a:off x="2273456" y="3375877"/>
            <a:ext cx="657225" cy="660400"/>
          </a:xfrm>
          <a:prstGeom prst="rect">
            <a:avLst/>
          </a:prstGeom>
          <a:noFill/>
          <a:ln w="9525" cap="flat" cmpd="sng" algn="ctr">
            <a:solidFill>
              <a:srgbClr val="A6A6A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t(3,3)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0244" y="2645317"/>
            <a:ext cx="44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96E50"/>
                </a:solidFill>
              </a:rPr>
              <a:t>B</a:t>
            </a:r>
            <a:r>
              <a:rPr lang="en-US" baseline="-25000" dirty="0" smtClean="0">
                <a:solidFill>
                  <a:srgbClr val="196E50"/>
                </a:solidFill>
              </a:rPr>
              <a:t>H</a:t>
            </a:r>
            <a:endParaRPr lang="en-US" baseline="-25000" dirty="0">
              <a:solidFill>
                <a:srgbClr val="196E5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2917903" y="1685073"/>
            <a:ext cx="613317" cy="9292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82" name="Straight Arrow Connector 781"/>
          <p:cNvCxnSpPr>
            <a:stCxn id="630" idx="3"/>
          </p:cNvCxnSpPr>
          <p:nvPr/>
        </p:nvCxnSpPr>
        <p:spPr bwMode="auto">
          <a:xfrm>
            <a:off x="2917981" y="2259513"/>
            <a:ext cx="545092" cy="4601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83" name="Straight Arrow Connector 782"/>
          <p:cNvCxnSpPr>
            <a:stCxn id="720" idx="3"/>
            <a:endCxn id="12" idx="1"/>
          </p:cNvCxnSpPr>
          <p:nvPr/>
        </p:nvCxnSpPr>
        <p:spPr bwMode="auto">
          <a:xfrm flipV="1">
            <a:off x="2921156" y="2829983"/>
            <a:ext cx="579088" cy="42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89" name="Straight Arrow Connector 788"/>
          <p:cNvCxnSpPr>
            <a:stCxn id="723" idx="3"/>
          </p:cNvCxnSpPr>
          <p:nvPr/>
        </p:nvCxnSpPr>
        <p:spPr bwMode="auto">
          <a:xfrm flipV="1">
            <a:off x="2917981" y="2992244"/>
            <a:ext cx="594653" cy="4229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92" name="TextBox 791"/>
          <p:cNvSpPr txBox="1"/>
          <p:nvPr/>
        </p:nvSpPr>
        <p:spPr>
          <a:xfrm>
            <a:off x="1385228" y="889619"/>
            <a:ext cx="44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64DD6"/>
                </a:solidFill>
              </a:rPr>
              <a:t>B</a:t>
            </a:r>
            <a:r>
              <a:rPr lang="en-US" baseline="-25000" dirty="0" smtClean="0">
                <a:solidFill>
                  <a:srgbClr val="164DD6"/>
                </a:solidFill>
              </a:rPr>
              <a:t>V</a:t>
            </a:r>
            <a:endParaRPr lang="en-US" baseline="-25000" dirty="0">
              <a:solidFill>
                <a:srgbClr val="164DD6"/>
              </a:solidFill>
            </a:endParaRPr>
          </a:p>
        </p:txBody>
      </p:sp>
      <p:cxnSp>
        <p:nvCxnSpPr>
          <p:cNvPr id="794" name="Straight Arrow Connector 793"/>
          <p:cNvCxnSpPr>
            <a:stCxn id="386" idx="1"/>
          </p:cNvCxnSpPr>
          <p:nvPr/>
        </p:nvCxnSpPr>
        <p:spPr bwMode="auto">
          <a:xfrm flipV="1">
            <a:off x="583379" y="1220439"/>
            <a:ext cx="785743" cy="4187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95" name="Straight Arrow Connector 794"/>
          <p:cNvCxnSpPr>
            <a:stCxn id="441" idx="1"/>
          </p:cNvCxnSpPr>
          <p:nvPr/>
        </p:nvCxnSpPr>
        <p:spPr bwMode="auto">
          <a:xfrm flipV="1">
            <a:off x="1164404" y="1276195"/>
            <a:ext cx="285255" cy="3629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98" name="Straight Arrow Connector 797"/>
          <p:cNvCxnSpPr>
            <a:stCxn id="582" idx="1"/>
            <a:endCxn id="792" idx="2"/>
          </p:cNvCxnSpPr>
          <p:nvPr/>
        </p:nvCxnSpPr>
        <p:spPr bwMode="auto">
          <a:xfrm flipH="1" flipV="1">
            <a:off x="1610110" y="1258951"/>
            <a:ext cx="122619" cy="3802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01" name="Straight Arrow Connector 800"/>
          <p:cNvCxnSpPr>
            <a:stCxn id="628" idx="1"/>
          </p:cNvCxnSpPr>
          <p:nvPr/>
        </p:nvCxnSpPr>
        <p:spPr bwMode="auto">
          <a:xfrm flipH="1" flipV="1">
            <a:off x="1778000" y="1220439"/>
            <a:ext cx="535754" cy="4187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07" name="Rectangle 806"/>
          <p:cNvSpPr/>
          <p:nvPr/>
        </p:nvSpPr>
        <p:spPr bwMode="auto">
          <a:xfrm>
            <a:off x="534253" y="1642869"/>
            <a:ext cx="663575" cy="660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09" name="Rectangle 808"/>
          <p:cNvSpPr/>
          <p:nvPr/>
        </p:nvSpPr>
        <p:spPr bwMode="auto">
          <a:xfrm>
            <a:off x="1111638" y="1644107"/>
            <a:ext cx="663575" cy="660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10" name="Rectangle 809"/>
          <p:cNvSpPr/>
          <p:nvPr/>
        </p:nvSpPr>
        <p:spPr bwMode="auto">
          <a:xfrm>
            <a:off x="533013" y="2217775"/>
            <a:ext cx="663575" cy="660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09143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92" grpId="0"/>
      <p:bldP spid="807" grpId="0" animBg="1"/>
      <p:bldP spid="807" grpId="1" animBg="1"/>
      <p:bldP spid="809" grpId="0" animBg="1"/>
      <p:bldP spid="809" grpId="1" animBg="1"/>
      <p:bldP spid="810" grpId="0" animBg="1"/>
      <p:bldP spid="8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396" y="142234"/>
            <a:ext cx="5475717" cy="321469"/>
          </a:xfrm>
        </p:spPr>
        <p:txBody>
          <a:bodyPr/>
          <a:lstStyle/>
          <a:p>
            <a:r>
              <a:rPr lang="en-GB" dirty="0"/>
              <a:t>MC Design – Task Graph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half" idx="1"/>
          </p:nvPr>
        </p:nvSpPr>
        <p:spPr>
          <a:xfrm>
            <a:off x="4373044" y="792752"/>
            <a:ext cx="4244975" cy="3930864"/>
          </a:xfrm>
        </p:spPr>
        <p:txBody>
          <a:bodyPr/>
          <a:lstStyle/>
          <a:p>
            <a:r>
              <a:rPr lang="en-US" sz="2000" dirty="0" smtClean="0"/>
              <a:t>Data Synchronization</a:t>
            </a:r>
          </a:p>
          <a:p>
            <a:pPr marL="360363" indent="-179388">
              <a:buFont typeface="Arial"/>
              <a:buChar char="•"/>
            </a:pPr>
            <a:r>
              <a:rPr lang="en-US" sz="2000" dirty="0" smtClean="0">
                <a:solidFill>
                  <a:srgbClr val="188063"/>
                </a:solidFill>
              </a:rPr>
              <a:t>B</a:t>
            </a:r>
            <a:r>
              <a:rPr lang="en-US" sz="2000" baseline="-25000" dirty="0" smtClean="0">
                <a:solidFill>
                  <a:srgbClr val="188063"/>
                </a:solidFill>
              </a:rPr>
              <a:t>H</a:t>
            </a:r>
            <a:r>
              <a:rPr lang="en-US" sz="2000" dirty="0" smtClean="0">
                <a:solidFill>
                  <a:srgbClr val="188063"/>
                </a:solidFill>
              </a:rPr>
              <a:t> = horizontal Buffer </a:t>
            </a:r>
          </a:p>
          <a:p>
            <a:pPr marL="360363" indent="-179388">
              <a:buFont typeface="Arial"/>
              <a:buChar char="•"/>
            </a:pPr>
            <a:r>
              <a:rPr lang="en-US" sz="2000" dirty="0" smtClean="0">
                <a:solidFill>
                  <a:srgbClr val="1B67E0"/>
                </a:solidFill>
              </a:rPr>
              <a:t>B</a:t>
            </a:r>
            <a:r>
              <a:rPr lang="en-US" sz="2000" baseline="-25000" dirty="0" smtClean="0">
                <a:solidFill>
                  <a:srgbClr val="1B67E0"/>
                </a:solidFill>
              </a:rPr>
              <a:t>V</a:t>
            </a:r>
            <a:r>
              <a:rPr lang="en-US" sz="2000" dirty="0" smtClean="0">
                <a:solidFill>
                  <a:srgbClr val="1B67E0"/>
                </a:solidFill>
              </a:rPr>
              <a:t> = vertical Buffer</a:t>
            </a:r>
          </a:p>
          <a:p>
            <a:pPr marL="715963" lvl="1" indent="-179388">
              <a:buFont typeface="Arial"/>
              <a:buChar char="•"/>
            </a:pPr>
            <a:r>
              <a:rPr lang="en-US" sz="2000" dirty="0" smtClean="0">
                <a:solidFill>
                  <a:srgbClr val="333333"/>
                </a:solidFill>
              </a:rPr>
              <a:t>array of array of </a:t>
            </a:r>
            <a:r>
              <a:rPr lang="en-US" sz="2000" dirty="0" err="1" smtClean="0">
                <a:solidFill>
                  <a:srgbClr val="333333"/>
                </a:solidFill>
              </a:rPr>
              <a:t>dp_cell</a:t>
            </a:r>
            <a:r>
              <a:rPr lang="en-US" sz="2000" dirty="0" smtClean="0">
                <a:solidFill>
                  <a:srgbClr val="333333"/>
                </a:solidFill>
              </a:rPr>
              <a:t> </a:t>
            </a:r>
          </a:p>
          <a:p>
            <a:pPr marL="715963" lvl="1" indent="-179388">
              <a:buFont typeface="Arial"/>
              <a:buChar char="•"/>
            </a:pPr>
            <a:r>
              <a:rPr lang="en-US" sz="2000" dirty="0" smtClean="0">
                <a:solidFill>
                  <a:srgbClr val="333333"/>
                </a:solidFill>
              </a:rPr>
              <a:t>shared between threads</a:t>
            </a:r>
          </a:p>
          <a:p>
            <a:pPr marL="360363" indent="-179388">
              <a:buFont typeface="Arial"/>
              <a:buChar char="•"/>
            </a:pPr>
            <a:r>
              <a:rPr lang="en-US" sz="2000" i="1" dirty="0" smtClean="0">
                <a:solidFill>
                  <a:srgbClr val="333333"/>
                </a:solidFill>
              </a:rPr>
              <a:t>t(</a:t>
            </a:r>
            <a:r>
              <a:rPr lang="en-US" sz="2000" i="1" dirty="0" err="1" smtClean="0">
                <a:solidFill>
                  <a:srgbClr val="333333"/>
                </a:solidFill>
              </a:rPr>
              <a:t>i,j</a:t>
            </a:r>
            <a:r>
              <a:rPr lang="en-US" sz="2000" i="1" dirty="0" smtClean="0">
                <a:solidFill>
                  <a:srgbClr val="333333"/>
                </a:solidFill>
              </a:rPr>
              <a:t>)</a:t>
            </a:r>
            <a:r>
              <a:rPr lang="en-US" sz="2000" dirty="0" smtClean="0">
                <a:solidFill>
                  <a:srgbClr val="333333"/>
                </a:solidFill>
              </a:rPr>
              <a:t> writes to </a:t>
            </a:r>
            <a:r>
              <a:rPr lang="en-US" sz="2000" dirty="0" smtClean="0">
                <a:solidFill>
                  <a:srgbClr val="16735B"/>
                </a:solidFill>
              </a:rPr>
              <a:t>B</a:t>
            </a:r>
            <a:r>
              <a:rPr lang="en-US" sz="2000" baseline="-25000" dirty="0" smtClean="0">
                <a:solidFill>
                  <a:srgbClr val="16735B"/>
                </a:solidFill>
              </a:rPr>
              <a:t>H</a:t>
            </a:r>
            <a:r>
              <a:rPr lang="en-US" sz="2000" dirty="0" smtClean="0">
                <a:solidFill>
                  <a:srgbClr val="16735B"/>
                </a:solidFill>
              </a:rPr>
              <a:t>[</a:t>
            </a:r>
            <a:r>
              <a:rPr lang="en-US" sz="2000" dirty="0" err="1" smtClean="0">
                <a:solidFill>
                  <a:srgbClr val="16735B"/>
                </a:solidFill>
              </a:rPr>
              <a:t>i</a:t>
            </a:r>
            <a:r>
              <a:rPr lang="en-US" sz="2000" dirty="0" smtClean="0">
                <a:solidFill>
                  <a:srgbClr val="16735B"/>
                </a:solidFill>
              </a:rPr>
              <a:t>]</a:t>
            </a:r>
            <a:r>
              <a:rPr lang="en-US" sz="2000" dirty="0" smtClean="0">
                <a:solidFill>
                  <a:srgbClr val="333333"/>
                </a:solidFill>
              </a:rPr>
              <a:t> and </a:t>
            </a:r>
            <a:r>
              <a:rPr lang="en-US" sz="2000" dirty="0" smtClean="0">
                <a:solidFill>
                  <a:srgbClr val="1B66E0"/>
                </a:solidFill>
              </a:rPr>
              <a:t>B</a:t>
            </a:r>
            <a:r>
              <a:rPr lang="en-US" sz="2000" baseline="-25000" dirty="0" smtClean="0">
                <a:solidFill>
                  <a:srgbClr val="1B66E0"/>
                </a:solidFill>
              </a:rPr>
              <a:t>V</a:t>
            </a:r>
            <a:r>
              <a:rPr lang="en-US" sz="2000" dirty="0" smtClean="0">
                <a:solidFill>
                  <a:srgbClr val="1B66E0"/>
                </a:solidFill>
              </a:rPr>
              <a:t>[j]</a:t>
            </a:r>
          </a:p>
          <a:p>
            <a:pPr marL="360363" indent="-179388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initialize </a:t>
            </a:r>
            <a:r>
              <a:rPr lang="en-US" sz="2000" dirty="0">
                <a:solidFill>
                  <a:schemeClr val="tx1"/>
                </a:solidFill>
              </a:rPr>
              <a:t>horizontal buffer of        </a:t>
            </a:r>
            <a:r>
              <a:rPr lang="en-US" sz="2000" i="1" dirty="0">
                <a:solidFill>
                  <a:schemeClr val="tx1"/>
                </a:solidFill>
              </a:rPr>
              <a:t>t</a:t>
            </a:r>
            <a:r>
              <a:rPr lang="en-US" sz="2000" i="1" dirty="0" smtClean="0">
                <a:solidFill>
                  <a:schemeClr val="tx1"/>
                </a:solidFill>
              </a:rPr>
              <a:t>(i,j</a:t>
            </a:r>
            <a:r>
              <a:rPr lang="en-US" sz="2000" i="1" dirty="0">
                <a:solidFill>
                  <a:schemeClr val="tx1"/>
                </a:solidFill>
              </a:rPr>
              <a:t>+1) with </a:t>
            </a:r>
            <a:r>
              <a:rPr lang="en-US" sz="2000" dirty="0">
                <a:solidFill>
                  <a:srgbClr val="16735B"/>
                </a:solidFill>
              </a:rPr>
              <a:t>B</a:t>
            </a:r>
            <a:r>
              <a:rPr lang="en-US" sz="2000" baseline="-25000" dirty="0">
                <a:solidFill>
                  <a:srgbClr val="16735B"/>
                </a:solidFill>
              </a:rPr>
              <a:t>H</a:t>
            </a:r>
            <a:r>
              <a:rPr lang="en-US" sz="2000" dirty="0">
                <a:solidFill>
                  <a:srgbClr val="16735B"/>
                </a:solidFill>
              </a:rPr>
              <a:t>[</a:t>
            </a:r>
            <a:r>
              <a:rPr lang="en-US" sz="2000" dirty="0" err="1">
                <a:solidFill>
                  <a:srgbClr val="16735B"/>
                </a:solidFill>
              </a:rPr>
              <a:t>i</a:t>
            </a:r>
            <a:r>
              <a:rPr lang="en-US" sz="2000" dirty="0" smtClean="0">
                <a:solidFill>
                  <a:srgbClr val="16735B"/>
                </a:solidFill>
              </a:rPr>
              <a:t>]</a:t>
            </a:r>
            <a:endParaRPr lang="en-US" sz="2000" dirty="0" smtClean="0">
              <a:solidFill>
                <a:srgbClr val="333333"/>
              </a:solidFill>
            </a:endParaRPr>
          </a:p>
          <a:p>
            <a:pPr marL="360363" indent="-179388">
              <a:buFont typeface="Arial"/>
              <a:buChar char="•"/>
            </a:pPr>
            <a:r>
              <a:rPr lang="en-US" sz="2000" dirty="0" smtClean="0">
                <a:solidFill>
                  <a:srgbClr val="333333"/>
                </a:solidFill>
              </a:rPr>
              <a:t>initialize vertical buffer of </a:t>
            </a:r>
            <a:r>
              <a:rPr lang="en-US" sz="2000" i="1" dirty="0" smtClean="0">
                <a:solidFill>
                  <a:srgbClr val="333333"/>
                </a:solidFill>
              </a:rPr>
              <a:t>t(i+1,j)</a:t>
            </a:r>
            <a:r>
              <a:rPr lang="en-US" sz="2000" dirty="0" smtClean="0">
                <a:solidFill>
                  <a:srgbClr val="333333"/>
                </a:solidFill>
              </a:rPr>
              <a:t> with </a:t>
            </a:r>
            <a:r>
              <a:rPr lang="en-US" sz="2000" dirty="0" smtClean="0">
                <a:solidFill>
                  <a:srgbClr val="1B66E0"/>
                </a:solidFill>
              </a:rPr>
              <a:t>B</a:t>
            </a:r>
            <a:r>
              <a:rPr lang="en-US" sz="2000" baseline="-25000" dirty="0" smtClean="0">
                <a:solidFill>
                  <a:srgbClr val="1B66E0"/>
                </a:solidFill>
              </a:rPr>
              <a:t>V</a:t>
            </a:r>
            <a:r>
              <a:rPr lang="en-US" sz="2000" dirty="0" smtClean="0">
                <a:solidFill>
                  <a:srgbClr val="1B66E0"/>
                </a:solidFill>
              </a:rPr>
              <a:t>[j]</a:t>
            </a:r>
          </a:p>
          <a:p>
            <a:pPr marL="180975"/>
            <a:endParaRPr lang="en-US" sz="2000" dirty="0" smtClean="0"/>
          </a:p>
          <a:p>
            <a:pPr marL="360363" indent="-179388">
              <a:buFont typeface="Arial"/>
              <a:buChar char="•"/>
            </a:pPr>
            <a:endParaRPr lang="en-US" sz="2000" baseline="-25000" dirty="0" smtClean="0">
              <a:solidFill>
                <a:srgbClr val="1B67E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690250"/>
            <a:ext cx="62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88063"/>
                </a:solidFill>
              </a:rPr>
              <a:t>B</a:t>
            </a:r>
            <a:r>
              <a:rPr lang="en-US" baseline="-25000" dirty="0" smtClean="0">
                <a:solidFill>
                  <a:srgbClr val="188063"/>
                </a:solidFill>
              </a:rPr>
              <a:t>H</a:t>
            </a:r>
            <a:r>
              <a:rPr lang="en-US" dirty="0" smtClean="0">
                <a:solidFill>
                  <a:srgbClr val="188063"/>
                </a:solidFill>
              </a:rPr>
              <a:t>[</a:t>
            </a:r>
            <a:r>
              <a:rPr lang="en-US" dirty="0" err="1" smtClean="0">
                <a:solidFill>
                  <a:srgbClr val="188063"/>
                </a:solidFill>
              </a:rPr>
              <a:t>i</a:t>
            </a:r>
            <a:r>
              <a:rPr lang="en-US" dirty="0" smtClean="0">
                <a:solidFill>
                  <a:srgbClr val="188063"/>
                </a:solidFill>
              </a:rPr>
              <a:t>]</a:t>
            </a:r>
            <a:endParaRPr lang="en-US" dirty="0">
              <a:solidFill>
                <a:srgbClr val="188063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27784" y="690250"/>
            <a:ext cx="89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88063"/>
                </a:solidFill>
              </a:rPr>
              <a:t>B</a:t>
            </a:r>
            <a:r>
              <a:rPr lang="en-US" baseline="-25000" dirty="0" smtClean="0">
                <a:solidFill>
                  <a:srgbClr val="188063"/>
                </a:solidFill>
              </a:rPr>
              <a:t>H</a:t>
            </a:r>
            <a:r>
              <a:rPr lang="en-US" dirty="0" smtClean="0">
                <a:solidFill>
                  <a:srgbClr val="188063"/>
                </a:solidFill>
              </a:rPr>
              <a:t>[i+1]</a:t>
            </a:r>
            <a:endParaRPr lang="en-US" dirty="0">
              <a:solidFill>
                <a:srgbClr val="188063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-27533" y="1509134"/>
            <a:ext cx="620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B66E0"/>
                </a:solidFill>
              </a:rPr>
              <a:t>B</a:t>
            </a:r>
            <a:r>
              <a:rPr lang="en-US" baseline="-25000" dirty="0" smtClean="0">
                <a:solidFill>
                  <a:srgbClr val="1B66E0"/>
                </a:solidFill>
              </a:rPr>
              <a:t>V</a:t>
            </a:r>
            <a:r>
              <a:rPr lang="en-US" dirty="0" smtClean="0">
                <a:solidFill>
                  <a:srgbClr val="1B66E0"/>
                </a:solidFill>
              </a:rPr>
              <a:t>[</a:t>
            </a:r>
            <a:r>
              <a:rPr lang="en-US" dirty="0">
                <a:solidFill>
                  <a:srgbClr val="1B66E0"/>
                </a:solidFill>
              </a:rPr>
              <a:t>j</a:t>
            </a:r>
            <a:r>
              <a:rPr lang="en-US" dirty="0" smtClean="0">
                <a:solidFill>
                  <a:srgbClr val="1B66E0"/>
                </a:solidFill>
              </a:rPr>
              <a:t>]</a:t>
            </a:r>
            <a:endParaRPr lang="en-US" dirty="0">
              <a:solidFill>
                <a:srgbClr val="1B66E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16200000">
            <a:off x="-159123" y="3476707"/>
            <a:ext cx="88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B66E0"/>
                </a:solidFill>
              </a:rPr>
              <a:t>B</a:t>
            </a:r>
            <a:r>
              <a:rPr lang="en-US" baseline="-25000" dirty="0" smtClean="0">
                <a:solidFill>
                  <a:srgbClr val="1B66E0"/>
                </a:solidFill>
              </a:rPr>
              <a:t>V</a:t>
            </a:r>
            <a:r>
              <a:rPr lang="en-US" dirty="0" smtClean="0">
                <a:solidFill>
                  <a:srgbClr val="1B66E0"/>
                </a:solidFill>
              </a:rPr>
              <a:t>[j+1]</a:t>
            </a:r>
            <a:endParaRPr lang="en-US" dirty="0">
              <a:solidFill>
                <a:srgbClr val="1B66E0"/>
              </a:solidFill>
            </a:endParaRPr>
          </a:p>
        </p:txBody>
      </p:sp>
      <p:graphicFrame>
        <p:nvGraphicFramePr>
          <p:cNvPr id="45" name="Table 44"/>
          <p:cNvGraphicFramePr>
            <a:graphicFrameLocks noGrp="1" noChangeAspect="1"/>
          </p:cNvGraphicFramePr>
          <p:nvPr>
            <p:extLst/>
          </p:nvPr>
        </p:nvGraphicFramePr>
        <p:xfrm>
          <a:off x="467544" y="1059582"/>
          <a:ext cx="1428752" cy="1466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</a:tblGrid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 noChangeAspect="1"/>
          </p:cNvGraphicFramePr>
          <p:nvPr>
            <p:extLst/>
          </p:nvPr>
        </p:nvGraphicFramePr>
        <p:xfrm>
          <a:off x="2279152" y="1059582"/>
          <a:ext cx="1428752" cy="1466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</a:tblGrid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 noChangeAspect="1"/>
          </p:cNvGraphicFramePr>
          <p:nvPr>
            <p:extLst/>
          </p:nvPr>
        </p:nvGraphicFramePr>
        <p:xfrm>
          <a:off x="467544" y="2903752"/>
          <a:ext cx="1428752" cy="1466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</a:tblGrid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 noChangeAspect="1"/>
          </p:cNvGraphicFramePr>
          <p:nvPr>
            <p:extLst/>
          </p:nvPr>
        </p:nvGraphicFramePr>
        <p:xfrm>
          <a:off x="2339752" y="2905743"/>
          <a:ext cx="1428752" cy="1466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</a:tblGrid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 noChangeAspect="1"/>
          </p:cNvGraphicFramePr>
          <p:nvPr>
            <p:extLst/>
          </p:nvPr>
        </p:nvGraphicFramePr>
        <p:xfrm>
          <a:off x="467544" y="1059582"/>
          <a:ext cx="1428752" cy="1466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</a:tblGrid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06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06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06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06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06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06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</a:tr>
            </a:tbl>
          </a:graphicData>
        </a:graphic>
      </p:graphicFrame>
      <p:sp>
        <p:nvSpPr>
          <p:cNvPr id="6" name="Striped Right Arrow 5"/>
          <p:cNvSpPr/>
          <p:nvPr/>
        </p:nvSpPr>
        <p:spPr bwMode="auto">
          <a:xfrm>
            <a:off x="1979712" y="1666487"/>
            <a:ext cx="266390" cy="185854"/>
          </a:xfrm>
          <a:prstGeom prst="stripedRightArrow">
            <a:avLst/>
          </a:prstGeom>
          <a:solidFill>
            <a:srgbClr val="1B66E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26" name="Table 25"/>
          <p:cNvGraphicFramePr>
            <a:graphicFrameLocks noGrp="1" noChangeAspect="1"/>
          </p:cNvGraphicFramePr>
          <p:nvPr>
            <p:extLst/>
          </p:nvPr>
        </p:nvGraphicFramePr>
        <p:xfrm>
          <a:off x="2279152" y="1059582"/>
          <a:ext cx="1428752" cy="1466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</a:tblGrid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7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7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7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7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7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7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7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7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9" name="Striped Right Arrow 28"/>
          <p:cNvSpPr/>
          <p:nvPr/>
        </p:nvSpPr>
        <p:spPr bwMode="auto">
          <a:xfrm rot="5400000">
            <a:off x="1081669" y="2624253"/>
            <a:ext cx="266390" cy="185854"/>
          </a:xfrm>
          <a:prstGeom prst="stripedRightArrow">
            <a:avLst/>
          </a:prstGeom>
          <a:solidFill>
            <a:srgbClr val="18806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7" name="Table 16"/>
          <p:cNvGraphicFramePr>
            <a:graphicFrameLocks noGrp="1" noChangeAspect="1"/>
          </p:cNvGraphicFramePr>
          <p:nvPr>
            <p:extLst/>
          </p:nvPr>
        </p:nvGraphicFramePr>
        <p:xfrm>
          <a:off x="467544" y="2905743"/>
          <a:ext cx="1428752" cy="1466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</a:tblGrid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 noChangeAspect="1"/>
          </p:cNvGraphicFramePr>
          <p:nvPr>
            <p:extLst/>
          </p:nvPr>
        </p:nvGraphicFramePr>
        <p:xfrm>
          <a:off x="2279152" y="1059875"/>
          <a:ext cx="1428752" cy="1466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</a:tblGrid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 noChangeAspect="1"/>
          </p:cNvGraphicFramePr>
          <p:nvPr>
            <p:extLst/>
          </p:nvPr>
        </p:nvGraphicFramePr>
        <p:xfrm>
          <a:off x="467544" y="2902514"/>
          <a:ext cx="1428752" cy="1466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  <a:gridCol w="178594"/>
              </a:tblGrid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8164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66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6597" marR="76597" marT="38298" marB="3829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510269" y="3455683"/>
            <a:ext cx="1150002" cy="369332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t(i+1,j+1)</a:t>
            </a:r>
            <a:endParaRPr lang="en-US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773647" y="3447248"/>
            <a:ext cx="886822" cy="369332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t(i,j+1)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11732" y="1608998"/>
            <a:ext cx="623641" cy="369332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t(</a:t>
            </a:r>
            <a:r>
              <a:rPr lang="en-US" i="1" dirty="0" err="1" smtClean="0"/>
              <a:t>i,j</a:t>
            </a:r>
            <a:r>
              <a:rPr lang="en-US" i="1" dirty="0" smtClean="0"/>
              <a:t>)</a:t>
            </a:r>
            <a:endParaRPr lang="en-US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2584992" y="1607862"/>
            <a:ext cx="886822" cy="369332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t(i+1,j)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941487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396" y="142234"/>
            <a:ext cx="5475717" cy="321469"/>
          </a:xfrm>
        </p:spPr>
        <p:txBody>
          <a:bodyPr/>
          <a:lstStyle/>
          <a:p>
            <a:r>
              <a:rPr lang="en-GB" dirty="0"/>
              <a:t>MC Design – Task Graph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half" idx="1"/>
          </p:nvPr>
        </p:nvSpPr>
        <p:spPr>
          <a:xfrm>
            <a:off x="4373044" y="792752"/>
            <a:ext cx="4244975" cy="3930864"/>
          </a:xfrm>
        </p:spPr>
        <p:txBody>
          <a:bodyPr/>
          <a:lstStyle/>
          <a:p>
            <a:r>
              <a:rPr lang="en-US" sz="2000" dirty="0" smtClean="0"/>
              <a:t>Data Synchronization</a:t>
            </a:r>
          </a:p>
          <a:p>
            <a:pPr marL="360363" indent="-179388">
              <a:buFont typeface="Arial"/>
              <a:buChar char="•"/>
            </a:pPr>
            <a:r>
              <a:rPr lang="en-US" sz="2000" dirty="0" smtClean="0">
                <a:solidFill>
                  <a:srgbClr val="188063"/>
                </a:solidFill>
              </a:rPr>
              <a:t>B</a:t>
            </a:r>
            <a:r>
              <a:rPr lang="en-US" sz="2000" baseline="-25000" dirty="0" smtClean="0">
                <a:solidFill>
                  <a:srgbClr val="188063"/>
                </a:solidFill>
              </a:rPr>
              <a:t>H</a:t>
            </a:r>
            <a:r>
              <a:rPr lang="en-US" sz="2000" dirty="0" smtClean="0">
                <a:solidFill>
                  <a:srgbClr val="188063"/>
                </a:solidFill>
              </a:rPr>
              <a:t> = horizontal Buffer </a:t>
            </a:r>
          </a:p>
          <a:p>
            <a:pPr marL="360363" indent="-179388">
              <a:buFont typeface="Arial"/>
              <a:buChar char="•"/>
            </a:pPr>
            <a:r>
              <a:rPr lang="en-US" sz="2000" dirty="0" smtClean="0">
                <a:solidFill>
                  <a:srgbClr val="1B67E0"/>
                </a:solidFill>
              </a:rPr>
              <a:t>B</a:t>
            </a:r>
            <a:r>
              <a:rPr lang="en-US" sz="2000" baseline="-25000" dirty="0" smtClean="0">
                <a:solidFill>
                  <a:srgbClr val="1B67E0"/>
                </a:solidFill>
              </a:rPr>
              <a:t>V</a:t>
            </a:r>
            <a:r>
              <a:rPr lang="en-US" sz="2000" dirty="0" smtClean="0">
                <a:solidFill>
                  <a:srgbClr val="1B67E0"/>
                </a:solidFill>
              </a:rPr>
              <a:t> = vertical Buffer</a:t>
            </a:r>
          </a:p>
          <a:p>
            <a:pPr marL="715963" lvl="1" indent="-179388">
              <a:buFont typeface="Arial"/>
              <a:buChar char="•"/>
            </a:pPr>
            <a:r>
              <a:rPr lang="en-US" sz="2000" dirty="0" smtClean="0">
                <a:solidFill>
                  <a:srgbClr val="333333"/>
                </a:solidFill>
              </a:rPr>
              <a:t>array of array of </a:t>
            </a:r>
            <a:r>
              <a:rPr lang="en-US" sz="2000" dirty="0" err="1" smtClean="0">
                <a:solidFill>
                  <a:srgbClr val="333333"/>
                </a:solidFill>
              </a:rPr>
              <a:t>dp_cell</a:t>
            </a:r>
            <a:r>
              <a:rPr lang="en-US" sz="2000" dirty="0" smtClean="0">
                <a:solidFill>
                  <a:srgbClr val="333333"/>
                </a:solidFill>
              </a:rPr>
              <a:t> </a:t>
            </a:r>
          </a:p>
          <a:p>
            <a:pPr marL="715963" lvl="1" indent="-179388">
              <a:buFont typeface="Arial"/>
              <a:buChar char="•"/>
            </a:pPr>
            <a:r>
              <a:rPr lang="en-US" sz="2000" dirty="0" smtClean="0">
                <a:solidFill>
                  <a:srgbClr val="333333"/>
                </a:solidFill>
              </a:rPr>
              <a:t>shared between threads</a:t>
            </a:r>
          </a:p>
          <a:p>
            <a:pPr marL="360363" indent="-179388">
              <a:buFont typeface="Arial"/>
              <a:buChar char="•"/>
            </a:pPr>
            <a:r>
              <a:rPr lang="en-US" sz="2000" i="1" dirty="0" smtClean="0">
                <a:solidFill>
                  <a:srgbClr val="333333"/>
                </a:solidFill>
              </a:rPr>
              <a:t>t(</a:t>
            </a:r>
            <a:r>
              <a:rPr lang="en-US" sz="2000" i="1" dirty="0" err="1" smtClean="0">
                <a:solidFill>
                  <a:srgbClr val="333333"/>
                </a:solidFill>
              </a:rPr>
              <a:t>i,j</a:t>
            </a:r>
            <a:r>
              <a:rPr lang="en-US" sz="2000" i="1" dirty="0" smtClean="0">
                <a:solidFill>
                  <a:srgbClr val="333333"/>
                </a:solidFill>
              </a:rPr>
              <a:t>)</a:t>
            </a:r>
            <a:r>
              <a:rPr lang="en-US" sz="2000" dirty="0" smtClean="0">
                <a:solidFill>
                  <a:srgbClr val="333333"/>
                </a:solidFill>
              </a:rPr>
              <a:t> writes to </a:t>
            </a:r>
            <a:r>
              <a:rPr lang="en-US" sz="2000" dirty="0" smtClean="0">
                <a:solidFill>
                  <a:srgbClr val="16735B"/>
                </a:solidFill>
              </a:rPr>
              <a:t>B</a:t>
            </a:r>
            <a:r>
              <a:rPr lang="en-US" sz="2000" baseline="-25000" dirty="0" smtClean="0">
                <a:solidFill>
                  <a:srgbClr val="16735B"/>
                </a:solidFill>
              </a:rPr>
              <a:t>H</a:t>
            </a:r>
            <a:r>
              <a:rPr lang="en-US" sz="2000" dirty="0" smtClean="0">
                <a:solidFill>
                  <a:srgbClr val="16735B"/>
                </a:solidFill>
              </a:rPr>
              <a:t>[</a:t>
            </a:r>
            <a:r>
              <a:rPr lang="en-US" sz="2000" dirty="0" err="1" smtClean="0">
                <a:solidFill>
                  <a:srgbClr val="16735B"/>
                </a:solidFill>
              </a:rPr>
              <a:t>i</a:t>
            </a:r>
            <a:r>
              <a:rPr lang="en-US" sz="2000" dirty="0" smtClean="0">
                <a:solidFill>
                  <a:srgbClr val="16735B"/>
                </a:solidFill>
              </a:rPr>
              <a:t>]</a:t>
            </a:r>
            <a:r>
              <a:rPr lang="en-US" sz="2000" dirty="0" smtClean="0">
                <a:solidFill>
                  <a:srgbClr val="333333"/>
                </a:solidFill>
              </a:rPr>
              <a:t> and </a:t>
            </a:r>
            <a:r>
              <a:rPr lang="en-US" sz="2000" dirty="0" smtClean="0">
                <a:solidFill>
                  <a:srgbClr val="1B66E0"/>
                </a:solidFill>
              </a:rPr>
              <a:t>B</a:t>
            </a:r>
            <a:r>
              <a:rPr lang="en-US" sz="2000" baseline="-25000" dirty="0" smtClean="0">
                <a:solidFill>
                  <a:srgbClr val="1B66E0"/>
                </a:solidFill>
              </a:rPr>
              <a:t>V</a:t>
            </a:r>
            <a:r>
              <a:rPr lang="en-US" sz="2000" dirty="0" smtClean="0">
                <a:solidFill>
                  <a:srgbClr val="1B66E0"/>
                </a:solidFill>
              </a:rPr>
              <a:t>[j]</a:t>
            </a:r>
          </a:p>
          <a:p>
            <a:pPr marL="360363" indent="-179388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initialize </a:t>
            </a:r>
            <a:r>
              <a:rPr lang="en-US" sz="2000" dirty="0">
                <a:solidFill>
                  <a:schemeClr val="tx1"/>
                </a:solidFill>
              </a:rPr>
              <a:t>horizontal buffer of        </a:t>
            </a:r>
            <a:r>
              <a:rPr lang="en-US" sz="2000" i="1" dirty="0">
                <a:solidFill>
                  <a:schemeClr val="tx1"/>
                </a:solidFill>
              </a:rPr>
              <a:t>t</a:t>
            </a:r>
            <a:r>
              <a:rPr lang="en-US" sz="2000" i="1" dirty="0" smtClean="0">
                <a:solidFill>
                  <a:schemeClr val="tx1"/>
                </a:solidFill>
              </a:rPr>
              <a:t>(i,j</a:t>
            </a:r>
            <a:r>
              <a:rPr lang="en-US" sz="2000" i="1" dirty="0">
                <a:solidFill>
                  <a:schemeClr val="tx1"/>
                </a:solidFill>
              </a:rPr>
              <a:t>+1) with </a:t>
            </a:r>
            <a:r>
              <a:rPr lang="en-US" sz="2000" dirty="0">
                <a:solidFill>
                  <a:srgbClr val="16735B"/>
                </a:solidFill>
              </a:rPr>
              <a:t>B</a:t>
            </a:r>
            <a:r>
              <a:rPr lang="en-US" sz="2000" baseline="-25000" dirty="0">
                <a:solidFill>
                  <a:srgbClr val="16735B"/>
                </a:solidFill>
              </a:rPr>
              <a:t>H</a:t>
            </a:r>
            <a:r>
              <a:rPr lang="en-US" sz="2000" dirty="0">
                <a:solidFill>
                  <a:srgbClr val="16735B"/>
                </a:solidFill>
              </a:rPr>
              <a:t>[</a:t>
            </a:r>
            <a:r>
              <a:rPr lang="en-US" sz="2000" dirty="0" err="1">
                <a:solidFill>
                  <a:srgbClr val="16735B"/>
                </a:solidFill>
              </a:rPr>
              <a:t>i</a:t>
            </a:r>
            <a:r>
              <a:rPr lang="en-US" sz="2000" dirty="0" smtClean="0">
                <a:solidFill>
                  <a:srgbClr val="16735B"/>
                </a:solidFill>
              </a:rPr>
              <a:t>]</a:t>
            </a:r>
            <a:endParaRPr lang="en-US" sz="2000" dirty="0" smtClean="0">
              <a:solidFill>
                <a:srgbClr val="333333"/>
              </a:solidFill>
            </a:endParaRPr>
          </a:p>
          <a:p>
            <a:pPr marL="360363" indent="-179388">
              <a:buFont typeface="Arial"/>
              <a:buChar char="•"/>
            </a:pPr>
            <a:r>
              <a:rPr lang="en-US" sz="2000" dirty="0" smtClean="0">
                <a:solidFill>
                  <a:srgbClr val="333333"/>
                </a:solidFill>
              </a:rPr>
              <a:t>initialize vertical buffer of </a:t>
            </a:r>
            <a:r>
              <a:rPr lang="en-US" sz="2000" i="1" dirty="0" smtClean="0">
                <a:solidFill>
                  <a:srgbClr val="333333"/>
                </a:solidFill>
              </a:rPr>
              <a:t>t(i+1,j)</a:t>
            </a:r>
            <a:r>
              <a:rPr lang="en-US" sz="2000" dirty="0" smtClean="0">
                <a:solidFill>
                  <a:srgbClr val="333333"/>
                </a:solidFill>
              </a:rPr>
              <a:t> with </a:t>
            </a:r>
            <a:r>
              <a:rPr lang="en-US" sz="2000" dirty="0" smtClean="0">
                <a:solidFill>
                  <a:srgbClr val="1B66E0"/>
                </a:solidFill>
              </a:rPr>
              <a:t>B</a:t>
            </a:r>
            <a:r>
              <a:rPr lang="en-US" sz="2000" baseline="-25000" dirty="0" smtClean="0">
                <a:solidFill>
                  <a:srgbClr val="1B66E0"/>
                </a:solidFill>
              </a:rPr>
              <a:t>V</a:t>
            </a:r>
            <a:r>
              <a:rPr lang="en-US" sz="2000" dirty="0" smtClean="0">
                <a:solidFill>
                  <a:srgbClr val="1B66E0"/>
                </a:solidFill>
              </a:rPr>
              <a:t>[j]</a:t>
            </a:r>
          </a:p>
          <a:p>
            <a:pPr marL="360363" indent="-179388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no race condition!</a:t>
            </a:r>
          </a:p>
          <a:p>
            <a:pPr marL="180975"/>
            <a:endParaRPr lang="en-US" sz="2000" dirty="0" smtClean="0"/>
          </a:p>
          <a:p>
            <a:pPr marL="360363" indent="-179388">
              <a:buFont typeface="Arial"/>
              <a:buChar char="•"/>
            </a:pPr>
            <a:endParaRPr lang="en-US" sz="2000" baseline="-25000" dirty="0" smtClean="0">
              <a:solidFill>
                <a:srgbClr val="1B67E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14345" y="1673603"/>
            <a:ext cx="656481" cy="656481"/>
            <a:chOff x="824781" y="1275606"/>
            <a:chExt cx="656481" cy="656481"/>
          </a:xfrm>
        </p:grpSpPr>
        <p:cxnSp>
          <p:nvCxnSpPr>
            <p:cNvPr id="30" name="Straight Connector 29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3" name="Group 42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44" name="Straight Connector 43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Straight Connector 45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Straight Connector 51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Straight Connector 53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55" name="Group 54"/>
          <p:cNvGrpSpPr/>
          <p:nvPr/>
        </p:nvGrpSpPr>
        <p:grpSpPr>
          <a:xfrm>
            <a:off x="913973" y="2250808"/>
            <a:ext cx="656481" cy="656481"/>
            <a:chOff x="824781" y="1275606"/>
            <a:chExt cx="656481" cy="656481"/>
          </a:xfrm>
        </p:grpSpPr>
        <p:cxnSp>
          <p:nvCxnSpPr>
            <p:cNvPr id="56" name="Straight Connector 55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65" name="Group 64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66" name="Straight Connector 65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" name="Straight Connector 66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" name="Straight Connector 67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" name="Straight Connector 68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" name="Straight Connector 69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" name="Straight Connector 70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" name="Straight Connector 71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3" name="Straight Connector 72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" name="Straight Connector 73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79" name="Group 78"/>
          <p:cNvGrpSpPr/>
          <p:nvPr/>
        </p:nvGrpSpPr>
        <p:grpSpPr>
          <a:xfrm>
            <a:off x="1489020" y="1673603"/>
            <a:ext cx="656481" cy="656481"/>
            <a:chOff x="824781" y="1275606"/>
            <a:chExt cx="656481" cy="656481"/>
          </a:xfrm>
        </p:grpSpPr>
        <p:cxnSp>
          <p:nvCxnSpPr>
            <p:cNvPr id="80" name="Straight Connector 79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89" name="Group 88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90" name="Straight Connector 89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1" name="Straight Connector 90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" name="Straight Connector 91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3" name="Straight Connector 92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4" name="Straight Connector 93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5" name="Straight Connector 94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6" name="Straight Connector 95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7" name="Straight Connector 96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8" name="Straight Connector 97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99" name="Group 98"/>
          <p:cNvGrpSpPr/>
          <p:nvPr/>
        </p:nvGrpSpPr>
        <p:grpSpPr>
          <a:xfrm>
            <a:off x="1488648" y="2250808"/>
            <a:ext cx="656481" cy="656481"/>
            <a:chOff x="824781" y="1275606"/>
            <a:chExt cx="656481" cy="656481"/>
          </a:xfrm>
        </p:grpSpPr>
        <p:cxnSp>
          <p:nvCxnSpPr>
            <p:cNvPr id="100" name="Straight Connector 99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09" name="Group 108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110" name="Straight Connector 109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" name="Straight Connector 110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" name="Straight Connector 111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3" name="Straight Connector 112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4" name="Straight Connector 113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" name="Straight Connector 114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" name="Straight Connector 115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7" name="Straight Connector 116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" name="Straight Connector 117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23" name="Group 122"/>
          <p:cNvGrpSpPr/>
          <p:nvPr/>
        </p:nvGrpSpPr>
        <p:grpSpPr>
          <a:xfrm>
            <a:off x="914345" y="2829303"/>
            <a:ext cx="656481" cy="656481"/>
            <a:chOff x="824781" y="1275606"/>
            <a:chExt cx="656481" cy="656481"/>
          </a:xfrm>
        </p:grpSpPr>
        <p:cxnSp>
          <p:nvCxnSpPr>
            <p:cNvPr id="124" name="Straight Connector 123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33" name="Group 132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134" name="Straight Connector 133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6" name="Straight Connector 135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7" name="Straight Connector 136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8" name="Straight Connector 137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" name="Straight Connector 138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0" name="Straight Connector 139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1" name="Straight Connector 140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2" name="Straight Connector 141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43" name="Group 142"/>
          <p:cNvGrpSpPr/>
          <p:nvPr/>
        </p:nvGrpSpPr>
        <p:grpSpPr>
          <a:xfrm>
            <a:off x="913973" y="3406508"/>
            <a:ext cx="656481" cy="656481"/>
            <a:chOff x="824781" y="1275606"/>
            <a:chExt cx="656481" cy="656481"/>
          </a:xfrm>
        </p:grpSpPr>
        <p:cxnSp>
          <p:nvCxnSpPr>
            <p:cNvPr id="144" name="Straight Connector 143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6" name="Straight Connector 145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8" name="Straight Connector 147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0" name="Straight Connector 149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2" name="Straight Connector 151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53" name="Group 152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154" name="Straight Connector 153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5" name="Straight Connector 154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6" name="Straight Connector 155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7" name="Straight Connector 156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8" name="Straight Connector 157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9" name="Straight Connector 158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0" name="Straight Connector 159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1" name="Straight Connector 160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2" name="Straight Connector 161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67" name="Group 166"/>
          <p:cNvGrpSpPr/>
          <p:nvPr/>
        </p:nvGrpSpPr>
        <p:grpSpPr>
          <a:xfrm>
            <a:off x="1489020" y="2829303"/>
            <a:ext cx="656481" cy="656481"/>
            <a:chOff x="824781" y="1275606"/>
            <a:chExt cx="656481" cy="656481"/>
          </a:xfrm>
        </p:grpSpPr>
        <p:cxnSp>
          <p:nvCxnSpPr>
            <p:cNvPr id="168" name="Straight Connector 167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Straight Connector 168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Straight Connector 169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1" name="Straight Connector 170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" name="Straight Connector 172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4" name="Straight Connector 173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77" name="Group 176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178" name="Straight Connector 177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9" name="Straight Connector 178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0" name="Straight Connector 179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1" name="Straight Connector 180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2" name="Straight Connector 181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3" name="Straight Connector 182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4" name="Straight Connector 183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5" name="Straight Connector 184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6" name="Straight Connector 185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87" name="Group 186"/>
          <p:cNvGrpSpPr/>
          <p:nvPr/>
        </p:nvGrpSpPr>
        <p:grpSpPr>
          <a:xfrm>
            <a:off x="1488648" y="3406508"/>
            <a:ext cx="656481" cy="656481"/>
            <a:chOff x="824781" y="1275606"/>
            <a:chExt cx="656481" cy="656481"/>
          </a:xfrm>
        </p:grpSpPr>
        <p:cxnSp>
          <p:nvCxnSpPr>
            <p:cNvPr id="188" name="Straight Connector 187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9" name="Straight Connector 188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0" name="Straight Connector 189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1" name="Straight Connector 190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2" name="Straight Connector 191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3" name="Straight Connector 192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4" name="Straight Connector 193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5" name="Straight Connector 194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6" name="Straight Connector 195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97" name="Group 196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198" name="Straight Connector 197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9" name="Straight Connector 198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0" name="Straight Connector 199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1" name="Straight Connector 200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2" name="Straight Connector 201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3" name="Straight Connector 202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4" name="Straight Connector 203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5" name="Straight Connector 204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6" name="Straight Connector 205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11" name="Group 210"/>
          <p:cNvGrpSpPr/>
          <p:nvPr/>
        </p:nvGrpSpPr>
        <p:grpSpPr>
          <a:xfrm>
            <a:off x="2063695" y="1673603"/>
            <a:ext cx="656481" cy="656481"/>
            <a:chOff x="824781" y="1275606"/>
            <a:chExt cx="656481" cy="656481"/>
          </a:xfrm>
        </p:grpSpPr>
        <p:cxnSp>
          <p:nvCxnSpPr>
            <p:cNvPr id="212" name="Straight Connector 211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3" name="Straight Connector 212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4" name="Straight Connector 213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" name="Straight Connector 214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6" name="Straight Connector 215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7" name="Straight Connector 216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8" name="Straight Connector 217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9" name="Straight Connector 218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0" name="Straight Connector 219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21" name="Group 220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222" name="Straight Connector 221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3" name="Straight Connector 222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4" name="Straight Connector 223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5" name="Straight Connector 224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6" name="Straight Connector 225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7" name="Straight Connector 226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8" name="Straight Connector 227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9" name="Straight Connector 228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0" name="Straight Connector 229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31" name="Group 230"/>
          <p:cNvGrpSpPr/>
          <p:nvPr/>
        </p:nvGrpSpPr>
        <p:grpSpPr>
          <a:xfrm>
            <a:off x="2063323" y="2250808"/>
            <a:ext cx="656481" cy="656481"/>
            <a:chOff x="824781" y="1275606"/>
            <a:chExt cx="656481" cy="656481"/>
          </a:xfrm>
        </p:grpSpPr>
        <p:cxnSp>
          <p:nvCxnSpPr>
            <p:cNvPr id="232" name="Straight Connector 231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3" name="Straight Connector 232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4" name="Straight Connector 233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5" name="Straight Connector 234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6" name="Straight Connector 235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7" name="Straight Connector 236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8" name="Straight Connector 237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9" name="Straight Connector 238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0" name="Straight Connector 239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41" name="Group 240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242" name="Straight Connector 241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3" name="Straight Connector 242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4" name="Straight Connector 243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5" name="Straight Connector 244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6" name="Straight Connector 245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7" name="Straight Connector 246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8" name="Straight Connector 247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9" name="Straight Connector 248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0" name="Straight Connector 249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55" name="Group 254"/>
          <p:cNvGrpSpPr/>
          <p:nvPr/>
        </p:nvGrpSpPr>
        <p:grpSpPr>
          <a:xfrm>
            <a:off x="2638370" y="1673603"/>
            <a:ext cx="656481" cy="656481"/>
            <a:chOff x="824781" y="1275606"/>
            <a:chExt cx="656481" cy="656481"/>
          </a:xfrm>
        </p:grpSpPr>
        <p:cxnSp>
          <p:nvCxnSpPr>
            <p:cNvPr id="256" name="Straight Connector 255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7" name="Straight Connector 256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8" name="Straight Connector 257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9" name="Straight Connector 258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0" name="Straight Connector 259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1" name="Straight Connector 260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2" name="Straight Connector 261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3" name="Straight Connector 262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4" name="Straight Connector 263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65" name="Group 264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266" name="Straight Connector 265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7" name="Straight Connector 266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8" name="Straight Connector 267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9" name="Straight Connector 268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0" name="Straight Connector 269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1" name="Straight Connector 270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2" name="Straight Connector 271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3" name="Straight Connector 272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4" name="Straight Connector 273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75" name="Group 274"/>
          <p:cNvGrpSpPr/>
          <p:nvPr/>
        </p:nvGrpSpPr>
        <p:grpSpPr>
          <a:xfrm>
            <a:off x="2637998" y="2250808"/>
            <a:ext cx="656481" cy="656481"/>
            <a:chOff x="824781" y="1275606"/>
            <a:chExt cx="656481" cy="656481"/>
          </a:xfrm>
        </p:grpSpPr>
        <p:cxnSp>
          <p:nvCxnSpPr>
            <p:cNvPr id="276" name="Straight Connector 275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7" name="Straight Connector 276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8" name="Straight Connector 277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9" name="Straight Connector 278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0" name="Straight Connector 279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1" name="Straight Connector 280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2" name="Straight Connector 281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3" name="Straight Connector 282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4" name="Straight Connector 283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85" name="Group 284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286" name="Straight Connector 285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7" name="Straight Connector 286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8" name="Straight Connector 287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9" name="Straight Connector 288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0" name="Straight Connector 289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1" name="Straight Connector 290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2" name="Straight Connector 291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3" name="Straight Connector 292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4" name="Straight Connector 293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99" name="Group 298"/>
          <p:cNvGrpSpPr/>
          <p:nvPr/>
        </p:nvGrpSpPr>
        <p:grpSpPr>
          <a:xfrm>
            <a:off x="2063695" y="2829303"/>
            <a:ext cx="656481" cy="656481"/>
            <a:chOff x="824781" y="1275606"/>
            <a:chExt cx="656481" cy="656481"/>
          </a:xfrm>
        </p:grpSpPr>
        <p:cxnSp>
          <p:nvCxnSpPr>
            <p:cNvPr id="300" name="Straight Connector 299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1" name="Straight Connector 300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2" name="Straight Connector 301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3" name="Straight Connector 302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4" name="Straight Connector 303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5" name="Straight Connector 304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6" name="Straight Connector 305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7" name="Straight Connector 306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8" name="Straight Connector 307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09" name="Group 308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310" name="Straight Connector 309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1" name="Straight Connector 310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2" name="Straight Connector 311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3" name="Straight Connector 312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4" name="Straight Connector 313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5" name="Straight Connector 314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6" name="Straight Connector 315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" name="Straight Connector 316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8" name="Straight Connector 317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19" name="Group 318"/>
          <p:cNvGrpSpPr/>
          <p:nvPr/>
        </p:nvGrpSpPr>
        <p:grpSpPr>
          <a:xfrm>
            <a:off x="2063323" y="3406508"/>
            <a:ext cx="656481" cy="656481"/>
            <a:chOff x="824781" y="1275606"/>
            <a:chExt cx="656481" cy="656481"/>
          </a:xfrm>
        </p:grpSpPr>
        <p:cxnSp>
          <p:nvCxnSpPr>
            <p:cNvPr id="320" name="Straight Connector 319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1" name="Straight Connector 320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2" name="Straight Connector 321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3" name="Straight Connector 322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4" name="Straight Connector 323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5" name="Straight Connector 324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6" name="Straight Connector 325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7" name="Straight Connector 326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8" name="Straight Connector 327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29" name="Group 328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330" name="Straight Connector 329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1" name="Straight Connector 330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2" name="Straight Connector 331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3" name="Straight Connector 332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4" name="Straight Connector 333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5" name="Straight Connector 334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6" name="Straight Connector 335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7" name="Straight Connector 336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8" name="Straight Connector 337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43" name="Group 342"/>
          <p:cNvGrpSpPr/>
          <p:nvPr/>
        </p:nvGrpSpPr>
        <p:grpSpPr>
          <a:xfrm>
            <a:off x="2638370" y="2829303"/>
            <a:ext cx="656481" cy="656481"/>
            <a:chOff x="824781" y="1275606"/>
            <a:chExt cx="656481" cy="656481"/>
          </a:xfrm>
        </p:grpSpPr>
        <p:cxnSp>
          <p:nvCxnSpPr>
            <p:cNvPr id="344" name="Straight Connector 343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5" name="Straight Connector 344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6" name="Straight Connector 345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7" name="Straight Connector 346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8" name="Straight Connector 347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9" name="Straight Connector 348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0" name="Straight Connector 349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1" name="Straight Connector 350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2" name="Straight Connector 351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53" name="Group 352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354" name="Straight Connector 353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5" name="Straight Connector 354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6" name="Straight Connector 355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7" name="Straight Connector 356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8" name="Straight Connector 357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9" name="Straight Connector 358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0" name="Straight Connector 359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1" name="Straight Connector 360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2" name="Straight Connector 361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63" name="Group 362"/>
          <p:cNvGrpSpPr/>
          <p:nvPr/>
        </p:nvGrpSpPr>
        <p:grpSpPr>
          <a:xfrm>
            <a:off x="2637998" y="3406508"/>
            <a:ext cx="656481" cy="656481"/>
            <a:chOff x="824781" y="1275606"/>
            <a:chExt cx="656481" cy="656481"/>
          </a:xfrm>
        </p:grpSpPr>
        <p:cxnSp>
          <p:nvCxnSpPr>
            <p:cNvPr id="364" name="Straight Connector 363"/>
            <p:cNvCxnSpPr/>
            <p:nvPr/>
          </p:nvCxnSpPr>
          <p:spPr bwMode="auto">
            <a:xfrm>
              <a:off x="824781" y="134761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5" name="Straight Connector 364"/>
            <p:cNvCxnSpPr/>
            <p:nvPr/>
          </p:nvCxnSpPr>
          <p:spPr bwMode="auto">
            <a:xfrm>
              <a:off x="824781" y="141962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6" name="Straight Connector 365"/>
            <p:cNvCxnSpPr/>
            <p:nvPr/>
          </p:nvCxnSpPr>
          <p:spPr bwMode="auto">
            <a:xfrm>
              <a:off x="827584" y="149163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7" name="Straight Connector 366"/>
            <p:cNvCxnSpPr/>
            <p:nvPr/>
          </p:nvCxnSpPr>
          <p:spPr bwMode="auto">
            <a:xfrm>
              <a:off x="827584" y="156363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8" name="Straight Connector 367"/>
            <p:cNvCxnSpPr/>
            <p:nvPr/>
          </p:nvCxnSpPr>
          <p:spPr bwMode="auto">
            <a:xfrm>
              <a:off x="827584" y="1635646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9" name="Straight Connector 368"/>
            <p:cNvCxnSpPr/>
            <p:nvPr/>
          </p:nvCxnSpPr>
          <p:spPr bwMode="auto">
            <a:xfrm>
              <a:off x="827584" y="1707654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0" name="Straight Connector 369"/>
            <p:cNvCxnSpPr/>
            <p:nvPr/>
          </p:nvCxnSpPr>
          <p:spPr bwMode="auto">
            <a:xfrm>
              <a:off x="830387" y="1779662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1" name="Straight Connector 370"/>
            <p:cNvCxnSpPr/>
            <p:nvPr/>
          </p:nvCxnSpPr>
          <p:spPr bwMode="auto">
            <a:xfrm>
              <a:off x="830387" y="1851670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2" name="Straight Connector 371"/>
            <p:cNvCxnSpPr/>
            <p:nvPr/>
          </p:nvCxnSpPr>
          <p:spPr bwMode="auto">
            <a:xfrm>
              <a:off x="827584" y="1923678"/>
              <a:ext cx="650875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73" name="Group 372"/>
            <p:cNvGrpSpPr/>
            <p:nvPr/>
          </p:nvGrpSpPr>
          <p:grpSpPr>
            <a:xfrm rot="5400000">
              <a:off x="859383" y="1315815"/>
              <a:ext cx="656481" cy="576064"/>
              <a:chOff x="1979712" y="771550"/>
              <a:chExt cx="656481" cy="576064"/>
            </a:xfrm>
          </p:grpSpPr>
          <p:cxnSp>
            <p:nvCxnSpPr>
              <p:cNvPr id="374" name="Straight Connector 373"/>
              <p:cNvCxnSpPr/>
              <p:nvPr/>
            </p:nvCxnSpPr>
            <p:spPr bwMode="auto">
              <a:xfrm>
                <a:off x="1979712" y="77155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5" name="Straight Connector 374"/>
              <p:cNvCxnSpPr/>
              <p:nvPr/>
            </p:nvCxnSpPr>
            <p:spPr bwMode="auto">
              <a:xfrm>
                <a:off x="1979712" y="84355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6" name="Straight Connector 375"/>
              <p:cNvCxnSpPr/>
              <p:nvPr/>
            </p:nvCxnSpPr>
            <p:spPr bwMode="auto">
              <a:xfrm>
                <a:off x="1982515" y="91556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7" name="Straight Connector 376"/>
              <p:cNvCxnSpPr/>
              <p:nvPr/>
            </p:nvCxnSpPr>
            <p:spPr bwMode="auto">
              <a:xfrm>
                <a:off x="1982515" y="98757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8" name="Straight Connector 377"/>
              <p:cNvCxnSpPr/>
              <p:nvPr/>
            </p:nvCxnSpPr>
            <p:spPr bwMode="auto">
              <a:xfrm>
                <a:off x="1982515" y="1059582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9" name="Straight Connector 378"/>
              <p:cNvCxnSpPr/>
              <p:nvPr/>
            </p:nvCxnSpPr>
            <p:spPr bwMode="auto">
              <a:xfrm>
                <a:off x="1982515" y="1131590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0" name="Straight Connector 379"/>
              <p:cNvCxnSpPr/>
              <p:nvPr/>
            </p:nvCxnSpPr>
            <p:spPr bwMode="auto">
              <a:xfrm>
                <a:off x="1985318" y="1203598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1" name="Straight Connector 380"/>
              <p:cNvCxnSpPr/>
              <p:nvPr/>
            </p:nvCxnSpPr>
            <p:spPr bwMode="auto">
              <a:xfrm>
                <a:off x="1985318" y="1275606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2" name="Straight Connector 381"/>
              <p:cNvCxnSpPr/>
              <p:nvPr/>
            </p:nvCxnSpPr>
            <p:spPr bwMode="auto">
              <a:xfrm>
                <a:off x="1982515" y="1347614"/>
                <a:ext cx="650875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87" name="Rectangle 386"/>
          <p:cNvSpPr/>
          <p:nvPr/>
        </p:nvSpPr>
        <p:spPr bwMode="auto">
          <a:xfrm>
            <a:off x="905539" y="1664822"/>
            <a:ext cx="663575" cy="660400"/>
          </a:xfrm>
          <a:prstGeom prst="rect">
            <a:avLst/>
          </a:prstGeom>
          <a:solidFill>
            <a:srgbClr val="BFBFBF">
              <a:alpha val="49000"/>
            </a:srgbClr>
          </a:solidFill>
          <a:ln w="9525" cap="flat" cmpd="sng" algn="ctr">
            <a:solidFill>
              <a:srgbClr val="A6A6A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t(0,0)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88" name="Rectangle 387"/>
          <p:cNvSpPr/>
          <p:nvPr/>
        </p:nvSpPr>
        <p:spPr bwMode="auto">
          <a:xfrm>
            <a:off x="1489739" y="1664822"/>
            <a:ext cx="650875" cy="660400"/>
          </a:xfrm>
          <a:prstGeom prst="rect">
            <a:avLst/>
          </a:prstGeom>
          <a:solidFill>
            <a:srgbClr val="BFBFBF">
              <a:alpha val="50000"/>
            </a:srgbClr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t(1,0)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89" name="Rectangle 388"/>
          <p:cNvSpPr/>
          <p:nvPr/>
        </p:nvSpPr>
        <p:spPr bwMode="auto">
          <a:xfrm>
            <a:off x="2058064" y="1661647"/>
            <a:ext cx="663575" cy="660400"/>
          </a:xfrm>
          <a:prstGeom prst="rect">
            <a:avLst/>
          </a:prstGeom>
          <a:solidFill>
            <a:srgbClr val="BFBFBF">
              <a:alpha val="50000"/>
            </a:srgbClr>
          </a:solidFill>
          <a:ln w="9525" cap="flat" cmpd="sng" algn="ctr">
            <a:solidFill>
              <a:srgbClr val="A6A6A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t(2,0)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90" name="Rectangle 389"/>
          <p:cNvSpPr/>
          <p:nvPr/>
        </p:nvSpPr>
        <p:spPr bwMode="auto">
          <a:xfrm>
            <a:off x="2648614" y="1661647"/>
            <a:ext cx="650875" cy="660400"/>
          </a:xfrm>
          <a:prstGeom prst="rect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t(3,0)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91" name="Rectangle 390"/>
          <p:cNvSpPr/>
          <p:nvPr/>
        </p:nvSpPr>
        <p:spPr bwMode="auto">
          <a:xfrm>
            <a:off x="905539" y="2245847"/>
            <a:ext cx="663575" cy="660400"/>
          </a:xfrm>
          <a:prstGeom prst="rect">
            <a:avLst/>
          </a:prstGeom>
          <a:solidFill>
            <a:srgbClr val="BFBFBF">
              <a:alpha val="50000"/>
            </a:srgbClr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t(0,1)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92" name="Rectangle 391"/>
          <p:cNvSpPr/>
          <p:nvPr/>
        </p:nvSpPr>
        <p:spPr bwMode="auto">
          <a:xfrm>
            <a:off x="1492914" y="2242672"/>
            <a:ext cx="657225" cy="660400"/>
          </a:xfrm>
          <a:prstGeom prst="rect">
            <a:avLst/>
          </a:prstGeom>
          <a:solidFill>
            <a:srgbClr val="BFBFBF">
              <a:alpha val="50000"/>
            </a:srgbClr>
          </a:solidFill>
          <a:ln w="9525" cap="flat" cmpd="sng" algn="ctr">
            <a:solidFill>
              <a:srgbClr val="A6A6A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t(1,1)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93" name="Rectangle 392"/>
          <p:cNvSpPr/>
          <p:nvPr/>
        </p:nvSpPr>
        <p:spPr bwMode="auto">
          <a:xfrm>
            <a:off x="2067590" y="2242672"/>
            <a:ext cx="650874" cy="660400"/>
          </a:xfrm>
          <a:prstGeom prst="rect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t(2,1)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94" name="Rectangle 393"/>
          <p:cNvSpPr/>
          <p:nvPr/>
        </p:nvSpPr>
        <p:spPr bwMode="auto">
          <a:xfrm>
            <a:off x="2642264" y="2239497"/>
            <a:ext cx="657225" cy="660400"/>
          </a:xfrm>
          <a:prstGeom prst="rect">
            <a:avLst/>
          </a:prstGeom>
          <a:noFill/>
          <a:ln w="9525" cap="flat" cmpd="sng" algn="ctr">
            <a:solidFill>
              <a:srgbClr val="A6A6A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t(3,1)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95" name="Rectangle 394"/>
          <p:cNvSpPr/>
          <p:nvPr/>
        </p:nvSpPr>
        <p:spPr bwMode="auto">
          <a:xfrm>
            <a:off x="905539" y="2826872"/>
            <a:ext cx="663575" cy="660400"/>
          </a:xfrm>
          <a:prstGeom prst="rect">
            <a:avLst/>
          </a:prstGeom>
          <a:solidFill>
            <a:srgbClr val="BFBFBF">
              <a:alpha val="50000"/>
            </a:srgbClr>
          </a:solidFill>
          <a:ln w="9525" cap="flat" cmpd="sng" algn="ctr">
            <a:solidFill>
              <a:srgbClr val="A6A6A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t(0,2)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96" name="Rectangle 395"/>
          <p:cNvSpPr/>
          <p:nvPr/>
        </p:nvSpPr>
        <p:spPr bwMode="auto">
          <a:xfrm>
            <a:off x="1489739" y="2826872"/>
            <a:ext cx="650875" cy="660400"/>
          </a:xfrm>
          <a:prstGeom prst="rect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t(1,2)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97" name="Rectangle 396"/>
          <p:cNvSpPr/>
          <p:nvPr/>
        </p:nvSpPr>
        <p:spPr bwMode="auto">
          <a:xfrm>
            <a:off x="2058064" y="2823697"/>
            <a:ext cx="663575" cy="660400"/>
          </a:xfrm>
          <a:prstGeom prst="rect">
            <a:avLst/>
          </a:prstGeom>
          <a:noFill/>
          <a:ln w="9525" cap="flat" cmpd="sng" algn="ctr">
            <a:solidFill>
              <a:srgbClr val="A6A6A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t(2,2)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98" name="Rectangle 397"/>
          <p:cNvSpPr/>
          <p:nvPr/>
        </p:nvSpPr>
        <p:spPr bwMode="auto">
          <a:xfrm>
            <a:off x="2648614" y="2823697"/>
            <a:ext cx="650875" cy="660400"/>
          </a:xfrm>
          <a:prstGeom prst="rect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t(3,2)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99" name="Rectangle 398"/>
          <p:cNvSpPr/>
          <p:nvPr/>
        </p:nvSpPr>
        <p:spPr bwMode="auto">
          <a:xfrm>
            <a:off x="905539" y="3407897"/>
            <a:ext cx="663575" cy="660400"/>
          </a:xfrm>
          <a:prstGeom prst="rect">
            <a:avLst/>
          </a:prstGeom>
          <a:solidFill>
            <a:srgbClr val="BFBFBF">
              <a:alpha val="50000"/>
            </a:srgbClr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t(0,3)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00" name="Rectangle 399"/>
          <p:cNvSpPr/>
          <p:nvPr/>
        </p:nvSpPr>
        <p:spPr bwMode="auto">
          <a:xfrm>
            <a:off x="1492914" y="3404722"/>
            <a:ext cx="657225" cy="660400"/>
          </a:xfrm>
          <a:prstGeom prst="rect">
            <a:avLst/>
          </a:prstGeom>
          <a:noFill/>
          <a:ln w="9525" cap="flat" cmpd="sng" algn="ctr">
            <a:solidFill>
              <a:srgbClr val="A6A6A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t(1,3)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01" name="Rectangle 400"/>
          <p:cNvSpPr/>
          <p:nvPr/>
        </p:nvSpPr>
        <p:spPr bwMode="auto">
          <a:xfrm>
            <a:off x="2067590" y="3404722"/>
            <a:ext cx="650874" cy="660400"/>
          </a:xfrm>
          <a:prstGeom prst="rect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t(2,3)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02" name="Rectangle 401"/>
          <p:cNvSpPr/>
          <p:nvPr/>
        </p:nvSpPr>
        <p:spPr bwMode="auto">
          <a:xfrm>
            <a:off x="2642264" y="3401547"/>
            <a:ext cx="657225" cy="660400"/>
          </a:xfrm>
          <a:prstGeom prst="rect">
            <a:avLst/>
          </a:prstGeom>
          <a:noFill/>
          <a:ln w="9525" cap="flat" cmpd="sng" algn="ctr">
            <a:solidFill>
              <a:srgbClr val="A6A6A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i="1" dirty="0" smtClean="0"/>
              <a:t>t(3,3)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07" name="Rectangle 206"/>
          <p:cNvSpPr/>
          <p:nvPr/>
        </p:nvSpPr>
        <p:spPr bwMode="auto">
          <a:xfrm>
            <a:off x="1572289" y="2820522"/>
            <a:ext cx="568325" cy="78672"/>
          </a:xfrm>
          <a:prstGeom prst="rect">
            <a:avLst/>
          </a:prstGeom>
          <a:solidFill>
            <a:srgbClr val="5CA382">
              <a:alpha val="2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8" name="Rectangle 207"/>
          <p:cNvSpPr/>
          <p:nvPr/>
        </p:nvSpPr>
        <p:spPr bwMode="auto">
          <a:xfrm rot="5400000">
            <a:off x="1204600" y="3112015"/>
            <a:ext cx="657224" cy="74246"/>
          </a:xfrm>
          <a:prstGeom prst="rect">
            <a:avLst/>
          </a:prstGeom>
          <a:solidFill>
            <a:srgbClr val="164ED9">
              <a:alpha val="3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9" name="Rectangle 208"/>
          <p:cNvSpPr/>
          <p:nvPr/>
        </p:nvSpPr>
        <p:spPr bwMode="auto">
          <a:xfrm rot="5400000">
            <a:off x="1207038" y="3692301"/>
            <a:ext cx="652347" cy="74246"/>
          </a:xfrm>
          <a:prstGeom prst="rect">
            <a:avLst/>
          </a:prstGeom>
          <a:solidFill>
            <a:srgbClr val="164ED9">
              <a:alpha val="3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3" name="Rectangle 252"/>
          <p:cNvSpPr/>
          <p:nvPr/>
        </p:nvSpPr>
        <p:spPr bwMode="auto">
          <a:xfrm rot="5400000">
            <a:off x="1775363" y="2530250"/>
            <a:ext cx="652347" cy="86946"/>
          </a:xfrm>
          <a:prstGeom prst="rect">
            <a:avLst/>
          </a:prstGeom>
          <a:solidFill>
            <a:srgbClr val="164ED9">
              <a:alpha val="3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4" name="Rectangle 253"/>
          <p:cNvSpPr/>
          <p:nvPr/>
        </p:nvSpPr>
        <p:spPr bwMode="auto">
          <a:xfrm>
            <a:off x="2143789" y="2245847"/>
            <a:ext cx="568325" cy="78672"/>
          </a:xfrm>
          <a:prstGeom prst="rect">
            <a:avLst/>
          </a:prstGeom>
          <a:solidFill>
            <a:srgbClr val="5CA382">
              <a:alpha val="2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5" name="Rectangle 294"/>
          <p:cNvSpPr/>
          <p:nvPr/>
        </p:nvSpPr>
        <p:spPr bwMode="auto">
          <a:xfrm>
            <a:off x="2721639" y="1664822"/>
            <a:ext cx="568325" cy="78672"/>
          </a:xfrm>
          <a:prstGeom prst="rect">
            <a:avLst/>
          </a:prstGeom>
          <a:solidFill>
            <a:srgbClr val="5CA382">
              <a:alpha val="2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6" name="Rectangle 295"/>
          <p:cNvSpPr/>
          <p:nvPr/>
        </p:nvSpPr>
        <p:spPr bwMode="auto">
          <a:xfrm rot="5400000">
            <a:off x="2353950" y="1956315"/>
            <a:ext cx="657224" cy="74246"/>
          </a:xfrm>
          <a:prstGeom prst="rect">
            <a:avLst/>
          </a:prstGeom>
          <a:solidFill>
            <a:srgbClr val="164ED9">
              <a:alpha val="3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983054" y="1493914"/>
            <a:ext cx="584432" cy="105318"/>
          </a:xfrm>
          <a:prstGeom prst="rect">
            <a:avLst/>
          </a:prstGeom>
          <a:solidFill>
            <a:srgbClr val="196E5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7" name="Rectangle 406"/>
          <p:cNvSpPr/>
          <p:nvPr/>
        </p:nvSpPr>
        <p:spPr bwMode="auto">
          <a:xfrm>
            <a:off x="1560904" y="1494611"/>
            <a:ext cx="590084" cy="105318"/>
          </a:xfrm>
          <a:prstGeom prst="rect">
            <a:avLst/>
          </a:prstGeom>
          <a:solidFill>
            <a:srgbClr val="196E5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8" name="Rectangle 407"/>
          <p:cNvSpPr/>
          <p:nvPr/>
        </p:nvSpPr>
        <p:spPr bwMode="auto">
          <a:xfrm>
            <a:off x="2145105" y="1493914"/>
            <a:ext cx="581256" cy="105318"/>
          </a:xfrm>
          <a:prstGeom prst="rect">
            <a:avLst/>
          </a:prstGeom>
          <a:solidFill>
            <a:srgbClr val="196E5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9" name="Rectangle 408"/>
          <p:cNvSpPr/>
          <p:nvPr/>
        </p:nvSpPr>
        <p:spPr bwMode="auto">
          <a:xfrm>
            <a:off x="2719779" y="1494611"/>
            <a:ext cx="586909" cy="105318"/>
          </a:xfrm>
          <a:prstGeom prst="rect">
            <a:avLst/>
          </a:prstGeom>
          <a:solidFill>
            <a:srgbClr val="196E5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0" name="Rectangle 409"/>
          <p:cNvSpPr/>
          <p:nvPr/>
        </p:nvSpPr>
        <p:spPr bwMode="auto">
          <a:xfrm rot="5400000">
            <a:off x="460108" y="1938414"/>
            <a:ext cx="662878" cy="105318"/>
          </a:xfrm>
          <a:prstGeom prst="rect">
            <a:avLst/>
          </a:prstGeom>
          <a:solidFill>
            <a:srgbClr val="164ED9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1" name="Rectangle 410"/>
          <p:cNvSpPr/>
          <p:nvPr/>
        </p:nvSpPr>
        <p:spPr bwMode="auto">
          <a:xfrm rot="5400000">
            <a:off x="461697" y="2521029"/>
            <a:ext cx="659700" cy="105318"/>
          </a:xfrm>
          <a:prstGeom prst="rect">
            <a:avLst/>
          </a:prstGeom>
          <a:solidFill>
            <a:srgbClr val="164ED9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2" name="Rectangle 411"/>
          <p:cNvSpPr/>
          <p:nvPr/>
        </p:nvSpPr>
        <p:spPr bwMode="auto">
          <a:xfrm rot="5400000">
            <a:off x="460108" y="3100464"/>
            <a:ext cx="662878" cy="105318"/>
          </a:xfrm>
          <a:prstGeom prst="rect">
            <a:avLst/>
          </a:prstGeom>
          <a:solidFill>
            <a:srgbClr val="164ED9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3" name="Rectangle 412"/>
          <p:cNvSpPr/>
          <p:nvPr/>
        </p:nvSpPr>
        <p:spPr bwMode="auto">
          <a:xfrm rot="5400000">
            <a:off x="460108" y="3684664"/>
            <a:ext cx="662878" cy="105318"/>
          </a:xfrm>
          <a:prstGeom prst="rect">
            <a:avLst/>
          </a:prstGeom>
          <a:solidFill>
            <a:srgbClr val="164ED9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ight Brace 3"/>
          <p:cNvSpPr/>
          <p:nvPr/>
        </p:nvSpPr>
        <p:spPr bwMode="auto">
          <a:xfrm rot="16200000">
            <a:off x="2024665" y="181732"/>
            <a:ext cx="223327" cy="2313916"/>
          </a:xfrm>
          <a:prstGeom prst="rightBrace">
            <a:avLst>
              <a:gd name="adj1" fmla="val 174333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4" name="TextBox 413"/>
          <p:cNvSpPr txBox="1"/>
          <p:nvPr/>
        </p:nvSpPr>
        <p:spPr>
          <a:xfrm>
            <a:off x="1923547" y="896299"/>
            <a:ext cx="44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96E50"/>
                </a:solidFill>
              </a:rPr>
              <a:t>B</a:t>
            </a:r>
            <a:r>
              <a:rPr lang="en-US" baseline="-25000" dirty="0" smtClean="0">
                <a:solidFill>
                  <a:srgbClr val="196E50"/>
                </a:solidFill>
              </a:rPr>
              <a:t>H</a:t>
            </a:r>
            <a:endParaRPr lang="en-US" baseline="-25000" dirty="0">
              <a:solidFill>
                <a:srgbClr val="196E50"/>
              </a:solidFill>
            </a:endParaRPr>
          </a:p>
        </p:txBody>
      </p:sp>
      <p:sp>
        <p:nvSpPr>
          <p:cNvPr id="416" name="TextBox 415"/>
          <p:cNvSpPr txBox="1"/>
          <p:nvPr/>
        </p:nvSpPr>
        <p:spPr>
          <a:xfrm>
            <a:off x="86096" y="2644035"/>
            <a:ext cx="44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64DD6"/>
                </a:solidFill>
              </a:rPr>
              <a:t>B</a:t>
            </a:r>
            <a:r>
              <a:rPr lang="en-US" baseline="-25000" dirty="0" smtClean="0">
                <a:solidFill>
                  <a:srgbClr val="164DD6"/>
                </a:solidFill>
              </a:rPr>
              <a:t>V</a:t>
            </a:r>
            <a:endParaRPr lang="en-US" baseline="-25000" dirty="0">
              <a:solidFill>
                <a:srgbClr val="164DD6"/>
              </a:solidFill>
            </a:endParaRPr>
          </a:p>
        </p:txBody>
      </p:sp>
      <p:sp>
        <p:nvSpPr>
          <p:cNvPr id="417" name="Right Brace 416"/>
          <p:cNvSpPr/>
          <p:nvPr/>
        </p:nvSpPr>
        <p:spPr bwMode="auto">
          <a:xfrm rot="10800000">
            <a:off x="476605" y="1690305"/>
            <a:ext cx="223327" cy="2356686"/>
          </a:xfrm>
          <a:prstGeom prst="rightBrace">
            <a:avLst>
              <a:gd name="adj1" fmla="val 174333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3" name="Rectangle 382"/>
          <p:cNvSpPr/>
          <p:nvPr/>
        </p:nvSpPr>
        <p:spPr bwMode="auto">
          <a:xfrm>
            <a:off x="990575" y="3984803"/>
            <a:ext cx="568325" cy="78672"/>
          </a:xfrm>
          <a:prstGeom prst="rect">
            <a:avLst/>
          </a:prstGeom>
          <a:solidFill>
            <a:srgbClr val="5CA382">
              <a:alpha val="25000"/>
            </a:srgbClr>
          </a:solidFill>
          <a:ln w="9525" cap="flat" cmpd="sng" algn="ctr">
            <a:noFill/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486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396" y="142234"/>
            <a:ext cx="5475717" cy="321469"/>
          </a:xfrm>
        </p:spPr>
        <p:txBody>
          <a:bodyPr/>
          <a:lstStyle/>
          <a:p>
            <a:r>
              <a:rPr lang="en-GB" dirty="0" smtClean="0"/>
              <a:t>MC/SIMD Design</a:t>
            </a:r>
            <a:endParaRPr lang="en-GB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7290816" y="518400"/>
            <a:ext cx="1682496" cy="4431552"/>
          </a:xfrm>
          <a:prstGeom prst="roundRect">
            <a:avLst/>
          </a:prstGeom>
          <a:solidFill>
            <a:srgbClr val="FF0000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/>
          </p:nvPr>
        </p:nvGraphicFramePr>
        <p:xfrm>
          <a:off x="453188" y="709885"/>
          <a:ext cx="4457456" cy="4145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</a:tblGrid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B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B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12" name="Gruppierung 111"/>
          <p:cNvGrpSpPr/>
          <p:nvPr/>
        </p:nvGrpSpPr>
        <p:grpSpPr>
          <a:xfrm>
            <a:off x="7687863" y="871372"/>
            <a:ext cx="786875" cy="732802"/>
            <a:chOff x="8011464" y="994492"/>
            <a:chExt cx="786875" cy="732802"/>
          </a:xfrm>
        </p:grpSpPr>
        <p:sp>
          <p:nvSpPr>
            <p:cNvPr id="59" name="Rechteck 58"/>
            <p:cNvSpPr/>
            <p:nvPr/>
          </p:nvSpPr>
          <p:spPr bwMode="auto">
            <a:xfrm>
              <a:off x="8011464" y="994492"/>
              <a:ext cx="547077" cy="508000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66" name="Rechteck 65"/>
            <p:cNvSpPr/>
            <p:nvPr/>
          </p:nvSpPr>
          <p:spPr bwMode="auto">
            <a:xfrm>
              <a:off x="8083862" y="1061894"/>
              <a:ext cx="547077" cy="508000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69" name="Rechteck 68"/>
            <p:cNvSpPr/>
            <p:nvPr/>
          </p:nvSpPr>
          <p:spPr bwMode="auto">
            <a:xfrm>
              <a:off x="8163864" y="1146892"/>
              <a:ext cx="547077" cy="508000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72" name="Rechteck 71"/>
            <p:cNvSpPr/>
            <p:nvPr/>
          </p:nvSpPr>
          <p:spPr bwMode="auto">
            <a:xfrm>
              <a:off x="8251262" y="1219294"/>
              <a:ext cx="547077" cy="508000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</p:grpSp>
      <p:grpSp>
        <p:nvGrpSpPr>
          <p:cNvPr id="113" name="Gruppierung 112"/>
          <p:cNvGrpSpPr/>
          <p:nvPr/>
        </p:nvGrpSpPr>
        <p:grpSpPr>
          <a:xfrm>
            <a:off x="7746743" y="1983217"/>
            <a:ext cx="786875" cy="732802"/>
            <a:chOff x="8070344" y="2197057"/>
            <a:chExt cx="786875" cy="732802"/>
          </a:xfrm>
        </p:grpSpPr>
        <p:sp>
          <p:nvSpPr>
            <p:cNvPr id="75" name="Rechteck 74"/>
            <p:cNvSpPr/>
            <p:nvPr/>
          </p:nvSpPr>
          <p:spPr bwMode="auto">
            <a:xfrm>
              <a:off x="8070344" y="2197057"/>
              <a:ext cx="547077" cy="5080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79" name="Rechteck 78"/>
            <p:cNvSpPr/>
            <p:nvPr/>
          </p:nvSpPr>
          <p:spPr bwMode="auto">
            <a:xfrm>
              <a:off x="8142742" y="2264459"/>
              <a:ext cx="547077" cy="5080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82" name="Rechteck 81"/>
            <p:cNvSpPr/>
            <p:nvPr/>
          </p:nvSpPr>
          <p:spPr bwMode="auto">
            <a:xfrm>
              <a:off x="8222744" y="2349457"/>
              <a:ext cx="547077" cy="5080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85" name="Rechteck 84"/>
            <p:cNvSpPr/>
            <p:nvPr/>
          </p:nvSpPr>
          <p:spPr bwMode="auto">
            <a:xfrm>
              <a:off x="8310142" y="2421859"/>
              <a:ext cx="547077" cy="5080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7542345" y="518400"/>
            <a:ext cx="117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hread 1</a:t>
            </a:r>
            <a:endParaRPr lang="en-US" dirty="0"/>
          </a:p>
        </p:txBody>
      </p:sp>
      <p:sp>
        <p:nvSpPr>
          <p:cNvPr id="88" name="Textfeld 87"/>
          <p:cNvSpPr txBox="1"/>
          <p:nvPr/>
        </p:nvSpPr>
        <p:spPr>
          <a:xfrm>
            <a:off x="7500365" y="1616880"/>
            <a:ext cx="117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hread 2</a:t>
            </a:r>
            <a:endParaRPr lang="en-US" dirty="0"/>
          </a:p>
        </p:txBody>
      </p:sp>
      <p:grpSp>
        <p:nvGrpSpPr>
          <p:cNvPr id="114" name="Gruppierung 113"/>
          <p:cNvGrpSpPr/>
          <p:nvPr/>
        </p:nvGrpSpPr>
        <p:grpSpPr>
          <a:xfrm>
            <a:off x="7788993" y="3120577"/>
            <a:ext cx="786875" cy="732802"/>
            <a:chOff x="8112594" y="3340897"/>
            <a:chExt cx="786875" cy="732802"/>
          </a:xfrm>
        </p:grpSpPr>
        <p:sp>
          <p:nvSpPr>
            <p:cNvPr id="89" name="Rechteck 88"/>
            <p:cNvSpPr/>
            <p:nvPr/>
          </p:nvSpPr>
          <p:spPr bwMode="auto">
            <a:xfrm>
              <a:off x="8112594" y="3340897"/>
              <a:ext cx="547077" cy="508000"/>
            </a:xfrm>
            <a:prstGeom prst="rect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90" name="Rechteck 89"/>
            <p:cNvSpPr/>
            <p:nvPr/>
          </p:nvSpPr>
          <p:spPr bwMode="auto">
            <a:xfrm>
              <a:off x="8184992" y="3408299"/>
              <a:ext cx="547077" cy="508000"/>
            </a:xfrm>
            <a:prstGeom prst="rect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91" name="Rechteck 90"/>
            <p:cNvSpPr/>
            <p:nvPr/>
          </p:nvSpPr>
          <p:spPr bwMode="auto">
            <a:xfrm>
              <a:off x="8264994" y="3493297"/>
              <a:ext cx="547077" cy="508000"/>
            </a:xfrm>
            <a:prstGeom prst="rect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92" name="Rechteck 91"/>
            <p:cNvSpPr/>
            <p:nvPr/>
          </p:nvSpPr>
          <p:spPr bwMode="auto">
            <a:xfrm>
              <a:off x="8352392" y="3565699"/>
              <a:ext cx="547077" cy="508000"/>
            </a:xfrm>
            <a:prstGeom prst="rect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</p:grpSp>
      <p:sp>
        <p:nvSpPr>
          <p:cNvPr id="93" name="Textfeld 92"/>
          <p:cNvSpPr txBox="1"/>
          <p:nvPr/>
        </p:nvSpPr>
        <p:spPr>
          <a:xfrm>
            <a:off x="7542615" y="2754240"/>
            <a:ext cx="117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hread 3</a:t>
            </a:r>
            <a:endParaRPr lang="en-US" dirty="0"/>
          </a:p>
        </p:txBody>
      </p:sp>
      <p:grpSp>
        <p:nvGrpSpPr>
          <p:cNvPr id="107" name="Gruppierung 106"/>
          <p:cNvGrpSpPr/>
          <p:nvPr/>
        </p:nvGrpSpPr>
        <p:grpSpPr>
          <a:xfrm>
            <a:off x="4982185" y="1167215"/>
            <a:ext cx="2379722" cy="2890864"/>
            <a:chOff x="5435373" y="1147775"/>
            <a:chExt cx="2379722" cy="2890864"/>
          </a:xfrm>
          <a:solidFill>
            <a:srgbClr val="FFCC0F"/>
          </a:solidFill>
        </p:grpSpPr>
        <p:sp>
          <p:nvSpPr>
            <p:cNvPr id="5" name="Wolke 4"/>
            <p:cNvSpPr/>
            <p:nvPr/>
          </p:nvSpPr>
          <p:spPr bwMode="auto">
            <a:xfrm rot="16712207">
              <a:off x="5179802" y="1403346"/>
              <a:ext cx="2890864" cy="2379722"/>
            </a:xfrm>
            <a:prstGeom prst="cloud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Rechteck 93"/>
            <p:cNvSpPr/>
            <p:nvPr/>
          </p:nvSpPr>
          <p:spPr bwMode="auto">
            <a:xfrm>
              <a:off x="5945444" y="1689859"/>
              <a:ext cx="196991" cy="202301"/>
            </a:xfrm>
            <a:prstGeom prst="rect">
              <a:avLst/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95" name="Rechteck 94"/>
            <p:cNvSpPr/>
            <p:nvPr/>
          </p:nvSpPr>
          <p:spPr bwMode="auto">
            <a:xfrm>
              <a:off x="6823532" y="1984819"/>
              <a:ext cx="196991" cy="202301"/>
            </a:xfrm>
            <a:prstGeom prst="rect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96" name="Rechteck 95"/>
            <p:cNvSpPr/>
            <p:nvPr/>
          </p:nvSpPr>
          <p:spPr bwMode="auto">
            <a:xfrm>
              <a:off x="5919797" y="2986099"/>
              <a:ext cx="196991" cy="202301"/>
            </a:xfrm>
            <a:prstGeom prst="rect">
              <a:avLst/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97" name="Rechteck 96"/>
            <p:cNvSpPr/>
            <p:nvPr/>
          </p:nvSpPr>
          <p:spPr bwMode="auto">
            <a:xfrm>
              <a:off x="7057060" y="2879299"/>
              <a:ext cx="196991" cy="202301"/>
            </a:xfrm>
            <a:prstGeom prst="rect">
              <a:avLst/>
            </a:prstGeom>
            <a:solidFill>
              <a:srgbClr val="8AB9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98" name="Rechteck 97"/>
            <p:cNvSpPr/>
            <p:nvPr/>
          </p:nvSpPr>
          <p:spPr bwMode="auto">
            <a:xfrm>
              <a:off x="6062342" y="2150179"/>
              <a:ext cx="196991" cy="202301"/>
            </a:xfrm>
            <a:prstGeom prst="rect">
              <a:avLst/>
            </a:prstGeom>
            <a:solidFill>
              <a:srgbClr val="8AB9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99" name="Rechteck 98"/>
            <p:cNvSpPr/>
            <p:nvPr/>
          </p:nvSpPr>
          <p:spPr bwMode="auto">
            <a:xfrm>
              <a:off x="6422082" y="3242179"/>
              <a:ext cx="196991" cy="202301"/>
            </a:xfrm>
            <a:prstGeom prst="rect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100" name="Rechteck 99"/>
            <p:cNvSpPr/>
            <p:nvPr/>
          </p:nvSpPr>
          <p:spPr bwMode="auto">
            <a:xfrm>
              <a:off x="6603503" y="2665459"/>
              <a:ext cx="196991" cy="202301"/>
            </a:xfrm>
            <a:prstGeom prst="rect">
              <a:avLst/>
            </a:pr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101" name="Rechteck 100"/>
            <p:cNvSpPr/>
            <p:nvPr/>
          </p:nvSpPr>
          <p:spPr bwMode="auto">
            <a:xfrm>
              <a:off x="6577586" y="1492579"/>
              <a:ext cx="196991" cy="202301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102" name="Rechteck 101"/>
            <p:cNvSpPr/>
            <p:nvPr/>
          </p:nvSpPr>
          <p:spPr bwMode="auto">
            <a:xfrm>
              <a:off x="6483770" y="2280019"/>
              <a:ext cx="196991" cy="202301"/>
            </a:xfrm>
            <a:prstGeom prst="rect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103" name="Rechteck 102"/>
            <p:cNvSpPr/>
            <p:nvPr/>
          </p:nvSpPr>
          <p:spPr bwMode="auto">
            <a:xfrm>
              <a:off x="6111341" y="2613859"/>
              <a:ext cx="196991" cy="202301"/>
            </a:xfrm>
            <a:prstGeom prst="rect">
              <a:avLst/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104" name="Rechteck 103"/>
            <p:cNvSpPr/>
            <p:nvPr/>
          </p:nvSpPr>
          <p:spPr bwMode="auto">
            <a:xfrm>
              <a:off x="7128602" y="2484259"/>
              <a:ext cx="196991" cy="202301"/>
            </a:xfrm>
            <a:prstGeom prst="rect">
              <a:avLst/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105" name="Rechteck 104"/>
            <p:cNvSpPr/>
            <p:nvPr/>
          </p:nvSpPr>
          <p:spPr bwMode="auto">
            <a:xfrm>
              <a:off x="6759278" y="3287779"/>
              <a:ext cx="196991" cy="202301"/>
            </a:xfrm>
            <a:prstGeom prst="rect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106" name="Rechteck 105"/>
            <p:cNvSpPr/>
            <p:nvPr/>
          </p:nvSpPr>
          <p:spPr bwMode="auto">
            <a:xfrm>
              <a:off x="6409392" y="1803859"/>
              <a:ext cx="196991" cy="202301"/>
            </a:xfrm>
            <a:prstGeom prst="rect">
              <a:avLst/>
            </a:prstGeom>
            <a:solidFill>
              <a:srgbClr val="66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</p:grpSp>
      <p:sp>
        <p:nvSpPr>
          <p:cNvPr id="109" name="Textfeld 108"/>
          <p:cNvSpPr txBox="1"/>
          <p:nvPr/>
        </p:nvSpPr>
        <p:spPr>
          <a:xfrm>
            <a:off x="5404155" y="69336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 </a:t>
            </a:r>
            <a:r>
              <a:rPr lang="en-US" dirty="0"/>
              <a:t>p</a:t>
            </a:r>
            <a:r>
              <a:rPr lang="en-US" dirty="0" smtClean="0"/>
              <a:t>ool</a:t>
            </a:r>
            <a:endParaRPr lang="en-US" dirty="0"/>
          </a:p>
        </p:txBody>
      </p:sp>
      <p:sp>
        <p:nvSpPr>
          <p:cNvPr id="110" name="Rechteck 109"/>
          <p:cNvSpPr/>
          <p:nvPr/>
        </p:nvSpPr>
        <p:spPr bwMode="auto">
          <a:xfrm>
            <a:off x="7894013" y="4186657"/>
            <a:ext cx="547077" cy="5080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/>
          </a:p>
        </p:txBody>
      </p:sp>
      <p:sp>
        <p:nvSpPr>
          <p:cNvPr id="111" name="Textfeld 110"/>
          <p:cNvSpPr txBox="1"/>
          <p:nvPr/>
        </p:nvSpPr>
        <p:spPr>
          <a:xfrm>
            <a:off x="7543966" y="3820320"/>
            <a:ext cx="117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hread 4</a:t>
            </a:r>
            <a:endParaRPr lang="en-US" dirty="0"/>
          </a:p>
        </p:txBody>
      </p:sp>
      <p:sp>
        <p:nvSpPr>
          <p:cNvPr id="156" name="Pfeil nach rechts 155"/>
          <p:cNvSpPr/>
          <p:nvPr/>
        </p:nvSpPr>
        <p:spPr bwMode="auto">
          <a:xfrm>
            <a:off x="3730738" y="2413413"/>
            <a:ext cx="1529129" cy="37584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Pfeil nach rechts 53"/>
          <p:cNvSpPr/>
          <p:nvPr/>
        </p:nvSpPr>
        <p:spPr bwMode="auto">
          <a:xfrm rot="2139897">
            <a:off x="6809820" y="3852866"/>
            <a:ext cx="943603" cy="37584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Pfeil nach rechts 54"/>
          <p:cNvSpPr/>
          <p:nvPr/>
        </p:nvSpPr>
        <p:spPr bwMode="auto">
          <a:xfrm rot="360248">
            <a:off x="6796852" y="3079255"/>
            <a:ext cx="943603" cy="37584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Pfeil nach rechts 55"/>
          <p:cNvSpPr/>
          <p:nvPr/>
        </p:nvSpPr>
        <p:spPr bwMode="auto">
          <a:xfrm rot="20895202">
            <a:off x="6783884" y="2120442"/>
            <a:ext cx="943603" cy="37584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Pfeil nach rechts 56"/>
          <p:cNvSpPr/>
          <p:nvPr/>
        </p:nvSpPr>
        <p:spPr bwMode="auto">
          <a:xfrm rot="19173165">
            <a:off x="6699968" y="1247811"/>
            <a:ext cx="983780" cy="37584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9867" y="4329404"/>
            <a:ext cx="1243214" cy="62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259867" y="4244752"/>
            <a:ext cx="2619648" cy="620548"/>
            <a:chOff x="5259867" y="4244752"/>
            <a:chExt cx="2619648" cy="620548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5259867" y="4244752"/>
              <a:ext cx="1612538" cy="620548"/>
            </a:xfrm>
            <a:prstGeom prst="round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FULL</a:t>
              </a:r>
              <a:r>
                <a:rPr kumimoji="0" lang="en-US" sz="1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SIMD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o</a:t>
              </a:r>
              <a:r>
                <a:rPr lang="en-US" baseline="0" dirty="0" smtClean="0"/>
                <a:t>r</a:t>
              </a:r>
              <a:r>
                <a:rPr lang="en-US" dirty="0" smtClean="0"/>
                <a:t> scalar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Pfeil nach rechts 53"/>
            <p:cNvSpPr/>
            <p:nvPr/>
          </p:nvSpPr>
          <p:spPr bwMode="auto">
            <a:xfrm>
              <a:off x="6935912" y="4358160"/>
              <a:ext cx="943603" cy="375840"/>
            </a:xfrm>
            <a:prstGeom prst="rightArrow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26901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608" y="587013"/>
            <a:ext cx="7046383" cy="435816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 Results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222953" y="2185143"/>
            <a:ext cx="1467580" cy="1861924"/>
            <a:chOff x="3200400" y="2583923"/>
            <a:chExt cx="1467580" cy="2074391"/>
          </a:xfrm>
        </p:grpSpPr>
        <p:sp>
          <p:nvSpPr>
            <p:cNvPr id="10" name="TextBox 9"/>
            <p:cNvSpPr txBox="1"/>
            <p:nvPr/>
          </p:nvSpPr>
          <p:spPr>
            <a:xfrm>
              <a:off x="3200400" y="2583923"/>
              <a:ext cx="1031051" cy="4114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33333"/>
                  </a:solidFill>
                </a:rPr>
                <a:t>MC only</a:t>
              </a:r>
              <a:endParaRPr lang="en-US" dirty="0">
                <a:solidFill>
                  <a:srgbClr val="333333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>
              <a:off x="3732857" y="2953257"/>
              <a:ext cx="935123" cy="170505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2" name="Group 11"/>
          <p:cNvGrpSpPr/>
          <p:nvPr/>
        </p:nvGrpSpPr>
        <p:grpSpPr>
          <a:xfrm>
            <a:off x="5726546" y="784252"/>
            <a:ext cx="1768861" cy="781355"/>
            <a:chOff x="2528454" y="952524"/>
            <a:chExt cx="1768861" cy="781355"/>
          </a:xfrm>
        </p:grpSpPr>
        <p:sp>
          <p:nvSpPr>
            <p:cNvPr id="13" name="TextBox 12"/>
            <p:cNvSpPr txBox="1"/>
            <p:nvPr/>
          </p:nvSpPr>
          <p:spPr>
            <a:xfrm>
              <a:off x="2528454" y="952524"/>
              <a:ext cx="118494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33333"/>
                  </a:solidFill>
                </a:rPr>
                <a:t>MC/SIMD</a:t>
              </a:r>
              <a:endParaRPr lang="en-US" dirty="0">
                <a:solidFill>
                  <a:srgbClr val="333333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>
              <a:off x="3072323" y="1321856"/>
              <a:ext cx="1224992" cy="41202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5" name="TextBox 14"/>
          <p:cNvSpPr txBox="1"/>
          <p:nvPr/>
        </p:nvSpPr>
        <p:spPr>
          <a:xfrm>
            <a:off x="2273738" y="4577323"/>
            <a:ext cx="62183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500Kbp x 500Kbp</a:t>
            </a:r>
          </a:p>
          <a:p>
            <a:r>
              <a:rPr lang="en-US" dirty="0"/>
              <a:t>2S Intel® Xeon® processor E5-2650 v3, 2,3 GHz, 10 cores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148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89" y="139080"/>
            <a:ext cx="5810337" cy="321469"/>
          </a:xfrm>
        </p:spPr>
        <p:txBody>
          <a:bodyPr/>
          <a:lstStyle/>
          <a:p>
            <a:r>
              <a:rPr lang="en-US" sz="2800" dirty="0"/>
              <a:t>MC/SIMD Results </a:t>
            </a:r>
            <a:r>
              <a:rPr lang="en-US" sz="2800" dirty="0" smtClean="0"/>
              <a:t>(X Phi vs Xeon)</a:t>
            </a:r>
            <a:endParaRPr lang="en-US" sz="2800" dirty="0"/>
          </a:p>
        </p:txBody>
      </p:sp>
      <p:sp>
        <p:nvSpPr>
          <p:cNvPr id="6" name="AutoShape 6" descr="astedGraphic-6.pdf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842" y="541479"/>
            <a:ext cx="6201305" cy="46020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1147" y="687710"/>
            <a:ext cx="19928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 </a:t>
            </a:r>
            <a:r>
              <a:rPr lang="en-US" dirty="0" smtClean="0"/>
              <a:t>Alignments</a:t>
            </a:r>
          </a:p>
          <a:p>
            <a:endParaRPr lang="en-US" dirty="0"/>
          </a:p>
          <a:p>
            <a:r>
              <a:rPr lang="en-US" dirty="0" smtClean="0"/>
              <a:t>Sequence sizes:</a:t>
            </a:r>
          </a:p>
          <a:p>
            <a:r>
              <a:rPr lang="en-US" dirty="0" smtClean="0"/>
              <a:t>Random between</a:t>
            </a:r>
          </a:p>
          <a:p>
            <a:r>
              <a:rPr lang="en-US" dirty="0" smtClean="0"/>
              <a:t>10k and 30 k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578077" y="650840"/>
            <a:ext cx="4195917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5737122" y="650840"/>
            <a:ext cx="51620" cy="369993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578077" y="687710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~600x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759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MC/SIMD Results (Haswell)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64" y="655437"/>
            <a:ext cx="6380291" cy="4294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64531" y="655437"/>
            <a:ext cx="19928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 Alignments</a:t>
            </a:r>
          </a:p>
          <a:p>
            <a:endParaRPr lang="en-US" dirty="0"/>
          </a:p>
          <a:p>
            <a:r>
              <a:rPr lang="en-US" dirty="0" smtClean="0"/>
              <a:t>Sequence sizes:</a:t>
            </a:r>
          </a:p>
          <a:p>
            <a:r>
              <a:rPr lang="en-US" dirty="0" smtClean="0"/>
              <a:t>Random between</a:t>
            </a:r>
          </a:p>
          <a:p>
            <a:r>
              <a:rPr lang="en-US" dirty="0" smtClean="0"/>
              <a:t>10k and 30 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5177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/>
          <p:cNvGraphicFramePr/>
          <p:nvPr>
            <p:extLst/>
          </p:nvPr>
        </p:nvGraphicFramePr>
        <p:xfrm>
          <a:off x="358923" y="647236"/>
          <a:ext cx="7981772" cy="4283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50829" y="171737"/>
            <a:ext cx="5475717" cy="321469"/>
          </a:xfrm>
        </p:spPr>
        <p:txBody>
          <a:bodyPr/>
          <a:lstStyle/>
          <a:p>
            <a:r>
              <a:rPr lang="en-US" dirty="0" smtClean="0"/>
              <a:t>SIMD vs Scalar call (native)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1423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5740" y="1940872"/>
            <a:ext cx="86928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Introduce abstraction layer for SIMD </a:t>
            </a:r>
            <a:r>
              <a:rPr lang="en-US" sz="2000" dirty="0" err="1"/>
              <a:t>vectorization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hiding SSE, AVX, </a:t>
            </a:r>
            <a:r>
              <a:rPr lang="en-US" sz="2000" dirty="0" smtClean="0"/>
              <a:t>AVX512 </a:t>
            </a:r>
            <a:r>
              <a:rPr lang="en-US" sz="2000" dirty="0" err="1"/>
              <a:t>intrinsics</a:t>
            </a:r>
            <a:endParaRPr lang="en-US" sz="2000" dirty="0"/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Introduce abstraction layer for multithreading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Address both, </a:t>
            </a:r>
            <a:r>
              <a:rPr lang="en-US" sz="2000" dirty="0">
                <a:solidFill>
                  <a:srgbClr val="FF0000"/>
                </a:solidFill>
              </a:rPr>
              <a:t>Xeon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FF0000"/>
                </a:solidFill>
              </a:rPr>
              <a:t>Xeon Phi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Use </a:t>
            </a:r>
            <a:r>
              <a:rPr lang="en-US" sz="2000" dirty="0" err="1"/>
              <a:t>SeqAn</a:t>
            </a:r>
            <a:r>
              <a:rPr lang="en-US" sz="2000" dirty="0"/>
              <a:t> generic design to accelerate core algorithms wherever possible by </a:t>
            </a:r>
            <a:r>
              <a:rPr lang="en-US" sz="2000" dirty="0">
                <a:solidFill>
                  <a:srgbClr val="FF0000"/>
                </a:solidFill>
              </a:rPr>
              <a:t>multiplying</a:t>
            </a:r>
            <a:r>
              <a:rPr lang="en-US" sz="2000" dirty="0"/>
              <a:t> SIMD and multithreading speedups </a:t>
            </a:r>
            <a:r>
              <a:rPr lang="en-US" sz="2000" dirty="0">
                <a:solidFill>
                  <a:srgbClr val="FF0000"/>
                </a:solidFill>
              </a:rPr>
              <a:t>IN</a:t>
            </a:r>
            <a:r>
              <a:rPr lang="en-US" sz="2000" dirty="0"/>
              <a:t> the </a:t>
            </a:r>
            <a:r>
              <a:rPr lang="en-US" sz="2000" dirty="0" smtClean="0"/>
              <a:t>library</a:t>
            </a:r>
            <a:endParaRPr lang="en-US" dirty="0" smtClean="0"/>
          </a:p>
        </p:txBody>
      </p:sp>
      <p:pic>
        <p:nvPicPr>
          <p:cNvPr id="8" name="Picture 7" descr="seqan_logo_800_pres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9454" y="667780"/>
            <a:ext cx="2036068" cy="127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454" y="726864"/>
            <a:ext cx="1839407" cy="1214008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250829" y="171737"/>
            <a:ext cx="5475717" cy="321469"/>
          </a:xfrm>
        </p:spPr>
        <p:txBody>
          <a:bodyPr/>
          <a:lstStyle/>
          <a:p>
            <a:r>
              <a:rPr lang="de-DE" b="0" dirty="0" smtClean="0"/>
              <a:t>Initial </a:t>
            </a:r>
            <a:r>
              <a:rPr lang="de-DE" b="0" dirty="0" err="1" smtClean="0"/>
              <a:t>goals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899869549"/>
      </p:ext>
    </p:extLst>
  </p:cSld>
  <p:clrMapOvr>
    <a:masterClrMapping/>
  </p:clrMapOvr>
  <p:transition spd="slow" advTm="1177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Intel </a:t>
            </a:r>
            <a:r>
              <a:rPr lang="en-US" dirty="0"/>
              <a:t>Xeon Phi 7250 (Knights Landing </a:t>
            </a:r>
            <a:r>
              <a:rPr lang="mr-IN" dirty="0" smtClean="0"/>
              <a:t>–</a:t>
            </a:r>
            <a:r>
              <a:rPr lang="en-US" dirty="0" smtClean="0"/>
              <a:t> KNL) </a:t>
            </a:r>
          </a:p>
          <a:p>
            <a:pPr marL="641350" lvl="1" indent="-285750">
              <a:buFont typeface="Arial"/>
              <a:buChar char="•"/>
            </a:pPr>
            <a:r>
              <a:rPr lang="en-US" dirty="0" smtClean="0"/>
              <a:t>68 </a:t>
            </a:r>
            <a:r>
              <a:rPr lang="en-US" dirty="0"/>
              <a:t>cores </a:t>
            </a:r>
            <a:r>
              <a:rPr lang="en-US" dirty="0" smtClean="0"/>
              <a:t>@ 1.4 GHz @ ZIB</a:t>
            </a:r>
          </a:p>
          <a:p>
            <a:pPr marL="641350" lvl="1" indent="-285750">
              <a:buFont typeface="Arial"/>
              <a:buChar char="•"/>
            </a:pPr>
            <a:r>
              <a:rPr lang="en-US" dirty="0" smtClean="0"/>
              <a:t>setup: </a:t>
            </a:r>
            <a:r>
              <a:rPr lang="en-US" dirty="0" err="1" smtClean="0"/>
              <a:t>quad+cache</a:t>
            </a:r>
            <a:r>
              <a:rPr lang="en-US" dirty="0" smtClean="0"/>
              <a:t> mode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MC/SIMD Results </a:t>
            </a:r>
            <a:r>
              <a:rPr lang="en-US" dirty="0" smtClean="0"/>
              <a:t>(KNL)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2297768" y="1928327"/>
          <a:ext cx="3036232" cy="2929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/>
          <p:nvPr>
            <p:extLst/>
          </p:nvPr>
        </p:nvGraphicFramePr>
        <p:xfrm>
          <a:off x="5334000" y="1288586"/>
          <a:ext cx="3060390" cy="3569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9086" y="3336817"/>
            <a:ext cx="1858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Speedup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 s (serial) vs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1.94/2.02s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04107" y="874876"/>
            <a:ext cx="1960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SIMD </a:t>
            </a:r>
            <a:r>
              <a:rPr lang="en-US" dirty="0" err="1" smtClean="0"/>
              <a:t>vs</a:t>
            </a:r>
            <a:r>
              <a:rPr lang="en-US" dirty="0" smtClean="0"/>
              <a:t> Scalar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831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71737"/>
            <a:ext cx="5715000" cy="321469"/>
          </a:xfrm>
        </p:spPr>
        <p:txBody>
          <a:bodyPr/>
          <a:lstStyle/>
          <a:p>
            <a:r>
              <a:rPr lang="en-US" sz="2400" dirty="0"/>
              <a:t>MC/SIMD Results </a:t>
            </a:r>
            <a:r>
              <a:rPr lang="en-US" sz="2400" dirty="0" smtClean="0"/>
              <a:t>(KNL 7250, 68 cores 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093131" y="672738"/>
            <a:ext cx="19928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 Alignments</a:t>
            </a:r>
          </a:p>
          <a:p>
            <a:endParaRPr lang="en-US" dirty="0"/>
          </a:p>
          <a:p>
            <a:r>
              <a:rPr lang="en-US" dirty="0" smtClean="0"/>
              <a:t>Sequence sizes:</a:t>
            </a:r>
          </a:p>
          <a:p>
            <a:r>
              <a:rPr lang="en-US" dirty="0" smtClean="0"/>
              <a:t>Random between</a:t>
            </a:r>
          </a:p>
          <a:p>
            <a:r>
              <a:rPr lang="en-US" dirty="0" smtClean="0"/>
              <a:t>10k and 30 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85" y="672738"/>
            <a:ext cx="7101916" cy="402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59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5006" y="131540"/>
            <a:ext cx="5475717" cy="321469"/>
          </a:xfrm>
        </p:spPr>
        <p:txBody>
          <a:bodyPr/>
          <a:lstStyle/>
          <a:p>
            <a:r>
              <a:rPr lang="en-GB" dirty="0" smtClean="0"/>
              <a:t>Final MC/SIMD Design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738028" y="578526"/>
            <a:ext cx="2632830" cy="4295885"/>
            <a:chOff x="738028" y="578526"/>
            <a:chExt cx="2632830" cy="4295885"/>
          </a:xfrm>
        </p:grpSpPr>
        <p:sp>
          <p:nvSpPr>
            <p:cNvPr id="56" name="Pfeil nach rechts 55"/>
            <p:cNvSpPr/>
            <p:nvPr/>
          </p:nvSpPr>
          <p:spPr bwMode="auto">
            <a:xfrm rot="8053959">
              <a:off x="2541064" y="3843723"/>
              <a:ext cx="943603" cy="375840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738028" y="578526"/>
              <a:ext cx="2632830" cy="4295885"/>
              <a:chOff x="738028" y="578526"/>
              <a:chExt cx="2632830" cy="4295885"/>
            </a:xfrm>
          </p:grpSpPr>
          <p:sp>
            <p:nvSpPr>
              <p:cNvPr id="3" name="Rounded Rectangle 2"/>
              <p:cNvSpPr/>
              <p:nvPr/>
            </p:nvSpPr>
            <p:spPr bwMode="auto">
              <a:xfrm>
                <a:off x="738028" y="578526"/>
                <a:ext cx="1682496" cy="4295885"/>
              </a:xfrm>
              <a:prstGeom prst="roundRect">
                <a:avLst/>
              </a:prstGeom>
              <a:solidFill>
                <a:srgbClr val="FF0000">
                  <a:alpha val="40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12" name="Gruppierung 111"/>
              <p:cNvGrpSpPr/>
              <p:nvPr/>
            </p:nvGrpSpPr>
            <p:grpSpPr>
              <a:xfrm>
                <a:off x="1135075" y="931498"/>
                <a:ext cx="786875" cy="732802"/>
                <a:chOff x="8011464" y="994492"/>
                <a:chExt cx="786875" cy="732802"/>
              </a:xfrm>
            </p:grpSpPr>
            <p:sp>
              <p:nvSpPr>
                <p:cNvPr id="59" name="Rechteck 58"/>
                <p:cNvSpPr/>
                <p:nvPr/>
              </p:nvSpPr>
              <p:spPr bwMode="auto">
                <a:xfrm>
                  <a:off x="8011464" y="994492"/>
                  <a:ext cx="547077" cy="508000"/>
                </a:xfrm>
                <a:prstGeom prst="rect">
                  <a:avLst/>
                </a:prstGeom>
                <a:solidFill>
                  <a:srgbClr val="00B05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GB"/>
                </a:p>
              </p:txBody>
            </p:sp>
            <p:sp>
              <p:nvSpPr>
                <p:cNvPr id="66" name="Rechteck 65"/>
                <p:cNvSpPr/>
                <p:nvPr/>
              </p:nvSpPr>
              <p:spPr bwMode="auto">
                <a:xfrm>
                  <a:off x="8083862" y="1061894"/>
                  <a:ext cx="547077" cy="508000"/>
                </a:xfrm>
                <a:prstGeom prst="rect">
                  <a:avLst/>
                </a:prstGeom>
                <a:solidFill>
                  <a:srgbClr val="7030A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GB"/>
                </a:p>
              </p:txBody>
            </p:sp>
            <p:sp>
              <p:nvSpPr>
                <p:cNvPr id="69" name="Rechteck 68"/>
                <p:cNvSpPr/>
                <p:nvPr/>
              </p:nvSpPr>
              <p:spPr bwMode="auto">
                <a:xfrm>
                  <a:off x="8163864" y="1146892"/>
                  <a:ext cx="547077" cy="508000"/>
                </a:xfrm>
                <a:prstGeom prst="rect">
                  <a:avLst/>
                </a:prstGeom>
                <a:solidFill>
                  <a:srgbClr val="00B05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GB"/>
                </a:p>
              </p:txBody>
            </p:sp>
            <p:sp>
              <p:nvSpPr>
                <p:cNvPr id="72" name="Rechteck 71"/>
                <p:cNvSpPr/>
                <p:nvPr/>
              </p:nvSpPr>
              <p:spPr bwMode="auto">
                <a:xfrm>
                  <a:off x="8251262" y="1219294"/>
                  <a:ext cx="547077" cy="508000"/>
                </a:xfrm>
                <a:prstGeom prst="rect">
                  <a:avLst/>
                </a:prstGeom>
                <a:solidFill>
                  <a:srgbClr val="007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GB"/>
                </a:p>
              </p:txBody>
            </p:sp>
          </p:grpSp>
          <p:grpSp>
            <p:nvGrpSpPr>
              <p:cNvPr id="113" name="Gruppierung 112"/>
              <p:cNvGrpSpPr/>
              <p:nvPr/>
            </p:nvGrpSpPr>
            <p:grpSpPr>
              <a:xfrm>
                <a:off x="1193955" y="2043343"/>
                <a:ext cx="786875" cy="732802"/>
                <a:chOff x="8070344" y="2197057"/>
                <a:chExt cx="786875" cy="732802"/>
              </a:xfrm>
            </p:grpSpPr>
            <p:sp>
              <p:nvSpPr>
                <p:cNvPr id="75" name="Rechteck 74"/>
                <p:cNvSpPr/>
                <p:nvPr/>
              </p:nvSpPr>
              <p:spPr bwMode="auto">
                <a:xfrm>
                  <a:off x="8070344" y="2197057"/>
                  <a:ext cx="547077" cy="508000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GB"/>
                </a:p>
              </p:txBody>
            </p:sp>
            <p:sp>
              <p:nvSpPr>
                <p:cNvPr id="79" name="Rechteck 78"/>
                <p:cNvSpPr/>
                <p:nvPr/>
              </p:nvSpPr>
              <p:spPr bwMode="auto">
                <a:xfrm>
                  <a:off x="8142742" y="2264459"/>
                  <a:ext cx="547077" cy="508000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GB"/>
                </a:p>
              </p:txBody>
            </p:sp>
            <p:sp>
              <p:nvSpPr>
                <p:cNvPr id="82" name="Rechteck 81"/>
                <p:cNvSpPr/>
                <p:nvPr/>
              </p:nvSpPr>
              <p:spPr bwMode="auto">
                <a:xfrm>
                  <a:off x="8222744" y="2349457"/>
                  <a:ext cx="547077" cy="508000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GB"/>
                </a:p>
              </p:txBody>
            </p:sp>
            <p:sp>
              <p:nvSpPr>
                <p:cNvPr id="85" name="Rechteck 84"/>
                <p:cNvSpPr/>
                <p:nvPr/>
              </p:nvSpPr>
              <p:spPr bwMode="auto">
                <a:xfrm>
                  <a:off x="8310142" y="2421859"/>
                  <a:ext cx="547077" cy="508000"/>
                </a:xfrm>
                <a:prstGeom prst="rect">
                  <a:avLst/>
                </a:prstGeom>
                <a:solidFill>
                  <a:srgbClr val="7030A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GB"/>
                </a:p>
              </p:txBody>
            </p:sp>
          </p:grpSp>
          <p:sp>
            <p:nvSpPr>
              <p:cNvPr id="6" name="Textfeld 5"/>
              <p:cNvSpPr txBox="1"/>
              <p:nvPr/>
            </p:nvSpPr>
            <p:spPr>
              <a:xfrm>
                <a:off x="989557" y="578526"/>
                <a:ext cx="11727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</a:t>
                </a:r>
                <a:r>
                  <a:rPr lang="en-US" dirty="0" smtClean="0"/>
                  <a:t>hread 1</a:t>
                </a:r>
                <a:endParaRPr lang="en-US" dirty="0"/>
              </a:p>
            </p:txBody>
          </p:sp>
          <p:sp>
            <p:nvSpPr>
              <p:cNvPr id="88" name="Textfeld 87"/>
              <p:cNvSpPr txBox="1"/>
              <p:nvPr/>
            </p:nvSpPr>
            <p:spPr>
              <a:xfrm>
                <a:off x="947577" y="1677006"/>
                <a:ext cx="11727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</a:t>
                </a:r>
                <a:r>
                  <a:rPr lang="en-US" dirty="0" smtClean="0"/>
                  <a:t>hread 2</a:t>
                </a:r>
                <a:endParaRPr lang="en-US" dirty="0"/>
              </a:p>
            </p:txBody>
          </p:sp>
          <p:grpSp>
            <p:nvGrpSpPr>
              <p:cNvPr id="114" name="Gruppierung 113"/>
              <p:cNvGrpSpPr/>
              <p:nvPr/>
            </p:nvGrpSpPr>
            <p:grpSpPr>
              <a:xfrm>
                <a:off x="1236205" y="3180703"/>
                <a:ext cx="786875" cy="732802"/>
                <a:chOff x="8112594" y="3340897"/>
                <a:chExt cx="786875" cy="732802"/>
              </a:xfrm>
            </p:grpSpPr>
            <p:sp>
              <p:nvSpPr>
                <p:cNvPr id="89" name="Rechteck 88"/>
                <p:cNvSpPr/>
                <p:nvPr/>
              </p:nvSpPr>
              <p:spPr bwMode="auto">
                <a:xfrm>
                  <a:off x="8112594" y="3340897"/>
                  <a:ext cx="547077" cy="508000"/>
                </a:xfrm>
                <a:prstGeom prst="rect">
                  <a:avLst/>
                </a:prstGeom>
                <a:solidFill>
                  <a:srgbClr val="7030A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GB"/>
                </a:p>
              </p:txBody>
            </p:sp>
            <p:sp>
              <p:nvSpPr>
                <p:cNvPr id="90" name="Rechteck 89"/>
                <p:cNvSpPr/>
                <p:nvPr/>
              </p:nvSpPr>
              <p:spPr bwMode="auto">
                <a:xfrm>
                  <a:off x="8184992" y="3408299"/>
                  <a:ext cx="547077" cy="508000"/>
                </a:xfrm>
                <a:prstGeom prst="rect">
                  <a:avLst/>
                </a:prstGeom>
                <a:solidFill>
                  <a:srgbClr val="00B05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GB"/>
                </a:p>
              </p:txBody>
            </p:sp>
            <p:sp>
              <p:nvSpPr>
                <p:cNvPr id="91" name="Rechteck 90"/>
                <p:cNvSpPr/>
                <p:nvPr/>
              </p:nvSpPr>
              <p:spPr bwMode="auto">
                <a:xfrm>
                  <a:off x="8264994" y="3493297"/>
                  <a:ext cx="547077" cy="508000"/>
                </a:xfrm>
                <a:prstGeom prst="rect">
                  <a:avLst/>
                </a:prstGeom>
                <a:solidFill>
                  <a:srgbClr val="7030A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GB"/>
                </a:p>
              </p:txBody>
            </p:sp>
            <p:sp>
              <p:nvSpPr>
                <p:cNvPr id="92" name="Rechteck 91"/>
                <p:cNvSpPr/>
                <p:nvPr/>
              </p:nvSpPr>
              <p:spPr bwMode="auto">
                <a:xfrm>
                  <a:off x="8352392" y="3565699"/>
                  <a:ext cx="547077" cy="508000"/>
                </a:xfrm>
                <a:prstGeom prst="rect">
                  <a:avLst/>
                </a:prstGeom>
                <a:solidFill>
                  <a:srgbClr val="0070C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GB"/>
                </a:p>
              </p:txBody>
            </p:sp>
          </p:grpSp>
          <p:sp>
            <p:nvSpPr>
              <p:cNvPr id="93" name="Textfeld 92"/>
              <p:cNvSpPr txBox="1"/>
              <p:nvPr/>
            </p:nvSpPr>
            <p:spPr>
              <a:xfrm>
                <a:off x="989827" y="2814366"/>
                <a:ext cx="11727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</a:t>
                </a:r>
                <a:r>
                  <a:rPr lang="en-US" dirty="0" smtClean="0"/>
                  <a:t>hread 3</a:t>
                </a:r>
                <a:endParaRPr lang="en-US" dirty="0"/>
              </a:p>
            </p:txBody>
          </p:sp>
          <p:sp>
            <p:nvSpPr>
              <p:cNvPr id="110" name="Rechteck 109"/>
              <p:cNvSpPr/>
              <p:nvPr/>
            </p:nvSpPr>
            <p:spPr bwMode="auto">
              <a:xfrm>
                <a:off x="1341225" y="4246783"/>
                <a:ext cx="547077" cy="508000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11" name="Textfeld 110"/>
              <p:cNvSpPr txBox="1"/>
              <p:nvPr/>
            </p:nvSpPr>
            <p:spPr>
              <a:xfrm>
                <a:off x="991178" y="3880446"/>
                <a:ext cx="11727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</a:t>
                </a:r>
                <a:r>
                  <a:rPr lang="en-US" dirty="0" smtClean="0"/>
                  <a:t>hread x</a:t>
                </a:r>
                <a:endParaRPr lang="en-US" dirty="0"/>
              </a:p>
            </p:txBody>
          </p:sp>
          <p:sp>
            <p:nvSpPr>
              <p:cNvPr id="54" name="Pfeil nach rechts 53"/>
              <p:cNvSpPr/>
              <p:nvPr/>
            </p:nvSpPr>
            <p:spPr bwMode="auto">
              <a:xfrm rot="11406000">
                <a:off x="2436160" y="2340256"/>
                <a:ext cx="833336" cy="375840"/>
              </a:xfrm>
              <a:prstGeom prst="rightArrow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5" name="Pfeil nach rechts 54"/>
              <p:cNvSpPr/>
              <p:nvPr/>
            </p:nvSpPr>
            <p:spPr bwMode="auto">
              <a:xfrm rot="9221003">
                <a:off x="2411073" y="3087376"/>
                <a:ext cx="943603" cy="375840"/>
              </a:xfrm>
              <a:prstGeom prst="rightArrow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Pfeil nach rechts 56"/>
              <p:cNvSpPr/>
              <p:nvPr/>
            </p:nvSpPr>
            <p:spPr bwMode="auto">
              <a:xfrm rot="12791732">
                <a:off x="2387078" y="1574067"/>
                <a:ext cx="983780" cy="375840"/>
              </a:xfrm>
              <a:prstGeom prst="rightArrow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5984994" y="947858"/>
            <a:ext cx="2775883" cy="3926553"/>
            <a:chOff x="5984994" y="947858"/>
            <a:chExt cx="2775883" cy="3926553"/>
          </a:xfrm>
        </p:grpSpPr>
        <p:graphicFrame>
          <p:nvGraphicFramePr>
            <p:cNvPr id="7" name="Content Placeholder 5"/>
            <p:cNvGraphicFramePr>
              <a:graphicFrameLocks/>
            </p:cNvGraphicFramePr>
            <p:nvPr>
              <p:extLst/>
            </p:nvPr>
          </p:nvGraphicFramePr>
          <p:xfrm>
            <a:off x="5984994" y="1052706"/>
            <a:ext cx="1077275" cy="777240"/>
          </p:xfrm>
          <a:graphic>
            <a:graphicData uri="http://schemas.openxmlformats.org/drawingml/2006/table">
              <a:tbl>
                <a:tblPr>
                  <a:tableStyleId>{5C22544A-7EE6-4342-B048-85BDC9FD1C3A}</a:tableStyleId>
                </a:tblPr>
                <a:tblGrid>
                  <a:gridCol w="215455"/>
                  <a:gridCol w="215455"/>
                  <a:gridCol w="215455"/>
                  <a:gridCol w="215455"/>
                  <a:gridCol w="215455"/>
                </a:tblGrid>
                <a:tr h="143590"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ACACA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ACACA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ACACA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bg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7030A0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</a:tr>
                <a:tr h="143590"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ACACA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ACAC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de-DE" sz="1100" dirty="0" smtClean="0">
                          <a:solidFill>
                            <a:schemeClr val="bg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7030A0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</a:tr>
                <a:tr h="143590"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ACAC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de-DE" sz="1100" dirty="0" smtClean="0">
                          <a:solidFill>
                            <a:schemeClr val="bg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7030A0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47" name="Content Placeholder 5"/>
            <p:cNvGraphicFramePr>
              <a:graphicFrameLocks/>
            </p:cNvGraphicFramePr>
            <p:nvPr>
              <p:extLst/>
            </p:nvPr>
          </p:nvGraphicFramePr>
          <p:xfrm>
            <a:off x="5984994" y="2326608"/>
            <a:ext cx="1077275" cy="518160"/>
          </p:xfrm>
          <a:graphic>
            <a:graphicData uri="http://schemas.openxmlformats.org/drawingml/2006/table">
              <a:tbl>
                <a:tblPr>
                  <a:tableStyleId>{5C22544A-7EE6-4342-B048-85BDC9FD1C3A}</a:tableStyleId>
                </a:tblPr>
                <a:tblGrid>
                  <a:gridCol w="215455"/>
                  <a:gridCol w="215455"/>
                  <a:gridCol w="215455"/>
                  <a:gridCol w="215455"/>
                  <a:gridCol w="215455"/>
                </a:tblGrid>
                <a:tr h="143590"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ACACA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ACACA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ACACA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bg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</a:tr>
                <a:tr h="143590"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ACACA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ACAC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de-DE" sz="1100" dirty="0" smtClean="0">
                          <a:solidFill>
                            <a:schemeClr val="bg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48" name="Content Placeholder 5"/>
            <p:cNvGraphicFramePr>
              <a:graphicFrameLocks/>
            </p:cNvGraphicFramePr>
            <p:nvPr>
              <p:extLst/>
            </p:nvPr>
          </p:nvGraphicFramePr>
          <p:xfrm>
            <a:off x="5984994" y="4097171"/>
            <a:ext cx="861820" cy="777240"/>
          </p:xfrm>
          <a:graphic>
            <a:graphicData uri="http://schemas.openxmlformats.org/drawingml/2006/table">
              <a:tbl>
                <a:tblPr>
                  <a:tableStyleId>{5C22544A-7EE6-4342-B048-85BDC9FD1C3A}</a:tableStyleId>
                </a:tblPr>
                <a:tblGrid>
                  <a:gridCol w="215455"/>
                  <a:gridCol w="215455"/>
                  <a:gridCol w="215455"/>
                  <a:gridCol w="215455"/>
                </a:tblGrid>
                <a:tr h="143590"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ACACA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ACACA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ACACA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bg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0070C0"/>
                      </a:solidFill>
                    </a:tcPr>
                  </a:tc>
                </a:tr>
                <a:tr h="143590"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ACACA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ACAC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de-DE" sz="1100" dirty="0" smtClean="0">
                          <a:solidFill>
                            <a:schemeClr val="bg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0070C0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</a:tr>
                <a:tr h="143590"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ACAC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lang="de-DE" sz="1100" dirty="0" smtClean="0">
                          <a:solidFill>
                            <a:schemeClr val="bg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0070C0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49" name="Content Placeholder 5"/>
            <p:cNvGraphicFramePr>
              <a:graphicFrameLocks/>
            </p:cNvGraphicFramePr>
            <p:nvPr>
              <p:extLst/>
            </p:nvPr>
          </p:nvGraphicFramePr>
          <p:xfrm>
            <a:off x="5984994" y="3341430"/>
            <a:ext cx="260127" cy="259080"/>
          </p:xfrm>
          <a:graphic>
            <a:graphicData uri="http://schemas.openxmlformats.org/drawingml/2006/table">
              <a:tbl>
                <a:tblPr>
                  <a:tableStyleId>{5C22544A-7EE6-4342-B048-85BDC9FD1C3A}</a:tableStyleId>
                </a:tblPr>
                <a:tblGrid>
                  <a:gridCol w="260127"/>
                </a:tblGrid>
                <a:tr h="0">
                  <a:tc>
                    <a:txBody>
                      <a:bodyPr/>
                      <a:lstStyle/>
                      <a:p>
                        <a:endParaRPr lang="de-DE" sz="11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lnL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F0000"/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4" name="TextBox 3"/>
            <p:cNvSpPr txBox="1"/>
            <p:nvPr/>
          </p:nvSpPr>
          <p:spPr>
            <a:xfrm>
              <a:off x="7357929" y="947858"/>
              <a:ext cx="14029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Pairwise </a:t>
              </a:r>
              <a:br>
                <a:rPr lang="en-US" dirty="0" smtClean="0">
                  <a:solidFill>
                    <a:srgbClr val="7030A0"/>
                  </a:solidFill>
                </a:rPr>
              </a:br>
              <a:r>
                <a:rPr lang="en-US" dirty="0" smtClean="0">
                  <a:solidFill>
                    <a:srgbClr val="7030A0"/>
                  </a:solidFill>
                </a:rPr>
                <a:t>Alignment 1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357929" y="2214046"/>
              <a:ext cx="14029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Pairwise </a:t>
              </a:r>
              <a:br>
                <a:rPr lang="en-US" dirty="0" smtClean="0">
                  <a:solidFill>
                    <a:srgbClr val="00B050"/>
                  </a:solidFill>
                </a:rPr>
              </a:br>
              <a:r>
                <a:rPr lang="en-US" dirty="0" smtClean="0">
                  <a:solidFill>
                    <a:srgbClr val="00B050"/>
                  </a:solidFill>
                </a:rPr>
                <a:t>Alignment 2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357929" y="3196840"/>
              <a:ext cx="14029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Pairwise 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Alignment 3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357929" y="4064414"/>
              <a:ext cx="14029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Pairwise </a:t>
              </a:r>
              <a:br>
                <a:rPr lang="en-US" dirty="0" smtClean="0">
                  <a:solidFill>
                    <a:srgbClr val="0070C0"/>
                  </a:solidFill>
                </a:rPr>
              </a:br>
              <a:r>
                <a:rPr lang="en-US" dirty="0" smtClean="0">
                  <a:solidFill>
                    <a:srgbClr val="0070C0"/>
                  </a:solidFill>
                </a:rPr>
                <a:t>Alignment 4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307688" y="1127948"/>
            <a:ext cx="2585305" cy="2988639"/>
            <a:chOff x="3307688" y="1127948"/>
            <a:chExt cx="2585305" cy="2988639"/>
          </a:xfrm>
        </p:grpSpPr>
        <p:grpSp>
          <p:nvGrpSpPr>
            <p:cNvPr id="107" name="Gruppierung 106"/>
            <p:cNvGrpSpPr/>
            <p:nvPr/>
          </p:nvGrpSpPr>
          <p:grpSpPr>
            <a:xfrm>
              <a:off x="3307688" y="1823723"/>
              <a:ext cx="1774258" cy="1981286"/>
              <a:chOff x="5435373" y="1147775"/>
              <a:chExt cx="2379722" cy="2890864"/>
            </a:xfrm>
            <a:solidFill>
              <a:srgbClr val="FFCC0F"/>
            </a:solidFill>
          </p:grpSpPr>
          <p:sp>
            <p:nvSpPr>
              <p:cNvPr id="5" name="Wolke 4"/>
              <p:cNvSpPr/>
              <p:nvPr/>
            </p:nvSpPr>
            <p:spPr bwMode="auto">
              <a:xfrm rot="16712207">
                <a:off x="5179802" y="1403346"/>
                <a:ext cx="2890864" cy="2379722"/>
              </a:xfrm>
              <a:prstGeom prst="cloud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4" name="Rechteck 93"/>
              <p:cNvSpPr/>
              <p:nvPr/>
            </p:nvSpPr>
            <p:spPr bwMode="auto">
              <a:xfrm>
                <a:off x="5945444" y="1689859"/>
                <a:ext cx="196991" cy="202301"/>
              </a:xfrm>
              <a:prstGeom prst="rect">
                <a:avLst/>
              </a:prstGeom>
              <a:solidFill>
                <a:srgbClr val="3366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  <p:sp>
            <p:nvSpPr>
              <p:cNvPr id="95" name="Rechteck 94"/>
              <p:cNvSpPr/>
              <p:nvPr/>
            </p:nvSpPr>
            <p:spPr bwMode="auto">
              <a:xfrm>
                <a:off x="6823532" y="1984819"/>
                <a:ext cx="196991" cy="202301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  <p:sp>
            <p:nvSpPr>
              <p:cNvPr id="96" name="Rechteck 95"/>
              <p:cNvSpPr/>
              <p:nvPr/>
            </p:nvSpPr>
            <p:spPr bwMode="auto">
              <a:xfrm>
                <a:off x="5919797" y="2986099"/>
                <a:ext cx="196991" cy="202301"/>
              </a:xfrm>
              <a:prstGeom prst="rect">
                <a:avLst/>
              </a:prstGeom>
              <a:solidFill>
                <a:srgbClr val="3366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  <p:sp>
            <p:nvSpPr>
              <p:cNvPr id="97" name="Rechteck 96"/>
              <p:cNvSpPr/>
              <p:nvPr/>
            </p:nvSpPr>
            <p:spPr bwMode="auto">
              <a:xfrm>
                <a:off x="7057060" y="2879299"/>
                <a:ext cx="196991" cy="202301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  <p:sp>
            <p:nvSpPr>
              <p:cNvPr id="98" name="Rechteck 97"/>
              <p:cNvSpPr/>
              <p:nvPr/>
            </p:nvSpPr>
            <p:spPr bwMode="auto">
              <a:xfrm>
                <a:off x="6062342" y="2150179"/>
                <a:ext cx="196991" cy="202301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  <p:sp>
            <p:nvSpPr>
              <p:cNvPr id="99" name="Rechteck 98"/>
              <p:cNvSpPr/>
              <p:nvPr/>
            </p:nvSpPr>
            <p:spPr bwMode="auto">
              <a:xfrm>
                <a:off x="6422082" y="3242179"/>
                <a:ext cx="196991" cy="202301"/>
              </a:xfrm>
              <a:prstGeom prst="rect">
                <a:avLst/>
              </a:prstGeom>
              <a:solidFill>
                <a:srgbClr val="6600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00" name="Rechteck 99"/>
              <p:cNvSpPr/>
              <p:nvPr/>
            </p:nvSpPr>
            <p:spPr bwMode="auto">
              <a:xfrm>
                <a:off x="6603503" y="2665459"/>
                <a:ext cx="196991" cy="202301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01" name="Rechteck 100"/>
              <p:cNvSpPr/>
              <p:nvPr/>
            </p:nvSpPr>
            <p:spPr bwMode="auto">
              <a:xfrm>
                <a:off x="6577586" y="1492579"/>
                <a:ext cx="196991" cy="20230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02" name="Rechteck 101"/>
              <p:cNvSpPr/>
              <p:nvPr/>
            </p:nvSpPr>
            <p:spPr bwMode="auto">
              <a:xfrm>
                <a:off x="6483770" y="2280019"/>
                <a:ext cx="196991" cy="202301"/>
              </a:xfrm>
              <a:prstGeom prst="rect">
                <a:avLst/>
              </a:prstGeom>
              <a:solidFill>
                <a:srgbClr val="6600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03" name="Rechteck 102"/>
              <p:cNvSpPr/>
              <p:nvPr/>
            </p:nvSpPr>
            <p:spPr bwMode="auto">
              <a:xfrm>
                <a:off x="6111341" y="2613859"/>
                <a:ext cx="196991" cy="202301"/>
              </a:xfrm>
              <a:prstGeom prst="rect">
                <a:avLst/>
              </a:prstGeom>
              <a:solidFill>
                <a:srgbClr val="3366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04" name="Rechteck 103"/>
              <p:cNvSpPr/>
              <p:nvPr/>
            </p:nvSpPr>
            <p:spPr bwMode="auto">
              <a:xfrm>
                <a:off x="7128602" y="2484259"/>
                <a:ext cx="196991" cy="202301"/>
              </a:xfrm>
              <a:prstGeom prst="rect">
                <a:avLst/>
              </a:prstGeom>
              <a:solidFill>
                <a:srgbClr val="3366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05" name="Rechteck 104"/>
              <p:cNvSpPr/>
              <p:nvPr/>
            </p:nvSpPr>
            <p:spPr bwMode="auto">
              <a:xfrm>
                <a:off x="6759278" y="3287779"/>
                <a:ext cx="196991" cy="202301"/>
              </a:xfrm>
              <a:prstGeom prst="rect">
                <a:avLst/>
              </a:prstGeom>
              <a:solidFill>
                <a:srgbClr val="6600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06" name="Rechteck 105"/>
              <p:cNvSpPr/>
              <p:nvPr/>
            </p:nvSpPr>
            <p:spPr bwMode="auto">
              <a:xfrm>
                <a:off x="6409392" y="1803859"/>
                <a:ext cx="196991" cy="202301"/>
              </a:xfrm>
              <a:prstGeom prst="rect">
                <a:avLst/>
              </a:prstGeom>
              <a:solidFill>
                <a:srgbClr val="6600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109" name="Textfeld 108"/>
            <p:cNvSpPr txBox="1"/>
            <p:nvPr/>
          </p:nvSpPr>
          <p:spPr>
            <a:xfrm>
              <a:off x="3442288" y="1127948"/>
              <a:ext cx="14192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</a:t>
              </a:r>
              <a:r>
                <a:rPr lang="en-US" dirty="0" smtClean="0"/>
                <a:t>ommon</a:t>
              </a:r>
              <a:br>
                <a:rPr lang="en-US" dirty="0" smtClean="0"/>
              </a:br>
              <a:r>
                <a:rPr lang="en-US" dirty="0" smtClean="0"/>
                <a:t>task </a:t>
              </a:r>
              <a:r>
                <a:rPr lang="en-US" dirty="0"/>
                <a:t>p</a:t>
              </a:r>
              <a:r>
                <a:rPr lang="en-US" dirty="0" smtClean="0"/>
                <a:t>ool</a:t>
              </a:r>
              <a:endParaRPr lang="en-US" dirty="0"/>
            </a:p>
          </p:txBody>
        </p:sp>
        <p:sp>
          <p:nvSpPr>
            <p:cNvPr id="58" name="Pfeil nach rechts 56"/>
            <p:cNvSpPr/>
            <p:nvPr/>
          </p:nvSpPr>
          <p:spPr bwMode="auto">
            <a:xfrm rot="12791732">
              <a:off x="4797768" y="3740747"/>
              <a:ext cx="983780" cy="375840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Pfeil nach rechts 55"/>
            <p:cNvSpPr/>
            <p:nvPr/>
          </p:nvSpPr>
          <p:spPr bwMode="auto">
            <a:xfrm rot="8053959">
              <a:off x="4931171" y="1612934"/>
              <a:ext cx="943603" cy="375840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Pfeil nach rechts 53"/>
            <p:cNvSpPr/>
            <p:nvPr/>
          </p:nvSpPr>
          <p:spPr bwMode="auto">
            <a:xfrm rot="11406000">
              <a:off x="5015121" y="3171803"/>
              <a:ext cx="833336" cy="375840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Pfeil nach rechts 54"/>
            <p:cNvSpPr/>
            <p:nvPr/>
          </p:nvSpPr>
          <p:spPr bwMode="auto">
            <a:xfrm rot="9927578">
              <a:off x="5072619" y="2392136"/>
              <a:ext cx="820374" cy="375840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50501" y="1955968"/>
            <a:ext cx="6032421" cy="1200329"/>
          </a:xfrm>
          <a:prstGeom prst="rect">
            <a:avLst/>
          </a:prstGeom>
          <a:solidFill>
            <a:schemeClr val="bg1"/>
          </a:solidFill>
          <a:ln w="349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Extremely flexible design </a:t>
            </a:r>
          </a:p>
          <a:p>
            <a:pPr algn="ctr"/>
            <a:r>
              <a:rPr lang="en-US" sz="3600" dirty="0" smtClean="0"/>
              <a:t>allowing various applications</a:t>
            </a:r>
          </a:p>
        </p:txBody>
      </p:sp>
    </p:spTree>
    <p:extLst>
      <p:ext uri="{BB962C8B-B14F-4D97-AF65-F5344CB8AC3E}">
        <p14:creationId xmlns:p14="http://schemas.microsoft.com/office/powerpoint/2010/main" val="7167014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Parasail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34" y="710301"/>
            <a:ext cx="8228418" cy="33118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666" y="4239249"/>
            <a:ext cx="795602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Parasail is specialized for alignment, and currently the </a:t>
            </a:r>
            <a:r>
              <a:rPr lang="en-US" smtClean="0"/>
              <a:t>best alignment library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578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SeqAn</a:t>
            </a:r>
            <a:r>
              <a:rPr lang="en-US" dirty="0" smtClean="0"/>
              <a:t> vs Parasail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618" y="590321"/>
            <a:ext cx="5208434" cy="45886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829" y="892663"/>
            <a:ext cx="19672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1k Alignments</a:t>
            </a:r>
          </a:p>
          <a:p>
            <a:endParaRPr lang="en-US" dirty="0"/>
          </a:p>
          <a:p>
            <a:r>
              <a:rPr lang="en-US" dirty="0" smtClean="0"/>
              <a:t>simulated </a:t>
            </a:r>
            <a:r>
              <a:rPr lang="en-US" dirty="0" err="1" smtClean="0"/>
              <a:t>PacBio</a:t>
            </a:r>
            <a:endParaRPr lang="en-US" dirty="0" smtClean="0"/>
          </a:p>
          <a:p>
            <a:r>
              <a:rPr lang="en-US" dirty="0" smtClean="0"/>
              <a:t>reads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776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SeqAn</a:t>
            </a:r>
            <a:r>
              <a:rPr lang="en-US" dirty="0" smtClean="0"/>
              <a:t> vs Parasail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849" y="892663"/>
            <a:ext cx="2223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million Alignments</a:t>
            </a:r>
          </a:p>
          <a:p>
            <a:endParaRPr lang="en-US" dirty="0"/>
          </a:p>
          <a:p>
            <a:r>
              <a:rPr lang="en-US" dirty="0" smtClean="0"/>
              <a:t>simulated Illumina</a:t>
            </a:r>
          </a:p>
          <a:p>
            <a:r>
              <a:rPr lang="en-US" dirty="0" smtClean="0"/>
              <a:t>reads @150bp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675" y="892663"/>
            <a:ext cx="6859662" cy="403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972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SeqAn</a:t>
            </a:r>
            <a:r>
              <a:rPr lang="en-US" dirty="0" smtClean="0"/>
              <a:t> vs Parasail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262" y="839838"/>
            <a:ext cx="6343747" cy="38132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849" y="892663"/>
            <a:ext cx="2044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single alignment</a:t>
            </a:r>
          </a:p>
          <a:p>
            <a:endParaRPr lang="en-US" dirty="0"/>
          </a:p>
          <a:p>
            <a:r>
              <a:rPr lang="en-US" dirty="0" smtClean="0"/>
              <a:t>simulated </a:t>
            </a:r>
          </a:p>
          <a:p>
            <a:r>
              <a:rPr lang="en-US" dirty="0" smtClean="0"/>
              <a:t>500Kbpx500Kbp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1797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1465906" y="2161796"/>
            <a:ext cx="6147264" cy="771250"/>
          </a:xfrm>
          <a:prstGeom prst="roundRect">
            <a:avLst/>
          </a:prstGeom>
          <a:solidFill>
            <a:srgbClr val="008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4000" dirty="0" smtClean="0">
                <a:solidFill>
                  <a:srgbClr val="FFFFFF"/>
                </a:solidFill>
                <a:latin typeface="Arial"/>
              </a:rPr>
              <a:t>Applications</a:t>
            </a:r>
            <a:endParaRPr lang="en-US" sz="4000" dirty="0">
              <a:solidFill>
                <a:srgbClr val="FFFFFF"/>
              </a:solidFill>
              <a:latin typeface="Arial"/>
            </a:endParaRPr>
          </a:p>
          <a:p>
            <a:pPr eaLnBrk="0" hangingPunct="0"/>
            <a:endParaRPr lang="en-US" sz="2800" dirty="0">
              <a:solidFill>
                <a:srgbClr val="333333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402698"/>
      </p:ext>
    </p:extLst>
  </p:cSld>
  <p:clrMapOvr>
    <a:masterClrMapping/>
  </p:clrMapOvr>
  <p:transition spd="slow" advTm="1177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1401363" y="2169470"/>
            <a:ext cx="6147264" cy="771251"/>
          </a:xfrm>
          <a:prstGeom prst="roundRect">
            <a:avLst/>
          </a:prstGeom>
          <a:solidFill>
            <a:srgbClr val="008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4000" dirty="0" smtClean="0">
                <a:solidFill>
                  <a:srgbClr val="FFFFFF"/>
                </a:solidFill>
                <a:latin typeface="Arial"/>
              </a:rPr>
              <a:t>Outlook!</a:t>
            </a:r>
            <a:endParaRPr lang="en-US" sz="4000" dirty="0">
              <a:solidFill>
                <a:srgbClr val="FFFFFF"/>
              </a:solidFill>
              <a:latin typeface="Arial"/>
            </a:endParaRPr>
          </a:p>
          <a:p>
            <a:pPr eaLnBrk="0" hangingPunct="0"/>
            <a:endParaRPr lang="en-US" sz="2800" dirty="0">
              <a:solidFill>
                <a:srgbClr val="333333"/>
              </a:solidFill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474439"/>
      </p:ext>
    </p:extLst>
  </p:cSld>
  <p:clrMapOvr>
    <a:masterClrMapping/>
  </p:clrMapOvr>
  <p:transition spd="slow" advTm="117793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App: Preprocessing NGS reads</a:t>
            </a:r>
            <a:endParaRPr lang="en-US" b="0" dirty="0"/>
          </a:p>
        </p:txBody>
      </p:sp>
      <p:sp>
        <p:nvSpPr>
          <p:cNvPr id="5" name="TextBox 4"/>
          <p:cNvSpPr txBox="1"/>
          <p:nvPr/>
        </p:nvSpPr>
        <p:spPr>
          <a:xfrm>
            <a:off x="3846471" y="820396"/>
            <a:ext cx="3760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Flexbar</a:t>
            </a:r>
            <a:r>
              <a:rPr lang="en-US" dirty="0" smtClean="0"/>
              <a:t> tool was in version 2.3</a:t>
            </a:r>
          </a:p>
          <a:p>
            <a:r>
              <a:rPr lang="en-US" dirty="0"/>
              <a:t>m</a:t>
            </a:r>
            <a:r>
              <a:rPr lang="en-US" dirty="0" smtClean="0"/>
              <a:t>ultithreaded with TBB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9" y="820396"/>
            <a:ext cx="3468133" cy="140143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96619" y="2756757"/>
            <a:ext cx="3703448" cy="13542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Flexbar</a:t>
            </a:r>
            <a:r>
              <a:rPr lang="en-US" dirty="0" smtClean="0"/>
              <a:t> 3.0 is fully implemented in </a:t>
            </a:r>
            <a:r>
              <a:rPr lang="en-US" dirty="0" err="1" smtClean="0"/>
              <a:t>SeqAn</a:t>
            </a:r>
            <a:r>
              <a:rPr lang="en-US" dirty="0" smtClean="0"/>
              <a:t>, uses the new alignment module and is </a:t>
            </a:r>
            <a:r>
              <a:rPr lang="en-US" dirty="0" smtClean="0">
                <a:solidFill>
                  <a:srgbClr val="00B050"/>
                </a:solidFill>
              </a:rPr>
              <a:t>5x</a:t>
            </a:r>
            <a:r>
              <a:rPr lang="en-US" dirty="0" smtClean="0"/>
              <a:t> faster.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1000" dirty="0" smtClean="0"/>
              <a:t>Bioinformatics</a:t>
            </a:r>
            <a:r>
              <a:rPr lang="en-US" sz="1000" dirty="0"/>
              <a:t>, 2017, 1–2 </a:t>
            </a:r>
            <a:r>
              <a:rPr lang="en-US" sz="1000" dirty="0" err="1" smtClean="0"/>
              <a:t>doi</a:t>
            </a:r>
            <a:r>
              <a:rPr lang="en-US" sz="1000" dirty="0" smtClean="0"/>
              <a:t>: 10.1093/bioinformatics/btx330 </a:t>
            </a:r>
            <a:endParaRPr lang="en-US" sz="1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250828" y="2350547"/>
            <a:ext cx="4778371" cy="2382319"/>
            <a:chOff x="250829" y="2350548"/>
            <a:chExt cx="4300766" cy="212566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829" y="2350548"/>
              <a:ext cx="4300766" cy="212566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1043709" y="3668897"/>
              <a:ext cx="3450470" cy="137859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23067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 smtClean="0"/>
              <a:t>Milestones/</a:t>
            </a:r>
            <a:r>
              <a:rPr lang="de-DE" b="0" dirty="0" err="1" smtClean="0"/>
              <a:t>Deliverables</a:t>
            </a:r>
            <a:endParaRPr lang="de-DE" b="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758687"/>
              </p:ext>
            </p:extLst>
          </p:nvPr>
        </p:nvGraphicFramePr>
        <p:xfrm>
          <a:off x="250829" y="588417"/>
          <a:ext cx="3167489" cy="4267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09650"/>
                <a:gridCol w="2139095"/>
                <a:gridCol w="418744"/>
              </a:tblGrid>
              <a:tr h="2467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M/D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</a:t>
                      </a:r>
                      <a:endParaRPr lang="en-US" sz="1400" dirty="0"/>
                    </a:p>
                  </a:txBody>
                  <a:tcPr/>
                </a:tc>
              </a:tr>
              <a:tr h="2467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 1.1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Planning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2467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 1.2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SeqAn</a:t>
                      </a:r>
                      <a:r>
                        <a:rPr lang="en-US" sz="1200" baseline="0" dirty="0" smtClean="0"/>
                        <a:t> benchmark app.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2467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 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SeqAn</a:t>
                      </a:r>
                      <a:r>
                        <a:rPr lang="en-US" sz="1200" dirty="0" smtClean="0"/>
                        <a:t> benchmark</a:t>
                      </a:r>
                      <a:r>
                        <a:rPr lang="en-US" sz="1200" baseline="0" dirty="0" smtClean="0"/>
                        <a:t> app.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2467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 1.3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Prim. Implemented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24672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M 2.2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1-1,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1-x DP alignment par.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+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24672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D 3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Alignment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 module par.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B050"/>
                          </a:solidFill>
                        </a:rPr>
                        <a:t>++</a:t>
                      </a:r>
                      <a:endParaRPr lang="en-US" sz="1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24672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 2.1</a:t>
                      </a:r>
                      <a:endParaRPr lang="en-US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Myers </a:t>
                      </a:r>
                      <a:r>
                        <a:rPr lang="en-US" sz="12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bitvector</a:t>
                      </a:r>
                      <a:r>
                        <a:rPr lang="en-US" sz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par.</a:t>
                      </a:r>
                      <a:endParaRPr lang="en-US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(+)</a:t>
                      </a:r>
                    </a:p>
                  </a:txBody>
                  <a:tcPr/>
                </a:tc>
              </a:tr>
              <a:tr h="24672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 2</a:t>
                      </a:r>
                      <a:endParaRPr lang="en-US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Container</a:t>
                      </a:r>
                      <a:r>
                        <a:rPr lang="en-US" sz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par.</a:t>
                      </a:r>
                      <a:endParaRPr lang="en-US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4672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</a:t>
                      </a:r>
                      <a:r>
                        <a:rPr lang="en-US" sz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1.4</a:t>
                      </a:r>
                      <a:endParaRPr lang="en-US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JST supports core par.</a:t>
                      </a:r>
                      <a:endParaRPr lang="en-US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4672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 4</a:t>
                      </a:r>
                      <a:endParaRPr lang="en-US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Data parallel</a:t>
                      </a:r>
                      <a:r>
                        <a:rPr lang="en-US" sz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containers par.</a:t>
                      </a:r>
                      <a:endParaRPr lang="en-US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4672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 2.3</a:t>
                      </a:r>
                      <a:endParaRPr lang="en-US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String</a:t>
                      </a:r>
                      <a:r>
                        <a:rPr lang="en-US" sz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index parallelized</a:t>
                      </a:r>
                      <a:endParaRPr lang="en-US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(+)</a:t>
                      </a:r>
                    </a:p>
                  </a:txBody>
                  <a:tcPr/>
                </a:tc>
              </a:tr>
              <a:tr h="24672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 2.4</a:t>
                      </a:r>
                      <a:endParaRPr lang="en-US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I/O parallelized</a:t>
                      </a:r>
                      <a:endParaRPr lang="en-US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(+)</a:t>
                      </a:r>
                    </a:p>
                  </a:txBody>
                  <a:tcPr/>
                </a:tc>
              </a:tr>
              <a:tr h="24672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 5</a:t>
                      </a:r>
                      <a:endParaRPr lang="en-US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SeqAn</a:t>
                      </a:r>
                      <a:r>
                        <a:rPr lang="en-US" sz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parallel release</a:t>
                      </a:r>
                      <a:endParaRPr lang="en-US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3418318" y="875666"/>
            <a:ext cx="5036005" cy="2004100"/>
            <a:chOff x="3418318" y="875666"/>
            <a:chExt cx="5036005" cy="2004100"/>
          </a:xfrm>
        </p:grpSpPr>
        <p:sp>
          <p:nvSpPr>
            <p:cNvPr id="18" name="TextBox 17"/>
            <p:cNvSpPr txBox="1"/>
            <p:nvPr/>
          </p:nvSpPr>
          <p:spPr>
            <a:xfrm>
              <a:off x="3845369" y="875666"/>
              <a:ext cx="4608954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First SIMD version implemented, not tested</a:t>
              </a:r>
            </a:p>
            <a:p>
              <a:r>
                <a:rPr lang="en-US" dirty="0" smtClean="0"/>
                <a:t>yet (Marcel </a:t>
              </a:r>
              <a:r>
                <a:rPr lang="en-US" dirty="0" err="1" smtClean="0"/>
                <a:t>Ehrhardt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7" name="Straight Arrow Connector 6"/>
            <p:cNvCxnSpPr>
              <a:endCxn id="18" idx="1"/>
            </p:cNvCxnSpPr>
            <p:nvPr/>
          </p:nvCxnSpPr>
          <p:spPr bwMode="auto">
            <a:xfrm flipV="1">
              <a:off x="3418318" y="1198832"/>
              <a:ext cx="427051" cy="1680934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5" name="Group 24"/>
          <p:cNvGrpSpPr/>
          <p:nvPr/>
        </p:nvGrpSpPr>
        <p:grpSpPr>
          <a:xfrm>
            <a:off x="3418318" y="1847571"/>
            <a:ext cx="5023181" cy="1618236"/>
            <a:chOff x="3418318" y="1847571"/>
            <a:chExt cx="5023181" cy="1618236"/>
          </a:xfrm>
        </p:grpSpPr>
        <p:sp>
          <p:nvSpPr>
            <p:cNvPr id="15" name="TextBox 14"/>
            <p:cNvSpPr txBox="1"/>
            <p:nvPr/>
          </p:nvSpPr>
          <p:spPr>
            <a:xfrm>
              <a:off x="3858193" y="1847571"/>
              <a:ext cx="4583306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René </a:t>
              </a:r>
              <a:r>
                <a:rPr lang="en-US" dirty="0" err="1" smtClean="0"/>
                <a:t>Rahn</a:t>
              </a:r>
              <a:r>
                <a:rPr lang="en-US" dirty="0" smtClean="0"/>
                <a:t> will finish after alignment paper</a:t>
              </a:r>
              <a:endParaRPr lang="en-US" dirty="0"/>
            </a:p>
          </p:txBody>
        </p:sp>
        <p:cxnSp>
          <p:nvCxnSpPr>
            <p:cNvPr id="13" name="Straight Arrow Connector 12"/>
            <p:cNvCxnSpPr>
              <a:endCxn id="15" idx="1"/>
            </p:cNvCxnSpPr>
            <p:nvPr/>
          </p:nvCxnSpPr>
          <p:spPr bwMode="auto">
            <a:xfrm flipV="1">
              <a:off x="3418318" y="2032237"/>
              <a:ext cx="439875" cy="143357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6" name="Group 25"/>
          <p:cNvGrpSpPr/>
          <p:nvPr/>
        </p:nvGrpSpPr>
        <p:grpSpPr>
          <a:xfrm>
            <a:off x="3418318" y="2542477"/>
            <a:ext cx="5130627" cy="1618235"/>
            <a:chOff x="3418318" y="2542477"/>
            <a:chExt cx="5130627" cy="1618235"/>
          </a:xfrm>
        </p:grpSpPr>
        <p:sp>
          <p:nvSpPr>
            <p:cNvPr id="6" name="TextBox 5"/>
            <p:cNvSpPr txBox="1"/>
            <p:nvPr/>
          </p:nvSpPr>
          <p:spPr>
            <a:xfrm>
              <a:off x="3858193" y="2542477"/>
              <a:ext cx="4690752" cy="9233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Postponed to end of the year until EPR is included into  SDSL and SDSL is adapted</a:t>
              </a:r>
            </a:p>
            <a:p>
              <a:r>
                <a:rPr lang="en-US" dirty="0" smtClean="0"/>
                <a:t>(Christopher </a:t>
              </a:r>
              <a:r>
                <a:rPr lang="en-US" dirty="0" err="1" smtClean="0"/>
                <a:t>Pockrandt</a:t>
              </a:r>
              <a:r>
                <a:rPr lang="en-US" dirty="0" smtClean="0"/>
                <a:t>)</a:t>
              </a:r>
            </a:p>
          </p:txBody>
        </p:sp>
        <p:cxnSp>
          <p:nvCxnSpPr>
            <p:cNvPr id="16" name="Straight Arrow Connector 15"/>
            <p:cNvCxnSpPr>
              <a:endCxn id="6" idx="1"/>
            </p:cNvCxnSpPr>
            <p:nvPr/>
          </p:nvCxnSpPr>
          <p:spPr bwMode="auto">
            <a:xfrm flipV="1">
              <a:off x="3418318" y="3004142"/>
              <a:ext cx="439875" cy="115657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7" name="Group 26"/>
          <p:cNvGrpSpPr/>
          <p:nvPr/>
        </p:nvGrpSpPr>
        <p:grpSpPr>
          <a:xfrm>
            <a:off x="3418318" y="3791380"/>
            <a:ext cx="3009809" cy="608428"/>
            <a:chOff x="3418318" y="3791380"/>
            <a:chExt cx="3009809" cy="608428"/>
          </a:xfrm>
        </p:grpSpPr>
        <p:sp>
          <p:nvSpPr>
            <p:cNvPr id="12" name="TextBox 11"/>
            <p:cNvSpPr txBox="1"/>
            <p:nvPr/>
          </p:nvSpPr>
          <p:spPr>
            <a:xfrm>
              <a:off x="3845369" y="3791380"/>
              <a:ext cx="2582758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BAM I/O is parallelized</a:t>
              </a:r>
              <a:endParaRPr lang="en-US" dirty="0"/>
            </a:p>
          </p:txBody>
        </p:sp>
        <p:cxnSp>
          <p:nvCxnSpPr>
            <p:cNvPr id="19" name="Straight Arrow Connector 18"/>
            <p:cNvCxnSpPr>
              <a:endCxn id="12" idx="1"/>
            </p:cNvCxnSpPr>
            <p:nvPr/>
          </p:nvCxnSpPr>
          <p:spPr bwMode="auto">
            <a:xfrm flipV="1">
              <a:off x="3418318" y="3976046"/>
              <a:ext cx="427051" cy="423762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8" name="Group 27"/>
          <p:cNvGrpSpPr/>
          <p:nvPr/>
        </p:nvGrpSpPr>
        <p:grpSpPr>
          <a:xfrm>
            <a:off x="3418318" y="4486285"/>
            <a:ext cx="3073929" cy="369332"/>
            <a:chOff x="3418318" y="4486285"/>
            <a:chExt cx="3073929" cy="369332"/>
          </a:xfrm>
        </p:grpSpPr>
        <p:sp>
          <p:nvSpPr>
            <p:cNvPr id="17" name="TextBox 16"/>
            <p:cNvSpPr txBox="1"/>
            <p:nvPr/>
          </p:nvSpPr>
          <p:spPr>
            <a:xfrm>
              <a:off x="3858193" y="4486285"/>
              <a:ext cx="2634054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Release end of the year</a:t>
              </a:r>
              <a:endParaRPr lang="en-US" dirty="0"/>
            </a:p>
          </p:txBody>
        </p:sp>
        <p:cxnSp>
          <p:nvCxnSpPr>
            <p:cNvPr id="21" name="Straight Arrow Connector 20"/>
            <p:cNvCxnSpPr>
              <a:endCxn id="17" idx="1"/>
            </p:cNvCxnSpPr>
            <p:nvPr/>
          </p:nvCxnSpPr>
          <p:spPr bwMode="auto">
            <a:xfrm flipV="1">
              <a:off x="3418318" y="4670951"/>
              <a:ext cx="439875" cy="13865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525078876"/>
      </p:ext>
    </p:extLst>
  </p:cSld>
  <p:clrMapOvr>
    <a:masterClrMapping/>
  </p:clrMapOvr>
  <p:transition spd="slow" advTm="1177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0829" y="171737"/>
            <a:ext cx="5475717" cy="321469"/>
          </a:xfrm>
        </p:spPr>
        <p:txBody>
          <a:bodyPr/>
          <a:lstStyle/>
          <a:p>
            <a:r>
              <a:rPr lang="en-US" b="0" dirty="0" smtClean="0"/>
              <a:t>App: </a:t>
            </a:r>
            <a:r>
              <a:rPr lang="en-US" b="0" dirty="0" err="1" smtClean="0"/>
              <a:t>PacBio</a:t>
            </a:r>
            <a:r>
              <a:rPr lang="en-US" b="0" dirty="0" smtClean="0"/>
              <a:t> mapping</a:t>
            </a:r>
            <a:endParaRPr lang="en-US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17" y="640933"/>
            <a:ext cx="4593800" cy="41949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13817" y="999858"/>
            <a:ext cx="376014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PacBio</a:t>
            </a:r>
            <a:r>
              <a:rPr lang="en-US" dirty="0" smtClean="0"/>
              <a:t> reads are now 20-40kb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13816" y="1883269"/>
            <a:ext cx="376014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Error rate is high ~ </a:t>
            </a:r>
            <a:r>
              <a:rPr lang="en-US" dirty="0" smtClean="0">
                <a:solidFill>
                  <a:srgbClr val="FF0000"/>
                </a:solidFill>
              </a:rPr>
              <a:t>15%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13815" y="2766680"/>
            <a:ext cx="376014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Techniques for low error Illumina reads are not applicable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13814" y="3927091"/>
            <a:ext cx="376014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Verification with DP based alignment is desirable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017" y="4604007"/>
            <a:ext cx="16594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Source: </a:t>
            </a:r>
            <a:r>
              <a:rPr lang="en-US" sz="1100" dirty="0" err="1" smtClean="0"/>
              <a:t>pacBio</a:t>
            </a:r>
            <a:r>
              <a:rPr lang="en-US" sz="1100" dirty="0" smtClean="0"/>
              <a:t> website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782101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App: </a:t>
            </a:r>
            <a:r>
              <a:rPr lang="en-US" b="0" dirty="0" err="1" smtClean="0"/>
              <a:t>PacBio</a:t>
            </a:r>
            <a:r>
              <a:rPr lang="en-US" b="0" dirty="0" smtClean="0"/>
              <a:t> mapping</a:t>
            </a:r>
            <a:endParaRPr lang="en-US" b="0" dirty="0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/>
          </p:nvPr>
        </p:nvGraphicFramePr>
        <p:xfrm>
          <a:off x="512131" y="692793"/>
          <a:ext cx="4457456" cy="4145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</a:tblGrid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22302" y="692793"/>
            <a:ext cx="32892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banded alignment would need to compute the blocks in </a:t>
            </a:r>
            <a:r>
              <a:rPr lang="en-US" dirty="0" smtClean="0">
                <a:solidFill>
                  <a:srgbClr val="FF0000"/>
                </a:solidFill>
              </a:rPr>
              <a:t>red (about 1500)</a:t>
            </a:r>
            <a:r>
              <a:rPr lang="en-US" dirty="0" smtClean="0"/>
              <a:t> to find the correct alignment through the </a:t>
            </a:r>
            <a:br>
              <a:rPr lang="en-US" dirty="0" smtClean="0"/>
            </a:b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blue(~200)</a:t>
            </a:r>
            <a:r>
              <a:rPr lang="en-US" dirty="0" smtClean="0"/>
              <a:t> blocks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5169159" y="692793"/>
            <a:ext cx="9331" cy="414528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 rot="16200000">
            <a:off x="4703792" y="2580767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~30.000 bps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7765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App: </a:t>
            </a:r>
            <a:r>
              <a:rPr lang="en-US" b="0" dirty="0" err="1" smtClean="0"/>
              <a:t>PacBio</a:t>
            </a:r>
            <a:r>
              <a:rPr lang="en-US" b="0" dirty="0" smtClean="0"/>
              <a:t> mapping</a:t>
            </a:r>
            <a:endParaRPr lang="en-US" b="0" dirty="0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/>
          </p:nvPr>
        </p:nvGraphicFramePr>
        <p:xfrm>
          <a:off x="512131" y="692793"/>
          <a:ext cx="4457456" cy="4145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  <a:gridCol w="278591"/>
              </a:tblGrid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92099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A7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22302" y="692793"/>
            <a:ext cx="3289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will determine a smaller set of </a:t>
            </a:r>
            <a:r>
              <a:rPr lang="en-US" dirty="0" smtClean="0">
                <a:solidFill>
                  <a:srgbClr val="FF0000"/>
                </a:solidFill>
              </a:rPr>
              <a:t>necessary</a:t>
            </a:r>
            <a:r>
              <a:rPr lang="en-US" dirty="0" smtClean="0"/>
              <a:t> blocks to be computed (in green)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22302" y="1779265"/>
            <a:ext cx="3193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Process them with the alignment module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5169159" y="692793"/>
            <a:ext cx="9331" cy="414528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 rot="16200000">
            <a:off x="4703792" y="2580767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~30.000 bps</a:t>
            </a:r>
            <a:endParaRPr lang="en-US" dirty="0"/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3" t="26004" b="3752"/>
          <a:stretch/>
        </p:blipFill>
        <p:spPr>
          <a:xfrm>
            <a:off x="1822381" y="585433"/>
            <a:ext cx="5014677" cy="4503420"/>
          </a:xfrm>
        </p:spPr>
      </p:pic>
    </p:spTree>
    <p:extLst>
      <p:ext uri="{BB962C8B-B14F-4D97-AF65-F5344CB8AC3E}">
        <p14:creationId xmlns:p14="http://schemas.microsoft.com/office/powerpoint/2010/main" val="12008312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592" y="602639"/>
            <a:ext cx="668712" cy="432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73" y="602639"/>
            <a:ext cx="913171" cy="432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568" y="602639"/>
            <a:ext cx="920557" cy="432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710" y="602639"/>
            <a:ext cx="657391" cy="432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922" y="602639"/>
            <a:ext cx="788321" cy="432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602639"/>
            <a:ext cx="607305" cy="4320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4367568" y="3558503"/>
            <a:ext cx="700974" cy="136413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2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881257"/>
              </p:ext>
            </p:extLst>
          </p:nvPr>
        </p:nvGraphicFramePr>
        <p:xfrm>
          <a:off x="259988" y="1334629"/>
          <a:ext cx="8345634" cy="2728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799"/>
                <a:gridCol w="4381135"/>
                <a:gridCol w="1927700"/>
              </a:tblGrid>
              <a:tr h="74305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Step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Estimated runtime for</a:t>
                      </a:r>
                      <a:r>
                        <a:rPr lang="en-US" sz="2000" baseline="0" dirty="0" smtClean="0"/>
                        <a:t> 1M reads (10kb)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Parallelized</a:t>
                      </a:r>
                      <a:endParaRPr lang="en-US" sz="2000" dirty="0"/>
                    </a:p>
                  </a:txBody>
                  <a:tcPr/>
                </a:tc>
              </a:tr>
              <a:tr h="4199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Locate window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/>
                        <a:t>≅ </a:t>
                      </a:r>
                      <a:r>
                        <a:rPr lang="en-US" sz="2000" dirty="0" smtClean="0"/>
                        <a:t>900 s </a:t>
                      </a:r>
                      <a:r>
                        <a:rPr lang="en-US" sz="2000" dirty="0" smtClean="0">
                          <a:sym typeface="Wingdings"/>
                        </a:rPr>
                        <a:t> 2M verifications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Not yet</a:t>
                      </a:r>
                      <a:endParaRPr lang="en-US" sz="2000" dirty="0"/>
                    </a:p>
                  </a:txBody>
                  <a:tcPr/>
                </a:tc>
              </a:tr>
              <a:tr h="4199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Determine band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/>
                        <a:t>≅ 2000 s </a:t>
                      </a:r>
                      <a:r>
                        <a:rPr lang="en-US" sz="2000" baseline="0" dirty="0" smtClean="0">
                          <a:sym typeface="Wingdings"/>
                        </a:rPr>
                        <a:t> 100-200 alignments/read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Not yet</a:t>
                      </a:r>
                      <a:endParaRPr lang="en-US" sz="2000" dirty="0"/>
                    </a:p>
                  </a:txBody>
                  <a:tcPr/>
                </a:tc>
              </a:tr>
              <a:tr h="7252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Exact alignment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/>
                        <a:t>≅ 1000 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Yes (Xeon</a:t>
                      </a:r>
                      <a:r>
                        <a:rPr lang="en-US" sz="2000" baseline="0" dirty="0" smtClean="0"/>
                        <a:t>/</a:t>
                      </a:r>
                    </a:p>
                    <a:p>
                      <a:r>
                        <a:rPr lang="en-US" sz="2000" baseline="0" smtClean="0"/>
                        <a:t>Xeon Phi</a:t>
                      </a:r>
                      <a:r>
                        <a:rPr lang="en-US" sz="2000" smtClean="0"/>
                        <a:t>)</a:t>
                      </a:r>
                      <a:endParaRPr lang="en-US" sz="2000" dirty="0"/>
                    </a:p>
                  </a:txBody>
                  <a:tcPr/>
                </a:tc>
              </a:tr>
              <a:tr h="419989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≅ 4000 s ≅ 1 hour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35050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9148" y="-53784"/>
            <a:ext cx="8229600" cy="857250"/>
          </a:xfrm>
        </p:spPr>
        <p:txBody>
          <a:bodyPr/>
          <a:lstStyle/>
          <a:p>
            <a:r>
              <a:rPr lang="en-GB" dirty="0" smtClean="0"/>
              <a:t>Presentations of work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278295" y="878774"/>
            <a:ext cx="8090453" cy="3460108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b="0" dirty="0" smtClean="0">
                <a:solidFill>
                  <a:schemeClr val="bg1">
                    <a:lumMod val="65000"/>
                  </a:schemeClr>
                </a:solidFill>
              </a:rPr>
              <a:t>SC Austin (Talk by Knut Reinert @ Intel event)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0" dirty="0" smtClean="0">
                <a:solidFill>
                  <a:schemeClr val="bg1">
                    <a:lumMod val="65000"/>
                  </a:schemeClr>
                </a:solidFill>
              </a:rPr>
              <a:t>IPCC meeting Ostrava (Marcel </a:t>
            </a:r>
            <a:r>
              <a:rPr lang="en-US" sz="2000" b="0" dirty="0" err="1" smtClean="0">
                <a:solidFill>
                  <a:schemeClr val="bg1">
                    <a:lumMod val="65000"/>
                  </a:schemeClr>
                </a:solidFill>
              </a:rPr>
              <a:t>Ehrhardt</a:t>
            </a:r>
            <a:r>
              <a:rPr lang="en-US" sz="2000" b="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0" dirty="0" smtClean="0">
                <a:solidFill>
                  <a:schemeClr val="bg1">
                    <a:lumMod val="65000"/>
                  </a:schemeClr>
                </a:solidFill>
              </a:rPr>
              <a:t>IPCC meeting Toulouse (Rene </a:t>
            </a:r>
            <a:r>
              <a:rPr lang="en-US" sz="2000" b="0" dirty="0" err="1" smtClean="0">
                <a:solidFill>
                  <a:schemeClr val="bg1">
                    <a:lumMod val="65000"/>
                  </a:schemeClr>
                </a:solidFill>
              </a:rPr>
              <a:t>Rahn</a:t>
            </a:r>
            <a:r>
              <a:rPr lang="en-US" sz="2000" b="0" dirty="0" smtClean="0">
                <a:solidFill>
                  <a:schemeClr val="bg1">
                    <a:lumMod val="65000"/>
                  </a:schemeClr>
                </a:solidFill>
              </a:rPr>
              <a:t>, Marcel </a:t>
            </a:r>
            <a:r>
              <a:rPr lang="en-US" sz="2000" b="0" dirty="0" err="1" smtClean="0">
                <a:solidFill>
                  <a:schemeClr val="bg1">
                    <a:lumMod val="65000"/>
                  </a:schemeClr>
                </a:solidFill>
              </a:rPr>
              <a:t>Ehrhardt</a:t>
            </a:r>
            <a:r>
              <a:rPr lang="en-US" sz="2000" b="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0" dirty="0" err="1" smtClean="0">
                <a:solidFill>
                  <a:schemeClr val="bg1">
                    <a:lumMod val="65000"/>
                  </a:schemeClr>
                </a:solidFill>
              </a:rPr>
              <a:t>de.NBI</a:t>
            </a:r>
            <a:r>
              <a:rPr lang="en-US" sz="2000" b="0" dirty="0" smtClean="0">
                <a:solidFill>
                  <a:schemeClr val="bg1">
                    <a:lumMod val="65000"/>
                  </a:schemeClr>
                </a:solidFill>
              </a:rPr>
              <a:t> Symposium ”Bioinformatics </a:t>
            </a:r>
            <a:r>
              <a:rPr lang="en-US" sz="2000" b="0" dirty="0">
                <a:solidFill>
                  <a:schemeClr val="bg1">
                    <a:lumMod val="65000"/>
                  </a:schemeClr>
                </a:solidFill>
              </a:rPr>
              <a:t>for Human Health and </a:t>
            </a:r>
            <a:r>
              <a:rPr lang="en-US" sz="2000" b="0" dirty="0" smtClean="0">
                <a:solidFill>
                  <a:schemeClr val="bg1">
                    <a:lumMod val="65000"/>
                  </a:schemeClr>
                </a:solidFill>
              </a:rPr>
              <a:t>Disease”</a:t>
            </a:r>
            <a:endParaRPr lang="en-US" sz="2000" b="0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b="0" dirty="0" smtClean="0">
                <a:solidFill>
                  <a:schemeClr val="tx1"/>
                </a:solidFill>
              </a:rPr>
              <a:t>The </a:t>
            </a:r>
            <a:r>
              <a:rPr lang="en-US" sz="2000" b="0" dirty="0" err="1" smtClean="0">
                <a:solidFill>
                  <a:schemeClr val="tx1"/>
                </a:solidFill>
              </a:rPr>
              <a:t>SeqAn</a:t>
            </a:r>
            <a:r>
              <a:rPr lang="en-US" sz="2000" b="0" dirty="0" smtClean="0">
                <a:solidFill>
                  <a:schemeClr val="tx1"/>
                </a:solidFill>
              </a:rPr>
              <a:t> library, Intel training, ISC Frankfurt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0" dirty="0" smtClean="0"/>
              <a:t>Engineering meets biomedicine: </a:t>
            </a:r>
            <a:br>
              <a:rPr lang="en-US" sz="2000" b="0" dirty="0" smtClean="0"/>
            </a:br>
            <a:r>
              <a:rPr lang="en-US" sz="2000" b="0" dirty="0" smtClean="0"/>
              <a:t>The </a:t>
            </a:r>
            <a:r>
              <a:rPr lang="en-US" sz="2000" b="0" dirty="0" err="1" smtClean="0"/>
              <a:t>SeqAn</a:t>
            </a:r>
            <a:r>
              <a:rPr lang="en-US" sz="2000" b="0" dirty="0" smtClean="0"/>
              <a:t> C++ library for efficient NGS sequence analysis,</a:t>
            </a:r>
            <a:br>
              <a:rPr lang="en-US" sz="2000" b="0" dirty="0" smtClean="0"/>
            </a:br>
            <a:r>
              <a:rPr lang="en-US" sz="2000" b="0" dirty="0" smtClean="0"/>
              <a:t>Jackson Labs, Farmington, CT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0" dirty="0" smtClean="0"/>
              <a:t>Submitted abstract to Intel HPC Developer Conference, Denver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5330244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9148" y="-53784"/>
            <a:ext cx="8229600" cy="857250"/>
          </a:xfrm>
        </p:spPr>
        <p:txBody>
          <a:bodyPr/>
          <a:lstStyle/>
          <a:p>
            <a:r>
              <a:rPr lang="en-GB" dirty="0" smtClean="0"/>
              <a:t>Publications of work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2944" y="3378531"/>
            <a:ext cx="8090453" cy="718028"/>
          </a:xfrm>
        </p:spPr>
        <p:txBody>
          <a:bodyPr/>
          <a:lstStyle/>
          <a:p>
            <a:r>
              <a:rPr lang="en-US" sz="2000" b="0" dirty="0" smtClean="0"/>
              <a:t>Technical paper of alignment module planned to submit this month</a:t>
            </a:r>
            <a:br>
              <a:rPr lang="en-US" sz="2000" b="0" dirty="0" smtClean="0"/>
            </a:br>
            <a:r>
              <a:rPr lang="en-US" sz="2000" b="0" dirty="0" smtClean="0"/>
              <a:t>Application paper for </a:t>
            </a:r>
            <a:r>
              <a:rPr lang="en-US" sz="2000" b="0" dirty="0" err="1" smtClean="0"/>
              <a:t>PacBio</a:t>
            </a:r>
            <a:r>
              <a:rPr lang="en-US" sz="2000" b="0" dirty="0" smtClean="0"/>
              <a:t> 3</a:t>
            </a:r>
            <a:r>
              <a:rPr lang="en-US" sz="2000" b="0" baseline="30000" dirty="0" smtClean="0"/>
              <a:t>rd</a:t>
            </a:r>
            <a:r>
              <a:rPr lang="en-US" sz="2000" b="0" dirty="0" smtClean="0"/>
              <a:t> or 4</a:t>
            </a:r>
            <a:r>
              <a:rPr lang="en-US" sz="2000" b="0" baseline="30000" dirty="0" smtClean="0"/>
              <a:t>th</a:t>
            </a:r>
            <a:r>
              <a:rPr lang="en-US" sz="2000" b="0" dirty="0" smtClean="0"/>
              <a:t> quarter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8" y="997527"/>
            <a:ext cx="2447859" cy="2072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071" y="997527"/>
            <a:ext cx="143510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119" y="981842"/>
            <a:ext cx="3742629" cy="2158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2187" y="4013860"/>
            <a:ext cx="2957673" cy="111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249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 of IPCC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Adaption of more DP variants to the parallel </a:t>
            </a:r>
            <a:r>
              <a:rPr lang="en-US" dirty="0" smtClean="0"/>
              <a:t>wave-front </a:t>
            </a:r>
            <a:r>
              <a:rPr lang="en-US" dirty="0" smtClean="0"/>
              <a:t>model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Parallelized index based search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Parallel containers (integration of TBB)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Vectorized</a:t>
            </a:r>
            <a:r>
              <a:rPr lang="en-US" dirty="0" smtClean="0"/>
              <a:t> Myers' Bit vector algorithm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Parallel streaming over JST (Journaled String Tree)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Generic offloading of algorithmic components, e.g. index search, alignment computation, etc.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Right Arrow 3"/>
          <p:cNvSpPr/>
          <p:nvPr/>
        </p:nvSpPr>
        <p:spPr bwMode="auto">
          <a:xfrm>
            <a:off x="700548" y="3672348"/>
            <a:ext cx="1600200" cy="346587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61188" y="3251240"/>
            <a:ext cx="4490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Users can easily parallelize their applications by parallel kernels of </a:t>
            </a:r>
            <a:r>
              <a:rPr lang="en-US" sz="2400" dirty="0" err="1" smtClean="0">
                <a:solidFill>
                  <a:srgbClr val="C00000"/>
                </a:solidFill>
              </a:rPr>
              <a:t>SeqAn</a:t>
            </a:r>
            <a:r>
              <a:rPr lang="en-US" sz="2400" dirty="0" smtClean="0">
                <a:solidFill>
                  <a:srgbClr val="C00000"/>
                </a:solidFill>
              </a:rPr>
              <a:t>!!!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818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DREAM index</a:t>
            </a:r>
            <a:endParaRPr lang="en-US" dirty="0"/>
          </a:p>
        </p:txBody>
      </p:sp>
      <p:pic>
        <p:nvPicPr>
          <p:cNvPr id="220" name="Picture 2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4" y="600074"/>
            <a:ext cx="7905270" cy="4354172"/>
          </a:xfrm>
          <a:prstGeom prst="rect">
            <a:avLst/>
          </a:prstGeom>
        </p:spPr>
      </p:pic>
      <p:sp>
        <p:nvSpPr>
          <p:cNvPr id="221" name="Rectangle 220"/>
          <p:cNvSpPr/>
          <p:nvPr/>
        </p:nvSpPr>
        <p:spPr>
          <a:xfrm>
            <a:off x="664369" y="1891398"/>
            <a:ext cx="7879555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+mj-lt"/>
              </a:rPr>
              <a:t>Dynamic </a:t>
            </a:r>
            <a:r>
              <a:rPr lang="en-US" sz="4800" dirty="0" err="1">
                <a:latin typeface="+mj-lt"/>
              </a:rPr>
              <a:t>seaRchablE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pArallel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coMpressed</a:t>
            </a:r>
            <a:r>
              <a:rPr lang="en-US" sz="4800" dirty="0">
                <a:latin typeface="+mj-lt"/>
              </a:rPr>
              <a:t> index </a:t>
            </a:r>
          </a:p>
        </p:txBody>
      </p:sp>
    </p:spTree>
    <p:extLst>
      <p:ext uri="{BB962C8B-B14F-4D97-AF65-F5344CB8AC3E}">
        <p14:creationId xmlns:p14="http://schemas.microsoft.com/office/powerpoint/2010/main" val="2022697754"/>
      </p:ext>
    </p:extLst>
  </p:cSld>
  <p:clrMapOvr>
    <a:masterClrMapping/>
  </p:clrMapOvr>
  <p:transition spd="slow" advTm="1177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817" y="1232744"/>
            <a:ext cx="5355055" cy="294953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IPCC 1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695221" y="689025"/>
            <a:ext cx="2031325" cy="1211213"/>
            <a:chOff x="3695221" y="689025"/>
            <a:chExt cx="2031325" cy="1211213"/>
          </a:xfrm>
        </p:grpSpPr>
        <p:sp>
          <p:nvSpPr>
            <p:cNvPr id="6" name="TextBox 5"/>
            <p:cNvSpPr txBox="1"/>
            <p:nvPr/>
          </p:nvSpPr>
          <p:spPr>
            <a:xfrm>
              <a:off x="3695221" y="689025"/>
              <a:ext cx="2031325" cy="3693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mtClean="0"/>
                <a:t>Alignment module</a:t>
              </a:r>
              <a:endParaRPr lang="en-US" dirty="0"/>
            </a:p>
          </p:txBody>
        </p:sp>
        <p:cxnSp>
          <p:nvCxnSpPr>
            <p:cNvPr id="10" name="Straight Arrow Connector 9"/>
            <p:cNvCxnSpPr>
              <a:stCxn id="6" idx="2"/>
            </p:cNvCxnSpPr>
            <p:nvPr/>
          </p:nvCxnSpPr>
          <p:spPr bwMode="auto">
            <a:xfrm>
              <a:off x="4710884" y="1058357"/>
              <a:ext cx="346891" cy="841881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6729413" y="2224744"/>
            <a:ext cx="1688029" cy="618469"/>
            <a:chOff x="6729413" y="2224744"/>
            <a:chExt cx="1688029" cy="618469"/>
          </a:xfrm>
        </p:grpSpPr>
        <p:sp>
          <p:nvSpPr>
            <p:cNvPr id="4" name="TextBox 3"/>
            <p:cNvSpPr txBox="1"/>
            <p:nvPr/>
          </p:nvSpPr>
          <p:spPr>
            <a:xfrm>
              <a:off x="7822407" y="2224744"/>
              <a:ext cx="595035" cy="3693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mtClean="0"/>
                <a:t>JST</a:t>
              </a:r>
              <a:endParaRPr lang="en-US" dirty="0" smtClean="0"/>
            </a:p>
          </p:txBody>
        </p:sp>
        <p:cxnSp>
          <p:nvCxnSpPr>
            <p:cNvPr id="11" name="Straight Arrow Connector 10"/>
            <p:cNvCxnSpPr>
              <a:stCxn id="4" idx="1"/>
            </p:cNvCxnSpPr>
            <p:nvPr/>
          </p:nvCxnSpPr>
          <p:spPr bwMode="auto">
            <a:xfrm flipH="1">
              <a:off x="6729413" y="2409410"/>
              <a:ext cx="1092994" cy="433803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7" name="Group 16"/>
          <p:cNvGrpSpPr/>
          <p:nvPr/>
        </p:nvGrpSpPr>
        <p:grpSpPr>
          <a:xfrm>
            <a:off x="4943253" y="2952246"/>
            <a:ext cx="2518638" cy="1713418"/>
            <a:chOff x="4943253" y="2952246"/>
            <a:chExt cx="2518638" cy="1713418"/>
          </a:xfrm>
        </p:grpSpPr>
        <p:sp>
          <p:nvSpPr>
            <p:cNvPr id="9" name="TextBox 8"/>
            <p:cNvSpPr txBox="1"/>
            <p:nvPr/>
          </p:nvSpPr>
          <p:spPr>
            <a:xfrm>
              <a:off x="4943253" y="4296332"/>
              <a:ext cx="2518638" cy="3693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Parallel index interface</a:t>
              </a:r>
            </a:p>
          </p:txBody>
        </p:sp>
        <p:cxnSp>
          <p:nvCxnSpPr>
            <p:cNvPr id="14" name="Straight Arrow Connector 13"/>
            <p:cNvCxnSpPr>
              <a:stCxn id="9" idx="0"/>
            </p:cNvCxnSpPr>
            <p:nvPr/>
          </p:nvCxnSpPr>
          <p:spPr bwMode="auto">
            <a:xfrm flipH="1" flipV="1">
              <a:off x="5755828" y="2952246"/>
              <a:ext cx="446744" cy="1344086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226285" y="2213591"/>
            <a:ext cx="2002734" cy="1179690"/>
            <a:chOff x="226285" y="2213591"/>
            <a:chExt cx="2002734" cy="1179690"/>
          </a:xfrm>
        </p:grpSpPr>
        <p:sp>
          <p:nvSpPr>
            <p:cNvPr id="8" name="TextBox 7"/>
            <p:cNvSpPr txBox="1"/>
            <p:nvPr/>
          </p:nvSpPr>
          <p:spPr>
            <a:xfrm>
              <a:off x="226285" y="2409410"/>
              <a:ext cx="1133644" cy="9233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Parallel </a:t>
              </a:r>
              <a:br>
                <a:rPr lang="en-US" dirty="0" smtClean="0"/>
              </a:br>
              <a:r>
                <a:rPr lang="en-US" dirty="0" smtClean="0"/>
                <a:t>container</a:t>
              </a:r>
            </a:p>
            <a:p>
              <a:r>
                <a:rPr lang="en-US" dirty="0"/>
                <a:t>a</a:t>
              </a:r>
              <a:r>
                <a:rPr lang="en-US" dirty="0" smtClean="0"/>
                <a:t>nd I/O</a:t>
              </a:r>
            </a:p>
          </p:txBody>
        </p:sp>
        <p:cxnSp>
          <p:nvCxnSpPr>
            <p:cNvPr id="18" name="Straight Arrow Connector 17"/>
            <p:cNvCxnSpPr>
              <a:stCxn id="8" idx="3"/>
            </p:cNvCxnSpPr>
            <p:nvPr/>
          </p:nvCxnSpPr>
          <p:spPr bwMode="auto">
            <a:xfrm flipV="1">
              <a:off x="1359929" y="2213591"/>
              <a:ext cx="861777" cy="657484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" name="Straight Arrow Connector 21"/>
            <p:cNvCxnSpPr>
              <a:stCxn id="8" idx="3"/>
            </p:cNvCxnSpPr>
            <p:nvPr/>
          </p:nvCxnSpPr>
          <p:spPr bwMode="auto">
            <a:xfrm>
              <a:off x="1359929" y="2871075"/>
              <a:ext cx="869090" cy="522206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7" name="Group 6"/>
          <p:cNvGrpSpPr/>
          <p:nvPr/>
        </p:nvGrpSpPr>
        <p:grpSpPr>
          <a:xfrm>
            <a:off x="1206043" y="934020"/>
            <a:ext cx="3975557" cy="1705756"/>
            <a:chOff x="1206043" y="934020"/>
            <a:chExt cx="3975557" cy="1705756"/>
          </a:xfrm>
        </p:grpSpPr>
        <p:sp>
          <p:nvSpPr>
            <p:cNvPr id="13" name="TextBox 12"/>
            <p:cNvSpPr txBox="1"/>
            <p:nvPr/>
          </p:nvSpPr>
          <p:spPr>
            <a:xfrm>
              <a:off x="1206043" y="934020"/>
              <a:ext cx="1232069" cy="3693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Offloading</a:t>
              </a:r>
              <a:endParaRPr lang="en-US" dirty="0"/>
            </a:p>
          </p:txBody>
        </p:sp>
        <p:cxnSp>
          <p:nvCxnSpPr>
            <p:cNvPr id="15" name="Straight Arrow Connector 14"/>
            <p:cNvCxnSpPr>
              <a:stCxn id="13" idx="3"/>
            </p:cNvCxnSpPr>
            <p:nvPr/>
          </p:nvCxnSpPr>
          <p:spPr bwMode="auto">
            <a:xfrm>
              <a:off x="2438112" y="1118686"/>
              <a:ext cx="2743488" cy="152109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40689224"/>
      </p:ext>
    </p:extLst>
  </p:cSld>
  <p:clrMapOvr>
    <a:masterClrMapping/>
  </p:clrMapOvr>
  <p:transition spd="slow" advTm="1177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452" y="-53784"/>
            <a:ext cx="8229600" cy="857250"/>
          </a:xfrm>
        </p:spPr>
        <p:txBody>
          <a:bodyPr/>
          <a:lstStyle/>
          <a:p>
            <a:r>
              <a:rPr lang="en-GB" dirty="0" smtClean="0"/>
              <a:t>Acknowledgements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803466"/>
            <a:ext cx="4040188" cy="479822"/>
          </a:xfrm>
        </p:spPr>
        <p:txBody>
          <a:bodyPr/>
          <a:lstStyle/>
          <a:p>
            <a:r>
              <a:rPr lang="en-US" dirty="0"/>
              <a:t>AG </a:t>
            </a:r>
            <a:r>
              <a:rPr lang="en-US" dirty="0" smtClean="0"/>
              <a:t>ABI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" y="1283287"/>
            <a:ext cx="4040188" cy="1311527"/>
          </a:xfrm>
        </p:spPr>
        <p:txBody>
          <a:bodyPr/>
          <a:lstStyle/>
          <a:p>
            <a:pPr lvl="1" indent="0">
              <a:buNone/>
            </a:pPr>
            <a:r>
              <a:rPr lang="en-US" dirty="0" smtClean="0"/>
              <a:t>Stefan </a:t>
            </a:r>
            <a:r>
              <a:rPr lang="en-US" dirty="0" err="1" smtClean="0"/>
              <a:t>Budach</a:t>
            </a:r>
            <a:r>
              <a:rPr lang="en-US" dirty="0" smtClean="0"/>
              <a:t> </a:t>
            </a:r>
          </a:p>
          <a:p>
            <a:pPr lvl="1" indent="0">
              <a:buNone/>
            </a:pPr>
            <a:r>
              <a:rPr lang="en-US" dirty="0" smtClean="0"/>
              <a:t>Marcel </a:t>
            </a:r>
            <a:r>
              <a:rPr lang="en-US" dirty="0" err="1" smtClean="0"/>
              <a:t>Ehrhardt</a:t>
            </a:r>
            <a:endParaRPr lang="en-US" dirty="0" smtClean="0"/>
          </a:p>
          <a:p>
            <a:pPr lvl="1" indent="0">
              <a:buNone/>
            </a:pPr>
            <a:r>
              <a:rPr lang="en-US" dirty="0" smtClean="0"/>
              <a:t>René </a:t>
            </a:r>
            <a:r>
              <a:rPr lang="en-US" dirty="0" err="1" smtClean="0"/>
              <a:t>Rahn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8" y="803466"/>
            <a:ext cx="4041775" cy="479822"/>
          </a:xfrm>
        </p:spPr>
        <p:txBody>
          <a:bodyPr/>
          <a:lstStyle/>
          <a:p>
            <a:r>
              <a:rPr lang="en-US" dirty="0" smtClean="0"/>
              <a:t>Intel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645028" y="1283286"/>
            <a:ext cx="4041775" cy="939821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 Pascal </a:t>
            </a:r>
            <a:r>
              <a:rPr lang="en-US" dirty="0" err="1" smtClean="0"/>
              <a:t>Costanza</a:t>
            </a:r>
            <a:endParaRPr lang="en-US" dirty="0" smtClean="0"/>
          </a:p>
          <a:p>
            <a:r>
              <a:rPr lang="en-US" dirty="0" smtClean="0"/>
              <a:t>    Jonny </a:t>
            </a:r>
            <a:r>
              <a:rPr lang="en-US" dirty="0" err="1" smtClean="0"/>
              <a:t>Hancox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</a:p>
        </p:txBody>
      </p:sp>
      <p:sp>
        <p:nvSpPr>
          <p:cNvPr id="64" name="Text Placeholder 8"/>
          <p:cNvSpPr txBox="1">
            <a:spLocks/>
          </p:cNvSpPr>
          <p:nvPr/>
        </p:nvSpPr>
        <p:spPr bwMode="auto">
          <a:xfrm>
            <a:off x="411355" y="2541817"/>
            <a:ext cx="4040188" cy="47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None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None/>
              <a:defRPr sz="2000" b="1">
                <a:solidFill>
                  <a:srgbClr val="000000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None/>
              <a:defRPr sz="1800" b="1">
                <a:solidFill>
                  <a:srgbClr val="000000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None/>
              <a:defRPr sz="1600" b="1">
                <a:solidFill>
                  <a:srgbClr val="000000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None/>
              <a:defRPr sz="1600" b="1">
                <a:solidFill>
                  <a:srgbClr val="000000"/>
                </a:solidFill>
                <a:latin typeface="+mn-lt"/>
              </a:defRPr>
            </a:lvl5pPr>
            <a:lvl6pPr marL="2286000" indent="0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None/>
              <a:defRPr sz="1600" b="1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None/>
              <a:defRPr sz="1600" b="1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None/>
              <a:defRPr sz="1600" b="1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None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ZIB</a:t>
            </a:r>
            <a:endParaRPr lang="en-US" dirty="0"/>
          </a:p>
        </p:txBody>
      </p:sp>
      <p:sp>
        <p:nvSpPr>
          <p:cNvPr id="65" name="Content Placeholder 7"/>
          <p:cNvSpPr txBox="1">
            <a:spLocks/>
          </p:cNvSpPr>
          <p:nvPr/>
        </p:nvSpPr>
        <p:spPr bwMode="auto">
          <a:xfrm>
            <a:off x="411355" y="3021639"/>
            <a:ext cx="4040188" cy="109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556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+mn-lt"/>
              </a:defRPr>
            </a:lvl2pPr>
            <a:lvl3pPr marL="723900" indent="-1889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Char char="-"/>
              <a:defRPr sz="1800">
                <a:solidFill>
                  <a:srgbClr val="000000"/>
                </a:solidFill>
                <a:latin typeface="+mn-lt"/>
              </a:defRPr>
            </a:lvl3pPr>
            <a:lvl4pPr marL="10795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Char char="-"/>
              <a:defRPr sz="1600">
                <a:solidFill>
                  <a:srgbClr val="000000"/>
                </a:solidFill>
                <a:latin typeface="+mn-lt"/>
              </a:defRPr>
            </a:lvl4pPr>
            <a:lvl5pPr marL="14351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Char char="-"/>
              <a:defRPr sz="1600">
                <a:solidFill>
                  <a:srgbClr val="000000"/>
                </a:solidFill>
                <a:latin typeface="+mn-lt"/>
              </a:defRPr>
            </a:lvl5pPr>
            <a:lvl6pPr marL="18923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23495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8067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32639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 indent="0">
              <a:buFontTx/>
              <a:buNone/>
            </a:pPr>
            <a:r>
              <a:rPr lang="en-US" dirty="0" smtClean="0"/>
              <a:t>Thomas Steinke</a:t>
            </a:r>
          </a:p>
          <a:p>
            <a:pPr lvl="1" indent="0">
              <a:buFontTx/>
              <a:buNone/>
            </a:pPr>
            <a:r>
              <a:rPr lang="en-US" dirty="0" smtClean="0"/>
              <a:t>Matthias </a:t>
            </a:r>
            <a:r>
              <a:rPr lang="en-US" dirty="0" err="1" smtClean="0"/>
              <a:t>Noack</a:t>
            </a:r>
            <a:endParaRPr 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587229" y="2518412"/>
            <a:ext cx="7517618" cy="2167976"/>
            <a:chOff x="587229" y="2518412"/>
            <a:chExt cx="7517618" cy="2167976"/>
          </a:xfrm>
        </p:grpSpPr>
        <p:pic>
          <p:nvPicPr>
            <p:cNvPr id="67" name="Picture 66" descr="seqan_logo_800_presen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31343" y="2518412"/>
              <a:ext cx="2404306" cy="1503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Bild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1572" y="2518412"/>
              <a:ext cx="2113275" cy="139476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87229" y="4317056"/>
              <a:ext cx="7378943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All code available as part of upcoming </a:t>
              </a:r>
              <a:r>
                <a:rPr lang="en-US" dirty="0" err="1" smtClean="0"/>
                <a:t>SeqAn</a:t>
              </a:r>
              <a:r>
                <a:rPr lang="en-US" dirty="0" smtClean="0"/>
                <a:t> release 2.4 (not  yet 2.3)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648925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8" grpId="0" build="p"/>
      <p:bldP spid="10" grpId="0" build="p"/>
      <p:bldP spid="11" grpId="0" build="p"/>
      <p:bldP spid="64" grpId="0"/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 smtClean="0"/>
              <a:t>This </a:t>
            </a:r>
            <a:r>
              <a:rPr lang="de-DE" b="0" dirty="0" err="1" smtClean="0"/>
              <a:t>presentation</a:t>
            </a:r>
            <a:endParaRPr lang="de-DE" b="0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1414259" y="3205423"/>
            <a:ext cx="6147264" cy="771251"/>
          </a:xfrm>
          <a:prstGeom prst="roundRect">
            <a:avLst/>
          </a:prstGeom>
          <a:solidFill>
            <a:srgbClr val="008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4000" dirty="0" smtClean="0">
                <a:solidFill>
                  <a:srgbClr val="FFFFFF"/>
                </a:solidFill>
                <a:latin typeface="Arial"/>
              </a:rPr>
              <a:t>Applications</a:t>
            </a:r>
            <a:endParaRPr lang="en-US" sz="4000" dirty="0">
              <a:solidFill>
                <a:srgbClr val="FFFFFF"/>
              </a:solidFill>
              <a:latin typeface="Arial"/>
            </a:endParaRPr>
          </a:p>
          <a:p>
            <a:pPr eaLnBrk="0" hangingPunct="0"/>
            <a:endParaRPr lang="en-US" sz="2800" dirty="0">
              <a:solidFill>
                <a:srgbClr val="333333"/>
              </a:solidFill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414259" y="832784"/>
            <a:ext cx="6147264" cy="736986"/>
          </a:xfrm>
          <a:prstGeom prst="roundRect">
            <a:avLst/>
          </a:prstGeom>
          <a:solidFill>
            <a:srgbClr val="008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4000" dirty="0" smtClean="0">
                <a:solidFill>
                  <a:srgbClr val="FFFFFF"/>
                </a:solidFill>
                <a:latin typeface="Arial"/>
              </a:rPr>
              <a:t>SIMD primitives</a:t>
            </a:r>
            <a:endParaRPr lang="en-US" sz="4000" dirty="0">
              <a:solidFill>
                <a:srgbClr val="FFFFFF"/>
              </a:solidFill>
              <a:latin typeface="Arial"/>
            </a:endParaRPr>
          </a:p>
          <a:p>
            <a:pPr eaLnBrk="0" hangingPunct="0"/>
            <a:endParaRPr lang="en-US" sz="2800" dirty="0">
              <a:solidFill>
                <a:srgbClr val="333333"/>
              </a:solidFill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414259" y="1685164"/>
            <a:ext cx="6147264" cy="1404865"/>
          </a:xfrm>
          <a:prstGeom prst="roundRect">
            <a:avLst/>
          </a:prstGeom>
          <a:solidFill>
            <a:srgbClr val="008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4000" dirty="0" smtClean="0">
                <a:solidFill>
                  <a:srgbClr val="FFFFFF"/>
                </a:solidFill>
                <a:latin typeface="Arial"/>
              </a:rPr>
              <a:t>DP alignment module</a:t>
            </a:r>
          </a:p>
          <a:p>
            <a:pPr algn="ctr" eaLnBrk="0" hangingPunct="0"/>
            <a:r>
              <a:rPr lang="en-US" sz="4000" dirty="0" smtClean="0">
                <a:solidFill>
                  <a:srgbClr val="FFFFFF"/>
                </a:solidFill>
                <a:latin typeface="Arial"/>
              </a:rPr>
              <a:t>SIMD/MC parallelization</a:t>
            </a:r>
            <a:endParaRPr lang="en-US" sz="4000" dirty="0">
              <a:solidFill>
                <a:srgbClr val="FFFFFF"/>
              </a:solidFill>
              <a:latin typeface="Arial"/>
            </a:endParaRPr>
          </a:p>
          <a:p>
            <a:pPr eaLnBrk="0" hangingPunct="0"/>
            <a:endParaRPr lang="en-US" sz="2800" dirty="0">
              <a:solidFill>
                <a:srgbClr val="333333"/>
              </a:solidFill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414259" y="4075274"/>
            <a:ext cx="6147264" cy="771251"/>
          </a:xfrm>
          <a:prstGeom prst="roundRect">
            <a:avLst/>
          </a:prstGeom>
          <a:solidFill>
            <a:srgbClr val="008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4000" dirty="0" smtClean="0">
                <a:solidFill>
                  <a:srgbClr val="FFFFFF"/>
                </a:solidFill>
                <a:latin typeface="Arial"/>
              </a:rPr>
              <a:t>What's next</a:t>
            </a:r>
            <a:endParaRPr lang="en-US" sz="4000" dirty="0">
              <a:solidFill>
                <a:srgbClr val="FFFFFF"/>
              </a:solidFill>
              <a:latin typeface="Arial"/>
            </a:endParaRPr>
          </a:p>
          <a:p>
            <a:pPr eaLnBrk="0" hangingPunct="0"/>
            <a:endParaRPr lang="en-US" sz="2800" dirty="0">
              <a:solidFill>
                <a:srgbClr val="333333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102739"/>
      </p:ext>
    </p:extLst>
  </p:cSld>
  <p:clrMapOvr>
    <a:masterClrMapping/>
  </p:clrMapOvr>
  <p:transition spd="slow" advTm="1177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1549882" y="2133804"/>
            <a:ext cx="6147264" cy="771250"/>
          </a:xfrm>
          <a:prstGeom prst="roundRect">
            <a:avLst/>
          </a:prstGeom>
          <a:solidFill>
            <a:srgbClr val="008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4000" dirty="0" smtClean="0">
                <a:solidFill>
                  <a:srgbClr val="FFFFFF"/>
                </a:solidFill>
                <a:latin typeface="Arial"/>
              </a:rPr>
              <a:t>SIMD primitives</a:t>
            </a:r>
            <a:endParaRPr lang="en-US" sz="4000" dirty="0">
              <a:solidFill>
                <a:srgbClr val="FFFFFF"/>
              </a:solidFill>
              <a:latin typeface="Arial"/>
            </a:endParaRPr>
          </a:p>
          <a:p>
            <a:pPr eaLnBrk="0" hangingPunct="0"/>
            <a:endParaRPr lang="en-US" sz="2800" dirty="0">
              <a:solidFill>
                <a:srgbClr val="333333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653122"/>
      </p:ext>
    </p:extLst>
  </p:cSld>
  <p:clrMapOvr>
    <a:masterClrMapping/>
  </p:clrMapOvr>
  <p:transition spd="slow" advTm="1177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CustomShape 1"/>
          <p:cNvSpPr/>
          <p:nvPr/>
        </p:nvSpPr>
        <p:spPr>
          <a:xfrm>
            <a:off x="250920" y="119520"/>
            <a:ext cx="5473800" cy="4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en-US" sz="3000" b="0" strike="noStrike" spc="-1">
                <a:solidFill>
                  <a:srgbClr val="0033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Different SIMD Back-ends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5" name="CustomShape 2"/>
          <p:cNvSpPr/>
          <p:nvPr/>
        </p:nvSpPr>
        <p:spPr>
          <a:xfrm>
            <a:off x="205920" y="2090160"/>
            <a:ext cx="8691120" cy="374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040">
              <a:lnSpc>
                <a:spcPct val="150000"/>
              </a:lnSpc>
              <a:buClr>
                <a:srgbClr val="333333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DejaVu Sans"/>
              </a:rPr>
              <a:t>-DSEQAN_UMESIMD_ENABLED</a:t>
            </a:r>
            <a:r>
              <a:rPr lang="en-US" sz="2000" b="0" strike="noStrike" spc="-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enables UME::SIMD Back-end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developed by Przemysław Karpiński @CERN, also IPCC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supports (mostly) AVX2 (256bit), AVX512 (512bit)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extremely portable, because it uses vanilla intrinsics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https://github.com/edanor/umesimd/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3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6" name="CustomShape 3"/>
          <p:cNvSpPr/>
          <p:nvPr/>
        </p:nvSpPr>
        <p:spPr>
          <a:xfrm>
            <a:off x="231840" y="4462560"/>
            <a:ext cx="8680680" cy="455760"/>
          </a:xfrm>
          <a:custGeom>
            <a:avLst/>
            <a:gdLst/>
            <a:ahLst/>
            <a:cxnLst/>
            <a:rect l="l" t="t" r="r" b="b"/>
            <a:pathLst>
              <a:path w="13717" h="1272">
                <a:moveTo>
                  <a:pt x="211" y="0"/>
                </a:moveTo>
                <a:cubicBezTo>
                  <a:pt x="105" y="0"/>
                  <a:pt x="0" y="105"/>
                  <a:pt x="0" y="211"/>
                </a:cubicBezTo>
                <a:lnTo>
                  <a:pt x="0" y="1059"/>
                </a:lnTo>
                <a:cubicBezTo>
                  <a:pt x="0" y="1165"/>
                  <a:pt x="105" y="1271"/>
                  <a:pt x="211" y="1271"/>
                </a:cubicBezTo>
                <a:lnTo>
                  <a:pt x="13505" y="1271"/>
                </a:lnTo>
                <a:cubicBezTo>
                  <a:pt x="13610" y="1271"/>
                  <a:pt x="13716" y="1165"/>
                  <a:pt x="13716" y="1059"/>
                </a:cubicBezTo>
                <a:lnTo>
                  <a:pt x="13716" y="211"/>
                </a:lnTo>
                <a:cubicBezTo>
                  <a:pt x="13716" y="105"/>
                  <a:pt x="13610" y="0"/>
                  <a:pt x="13505" y="0"/>
                </a:cubicBezTo>
                <a:lnTo>
                  <a:pt x="211" y="0"/>
                </a:lnTo>
              </a:path>
            </a:pathLst>
          </a:custGeom>
          <a:solidFill>
            <a:srgbClr val="333333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DejaVu Sans"/>
              </a:rPr>
              <a:t>&gt;</a:t>
            </a:r>
            <a:r>
              <a:rPr lang="en-US" sz="1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DejaVu Sans"/>
              </a:rPr>
              <a:t> g++-6 -O3 -mavx2 -</a:t>
            </a:r>
            <a:r>
              <a:rPr lang="en-US" sz="1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DejaVu Sans"/>
              </a:rPr>
              <a:t>Iinclude</a:t>
            </a:r>
            <a:r>
              <a:rPr lang="en-US" sz="1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DejaVu Sans"/>
              </a:rPr>
              <a:t>/ -DSEQAN_UMESIMD_ENABLED </a:t>
            </a:r>
            <a:r>
              <a:rPr lang="en-US" sz="1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DejaVu Sans"/>
              </a:rPr>
              <a:t>seqan_simd_example.cpp</a:t>
            </a:r>
            <a:r>
              <a:rPr lang="en-US" sz="1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DejaVu Sans"/>
              </a:rPr>
              <a:t> -o umesimd_avx2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07" name="Grafik 12"/>
          <p:cNvPicPr/>
          <p:nvPr/>
        </p:nvPicPr>
        <p:blipFill>
          <a:blip r:embed="rId2"/>
          <a:stretch/>
        </p:blipFill>
        <p:spPr>
          <a:xfrm>
            <a:off x="713520" y="3979080"/>
            <a:ext cx="304560" cy="304560"/>
          </a:xfrm>
          <a:prstGeom prst="rect">
            <a:avLst/>
          </a:prstGeom>
          <a:ln>
            <a:noFill/>
          </a:ln>
        </p:spPr>
      </p:pic>
      <p:sp>
        <p:nvSpPr>
          <p:cNvPr id="608" name="CustomShape 4"/>
          <p:cNvSpPr/>
          <p:nvPr/>
        </p:nvSpPr>
        <p:spPr>
          <a:xfrm>
            <a:off x="205920" y="731520"/>
            <a:ext cx="8691120" cy="146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040">
              <a:lnSpc>
                <a:spcPct val="150000"/>
              </a:lnSpc>
              <a:buClr>
                <a:srgbClr val="333333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By default </a:t>
            </a:r>
            <a:r>
              <a:rPr lang="en-US" sz="2000" b="0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DejaVu Sans"/>
              </a:rPr>
              <a:t>-DSEQAN_SEQANSIMD_ENABLED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 err="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SeqAn</a:t>
            </a:r>
            <a:r>
              <a:rPr lang="en-US" sz="2000" b="0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Back-end, supports SSE4 (128bit), AVX2 (256bit), </a:t>
            </a:r>
            <a:r>
              <a:rPr lang="en-US" sz="2000" b="0" i="1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auto-</a:t>
            </a:r>
            <a:r>
              <a:rPr lang="en-US" sz="2000" b="0" i="1" strike="noStrike" spc="-1" dirty="0" err="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vec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uses the compiler vector extension (works not on all platforms)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040">
              <a:lnSpc>
                <a:spcPct val="150000"/>
              </a:lnSpc>
              <a:buClr>
                <a:srgbClr val="333333"/>
              </a:buClr>
              <a:buFont typeface="Arial"/>
              <a:buChar char="•"/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3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888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CustomShape 1"/>
          <p:cNvSpPr/>
          <p:nvPr/>
        </p:nvSpPr>
        <p:spPr>
          <a:xfrm>
            <a:off x="250920" y="119520"/>
            <a:ext cx="5473800" cy="4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en-US" sz="3000" b="0" strike="noStrike" spc="-1">
                <a:solidFill>
                  <a:srgbClr val="0033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Different SIMD Back-ends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5920" y="2090160"/>
            <a:ext cx="8706600" cy="2828160"/>
            <a:chOff x="205920" y="2090160"/>
            <a:chExt cx="8706600" cy="2828160"/>
          </a:xfrm>
        </p:grpSpPr>
        <p:grpSp>
          <p:nvGrpSpPr>
            <p:cNvPr id="2" name="Group 1"/>
            <p:cNvGrpSpPr/>
            <p:nvPr/>
          </p:nvGrpSpPr>
          <p:grpSpPr>
            <a:xfrm>
              <a:off x="205920" y="2090160"/>
              <a:ext cx="8706600" cy="2828160"/>
              <a:chOff x="205920" y="2090160"/>
              <a:chExt cx="8706600" cy="2828160"/>
            </a:xfrm>
          </p:grpSpPr>
          <p:sp>
            <p:nvSpPr>
              <p:cNvPr id="605" name="CustomShape 2"/>
              <p:cNvSpPr/>
              <p:nvPr/>
            </p:nvSpPr>
            <p:spPr>
              <a:xfrm>
                <a:off x="205920" y="2090160"/>
                <a:ext cx="8691120" cy="28281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/>
              <a:lstStyle/>
              <a:p>
                <a:pPr marL="285840" indent="-284040">
                  <a:lnSpc>
                    <a:spcPct val="150000"/>
                  </a:lnSpc>
                  <a:buClr>
                    <a:srgbClr val="333333"/>
                  </a:buClr>
                  <a:buFont typeface="Arial"/>
                  <a:buChar char="•"/>
                </a:pPr>
                <a:r>
                  <a:rPr lang="en-US" sz="2000" b="0" strike="noStrike" spc="-1" dirty="0">
                    <a:solidFill>
                      <a:srgbClr val="333333"/>
                    </a:solidFill>
                    <a:uFill>
                      <a:solidFill>
                        <a:srgbClr val="FFFFFF"/>
                      </a:solidFill>
                    </a:uFill>
                    <a:latin typeface="Courier New"/>
                    <a:ea typeface="DejaVu Sans"/>
                  </a:rPr>
                  <a:t>-DSEQAN_UMESIMD_ENABLED</a:t>
                </a:r>
                <a:r>
                  <a:rPr lang="en-US" sz="2000" b="0" strike="noStrike" spc="-1" dirty="0">
                    <a:solidFill>
                      <a:srgbClr val="333333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 enables UME::SIMD Back-end</a:t>
                </a:r>
                <a:endParaRPr lang="en-US" sz="18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32000" lvl="1" indent="-216000">
                  <a:lnSpc>
                    <a:spcPct val="150000"/>
                  </a:lnSpc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lang="en-US" sz="2000" b="0" strike="noStrike" spc="-1" dirty="0">
                    <a:solidFill>
                      <a:srgbClr val="333333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developed by </a:t>
                </a:r>
                <a:r>
                  <a:rPr lang="en-US" sz="2000" b="0" strike="noStrike" spc="-1" dirty="0" err="1">
                    <a:solidFill>
                      <a:srgbClr val="333333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Przemysław</a:t>
                </a:r>
                <a:r>
                  <a:rPr lang="en-US" sz="2000" b="0" strike="noStrike" spc="-1" dirty="0">
                    <a:solidFill>
                      <a:srgbClr val="333333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 </a:t>
                </a:r>
                <a:r>
                  <a:rPr lang="en-US" sz="2000" b="0" strike="noStrike" spc="-1" dirty="0" err="1">
                    <a:solidFill>
                      <a:srgbClr val="333333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Karpiński</a:t>
                </a:r>
                <a:r>
                  <a:rPr lang="en-US" sz="2000" b="0" strike="noStrike" spc="-1" dirty="0">
                    <a:solidFill>
                      <a:srgbClr val="333333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 @CERN, also IPCC</a:t>
                </a:r>
                <a:endParaRPr lang="en-US" sz="18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32000" lvl="1" indent="-216000">
                  <a:lnSpc>
                    <a:spcPct val="150000"/>
                  </a:lnSpc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lang="en-US" sz="2000" b="0" strike="noStrike" spc="-1" dirty="0">
                    <a:solidFill>
                      <a:srgbClr val="333333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supports (mostly) AVX2 (256bit), </a:t>
                </a:r>
                <a:r>
                  <a:rPr lang="en-US" sz="2000" b="0" strike="noStrike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AVX512</a:t>
                </a:r>
                <a:r>
                  <a:rPr lang="en-US" sz="2000" b="0" strike="noStrike" spc="-1" dirty="0">
                    <a:solidFill>
                      <a:srgbClr val="333333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 (512bit)</a:t>
                </a:r>
                <a:endParaRPr lang="en-US" sz="18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32000" lvl="1" indent="-216000">
                  <a:lnSpc>
                    <a:spcPct val="150000"/>
                  </a:lnSpc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lang="en-US" sz="2000" b="0" strike="noStrike" spc="-1" dirty="0">
                    <a:solidFill>
                      <a:srgbClr val="333333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extremely portable, because it uses vanilla </a:t>
                </a:r>
                <a:r>
                  <a:rPr lang="en-US" sz="2000" b="0" strike="noStrike" spc="-1" dirty="0" err="1">
                    <a:solidFill>
                      <a:srgbClr val="333333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intrinsics</a:t>
                </a:r>
                <a:endParaRPr lang="en-US" sz="18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32000" lvl="1" indent="-216000">
                  <a:lnSpc>
                    <a:spcPct val="150000"/>
                  </a:lnSpc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lang="en-US" sz="2000" b="0" strike="noStrike" spc="-1" dirty="0">
                    <a:solidFill>
                      <a:srgbClr val="333333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     https://</a:t>
                </a:r>
                <a:r>
                  <a:rPr lang="en-US" sz="2000" b="0" strike="noStrike" spc="-1" dirty="0" err="1">
                    <a:solidFill>
                      <a:srgbClr val="333333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github.com</a:t>
                </a:r>
                <a:r>
                  <a:rPr lang="en-US" sz="2000" b="0" strike="noStrike" spc="-1" dirty="0">
                    <a:solidFill>
                      <a:srgbClr val="333333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/</a:t>
                </a:r>
                <a:r>
                  <a:rPr lang="en-US" sz="2000" b="0" strike="noStrike" spc="-1" dirty="0" err="1">
                    <a:solidFill>
                      <a:srgbClr val="333333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edanor</a:t>
                </a:r>
                <a:r>
                  <a:rPr lang="en-US" sz="2000" b="0" strike="noStrike" spc="-1" dirty="0">
                    <a:solidFill>
                      <a:srgbClr val="333333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/</a:t>
                </a:r>
                <a:r>
                  <a:rPr lang="en-US" sz="2000" b="0" strike="noStrike" spc="-1" dirty="0" err="1">
                    <a:solidFill>
                      <a:srgbClr val="333333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umesimd</a:t>
                </a:r>
                <a:r>
                  <a:rPr lang="en-US" sz="2000" b="0" strike="noStrike" spc="-1" dirty="0">
                    <a:solidFill>
                      <a:srgbClr val="333333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/</a:t>
                </a:r>
                <a:endParaRPr lang="en-US" sz="18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>
                  <a:lnSpc>
                    <a:spcPct val="130000"/>
                  </a:lnSpc>
                </a:pPr>
                <a:endParaRPr lang="en-US" sz="18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  <p:sp>
            <p:nvSpPr>
              <p:cNvPr id="606" name="CustomShape 3"/>
              <p:cNvSpPr/>
              <p:nvPr/>
            </p:nvSpPr>
            <p:spPr>
              <a:xfrm>
                <a:off x="231840" y="4462560"/>
                <a:ext cx="8680680" cy="455760"/>
              </a:xfrm>
              <a:custGeom>
                <a:avLst/>
                <a:gdLst/>
                <a:ahLst/>
                <a:cxnLst/>
                <a:rect l="l" t="t" r="r" b="b"/>
                <a:pathLst>
                  <a:path w="13717" h="1272">
                    <a:moveTo>
                      <a:pt x="211" y="0"/>
                    </a:moveTo>
                    <a:cubicBezTo>
                      <a:pt x="105" y="0"/>
                      <a:pt x="0" y="105"/>
                      <a:pt x="0" y="211"/>
                    </a:cubicBezTo>
                    <a:lnTo>
                      <a:pt x="0" y="1059"/>
                    </a:lnTo>
                    <a:cubicBezTo>
                      <a:pt x="0" y="1165"/>
                      <a:pt x="105" y="1271"/>
                      <a:pt x="211" y="1271"/>
                    </a:cubicBezTo>
                    <a:lnTo>
                      <a:pt x="13505" y="1271"/>
                    </a:lnTo>
                    <a:cubicBezTo>
                      <a:pt x="13610" y="1271"/>
                      <a:pt x="13716" y="1165"/>
                      <a:pt x="13716" y="1059"/>
                    </a:cubicBezTo>
                    <a:lnTo>
                      <a:pt x="13716" y="211"/>
                    </a:lnTo>
                    <a:cubicBezTo>
                      <a:pt x="13716" y="105"/>
                      <a:pt x="13610" y="0"/>
                      <a:pt x="13505" y="0"/>
                    </a:cubicBezTo>
                    <a:lnTo>
                      <a:pt x="211" y="0"/>
                    </a:lnTo>
                  </a:path>
                </a:pathLst>
              </a:custGeom>
              <a:solidFill>
                <a:srgbClr val="333333"/>
              </a:solidFill>
              <a:ln>
                <a:solidFill>
                  <a:srgbClr val="3465A4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>
                  <a:lnSpc>
                    <a:spcPct val="100000"/>
                  </a:lnSpc>
                </a:pPr>
                <a:r>
                  <a:rPr lang="en-US" sz="1200" b="1" strike="noStrike" spc="-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Courier New"/>
                    <a:ea typeface="DejaVu Sans"/>
                  </a:rPr>
                  <a:t>&gt;</a:t>
                </a:r>
                <a:r>
                  <a:rPr lang="en-US" sz="1200" b="0" strike="noStrike" spc="-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Courier New"/>
                    <a:ea typeface="DejaVu Sans"/>
                  </a:rPr>
                  <a:t> g++-6 -O3 -mavx2 -Iinclude/ -DSEQAN_UMESIMD_ENABLED seqan_simd_example.cpp -o umesimd_avx2</a:t>
                </a:r>
                <a:endParaRPr lang="en-US" sz="18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p:grpSp>
        <p:pic>
          <p:nvPicPr>
            <p:cNvPr id="607" name="Grafik 12"/>
            <p:cNvPicPr/>
            <p:nvPr/>
          </p:nvPicPr>
          <p:blipFill>
            <a:blip r:embed="rId2"/>
            <a:stretch/>
          </p:blipFill>
          <p:spPr>
            <a:xfrm>
              <a:off x="713520" y="3979080"/>
              <a:ext cx="304560" cy="3045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08" name="CustomShape 4"/>
          <p:cNvSpPr/>
          <p:nvPr/>
        </p:nvSpPr>
        <p:spPr>
          <a:xfrm>
            <a:off x="205920" y="731520"/>
            <a:ext cx="8691120" cy="146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040">
              <a:lnSpc>
                <a:spcPct val="150000"/>
              </a:lnSpc>
              <a:buClr>
                <a:srgbClr val="333333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By default </a:t>
            </a:r>
            <a:r>
              <a:rPr lang="en-US" sz="2000" b="0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Courier New"/>
                <a:ea typeface="DejaVu Sans"/>
              </a:rPr>
              <a:t>-DSEQAN_SEQANSIMD_ENABLED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 err="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SeqAn</a:t>
            </a:r>
            <a:r>
              <a:rPr lang="en-US" sz="2000" b="0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Back-end, supports SSE4 (128bit), AVX2 (256bit), </a:t>
            </a:r>
            <a:r>
              <a:rPr lang="en-US" sz="2000" b="0" i="1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auto-</a:t>
            </a:r>
            <a:r>
              <a:rPr lang="en-US" sz="2000" b="0" i="1" strike="noStrike" spc="-1" dirty="0" err="1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vec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33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uses the compiler vector extension (works not on all platforms)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040">
              <a:lnSpc>
                <a:spcPct val="150000"/>
              </a:lnSpc>
              <a:buClr>
                <a:srgbClr val="333333"/>
              </a:buClr>
              <a:buFont typeface="Arial"/>
              <a:buChar char="•"/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3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4053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CustomShape 1"/>
          <p:cNvSpPr/>
          <p:nvPr/>
        </p:nvSpPr>
        <p:spPr>
          <a:xfrm>
            <a:off x="250920" y="119520"/>
            <a:ext cx="5875560" cy="4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en-US" sz="3000" b="0" strike="noStrike" spc="-1">
                <a:solidFill>
                  <a:srgbClr val="0033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Different SIMD Back-ends II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610" name="Table 2"/>
          <p:cNvGraphicFramePr/>
          <p:nvPr>
            <p:extLst/>
          </p:nvPr>
        </p:nvGraphicFramePr>
        <p:xfrm>
          <a:off x="189360" y="594000"/>
          <a:ext cx="8765640" cy="4349160"/>
        </p:xfrm>
        <a:graphic>
          <a:graphicData uri="http://schemas.openxmlformats.org/drawingml/2006/table">
            <a:tbl>
              <a:tblPr/>
              <a:tblGrid>
                <a:gridCol w="1820880"/>
                <a:gridCol w="694440"/>
                <a:gridCol w="694440"/>
                <a:gridCol w="694440"/>
                <a:gridCol w="694440"/>
                <a:gridCol w="694440"/>
                <a:gridCol w="694440"/>
                <a:gridCol w="694440"/>
                <a:gridCol w="694440"/>
                <a:gridCol w="681840"/>
                <a:gridCol w="707400"/>
              </a:tblGrid>
              <a:tr h="3952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UME::SIMD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seqan::SIMD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952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sse4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avx2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knl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skx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cnl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sse4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avx2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knl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skx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cnl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95280">
                <a:tc>
                  <a:txBody>
                    <a:bodyPr/>
                    <a:lstStyle/>
                    <a:p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clang ≥ 3.5.x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Yes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4BD5E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Yes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3DEB3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No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Yes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3DEB3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3DEB3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No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</a:tr>
              <a:tr h="395280">
                <a:tc>
                  <a:txBody>
                    <a:bodyPr/>
                    <a:lstStyle/>
                    <a:p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clang ≥ 3.9.1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4BD5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3DEB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Yes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3DEB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No*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No*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66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3DEB3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3DEB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No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950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No*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No*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66"/>
                    </a:solidFill>
                  </a:tcPr>
                </a:tc>
              </a:tr>
              <a:tr h="395280">
                <a:tc>
                  <a:txBody>
                    <a:bodyPr/>
                    <a:lstStyle/>
                    <a:p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gcc ≥ 4.9.x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4BD5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3DEB3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No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Yes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3DEB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No*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6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No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</a:tr>
              <a:tr h="395280">
                <a:tc>
                  <a:txBody>
                    <a:bodyPr/>
                    <a:lstStyle/>
                    <a:p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gcc ≥ 5.x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4BD5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3DEB3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Yes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3DEB3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3DEB3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3DEB3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Yes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3DEB3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3DEB3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No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95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950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950E"/>
                    </a:solidFill>
                  </a:tcPr>
                </a:tc>
              </a:tr>
              <a:tr h="395280">
                <a:tc>
                  <a:txBody>
                    <a:bodyPr/>
                    <a:lstStyle/>
                    <a:p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icc  ≤ 17.0.1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4BD5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3DEB3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Yes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3DEB3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3DEB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N/A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No*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6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No*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D32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D32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D320"/>
                    </a:solidFill>
                  </a:tcPr>
                </a:tc>
              </a:tr>
              <a:tr h="3952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95280">
                <a:tc>
                  <a:txBody>
                    <a:bodyPr/>
                    <a:lstStyle/>
                    <a:p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clang/c2 ≤ 3.8.x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Yes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4BD5E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Yes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3DEB3D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No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No*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6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No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</a:tr>
              <a:tr h="395280">
                <a:tc>
                  <a:txBody>
                    <a:bodyPr/>
                    <a:lstStyle/>
                    <a:p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msvc ≥ 14.0.x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4BD5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3DEB3D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No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No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</a:tr>
              <a:tr h="396360">
                <a:tc>
                  <a:txBody>
                    <a:bodyPr/>
                    <a:lstStyle/>
                    <a:p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win/icc ≥ 16.0.3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4BD5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3DEB3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Yes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3DEB3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3DEB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N/A</a:t>
                      </a:r>
                    </a:p>
                  </a:txBody>
                  <a:tcPr marL="90000" marR="90000" anchor="ctr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66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611" name="Picture 2"/>
          <p:cNvPicPr/>
          <p:nvPr/>
        </p:nvPicPr>
        <p:blipFill>
          <a:blip r:embed="rId2"/>
          <a:stretch/>
        </p:blipFill>
        <p:spPr>
          <a:xfrm>
            <a:off x="274320" y="3505680"/>
            <a:ext cx="151920" cy="151920"/>
          </a:xfrm>
          <a:prstGeom prst="rect">
            <a:avLst/>
          </a:prstGeom>
          <a:ln>
            <a:noFill/>
          </a:ln>
        </p:spPr>
      </p:pic>
      <p:pic>
        <p:nvPicPr>
          <p:cNvPr id="612" name="Picture 4"/>
          <p:cNvPicPr/>
          <p:nvPr/>
        </p:nvPicPr>
        <p:blipFill>
          <a:blip r:embed="rId3"/>
          <a:stretch/>
        </p:blipFill>
        <p:spPr>
          <a:xfrm>
            <a:off x="259200" y="1128240"/>
            <a:ext cx="151920" cy="151920"/>
          </a:xfrm>
          <a:prstGeom prst="rect">
            <a:avLst/>
          </a:prstGeom>
          <a:ln>
            <a:noFill/>
          </a:ln>
        </p:spPr>
      </p:pic>
      <p:pic>
        <p:nvPicPr>
          <p:cNvPr id="613" name="Picture 6"/>
          <p:cNvPicPr/>
          <p:nvPr/>
        </p:nvPicPr>
        <p:blipFill>
          <a:blip r:embed="rId4"/>
          <a:stretch/>
        </p:blipFill>
        <p:spPr>
          <a:xfrm>
            <a:off x="496080" y="1128240"/>
            <a:ext cx="151920" cy="151920"/>
          </a:xfrm>
          <a:prstGeom prst="rect">
            <a:avLst/>
          </a:prstGeom>
          <a:ln>
            <a:noFill/>
          </a:ln>
        </p:spPr>
      </p:pic>
      <p:pic>
        <p:nvPicPr>
          <p:cNvPr id="614" name="Picture 8"/>
          <p:cNvPicPr/>
          <p:nvPr/>
        </p:nvPicPr>
        <p:blipFill>
          <a:blip r:embed="rId5"/>
          <a:stretch/>
        </p:blipFill>
        <p:spPr>
          <a:xfrm>
            <a:off x="732600" y="1128240"/>
            <a:ext cx="151920" cy="151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6806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U Vorlage">
  <a:themeElements>
    <a:clrScheme name="FU_Standard-Vorlage_B 1">
      <a:dk1>
        <a:srgbClr val="333333"/>
      </a:dk1>
      <a:lt1>
        <a:srgbClr val="FFFFFF"/>
      </a:lt1>
      <a:dk2>
        <a:srgbClr val="003366"/>
      </a:dk2>
      <a:lt2>
        <a:srgbClr val="808080"/>
      </a:lt2>
      <a:accent1>
        <a:srgbClr val="CCD6E0"/>
      </a:accent1>
      <a:accent2>
        <a:srgbClr val="99CC00"/>
      </a:accent2>
      <a:accent3>
        <a:srgbClr val="FFFFFF"/>
      </a:accent3>
      <a:accent4>
        <a:srgbClr val="2A2A2A"/>
      </a:accent4>
      <a:accent5>
        <a:srgbClr val="E2E8ED"/>
      </a:accent5>
      <a:accent6>
        <a:srgbClr val="8AB900"/>
      </a:accent6>
      <a:hlink>
        <a:srgbClr val="0066CC"/>
      </a:hlink>
      <a:folHlink>
        <a:srgbClr val="003366"/>
      </a:folHlink>
    </a:clrScheme>
    <a:fontScheme name="PPT_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PT_Vorlage 1">
        <a:dk1>
          <a:srgbClr val="333333"/>
        </a:dk1>
        <a:lt1>
          <a:srgbClr val="FFFFFF"/>
        </a:lt1>
        <a:dk2>
          <a:srgbClr val="969696"/>
        </a:dk2>
        <a:lt2>
          <a:srgbClr val="FFFFFF"/>
        </a:lt2>
        <a:accent1>
          <a:srgbClr val="BCC7F6"/>
        </a:accent1>
        <a:accent2>
          <a:srgbClr val="86B600"/>
        </a:accent2>
        <a:accent3>
          <a:srgbClr val="FFFFFF"/>
        </a:accent3>
        <a:accent4>
          <a:srgbClr val="2A2A2A"/>
        </a:accent4>
        <a:accent5>
          <a:srgbClr val="DAE0FA"/>
        </a:accent5>
        <a:accent6>
          <a:srgbClr val="79A500"/>
        </a:accent6>
        <a:hlink>
          <a:srgbClr val="003366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Vorlage 2">
        <a:dk1>
          <a:srgbClr val="333333"/>
        </a:dk1>
        <a:lt1>
          <a:srgbClr val="FFFFFF"/>
        </a:lt1>
        <a:dk2>
          <a:srgbClr val="969696"/>
        </a:dk2>
        <a:lt2>
          <a:srgbClr val="0066CC"/>
        </a:lt2>
        <a:accent1>
          <a:srgbClr val="BCC7F6"/>
        </a:accent1>
        <a:accent2>
          <a:srgbClr val="86B600"/>
        </a:accent2>
        <a:accent3>
          <a:srgbClr val="FFFFFF"/>
        </a:accent3>
        <a:accent4>
          <a:srgbClr val="2A2A2A"/>
        </a:accent4>
        <a:accent5>
          <a:srgbClr val="DAE0FA"/>
        </a:accent5>
        <a:accent6>
          <a:srgbClr val="79A500"/>
        </a:accent6>
        <a:hlink>
          <a:srgbClr val="003366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_Standard-Vorlage_B 1">
        <a:dk1>
          <a:srgbClr val="333333"/>
        </a:dk1>
        <a:lt1>
          <a:srgbClr val="FFFFFF"/>
        </a:lt1>
        <a:dk2>
          <a:srgbClr val="003366"/>
        </a:dk2>
        <a:lt2>
          <a:srgbClr val="808080"/>
        </a:lt2>
        <a:accent1>
          <a:srgbClr val="CCD6E0"/>
        </a:accent1>
        <a:accent2>
          <a:srgbClr val="99CC00"/>
        </a:accent2>
        <a:accent3>
          <a:srgbClr val="FFFFFF"/>
        </a:accent3>
        <a:accent4>
          <a:srgbClr val="2A2A2A"/>
        </a:accent4>
        <a:accent5>
          <a:srgbClr val="E2E8ED"/>
        </a:accent5>
        <a:accent6>
          <a:srgbClr val="8AB900"/>
        </a:accent6>
        <a:hlink>
          <a:srgbClr val="0066CC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FU Vorlage">
  <a:themeElements>
    <a:clrScheme name="FU_Standard-Vorlage_B 1">
      <a:dk1>
        <a:srgbClr val="333333"/>
      </a:dk1>
      <a:lt1>
        <a:srgbClr val="FFFFFF"/>
      </a:lt1>
      <a:dk2>
        <a:srgbClr val="003366"/>
      </a:dk2>
      <a:lt2>
        <a:srgbClr val="808080"/>
      </a:lt2>
      <a:accent1>
        <a:srgbClr val="CCD6E0"/>
      </a:accent1>
      <a:accent2>
        <a:srgbClr val="99CC00"/>
      </a:accent2>
      <a:accent3>
        <a:srgbClr val="FFFFFF"/>
      </a:accent3>
      <a:accent4>
        <a:srgbClr val="2A2A2A"/>
      </a:accent4>
      <a:accent5>
        <a:srgbClr val="E2E8ED"/>
      </a:accent5>
      <a:accent6>
        <a:srgbClr val="8AB900"/>
      </a:accent6>
      <a:hlink>
        <a:srgbClr val="0066CC"/>
      </a:hlink>
      <a:folHlink>
        <a:srgbClr val="003366"/>
      </a:folHlink>
    </a:clrScheme>
    <a:fontScheme name="PPT_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PT_Vorlage 1">
        <a:dk1>
          <a:srgbClr val="333333"/>
        </a:dk1>
        <a:lt1>
          <a:srgbClr val="FFFFFF"/>
        </a:lt1>
        <a:dk2>
          <a:srgbClr val="969696"/>
        </a:dk2>
        <a:lt2>
          <a:srgbClr val="FFFFFF"/>
        </a:lt2>
        <a:accent1>
          <a:srgbClr val="BCC7F6"/>
        </a:accent1>
        <a:accent2>
          <a:srgbClr val="86B600"/>
        </a:accent2>
        <a:accent3>
          <a:srgbClr val="FFFFFF"/>
        </a:accent3>
        <a:accent4>
          <a:srgbClr val="2A2A2A"/>
        </a:accent4>
        <a:accent5>
          <a:srgbClr val="DAE0FA"/>
        </a:accent5>
        <a:accent6>
          <a:srgbClr val="79A500"/>
        </a:accent6>
        <a:hlink>
          <a:srgbClr val="003366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Vorlage 2">
        <a:dk1>
          <a:srgbClr val="333333"/>
        </a:dk1>
        <a:lt1>
          <a:srgbClr val="FFFFFF"/>
        </a:lt1>
        <a:dk2>
          <a:srgbClr val="969696"/>
        </a:dk2>
        <a:lt2>
          <a:srgbClr val="0066CC"/>
        </a:lt2>
        <a:accent1>
          <a:srgbClr val="BCC7F6"/>
        </a:accent1>
        <a:accent2>
          <a:srgbClr val="86B600"/>
        </a:accent2>
        <a:accent3>
          <a:srgbClr val="FFFFFF"/>
        </a:accent3>
        <a:accent4>
          <a:srgbClr val="2A2A2A"/>
        </a:accent4>
        <a:accent5>
          <a:srgbClr val="DAE0FA"/>
        </a:accent5>
        <a:accent6>
          <a:srgbClr val="79A500"/>
        </a:accent6>
        <a:hlink>
          <a:srgbClr val="003366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_Standard-Vorlage_B 1">
        <a:dk1>
          <a:srgbClr val="333333"/>
        </a:dk1>
        <a:lt1>
          <a:srgbClr val="FFFFFF"/>
        </a:lt1>
        <a:dk2>
          <a:srgbClr val="003366"/>
        </a:dk2>
        <a:lt2>
          <a:srgbClr val="808080"/>
        </a:lt2>
        <a:accent1>
          <a:srgbClr val="CCD6E0"/>
        </a:accent1>
        <a:accent2>
          <a:srgbClr val="99CC00"/>
        </a:accent2>
        <a:accent3>
          <a:srgbClr val="FFFFFF"/>
        </a:accent3>
        <a:accent4>
          <a:srgbClr val="2A2A2A"/>
        </a:accent4>
        <a:accent5>
          <a:srgbClr val="E2E8ED"/>
        </a:accent5>
        <a:accent6>
          <a:srgbClr val="8AB900"/>
        </a:accent6>
        <a:hlink>
          <a:srgbClr val="0066CC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2850</TotalTime>
  <Words>1927</Words>
  <Application>Microsoft Macintosh PowerPoint</Application>
  <PresentationFormat>On-screen Show (16:9)</PresentationFormat>
  <Paragraphs>834</Paragraphs>
  <Slides>49</Slides>
  <Notes>11</Notes>
  <HiddenSlides>22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Calibri</vt:lpstr>
      <vt:lpstr>Courier</vt:lpstr>
      <vt:lpstr>Courier New</vt:lpstr>
      <vt:lpstr>DejaVu Sans</vt:lpstr>
      <vt:lpstr>Helvetica Neue Light</vt:lpstr>
      <vt:lpstr>Times New Roman</vt:lpstr>
      <vt:lpstr>Verdana</vt:lpstr>
      <vt:lpstr>Wingdings</vt:lpstr>
      <vt:lpstr>Arial</vt:lpstr>
      <vt:lpstr>FU Vorlage</vt:lpstr>
      <vt:lpstr>1_FU Vorlage</vt:lpstr>
      <vt:lpstr>PowerPoint Presentation</vt:lpstr>
      <vt:lpstr>PowerPoint Presentation</vt:lpstr>
      <vt:lpstr>Initial goals</vt:lpstr>
      <vt:lpstr>Milestones/Deliverables</vt:lpstr>
      <vt:lpstr>This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Alignment Module before IPCC</vt:lpstr>
      <vt:lpstr>Alignment Module</vt:lpstr>
      <vt:lpstr>Pairwise alignment</vt:lpstr>
      <vt:lpstr>DP-Partition</vt:lpstr>
      <vt:lpstr>Vectorization Approaches</vt:lpstr>
      <vt:lpstr>Many-many-Parallelization</vt:lpstr>
      <vt:lpstr>~ 2.000.000 pairwise alignments</vt:lpstr>
      <vt:lpstr>Alignment Module</vt:lpstr>
      <vt:lpstr>MC Design – Task Graph</vt:lpstr>
      <vt:lpstr>MC Design – Task Graph</vt:lpstr>
      <vt:lpstr>MC Design – task graph</vt:lpstr>
      <vt:lpstr>MC Design – Task Graph</vt:lpstr>
      <vt:lpstr>MC Design – Task Graph</vt:lpstr>
      <vt:lpstr>MC Design – Task Graph</vt:lpstr>
      <vt:lpstr>MC/SIMD Design</vt:lpstr>
      <vt:lpstr>MC Results</vt:lpstr>
      <vt:lpstr>MC/SIMD Results (X Phi vs Xeon)</vt:lpstr>
      <vt:lpstr>MC/SIMD Results (Haswell)</vt:lpstr>
      <vt:lpstr>SIMD vs Scalar call (native)</vt:lpstr>
      <vt:lpstr>MC/SIMD Results (KNL)</vt:lpstr>
      <vt:lpstr>MC/SIMD Results (KNL 7250, 68 cores )</vt:lpstr>
      <vt:lpstr>Final MC/SIMD Design</vt:lpstr>
      <vt:lpstr>Comparison with Parasail</vt:lpstr>
      <vt:lpstr>SeqAn vs Parasail</vt:lpstr>
      <vt:lpstr>SeqAn vs Parasail</vt:lpstr>
      <vt:lpstr>SeqAn vs Parasail</vt:lpstr>
      <vt:lpstr>PowerPoint Presentation</vt:lpstr>
      <vt:lpstr>PowerPoint Presentation</vt:lpstr>
      <vt:lpstr>App: Preprocessing NGS reads</vt:lpstr>
      <vt:lpstr>App: PacBio mapping</vt:lpstr>
      <vt:lpstr>App: PacBio mapping</vt:lpstr>
      <vt:lpstr>App: PacBio mapping</vt:lpstr>
      <vt:lpstr>PowerPoint Presentation</vt:lpstr>
      <vt:lpstr>Presentations of work</vt:lpstr>
      <vt:lpstr>Publications of work</vt:lpstr>
      <vt:lpstr>Future plans of IPCC</vt:lpstr>
      <vt:lpstr>DREAM index</vt:lpstr>
      <vt:lpstr>From IPCC 1</vt:lpstr>
      <vt:lpstr>Acknowledgements</vt:lpstr>
    </vt:vector>
  </TitlesOfParts>
  <Company>Center für Digital Systeme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roever</dc:creator>
  <dc:description>Version 0.9, 10.11.2005</dc:description>
  <cp:lastModifiedBy>Microsoft Office User</cp:lastModifiedBy>
  <cp:revision>834</cp:revision>
  <cp:lastPrinted>2002-06-26T11:04:16Z</cp:lastPrinted>
  <dcterms:created xsi:type="dcterms:W3CDTF">2010-09-02T08:09:38Z</dcterms:created>
  <dcterms:modified xsi:type="dcterms:W3CDTF">2017-09-27T07:15:20Z</dcterms:modified>
</cp:coreProperties>
</file>