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93" r:id="rId1"/>
    <p:sldMasterId id="2147483710" r:id="rId2"/>
  </p:sldMasterIdLst>
  <p:notesMasterIdLst>
    <p:notesMasterId r:id="rId21"/>
  </p:notesMasterIdLst>
  <p:handoutMasterIdLst>
    <p:handoutMasterId r:id="rId22"/>
  </p:handoutMasterIdLst>
  <p:sldIdLst>
    <p:sldId id="580" r:id="rId3"/>
    <p:sldId id="599" r:id="rId4"/>
    <p:sldId id="517" r:id="rId5"/>
    <p:sldId id="600" r:id="rId6"/>
    <p:sldId id="601" r:id="rId7"/>
    <p:sldId id="614" r:id="rId8"/>
    <p:sldId id="602" r:id="rId9"/>
    <p:sldId id="603" r:id="rId10"/>
    <p:sldId id="604" r:id="rId11"/>
    <p:sldId id="605" r:id="rId12"/>
    <p:sldId id="606" r:id="rId13"/>
    <p:sldId id="609" r:id="rId14"/>
    <p:sldId id="607" r:id="rId15"/>
    <p:sldId id="608" r:id="rId16"/>
    <p:sldId id="610" r:id="rId17"/>
    <p:sldId id="611" r:id="rId18"/>
    <p:sldId id="612" r:id="rId19"/>
    <p:sldId id="613" r:id="rId20"/>
  </p:sldIdLst>
  <p:sldSz cx="9144000" cy="6858000" type="screen4x3"/>
  <p:notesSz cx="7099300" cy="10234613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1pPr>
    <a:lvl2pPr marL="4572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2pPr>
    <a:lvl3pPr marL="9144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3pPr>
    <a:lvl4pPr marL="13716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4pPr>
    <a:lvl5pPr marL="18288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FF33"/>
    <a:srgbClr val="003399"/>
    <a:srgbClr val="0000CC"/>
    <a:srgbClr val="FFFF66"/>
    <a:srgbClr val="FFFF00"/>
    <a:srgbClr val="FF9900"/>
    <a:srgbClr val="D60093"/>
    <a:srgbClr val="FF66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16" autoAdjust="0"/>
    <p:restoredTop sz="71497" autoAdjust="0"/>
  </p:normalViewPr>
  <p:slideViewPr>
    <p:cSldViewPr>
      <p:cViewPr>
        <p:scale>
          <a:sx n="112" d="100"/>
          <a:sy n="112" d="100"/>
        </p:scale>
        <p:origin x="286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25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47" Type="http://schemas.microsoft.com/office/2015/10/relationships/revisionInfo" Target="revisionInfo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42749A-D529-4C40-B96C-0F99EF2A2EE4}" type="doc">
      <dgm:prSet loTypeId="urn:microsoft.com/office/officeart/2005/8/layout/funne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98E698-2200-3D4A-BFE1-67407BD41A13}">
      <dgm:prSet/>
      <dgm:spPr>
        <a:xfrm>
          <a:off x="808285" y="323611"/>
          <a:ext cx="2260660" cy="110286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mtClean="0">
              <a:solidFill>
                <a:sysClr val="windowText" lastClr="000000"/>
              </a:solidFill>
              <a:latin typeface="Calibri"/>
              <a:ea typeface=""/>
              <a:cs typeface=""/>
            </a:rPr>
            <a:t> </a:t>
          </a:r>
          <a:endParaRPr lang="en-US" dirty="0">
            <a:solidFill>
              <a:sysClr val="windowText" lastClr="000000"/>
            </a:solidFill>
            <a:latin typeface="Calibri"/>
            <a:ea typeface=""/>
            <a:cs typeface=""/>
          </a:endParaRPr>
        </a:p>
      </dgm:t>
    </dgm:pt>
    <dgm:pt modelId="{1098EFA7-4797-A547-8DEF-41005FAAB02E}" type="sibTrans" cxnId="{775E91AD-D7F5-6E4A-B61B-A786B9176B06}">
      <dgm:prSet/>
      <dgm:spPr/>
      <dgm:t>
        <a:bodyPr/>
        <a:lstStyle/>
        <a:p>
          <a:endParaRPr lang="en-US"/>
        </a:p>
      </dgm:t>
    </dgm:pt>
    <dgm:pt modelId="{43A76107-3B5B-6B42-B12B-6A7A06B5E748}" type="parTrans" cxnId="{775E91AD-D7F5-6E4A-B61B-A786B9176B06}">
      <dgm:prSet/>
      <dgm:spPr/>
      <dgm:t>
        <a:bodyPr/>
        <a:lstStyle/>
        <a:p>
          <a:endParaRPr lang="en-US"/>
        </a:p>
      </dgm:t>
    </dgm:pt>
    <dgm:pt modelId="{B9757FCB-52F0-464D-A661-7ED8D51DF321}" type="pres">
      <dgm:prSet presAssocID="{4842749A-D529-4C40-B96C-0F99EF2A2EE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9ABCF3-5FCB-D241-AB03-B9F307A1D832}" type="pres">
      <dgm:prSet presAssocID="{4842749A-D529-4C40-B96C-0F99EF2A2EE4}" presName="ellipse" presStyleLbl="trBgShp" presStyleIdx="0" presStyleCnt="1" custScaleX="35492" custScaleY="39631" custLinFactNeighborX="-53078" custLinFactNeighborY="-11865"/>
      <dgm:spPr>
        <a:xfrm>
          <a:off x="2870570" y="661673"/>
          <a:ext cx="2958079" cy="1504275"/>
        </a:xfrm>
        <a:prstGeom prst="ellipse">
          <a:avLst/>
        </a:prstGeom>
        <a:solidFill>
          <a:srgbClr val="9BAFC1">
            <a:alpha val="60000"/>
          </a:srgbClr>
        </a:solidFill>
        <a:ln w="38100" cmpd="sng">
          <a:noFill/>
        </a:ln>
        <a:effectLst/>
      </dgm:spPr>
      <dgm:t>
        <a:bodyPr/>
        <a:lstStyle/>
        <a:p>
          <a:endParaRPr lang="en-US"/>
        </a:p>
      </dgm:t>
    </dgm:pt>
    <dgm:pt modelId="{F3392B01-038F-5E42-8F03-36B1577F7F30}" type="pres">
      <dgm:prSet presAssocID="{4842749A-D529-4C40-B96C-0F99EF2A2EE4}" presName="arrow1" presStyleLbl="fgShp" presStyleIdx="0" presStyleCnt="1" custScaleX="18998" custScaleY="50091" custLinFactNeighborX="-1366" custLinFactNeighborY="-41732"/>
      <dgm:spPr>
        <a:xfrm>
          <a:off x="4243544" y="4067216"/>
          <a:ext cx="174602" cy="294633"/>
        </a:xfrm>
        <a:prstGeom prst="downArrow">
          <a:avLst/>
        </a:prstGeom>
        <a:gradFill flip="none" rotWithShape="1">
          <a:gsLst>
            <a:gs pos="0">
              <a:srgbClr val="003366"/>
            </a:gs>
            <a:gs pos="85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ysClr val="window" lastClr="FFFFFF"/>
            </a:gs>
          </a:gsLst>
          <a:lin ang="16200000" scaled="0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E6A784DA-C71A-2A44-82F5-17191F34C384}" type="pres">
      <dgm:prSet presAssocID="{4842749A-D529-4C40-B96C-0F99EF2A2EE4}" presName="rectangle" presStyleLbl="revTx" presStyleIdx="0" presStyleCnt="1" custScaleX="51245" custLinFactY="-191057" custLinFactNeighborX="-54512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F9706-3E9C-244F-BD65-74A6958B5476}" type="pres">
      <dgm:prSet presAssocID="{4842749A-D529-4C40-B96C-0F99EF2A2EE4}" presName="funnel" presStyleLbl="trAlignAcc1" presStyleIdx="0" presStyleCnt="1" custScaleX="33680" custScaleY="41004" custLinFactNeighborX="-49155" custLinFactNeighborY="-20353"/>
      <dgm:spPr>
        <a:xfrm>
          <a:off x="2676839" y="392277"/>
          <a:ext cx="3319738" cy="3693864"/>
        </a:xfrm>
        <a:prstGeom prst="funnel">
          <a:avLst/>
        </a:prstGeom>
        <a:solidFill>
          <a:srgbClr val="E8EDF0"/>
        </a:solidFill>
        <a:ln w="38100" cap="flat" cmpd="sng" algn="ctr">
          <a:solidFill>
            <a:srgbClr val="06254F"/>
          </a:solidFill>
          <a:prstDash val="solid"/>
        </a:ln>
        <a:effectLst/>
      </dgm:spPr>
      <dgm:t>
        <a:bodyPr/>
        <a:lstStyle/>
        <a:p>
          <a:endParaRPr lang="de-DE"/>
        </a:p>
      </dgm:t>
    </dgm:pt>
  </dgm:ptLst>
  <dgm:cxnLst>
    <dgm:cxn modelId="{B264C68B-EAE3-954F-A99F-B231BD636E4A}" type="presOf" srcId="{F398E698-2200-3D4A-BFE1-67407BD41A13}" destId="{E6A784DA-C71A-2A44-82F5-17191F34C384}" srcOrd="0" destOrd="0" presId="urn:microsoft.com/office/officeart/2005/8/layout/funnel1"/>
    <dgm:cxn modelId="{775E91AD-D7F5-6E4A-B61B-A786B9176B06}" srcId="{4842749A-D529-4C40-B96C-0F99EF2A2EE4}" destId="{F398E698-2200-3D4A-BFE1-67407BD41A13}" srcOrd="0" destOrd="0" parTransId="{43A76107-3B5B-6B42-B12B-6A7A06B5E748}" sibTransId="{1098EFA7-4797-A547-8DEF-41005FAAB02E}"/>
    <dgm:cxn modelId="{3F5126A7-6AEA-5D47-BC39-638A5019A25C}" type="presOf" srcId="{4842749A-D529-4C40-B96C-0F99EF2A2EE4}" destId="{B9757FCB-52F0-464D-A661-7ED8D51DF321}" srcOrd="0" destOrd="0" presId="urn:microsoft.com/office/officeart/2005/8/layout/funnel1"/>
    <dgm:cxn modelId="{964E0CB9-81E6-9B42-B938-D1087E600D58}" type="presParOf" srcId="{B9757FCB-52F0-464D-A661-7ED8D51DF321}" destId="{D69ABCF3-5FCB-D241-AB03-B9F307A1D832}" srcOrd="0" destOrd="0" presId="urn:microsoft.com/office/officeart/2005/8/layout/funnel1"/>
    <dgm:cxn modelId="{F0A9B598-5780-6A4A-BF0F-0D85BE3AC0AE}" type="presParOf" srcId="{B9757FCB-52F0-464D-A661-7ED8D51DF321}" destId="{F3392B01-038F-5E42-8F03-36B1577F7F30}" srcOrd="1" destOrd="0" presId="urn:microsoft.com/office/officeart/2005/8/layout/funnel1"/>
    <dgm:cxn modelId="{C2B1C87B-ED8D-2247-B9D9-E10C6BFF938E}" type="presParOf" srcId="{B9757FCB-52F0-464D-A661-7ED8D51DF321}" destId="{E6A784DA-C71A-2A44-82F5-17191F34C384}" srcOrd="2" destOrd="0" presId="urn:microsoft.com/office/officeart/2005/8/layout/funnel1"/>
    <dgm:cxn modelId="{088E58F3-C47E-2740-B998-7D89D9773E64}" type="presParOf" srcId="{B9757FCB-52F0-464D-A661-7ED8D51DF321}" destId="{7B9F9706-3E9C-244F-BD65-74A6958B5476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ABCF3-5FCB-D241-AB03-B9F307A1D832}">
      <dsp:nvSpPr>
        <dsp:cNvPr id="0" name=""/>
        <dsp:cNvSpPr/>
      </dsp:nvSpPr>
      <dsp:spPr>
        <a:xfrm>
          <a:off x="2391868" y="437024"/>
          <a:ext cx="3850997" cy="1493365"/>
        </a:xfrm>
        <a:prstGeom prst="ellipse">
          <a:avLst/>
        </a:prstGeom>
        <a:solidFill>
          <a:srgbClr val="9BAFC1">
            <a:alpha val="60000"/>
          </a:srgbClr>
        </a:solidFill>
        <a:ln w="38100" cmpd="sng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92B01-038F-5E42-8F03-36B1577F7F30}">
      <dsp:nvSpPr>
        <dsp:cNvPr id="0" name=""/>
        <dsp:cNvSpPr/>
      </dsp:nvSpPr>
      <dsp:spPr>
        <a:xfrm>
          <a:off x="9864858" y="8747907"/>
          <a:ext cx="399485" cy="674113"/>
        </a:xfrm>
        <a:prstGeom prst="downArrow">
          <a:avLst/>
        </a:prstGeom>
        <a:gradFill flip="none" rotWithShape="1">
          <a:gsLst>
            <a:gs pos="0">
              <a:srgbClr val="003366"/>
            </a:gs>
            <a:gs pos="85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ysClr val="window" lastClr="FFFFFF"/>
            </a:gs>
          </a:gsLst>
          <a:lin ang="16200000" scaled="0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6A784DA-C71A-2A44-82F5-17191F34C384}">
      <dsp:nvSpPr>
        <dsp:cNvPr id="0" name=""/>
        <dsp:cNvSpPr/>
      </dsp:nvSpPr>
      <dsp:spPr>
        <a:xfrm>
          <a:off x="2005089" y="182653"/>
          <a:ext cx="5172324" cy="2523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smtClean="0">
              <a:solidFill>
                <a:sysClr val="windowText" lastClr="000000"/>
              </a:solidFill>
              <a:latin typeface="Calibri"/>
              <a:ea typeface=""/>
              <a:cs typeface=""/>
            </a:rPr>
            <a:t> </a:t>
          </a:r>
          <a:endParaRPr lang="en-US" sz="6500" kern="1200" dirty="0">
            <a:solidFill>
              <a:sysClr val="windowText" lastClr="000000"/>
            </a:solidFill>
            <a:latin typeface="Calibri"/>
            <a:ea typeface=""/>
            <a:cs typeface=""/>
          </a:endParaRPr>
        </a:p>
      </dsp:txBody>
      <dsp:txXfrm>
        <a:off x="2005089" y="182653"/>
        <a:ext cx="5172324" cy="2523331"/>
      </dsp:txXfrm>
    </dsp:sp>
    <dsp:sp modelId="{7B9F9706-3E9C-244F-BD65-74A6958B5476}">
      <dsp:nvSpPr>
        <dsp:cNvPr id="0" name=""/>
        <dsp:cNvSpPr/>
      </dsp:nvSpPr>
      <dsp:spPr>
        <a:xfrm>
          <a:off x="2322053" y="145602"/>
          <a:ext cx="3966003" cy="3862755"/>
        </a:xfrm>
        <a:prstGeom prst="funnel">
          <a:avLst/>
        </a:prstGeom>
        <a:solidFill>
          <a:srgbClr val="E8EDF0"/>
        </a:solidFill>
        <a:ln w="38100" cap="flat" cmpd="sng" algn="ctr">
          <a:solidFill>
            <a:srgbClr val="06254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97" tIns="47449" rIns="94897" bIns="47449" numCol="1" anchor="t" anchorCtr="0" compatLnSpc="1">
            <a:prstTxWarp prst="textNoShape">
              <a:avLst/>
            </a:prstTxWarp>
          </a:bodyPr>
          <a:lstStyle>
            <a:lvl1pPr algn="l" defTabSz="949325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97" tIns="47449" rIns="94897" bIns="47449" numCol="1" anchor="t" anchorCtr="0" compatLnSpc="1">
            <a:prstTxWarp prst="textNoShape">
              <a:avLst/>
            </a:prstTxWarp>
          </a:bodyPr>
          <a:lstStyle>
            <a:lvl1pPr defTabSz="949325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97" tIns="47449" rIns="94897" bIns="47449" numCol="1" anchor="b" anchorCtr="0" compatLnSpc="1">
            <a:prstTxWarp prst="textNoShape">
              <a:avLst/>
            </a:prstTxWarp>
          </a:bodyPr>
          <a:lstStyle>
            <a:lvl1pPr algn="l" defTabSz="949325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97" tIns="47449" rIns="94897" bIns="47449" numCol="1" anchor="b" anchorCtr="0" compatLnSpc="1">
            <a:prstTxWarp prst="textNoShape">
              <a:avLst/>
            </a:prstTxWarp>
          </a:bodyPr>
          <a:lstStyle>
            <a:lvl1pPr defTabSz="949325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D40594F-62DF-4EB3-8A73-25638407777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3988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5" tIns="47377" rIns="94755" bIns="47377" numCol="1" anchor="t" anchorCtr="0" compatLnSpc="1">
            <a:prstTxWarp prst="textNoShape">
              <a:avLst/>
            </a:prstTxWarp>
          </a:bodyPr>
          <a:lstStyle>
            <a:lvl1pPr algn="l" defTabSz="947738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9550" y="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5" tIns="47377" rIns="94755" bIns="47377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5" tIns="47377" rIns="94755" bIns="473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Click to edit Master text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8163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5" tIns="47377" rIns="94755" bIns="47377" numCol="1" anchor="b" anchorCtr="0" compatLnSpc="1">
            <a:prstTxWarp prst="textNoShape">
              <a:avLst/>
            </a:prstTxWarp>
          </a:bodyPr>
          <a:lstStyle>
            <a:lvl1pPr algn="l" defTabSz="947738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5" tIns="47377" rIns="94755" bIns="47377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3E864C1-DAB7-4035-AF85-D7705C8C8D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115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ED7D57-9AD5-4829-A75C-A11F3F754590}" type="slidenum">
              <a:rPr lang="de-DE"/>
              <a:pPr/>
              <a:t>1</a:t>
            </a:fld>
            <a:endParaRPr lang="de-DE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4005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CA902-51D0-4602-B06E-7B2FCFF5FAD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5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20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71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10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30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tiff"/><Relationship Id="rId6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2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901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B5B5B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762000" y="16002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81800" y="6248400"/>
            <a:ext cx="1117600" cy="3937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97478" y="6324600"/>
            <a:ext cx="5379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</a:rPr>
              <a:t>This work is licensed under a Creative Commons Attribution 4.0 International License.</a:t>
            </a:r>
          </a:p>
        </p:txBody>
      </p:sp>
    </p:spTree>
    <p:extLst>
      <p:ext uri="{BB962C8B-B14F-4D97-AF65-F5344CB8AC3E}">
        <p14:creationId xmlns:p14="http://schemas.microsoft.com/office/powerpoint/2010/main" val="703261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901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B5B5B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16002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81800" y="6248400"/>
            <a:ext cx="1117600" cy="3937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478" y="6324600"/>
            <a:ext cx="5379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</a:rPr>
              <a:t>This work is licensed under a Creative Commons Attribution 4.0 International License.</a:t>
            </a:r>
          </a:p>
        </p:txBody>
      </p:sp>
    </p:spTree>
    <p:extLst>
      <p:ext uri="{BB962C8B-B14F-4D97-AF65-F5344CB8AC3E}">
        <p14:creationId xmlns:p14="http://schemas.microsoft.com/office/powerpoint/2010/main" val="260864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DC0C6-E486-48DB-B9CE-6268CF8AB33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 flipV="1">
            <a:off x="-103491" y="5771993"/>
            <a:ext cx="9512333" cy="45719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A00B160-6F82-8E43-BB2E-B99DCD2E74E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92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3881" y="4888568"/>
            <a:ext cx="6467475" cy="1057275"/>
          </a:xfrm>
        </p:spPr>
        <p:txBody>
          <a:bodyPr lIns="360000"/>
          <a:lstStyle>
            <a:lvl1pPr>
              <a:defRPr sz="2000" b="1" smtClean="0">
                <a:solidFill>
                  <a:srgbClr val="0066CC"/>
                </a:solidFill>
              </a:defRPr>
            </a:lvl1pPr>
          </a:lstStyle>
          <a:p>
            <a:r>
              <a:rPr lang="x-none" dirty="0" smtClean="0"/>
              <a:t>Master-Untertitelformat bearbeiten</a:t>
            </a:r>
            <a:endParaRPr lang="de-DE" dirty="0" smtClean="0"/>
          </a:p>
        </p:txBody>
      </p:sp>
      <p:sp>
        <p:nvSpPr>
          <p:cNvPr id="4506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80924" y="3162797"/>
            <a:ext cx="6477000" cy="1470025"/>
          </a:xfrm>
        </p:spPr>
        <p:txBody>
          <a:bodyPr lIns="360000" anchor="t"/>
          <a:lstStyle>
            <a:lvl1pPr>
              <a:lnSpc>
                <a:spcPct val="100000"/>
              </a:lnSpc>
              <a:defRPr sz="3600" smtClean="0"/>
            </a:lvl1pPr>
          </a:lstStyle>
          <a:p>
            <a:r>
              <a:rPr lang="x-none" smtClean="0"/>
              <a:t>Mastertitelformat bearbeiten</a:t>
            </a:r>
            <a:endParaRPr lang="de-DE" smtClean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60352" y="295275"/>
            <a:ext cx="4321175" cy="28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de-DE" sz="1000" dirty="0" smtClean="0">
                <a:solidFill>
                  <a:srgbClr val="5F5F5F"/>
                </a:solidFill>
                <a:latin typeface="Arial" charset="0"/>
              </a:rPr>
              <a:t>Prof. Dr. Knut  Reinert</a:t>
            </a:r>
            <a:endParaRPr lang="de-DE" sz="1000" dirty="0">
              <a:solidFill>
                <a:srgbClr val="5F5F5F"/>
              </a:solidFill>
              <a:latin typeface="Arial" charset="0"/>
            </a:endParaRP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de-DE" sz="1000" dirty="0" smtClean="0">
                <a:solidFill>
                  <a:srgbClr val="5F5F5F"/>
                </a:solidFill>
                <a:latin typeface="Arial" charset="0"/>
              </a:rPr>
              <a:t>Algorithmische Bioinformatik, FB Mathematik und Informatik</a:t>
            </a:r>
            <a:endParaRPr lang="de-DE" sz="1000" dirty="0">
              <a:solidFill>
                <a:srgbClr val="5F5F5F"/>
              </a:solidFill>
              <a:latin typeface="Arial" charset="0"/>
            </a:endParaRPr>
          </a:p>
        </p:txBody>
      </p:sp>
      <p:pic>
        <p:nvPicPr>
          <p:cNvPr id="13" name="Picture 12" descr="foo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04" y="163632"/>
            <a:ext cx="3118211" cy="494459"/>
          </a:xfrm>
          <a:prstGeom prst="rect">
            <a:avLst/>
          </a:prstGeom>
        </p:spPr>
      </p:pic>
      <p:pic>
        <p:nvPicPr>
          <p:cNvPr id="15" name="Picture 7" descr="seqan_logo_800_present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64768" y="6356350"/>
            <a:ext cx="762840" cy="47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Bild 23" descr="BMBF_CMYK_Gef_S_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350" y="6269951"/>
            <a:ext cx="792390" cy="588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53200" y="6269951"/>
            <a:ext cx="1504182" cy="5695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6" y="6389989"/>
            <a:ext cx="325102" cy="42538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8" y="228982"/>
            <a:ext cx="5475717" cy="428625"/>
          </a:xfrm>
        </p:spPr>
        <p:txBody>
          <a:bodyPr/>
          <a:lstStyle/>
          <a:p>
            <a:r>
              <a:rPr lang="x-non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5" y="984806"/>
            <a:ext cx="8642350" cy="5496959"/>
          </a:xfrm>
        </p:spPr>
        <p:txBody>
          <a:bodyPr/>
          <a:lstStyle/>
          <a:p>
            <a:pPr lvl="0"/>
            <a:r>
              <a:rPr lang="x-none" dirty="0" smtClean="0"/>
              <a:t>Mastertextformat bearbeiten</a:t>
            </a:r>
          </a:p>
          <a:p>
            <a:pPr lvl="1"/>
            <a:r>
              <a:rPr lang="x-none" dirty="0" smtClean="0"/>
              <a:t>Zweite Ebene</a:t>
            </a:r>
          </a:p>
          <a:p>
            <a:pPr lvl="2"/>
            <a:r>
              <a:rPr lang="x-none" dirty="0" smtClean="0"/>
              <a:t>Dritte Ebene</a:t>
            </a:r>
          </a:p>
          <a:p>
            <a:pPr lvl="3"/>
            <a:r>
              <a:rPr lang="x-none" dirty="0" smtClean="0"/>
              <a:t>Vierte Ebene</a:t>
            </a:r>
          </a:p>
          <a:p>
            <a:pPr lvl="4"/>
            <a:r>
              <a:rPr lang="x-non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50828" y="228982"/>
            <a:ext cx="5475717" cy="428625"/>
          </a:xfrm>
        </p:spPr>
        <p:txBody>
          <a:bodyPr/>
          <a:lstStyle/>
          <a:p>
            <a:r>
              <a:rPr lang="x-non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8" y="228982"/>
            <a:ext cx="5475717" cy="428625"/>
          </a:xfrm>
        </p:spPr>
        <p:txBody>
          <a:bodyPr/>
          <a:lstStyle/>
          <a:p>
            <a:r>
              <a:rPr lang="x-non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tiff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12"/>
          <p:cNvSpPr txBox="1">
            <a:spLocks/>
          </p:cNvSpPr>
          <p:nvPr/>
        </p:nvSpPr>
        <p:spPr>
          <a:xfrm>
            <a:off x="0" y="6610350"/>
            <a:ext cx="2268538" cy="649288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buNone/>
              <a:defRPr sz="1200">
                <a:solidFill>
                  <a:schemeClr val="bg1"/>
                </a:solidFill>
              </a:defRPr>
            </a:lvl3pPr>
            <a:lvl4pPr>
              <a:buNone/>
              <a:defRPr sz="1200">
                <a:solidFill>
                  <a:schemeClr val="bg1"/>
                </a:solidFill>
              </a:defRPr>
            </a:lvl4pPr>
            <a:lvl5pPr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228600" indent="-228600">
              <a:spcBef>
                <a:spcPct val="20000"/>
              </a:spcBef>
              <a:defRPr/>
            </a:pPr>
            <a:endParaRPr lang="en-US" b="0" kern="0" dirty="0">
              <a:latin typeface="+mn-lt"/>
              <a:ea typeface="ＭＳ Ｐゴシック" pitchFamily="-65" charset="-128"/>
              <a:cs typeface="+mn-cs"/>
            </a:endParaRPr>
          </a:p>
        </p:txBody>
      </p:sp>
      <p:sp>
        <p:nvSpPr>
          <p:cNvPr id="1032" name="Textplatzhalter 28"/>
          <p:cNvSpPr>
            <a:spLocks noGrp="1"/>
          </p:cNvSpPr>
          <p:nvPr>
            <p:ph type="body" idx="1"/>
          </p:nvPr>
        </p:nvSpPr>
        <p:spPr bwMode="auto">
          <a:xfrm>
            <a:off x="152400" y="990600"/>
            <a:ext cx="8839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4"/>
          </p:nvPr>
        </p:nvSpPr>
        <p:spPr>
          <a:xfrm>
            <a:off x="6858000" y="6648450"/>
            <a:ext cx="2286000" cy="2095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Calibri" charset="0"/>
              </a:defRPr>
            </a:lvl1pPr>
          </a:lstStyle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4" name="Titelplatzhalter 27"/>
          <p:cNvSpPr>
            <a:spLocks noGrp="1"/>
          </p:cNvSpPr>
          <p:nvPr>
            <p:ph type="title"/>
          </p:nvPr>
        </p:nvSpPr>
        <p:spPr bwMode="auto">
          <a:xfrm>
            <a:off x="152400" y="76200"/>
            <a:ext cx="6705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701" r:id="rId3"/>
    <p:sldLayoutId id="2147483717" r:id="rId4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Calibri" pitchFamily="34" charset="0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Calibri" pitchFamily="34" charset="0"/>
          <a:ea typeface="ヒラギノ角ゴ Pro W3" charset="0"/>
          <a:cs typeface="ヒラギノ角ゴ Pro W3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Calibri" pitchFamily="34" charset="0"/>
          <a:ea typeface="ＭＳ Ｐゴシック" pitchFamily="-65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Calibri" pitchFamily="34" charset="0"/>
          <a:ea typeface="ＭＳ Ｐゴシック" pitchFamily="-65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Calibri" pitchFamily="34" charset="0"/>
          <a:ea typeface="ＭＳ Ｐゴシック" pitchFamily="-6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619253"/>
            <a:ext cx="8642350" cy="463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946152"/>
            <a:ext cx="86423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pic>
        <p:nvPicPr>
          <p:cNvPr id="15" name="Picture 14" descr="footer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04" y="163632"/>
            <a:ext cx="3118211" cy="494459"/>
          </a:xfrm>
          <a:prstGeom prst="rect">
            <a:avLst/>
          </a:prstGeom>
        </p:spPr>
      </p:pic>
      <p:pic>
        <p:nvPicPr>
          <p:cNvPr id="8" name="Picture 7" descr="seqan_logo_800_present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464768" y="6356350"/>
            <a:ext cx="762840" cy="47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23" descr="BMBF_CMYK_Gef_S_e.eps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350" y="6269951"/>
            <a:ext cx="792390" cy="588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553200" y="6269951"/>
            <a:ext cx="1504182" cy="569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6" y="6389989"/>
            <a:ext cx="325102" cy="4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transition spd="slow"/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3556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2pPr>
      <a:lvl3pPr marL="723900" indent="-1889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3pPr>
      <a:lvl4pPr marL="10795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4pPr>
      <a:lvl5pPr marL="14351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5pPr>
      <a:lvl6pPr marL="18923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6pPr>
      <a:lvl7pPr marL="23495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7pPr>
      <a:lvl8pPr marL="28067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8pPr>
      <a:lvl9pPr marL="32639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docs.seqan.de/seqan/master/index.html?p=Shap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8.tif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hyperlink" Target="http://seqan.readthedocs.io/en/master/" TargetMode="External"/><Relationship Id="rId5" Type="http://schemas.openxmlformats.org/officeDocument/2006/relationships/hyperlink" Target="http://docs.seqan.de/seqan/master/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1368425"/>
            <a:ext cx="77724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0000"/>
                </a:solidFill>
                <a:latin typeface="Calibri" pitchFamily="34" charset="0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Trebuchet MS" pitchFamily="-65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Trebuchet MS" pitchFamily="-65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Trebuchet MS" pitchFamily="-65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Trebuchet MS" pitchFamily="-65" charset="0"/>
              </a:defRPr>
            </a:lvl9pPr>
          </a:lstStyle>
          <a:p>
            <a:pPr algn="ctr"/>
            <a:r>
              <a:rPr lang="de-DE" sz="3700" dirty="0">
                <a:solidFill>
                  <a:schemeClr val="tx1"/>
                </a:solidFill>
              </a:rPr>
              <a:t>INTRODUCTION TO </a:t>
            </a:r>
            <a:r>
              <a:rPr lang="de-DE" sz="3700" dirty="0" err="1" smtClean="0">
                <a:solidFill>
                  <a:schemeClr val="tx1"/>
                </a:solidFill>
              </a:rPr>
              <a:t>Programming</a:t>
            </a:r>
            <a:r>
              <a:rPr lang="de-DE" sz="3700" dirty="0" smtClean="0">
                <a:solidFill>
                  <a:schemeClr val="tx1"/>
                </a:solidFill>
              </a:rPr>
              <a:t> </a:t>
            </a:r>
            <a:r>
              <a:rPr lang="de-DE" sz="3700" dirty="0" err="1" smtClean="0">
                <a:solidFill>
                  <a:schemeClr val="tx1"/>
                </a:solidFill>
              </a:rPr>
              <a:t>with</a:t>
            </a:r>
            <a:r>
              <a:rPr lang="de-DE" sz="3700" dirty="0" smtClean="0">
                <a:solidFill>
                  <a:schemeClr val="tx1"/>
                </a:solidFill>
              </a:rPr>
              <a:t> </a:t>
            </a:r>
            <a:r>
              <a:rPr lang="de-DE" sz="3700" dirty="0" err="1" smtClean="0">
                <a:solidFill>
                  <a:schemeClr val="tx1"/>
                </a:solidFill>
              </a:rPr>
              <a:t>Seqan</a:t>
            </a:r>
            <a:endParaRPr lang="de-DE" sz="4500" kern="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143000" y="4191000"/>
            <a:ext cx="640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B5B5B5"/>
                </a:solidFill>
                <a:latin typeface="Calibri" pitchFamily="34" charset="0"/>
                <a:ea typeface="ヒラギノ角ゴ Pro W3" charset="0"/>
                <a:cs typeface="ヒラギノ角ゴ Pro W3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  <a:cs typeface="ＭＳ Ｐゴシック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r>
              <a:rPr lang="de-DE" b="1" kern="0" dirty="0">
                <a:solidFill>
                  <a:schemeClr val="tx1"/>
                </a:solidFill>
              </a:rPr>
              <a:t>de.NBI / CIBI training event</a:t>
            </a:r>
            <a:endParaRPr lang="de-DE" b="0" kern="0" dirty="0">
              <a:solidFill>
                <a:schemeClr val="tx1"/>
              </a:solidFill>
            </a:endParaRPr>
          </a:p>
          <a:p>
            <a:r>
              <a:rPr lang="de-DE" b="0" kern="0" dirty="0" err="1" smtClean="0">
                <a:solidFill>
                  <a:schemeClr val="tx1"/>
                </a:solidFill>
              </a:rPr>
              <a:t>OpenMS</a:t>
            </a:r>
            <a:r>
              <a:rPr lang="de-DE" b="0" kern="0" dirty="0" smtClean="0">
                <a:solidFill>
                  <a:schemeClr val="tx1"/>
                </a:solidFill>
              </a:rPr>
              <a:t> / </a:t>
            </a:r>
            <a:r>
              <a:rPr lang="de-DE" b="0" kern="0" dirty="0" err="1" smtClean="0">
                <a:solidFill>
                  <a:schemeClr val="tx1"/>
                </a:solidFill>
              </a:rPr>
              <a:t>SeqAn</a:t>
            </a:r>
            <a:r>
              <a:rPr lang="de-DE" b="0" kern="0" dirty="0" smtClean="0">
                <a:solidFill>
                  <a:schemeClr val="tx1"/>
                </a:solidFill>
              </a:rPr>
              <a:t> User Meeting 2017</a:t>
            </a:r>
            <a:endParaRPr lang="de-DE" b="0" kern="0" dirty="0">
              <a:solidFill>
                <a:schemeClr val="tx1"/>
              </a:solidFill>
            </a:endParaRPr>
          </a:p>
        </p:txBody>
      </p:sp>
      <p:sp>
        <p:nvSpPr>
          <p:cNvPr id="3" name="AutoShape 5" descr="https://zcs.informatik.uni-tuebingen.de/service/home/~/deNBI_Logo_rgb.jpg?auth=co&amp;loc=en_GB&amp;id=27770&amp;part=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6" y="3217817"/>
            <a:ext cx="2295525" cy="60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041" y="4107543"/>
            <a:ext cx="2023514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2902857"/>
            <a:ext cx="2950029" cy="19666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429192" y="2840509"/>
            <a:ext cx="1562100" cy="1962908"/>
            <a:chOff x="1967225" y="3229087"/>
            <a:chExt cx="2553789" cy="3432673"/>
          </a:xfrm>
        </p:grpSpPr>
        <p:sp>
          <p:nvSpPr>
            <p:cNvPr id="9" name="Abgerundetes Rechteck 14"/>
            <p:cNvSpPr/>
            <p:nvPr/>
          </p:nvSpPr>
          <p:spPr>
            <a:xfrm>
              <a:off x="1967225" y="3229087"/>
              <a:ext cx="2553789" cy="3432673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50761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905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"/>
                <a:cs typeface=""/>
              </a:endParaRPr>
            </a:p>
          </p:txBody>
        </p:sp>
        <p:pic>
          <p:nvPicPr>
            <p:cNvPr id="11" name="Bild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7408" y="3265594"/>
              <a:ext cx="2513055" cy="3288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4700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build!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143000"/>
            <a:ext cx="8839200" cy="1644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124200"/>
            <a:ext cx="9144000" cy="3611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2402587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225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SeqAn</a:t>
            </a:r>
            <a:r>
              <a:rPr lang="en-US" dirty="0" smtClean="0"/>
              <a:t> uses template specialization to establish static polymorphism</a:t>
            </a:r>
          </a:p>
          <a:p>
            <a:r>
              <a:rPr lang="en-US" dirty="0"/>
              <a:t>p</a:t>
            </a:r>
            <a:r>
              <a:rPr lang="en-US" dirty="0" smtClean="0"/>
              <a:t>ros: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ast code due </a:t>
            </a:r>
            <a:r>
              <a:rPr lang="en-US" dirty="0" err="1" smtClean="0"/>
              <a:t>inlining</a:t>
            </a:r>
            <a:endParaRPr lang="en-US" dirty="0"/>
          </a:p>
          <a:p>
            <a:pPr lvl="1"/>
            <a:r>
              <a:rPr lang="en-US" dirty="0" smtClean="0"/>
              <a:t>no virtual function calls</a:t>
            </a:r>
          </a:p>
          <a:p>
            <a:r>
              <a:rPr lang="en-US" dirty="0"/>
              <a:t>c</a:t>
            </a:r>
            <a:r>
              <a:rPr lang="en-US" dirty="0" smtClean="0"/>
              <a:t>ons:</a:t>
            </a:r>
          </a:p>
          <a:p>
            <a:pPr lvl="1"/>
            <a:r>
              <a:rPr lang="en-US" dirty="0" smtClean="0"/>
              <a:t>no standard OOP </a:t>
            </a:r>
            <a:r>
              <a:rPr lang="mr-IN" dirty="0" smtClean="0"/>
              <a:t>–</a:t>
            </a:r>
            <a:r>
              <a:rPr lang="en-US" dirty="0" smtClean="0"/>
              <a:t> use global function/procedural design</a:t>
            </a:r>
          </a:p>
          <a:p>
            <a:pPr lvl="1"/>
            <a:r>
              <a:rPr lang="en-US" dirty="0" smtClean="0"/>
              <a:t>no member qualifiers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4343400"/>
            <a:ext cx="7704865" cy="144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BUT: </a:t>
            </a:r>
            <a:r>
              <a:rPr lang="en-US" dirty="0" err="1" smtClean="0">
                <a:solidFill>
                  <a:srgbClr val="FF0000"/>
                </a:solidFill>
              </a:rPr>
              <a:t>SeqAn</a:t>
            </a:r>
            <a:r>
              <a:rPr lang="en-US" dirty="0" smtClean="0">
                <a:solidFill>
                  <a:srgbClr val="FF0000"/>
                </a:solidFill>
              </a:rPr>
              <a:t> 3.0 resolves this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using Concepts (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++20)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85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 I/O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5757" y="790506"/>
            <a:ext cx="8486774" cy="4593104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FormattedFile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lvl="1"/>
            <a:r>
              <a:rPr lang="en-US" sz="2000" dirty="0" err="1" smtClean="0">
                <a:latin typeface="Calibri" charset="0"/>
                <a:ea typeface="Calibri" charset="0"/>
                <a:cs typeface="Calibri" charset="0"/>
              </a:rPr>
              <a:t>FormattedFileIn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for reading</a:t>
            </a:r>
          </a:p>
          <a:p>
            <a:pPr lvl="1"/>
            <a:r>
              <a:rPr lang="en-US" sz="2000" dirty="0" err="1" smtClean="0">
                <a:latin typeface="Calibri" charset="0"/>
                <a:ea typeface="Calibri" charset="0"/>
                <a:cs typeface="Calibri" charset="0"/>
              </a:rPr>
              <a:t>FormattedFileOut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for writing</a:t>
            </a:r>
          </a:p>
          <a:p>
            <a:pPr lvl="1"/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I/O operations</a:t>
            </a:r>
          </a:p>
          <a:p>
            <a:pPr lvl="1"/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open from filename or stream, e.g., </a:t>
            </a:r>
            <a:r>
              <a:rPr lang="en-US" sz="2000" dirty="0" err="1" smtClean="0">
                <a:latin typeface="Calibri" charset="0"/>
                <a:ea typeface="Calibri" charset="0"/>
                <a:cs typeface="Calibri" charset="0"/>
              </a:rPr>
              <a:t>std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::</a:t>
            </a:r>
            <a:r>
              <a:rPr lang="en-US" sz="2000" dirty="0" err="1" smtClean="0">
                <a:latin typeface="Calibri" charset="0"/>
                <a:ea typeface="Calibri" charset="0"/>
                <a:cs typeface="Calibri" charset="0"/>
              </a:rPr>
              <a:t>cin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000" dirty="0" err="1" smtClean="0">
                <a:latin typeface="Calibri" charset="0"/>
                <a:ea typeface="Calibri" charset="0"/>
                <a:cs typeface="Calibri" charset="0"/>
              </a:rPr>
              <a:t>std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::</a:t>
            </a:r>
            <a:r>
              <a:rPr lang="en-US" sz="2000" dirty="0" err="1" smtClean="0">
                <a:latin typeface="Calibri" charset="0"/>
                <a:ea typeface="Calibri" charset="0"/>
                <a:cs typeface="Calibri" charset="0"/>
              </a:rPr>
              <a:t>cout</a:t>
            </a:r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  <a:p>
            <a:pPr lvl="1"/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uess file format from content or file extension</a:t>
            </a:r>
          </a:p>
          <a:p>
            <a:pPr lvl="1"/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transparent compression/decompression</a:t>
            </a:r>
          </a:p>
          <a:p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supported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file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formats</a:t>
            </a:r>
          </a:p>
          <a:p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lvl="1"/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8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33049"/>
              </p:ext>
            </p:extLst>
          </p:nvPr>
        </p:nvGraphicFramePr>
        <p:xfrm>
          <a:off x="335757" y="4866640"/>
          <a:ext cx="8351043" cy="149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61204"/>
                <a:gridCol w="2932660"/>
                <a:gridCol w="2557179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SeqFileIn</a:t>
                      </a:r>
                      <a:r>
                        <a:rPr lang="en-GB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SeqFileOut</a:t>
                      </a:r>
                      <a:endParaRPr lang="en-GB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BamFileIn</a:t>
                      </a:r>
                      <a:r>
                        <a:rPr lang="en-GB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BamFileOut</a:t>
                      </a:r>
                      <a:endParaRPr lang="en-GB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BedFileIn</a:t>
                      </a:r>
                      <a:r>
                        <a:rPr lang="en-GB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BedFileOut</a:t>
                      </a:r>
                      <a:endParaRPr lang="en-GB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GffFileIn</a:t>
                      </a:r>
                      <a:r>
                        <a:rPr lang="en-GB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GffFileOut</a:t>
                      </a:r>
                      <a:endParaRPr lang="en-GB" sz="2000" dirty="0" smtClean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VcfFileIn</a:t>
                      </a:r>
                      <a:r>
                        <a:rPr lang="en-GB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VcfFileOut</a:t>
                      </a:r>
                      <a:endParaRPr lang="en-GB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GffFileIn</a:t>
                      </a:r>
                      <a:r>
                        <a:rPr lang="en-GB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GffFileOut</a:t>
                      </a:r>
                      <a:endParaRPr lang="en-GB" sz="2000" dirty="0" smtClean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UcscFileIn</a:t>
                      </a:r>
                      <a:r>
                        <a:rPr lang="en-GB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UcscFileOut</a:t>
                      </a:r>
                      <a:endParaRPr lang="en-GB" sz="2000" dirty="0" smtClean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RoiFileIn/RoiFileOut</a:t>
                      </a:r>
                      <a:endParaRPr lang="en-GB" sz="2000" dirty="0" smtClean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SimpleIntervalsFileIn</a:t>
                      </a:r>
                      <a:r>
                        <a:rPr lang="en-GB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  <a:p>
                      <a:r>
                        <a:rPr lang="en-GB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SimpleIntervalsFileOut</a:t>
                      </a:r>
                      <a:endParaRPr lang="en-GB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72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Seeding</a:t>
            </a:r>
            <a:endParaRPr lang="en-US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 smtClean="0"/>
              <a:t>SeedSet</a:t>
            </a:r>
            <a:r>
              <a:rPr lang="en-US" dirty="0" smtClean="0"/>
              <a:t>:</a:t>
            </a:r>
          </a:p>
          <a:p>
            <a:r>
              <a:rPr lang="en-US" dirty="0" smtClean="0"/>
              <a:t>Allows local chaining when adding seeds</a:t>
            </a:r>
          </a:p>
          <a:p>
            <a:pPr lvl="1"/>
            <a:r>
              <a:rPr lang="en-US" dirty="0" smtClean="0"/>
              <a:t>Single: Simply add seed as single entity into seed set</a:t>
            </a:r>
          </a:p>
          <a:p>
            <a:pPr lvl="1"/>
            <a:r>
              <a:rPr lang="en-US" dirty="0" smtClean="0"/>
              <a:t>Merge: Try to connect with overlapping seeds</a:t>
            </a:r>
          </a:p>
          <a:p>
            <a:pPr lvl="1"/>
            <a:r>
              <a:rPr lang="en-US" dirty="0" smtClean="0"/>
              <a:t>Chaos: Try to connect using distance and gap parameter</a:t>
            </a:r>
          </a:p>
          <a:p>
            <a:r>
              <a:rPr lang="en-US" dirty="0" smtClean="0"/>
              <a:t>Chaining Algorithms</a:t>
            </a:r>
          </a:p>
          <a:p>
            <a:pPr lvl="1"/>
            <a:r>
              <a:rPr lang="en-US" dirty="0" err="1" smtClean="0"/>
              <a:t>SparseChaining</a:t>
            </a:r>
            <a:endParaRPr lang="en-US" dirty="0" smtClean="0"/>
          </a:p>
          <a:p>
            <a:r>
              <a:rPr lang="en-US" dirty="0" smtClean="0"/>
              <a:t>Extension Algorithms</a:t>
            </a:r>
          </a:p>
          <a:p>
            <a:pPr lvl="1"/>
            <a:r>
              <a:rPr lang="en-US" dirty="0" err="1" smtClean="0"/>
              <a:t>MatchExtend</a:t>
            </a:r>
            <a:r>
              <a:rPr lang="en-US" dirty="0" smtClean="0"/>
              <a:t>, </a:t>
            </a:r>
            <a:r>
              <a:rPr lang="en-US" dirty="0" err="1" smtClean="0"/>
              <a:t>UnGappedXDrop</a:t>
            </a:r>
            <a:r>
              <a:rPr lang="en-US" dirty="0" smtClean="0"/>
              <a:t>, </a:t>
            </a:r>
            <a:r>
              <a:rPr lang="en-US" dirty="0" err="1" smtClean="0"/>
              <a:t>GappedXDrop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429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Qgram</a:t>
            </a:r>
            <a:r>
              <a:rPr lang="en-US" dirty="0" smtClean="0"/>
              <a:t> Index</a:t>
            </a:r>
            <a:endParaRPr lang="en-US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Shape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 shape contains information on how a </a:t>
            </a:r>
            <a:r>
              <a:rPr lang="en-US" dirty="0" err="1" smtClean="0"/>
              <a:t>qgram</a:t>
            </a:r>
            <a:r>
              <a:rPr lang="en-US" dirty="0" smtClean="0"/>
              <a:t> looks like:</a:t>
            </a:r>
          </a:p>
          <a:p>
            <a:pPr lvl="2"/>
            <a:r>
              <a:rPr lang="en-US" dirty="0" smtClean="0"/>
              <a:t>Length</a:t>
            </a:r>
          </a:p>
          <a:p>
            <a:pPr lvl="2"/>
            <a:r>
              <a:rPr lang="en-US" dirty="0" smtClean="0"/>
              <a:t>Number of gaps</a:t>
            </a:r>
          </a:p>
          <a:p>
            <a:pPr lvl="2"/>
            <a:r>
              <a:rPr lang="en-US" dirty="0" smtClean="0"/>
              <a:t>Positions of the gaps</a:t>
            </a:r>
          </a:p>
          <a:p>
            <a:pPr lvl="1"/>
            <a:endParaRPr lang="en-US" dirty="0"/>
          </a:p>
        </p:txBody>
      </p:sp>
      <p:graphicFrame>
        <p:nvGraphicFramePr>
          <p:cNvPr id="5" name="Tabelle 6" descr="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426111"/>
              </p:ext>
            </p:extLst>
          </p:nvPr>
        </p:nvGraphicFramePr>
        <p:xfrm>
          <a:off x="1498752" y="4038600"/>
          <a:ext cx="6146495" cy="24688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02396"/>
                <a:gridCol w="2290714"/>
                <a:gridCol w="1753385"/>
              </a:tblGrid>
              <a:tr h="544747">
                <a:tc>
                  <a:txBody>
                    <a:bodyPr/>
                    <a:lstStyle/>
                    <a:p>
                      <a:r>
                        <a:rPr lang="en-US" dirty="0" smtClean="0"/>
                        <a:t>Specialization 		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Modifiable at</a:t>
                      </a:r>
                      <a:r>
                        <a:rPr lang="en-US" baseline="0" dirty="0" smtClean="0"/>
                        <a:t> runtime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Number of Gaps</a:t>
                      </a:r>
                      <a:endParaRPr lang="de-DE" dirty="0" smtClean="0"/>
                    </a:p>
                  </a:txBody>
                  <a:tcPr/>
                </a:tc>
              </a:tr>
              <a:tr h="287102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UngappedShape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0</a:t>
                      </a:r>
                      <a:endParaRPr lang="de-DE" dirty="0"/>
                    </a:p>
                  </a:txBody>
                  <a:tcPr/>
                </a:tc>
              </a:tr>
              <a:tr h="287102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SimpleShape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0</a:t>
                      </a:r>
                      <a:endParaRPr lang="de-DE" dirty="0"/>
                    </a:p>
                  </a:txBody>
                  <a:tcPr/>
                </a:tc>
              </a:tr>
              <a:tr h="287102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OneGappedShape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0/1</a:t>
                      </a:r>
                      <a:endParaRPr lang="de-DE" dirty="0"/>
                    </a:p>
                  </a:txBody>
                  <a:tcPr/>
                </a:tc>
              </a:tr>
              <a:tr h="287102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GappedShape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any</a:t>
                      </a:r>
                      <a:endParaRPr lang="de-DE" dirty="0"/>
                    </a:p>
                  </a:txBody>
                  <a:tcPr/>
                </a:tc>
              </a:tr>
              <a:tr h="287102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GenericShape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any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364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14" name="Abgerundetes Rechteck 6"/>
          <p:cNvSpPr/>
          <p:nvPr/>
        </p:nvSpPr>
        <p:spPr>
          <a:xfrm>
            <a:off x="638846" y="2155918"/>
            <a:ext cx="2470727" cy="31018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15" name="Abgerundetes Rechteck 7"/>
          <p:cNvSpPr/>
          <p:nvPr/>
        </p:nvSpPr>
        <p:spPr>
          <a:xfrm>
            <a:off x="992909" y="2332949"/>
            <a:ext cx="1885757" cy="323272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Row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1</a:t>
            </a:r>
          </a:p>
        </p:txBody>
      </p:sp>
      <p:sp>
        <p:nvSpPr>
          <p:cNvPr id="16" name="Abgerundetes Rechteck 20"/>
          <p:cNvSpPr/>
          <p:nvPr/>
        </p:nvSpPr>
        <p:spPr>
          <a:xfrm>
            <a:off x="992909" y="2831712"/>
            <a:ext cx="1885757" cy="323272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Row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2</a:t>
            </a:r>
          </a:p>
        </p:txBody>
      </p:sp>
      <p:sp>
        <p:nvSpPr>
          <p:cNvPr id="17" name="Abgerundetes Rechteck 21"/>
          <p:cNvSpPr/>
          <p:nvPr/>
        </p:nvSpPr>
        <p:spPr>
          <a:xfrm>
            <a:off x="992909" y="3305843"/>
            <a:ext cx="1885757" cy="323272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Row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3</a:t>
            </a:r>
          </a:p>
        </p:txBody>
      </p:sp>
      <p:sp>
        <p:nvSpPr>
          <p:cNvPr id="18" name="Abgerundetes Rechteck 22"/>
          <p:cNvSpPr/>
          <p:nvPr/>
        </p:nvSpPr>
        <p:spPr>
          <a:xfrm>
            <a:off x="992909" y="3804606"/>
            <a:ext cx="1885757" cy="323272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...</a:t>
            </a:r>
          </a:p>
        </p:txBody>
      </p:sp>
      <p:sp>
        <p:nvSpPr>
          <p:cNvPr id="19" name="Abgerundetes Rechteck 23"/>
          <p:cNvSpPr/>
          <p:nvPr/>
        </p:nvSpPr>
        <p:spPr>
          <a:xfrm>
            <a:off x="992909" y="4317228"/>
            <a:ext cx="1885757" cy="323272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Row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n-1</a:t>
            </a:r>
          </a:p>
        </p:txBody>
      </p:sp>
      <p:sp>
        <p:nvSpPr>
          <p:cNvPr id="20" name="Abgerundetes Rechteck 24"/>
          <p:cNvSpPr/>
          <p:nvPr/>
        </p:nvSpPr>
        <p:spPr>
          <a:xfrm>
            <a:off x="992909" y="4815991"/>
            <a:ext cx="1885757" cy="323272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Row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n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21" name="Textfeld 5"/>
          <p:cNvSpPr txBox="1">
            <a:spLocks noChangeArrowheads="1"/>
          </p:cNvSpPr>
          <p:nvPr/>
        </p:nvSpPr>
        <p:spPr bwMode="auto">
          <a:xfrm>
            <a:off x="3463636" y="2650444"/>
            <a:ext cx="5680364" cy="2308324"/>
          </a:xfrm>
          <a:prstGeom prst="rect">
            <a:avLst/>
          </a:prstGeom>
          <a:solidFill>
            <a:sysClr val="window" lastClr="FFFFFF">
              <a:lumMod val="95000"/>
              <a:alpha val="76077"/>
            </a:sys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400" b="1">
                <a:solidFill>
                  <a:schemeClr val="tx2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400" b="1">
                <a:solidFill>
                  <a:schemeClr val="tx2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400" b="1">
                <a:solidFill>
                  <a:schemeClr val="tx2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400" b="1">
                <a:solidFill>
                  <a:schemeClr val="tx2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400" b="1">
                <a:solidFill>
                  <a:schemeClr val="tx2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5pPr>
            <a:lvl6pPr marL="2514600" indent="-228600" algn="r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400" b="1">
                <a:solidFill>
                  <a:schemeClr val="tx2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6pPr>
            <a:lvl7pPr marL="2971800" indent="-228600" algn="r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400" b="1">
                <a:solidFill>
                  <a:schemeClr val="tx2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7pPr>
            <a:lvl8pPr marL="3429000" indent="-228600" algn="r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400" b="1">
                <a:solidFill>
                  <a:schemeClr val="tx2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8pPr>
            <a:lvl9pPr marL="3886200" indent="-228600" algn="r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400" b="1">
                <a:solidFill>
                  <a:schemeClr val="tx2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95B3D7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// Align instance.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Align&lt;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DnaString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ArrayGaps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&gt; align;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// Member function rows. Resize for pairwise.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resize(rows(align),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2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);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assignSource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(row(align,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),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“TTGT”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);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assignSource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(row(align,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1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)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,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“TCGAT”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ヒラギノ角ゴ Pro W3" charset="0"/>
                <a:cs typeface="Courier"/>
              </a:rPr>
              <a:t>;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/>
              <a:ea typeface="ヒラギノ角ゴ Pro W3" charset="0"/>
              <a:cs typeface="Couri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2909" y="1637274"/>
            <a:ext cx="1484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Align Object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47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DP-Kernel</a:t>
            </a:r>
            <a:endParaRPr lang="en-US" dirty="0"/>
          </a:p>
        </p:txBody>
      </p:sp>
      <p:grpSp>
        <p:nvGrpSpPr>
          <p:cNvPr id="114" name="Gruppierung 85"/>
          <p:cNvGrpSpPr/>
          <p:nvPr/>
        </p:nvGrpSpPr>
        <p:grpSpPr>
          <a:xfrm>
            <a:off x="-873029" y="1074905"/>
            <a:ext cx="8686800" cy="6977905"/>
            <a:chOff x="5046662" y="14771258"/>
            <a:chExt cx="20186650" cy="15965238"/>
          </a:xfrm>
        </p:grpSpPr>
        <p:graphicFrame>
          <p:nvGraphicFramePr>
            <p:cNvPr id="115" name="Diagramm 57"/>
            <p:cNvGraphicFramePr/>
            <p:nvPr>
              <p:extLst>
                <p:ext uri="{D42A27DB-BD31-4B8C-83A1-F6EECF244321}">
                  <p14:modId xmlns:p14="http://schemas.microsoft.com/office/powerpoint/2010/main" val="1250159314"/>
                </p:ext>
              </p:extLst>
            </p:nvPr>
          </p:nvGraphicFramePr>
          <p:xfrm>
            <a:off x="5046662" y="15291311"/>
            <a:ext cx="20186650" cy="134577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16" name="Bogen 58"/>
            <p:cNvSpPr/>
            <p:nvPr/>
          </p:nvSpPr>
          <p:spPr bwMode="auto">
            <a:xfrm rot="20960158">
              <a:off x="10707763" y="18764441"/>
              <a:ext cx="3716646" cy="11972055"/>
            </a:xfrm>
            <a:prstGeom prst="arc">
              <a:avLst>
                <a:gd name="adj1" fmla="val 16383943"/>
                <a:gd name="adj2" fmla="val 20799408"/>
              </a:avLst>
            </a:prstGeom>
            <a:noFill/>
            <a:ln w="57150" cap="flat" cmpd="sng" algn="ctr">
              <a:solidFill>
                <a:srgbClr val="06254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"/>
              </a:endParaRPr>
            </a:p>
          </p:txBody>
        </p:sp>
        <p:sp>
          <p:nvSpPr>
            <p:cNvPr id="117" name="Bogen 59"/>
            <p:cNvSpPr/>
            <p:nvPr/>
          </p:nvSpPr>
          <p:spPr bwMode="auto">
            <a:xfrm rot="639842" flipH="1">
              <a:off x="16007178" y="18700497"/>
              <a:ext cx="3716646" cy="11958730"/>
            </a:xfrm>
            <a:prstGeom prst="arc">
              <a:avLst>
                <a:gd name="adj1" fmla="val 16519823"/>
                <a:gd name="adj2" fmla="val 17678503"/>
              </a:avLst>
            </a:prstGeom>
            <a:noFill/>
            <a:ln w="57150" cap="flat" cmpd="sng" algn="ctr">
              <a:solidFill>
                <a:srgbClr val="06254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"/>
              </a:endParaRPr>
            </a:p>
          </p:txBody>
        </p:sp>
        <p:grpSp>
          <p:nvGrpSpPr>
            <p:cNvPr id="118" name="Gruppierung 60"/>
            <p:cNvGrpSpPr/>
            <p:nvPr/>
          </p:nvGrpSpPr>
          <p:grpSpPr>
            <a:xfrm>
              <a:off x="10796338" y="14771258"/>
              <a:ext cx="10670144" cy="9649030"/>
              <a:chOff x="10796338" y="14771258"/>
              <a:chExt cx="10670144" cy="9649030"/>
            </a:xfrm>
          </p:grpSpPr>
          <p:sp>
            <p:nvSpPr>
              <p:cNvPr id="119" name="Trapez 61"/>
              <p:cNvSpPr/>
              <p:nvPr/>
            </p:nvSpPr>
            <p:spPr bwMode="auto">
              <a:xfrm rot="14513325">
                <a:off x="17682287" y="19281602"/>
                <a:ext cx="2080930" cy="4574780"/>
              </a:xfrm>
              <a:prstGeom prst="trapezoid">
                <a:avLst/>
              </a:prstGeom>
              <a:solidFill>
                <a:srgbClr val="E9EEF0"/>
              </a:solidFill>
              <a:ln w="762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"/>
                </a:endParaRPr>
              </a:p>
            </p:txBody>
          </p:sp>
          <p:cxnSp>
            <p:nvCxnSpPr>
              <p:cNvPr id="120" name="Gerade Verbindung 62"/>
              <p:cNvCxnSpPr/>
              <p:nvPr/>
            </p:nvCxnSpPr>
            <p:spPr bwMode="auto">
              <a:xfrm flipV="1">
                <a:off x="18693002" y="19555564"/>
                <a:ext cx="1722988" cy="1100944"/>
              </a:xfrm>
              <a:prstGeom prst="line">
                <a:avLst/>
              </a:prstGeom>
              <a:solidFill>
                <a:srgbClr val="4F81BD"/>
              </a:solidFill>
              <a:ln w="57150" cap="flat" cmpd="sng" algn="ctr">
                <a:solidFill>
                  <a:srgbClr val="06254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Gerade Verbindung 63"/>
              <p:cNvCxnSpPr/>
              <p:nvPr/>
            </p:nvCxnSpPr>
            <p:spPr bwMode="auto">
              <a:xfrm flipV="1">
                <a:off x="17108828" y="21353280"/>
                <a:ext cx="4357654" cy="1751503"/>
              </a:xfrm>
              <a:prstGeom prst="line">
                <a:avLst/>
              </a:prstGeom>
              <a:solidFill>
                <a:srgbClr val="4F81BD"/>
              </a:solidFill>
              <a:ln w="57150" cap="flat" cmpd="sng" algn="ctr">
                <a:solidFill>
                  <a:srgbClr val="06254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22" name="Gruppierung 64"/>
              <p:cNvGrpSpPr/>
              <p:nvPr/>
            </p:nvGrpSpPr>
            <p:grpSpPr>
              <a:xfrm>
                <a:off x="10796338" y="14771258"/>
                <a:ext cx="8748188" cy="4521687"/>
                <a:chOff x="10796338" y="14771258"/>
                <a:chExt cx="8748188" cy="4521687"/>
              </a:xfrm>
              <a:effectLst/>
            </p:grpSpPr>
            <p:sp>
              <p:nvSpPr>
                <p:cNvPr id="133" name="Freeform 10"/>
                <p:cNvSpPr>
                  <a:spLocks/>
                </p:cNvSpPr>
                <p:nvPr/>
              </p:nvSpPr>
              <p:spPr bwMode="auto">
                <a:xfrm>
                  <a:off x="15644044" y="14771258"/>
                  <a:ext cx="3900482" cy="3095896"/>
                </a:xfrm>
                <a:custGeom>
                  <a:avLst/>
                  <a:gdLst>
                    <a:gd name="T0" fmla="*/ 157 w 422"/>
                    <a:gd name="T1" fmla="*/ 17 h 406"/>
                    <a:gd name="T2" fmla="*/ 182 w 422"/>
                    <a:gd name="T3" fmla="*/ 55 h 406"/>
                    <a:gd name="T4" fmla="*/ 133 w 422"/>
                    <a:gd name="T5" fmla="*/ 64 h 406"/>
                    <a:gd name="T6" fmla="*/ 105 w 422"/>
                    <a:gd name="T7" fmla="*/ 45 h 406"/>
                    <a:gd name="T8" fmla="*/ 112 w 422"/>
                    <a:gd name="T9" fmla="*/ 19 h 406"/>
                    <a:gd name="T10" fmla="*/ 11 w 422"/>
                    <a:gd name="T11" fmla="*/ 12 h 406"/>
                    <a:gd name="T12" fmla="*/ 13 w 422"/>
                    <a:gd name="T13" fmla="*/ 162 h 406"/>
                    <a:gd name="T14" fmla="*/ 9 w 422"/>
                    <a:gd name="T15" fmla="*/ 235 h 406"/>
                    <a:gd name="T16" fmla="*/ 33 w 422"/>
                    <a:gd name="T17" fmla="*/ 256 h 406"/>
                    <a:gd name="T18" fmla="*/ 67 w 422"/>
                    <a:gd name="T19" fmla="*/ 248 h 406"/>
                    <a:gd name="T20" fmla="*/ 62 w 422"/>
                    <a:gd name="T21" fmla="*/ 285 h 406"/>
                    <a:gd name="T22" fmla="*/ 34 w 422"/>
                    <a:gd name="T23" fmla="*/ 316 h 406"/>
                    <a:gd name="T24" fmla="*/ 18 w 422"/>
                    <a:gd name="T25" fmla="*/ 299 h 406"/>
                    <a:gd name="T26" fmla="*/ 5 w 422"/>
                    <a:gd name="T27" fmla="*/ 299 h 406"/>
                    <a:gd name="T28" fmla="*/ 12 w 422"/>
                    <a:gd name="T29" fmla="*/ 399 h 406"/>
                    <a:gd name="T30" fmla="*/ 85 w 422"/>
                    <a:gd name="T31" fmla="*/ 392 h 406"/>
                    <a:gd name="T32" fmla="*/ 145 w 422"/>
                    <a:gd name="T33" fmla="*/ 368 h 406"/>
                    <a:gd name="T34" fmla="*/ 146 w 422"/>
                    <a:gd name="T35" fmla="*/ 337 h 406"/>
                    <a:gd name="T36" fmla="*/ 201 w 422"/>
                    <a:gd name="T37" fmla="*/ 334 h 406"/>
                    <a:gd name="T38" fmla="*/ 198 w 422"/>
                    <a:gd name="T39" fmla="*/ 364 h 406"/>
                    <a:gd name="T40" fmla="*/ 252 w 422"/>
                    <a:gd name="T41" fmla="*/ 392 h 406"/>
                    <a:gd name="T42" fmla="*/ 363 w 422"/>
                    <a:gd name="T43" fmla="*/ 401 h 406"/>
                    <a:gd name="T44" fmla="*/ 364 w 422"/>
                    <a:gd name="T45" fmla="*/ 246 h 406"/>
                    <a:gd name="T46" fmla="*/ 384 w 422"/>
                    <a:gd name="T47" fmla="*/ 199 h 406"/>
                    <a:gd name="T48" fmla="*/ 417 w 422"/>
                    <a:gd name="T49" fmla="*/ 196 h 406"/>
                    <a:gd name="T50" fmla="*/ 408 w 422"/>
                    <a:gd name="T51" fmla="*/ 157 h 406"/>
                    <a:gd name="T52" fmla="*/ 372 w 422"/>
                    <a:gd name="T53" fmla="*/ 159 h 406"/>
                    <a:gd name="T54" fmla="*/ 367 w 422"/>
                    <a:gd name="T55" fmla="*/ 125 h 406"/>
                    <a:gd name="T56" fmla="*/ 365 w 422"/>
                    <a:gd name="T57" fmla="*/ 9 h 406"/>
                    <a:gd name="T58" fmla="*/ 157 w 422"/>
                    <a:gd name="T59" fmla="*/ 17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422" h="406">
                      <a:moveTo>
                        <a:pt x="157" y="17"/>
                      </a:moveTo>
                      <a:cubicBezTo>
                        <a:pt x="147" y="27"/>
                        <a:pt x="186" y="42"/>
                        <a:pt x="182" y="55"/>
                      </a:cubicBezTo>
                      <a:cubicBezTo>
                        <a:pt x="178" y="68"/>
                        <a:pt x="154" y="66"/>
                        <a:pt x="133" y="64"/>
                      </a:cubicBezTo>
                      <a:cubicBezTo>
                        <a:pt x="113" y="63"/>
                        <a:pt x="104" y="56"/>
                        <a:pt x="105" y="45"/>
                      </a:cubicBezTo>
                      <a:cubicBezTo>
                        <a:pt x="105" y="34"/>
                        <a:pt x="123" y="25"/>
                        <a:pt x="112" y="19"/>
                      </a:cubicBezTo>
                      <a:cubicBezTo>
                        <a:pt x="86" y="5"/>
                        <a:pt x="22" y="10"/>
                        <a:pt x="11" y="12"/>
                      </a:cubicBezTo>
                      <a:cubicBezTo>
                        <a:pt x="23" y="73"/>
                        <a:pt x="15" y="141"/>
                        <a:pt x="13" y="162"/>
                      </a:cubicBezTo>
                      <a:cubicBezTo>
                        <a:pt x="11" y="182"/>
                        <a:pt x="6" y="219"/>
                        <a:pt x="9" y="235"/>
                      </a:cubicBezTo>
                      <a:cubicBezTo>
                        <a:pt x="11" y="252"/>
                        <a:pt x="21" y="258"/>
                        <a:pt x="33" y="256"/>
                      </a:cubicBezTo>
                      <a:cubicBezTo>
                        <a:pt x="44" y="253"/>
                        <a:pt x="59" y="241"/>
                        <a:pt x="67" y="248"/>
                      </a:cubicBezTo>
                      <a:cubicBezTo>
                        <a:pt x="74" y="254"/>
                        <a:pt x="67" y="270"/>
                        <a:pt x="62" y="285"/>
                      </a:cubicBezTo>
                      <a:cubicBezTo>
                        <a:pt x="57" y="299"/>
                        <a:pt x="43" y="316"/>
                        <a:pt x="34" y="316"/>
                      </a:cubicBezTo>
                      <a:cubicBezTo>
                        <a:pt x="24" y="316"/>
                        <a:pt x="20" y="305"/>
                        <a:pt x="18" y="299"/>
                      </a:cubicBezTo>
                      <a:cubicBezTo>
                        <a:pt x="16" y="292"/>
                        <a:pt x="10" y="292"/>
                        <a:pt x="5" y="299"/>
                      </a:cubicBezTo>
                      <a:cubicBezTo>
                        <a:pt x="0" y="306"/>
                        <a:pt x="8" y="384"/>
                        <a:pt x="12" y="399"/>
                      </a:cubicBezTo>
                      <a:cubicBezTo>
                        <a:pt x="32" y="391"/>
                        <a:pt x="53" y="381"/>
                        <a:pt x="85" y="392"/>
                      </a:cubicBezTo>
                      <a:cubicBezTo>
                        <a:pt x="110" y="400"/>
                        <a:pt x="156" y="390"/>
                        <a:pt x="145" y="368"/>
                      </a:cubicBezTo>
                      <a:cubicBezTo>
                        <a:pt x="137" y="351"/>
                        <a:pt x="138" y="341"/>
                        <a:pt x="146" y="337"/>
                      </a:cubicBezTo>
                      <a:cubicBezTo>
                        <a:pt x="154" y="333"/>
                        <a:pt x="192" y="329"/>
                        <a:pt x="201" y="334"/>
                      </a:cubicBezTo>
                      <a:cubicBezTo>
                        <a:pt x="209" y="340"/>
                        <a:pt x="204" y="356"/>
                        <a:pt x="198" y="364"/>
                      </a:cubicBezTo>
                      <a:cubicBezTo>
                        <a:pt x="189" y="374"/>
                        <a:pt x="217" y="387"/>
                        <a:pt x="252" y="392"/>
                      </a:cubicBezTo>
                      <a:cubicBezTo>
                        <a:pt x="303" y="400"/>
                        <a:pt x="337" y="406"/>
                        <a:pt x="363" y="401"/>
                      </a:cubicBezTo>
                      <a:cubicBezTo>
                        <a:pt x="343" y="320"/>
                        <a:pt x="363" y="270"/>
                        <a:pt x="364" y="246"/>
                      </a:cubicBezTo>
                      <a:cubicBezTo>
                        <a:pt x="365" y="215"/>
                        <a:pt x="372" y="187"/>
                        <a:pt x="384" y="199"/>
                      </a:cubicBezTo>
                      <a:cubicBezTo>
                        <a:pt x="401" y="214"/>
                        <a:pt x="412" y="211"/>
                        <a:pt x="417" y="196"/>
                      </a:cubicBezTo>
                      <a:cubicBezTo>
                        <a:pt x="422" y="181"/>
                        <a:pt x="416" y="163"/>
                        <a:pt x="408" y="157"/>
                      </a:cubicBezTo>
                      <a:cubicBezTo>
                        <a:pt x="400" y="151"/>
                        <a:pt x="384" y="166"/>
                        <a:pt x="372" y="159"/>
                      </a:cubicBezTo>
                      <a:cubicBezTo>
                        <a:pt x="360" y="153"/>
                        <a:pt x="362" y="142"/>
                        <a:pt x="367" y="125"/>
                      </a:cubicBezTo>
                      <a:cubicBezTo>
                        <a:pt x="380" y="71"/>
                        <a:pt x="368" y="39"/>
                        <a:pt x="365" y="9"/>
                      </a:cubicBezTo>
                      <a:cubicBezTo>
                        <a:pt x="300" y="0"/>
                        <a:pt x="167" y="7"/>
                        <a:pt x="157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013366">
                      <a:alpha val="37000"/>
                    </a:srgbClr>
                  </a:solidFill>
                  <a:prstDash val="solid"/>
                  <a:miter lim="800000"/>
                  <a:headEnd/>
                  <a:tailEnd/>
                </a:ln>
                <a:effectLst>
                  <a:glow rad="12700">
                    <a:srgbClr val="4F81BD">
                      <a:alpha val="28000"/>
                    </a:srgbClr>
                  </a:glow>
                </a:effectLst>
                <a:extLst/>
              </p:spPr>
              <p:txBody>
                <a:bodyPr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nsolas"/>
                      <a:cs typeface="Consolas"/>
                    </a:rPr>
                    <a:t>Trace </a:t>
                  </a:r>
                </a:p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nsolas"/>
                      <a:cs typeface="Consolas"/>
                    </a:rPr>
                    <a:t>Config</a:t>
                  </a:r>
                  <a:endPara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olas"/>
                    <a:cs typeface="Consolas"/>
                  </a:endParaRPr>
                </a:p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olas"/>
                    <a:cs typeface="Consolas"/>
                  </a:endParaRPr>
                </a:p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olas"/>
                    <a:cs typeface="Consolas"/>
                  </a:endParaRPr>
                </a:p>
              </p:txBody>
            </p:sp>
            <p:grpSp>
              <p:nvGrpSpPr>
                <p:cNvPr id="134" name="Gruppierung 76"/>
                <p:cNvGrpSpPr/>
                <p:nvPr/>
              </p:nvGrpSpPr>
              <p:grpSpPr>
                <a:xfrm>
                  <a:off x="10796338" y="15446957"/>
                  <a:ext cx="8709600" cy="3845988"/>
                  <a:chOff x="10796338" y="15446957"/>
                  <a:chExt cx="8709600" cy="3845988"/>
                </a:xfrm>
              </p:grpSpPr>
              <p:sp>
                <p:nvSpPr>
                  <p:cNvPr id="135" name="Freeform 10"/>
                  <p:cNvSpPr>
                    <a:spLocks/>
                  </p:cNvSpPr>
                  <p:nvPr/>
                </p:nvSpPr>
                <p:spPr bwMode="auto">
                  <a:xfrm>
                    <a:off x="14059867" y="15706918"/>
                    <a:ext cx="1883610" cy="1826631"/>
                  </a:xfrm>
                  <a:custGeom>
                    <a:avLst/>
                    <a:gdLst>
                      <a:gd name="T0" fmla="*/ 157 w 422"/>
                      <a:gd name="T1" fmla="*/ 17 h 406"/>
                      <a:gd name="T2" fmla="*/ 182 w 422"/>
                      <a:gd name="T3" fmla="*/ 55 h 406"/>
                      <a:gd name="T4" fmla="*/ 133 w 422"/>
                      <a:gd name="T5" fmla="*/ 64 h 406"/>
                      <a:gd name="T6" fmla="*/ 105 w 422"/>
                      <a:gd name="T7" fmla="*/ 45 h 406"/>
                      <a:gd name="T8" fmla="*/ 112 w 422"/>
                      <a:gd name="T9" fmla="*/ 19 h 406"/>
                      <a:gd name="T10" fmla="*/ 11 w 422"/>
                      <a:gd name="T11" fmla="*/ 12 h 406"/>
                      <a:gd name="T12" fmla="*/ 13 w 422"/>
                      <a:gd name="T13" fmla="*/ 162 h 406"/>
                      <a:gd name="T14" fmla="*/ 9 w 422"/>
                      <a:gd name="T15" fmla="*/ 235 h 406"/>
                      <a:gd name="T16" fmla="*/ 33 w 422"/>
                      <a:gd name="T17" fmla="*/ 256 h 406"/>
                      <a:gd name="T18" fmla="*/ 67 w 422"/>
                      <a:gd name="T19" fmla="*/ 248 h 406"/>
                      <a:gd name="T20" fmla="*/ 62 w 422"/>
                      <a:gd name="T21" fmla="*/ 285 h 406"/>
                      <a:gd name="T22" fmla="*/ 34 w 422"/>
                      <a:gd name="T23" fmla="*/ 316 h 406"/>
                      <a:gd name="T24" fmla="*/ 18 w 422"/>
                      <a:gd name="T25" fmla="*/ 299 h 406"/>
                      <a:gd name="T26" fmla="*/ 5 w 422"/>
                      <a:gd name="T27" fmla="*/ 299 h 406"/>
                      <a:gd name="T28" fmla="*/ 12 w 422"/>
                      <a:gd name="T29" fmla="*/ 399 h 406"/>
                      <a:gd name="T30" fmla="*/ 85 w 422"/>
                      <a:gd name="T31" fmla="*/ 392 h 406"/>
                      <a:gd name="T32" fmla="*/ 145 w 422"/>
                      <a:gd name="T33" fmla="*/ 368 h 406"/>
                      <a:gd name="T34" fmla="*/ 146 w 422"/>
                      <a:gd name="T35" fmla="*/ 337 h 406"/>
                      <a:gd name="T36" fmla="*/ 201 w 422"/>
                      <a:gd name="T37" fmla="*/ 334 h 406"/>
                      <a:gd name="T38" fmla="*/ 198 w 422"/>
                      <a:gd name="T39" fmla="*/ 364 h 406"/>
                      <a:gd name="T40" fmla="*/ 252 w 422"/>
                      <a:gd name="T41" fmla="*/ 392 h 406"/>
                      <a:gd name="T42" fmla="*/ 363 w 422"/>
                      <a:gd name="T43" fmla="*/ 401 h 406"/>
                      <a:gd name="T44" fmla="*/ 364 w 422"/>
                      <a:gd name="T45" fmla="*/ 246 h 406"/>
                      <a:gd name="T46" fmla="*/ 384 w 422"/>
                      <a:gd name="T47" fmla="*/ 199 h 406"/>
                      <a:gd name="T48" fmla="*/ 417 w 422"/>
                      <a:gd name="T49" fmla="*/ 196 h 406"/>
                      <a:gd name="T50" fmla="*/ 408 w 422"/>
                      <a:gd name="T51" fmla="*/ 157 h 406"/>
                      <a:gd name="T52" fmla="*/ 372 w 422"/>
                      <a:gd name="T53" fmla="*/ 159 h 406"/>
                      <a:gd name="T54" fmla="*/ 367 w 422"/>
                      <a:gd name="T55" fmla="*/ 125 h 406"/>
                      <a:gd name="T56" fmla="*/ 365 w 422"/>
                      <a:gd name="T57" fmla="*/ 9 h 406"/>
                      <a:gd name="T58" fmla="*/ 157 w 422"/>
                      <a:gd name="T59" fmla="*/ 17 h 4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22" h="406">
                        <a:moveTo>
                          <a:pt x="157" y="17"/>
                        </a:moveTo>
                        <a:cubicBezTo>
                          <a:pt x="147" y="27"/>
                          <a:pt x="186" y="42"/>
                          <a:pt x="182" y="55"/>
                        </a:cubicBezTo>
                        <a:cubicBezTo>
                          <a:pt x="178" y="68"/>
                          <a:pt x="154" y="66"/>
                          <a:pt x="133" y="64"/>
                        </a:cubicBezTo>
                        <a:cubicBezTo>
                          <a:pt x="113" y="63"/>
                          <a:pt x="104" y="56"/>
                          <a:pt x="105" y="45"/>
                        </a:cubicBezTo>
                        <a:cubicBezTo>
                          <a:pt x="105" y="34"/>
                          <a:pt x="123" y="25"/>
                          <a:pt x="112" y="19"/>
                        </a:cubicBezTo>
                        <a:cubicBezTo>
                          <a:pt x="86" y="5"/>
                          <a:pt x="22" y="10"/>
                          <a:pt x="11" y="12"/>
                        </a:cubicBezTo>
                        <a:cubicBezTo>
                          <a:pt x="23" y="73"/>
                          <a:pt x="15" y="141"/>
                          <a:pt x="13" y="162"/>
                        </a:cubicBezTo>
                        <a:cubicBezTo>
                          <a:pt x="11" y="182"/>
                          <a:pt x="6" y="219"/>
                          <a:pt x="9" y="235"/>
                        </a:cubicBezTo>
                        <a:cubicBezTo>
                          <a:pt x="11" y="252"/>
                          <a:pt x="21" y="258"/>
                          <a:pt x="33" y="256"/>
                        </a:cubicBezTo>
                        <a:cubicBezTo>
                          <a:pt x="44" y="253"/>
                          <a:pt x="59" y="241"/>
                          <a:pt x="67" y="248"/>
                        </a:cubicBezTo>
                        <a:cubicBezTo>
                          <a:pt x="74" y="254"/>
                          <a:pt x="67" y="270"/>
                          <a:pt x="62" y="285"/>
                        </a:cubicBezTo>
                        <a:cubicBezTo>
                          <a:pt x="57" y="299"/>
                          <a:pt x="43" y="316"/>
                          <a:pt x="34" y="316"/>
                        </a:cubicBezTo>
                        <a:cubicBezTo>
                          <a:pt x="24" y="316"/>
                          <a:pt x="20" y="305"/>
                          <a:pt x="18" y="299"/>
                        </a:cubicBezTo>
                        <a:cubicBezTo>
                          <a:pt x="16" y="292"/>
                          <a:pt x="10" y="292"/>
                          <a:pt x="5" y="299"/>
                        </a:cubicBezTo>
                        <a:cubicBezTo>
                          <a:pt x="0" y="306"/>
                          <a:pt x="8" y="384"/>
                          <a:pt x="12" y="399"/>
                        </a:cubicBezTo>
                        <a:cubicBezTo>
                          <a:pt x="32" y="391"/>
                          <a:pt x="53" y="381"/>
                          <a:pt x="85" y="392"/>
                        </a:cubicBezTo>
                        <a:cubicBezTo>
                          <a:pt x="110" y="400"/>
                          <a:pt x="156" y="390"/>
                          <a:pt x="145" y="368"/>
                        </a:cubicBezTo>
                        <a:cubicBezTo>
                          <a:pt x="137" y="351"/>
                          <a:pt x="138" y="341"/>
                          <a:pt x="146" y="337"/>
                        </a:cubicBezTo>
                        <a:cubicBezTo>
                          <a:pt x="154" y="333"/>
                          <a:pt x="192" y="329"/>
                          <a:pt x="201" y="334"/>
                        </a:cubicBezTo>
                        <a:cubicBezTo>
                          <a:pt x="209" y="340"/>
                          <a:pt x="204" y="356"/>
                          <a:pt x="198" y="364"/>
                        </a:cubicBezTo>
                        <a:cubicBezTo>
                          <a:pt x="189" y="374"/>
                          <a:pt x="217" y="387"/>
                          <a:pt x="252" y="392"/>
                        </a:cubicBezTo>
                        <a:cubicBezTo>
                          <a:pt x="303" y="400"/>
                          <a:pt x="337" y="406"/>
                          <a:pt x="363" y="401"/>
                        </a:cubicBezTo>
                        <a:cubicBezTo>
                          <a:pt x="343" y="320"/>
                          <a:pt x="363" y="270"/>
                          <a:pt x="364" y="246"/>
                        </a:cubicBezTo>
                        <a:cubicBezTo>
                          <a:pt x="365" y="215"/>
                          <a:pt x="372" y="187"/>
                          <a:pt x="384" y="199"/>
                        </a:cubicBezTo>
                        <a:cubicBezTo>
                          <a:pt x="401" y="214"/>
                          <a:pt x="412" y="211"/>
                          <a:pt x="417" y="196"/>
                        </a:cubicBezTo>
                        <a:cubicBezTo>
                          <a:pt x="422" y="181"/>
                          <a:pt x="416" y="163"/>
                          <a:pt x="408" y="157"/>
                        </a:cubicBezTo>
                        <a:cubicBezTo>
                          <a:pt x="400" y="151"/>
                          <a:pt x="384" y="166"/>
                          <a:pt x="372" y="159"/>
                        </a:cubicBezTo>
                        <a:cubicBezTo>
                          <a:pt x="360" y="153"/>
                          <a:pt x="362" y="142"/>
                          <a:pt x="367" y="125"/>
                        </a:cubicBezTo>
                        <a:cubicBezTo>
                          <a:pt x="380" y="71"/>
                          <a:pt x="368" y="39"/>
                          <a:pt x="365" y="9"/>
                        </a:cubicBezTo>
                        <a:cubicBezTo>
                          <a:pt x="300" y="0"/>
                          <a:pt x="167" y="7"/>
                          <a:pt x="157" y="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8575" cap="flat" cmpd="sng">
                    <a:solidFill>
                      <a:srgbClr val="013366">
                        <a:alpha val="37000"/>
                      </a:srgbClr>
                    </a:solidFill>
                    <a:prstDash val="solid"/>
                    <a:miter lim="800000"/>
                    <a:headEnd/>
                    <a:tailEnd/>
                  </a:ln>
                  <a:effectLst>
                    <a:glow rad="12700">
                      <a:srgbClr val="4F81BD">
                        <a:alpha val="28000"/>
                      </a:srgbClr>
                    </a:glow>
                  </a:effectLst>
                  <a:extLst/>
                </p:spPr>
                <p:txBody>
                  <a:bodyPr/>
                  <a:lstStyle/>
                  <a:p>
                    <a:pPr marL="0" marR="0" lvl="0" indent="0" algn="l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cs typeface=""/>
                    </a:endParaRPr>
                  </a:p>
                </p:txBody>
              </p:sp>
              <p:sp>
                <p:nvSpPr>
                  <p:cNvPr id="136" name="Freeform 12"/>
                  <p:cNvSpPr>
                    <a:spLocks/>
                  </p:cNvSpPr>
                  <p:nvPr/>
                </p:nvSpPr>
                <p:spPr bwMode="auto">
                  <a:xfrm rot="18963074">
                    <a:off x="16215496" y="17014121"/>
                    <a:ext cx="1605887" cy="1843773"/>
                  </a:xfrm>
                  <a:custGeom>
                    <a:avLst/>
                    <a:gdLst>
                      <a:gd name="T0" fmla="*/ 152 w 360"/>
                      <a:gd name="T1" fmla="*/ 22 h 410"/>
                      <a:gd name="T2" fmla="*/ 178 w 360"/>
                      <a:gd name="T3" fmla="*/ 60 h 410"/>
                      <a:gd name="T4" fmla="*/ 129 w 360"/>
                      <a:gd name="T5" fmla="*/ 69 h 410"/>
                      <a:gd name="T6" fmla="*/ 100 w 360"/>
                      <a:gd name="T7" fmla="*/ 50 h 410"/>
                      <a:gd name="T8" fmla="*/ 108 w 360"/>
                      <a:gd name="T9" fmla="*/ 23 h 410"/>
                      <a:gd name="T10" fmla="*/ 9 w 360"/>
                      <a:gd name="T11" fmla="*/ 19 h 410"/>
                      <a:gd name="T12" fmla="*/ 9 w 360"/>
                      <a:gd name="T13" fmla="*/ 154 h 410"/>
                      <a:gd name="T14" fmla="*/ 26 w 360"/>
                      <a:gd name="T15" fmla="*/ 236 h 410"/>
                      <a:gd name="T16" fmla="*/ 49 w 360"/>
                      <a:gd name="T17" fmla="*/ 209 h 410"/>
                      <a:gd name="T18" fmla="*/ 64 w 360"/>
                      <a:gd name="T19" fmla="*/ 250 h 410"/>
                      <a:gd name="T20" fmla="*/ 47 w 360"/>
                      <a:gd name="T21" fmla="*/ 284 h 410"/>
                      <a:gd name="T22" fmla="*/ 24 w 360"/>
                      <a:gd name="T23" fmla="*/ 277 h 410"/>
                      <a:gd name="T24" fmla="*/ 9 w 360"/>
                      <a:gd name="T25" fmla="*/ 325 h 410"/>
                      <a:gd name="T26" fmla="*/ 10 w 360"/>
                      <a:gd name="T27" fmla="*/ 410 h 410"/>
                      <a:gd name="T28" fmla="*/ 360 w 360"/>
                      <a:gd name="T29" fmla="*/ 410 h 410"/>
                      <a:gd name="T30" fmla="*/ 360 w 360"/>
                      <a:gd name="T31" fmla="*/ 29 h 410"/>
                      <a:gd name="T32" fmla="*/ 152 w 360"/>
                      <a:gd name="T33" fmla="*/ 22 h 4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60" h="410">
                        <a:moveTo>
                          <a:pt x="152" y="22"/>
                        </a:moveTo>
                        <a:cubicBezTo>
                          <a:pt x="141" y="31"/>
                          <a:pt x="182" y="46"/>
                          <a:pt x="178" y="60"/>
                        </a:cubicBezTo>
                        <a:cubicBezTo>
                          <a:pt x="173" y="73"/>
                          <a:pt x="149" y="70"/>
                          <a:pt x="129" y="69"/>
                        </a:cubicBezTo>
                        <a:cubicBezTo>
                          <a:pt x="108" y="68"/>
                          <a:pt x="100" y="61"/>
                          <a:pt x="100" y="50"/>
                        </a:cubicBezTo>
                        <a:cubicBezTo>
                          <a:pt x="101" y="39"/>
                          <a:pt x="119" y="29"/>
                          <a:pt x="108" y="23"/>
                        </a:cubicBezTo>
                        <a:cubicBezTo>
                          <a:pt x="82" y="10"/>
                          <a:pt x="20" y="16"/>
                          <a:pt x="9" y="19"/>
                        </a:cubicBezTo>
                        <a:cubicBezTo>
                          <a:pt x="20" y="71"/>
                          <a:pt x="12" y="137"/>
                          <a:pt x="9" y="154"/>
                        </a:cubicBezTo>
                        <a:cubicBezTo>
                          <a:pt x="0" y="197"/>
                          <a:pt x="9" y="233"/>
                          <a:pt x="26" y="236"/>
                        </a:cubicBezTo>
                        <a:cubicBezTo>
                          <a:pt x="33" y="237"/>
                          <a:pt x="34" y="212"/>
                          <a:pt x="49" y="209"/>
                        </a:cubicBezTo>
                        <a:cubicBezTo>
                          <a:pt x="64" y="207"/>
                          <a:pt x="64" y="234"/>
                          <a:pt x="64" y="250"/>
                        </a:cubicBezTo>
                        <a:cubicBezTo>
                          <a:pt x="64" y="267"/>
                          <a:pt x="57" y="284"/>
                          <a:pt x="47" y="284"/>
                        </a:cubicBezTo>
                        <a:cubicBezTo>
                          <a:pt x="36" y="284"/>
                          <a:pt x="34" y="277"/>
                          <a:pt x="24" y="277"/>
                        </a:cubicBezTo>
                        <a:cubicBezTo>
                          <a:pt x="14" y="276"/>
                          <a:pt x="13" y="298"/>
                          <a:pt x="9" y="325"/>
                        </a:cubicBezTo>
                        <a:cubicBezTo>
                          <a:pt x="7" y="341"/>
                          <a:pt x="4" y="373"/>
                          <a:pt x="10" y="410"/>
                        </a:cubicBezTo>
                        <a:cubicBezTo>
                          <a:pt x="360" y="410"/>
                          <a:pt x="360" y="410"/>
                          <a:pt x="360" y="410"/>
                        </a:cubicBezTo>
                        <a:cubicBezTo>
                          <a:pt x="360" y="29"/>
                          <a:pt x="360" y="29"/>
                          <a:pt x="360" y="29"/>
                        </a:cubicBezTo>
                        <a:cubicBezTo>
                          <a:pt x="293" y="11"/>
                          <a:pt x="181" y="0"/>
                          <a:pt x="152" y="2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8575" cap="flat" cmpd="sng">
                    <a:solidFill>
                      <a:srgbClr val="013366">
                        <a:alpha val="37000"/>
                      </a:srgbClr>
                    </a:solidFill>
                    <a:prstDash val="solid"/>
                    <a:miter lim="800000"/>
                    <a:headEnd/>
                    <a:tailEnd/>
                  </a:ln>
                  <a:effectLst>
                    <a:glow rad="12700">
                      <a:srgbClr val="4F81BD">
                        <a:alpha val="28000"/>
                      </a:srgbClr>
                    </a:glow>
                  </a:effectLst>
                  <a:extLst/>
                </p:spPr>
                <p:txBody>
                  <a:bodyPr/>
                  <a:lstStyle/>
                  <a:p>
                    <a:pPr marL="0" marR="0" lvl="0" indent="0" algn="l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cs typeface=""/>
                    </a:endParaRPr>
                  </a:p>
                </p:txBody>
              </p:sp>
              <p:sp>
                <p:nvSpPr>
                  <p:cNvPr id="137" name="Freeform 15"/>
                  <p:cNvSpPr>
                    <a:spLocks/>
                  </p:cNvSpPr>
                  <p:nvPr/>
                </p:nvSpPr>
                <p:spPr bwMode="auto">
                  <a:xfrm rot="18107704">
                    <a:off x="10857496" y="16714868"/>
                    <a:ext cx="1681458" cy="1803773"/>
                  </a:xfrm>
                  <a:custGeom>
                    <a:avLst/>
                    <a:gdLst>
                      <a:gd name="T0" fmla="*/ 363 w 377"/>
                      <a:gd name="T1" fmla="*/ 321 h 401"/>
                      <a:gd name="T2" fmla="*/ 368 w 377"/>
                      <a:gd name="T3" fmla="*/ 243 h 401"/>
                      <a:gd name="T4" fmla="*/ 350 w 377"/>
                      <a:gd name="T5" fmla="*/ 248 h 401"/>
                      <a:gd name="T6" fmla="*/ 321 w 377"/>
                      <a:gd name="T7" fmla="*/ 258 h 401"/>
                      <a:gd name="T8" fmla="*/ 311 w 377"/>
                      <a:gd name="T9" fmla="*/ 220 h 401"/>
                      <a:gd name="T10" fmla="*/ 334 w 377"/>
                      <a:gd name="T11" fmla="*/ 204 h 401"/>
                      <a:gd name="T12" fmla="*/ 356 w 377"/>
                      <a:gd name="T13" fmla="*/ 193 h 401"/>
                      <a:gd name="T14" fmla="*/ 368 w 377"/>
                      <a:gd name="T15" fmla="*/ 121 h 401"/>
                      <a:gd name="T16" fmla="*/ 367 w 377"/>
                      <a:gd name="T17" fmla="*/ 8 h 401"/>
                      <a:gd name="T18" fmla="*/ 294 w 377"/>
                      <a:gd name="T19" fmla="*/ 7 h 401"/>
                      <a:gd name="T20" fmla="*/ 247 w 377"/>
                      <a:gd name="T21" fmla="*/ 28 h 401"/>
                      <a:gd name="T22" fmla="*/ 267 w 377"/>
                      <a:gd name="T23" fmla="*/ 51 h 401"/>
                      <a:gd name="T24" fmla="*/ 219 w 377"/>
                      <a:gd name="T25" fmla="*/ 75 h 401"/>
                      <a:gd name="T26" fmla="*/ 204 w 377"/>
                      <a:gd name="T27" fmla="*/ 38 h 401"/>
                      <a:gd name="T28" fmla="*/ 146 w 377"/>
                      <a:gd name="T29" fmla="*/ 8 h 401"/>
                      <a:gd name="T30" fmla="*/ 14 w 377"/>
                      <a:gd name="T31" fmla="*/ 13 h 401"/>
                      <a:gd name="T32" fmla="*/ 3 w 377"/>
                      <a:gd name="T33" fmla="*/ 133 h 401"/>
                      <a:gd name="T34" fmla="*/ 24 w 377"/>
                      <a:gd name="T35" fmla="*/ 175 h 401"/>
                      <a:gd name="T36" fmla="*/ 44 w 377"/>
                      <a:gd name="T37" fmla="*/ 148 h 401"/>
                      <a:gd name="T38" fmla="*/ 66 w 377"/>
                      <a:gd name="T39" fmla="*/ 184 h 401"/>
                      <a:gd name="T40" fmla="*/ 31 w 377"/>
                      <a:gd name="T41" fmla="*/ 227 h 401"/>
                      <a:gd name="T42" fmla="*/ 2 w 377"/>
                      <a:gd name="T43" fmla="*/ 255 h 401"/>
                      <a:gd name="T44" fmla="*/ 15 w 377"/>
                      <a:gd name="T45" fmla="*/ 401 h 401"/>
                      <a:gd name="T46" fmla="*/ 372 w 377"/>
                      <a:gd name="T47" fmla="*/ 401 h 401"/>
                      <a:gd name="T48" fmla="*/ 363 w 377"/>
                      <a:gd name="T49" fmla="*/ 321 h 4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77" h="401">
                        <a:moveTo>
                          <a:pt x="363" y="321"/>
                        </a:moveTo>
                        <a:cubicBezTo>
                          <a:pt x="367" y="277"/>
                          <a:pt x="377" y="253"/>
                          <a:pt x="368" y="243"/>
                        </a:cubicBezTo>
                        <a:cubicBezTo>
                          <a:pt x="362" y="235"/>
                          <a:pt x="356" y="237"/>
                          <a:pt x="350" y="248"/>
                        </a:cubicBezTo>
                        <a:cubicBezTo>
                          <a:pt x="343" y="260"/>
                          <a:pt x="332" y="270"/>
                          <a:pt x="321" y="258"/>
                        </a:cubicBezTo>
                        <a:cubicBezTo>
                          <a:pt x="311" y="245"/>
                          <a:pt x="309" y="233"/>
                          <a:pt x="311" y="220"/>
                        </a:cubicBezTo>
                        <a:cubicBezTo>
                          <a:pt x="313" y="208"/>
                          <a:pt x="319" y="192"/>
                          <a:pt x="334" y="204"/>
                        </a:cubicBezTo>
                        <a:cubicBezTo>
                          <a:pt x="350" y="217"/>
                          <a:pt x="355" y="198"/>
                          <a:pt x="356" y="193"/>
                        </a:cubicBezTo>
                        <a:cubicBezTo>
                          <a:pt x="360" y="180"/>
                          <a:pt x="366" y="143"/>
                          <a:pt x="368" y="121"/>
                        </a:cubicBezTo>
                        <a:cubicBezTo>
                          <a:pt x="370" y="98"/>
                          <a:pt x="372" y="32"/>
                          <a:pt x="367" y="8"/>
                        </a:cubicBezTo>
                        <a:cubicBezTo>
                          <a:pt x="329" y="19"/>
                          <a:pt x="321" y="10"/>
                          <a:pt x="294" y="7"/>
                        </a:cubicBezTo>
                        <a:cubicBezTo>
                          <a:pt x="268" y="4"/>
                          <a:pt x="248" y="16"/>
                          <a:pt x="247" y="28"/>
                        </a:cubicBezTo>
                        <a:cubicBezTo>
                          <a:pt x="247" y="39"/>
                          <a:pt x="267" y="35"/>
                          <a:pt x="267" y="51"/>
                        </a:cubicBezTo>
                        <a:cubicBezTo>
                          <a:pt x="267" y="57"/>
                          <a:pt x="257" y="79"/>
                          <a:pt x="219" y="75"/>
                        </a:cubicBezTo>
                        <a:cubicBezTo>
                          <a:pt x="180" y="71"/>
                          <a:pt x="200" y="50"/>
                          <a:pt x="204" y="38"/>
                        </a:cubicBezTo>
                        <a:cubicBezTo>
                          <a:pt x="208" y="23"/>
                          <a:pt x="175" y="13"/>
                          <a:pt x="146" y="8"/>
                        </a:cubicBezTo>
                        <a:cubicBezTo>
                          <a:pt x="107" y="0"/>
                          <a:pt x="34" y="13"/>
                          <a:pt x="14" y="13"/>
                        </a:cubicBezTo>
                        <a:cubicBezTo>
                          <a:pt x="20" y="64"/>
                          <a:pt x="3" y="107"/>
                          <a:pt x="3" y="133"/>
                        </a:cubicBezTo>
                        <a:cubicBezTo>
                          <a:pt x="4" y="147"/>
                          <a:pt x="12" y="175"/>
                          <a:pt x="24" y="175"/>
                        </a:cubicBezTo>
                        <a:cubicBezTo>
                          <a:pt x="36" y="175"/>
                          <a:pt x="31" y="148"/>
                          <a:pt x="44" y="148"/>
                        </a:cubicBezTo>
                        <a:cubicBezTo>
                          <a:pt x="58" y="148"/>
                          <a:pt x="69" y="167"/>
                          <a:pt x="66" y="184"/>
                        </a:cubicBezTo>
                        <a:cubicBezTo>
                          <a:pt x="64" y="200"/>
                          <a:pt x="60" y="230"/>
                          <a:pt x="31" y="227"/>
                        </a:cubicBezTo>
                        <a:cubicBezTo>
                          <a:pt x="2" y="225"/>
                          <a:pt x="0" y="241"/>
                          <a:pt x="2" y="255"/>
                        </a:cubicBezTo>
                        <a:cubicBezTo>
                          <a:pt x="4" y="265"/>
                          <a:pt x="14" y="341"/>
                          <a:pt x="15" y="401"/>
                        </a:cubicBezTo>
                        <a:cubicBezTo>
                          <a:pt x="372" y="401"/>
                          <a:pt x="372" y="401"/>
                          <a:pt x="372" y="401"/>
                        </a:cubicBezTo>
                        <a:cubicBezTo>
                          <a:pt x="367" y="379"/>
                          <a:pt x="360" y="341"/>
                          <a:pt x="363" y="32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8575" cap="flat" cmpd="sng">
                    <a:solidFill>
                      <a:srgbClr val="013366">
                        <a:alpha val="37000"/>
                      </a:srgbClr>
                    </a:solidFill>
                    <a:prstDash val="solid"/>
                    <a:miter lim="800000"/>
                    <a:headEnd/>
                    <a:tailEnd/>
                  </a:ln>
                  <a:effectLst>
                    <a:glow rad="12700">
                      <a:srgbClr val="4F81BD">
                        <a:alpha val="28000"/>
                      </a:srgbClr>
                    </a:glow>
                  </a:effectLst>
                  <a:extLst/>
                </p:spPr>
                <p:txBody>
                  <a:bodyPr/>
                  <a:lstStyle/>
                  <a:p>
                    <a:pPr marL="0" marR="0" lvl="0" indent="0" algn="l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cs typeface=""/>
                    </a:endParaRPr>
                  </a:p>
                </p:txBody>
              </p:sp>
              <p:sp>
                <p:nvSpPr>
                  <p:cNvPr id="138" name="Freeform 14"/>
                  <p:cNvSpPr>
                    <a:spLocks/>
                  </p:cNvSpPr>
                  <p:nvPr/>
                </p:nvSpPr>
                <p:spPr bwMode="auto">
                  <a:xfrm rot="11988134">
                    <a:off x="12171659" y="16782760"/>
                    <a:ext cx="1655008" cy="2319954"/>
                  </a:xfrm>
                  <a:custGeom>
                    <a:avLst/>
                    <a:gdLst>
                      <a:gd name="T0" fmla="*/ 222 w 371"/>
                      <a:gd name="T1" fmla="*/ 65 h 516"/>
                      <a:gd name="T2" fmla="*/ 204 w 371"/>
                      <a:gd name="T3" fmla="*/ 33 h 516"/>
                      <a:gd name="T4" fmla="*/ 179 w 371"/>
                      <a:gd name="T5" fmla="*/ 6 h 516"/>
                      <a:gd name="T6" fmla="*/ 130 w 371"/>
                      <a:gd name="T7" fmla="*/ 16 h 516"/>
                      <a:gd name="T8" fmla="*/ 157 w 371"/>
                      <a:gd name="T9" fmla="*/ 43 h 516"/>
                      <a:gd name="T10" fmla="*/ 119 w 371"/>
                      <a:gd name="T11" fmla="*/ 71 h 516"/>
                      <a:gd name="T12" fmla="*/ 22 w 371"/>
                      <a:gd name="T13" fmla="*/ 70 h 516"/>
                      <a:gd name="T14" fmla="*/ 24 w 371"/>
                      <a:gd name="T15" fmla="*/ 186 h 516"/>
                      <a:gd name="T16" fmla="*/ 29 w 371"/>
                      <a:gd name="T17" fmla="*/ 220 h 516"/>
                      <a:gd name="T18" fmla="*/ 65 w 371"/>
                      <a:gd name="T19" fmla="*/ 218 h 516"/>
                      <a:gd name="T20" fmla="*/ 74 w 371"/>
                      <a:gd name="T21" fmla="*/ 257 h 516"/>
                      <a:gd name="T22" fmla="*/ 41 w 371"/>
                      <a:gd name="T23" fmla="*/ 260 h 516"/>
                      <a:gd name="T24" fmla="*/ 21 w 371"/>
                      <a:gd name="T25" fmla="*/ 307 h 516"/>
                      <a:gd name="T26" fmla="*/ 20 w 371"/>
                      <a:gd name="T27" fmla="*/ 462 h 516"/>
                      <a:gd name="T28" fmla="*/ 119 w 371"/>
                      <a:gd name="T29" fmla="*/ 466 h 516"/>
                      <a:gd name="T30" fmla="*/ 111 w 371"/>
                      <a:gd name="T31" fmla="*/ 493 h 516"/>
                      <a:gd name="T32" fmla="*/ 140 w 371"/>
                      <a:gd name="T33" fmla="*/ 512 h 516"/>
                      <a:gd name="T34" fmla="*/ 189 w 371"/>
                      <a:gd name="T35" fmla="*/ 503 h 516"/>
                      <a:gd name="T36" fmla="*/ 163 w 371"/>
                      <a:gd name="T37" fmla="*/ 465 h 516"/>
                      <a:gd name="T38" fmla="*/ 371 w 371"/>
                      <a:gd name="T39" fmla="*/ 472 h 516"/>
                      <a:gd name="T40" fmla="*/ 371 w 371"/>
                      <a:gd name="T41" fmla="*/ 58 h 516"/>
                      <a:gd name="T42" fmla="*/ 222 w 371"/>
                      <a:gd name="T43" fmla="*/ 65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71" h="516">
                        <a:moveTo>
                          <a:pt x="222" y="65"/>
                        </a:moveTo>
                        <a:cubicBezTo>
                          <a:pt x="205" y="60"/>
                          <a:pt x="194" y="50"/>
                          <a:pt x="204" y="33"/>
                        </a:cubicBezTo>
                        <a:cubicBezTo>
                          <a:pt x="213" y="16"/>
                          <a:pt x="194" y="11"/>
                          <a:pt x="179" y="6"/>
                        </a:cubicBezTo>
                        <a:cubicBezTo>
                          <a:pt x="163" y="1"/>
                          <a:pt x="132" y="0"/>
                          <a:pt x="130" y="16"/>
                        </a:cubicBezTo>
                        <a:cubicBezTo>
                          <a:pt x="128" y="31"/>
                          <a:pt x="150" y="36"/>
                          <a:pt x="157" y="43"/>
                        </a:cubicBezTo>
                        <a:cubicBezTo>
                          <a:pt x="164" y="50"/>
                          <a:pt x="148" y="65"/>
                          <a:pt x="119" y="71"/>
                        </a:cubicBezTo>
                        <a:cubicBezTo>
                          <a:pt x="95" y="76"/>
                          <a:pt x="65" y="76"/>
                          <a:pt x="22" y="70"/>
                        </a:cubicBezTo>
                        <a:cubicBezTo>
                          <a:pt x="25" y="100"/>
                          <a:pt x="37" y="132"/>
                          <a:pt x="24" y="186"/>
                        </a:cubicBezTo>
                        <a:cubicBezTo>
                          <a:pt x="19" y="203"/>
                          <a:pt x="17" y="214"/>
                          <a:pt x="29" y="220"/>
                        </a:cubicBezTo>
                        <a:cubicBezTo>
                          <a:pt x="41" y="227"/>
                          <a:pt x="57" y="212"/>
                          <a:pt x="65" y="218"/>
                        </a:cubicBezTo>
                        <a:cubicBezTo>
                          <a:pt x="73" y="224"/>
                          <a:pt x="79" y="242"/>
                          <a:pt x="74" y="257"/>
                        </a:cubicBezTo>
                        <a:cubicBezTo>
                          <a:pt x="69" y="272"/>
                          <a:pt x="58" y="275"/>
                          <a:pt x="41" y="260"/>
                        </a:cubicBezTo>
                        <a:cubicBezTo>
                          <a:pt x="29" y="248"/>
                          <a:pt x="22" y="276"/>
                          <a:pt x="21" y="307"/>
                        </a:cubicBezTo>
                        <a:cubicBezTo>
                          <a:pt x="20" y="331"/>
                          <a:pt x="0" y="381"/>
                          <a:pt x="20" y="462"/>
                        </a:cubicBezTo>
                        <a:cubicBezTo>
                          <a:pt x="31" y="459"/>
                          <a:pt x="93" y="453"/>
                          <a:pt x="119" y="466"/>
                        </a:cubicBezTo>
                        <a:cubicBezTo>
                          <a:pt x="130" y="472"/>
                          <a:pt x="112" y="482"/>
                          <a:pt x="111" y="493"/>
                        </a:cubicBezTo>
                        <a:cubicBezTo>
                          <a:pt x="111" y="504"/>
                          <a:pt x="119" y="511"/>
                          <a:pt x="140" y="512"/>
                        </a:cubicBezTo>
                        <a:cubicBezTo>
                          <a:pt x="160" y="513"/>
                          <a:pt x="184" y="516"/>
                          <a:pt x="189" y="503"/>
                        </a:cubicBezTo>
                        <a:cubicBezTo>
                          <a:pt x="193" y="489"/>
                          <a:pt x="152" y="474"/>
                          <a:pt x="163" y="465"/>
                        </a:cubicBezTo>
                        <a:cubicBezTo>
                          <a:pt x="192" y="443"/>
                          <a:pt x="304" y="454"/>
                          <a:pt x="371" y="472"/>
                        </a:cubicBezTo>
                        <a:cubicBezTo>
                          <a:pt x="371" y="58"/>
                          <a:pt x="371" y="58"/>
                          <a:pt x="371" y="58"/>
                        </a:cubicBezTo>
                        <a:cubicBezTo>
                          <a:pt x="308" y="53"/>
                          <a:pt x="235" y="69"/>
                          <a:pt x="222" y="65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28575" cap="flat" cmpd="sng">
                    <a:solidFill>
                      <a:srgbClr val="013366">
                        <a:alpha val="37000"/>
                      </a:srgbClr>
                    </a:solidFill>
                    <a:prstDash val="solid"/>
                    <a:miter lim="800000"/>
                    <a:headEnd/>
                    <a:tailEnd/>
                  </a:ln>
                  <a:effectLst>
                    <a:glow rad="12700">
                      <a:srgbClr val="4F81BD">
                        <a:alpha val="28000"/>
                      </a:srgbClr>
                    </a:glow>
                  </a:effectLst>
                  <a:extLst/>
                </p:spPr>
                <p:txBody>
                  <a:bodyPr/>
                  <a:lstStyle/>
                  <a:p>
                    <a:pPr marL="0" marR="0" lvl="0" indent="0" algn="l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cs typeface=""/>
                    </a:endParaRPr>
                  </a:p>
                </p:txBody>
              </p:sp>
              <p:sp>
                <p:nvSpPr>
                  <p:cNvPr id="139" name="Freeform 11"/>
                  <p:cNvSpPr>
                    <a:spLocks/>
                  </p:cNvSpPr>
                  <p:nvPr/>
                </p:nvSpPr>
                <p:spPr bwMode="auto">
                  <a:xfrm rot="19948449">
                    <a:off x="11239604" y="15446957"/>
                    <a:ext cx="3633632" cy="2667651"/>
                  </a:xfrm>
                  <a:custGeom>
                    <a:avLst/>
                    <a:gdLst>
                      <a:gd name="T0" fmla="*/ 399 w 468"/>
                      <a:gd name="T1" fmla="*/ 298 h 469"/>
                      <a:gd name="T2" fmla="*/ 412 w 468"/>
                      <a:gd name="T3" fmla="*/ 298 h 469"/>
                      <a:gd name="T4" fmla="*/ 428 w 468"/>
                      <a:gd name="T5" fmla="*/ 315 h 469"/>
                      <a:gd name="T6" fmla="*/ 456 w 468"/>
                      <a:gd name="T7" fmla="*/ 284 h 469"/>
                      <a:gd name="T8" fmla="*/ 461 w 468"/>
                      <a:gd name="T9" fmla="*/ 247 h 469"/>
                      <a:gd name="T10" fmla="*/ 427 w 468"/>
                      <a:gd name="T11" fmla="*/ 255 h 469"/>
                      <a:gd name="T12" fmla="*/ 403 w 468"/>
                      <a:gd name="T13" fmla="*/ 234 h 469"/>
                      <a:gd name="T14" fmla="*/ 407 w 468"/>
                      <a:gd name="T15" fmla="*/ 161 h 469"/>
                      <a:gd name="T16" fmla="*/ 405 w 468"/>
                      <a:gd name="T17" fmla="*/ 11 h 469"/>
                      <a:gd name="T18" fmla="*/ 266 w 468"/>
                      <a:gd name="T19" fmla="*/ 5 h 469"/>
                      <a:gd name="T20" fmla="*/ 222 w 468"/>
                      <a:gd name="T21" fmla="*/ 24 h 469"/>
                      <a:gd name="T22" fmla="*/ 220 w 468"/>
                      <a:gd name="T23" fmla="*/ 61 h 469"/>
                      <a:gd name="T24" fmla="*/ 171 w 468"/>
                      <a:gd name="T25" fmla="*/ 54 h 469"/>
                      <a:gd name="T26" fmla="*/ 179 w 468"/>
                      <a:gd name="T27" fmla="*/ 28 h 469"/>
                      <a:gd name="T28" fmla="*/ 156 w 468"/>
                      <a:gd name="T29" fmla="*/ 15 h 469"/>
                      <a:gd name="T30" fmla="*/ 53 w 468"/>
                      <a:gd name="T31" fmla="*/ 13 h 469"/>
                      <a:gd name="T32" fmla="*/ 52 w 468"/>
                      <a:gd name="T33" fmla="*/ 192 h 469"/>
                      <a:gd name="T34" fmla="*/ 57 w 468"/>
                      <a:gd name="T35" fmla="*/ 278 h 469"/>
                      <a:gd name="T36" fmla="*/ 40 w 468"/>
                      <a:gd name="T37" fmla="*/ 287 h 469"/>
                      <a:gd name="T38" fmla="*/ 11 w 468"/>
                      <a:gd name="T39" fmla="*/ 291 h 469"/>
                      <a:gd name="T40" fmla="*/ 17 w 468"/>
                      <a:gd name="T41" fmla="*/ 340 h 469"/>
                      <a:gd name="T42" fmla="*/ 40 w 468"/>
                      <a:gd name="T43" fmla="*/ 335 h 469"/>
                      <a:gd name="T44" fmla="*/ 58 w 468"/>
                      <a:gd name="T45" fmla="*/ 326 h 469"/>
                      <a:gd name="T46" fmla="*/ 53 w 468"/>
                      <a:gd name="T47" fmla="*/ 403 h 469"/>
                      <a:gd name="T48" fmla="*/ 185 w 468"/>
                      <a:gd name="T49" fmla="*/ 398 h 469"/>
                      <a:gd name="T50" fmla="*/ 243 w 468"/>
                      <a:gd name="T51" fmla="*/ 428 h 469"/>
                      <a:gd name="T52" fmla="*/ 258 w 468"/>
                      <a:gd name="T53" fmla="*/ 465 h 469"/>
                      <a:gd name="T54" fmla="*/ 306 w 468"/>
                      <a:gd name="T55" fmla="*/ 441 h 469"/>
                      <a:gd name="T56" fmla="*/ 286 w 468"/>
                      <a:gd name="T57" fmla="*/ 418 h 469"/>
                      <a:gd name="T58" fmla="*/ 333 w 468"/>
                      <a:gd name="T59" fmla="*/ 397 h 469"/>
                      <a:gd name="T60" fmla="*/ 406 w 468"/>
                      <a:gd name="T61" fmla="*/ 398 h 469"/>
                      <a:gd name="T62" fmla="*/ 399 w 468"/>
                      <a:gd name="T63" fmla="*/ 298 h 4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68" h="469">
                        <a:moveTo>
                          <a:pt x="399" y="298"/>
                        </a:moveTo>
                        <a:cubicBezTo>
                          <a:pt x="404" y="291"/>
                          <a:pt x="410" y="291"/>
                          <a:pt x="412" y="298"/>
                        </a:cubicBezTo>
                        <a:cubicBezTo>
                          <a:pt x="414" y="304"/>
                          <a:pt x="418" y="315"/>
                          <a:pt x="428" y="315"/>
                        </a:cubicBezTo>
                        <a:cubicBezTo>
                          <a:pt x="437" y="315"/>
                          <a:pt x="451" y="298"/>
                          <a:pt x="456" y="284"/>
                        </a:cubicBezTo>
                        <a:cubicBezTo>
                          <a:pt x="461" y="269"/>
                          <a:pt x="468" y="253"/>
                          <a:pt x="461" y="247"/>
                        </a:cubicBezTo>
                        <a:cubicBezTo>
                          <a:pt x="453" y="240"/>
                          <a:pt x="438" y="252"/>
                          <a:pt x="427" y="255"/>
                        </a:cubicBezTo>
                        <a:cubicBezTo>
                          <a:pt x="415" y="257"/>
                          <a:pt x="405" y="251"/>
                          <a:pt x="403" y="234"/>
                        </a:cubicBezTo>
                        <a:cubicBezTo>
                          <a:pt x="400" y="218"/>
                          <a:pt x="405" y="181"/>
                          <a:pt x="407" y="161"/>
                        </a:cubicBezTo>
                        <a:cubicBezTo>
                          <a:pt x="409" y="140"/>
                          <a:pt x="417" y="72"/>
                          <a:pt x="405" y="11"/>
                        </a:cubicBezTo>
                        <a:cubicBezTo>
                          <a:pt x="345" y="17"/>
                          <a:pt x="294" y="11"/>
                          <a:pt x="266" y="5"/>
                        </a:cubicBezTo>
                        <a:cubicBezTo>
                          <a:pt x="238" y="0"/>
                          <a:pt x="222" y="17"/>
                          <a:pt x="222" y="24"/>
                        </a:cubicBezTo>
                        <a:cubicBezTo>
                          <a:pt x="222" y="32"/>
                          <a:pt x="236" y="53"/>
                          <a:pt x="220" y="61"/>
                        </a:cubicBezTo>
                        <a:cubicBezTo>
                          <a:pt x="204" y="69"/>
                          <a:pt x="179" y="67"/>
                          <a:pt x="171" y="54"/>
                        </a:cubicBezTo>
                        <a:cubicBezTo>
                          <a:pt x="164" y="40"/>
                          <a:pt x="179" y="34"/>
                          <a:pt x="179" y="28"/>
                        </a:cubicBezTo>
                        <a:cubicBezTo>
                          <a:pt x="179" y="22"/>
                          <a:pt x="169" y="15"/>
                          <a:pt x="156" y="15"/>
                        </a:cubicBezTo>
                        <a:cubicBezTo>
                          <a:pt x="144" y="15"/>
                          <a:pt x="107" y="21"/>
                          <a:pt x="53" y="13"/>
                        </a:cubicBezTo>
                        <a:cubicBezTo>
                          <a:pt x="51" y="26"/>
                          <a:pt x="41" y="149"/>
                          <a:pt x="52" y="192"/>
                        </a:cubicBezTo>
                        <a:cubicBezTo>
                          <a:pt x="64" y="235"/>
                          <a:pt x="60" y="269"/>
                          <a:pt x="57" y="278"/>
                        </a:cubicBezTo>
                        <a:cubicBezTo>
                          <a:pt x="54" y="287"/>
                          <a:pt x="48" y="293"/>
                          <a:pt x="40" y="287"/>
                        </a:cubicBezTo>
                        <a:cubicBezTo>
                          <a:pt x="33" y="281"/>
                          <a:pt x="21" y="273"/>
                          <a:pt x="11" y="291"/>
                        </a:cubicBezTo>
                        <a:cubicBezTo>
                          <a:pt x="0" y="309"/>
                          <a:pt x="10" y="337"/>
                          <a:pt x="17" y="340"/>
                        </a:cubicBezTo>
                        <a:cubicBezTo>
                          <a:pt x="25" y="344"/>
                          <a:pt x="37" y="345"/>
                          <a:pt x="40" y="335"/>
                        </a:cubicBezTo>
                        <a:cubicBezTo>
                          <a:pt x="44" y="325"/>
                          <a:pt x="52" y="320"/>
                          <a:pt x="58" y="326"/>
                        </a:cubicBezTo>
                        <a:cubicBezTo>
                          <a:pt x="76" y="344"/>
                          <a:pt x="46" y="354"/>
                          <a:pt x="53" y="403"/>
                        </a:cubicBezTo>
                        <a:cubicBezTo>
                          <a:pt x="73" y="403"/>
                          <a:pt x="146" y="390"/>
                          <a:pt x="185" y="398"/>
                        </a:cubicBezTo>
                        <a:cubicBezTo>
                          <a:pt x="214" y="403"/>
                          <a:pt x="247" y="413"/>
                          <a:pt x="243" y="428"/>
                        </a:cubicBezTo>
                        <a:cubicBezTo>
                          <a:pt x="239" y="440"/>
                          <a:pt x="219" y="461"/>
                          <a:pt x="258" y="465"/>
                        </a:cubicBezTo>
                        <a:cubicBezTo>
                          <a:pt x="296" y="469"/>
                          <a:pt x="306" y="447"/>
                          <a:pt x="306" y="441"/>
                        </a:cubicBezTo>
                        <a:cubicBezTo>
                          <a:pt x="306" y="425"/>
                          <a:pt x="286" y="429"/>
                          <a:pt x="286" y="418"/>
                        </a:cubicBezTo>
                        <a:cubicBezTo>
                          <a:pt x="287" y="406"/>
                          <a:pt x="307" y="394"/>
                          <a:pt x="333" y="397"/>
                        </a:cubicBezTo>
                        <a:cubicBezTo>
                          <a:pt x="360" y="400"/>
                          <a:pt x="368" y="409"/>
                          <a:pt x="406" y="398"/>
                        </a:cubicBezTo>
                        <a:cubicBezTo>
                          <a:pt x="402" y="383"/>
                          <a:pt x="394" y="305"/>
                          <a:pt x="399" y="298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28575" cap="flat" cmpd="sng">
                    <a:solidFill>
                      <a:srgbClr val="013366">
                        <a:alpha val="37000"/>
                      </a:srgbClr>
                    </a:solidFill>
                    <a:prstDash val="solid"/>
                    <a:miter lim="800000"/>
                    <a:headEnd/>
                    <a:tailEnd/>
                  </a:ln>
                  <a:effectLst>
                    <a:glow rad="12700">
                      <a:srgbClr val="4F81BD">
                        <a:alpha val="28000"/>
                      </a:srgbClr>
                    </a:glow>
                  </a:effectLst>
                  <a:extLst/>
                </p:spPr>
                <p:txBody>
                  <a:bodyPr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nsolas"/>
                        <a:cs typeface="Consolas"/>
                      </a:rPr>
                      <a:t>Algorithm</a:t>
                    </a:r>
                  </a:p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nsolas"/>
                      <a:cs typeface="Consolas"/>
                    </a:endParaRPr>
                  </a:p>
                </p:txBody>
              </p:sp>
              <p:sp>
                <p:nvSpPr>
                  <p:cNvPr id="140" name="Freeform 15"/>
                  <p:cNvSpPr>
                    <a:spLocks/>
                  </p:cNvSpPr>
                  <p:nvPr/>
                </p:nvSpPr>
                <p:spPr bwMode="auto">
                  <a:xfrm rot="18107704">
                    <a:off x="17763322" y="16631664"/>
                    <a:ext cx="1681457" cy="1803774"/>
                  </a:xfrm>
                  <a:custGeom>
                    <a:avLst/>
                    <a:gdLst>
                      <a:gd name="T0" fmla="*/ 363 w 377"/>
                      <a:gd name="T1" fmla="*/ 321 h 401"/>
                      <a:gd name="T2" fmla="*/ 368 w 377"/>
                      <a:gd name="T3" fmla="*/ 243 h 401"/>
                      <a:gd name="T4" fmla="*/ 350 w 377"/>
                      <a:gd name="T5" fmla="*/ 248 h 401"/>
                      <a:gd name="T6" fmla="*/ 321 w 377"/>
                      <a:gd name="T7" fmla="*/ 258 h 401"/>
                      <a:gd name="T8" fmla="*/ 311 w 377"/>
                      <a:gd name="T9" fmla="*/ 220 h 401"/>
                      <a:gd name="T10" fmla="*/ 334 w 377"/>
                      <a:gd name="T11" fmla="*/ 204 h 401"/>
                      <a:gd name="T12" fmla="*/ 356 w 377"/>
                      <a:gd name="T13" fmla="*/ 193 h 401"/>
                      <a:gd name="T14" fmla="*/ 368 w 377"/>
                      <a:gd name="T15" fmla="*/ 121 h 401"/>
                      <a:gd name="T16" fmla="*/ 367 w 377"/>
                      <a:gd name="T17" fmla="*/ 8 h 401"/>
                      <a:gd name="T18" fmla="*/ 294 w 377"/>
                      <a:gd name="T19" fmla="*/ 7 h 401"/>
                      <a:gd name="T20" fmla="*/ 247 w 377"/>
                      <a:gd name="T21" fmla="*/ 28 h 401"/>
                      <a:gd name="T22" fmla="*/ 267 w 377"/>
                      <a:gd name="T23" fmla="*/ 51 h 401"/>
                      <a:gd name="T24" fmla="*/ 219 w 377"/>
                      <a:gd name="T25" fmla="*/ 75 h 401"/>
                      <a:gd name="T26" fmla="*/ 204 w 377"/>
                      <a:gd name="T27" fmla="*/ 38 h 401"/>
                      <a:gd name="T28" fmla="*/ 146 w 377"/>
                      <a:gd name="T29" fmla="*/ 8 h 401"/>
                      <a:gd name="T30" fmla="*/ 14 w 377"/>
                      <a:gd name="T31" fmla="*/ 13 h 401"/>
                      <a:gd name="T32" fmla="*/ 3 w 377"/>
                      <a:gd name="T33" fmla="*/ 133 h 401"/>
                      <a:gd name="T34" fmla="*/ 24 w 377"/>
                      <a:gd name="T35" fmla="*/ 175 h 401"/>
                      <a:gd name="T36" fmla="*/ 44 w 377"/>
                      <a:gd name="T37" fmla="*/ 148 h 401"/>
                      <a:gd name="T38" fmla="*/ 66 w 377"/>
                      <a:gd name="T39" fmla="*/ 184 h 401"/>
                      <a:gd name="T40" fmla="*/ 31 w 377"/>
                      <a:gd name="T41" fmla="*/ 227 h 401"/>
                      <a:gd name="T42" fmla="*/ 2 w 377"/>
                      <a:gd name="T43" fmla="*/ 255 h 401"/>
                      <a:gd name="T44" fmla="*/ 15 w 377"/>
                      <a:gd name="T45" fmla="*/ 401 h 401"/>
                      <a:gd name="T46" fmla="*/ 372 w 377"/>
                      <a:gd name="T47" fmla="*/ 401 h 401"/>
                      <a:gd name="T48" fmla="*/ 363 w 377"/>
                      <a:gd name="T49" fmla="*/ 321 h 4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77" h="401">
                        <a:moveTo>
                          <a:pt x="363" y="321"/>
                        </a:moveTo>
                        <a:cubicBezTo>
                          <a:pt x="367" y="277"/>
                          <a:pt x="377" y="253"/>
                          <a:pt x="368" y="243"/>
                        </a:cubicBezTo>
                        <a:cubicBezTo>
                          <a:pt x="362" y="235"/>
                          <a:pt x="356" y="237"/>
                          <a:pt x="350" y="248"/>
                        </a:cubicBezTo>
                        <a:cubicBezTo>
                          <a:pt x="343" y="260"/>
                          <a:pt x="332" y="270"/>
                          <a:pt x="321" y="258"/>
                        </a:cubicBezTo>
                        <a:cubicBezTo>
                          <a:pt x="311" y="245"/>
                          <a:pt x="309" y="233"/>
                          <a:pt x="311" y="220"/>
                        </a:cubicBezTo>
                        <a:cubicBezTo>
                          <a:pt x="313" y="208"/>
                          <a:pt x="319" y="192"/>
                          <a:pt x="334" y="204"/>
                        </a:cubicBezTo>
                        <a:cubicBezTo>
                          <a:pt x="350" y="217"/>
                          <a:pt x="355" y="198"/>
                          <a:pt x="356" y="193"/>
                        </a:cubicBezTo>
                        <a:cubicBezTo>
                          <a:pt x="360" y="180"/>
                          <a:pt x="366" y="143"/>
                          <a:pt x="368" y="121"/>
                        </a:cubicBezTo>
                        <a:cubicBezTo>
                          <a:pt x="370" y="98"/>
                          <a:pt x="372" y="32"/>
                          <a:pt x="367" y="8"/>
                        </a:cubicBezTo>
                        <a:cubicBezTo>
                          <a:pt x="329" y="19"/>
                          <a:pt x="321" y="10"/>
                          <a:pt x="294" y="7"/>
                        </a:cubicBezTo>
                        <a:cubicBezTo>
                          <a:pt x="268" y="4"/>
                          <a:pt x="248" y="16"/>
                          <a:pt x="247" y="28"/>
                        </a:cubicBezTo>
                        <a:cubicBezTo>
                          <a:pt x="247" y="39"/>
                          <a:pt x="267" y="35"/>
                          <a:pt x="267" y="51"/>
                        </a:cubicBezTo>
                        <a:cubicBezTo>
                          <a:pt x="267" y="57"/>
                          <a:pt x="257" y="79"/>
                          <a:pt x="219" y="75"/>
                        </a:cubicBezTo>
                        <a:cubicBezTo>
                          <a:pt x="180" y="71"/>
                          <a:pt x="200" y="50"/>
                          <a:pt x="204" y="38"/>
                        </a:cubicBezTo>
                        <a:cubicBezTo>
                          <a:pt x="208" y="23"/>
                          <a:pt x="175" y="13"/>
                          <a:pt x="146" y="8"/>
                        </a:cubicBezTo>
                        <a:cubicBezTo>
                          <a:pt x="107" y="0"/>
                          <a:pt x="34" y="13"/>
                          <a:pt x="14" y="13"/>
                        </a:cubicBezTo>
                        <a:cubicBezTo>
                          <a:pt x="20" y="64"/>
                          <a:pt x="3" y="107"/>
                          <a:pt x="3" y="133"/>
                        </a:cubicBezTo>
                        <a:cubicBezTo>
                          <a:pt x="4" y="147"/>
                          <a:pt x="12" y="175"/>
                          <a:pt x="24" y="175"/>
                        </a:cubicBezTo>
                        <a:cubicBezTo>
                          <a:pt x="36" y="175"/>
                          <a:pt x="31" y="148"/>
                          <a:pt x="44" y="148"/>
                        </a:cubicBezTo>
                        <a:cubicBezTo>
                          <a:pt x="58" y="148"/>
                          <a:pt x="69" y="167"/>
                          <a:pt x="66" y="184"/>
                        </a:cubicBezTo>
                        <a:cubicBezTo>
                          <a:pt x="64" y="200"/>
                          <a:pt x="60" y="230"/>
                          <a:pt x="31" y="227"/>
                        </a:cubicBezTo>
                        <a:cubicBezTo>
                          <a:pt x="2" y="225"/>
                          <a:pt x="0" y="241"/>
                          <a:pt x="2" y="255"/>
                        </a:cubicBezTo>
                        <a:cubicBezTo>
                          <a:pt x="4" y="265"/>
                          <a:pt x="14" y="341"/>
                          <a:pt x="15" y="401"/>
                        </a:cubicBezTo>
                        <a:cubicBezTo>
                          <a:pt x="372" y="401"/>
                          <a:pt x="372" y="401"/>
                          <a:pt x="372" y="401"/>
                        </a:cubicBezTo>
                        <a:cubicBezTo>
                          <a:pt x="367" y="379"/>
                          <a:pt x="360" y="341"/>
                          <a:pt x="363" y="32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8575" cap="flat" cmpd="sng">
                    <a:solidFill>
                      <a:srgbClr val="013366">
                        <a:alpha val="37000"/>
                      </a:srgbClr>
                    </a:solidFill>
                    <a:prstDash val="solid"/>
                    <a:miter lim="800000"/>
                    <a:headEnd/>
                    <a:tailEnd/>
                  </a:ln>
                  <a:effectLst>
                    <a:glow rad="12700">
                      <a:srgbClr val="4F81BD">
                        <a:alpha val="28000"/>
                      </a:srgbClr>
                    </a:glow>
                  </a:effectLst>
                  <a:extLst/>
                </p:spPr>
                <p:txBody>
                  <a:bodyPr/>
                  <a:lstStyle/>
                  <a:p>
                    <a:pPr marL="0" marR="0" lvl="0" indent="0" algn="l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cs typeface=""/>
                    </a:endParaRPr>
                  </a:p>
                </p:txBody>
              </p:sp>
              <p:sp>
                <p:nvSpPr>
                  <p:cNvPr id="141" name="Freeform 14"/>
                  <p:cNvSpPr>
                    <a:spLocks/>
                  </p:cNvSpPr>
                  <p:nvPr/>
                </p:nvSpPr>
                <p:spPr bwMode="auto">
                  <a:xfrm rot="9009516">
                    <a:off x="13879279" y="16972991"/>
                    <a:ext cx="1655008" cy="2319954"/>
                  </a:xfrm>
                  <a:custGeom>
                    <a:avLst/>
                    <a:gdLst>
                      <a:gd name="T0" fmla="*/ 222 w 371"/>
                      <a:gd name="T1" fmla="*/ 65 h 516"/>
                      <a:gd name="T2" fmla="*/ 204 w 371"/>
                      <a:gd name="T3" fmla="*/ 33 h 516"/>
                      <a:gd name="T4" fmla="*/ 179 w 371"/>
                      <a:gd name="T5" fmla="*/ 6 h 516"/>
                      <a:gd name="T6" fmla="*/ 130 w 371"/>
                      <a:gd name="T7" fmla="*/ 16 h 516"/>
                      <a:gd name="T8" fmla="*/ 157 w 371"/>
                      <a:gd name="T9" fmla="*/ 43 h 516"/>
                      <a:gd name="T10" fmla="*/ 119 w 371"/>
                      <a:gd name="T11" fmla="*/ 71 h 516"/>
                      <a:gd name="T12" fmla="*/ 22 w 371"/>
                      <a:gd name="T13" fmla="*/ 70 h 516"/>
                      <a:gd name="T14" fmla="*/ 24 w 371"/>
                      <a:gd name="T15" fmla="*/ 186 h 516"/>
                      <a:gd name="T16" fmla="*/ 29 w 371"/>
                      <a:gd name="T17" fmla="*/ 220 h 516"/>
                      <a:gd name="T18" fmla="*/ 65 w 371"/>
                      <a:gd name="T19" fmla="*/ 218 h 516"/>
                      <a:gd name="T20" fmla="*/ 74 w 371"/>
                      <a:gd name="T21" fmla="*/ 257 h 516"/>
                      <a:gd name="T22" fmla="*/ 41 w 371"/>
                      <a:gd name="T23" fmla="*/ 260 h 516"/>
                      <a:gd name="T24" fmla="*/ 21 w 371"/>
                      <a:gd name="T25" fmla="*/ 307 h 516"/>
                      <a:gd name="T26" fmla="*/ 20 w 371"/>
                      <a:gd name="T27" fmla="*/ 462 h 516"/>
                      <a:gd name="T28" fmla="*/ 119 w 371"/>
                      <a:gd name="T29" fmla="*/ 466 h 516"/>
                      <a:gd name="T30" fmla="*/ 111 w 371"/>
                      <a:gd name="T31" fmla="*/ 493 h 516"/>
                      <a:gd name="T32" fmla="*/ 140 w 371"/>
                      <a:gd name="T33" fmla="*/ 512 h 516"/>
                      <a:gd name="T34" fmla="*/ 189 w 371"/>
                      <a:gd name="T35" fmla="*/ 503 h 516"/>
                      <a:gd name="T36" fmla="*/ 163 w 371"/>
                      <a:gd name="T37" fmla="*/ 465 h 516"/>
                      <a:gd name="T38" fmla="*/ 371 w 371"/>
                      <a:gd name="T39" fmla="*/ 472 h 516"/>
                      <a:gd name="T40" fmla="*/ 371 w 371"/>
                      <a:gd name="T41" fmla="*/ 58 h 516"/>
                      <a:gd name="T42" fmla="*/ 222 w 371"/>
                      <a:gd name="T43" fmla="*/ 65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71" h="516">
                        <a:moveTo>
                          <a:pt x="222" y="65"/>
                        </a:moveTo>
                        <a:cubicBezTo>
                          <a:pt x="205" y="60"/>
                          <a:pt x="194" y="50"/>
                          <a:pt x="204" y="33"/>
                        </a:cubicBezTo>
                        <a:cubicBezTo>
                          <a:pt x="213" y="16"/>
                          <a:pt x="194" y="11"/>
                          <a:pt x="179" y="6"/>
                        </a:cubicBezTo>
                        <a:cubicBezTo>
                          <a:pt x="163" y="1"/>
                          <a:pt x="132" y="0"/>
                          <a:pt x="130" y="16"/>
                        </a:cubicBezTo>
                        <a:cubicBezTo>
                          <a:pt x="128" y="31"/>
                          <a:pt x="150" y="36"/>
                          <a:pt x="157" y="43"/>
                        </a:cubicBezTo>
                        <a:cubicBezTo>
                          <a:pt x="164" y="50"/>
                          <a:pt x="148" y="65"/>
                          <a:pt x="119" y="71"/>
                        </a:cubicBezTo>
                        <a:cubicBezTo>
                          <a:pt x="95" y="76"/>
                          <a:pt x="65" y="76"/>
                          <a:pt x="22" y="70"/>
                        </a:cubicBezTo>
                        <a:cubicBezTo>
                          <a:pt x="25" y="100"/>
                          <a:pt x="37" y="132"/>
                          <a:pt x="24" y="186"/>
                        </a:cubicBezTo>
                        <a:cubicBezTo>
                          <a:pt x="19" y="203"/>
                          <a:pt x="17" y="214"/>
                          <a:pt x="29" y="220"/>
                        </a:cubicBezTo>
                        <a:cubicBezTo>
                          <a:pt x="41" y="227"/>
                          <a:pt x="57" y="212"/>
                          <a:pt x="65" y="218"/>
                        </a:cubicBezTo>
                        <a:cubicBezTo>
                          <a:pt x="73" y="224"/>
                          <a:pt x="79" y="242"/>
                          <a:pt x="74" y="257"/>
                        </a:cubicBezTo>
                        <a:cubicBezTo>
                          <a:pt x="69" y="272"/>
                          <a:pt x="58" y="275"/>
                          <a:pt x="41" y="260"/>
                        </a:cubicBezTo>
                        <a:cubicBezTo>
                          <a:pt x="29" y="248"/>
                          <a:pt x="22" y="276"/>
                          <a:pt x="21" y="307"/>
                        </a:cubicBezTo>
                        <a:cubicBezTo>
                          <a:pt x="20" y="331"/>
                          <a:pt x="0" y="381"/>
                          <a:pt x="20" y="462"/>
                        </a:cubicBezTo>
                        <a:cubicBezTo>
                          <a:pt x="31" y="459"/>
                          <a:pt x="93" y="453"/>
                          <a:pt x="119" y="466"/>
                        </a:cubicBezTo>
                        <a:cubicBezTo>
                          <a:pt x="130" y="472"/>
                          <a:pt x="112" y="482"/>
                          <a:pt x="111" y="493"/>
                        </a:cubicBezTo>
                        <a:cubicBezTo>
                          <a:pt x="111" y="504"/>
                          <a:pt x="119" y="511"/>
                          <a:pt x="140" y="512"/>
                        </a:cubicBezTo>
                        <a:cubicBezTo>
                          <a:pt x="160" y="513"/>
                          <a:pt x="184" y="516"/>
                          <a:pt x="189" y="503"/>
                        </a:cubicBezTo>
                        <a:cubicBezTo>
                          <a:pt x="193" y="489"/>
                          <a:pt x="152" y="474"/>
                          <a:pt x="163" y="465"/>
                        </a:cubicBezTo>
                        <a:cubicBezTo>
                          <a:pt x="192" y="443"/>
                          <a:pt x="304" y="454"/>
                          <a:pt x="371" y="472"/>
                        </a:cubicBezTo>
                        <a:cubicBezTo>
                          <a:pt x="371" y="58"/>
                          <a:pt x="371" y="58"/>
                          <a:pt x="371" y="58"/>
                        </a:cubicBezTo>
                        <a:cubicBezTo>
                          <a:pt x="308" y="53"/>
                          <a:pt x="235" y="69"/>
                          <a:pt x="222" y="65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28575" cap="flat" cmpd="sng">
                    <a:solidFill>
                      <a:srgbClr val="013366">
                        <a:alpha val="37000"/>
                      </a:srgbClr>
                    </a:solidFill>
                    <a:prstDash val="solid"/>
                    <a:miter lim="800000"/>
                    <a:headEnd/>
                    <a:tailEnd/>
                  </a:ln>
                  <a:effectLst>
                    <a:glow rad="12700">
                      <a:srgbClr val="4F81BD">
                        <a:alpha val="28000"/>
                      </a:srgbClr>
                    </a:glow>
                  </a:effectLst>
                  <a:extLst/>
                </p:spPr>
                <p:txBody>
                  <a:bodyPr/>
                  <a:lstStyle/>
                  <a:p>
                    <a:pPr marL="0" marR="0" lvl="0" indent="0" algn="l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cs typeface=""/>
                    </a:endParaRPr>
                  </a:p>
                </p:txBody>
              </p:sp>
              <p:sp>
                <p:nvSpPr>
                  <p:cNvPr id="142" name="Freeform 12"/>
                  <p:cNvSpPr>
                    <a:spLocks/>
                  </p:cNvSpPr>
                  <p:nvPr/>
                </p:nvSpPr>
                <p:spPr bwMode="auto">
                  <a:xfrm rot="687980">
                    <a:off x="13954145" y="16202969"/>
                    <a:ext cx="3096344" cy="2779878"/>
                  </a:xfrm>
                  <a:custGeom>
                    <a:avLst/>
                    <a:gdLst>
                      <a:gd name="T0" fmla="*/ 152 w 360"/>
                      <a:gd name="T1" fmla="*/ 22 h 410"/>
                      <a:gd name="T2" fmla="*/ 178 w 360"/>
                      <a:gd name="T3" fmla="*/ 60 h 410"/>
                      <a:gd name="T4" fmla="*/ 129 w 360"/>
                      <a:gd name="T5" fmla="*/ 69 h 410"/>
                      <a:gd name="T6" fmla="*/ 100 w 360"/>
                      <a:gd name="T7" fmla="*/ 50 h 410"/>
                      <a:gd name="T8" fmla="*/ 108 w 360"/>
                      <a:gd name="T9" fmla="*/ 23 h 410"/>
                      <a:gd name="T10" fmla="*/ 9 w 360"/>
                      <a:gd name="T11" fmla="*/ 19 h 410"/>
                      <a:gd name="T12" fmla="*/ 9 w 360"/>
                      <a:gd name="T13" fmla="*/ 154 h 410"/>
                      <a:gd name="T14" fmla="*/ 26 w 360"/>
                      <a:gd name="T15" fmla="*/ 236 h 410"/>
                      <a:gd name="T16" fmla="*/ 49 w 360"/>
                      <a:gd name="T17" fmla="*/ 209 h 410"/>
                      <a:gd name="T18" fmla="*/ 64 w 360"/>
                      <a:gd name="T19" fmla="*/ 250 h 410"/>
                      <a:gd name="T20" fmla="*/ 47 w 360"/>
                      <a:gd name="T21" fmla="*/ 284 h 410"/>
                      <a:gd name="T22" fmla="*/ 24 w 360"/>
                      <a:gd name="T23" fmla="*/ 277 h 410"/>
                      <a:gd name="T24" fmla="*/ 9 w 360"/>
                      <a:gd name="T25" fmla="*/ 325 h 410"/>
                      <a:gd name="T26" fmla="*/ 10 w 360"/>
                      <a:gd name="T27" fmla="*/ 410 h 410"/>
                      <a:gd name="T28" fmla="*/ 360 w 360"/>
                      <a:gd name="T29" fmla="*/ 410 h 410"/>
                      <a:gd name="T30" fmla="*/ 360 w 360"/>
                      <a:gd name="T31" fmla="*/ 29 h 410"/>
                      <a:gd name="T32" fmla="*/ 152 w 360"/>
                      <a:gd name="T33" fmla="*/ 22 h 4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60" h="410">
                        <a:moveTo>
                          <a:pt x="152" y="22"/>
                        </a:moveTo>
                        <a:cubicBezTo>
                          <a:pt x="141" y="31"/>
                          <a:pt x="182" y="46"/>
                          <a:pt x="178" y="60"/>
                        </a:cubicBezTo>
                        <a:cubicBezTo>
                          <a:pt x="173" y="73"/>
                          <a:pt x="149" y="70"/>
                          <a:pt x="129" y="69"/>
                        </a:cubicBezTo>
                        <a:cubicBezTo>
                          <a:pt x="108" y="68"/>
                          <a:pt x="100" y="61"/>
                          <a:pt x="100" y="50"/>
                        </a:cubicBezTo>
                        <a:cubicBezTo>
                          <a:pt x="101" y="39"/>
                          <a:pt x="119" y="29"/>
                          <a:pt x="108" y="23"/>
                        </a:cubicBezTo>
                        <a:cubicBezTo>
                          <a:pt x="82" y="10"/>
                          <a:pt x="20" y="16"/>
                          <a:pt x="9" y="19"/>
                        </a:cubicBezTo>
                        <a:cubicBezTo>
                          <a:pt x="20" y="71"/>
                          <a:pt x="12" y="137"/>
                          <a:pt x="9" y="154"/>
                        </a:cubicBezTo>
                        <a:cubicBezTo>
                          <a:pt x="0" y="197"/>
                          <a:pt x="9" y="233"/>
                          <a:pt x="26" y="236"/>
                        </a:cubicBezTo>
                        <a:cubicBezTo>
                          <a:pt x="33" y="237"/>
                          <a:pt x="34" y="212"/>
                          <a:pt x="49" y="209"/>
                        </a:cubicBezTo>
                        <a:cubicBezTo>
                          <a:pt x="64" y="207"/>
                          <a:pt x="64" y="234"/>
                          <a:pt x="64" y="250"/>
                        </a:cubicBezTo>
                        <a:cubicBezTo>
                          <a:pt x="64" y="267"/>
                          <a:pt x="57" y="284"/>
                          <a:pt x="47" y="284"/>
                        </a:cubicBezTo>
                        <a:cubicBezTo>
                          <a:pt x="36" y="284"/>
                          <a:pt x="34" y="277"/>
                          <a:pt x="24" y="277"/>
                        </a:cubicBezTo>
                        <a:cubicBezTo>
                          <a:pt x="14" y="276"/>
                          <a:pt x="13" y="298"/>
                          <a:pt x="9" y="325"/>
                        </a:cubicBezTo>
                        <a:cubicBezTo>
                          <a:pt x="7" y="341"/>
                          <a:pt x="4" y="373"/>
                          <a:pt x="10" y="410"/>
                        </a:cubicBezTo>
                        <a:cubicBezTo>
                          <a:pt x="360" y="410"/>
                          <a:pt x="360" y="410"/>
                          <a:pt x="360" y="410"/>
                        </a:cubicBezTo>
                        <a:cubicBezTo>
                          <a:pt x="360" y="29"/>
                          <a:pt x="360" y="29"/>
                          <a:pt x="360" y="29"/>
                        </a:cubicBezTo>
                        <a:cubicBezTo>
                          <a:pt x="293" y="11"/>
                          <a:pt x="181" y="0"/>
                          <a:pt x="152" y="2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8575" cap="flat" cmpd="sng">
                    <a:solidFill>
                      <a:srgbClr val="013366">
                        <a:alpha val="37000"/>
                      </a:srgbClr>
                    </a:solidFill>
                    <a:prstDash val="solid"/>
                    <a:miter lim="800000"/>
                    <a:headEnd/>
                    <a:tailEnd/>
                  </a:ln>
                  <a:effectLst>
                    <a:glow rad="12700">
                      <a:srgbClr val="4F81BD">
                        <a:alpha val="28000"/>
                      </a:srgbClr>
                    </a:glow>
                  </a:effectLst>
                  <a:extLst/>
                </p:spPr>
                <p:txBody>
                  <a:bodyPr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nsolas"/>
                      <a:cs typeface="Consolas"/>
                    </a:endParaRPr>
                  </a:p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nsolas"/>
                      <a:cs typeface="Consolas"/>
                    </a:endParaRPr>
                  </a:p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nsolas"/>
                        <a:cs typeface="Consolas"/>
                      </a:rPr>
                      <a:t>Gap </a:t>
                    </a:r>
                  </a:p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nsolas"/>
                        <a:cs typeface="Consolas"/>
                      </a:rPr>
                      <a:t>Costs</a:t>
                    </a:r>
                  </a:p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nsolas"/>
                      <a:cs typeface="Consolas"/>
                    </a:endParaRPr>
                  </a:p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nsolas"/>
                      <a:cs typeface="Consolas"/>
                    </a:endParaRPr>
                  </a:p>
                </p:txBody>
              </p:sp>
            </p:grpSp>
          </p:grpSp>
          <p:sp>
            <p:nvSpPr>
              <p:cNvPr id="123" name="Oval 122"/>
              <p:cNvSpPr/>
              <p:nvPr/>
            </p:nvSpPr>
            <p:spPr bwMode="auto">
              <a:xfrm>
                <a:off x="17108826" y="21303565"/>
                <a:ext cx="360040" cy="1792503"/>
              </a:xfrm>
              <a:prstGeom prst="ellipse">
                <a:avLst/>
              </a:prstGeom>
              <a:solidFill>
                <a:srgbClr val="4BACC6">
                  <a:lumMod val="75000"/>
                  <a:alpha val="40000"/>
                </a:srgbClr>
              </a:solidFill>
              <a:ln w="57150" cap="flat" cmpd="sng" algn="ctr">
                <a:solidFill>
                  <a:srgbClr val="06254F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9900000"/>
                </a:camera>
                <a:lightRig rig="threePt" dir="t"/>
              </a:scene3d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"/>
                </a:endParaRPr>
              </a:p>
            </p:txBody>
          </p:sp>
          <p:sp>
            <p:nvSpPr>
              <p:cNvPr id="124" name="Textfeld 66"/>
              <p:cNvSpPr txBox="1"/>
              <p:nvPr/>
            </p:nvSpPr>
            <p:spPr>
              <a:xfrm rot="20195896">
                <a:off x="17674774" y="20729138"/>
                <a:ext cx="3556427" cy="1478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"/>
                  </a:rPr>
                  <a:t>Meta-Function</a:t>
                </a:r>
              </a:p>
            </p:txBody>
          </p:sp>
          <p:sp>
            <p:nvSpPr>
              <p:cNvPr id="125" name="Oval 124"/>
              <p:cNvSpPr/>
              <p:nvPr/>
            </p:nvSpPr>
            <p:spPr bwMode="auto">
              <a:xfrm>
                <a:off x="14275891" y="23699806"/>
                <a:ext cx="1656184" cy="504056"/>
              </a:xfrm>
              <a:prstGeom prst="ellipse">
                <a:avLst/>
              </a:prstGeom>
              <a:solidFill>
                <a:srgbClr val="4BACC6">
                  <a:lumMod val="75000"/>
                  <a:alpha val="40000"/>
                </a:srgbClr>
              </a:solidFill>
              <a:ln w="38100" cap="flat" cmpd="sng" algn="ctr">
                <a:solidFill>
                  <a:srgbClr val="06254F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"/>
                </a:endParaRPr>
              </a:p>
            </p:txBody>
          </p:sp>
          <p:sp>
            <p:nvSpPr>
              <p:cNvPr id="126" name="Bogen 68"/>
              <p:cNvSpPr/>
              <p:nvPr/>
            </p:nvSpPr>
            <p:spPr bwMode="auto">
              <a:xfrm flipH="1" flipV="1">
                <a:off x="16949016" y="20556828"/>
                <a:ext cx="1944217" cy="792088"/>
              </a:xfrm>
              <a:prstGeom prst="arc">
                <a:avLst>
                  <a:gd name="adj1" fmla="val 18952335"/>
                  <a:gd name="adj2" fmla="val 21267895"/>
                </a:avLst>
              </a:prstGeom>
              <a:noFill/>
              <a:ln w="57150" cap="flat" cmpd="sng" algn="ctr">
                <a:solidFill>
                  <a:srgbClr val="06254F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"/>
                </a:endParaRPr>
              </a:p>
            </p:txBody>
          </p:sp>
          <p:sp>
            <p:nvSpPr>
              <p:cNvPr id="127" name="Bogen 69"/>
              <p:cNvSpPr/>
              <p:nvPr/>
            </p:nvSpPr>
            <p:spPr bwMode="auto">
              <a:xfrm flipH="1">
                <a:off x="16004084" y="23123739"/>
                <a:ext cx="2232248" cy="1296549"/>
              </a:xfrm>
              <a:prstGeom prst="arc">
                <a:avLst>
                  <a:gd name="adj1" fmla="val 16181506"/>
                  <a:gd name="adj2" fmla="val 104496"/>
                </a:avLst>
              </a:prstGeom>
              <a:noFill/>
              <a:ln w="57150" cap="flat" cmpd="sng" algn="ctr">
                <a:solidFill>
                  <a:srgbClr val="06254F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"/>
                </a:endParaRPr>
              </a:p>
            </p:txBody>
          </p:sp>
          <p:sp>
            <p:nvSpPr>
              <p:cNvPr id="128" name="Pfeil nach links 70"/>
              <p:cNvSpPr/>
              <p:nvPr/>
            </p:nvSpPr>
            <p:spPr bwMode="auto">
              <a:xfrm rot="20032603">
                <a:off x="18382352" y="20447246"/>
                <a:ext cx="2136753" cy="720079"/>
              </a:xfrm>
              <a:prstGeom prst="leftArrow">
                <a:avLst/>
              </a:prstGeom>
              <a:solidFill>
                <a:sysClr val="window" lastClr="FFFFFF">
                  <a:alpha val="51000"/>
                </a:sysClr>
              </a:solidFill>
              <a:ln w="9525" cap="flat" cmpd="sng" algn="ctr">
                <a:solidFill>
                  <a:srgbClr val="4BACC6">
                    <a:lumMod val="7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"/>
                </a:endParaRPr>
              </a:p>
            </p:txBody>
          </p:sp>
          <p:sp>
            <p:nvSpPr>
              <p:cNvPr id="129" name="Textfeld 71"/>
              <p:cNvSpPr txBox="1"/>
              <p:nvPr/>
            </p:nvSpPr>
            <p:spPr>
              <a:xfrm>
                <a:off x="13267778" y="20183609"/>
                <a:ext cx="3672407" cy="845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"/>
                  </a:rPr>
                  <a:t>COMPILER</a:t>
                </a: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"/>
                </a:endParaRPr>
              </a:p>
            </p:txBody>
          </p:sp>
          <p:sp>
            <p:nvSpPr>
              <p:cNvPr id="130" name="Textfeld 72"/>
              <p:cNvSpPr txBox="1"/>
              <p:nvPr/>
            </p:nvSpPr>
            <p:spPr>
              <a:xfrm>
                <a:off x="13771836" y="21764303"/>
                <a:ext cx="2736303" cy="211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"/>
                  </a:rPr>
                  <a:t>optimized fast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"/>
                  </a:rPr>
                  <a:t> code</a:t>
                </a: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"/>
                </a:endParaRPr>
              </a:p>
            </p:txBody>
          </p:sp>
          <p:cxnSp>
            <p:nvCxnSpPr>
              <p:cNvPr id="131" name="Gerade Verbindung 73"/>
              <p:cNvCxnSpPr/>
              <p:nvPr/>
            </p:nvCxnSpPr>
            <p:spPr bwMode="auto">
              <a:xfrm flipV="1">
                <a:off x="17612886" y="20656508"/>
                <a:ext cx="1080121" cy="647056"/>
              </a:xfrm>
              <a:prstGeom prst="line">
                <a:avLst/>
              </a:prstGeom>
              <a:solidFill>
                <a:srgbClr val="4F81BD"/>
              </a:solidFill>
              <a:ln w="57150" cap="flat" cmpd="sng" algn="ctr">
                <a:solidFill>
                  <a:srgbClr val="03244F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32" name="Oval 131"/>
              <p:cNvSpPr/>
              <p:nvPr/>
            </p:nvSpPr>
            <p:spPr bwMode="auto">
              <a:xfrm rot="19782010">
                <a:off x="20697064" y="19413351"/>
                <a:ext cx="488348" cy="2082140"/>
              </a:xfrm>
              <a:prstGeom prst="ellipse">
                <a:avLst/>
              </a:prstGeom>
              <a:solidFill>
                <a:srgbClr val="C8D4DB"/>
              </a:solidFill>
              <a:ln w="57150" cap="flat" cmpd="sng" algn="ctr">
                <a:solidFill>
                  <a:srgbClr val="06254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"/>
                </a:endParaRPr>
              </a:p>
            </p:txBody>
          </p:sp>
        </p:grpSp>
      </p:grpSp>
      <p:grpSp>
        <p:nvGrpSpPr>
          <p:cNvPr id="143" name="Gruppierung 87"/>
          <p:cNvGrpSpPr/>
          <p:nvPr/>
        </p:nvGrpSpPr>
        <p:grpSpPr>
          <a:xfrm>
            <a:off x="6123291" y="1409557"/>
            <a:ext cx="2818684" cy="2133240"/>
            <a:chOff x="20684603" y="14979586"/>
            <a:chExt cx="8136904" cy="5632588"/>
          </a:xfrm>
        </p:grpSpPr>
        <p:sp>
          <p:nvSpPr>
            <p:cNvPr id="144" name="Freeform 10"/>
            <p:cNvSpPr>
              <a:spLocks/>
            </p:cNvSpPr>
            <p:nvPr/>
          </p:nvSpPr>
          <p:spPr bwMode="auto">
            <a:xfrm>
              <a:off x="20684603" y="17011774"/>
              <a:ext cx="1883610" cy="1826631"/>
            </a:xfrm>
            <a:custGeom>
              <a:avLst/>
              <a:gdLst>
                <a:gd name="T0" fmla="*/ 157 w 422"/>
                <a:gd name="T1" fmla="*/ 17 h 406"/>
                <a:gd name="T2" fmla="*/ 182 w 422"/>
                <a:gd name="T3" fmla="*/ 55 h 406"/>
                <a:gd name="T4" fmla="*/ 133 w 422"/>
                <a:gd name="T5" fmla="*/ 64 h 406"/>
                <a:gd name="T6" fmla="*/ 105 w 422"/>
                <a:gd name="T7" fmla="*/ 45 h 406"/>
                <a:gd name="T8" fmla="*/ 112 w 422"/>
                <a:gd name="T9" fmla="*/ 19 h 406"/>
                <a:gd name="T10" fmla="*/ 11 w 422"/>
                <a:gd name="T11" fmla="*/ 12 h 406"/>
                <a:gd name="T12" fmla="*/ 13 w 422"/>
                <a:gd name="T13" fmla="*/ 162 h 406"/>
                <a:gd name="T14" fmla="*/ 9 w 422"/>
                <a:gd name="T15" fmla="*/ 235 h 406"/>
                <a:gd name="T16" fmla="*/ 33 w 422"/>
                <a:gd name="T17" fmla="*/ 256 h 406"/>
                <a:gd name="T18" fmla="*/ 67 w 422"/>
                <a:gd name="T19" fmla="*/ 248 h 406"/>
                <a:gd name="T20" fmla="*/ 62 w 422"/>
                <a:gd name="T21" fmla="*/ 285 h 406"/>
                <a:gd name="T22" fmla="*/ 34 w 422"/>
                <a:gd name="T23" fmla="*/ 316 h 406"/>
                <a:gd name="T24" fmla="*/ 18 w 422"/>
                <a:gd name="T25" fmla="*/ 299 h 406"/>
                <a:gd name="T26" fmla="*/ 5 w 422"/>
                <a:gd name="T27" fmla="*/ 299 h 406"/>
                <a:gd name="T28" fmla="*/ 12 w 422"/>
                <a:gd name="T29" fmla="*/ 399 h 406"/>
                <a:gd name="T30" fmla="*/ 85 w 422"/>
                <a:gd name="T31" fmla="*/ 392 h 406"/>
                <a:gd name="T32" fmla="*/ 145 w 422"/>
                <a:gd name="T33" fmla="*/ 368 h 406"/>
                <a:gd name="T34" fmla="*/ 146 w 422"/>
                <a:gd name="T35" fmla="*/ 337 h 406"/>
                <a:gd name="T36" fmla="*/ 201 w 422"/>
                <a:gd name="T37" fmla="*/ 334 h 406"/>
                <a:gd name="T38" fmla="*/ 198 w 422"/>
                <a:gd name="T39" fmla="*/ 364 h 406"/>
                <a:gd name="T40" fmla="*/ 252 w 422"/>
                <a:gd name="T41" fmla="*/ 392 h 406"/>
                <a:gd name="T42" fmla="*/ 363 w 422"/>
                <a:gd name="T43" fmla="*/ 401 h 406"/>
                <a:gd name="T44" fmla="*/ 364 w 422"/>
                <a:gd name="T45" fmla="*/ 246 h 406"/>
                <a:gd name="T46" fmla="*/ 384 w 422"/>
                <a:gd name="T47" fmla="*/ 199 h 406"/>
                <a:gd name="T48" fmla="*/ 417 w 422"/>
                <a:gd name="T49" fmla="*/ 196 h 406"/>
                <a:gd name="T50" fmla="*/ 408 w 422"/>
                <a:gd name="T51" fmla="*/ 157 h 406"/>
                <a:gd name="T52" fmla="*/ 372 w 422"/>
                <a:gd name="T53" fmla="*/ 159 h 406"/>
                <a:gd name="T54" fmla="*/ 367 w 422"/>
                <a:gd name="T55" fmla="*/ 125 h 406"/>
                <a:gd name="T56" fmla="*/ 365 w 422"/>
                <a:gd name="T57" fmla="*/ 9 h 406"/>
                <a:gd name="T58" fmla="*/ 157 w 422"/>
                <a:gd name="T59" fmla="*/ 17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2" h="406">
                  <a:moveTo>
                    <a:pt x="157" y="17"/>
                  </a:moveTo>
                  <a:cubicBezTo>
                    <a:pt x="147" y="27"/>
                    <a:pt x="186" y="42"/>
                    <a:pt x="182" y="55"/>
                  </a:cubicBezTo>
                  <a:cubicBezTo>
                    <a:pt x="178" y="68"/>
                    <a:pt x="154" y="66"/>
                    <a:pt x="133" y="64"/>
                  </a:cubicBezTo>
                  <a:cubicBezTo>
                    <a:pt x="113" y="63"/>
                    <a:pt x="104" y="56"/>
                    <a:pt x="105" y="45"/>
                  </a:cubicBezTo>
                  <a:cubicBezTo>
                    <a:pt x="105" y="34"/>
                    <a:pt x="123" y="25"/>
                    <a:pt x="112" y="19"/>
                  </a:cubicBezTo>
                  <a:cubicBezTo>
                    <a:pt x="86" y="5"/>
                    <a:pt x="22" y="10"/>
                    <a:pt x="11" y="12"/>
                  </a:cubicBezTo>
                  <a:cubicBezTo>
                    <a:pt x="23" y="73"/>
                    <a:pt x="15" y="141"/>
                    <a:pt x="13" y="162"/>
                  </a:cubicBezTo>
                  <a:cubicBezTo>
                    <a:pt x="11" y="182"/>
                    <a:pt x="6" y="219"/>
                    <a:pt x="9" y="235"/>
                  </a:cubicBezTo>
                  <a:cubicBezTo>
                    <a:pt x="11" y="252"/>
                    <a:pt x="21" y="258"/>
                    <a:pt x="33" y="256"/>
                  </a:cubicBezTo>
                  <a:cubicBezTo>
                    <a:pt x="44" y="253"/>
                    <a:pt x="59" y="241"/>
                    <a:pt x="67" y="248"/>
                  </a:cubicBezTo>
                  <a:cubicBezTo>
                    <a:pt x="74" y="254"/>
                    <a:pt x="67" y="270"/>
                    <a:pt x="62" y="285"/>
                  </a:cubicBezTo>
                  <a:cubicBezTo>
                    <a:pt x="57" y="299"/>
                    <a:pt x="43" y="316"/>
                    <a:pt x="34" y="316"/>
                  </a:cubicBezTo>
                  <a:cubicBezTo>
                    <a:pt x="24" y="316"/>
                    <a:pt x="20" y="305"/>
                    <a:pt x="18" y="299"/>
                  </a:cubicBezTo>
                  <a:cubicBezTo>
                    <a:pt x="16" y="292"/>
                    <a:pt x="10" y="292"/>
                    <a:pt x="5" y="299"/>
                  </a:cubicBezTo>
                  <a:cubicBezTo>
                    <a:pt x="0" y="306"/>
                    <a:pt x="8" y="384"/>
                    <a:pt x="12" y="399"/>
                  </a:cubicBezTo>
                  <a:cubicBezTo>
                    <a:pt x="32" y="391"/>
                    <a:pt x="53" y="381"/>
                    <a:pt x="85" y="392"/>
                  </a:cubicBezTo>
                  <a:cubicBezTo>
                    <a:pt x="110" y="400"/>
                    <a:pt x="156" y="390"/>
                    <a:pt x="145" y="368"/>
                  </a:cubicBezTo>
                  <a:cubicBezTo>
                    <a:pt x="137" y="351"/>
                    <a:pt x="138" y="341"/>
                    <a:pt x="146" y="337"/>
                  </a:cubicBezTo>
                  <a:cubicBezTo>
                    <a:pt x="154" y="333"/>
                    <a:pt x="192" y="329"/>
                    <a:pt x="201" y="334"/>
                  </a:cubicBezTo>
                  <a:cubicBezTo>
                    <a:pt x="209" y="340"/>
                    <a:pt x="204" y="356"/>
                    <a:pt x="198" y="364"/>
                  </a:cubicBezTo>
                  <a:cubicBezTo>
                    <a:pt x="189" y="374"/>
                    <a:pt x="217" y="387"/>
                    <a:pt x="252" y="392"/>
                  </a:cubicBezTo>
                  <a:cubicBezTo>
                    <a:pt x="303" y="400"/>
                    <a:pt x="337" y="406"/>
                    <a:pt x="363" y="401"/>
                  </a:cubicBezTo>
                  <a:cubicBezTo>
                    <a:pt x="343" y="320"/>
                    <a:pt x="363" y="270"/>
                    <a:pt x="364" y="246"/>
                  </a:cubicBezTo>
                  <a:cubicBezTo>
                    <a:pt x="365" y="215"/>
                    <a:pt x="372" y="187"/>
                    <a:pt x="384" y="199"/>
                  </a:cubicBezTo>
                  <a:cubicBezTo>
                    <a:pt x="401" y="214"/>
                    <a:pt x="412" y="211"/>
                    <a:pt x="417" y="196"/>
                  </a:cubicBezTo>
                  <a:cubicBezTo>
                    <a:pt x="422" y="181"/>
                    <a:pt x="416" y="163"/>
                    <a:pt x="408" y="157"/>
                  </a:cubicBezTo>
                  <a:cubicBezTo>
                    <a:pt x="400" y="151"/>
                    <a:pt x="384" y="166"/>
                    <a:pt x="372" y="159"/>
                  </a:cubicBezTo>
                  <a:cubicBezTo>
                    <a:pt x="360" y="153"/>
                    <a:pt x="362" y="142"/>
                    <a:pt x="367" y="125"/>
                  </a:cubicBezTo>
                  <a:cubicBezTo>
                    <a:pt x="380" y="71"/>
                    <a:pt x="368" y="39"/>
                    <a:pt x="365" y="9"/>
                  </a:cubicBezTo>
                  <a:cubicBezTo>
                    <a:pt x="300" y="0"/>
                    <a:pt x="167" y="7"/>
                    <a:pt x="157" y="17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rgbClr val="013366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/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  <p:sp>
          <p:nvSpPr>
            <p:cNvPr id="145" name="Freeform 14"/>
            <p:cNvSpPr>
              <a:spLocks/>
            </p:cNvSpPr>
            <p:nvPr/>
          </p:nvSpPr>
          <p:spPr bwMode="auto">
            <a:xfrm rot="6654185">
              <a:off x="22108761" y="15207296"/>
              <a:ext cx="1655008" cy="2319954"/>
            </a:xfrm>
            <a:custGeom>
              <a:avLst/>
              <a:gdLst>
                <a:gd name="T0" fmla="*/ 222 w 371"/>
                <a:gd name="T1" fmla="*/ 65 h 516"/>
                <a:gd name="T2" fmla="*/ 204 w 371"/>
                <a:gd name="T3" fmla="*/ 33 h 516"/>
                <a:gd name="T4" fmla="*/ 179 w 371"/>
                <a:gd name="T5" fmla="*/ 6 h 516"/>
                <a:gd name="T6" fmla="*/ 130 w 371"/>
                <a:gd name="T7" fmla="*/ 16 h 516"/>
                <a:gd name="T8" fmla="*/ 157 w 371"/>
                <a:gd name="T9" fmla="*/ 43 h 516"/>
                <a:gd name="T10" fmla="*/ 119 w 371"/>
                <a:gd name="T11" fmla="*/ 71 h 516"/>
                <a:gd name="T12" fmla="*/ 22 w 371"/>
                <a:gd name="T13" fmla="*/ 70 h 516"/>
                <a:gd name="T14" fmla="*/ 24 w 371"/>
                <a:gd name="T15" fmla="*/ 186 h 516"/>
                <a:gd name="T16" fmla="*/ 29 w 371"/>
                <a:gd name="T17" fmla="*/ 220 h 516"/>
                <a:gd name="T18" fmla="*/ 65 w 371"/>
                <a:gd name="T19" fmla="*/ 218 h 516"/>
                <a:gd name="T20" fmla="*/ 74 w 371"/>
                <a:gd name="T21" fmla="*/ 257 h 516"/>
                <a:gd name="T22" fmla="*/ 41 w 371"/>
                <a:gd name="T23" fmla="*/ 260 h 516"/>
                <a:gd name="T24" fmla="*/ 21 w 371"/>
                <a:gd name="T25" fmla="*/ 307 h 516"/>
                <a:gd name="T26" fmla="*/ 20 w 371"/>
                <a:gd name="T27" fmla="*/ 462 h 516"/>
                <a:gd name="T28" fmla="*/ 119 w 371"/>
                <a:gd name="T29" fmla="*/ 466 h 516"/>
                <a:gd name="T30" fmla="*/ 111 w 371"/>
                <a:gd name="T31" fmla="*/ 493 h 516"/>
                <a:gd name="T32" fmla="*/ 140 w 371"/>
                <a:gd name="T33" fmla="*/ 512 h 516"/>
                <a:gd name="T34" fmla="*/ 189 w 371"/>
                <a:gd name="T35" fmla="*/ 503 h 516"/>
                <a:gd name="T36" fmla="*/ 163 w 371"/>
                <a:gd name="T37" fmla="*/ 465 h 516"/>
                <a:gd name="T38" fmla="*/ 371 w 371"/>
                <a:gd name="T39" fmla="*/ 472 h 516"/>
                <a:gd name="T40" fmla="*/ 371 w 371"/>
                <a:gd name="T41" fmla="*/ 58 h 516"/>
                <a:gd name="T42" fmla="*/ 222 w 371"/>
                <a:gd name="T43" fmla="*/ 6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1" h="516">
                  <a:moveTo>
                    <a:pt x="222" y="65"/>
                  </a:moveTo>
                  <a:cubicBezTo>
                    <a:pt x="205" y="60"/>
                    <a:pt x="194" y="50"/>
                    <a:pt x="204" y="33"/>
                  </a:cubicBezTo>
                  <a:cubicBezTo>
                    <a:pt x="213" y="16"/>
                    <a:pt x="194" y="11"/>
                    <a:pt x="179" y="6"/>
                  </a:cubicBezTo>
                  <a:cubicBezTo>
                    <a:pt x="163" y="1"/>
                    <a:pt x="132" y="0"/>
                    <a:pt x="130" y="16"/>
                  </a:cubicBezTo>
                  <a:cubicBezTo>
                    <a:pt x="128" y="31"/>
                    <a:pt x="150" y="36"/>
                    <a:pt x="157" y="43"/>
                  </a:cubicBezTo>
                  <a:cubicBezTo>
                    <a:pt x="164" y="50"/>
                    <a:pt x="148" y="65"/>
                    <a:pt x="119" y="71"/>
                  </a:cubicBezTo>
                  <a:cubicBezTo>
                    <a:pt x="95" y="76"/>
                    <a:pt x="65" y="76"/>
                    <a:pt x="22" y="70"/>
                  </a:cubicBezTo>
                  <a:cubicBezTo>
                    <a:pt x="25" y="100"/>
                    <a:pt x="37" y="132"/>
                    <a:pt x="24" y="186"/>
                  </a:cubicBezTo>
                  <a:cubicBezTo>
                    <a:pt x="19" y="203"/>
                    <a:pt x="17" y="214"/>
                    <a:pt x="29" y="220"/>
                  </a:cubicBezTo>
                  <a:cubicBezTo>
                    <a:pt x="41" y="227"/>
                    <a:pt x="57" y="212"/>
                    <a:pt x="65" y="218"/>
                  </a:cubicBezTo>
                  <a:cubicBezTo>
                    <a:pt x="73" y="224"/>
                    <a:pt x="79" y="242"/>
                    <a:pt x="74" y="257"/>
                  </a:cubicBezTo>
                  <a:cubicBezTo>
                    <a:pt x="69" y="272"/>
                    <a:pt x="58" y="275"/>
                    <a:pt x="41" y="260"/>
                  </a:cubicBezTo>
                  <a:cubicBezTo>
                    <a:pt x="29" y="248"/>
                    <a:pt x="22" y="276"/>
                    <a:pt x="21" y="307"/>
                  </a:cubicBezTo>
                  <a:cubicBezTo>
                    <a:pt x="20" y="331"/>
                    <a:pt x="0" y="381"/>
                    <a:pt x="20" y="462"/>
                  </a:cubicBezTo>
                  <a:cubicBezTo>
                    <a:pt x="31" y="459"/>
                    <a:pt x="93" y="453"/>
                    <a:pt x="119" y="466"/>
                  </a:cubicBezTo>
                  <a:cubicBezTo>
                    <a:pt x="130" y="472"/>
                    <a:pt x="112" y="482"/>
                    <a:pt x="111" y="493"/>
                  </a:cubicBezTo>
                  <a:cubicBezTo>
                    <a:pt x="111" y="504"/>
                    <a:pt x="119" y="511"/>
                    <a:pt x="140" y="512"/>
                  </a:cubicBezTo>
                  <a:cubicBezTo>
                    <a:pt x="160" y="513"/>
                    <a:pt x="184" y="516"/>
                    <a:pt x="189" y="503"/>
                  </a:cubicBezTo>
                  <a:cubicBezTo>
                    <a:pt x="193" y="489"/>
                    <a:pt x="152" y="474"/>
                    <a:pt x="163" y="465"/>
                  </a:cubicBezTo>
                  <a:cubicBezTo>
                    <a:pt x="192" y="443"/>
                    <a:pt x="304" y="454"/>
                    <a:pt x="371" y="472"/>
                  </a:cubicBezTo>
                  <a:cubicBezTo>
                    <a:pt x="371" y="58"/>
                    <a:pt x="371" y="58"/>
                    <a:pt x="371" y="58"/>
                  </a:cubicBezTo>
                  <a:cubicBezTo>
                    <a:pt x="308" y="53"/>
                    <a:pt x="235" y="69"/>
                    <a:pt x="222" y="65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>
              <a:solidFill>
                <a:srgbClr val="013366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/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  <p:sp>
          <p:nvSpPr>
            <p:cNvPr id="146" name="Freeform 10"/>
            <p:cNvSpPr>
              <a:spLocks/>
            </p:cNvSpPr>
            <p:nvPr/>
          </p:nvSpPr>
          <p:spPr bwMode="auto">
            <a:xfrm>
              <a:off x="24501027" y="16867758"/>
              <a:ext cx="4320480" cy="3744416"/>
            </a:xfrm>
            <a:custGeom>
              <a:avLst/>
              <a:gdLst>
                <a:gd name="T0" fmla="*/ 157 w 422"/>
                <a:gd name="T1" fmla="*/ 17 h 406"/>
                <a:gd name="T2" fmla="*/ 182 w 422"/>
                <a:gd name="T3" fmla="*/ 55 h 406"/>
                <a:gd name="T4" fmla="*/ 133 w 422"/>
                <a:gd name="T5" fmla="*/ 64 h 406"/>
                <a:gd name="T6" fmla="*/ 105 w 422"/>
                <a:gd name="T7" fmla="*/ 45 h 406"/>
                <a:gd name="T8" fmla="*/ 112 w 422"/>
                <a:gd name="T9" fmla="*/ 19 h 406"/>
                <a:gd name="T10" fmla="*/ 11 w 422"/>
                <a:gd name="T11" fmla="*/ 12 h 406"/>
                <a:gd name="T12" fmla="*/ 13 w 422"/>
                <a:gd name="T13" fmla="*/ 162 h 406"/>
                <a:gd name="T14" fmla="*/ 9 w 422"/>
                <a:gd name="T15" fmla="*/ 235 h 406"/>
                <a:gd name="T16" fmla="*/ 33 w 422"/>
                <a:gd name="T17" fmla="*/ 256 h 406"/>
                <a:gd name="T18" fmla="*/ 67 w 422"/>
                <a:gd name="T19" fmla="*/ 248 h 406"/>
                <a:gd name="T20" fmla="*/ 62 w 422"/>
                <a:gd name="T21" fmla="*/ 285 h 406"/>
                <a:gd name="T22" fmla="*/ 34 w 422"/>
                <a:gd name="T23" fmla="*/ 316 h 406"/>
                <a:gd name="T24" fmla="*/ 18 w 422"/>
                <a:gd name="T25" fmla="*/ 299 h 406"/>
                <a:gd name="T26" fmla="*/ 5 w 422"/>
                <a:gd name="T27" fmla="*/ 299 h 406"/>
                <a:gd name="T28" fmla="*/ 12 w 422"/>
                <a:gd name="T29" fmla="*/ 399 h 406"/>
                <a:gd name="T30" fmla="*/ 85 w 422"/>
                <a:gd name="T31" fmla="*/ 392 h 406"/>
                <a:gd name="T32" fmla="*/ 145 w 422"/>
                <a:gd name="T33" fmla="*/ 368 h 406"/>
                <a:gd name="T34" fmla="*/ 146 w 422"/>
                <a:gd name="T35" fmla="*/ 337 h 406"/>
                <a:gd name="T36" fmla="*/ 201 w 422"/>
                <a:gd name="T37" fmla="*/ 334 h 406"/>
                <a:gd name="T38" fmla="*/ 198 w 422"/>
                <a:gd name="T39" fmla="*/ 364 h 406"/>
                <a:gd name="T40" fmla="*/ 252 w 422"/>
                <a:gd name="T41" fmla="*/ 392 h 406"/>
                <a:gd name="T42" fmla="*/ 363 w 422"/>
                <a:gd name="T43" fmla="*/ 401 h 406"/>
                <a:gd name="T44" fmla="*/ 364 w 422"/>
                <a:gd name="T45" fmla="*/ 246 h 406"/>
                <a:gd name="T46" fmla="*/ 384 w 422"/>
                <a:gd name="T47" fmla="*/ 199 h 406"/>
                <a:gd name="T48" fmla="*/ 417 w 422"/>
                <a:gd name="T49" fmla="*/ 196 h 406"/>
                <a:gd name="T50" fmla="*/ 408 w 422"/>
                <a:gd name="T51" fmla="*/ 157 h 406"/>
                <a:gd name="T52" fmla="*/ 372 w 422"/>
                <a:gd name="T53" fmla="*/ 159 h 406"/>
                <a:gd name="T54" fmla="*/ 367 w 422"/>
                <a:gd name="T55" fmla="*/ 125 h 406"/>
                <a:gd name="T56" fmla="*/ 365 w 422"/>
                <a:gd name="T57" fmla="*/ 9 h 406"/>
                <a:gd name="T58" fmla="*/ 157 w 422"/>
                <a:gd name="T59" fmla="*/ 17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2" h="406">
                  <a:moveTo>
                    <a:pt x="157" y="17"/>
                  </a:moveTo>
                  <a:cubicBezTo>
                    <a:pt x="147" y="27"/>
                    <a:pt x="186" y="42"/>
                    <a:pt x="182" y="55"/>
                  </a:cubicBezTo>
                  <a:cubicBezTo>
                    <a:pt x="178" y="68"/>
                    <a:pt x="154" y="66"/>
                    <a:pt x="133" y="64"/>
                  </a:cubicBezTo>
                  <a:cubicBezTo>
                    <a:pt x="113" y="63"/>
                    <a:pt x="104" y="56"/>
                    <a:pt x="105" y="45"/>
                  </a:cubicBezTo>
                  <a:cubicBezTo>
                    <a:pt x="105" y="34"/>
                    <a:pt x="123" y="25"/>
                    <a:pt x="112" y="19"/>
                  </a:cubicBezTo>
                  <a:cubicBezTo>
                    <a:pt x="86" y="5"/>
                    <a:pt x="22" y="10"/>
                    <a:pt x="11" y="12"/>
                  </a:cubicBezTo>
                  <a:cubicBezTo>
                    <a:pt x="23" y="73"/>
                    <a:pt x="15" y="141"/>
                    <a:pt x="13" y="162"/>
                  </a:cubicBezTo>
                  <a:cubicBezTo>
                    <a:pt x="11" y="182"/>
                    <a:pt x="6" y="219"/>
                    <a:pt x="9" y="235"/>
                  </a:cubicBezTo>
                  <a:cubicBezTo>
                    <a:pt x="11" y="252"/>
                    <a:pt x="21" y="258"/>
                    <a:pt x="33" y="256"/>
                  </a:cubicBezTo>
                  <a:cubicBezTo>
                    <a:pt x="44" y="253"/>
                    <a:pt x="59" y="241"/>
                    <a:pt x="67" y="248"/>
                  </a:cubicBezTo>
                  <a:cubicBezTo>
                    <a:pt x="74" y="254"/>
                    <a:pt x="67" y="270"/>
                    <a:pt x="62" y="285"/>
                  </a:cubicBezTo>
                  <a:cubicBezTo>
                    <a:pt x="57" y="299"/>
                    <a:pt x="43" y="316"/>
                    <a:pt x="34" y="316"/>
                  </a:cubicBezTo>
                  <a:cubicBezTo>
                    <a:pt x="24" y="316"/>
                    <a:pt x="20" y="305"/>
                    <a:pt x="18" y="299"/>
                  </a:cubicBezTo>
                  <a:cubicBezTo>
                    <a:pt x="16" y="292"/>
                    <a:pt x="10" y="292"/>
                    <a:pt x="5" y="299"/>
                  </a:cubicBezTo>
                  <a:cubicBezTo>
                    <a:pt x="0" y="306"/>
                    <a:pt x="8" y="384"/>
                    <a:pt x="12" y="399"/>
                  </a:cubicBezTo>
                  <a:cubicBezTo>
                    <a:pt x="32" y="391"/>
                    <a:pt x="53" y="381"/>
                    <a:pt x="85" y="392"/>
                  </a:cubicBezTo>
                  <a:cubicBezTo>
                    <a:pt x="110" y="400"/>
                    <a:pt x="156" y="390"/>
                    <a:pt x="145" y="368"/>
                  </a:cubicBezTo>
                  <a:cubicBezTo>
                    <a:pt x="137" y="351"/>
                    <a:pt x="138" y="341"/>
                    <a:pt x="146" y="337"/>
                  </a:cubicBezTo>
                  <a:cubicBezTo>
                    <a:pt x="154" y="333"/>
                    <a:pt x="192" y="329"/>
                    <a:pt x="201" y="334"/>
                  </a:cubicBezTo>
                  <a:cubicBezTo>
                    <a:pt x="209" y="340"/>
                    <a:pt x="204" y="356"/>
                    <a:pt x="198" y="364"/>
                  </a:cubicBezTo>
                  <a:cubicBezTo>
                    <a:pt x="189" y="374"/>
                    <a:pt x="217" y="387"/>
                    <a:pt x="252" y="392"/>
                  </a:cubicBezTo>
                  <a:cubicBezTo>
                    <a:pt x="303" y="400"/>
                    <a:pt x="337" y="406"/>
                    <a:pt x="363" y="401"/>
                  </a:cubicBezTo>
                  <a:cubicBezTo>
                    <a:pt x="343" y="320"/>
                    <a:pt x="363" y="270"/>
                    <a:pt x="364" y="246"/>
                  </a:cubicBezTo>
                  <a:cubicBezTo>
                    <a:pt x="365" y="215"/>
                    <a:pt x="372" y="187"/>
                    <a:pt x="384" y="199"/>
                  </a:cubicBezTo>
                  <a:cubicBezTo>
                    <a:pt x="401" y="214"/>
                    <a:pt x="412" y="211"/>
                    <a:pt x="417" y="196"/>
                  </a:cubicBezTo>
                  <a:cubicBezTo>
                    <a:pt x="422" y="181"/>
                    <a:pt x="416" y="163"/>
                    <a:pt x="408" y="157"/>
                  </a:cubicBezTo>
                  <a:cubicBezTo>
                    <a:pt x="400" y="151"/>
                    <a:pt x="384" y="166"/>
                    <a:pt x="372" y="159"/>
                  </a:cubicBezTo>
                  <a:cubicBezTo>
                    <a:pt x="360" y="153"/>
                    <a:pt x="362" y="142"/>
                    <a:pt x="367" y="125"/>
                  </a:cubicBezTo>
                  <a:cubicBezTo>
                    <a:pt x="380" y="71"/>
                    <a:pt x="368" y="39"/>
                    <a:pt x="365" y="9"/>
                  </a:cubicBezTo>
                  <a:cubicBezTo>
                    <a:pt x="300" y="0"/>
                    <a:pt x="167" y="7"/>
                    <a:pt x="157" y="17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rgbClr val="013366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/>
                <a:cs typeface="Consolas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/>
                <a:cs typeface="Consolas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/>
                  <a:cs typeface="Consolas"/>
                </a:rPr>
                <a:t>Matrix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/>
                  <a:cs typeface="Consolas"/>
                </a:rPr>
                <a:t>Spec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/>
                <a:cs typeface="Consolas"/>
              </a:endParaRPr>
            </a:p>
          </p:txBody>
        </p:sp>
        <p:sp>
          <p:nvSpPr>
            <p:cNvPr id="147" name="Freeform 15"/>
            <p:cNvSpPr>
              <a:spLocks/>
            </p:cNvSpPr>
            <p:nvPr/>
          </p:nvSpPr>
          <p:spPr bwMode="auto">
            <a:xfrm rot="4764607">
              <a:off x="23843274" y="14699392"/>
              <a:ext cx="3489895" cy="4050284"/>
            </a:xfrm>
            <a:custGeom>
              <a:avLst/>
              <a:gdLst>
                <a:gd name="T0" fmla="*/ 363 w 377"/>
                <a:gd name="T1" fmla="*/ 321 h 401"/>
                <a:gd name="T2" fmla="*/ 368 w 377"/>
                <a:gd name="T3" fmla="*/ 243 h 401"/>
                <a:gd name="T4" fmla="*/ 350 w 377"/>
                <a:gd name="T5" fmla="*/ 248 h 401"/>
                <a:gd name="T6" fmla="*/ 321 w 377"/>
                <a:gd name="T7" fmla="*/ 258 h 401"/>
                <a:gd name="T8" fmla="*/ 311 w 377"/>
                <a:gd name="T9" fmla="*/ 220 h 401"/>
                <a:gd name="T10" fmla="*/ 334 w 377"/>
                <a:gd name="T11" fmla="*/ 204 h 401"/>
                <a:gd name="T12" fmla="*/ 356 w 377"/>
                <a:gd name="T13" fmla="*/ 193 h 401"/>
                <a:gd name="T14" fmla="*/ 368 w 377"/>
                <a:gd name="T15" fmla="*/ 121 h 401"/>
                <a:gd name="T16" fmla="*/ 367 w 377"/>
                <a:gd name="T17" fmla="*/ 8 h 401"/>
                <a:gd name="T18" fmla="*/ 294 w 377"/>
                <a:gd name="T19" fmla="*/ 7 h 401"/>
                <a:gd name="T20" fmla="*/ 247 w 377"/>
                <a:gd name="T21" fmla="*/ 28 h 401"/>
                <a:gd name="T22" fmla="*/ 267 w 377"/>
                <a:gd name="T23" fmla="*/ 51 h 401"/>
                <a:gd name="T24" fmla="*/ 219 w 377"/>
                <a:gd name="T25" fmla="*/ 75 h 401"/>
                <a:gd name="T26" fmla="*/ 204 w 377"/>
                <a:gd name="T27" fmla="*/ 38 h 401"/>
                <a:gd name="T28" fmla="*/ 146 w 377"/>
                <a:gd name="T29" fmla="*/ 8 h 401"/>
                <a:gd name="T30" fmla="*/ 14 w 377"/>
                <a:gd name="T31" fmla="*/ 13 h 401"/>
                <a:gd name="T32" fmla="*/ 3 w 377"/>
                <a:gd name="T33" fmla="*/ 133 h 401"/>
                <a:gd name="T34" fmla="*/ 24 w 377"/>
                <a:gd name="T35" fmla="*/ 175 h 401"/>
                <a:gd name="T36" fmla="*/ 44 w 377"/>
                <a:gd name="T37" fmla="*/ 148 h 401"/>
                <a:gd name="T38" fmla="*/ 66 w 377"/>
                <a:gd name="T39" fmla="*/ 184 h 401"/>
                <a:gd name="T40" fmla="*/ 31 w 377"/>
                <a:gd name="T41" fmla="*/ 227 h 401"/>
                <a:gd name="T42" fmla="*/ 2 w 377"/>
                <a:gd name="T43" fmla="*/ 255 h 401"/>
                <a:gd name="T44" fmla="*/ 15 w 377"/>
                <a:gd name="T45" fmla="*/ 401 h 401"/>
                <a:gd name="T46" fmla="*/ 372 w 377"/>
                <a:gd name="T47" fmla="*/ 401 h 401"/>
                <a:gd name="T48" fmla="*/ 363 w 377"/>
                <a:gd name="T49" fmla="*/ 32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7" h="401">
                  <a:moveTo>
                    <a:pt x="363" y="321"/>
                  </a:moveTo>
                  <a:cubicBezTo>
                    <a:pt x="367" y="277"/>
                    <a:pt x="377" y="253"/>
                    <a:pt x="368" y="243"/>
                  </a:cubicBezTo>
                  <a:cubicBezTo>
                    <a:pt x="362" y="235"/>
                    <a:pt x="356" y="237"/>
                    <a:pt x="350" y="248"/>
                  </a:cubicBezTo>
                  <a:cubicBezTo>
                    <a:pt x="343" y="260"/>
                    <a:pt x="332" y="270"/>
                    <a:pt x="321" y="258"/>
                  </a:cubicBezTo>
                  <a:cubicBezTo>
                    <a:pt x="311" y="245"/>
                    <a:pt x="309" y="233"/>
                    <a:pt x="311" y="220"/>
                  </a:cubicBezTo>
                  <a:cubicBezTo>
                    <a:pt x="313" y="208"/>
                    <a:pt x="319" y="192"/>
                    <a:pt x="334" y="204"/>
                  </a:cubicBezTo>
                  <a:cubicBezTo>
                    <a:pt x="350" y="217"/>
                    <a:pt x="355" y="198"/>
                    <a:pt x="356" y="193"/>
                  </a:cubicBezTo>
                  <a:cubicBezTo>
                    <a:pt x="360" y="180"/>
                    <a:pt x="366" y="143"/>
                    <a:pt x="368" y="121"/>
                  </a:cubicBezTo>
                  <a:cubicBezTo>
                    <a:pt x="370" y="98"/>
                    <a:pt x="372" y="32"/>
                    <a:pt x="367" y="8"/>
                  </a:cubicBezTo>
                  <a:cubicBezTo>
                    <a:pt x="329" y="19"/>
                    <a:pt x="321" y="10"/>
                    <a:pt x="294" y="7"/>
                  </a:cubicBezTo>
                  <a:cubicBezTo>
                    <a:pt x="268" y="4"/>
                    <a:pt x="248" y="16"/>
                    <a:pt x="247" y="28"/>
                  </a:cubicBezTo>
                  <a:cubicBezTo>
                    <a:pt x="247" y="39"/>
                    <a:pt x="267" y="35"/>
                    <a:pt x="267" y="51"/>
                  </a:cubicBezTo>
                  <a:cubicBezTo>
                    <a:pt x="267" y="57"/>
                    <a:pt x="257" y="79"/>
                    <a:pt x="219" y="75"/>
                  </a:cubicBezTo>
                  <a:cubicBezTo>
                    <a:pt x="180" y="71"/>
                    <a:pt x="200" y="50"/>
                    <a:pt x="204" y="38"/>
                  </a:cubicBezTo>
                  <a:cubicBezTo>
                    <a:pt x="208" y="23"/>
                    <a:pt x="175" y="13"/>
                    <a:pt x="146" y="8"/>
                  </a:cubicBezTo>
                  <a:cubicBezTo>
                    <a:pt x="107" y="0"/>
                    <a:pt x="34" y="13"/>
                    <a:pt x="14" y="13"/>
                  </a:cubicBezTo>
                  <a:cubicBezTo>
                    <a:pt x="20" y="64"/>
                    <a:pt x="3" y="107"/>
                    <a:pt x="3" y="133"/>
                  </a:cubicBezTo>
                  <a:cubicBezTo>
                    <a:pt x="4" y="147"/>
                    <a:pt x="12" y="175"/>
                    <a:pt x="24" y="175"/>
                  </a:cubicBezTo>
                  <a:cubicBezTo>
                    <a:pt x="36" y="175"/>
                    <a:pt x="31" y="148"/>
                    <a:pt x="44" y="148"/>
                  </a:cubicBezTo>
                  <a:cubicBezTo>
                    <a:pt x="58" y="148"/>
                    <a:pt x="69" y="167"/>
                    <a:pt x="66" y="184"/>
                  </a:cubicBezTo>
                  <a:cubicBezTo>
                    <a:pt x="64" y="200"/>
                    <a:pt x="60" y="230"/>
                    <a:pt x="31" y="227"/>
                  </a:cubicBezTo>
                  <a:cubicBezTo>
                    <a:pt x="2" y="225"/>
                    <a:pt x="0" y="241"/>
                    <a:pt x="2" y="255"/>
                  </a:cubicBezTo>
                  <a:cubicBezTo>
                    <a:pt x="4" y="265"/>
                    <a:pt x="14" y="341"/>
                    <a:pt x="15" y="401"/>
                  </a:cubicBezTo>
                  <a:cubicBezTo>
                    <a:pt x="372" y="401"/>
                    <a:pt x="372" y="401"/>
                    <a:pt x="372" y="401"/>
                  </a:cubicBezTo>
                  <a:cubicBezTo>
                    <a:pt x="367" y="379"/>
                    <a:pt x="360" y="341"/>
                    <a:pt x="363" y="321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rgbClr val="013366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/>
          </p:spPr>
          <p:txBody>
            <a:bodyPr vert="vert27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/>
                  <a:cs typeface="Consolas"/>
                </a:rPr>
                <a:t>Navigation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/>
                  <a:cs typeface="Consolas"/>
                </a:rPr>
                <a:t>Spec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/>
                <a:cs typeface="Consolas"/>
              </a:endParaRPr>
            </a:p>
          </p:txBody>
        </p:sp>
        <p:sp>
          <p:nvSpPr>
            <p:cNvPr id="148" name="Freeform 14"/>
            <p:cNvSpPr>
              <a:spLocks/>
            </p:cNvSpPr>
            <p:nvPr/>
          </p:nvSpPr>
          <p:spPr bwMode="auto">
            <a:xfrm rot="571278">
              <a:off x="21422236" y="16347288"/>
              <a:ext cx="3600400" cy="3994621"/>
            </a:xfrm>
            <a:custGeom>
              <a:avLst/>
              <a:gdLst>
                <a:gd name="T0" fmla="*/ 222 w 371"/>
                <a:gd name="T1" fmla="*/ 65 h 516"/>
                <a:gd name="T2" fmla="*/ 204 w 371"/>
                <a:gd name="T3" fmla="*/ 33 h 516"/>
                <a:gd name="T4" fmla="*/ 179 w 371"/>
                <a:gd name="T5" fmla="*/ 6 h 516"/>
                <a:gd name="T6" fmla="*/ 130 w 371"/>
                <a:gd name="T7" fmla="*/ 16 h 516"/>
                <a:gd name="T8" fmla="*/ 157 w 371"/>
                <a:gd name="T9" fmla="*/ 43 h 516"/>
                <a:gd name="T10" fmla="*/ 119 w 371"/>
                <a:gd name="T11" fmla="*/ 71 h 516"/>
                <a:gd name="T12" fmla="*/ 22 w 371"/>
                <a:gd name="T13" fmla="*/ 70 h 516"/>
                <a:gd name="T14" fmla="*/ 24 w 371"/>
                <a:gd name="T15" fmla="*/ 186 h 516"/>
                <a:gd name="T16" fmla="*/ 29 w 371"/>
                <a:gd name="T17" fmla="*/ 220 h 516"/>
                <a:gd name="T18" fmla="*/ 65 w 371"/>
                <a:gd name="T19" fmla="*/ 218 h 516"/>
                <a:gd name="T20" fmla="*/ 74 w 371"/>
                <a:gd name="T21" fmla="*/ 257 h 516"/>
                <a:gd name="T22" fmla="*/ 41 w 371"/>
                <a:gd name="T23" fmla="*/ 260 h 516"/>
                <a:gd name="T24" fmla="*/ 21 w 371"/>
                <a:gd name="T25" fmla="*/ 307 h 516"/>
                <a:gd name="T26" fmla="*/ 20 w 371"/>
                <a:gd name="T27" fmla="*/ 462 h 516"/>
                <a:gd name="T28" fmla="*/ 119 w 371"/>
                <a:gd name="T29" fmla="*/ 466 h 516"/>
                <a:gd name="T30" fmla="*/ 111 w 371"/>
                <a:gd name="T31" fmla="*/ 493 h 516"/>
                <a:gd name="T32" fmla="*/ 140 w 371"/>
                <a:gd name="T33" fmla="*/ 512 h 516"/>
                <a:gd name="T34" fmla="*/ 189 w 371"/>
                <a:gd name="T35" fmla="*/ 503 h 516"/>
                <a:gd name="T36" fmla="*/ 163 w 371"/>
                <a:gd name="T37" fmla="*/ 465 h 516"/>
                <a:gd name="T38" fmla="*/ 371 w 371"/>
                <a:gd name="T39" fmla="*/ 472 h 516"/>
                <a:gd name="T40" fmla="*/ 371 w 371"/>
                <a:gd name="T41" fmla="*/ 58 h 516"/>
                <a:gd name="T42" fmla="*/ 222 w 371"/>
                <a:gd name="T43" fmla="*/ 6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1" h="516">
                  <a:moveTo>
                    <a:pt x="222" y="65"/>
                  </a:moveTo>
                  <a:cubicBezTo>
                    <a:pt x="205" y="60"/>
                    <a:pt x="194" y="50"/>
                    <a:pt x="204" y="33"/>
                  </a:cubicBezTo>
                  <a:cubicBezTo>
                    <a:pt x="213" y="16"/>
                    <a:pt x="194" y="11"/>
                    <a:pt x="179" y="6"/>
                  </a:cubicBezTo>
                  <a:cubicBezTo>
                    <a:pt x="163" y="1"/>
                    <a:pt x="132" y="0"/>
                    <a:pt x="130" y="16"/>
                  </a:cubicBezTo>
                  <a:cubicBezTo>
                    <a:pt x="128" y="31"/>
                    <a:pt x="150" y="36"/>
                    <a:pt x="157" y="43"/>
                  </a:cubicBezTo>
                  <a:cubicBezTo>
                    <a:pt x="164" y="50"/>
                    <a:pt x="148" y="65"/>
                    <a:pt x="119" y="71"/>
                  </a:cubicBezTo>
                  <a:cubicBezTo>
                    <a:pt x="95" y="76"/>
                    <a:pt x="65" y="76"/>
                    <a:pt x="22" y="70"/>
                  </a:cubicBezTo>
                  <a:cubicBezTo>
                    <a:pt x="25" y="100"/>
                    <a:pt x="37" y="132"/>
                    <a:pt x="24" y="186"/>
                  </a:cubicBezTo>
                  <a:cubicBezTo>
                    <a:pt x="19" y="203"/>
                    <a:pt x="17" y="214"/>
                    <a:pt x="29" y="220"/>
                  </a:cubicBezTo>
                  <a:cubicBezTo>
                    <a:pt x="41" y="227"/>
                    <a:pt x="57" y="212"/>
                    <a:pt x="65" y="218"/>
                  </a:cubicBezTo>
                  <a:cubicBezTo>
                    <a:pt x="73" y="224"/>
                    <a:pt x="79" y="242"/>
                    <a:pt x="74" y="257"/>
                  </a:cubicBezTo>
                  <a:cubicBezTo>
                    <a:pt x="69" y="272"/>
                    <a:pt x="58" y="275"/>
                    <a:pt x="41" y="260"/>
                  </a:cubicBezTo>
                  <a:cubicBezTo>
                    <a:pt x="29" y="248"/>
                    <a:pt x="22" y="276"/>
                    <a:pt x="21" y="307"/>
                  </a:cubicBezTo>
                  <a:cubicBezTo>
                    <a:pt x="20" y="331"/>
                    <a:pt x="0" y="381"/>
                    <a:pt x="20" y="462"/>
                  </a:cubicBezTo>
                  <a:cubicBezTo>
                    <a:pt x="31" y="459"/>
                    <a:pt x="93" y="453"/>
                    <a:pt x="119" y="466"/>
                  </a:cubicBezTo>
                  <a:cubicBezTo>
                    <a:pt x="130" y="472"/>
                    <a:pt x="112" y="482"/>
                    <a:pt x="111" y="493"/>
                  </a:cubicBezTo>
                  <a:cubicBezTo>
                    <a:pt x="111" y="504"/>
                    <a:pt x="119" y="511"/>
                    <a:pt x="140" y="512"/>
                  </a:cubicBezTo>
                  <a:cubicBezTo>
                    <a:pt x="160" y="513"/>
                    <a:pt x="184" y="516"/>
                    <a:pt x="189" y="503"/>
                  </a:cubicBezTo>
                  <a:cubicBezTo>
                    <a:pt x="193" y="489"/>
                    <a:pt x="152" y="474"/>
                    <a:pt x="163" y="465"/>
                  </a:cubicBezTo>
                  <a:cubicBezTo>
                    <a:pt x="192" y="443"/>
                    <a:pt x="304" y="454"/>
                    <a:pt x="371" y="472"/>
                  </a:cubicBezTo>
                  <a:cubicBezTo>
                    <a:pt x="371" y="58"/>
                    <a:pt x="371" y="58"/>
                    <a:pt x="371" y="58"/>
                  </a:cubicBezTo>
                  <a:cubicBezTo>
                    <a:pt x="308" y="53"/>
                    <a:pt x="235" y="69"/>
                    <a:pt x="222" y="65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>
              <a:solidFill>
                <a:srgbClr val="013366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/>
                  <a:cs typeface="Consolas"/>
                </a:rPr>
                <a:t>Scout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/>
                  <a:cs typeface="Consolas"/>
                </a:rPr>
                <a:t>Spec</a:t>
              </a:r>
            </a:p>
          </p:txBody>
        </p:sp>
        <p:sp>
          <p:nvSpPr>
            <p:cNvPr id="149" name="Freeform 12"/>
            <p:cNvSpPr>
              <a:spLocks/>
            </p:cNvSpPr>
            <p:nvPr/>
          </p:nvSpPr>
          <p:spPr bwMode="auto">
            <a:xfrm rot="18963074">
              <a:off x="26944688" y="16237062"/>
              <a:ext cx="1605887" cy="1843773"/>
            </a:xfrm>
            <a:custGeom>
              <a:avLst/>
              <a:gdLst>
                <a:gd name="T0" fmla="*/ 152 w 360"/>
                <a:gd name="T1" fmla="*/ 22 h 410"/>
                <a:gd name="T2" fmla="*/ 178 w 360"/>
                <a:gd name="T3" fmla="*/ 60 h 410"/>
                <a:gd name="T4" fmla="*/ 129 w 360"/>
                <a:gd name="T5" fmla="*/ 69 h 410"/>
                <a:gd name="T6" fmla="*/ 100 w 360"/>
                <a:gd name="T7" fmla="*/ 50 h 410"/>
                <a:gd name="T8" fmla="*/ 108 w 360"/>
                <a:gd name="T9" fmla="*/ 23 h 410"/>
                <a:gd name="T10" fmla="*/ 9 w 360"/>
                <a:gd name="T11" fmla="*/ 19 h 410"/>
                <a:gd name="T12" fmla="*/ 9 w 360"/>
                <a:gd name="T13" fmla="*/ 154 h 410"/>
                <a:gd name="T14" fmla="*/ 26 w 360"/>
                <a:gd name="T15" fmla="*/ 236 h 410"/>
                <a:gd name="T16" fmla="*/ 49 w 360"/>
                <a:gd name="T17" fmla="*/ 209 h 410"/>
                <a:gd name="T18" fmla="*/ 64 w 360"/>
                <a:gd name="T19" fmla="*/ 250 h 410"/>
                <a:gd name="T20" fmla="*/ 47 w 360"/>
                <a:gd name="T21" fmla="*/ 284 h 410"/>
                <a:gd name="T22" fmla="*/ 24 w 360"/>
                <a:gd name="T23" fmla="*/ 277 h 410"/>
                <a:gd name="T24" fmla="*/ 9 w 360"/>
                <a:gd name="T25" fmla="*/ 325 h 410"/>
                <a:gd name="T26" fmla="*/ 10 w 360"/>
                <a:gd name="T27" fmla="*/ 410 h 410"/>
                <a:gd name="T28" fmla="*/ 360 w 360"/>
                <a:gd name="T29" fmla="*/ 410 h 410"/>
                <a:gd name="T30" fmla="*/ 360 w 360"/>
                <a:gd name="T31" fmla="*/ 29 h 410"/>
                <a:gd name="T32" fmla="*/ 152 w 360"/>
                <a:gd name="T33" fmla="*/ 22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0" h="410">
                  <a:moveTo>
                    <a:pt x="152" y="22"/>
                  </a:moveTo>
                  <a:cubicBezTo>
                    <a:pt x="141" y="31"/>
                    <a:pt x="182" y="46"/>
                    <a:pt x="178" y="60"/>
                  </a:cubicBezTo>
                  <a:cubicBezTo>
                    <a:pt x="173" y="73"/>
                    <a:pt x="149" y="70"/>
                    <a:pt x="129" y="69"/>
                  </a:cubicBezTo>
                  <a:cubicBezTo>
                    <a:pt x="108" y="68"/>
                    <a:pt x="100" y="61"/>
                    <a:pt x="100" y="50"/>
                  </a:cubicBezTo>
                  <a:cubicBezTo>
                    <a:pt x="101" y="39"/>
                    <a:pt x="119" y="29"/>
                    <a:pt x="108" y="23"/>
                  </a:cubicBezTo>
                  <a:cubicBezTo>
                    <a:pt x="82" y="10"/>
                    <a:pt x="20" y="16"/>
                    <a:pt x="9" y="19"/>
                  </a:cubicBezTo>
                  <a:cubicBezTo>
                    <a:pt x="20" y="71"/>
                    <a:pt x="12" y="137"/>
                    <a:pt x="9" y="154"/>
                  </a:cubicBezTo>
                  <a:cubicBezTo>
                    <a:pt x="0" y="197"/>
                    <a:pt x="9" y="233"/>
                    <a:pt x="26" y="236"/>
                  </a:cubicBezTo>
                  <a:cubicBezTo>
                    <a:pt x="33" y="237"/>
                    <a:pt x="34" y="212"/>
                    <a:pt x="49" y="209"/>
                  </a:cubicBezTo>
                  <a:cubicBezTo>
                    <a:pt x="64" y="207"/>
                    <a:pt x="64" y="234"/>
                    <a:pt x="64" y="250"/>
                  </a:cubicBezTo>
                  <a:cubicBezTo>
                    <a:pt x="64" y="267"/>
                    <a:pt x="57" y="284"/>
                    <a:pt x="47" y="284"/>
                  </a:cubicBezTo>
                  <a:cubicBezTo>
                    <a:pt x="36" y="284"/>
                    <a:pt x="34" y="277"/>
                    <a:pt x="24" y="277"/>
                  </a:cubicBezTo>
                  <a:cubicBezTo>
                    <a:pt x="14" y="276"/>
                    <a:pt x="13" y="298"/>
                    <a:pt x="9" y="325"/>
                  </a:cubicBezTo>
                  <a:cubicBezTo>
                    <a:pt x="7" y="341"/>
                    <a:pt x="4" y="373"/>
                    <a:pt x="10" y="410"/>
                  </a:cubicBezTo>
                  <a:cubicBezTo>
                    <a:pt x="360" y="410"/>
                    <a:pt x="360" y="410"/>
                    <a:pt x="360" y="410"/>
                  </a:cubicBezTo>
                  <a:cubicBezTo>
                    <a:pt x="360" y="29"/>
                    <a:pt x="360" y="29"/>
                    <a:pt x="360" y="29"/>
                  </a:cubicBezTo>
                  <a:cubicBezTo>
                    <a:pt x="293" y="11"/>
                    <a:pt x="181" y="0"/>
                    <a:pt x="152" y="22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rgbClr val="013366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/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55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ung 3"/>
          <p:cNvGrpSpPr/>
          <p:nvPr/>
        </p:nvGrpSpPr>
        <p:grpSpPr>
          <a:xfrm>
            <a:off x="2102494" y="1473462"/>
            <a:ext cx="4924840" cy="3933386"/>
            <a:chOff x="11096281" y="25377209"/>
            <a:chExt cx="7233769" cy="6036165"/>
          </a:xfrm>
        </p:grpSpPr>
        <p:sp>
          <p:nvSpPr>
            <p:cNvPr id="33" name="Textfeld 4"/>
            <p:cNvSpPr txBox="1"/>
            <p:nvPr/>
          </p:nvSpPr>
          <p:spPr>
            <a:xfrm rot="10800000">
              <a:off x="11096281" y="26221348"/>
              <a:ext cx="678109" cy="947869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"/>
                </a:rPr>
                <a:t>Seq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"/>
                </a:rPr>
                <a:t> 2</a:t>
              </a:r>
            </a:p>
          </p:txBody>
        </p:sp>
        <p:cxnSp>
          <p:nvCxnSpPr>
            <p:cNvPr id="34" name="Gerade Verbindung 5"/>
            <p:cNvCxnSpPr/>
            <p:nvPr/>
          </p:nvCxnSpPr>
          <p:spPr bwMode="auto">
            <a:xfrm>
              <a:off x="11751788" y="26221348"/>
              <a:ext cx="0" cy="5182082"/>
            </a:xfrm>
            <a:prstGeom prst="line">
              <a:avLst/>
            </a:prstGeom>
            <a:solidFill>
              <a:srgbClr val="4F81BD"/>
            </a:solidFill>
            <a:ln w="57150" cap="flat" cmpd="sng" algn="ctr">
              <a:solidFill>
                <a:srgbClr val="01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Textfeld 6"/>
            <p:cNvSpPr txBox="1"/>
            <p:nvPr/>
          </p:nvSpPr>
          <p:spPr>
            <a:xfrm>
              <a:off x="12115650" y="25377209"/>
              <a:ext cx="1296144" cy="566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"/>
                </a:rPr>
                <a:t>Seq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"/>
                </a:rPr>
                <a:t> 1</a:t>
              </a:r>
            </a:p>
          </p:txBody>
        </p:sp>
        <p:sp>
          <p:nvSpPr>
            <p:cNvPr id="36" name="Rechteck 7"/>
            <p:cNvSpPr/>
            <p:nvPr/>
          </p:nvSpPr>
          <p:spPr bwMode="auto">
            <a:xfrm>
              <a:off x="11899630" y="26081210"/>
              <a:ext cx="6407533" cy="5322221"/>
            </a:xfrm>
            <a:prstGeom prst="rect">
              <a:avLst/>
            </a:prstGeom>
            <a:pattFill prst="lgGrid">
              <a:fgClr>
                <a:srgbClr val="1F497D">
                  <a:lumMod val="20000"/>
                  <a:lumOff val="80000"/>
                </a:srgbClr>
              </a:fgClr>
              <a:bgClr>
                <a:sysClr val="window" lastClr="FFFFFF">
                  <a:lumMod val="9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"/>
              </a:endParaRPr>
            </a:p>
          </p:txBody>
        </p:sp>
        <p:cxnSp>
          <p:nvCxnSpPr>
            <p:cNvPr id="37" name="Gerade Verbindung 8"/>
            <p:cNvCxnSpPr/>
            <p:nvPr/>
          </p:nvCxnSpPr>
          <p:spPr bwMode="auto">
            <a:xfrm flipH="1" flipV="1">
              <a:off x="16292115" y="30185665"/>
              <a:ext cx="720080" cy="720080"/>
            </a:xfrm>
            <a:prstGeom prst="line">
              <a:avLst/>
            </a:prstGeom>
            <a:solidFill>
              <a:srgbClr val="4F81BD"/>
            </a:solidFill>
            <a:ln w="57150" cap="flat" cmpd="sng" algn="ctr">
              <a:solidFill>
                <a:srgbClr val="8AC7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Gerade Verbindung 9"/>
            <p:cNvCxnSpPr/>
            <p:nvPr/>
          </p:nvCxnSpPr>
          <p:spPr bwMode="auto">
            <a:xfrm flipH="1" flipV="1">
              <a:off x="15860067" y="29393577"/>
              <a:ext cx="432048" cy="432048"/>
            </a:xfrm>
            <a:prstGeom prst="line">
              <a:avLst/>
            </a:prstGeom>
            <a:solidFill>
              <a:srgbClr val="4F81BD"/>
            </a:solidFill>
            <a:ln w="57150" cap="flat" cmpd="sng" algn="ctr">
              <a:solidFill>
                <a:srgbClr val="8AC7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Gerade Verbindung 10"/>
            <p:cNvCxnSpPr/>
            <p:nvPr/>
          </p:nvCxnSpPr>
          <p:spPr bwMode="auto">
            <a:xfrm flipH="1" flipV="1">
              <a:off x="15067979" y="29105545"/>
              <a:ext cx="288032" cy="288032"/>
            </a:xfrm>
            <a:prstGeom prst="line">
              <a:avLst/>
            </a:prstGeom>
            <a:solidFill>
              <a:srgbClr val="4F81BD"/>
            </a:solidFill>
            <a:ln w="57150" cap="flat" cmpd="sng" algn="ctr">
              <a:solidFill>
                <a:srgbClr val="8AC7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 Verbindung 11"/>
            <p:cNvCxnSpPr/>
            <p:nvPr/>
          </p:nvCxnSpPr>
          <p:spPr bwMode="auto">
            <a:xfrm flipH="1" flipV="1">
              <a:off x="14059867" y="28241449"/>
              <a:ext cx="864096" cy="864096"/>
            </a:xfrm>
            <a:prstGeom prst="line">
              <a:avLst/>
            </a:prstGeom>
            <a:solidFill>
              <a:srgbClr val="4F81BD"/>
            </a:solidFill>
            <a:ln w="57150" cap="flat" cmpd="sng" algn="ctr">
              <a:solidFill>
                <a:srgbClr val="8AC7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12"/>
            <p:cNvCxnSpPr/>
            <p:nvPr/>
          </p:nvCxnSpPr>
          <p:spPr bwMode="auto">
            <a:xfrm flipH="1" flipV="1">
              <a:off x="13411795" y="27017313"/>
              <a:ext cx="648072" cy="648072"/>
            </a:xfrm>
            <a:prstGeom prst="line">
              <a:avLst/>
            </a:prstGeom>
            <a:solidFill>
              <a:srgbClr val="4F81BD"/>
            </a:solidFill>
            <a:ln w="57150" cap="flat" cmpd="sng" algn="ctr">
              <a:solidFill>
                <a:srgbClr val="8AC7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Gerade Verbindung 13"/>
            <p:cNvCxnSpPr/>
            <p:nvPr/>
          </p:nvCxnSpPr>
          <p:spPr bwMode="auto">
            <a:xfrm flipV="1">
              <a:off x="16292115" y="29825625"/>
              <a:ext cx="0" cy="360040"/>
            </a:xfrm>
            <a:prstGeom prst="line">
              <a:avLst/>
            </a:prstGeom>
            <a:solidFill>
              <a:srgbClr val="4F81BD"/>
            </a:solidFill>
            <a:ln w="57150" cap="flat" cmpd="sng" algn="ctr">
              <a:solidFill>
                <a:srgbClr val="8AC7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14"/>
            <p:cNvCxnSpPr/>
            <p:nvPr/>
          </p:nvCxnSpPr>
          <p:spPr bwMode="auto">
            <a:xfrm>
              <a:off x="15356011" y="29393577"/>
              <a:ext cx="504056" cy="0"/>
            </a:xfrm>
            <a:prstGeom prst="line">
              <a:avLst/>
            </a:prstGeom>
            <a:solidFill>
              <a:srgbClr val="4F81BD"/>
            </a:solidFill>
            <a:ln w="57150" cap="flat" cmpd="sng" algn="ctr">
              <a:solidFill>
                <a:srgbClr val="8AC7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Gerade Verbindung 15"/>
            <p:cNvCxnSpPr/>
            <p:nvPr/>
          </p:nvCxnSpPr>
          <p:spPr bwMode="auto">
            <a:xfrm>
              <a:off x="14923963" y="29105545"/>
              <a:ext cx="144016" cy="0"/>
            </a:xfrm>
            <a:prstGeom prst="line">
              <a:avLst/>
            </a:prstGeom>
            <a:solidFill>
              <a:srgbClr val="4F81BD"/>
            </a:solidFill>
            <a:ln w="57150" cap="flat" cmpd="sng" algn="ctr">
              <a:solidFill>
                <a:srgbClr val="8AC7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Gerade Verbindung 16"/>
            <p:cNvCxnSpPr/>
            <p:nvPr/>
          </p:nvCxnSpPr>
          <p:spPr bwMode="auto">
            <a:xfrm flipV="1">
              <a:off x="14059867" y="27665385"/>
              <a:ext cx="0" cy="576064"/>
            </a:xfrm>
            <a:prstGeom prst="line">
              <a:avLst/>
            </a:prstGeom>
            <a:solidFill>
              <a:srgbClr val="4F81BD"/>
            </a:solidFill>
            <a:ln w="57150" cap="flat" cmpd="sng" algn="ctr">
              <a:solidFill>
                <a:srgbClr val="8AC7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Gerade Verbindung 17"/>
            <p:cNvCxnSpPr/>
            <p:nvPr/>
          </p:nvCxnSpPr>
          <p:spPr bwMode="auto">
            <a:xfrm>
              <a:off x="12115650" y="25937791"/>
              <a:ext cx="6191511" cy="0"/>
            </a:xfrm>
            <a:prstGeom prst="line">
              <a:avLst/>
            </a:prstGeom>
            <a:solidFill>
              <a:srgbClr val="4F81BD"/>
            </a:solidFill>
            <a:ln w="57150" cap="flat" cmpd="sng" algn="ctr">
              <a:solidFill>
                <a:srgbClr val="01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11899627" y="26081209"/>
              <a:ext cx="2016224" cy="1777108"/>
            </a:xfrm>
            <a:custGeom>
              <a:avLst/>
              <a:gdLst>
                <a:gd name="T0" fmla="*/ 108 w 423"/>
                <a:gd name="T1" fmla="*/ 381 h 395"/>
                <a:gd name="T2" fmla="*/ 90 w 423"/>
                <a:gd name="T3" fmla="*/ 344 h 395"/>
                <a:gd name="T4" fmla="*/ 148 w 423"/>
                <a:gd name="T5" fmla="*/ 341 h 395"/>
                <a:gd name="T6" fmla="*/ 165 w 423"/>
                <a:gd name="T7" fmla="*/ 361 h 395"/>
                <a:gd name="T8" fmla="*/ 149 w 423"/>
                <a:gd name="T9" fmla="*/ 382 h 395"/>
                <a:gd name="T10" fmla="*/ 160 w 423"/>
                <a:gd name="T11" fmla="*/ 392 h 395"/>
                <a:gd name="T12" fmla="*/ 353 w 423"/>
                <a:gd name="T13" fmla="*/ 395 h 395"/>
                <a:gd name="T14" fmla="*/ 352 w 423"/>
                <a:gd name="T15" fmla="*/ 286 h 395"/>
                <a:gd name="T16" fmla="*/ 382 w 423"/>
                <a:gd name="T17" fmla="*/ 294 h 395"/>
                <a:gd name="T18" fmla="*/ 409 w 423"/>
                <a:gd name="T19" fmla="*/ 272 h 395"/>
                <a:gd name="T20" fmla="*/ 416 w 423"/>
                <a:gd name="T21" fmla="*/ 230 h 395"/>
                <a:gd name="T22" fmla="*/ 387 w 423"/>
                <a:gd name="T23" fmla="*/ 235 h 395"/>
                <a:gd name="T24" fmla="*/ 356 w 423"/>
                <a:gd name="T25" fmla="*/ 225 h 395"/>
                <a:gd name="T26" fmla="*/ 355 w 423"/>
                <a:gd name="T27" fmla="*/ 154 h 395"/>
                <a:gd name="T28" fmla="*/ 351 w 423"/>
                <a:gd name="T29" fmla="*/ 0 h 395"/>
                <a:gd name="T30" fmla="*/ 0 w 423"/>
                <a:gd name="T31" fmla="*/ 0 h 395"/>
                <a:gd name="T32" fmla="*/ 0 w 423"/>
                <a:gd name="T33" fmla="*/ 390 h 395"/>
                <a:gd name="T34" fmla="*/ 108 w 423"/>
                <a:gd name="T35" fmla="*/ 381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3" h="395">
                  <a:moveTo>
                    <a:pt x="108" y="381"/>
                  </a:moveTo>
                  <a:cubicBezTo>
                    <a:pt x="119" y="365"/>
                    <a:pt x="83" y="360"/>
                    <a:pt x="90" y="344"/>
                  </a:cubicBezTo>
                  <a:cubicBezTo>
                    <a:pt x="97" y="328"/>
                    <a:pt x="135" y="340"/>
                    <a:pt x="148" y="341"/>
                  </a:cubicBezTo>
                  <a:cubicBezTo>
                    <a:pt x="166" y="343"/>
                    <a:pt x="169" y="355"/>
                    <a:pt x="165" y="361"/>
                  </a:cubicBezTo>
                  <a:cubicBezTo>
                    <a:pt x="161" y="368"/>
                    <a:pt x="147" y="374"/>
                    <a:pt x="149" y="382"/>
                  </a:cubicBezTo>
                  <a:cubicBezTo>
                    <a:pt x="150" y="390"/>
                    <a:pt x="153" y="393"/>
                    <a:pt x="160" y="392"/>
                  </a:cubicBezTo>
                  <a:cubicBezTo>
                    <a:pt x="166" y="391"/>
                    <a:pt x="227" y="369"/>
                    <a:pt x="353" y="395"/>
                  </a:cubicBezTo>
                  <a:cubicBezTo>
                    <a:pt x="349" y="384"/>
                    <a:pt x="342" y="300"/>
                    <a:pt x="352" y="286"/>
                  </a:cubicBezTo>
                  <a:cubicBezTo>
                    <a:pt x="362" y="273"/>
                    <a:pt x="373" y="285"/>
                    <a:pt x="382" y="294"/>
                  </a:cubicBezTo>
                  <a:cubicBezTo>
                    <a:pt x="390" y="303"/>
                    <a:pt x="400" y="287"/>
                    <a:pt x="409" y="272"/>
                  </a:cubicBezTo>
                  <a:cubicBezTo>
                    <a:pt x="418" y="257"/>
                    <a:pt x="423" y="238"/>
                    <a:pt x="416" y="230"/>
                  </a:cubicBezTo>
                  <a:cubicBezTo>
                    <a:pt x="410" y="222"/>
                    <a:pt x="401" y="222"/>
                    <a:pt x="387" y="235"/>
                  </a:cubicBezTo>
                  <a:cubicBezTo>
                    <a:pt x="378" y="243"/>
                    <a:pt x="365" y="242"/>
                    <a:pt x="356" y="225"/>
                  </a:cubicBezTo>
                  <a:cubicBezTo>
                    <a:pt x="350" y="213"/>
                    <a:pt x="350" y="187"/>
                    <a:pt x="355" y="154"/>
                  </a:cubicBezTo>
                  <a:cubicBezTo>
                    <a:pt x="360" y="123"/>
                    <a:pt x="362" y="36"/>
                    <a:pt x="35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45" y="379"/>
                    <a:pt x="100" y="392"/>
                    <a:pt x="108" y="381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4F81BD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12700">
                <a:srgbClr val="4F81BD">
                  <a:alpha val="50000"/>
                </a:srgb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  <p:sp>
          <p:nvSpPr>
            <p:cNvPr id="48" name="Freeform 7"/>
            <p:cNvSpPr>
              <a:spLocks/>
            </p:cNvSpPr>
            <p:nvPr/>
          </p:nvSpPr>
          <p:spPr bwMode="auto">
            <a:xfrm>
              <a:off x="14923963" y="26078426"/>
              <a:ext cx="1826933" cy="2019007"/>
            </a:xfrm>
            <a:custGeom>
              <a:avLst/>
              <a:gdLst>
                <a:gd name="T0" fmla="*/ 56 w 409"/>
                <a:gd name="T1" fmla="*/ 87 h 449"/>
                <a:gd name="T2" fmla="*/ 34 w 409"/>
                <a:gd name="T3" fmla="*/ 127 h 449"/>
                <a:gd name="T4" fmla="*/ 7 w 409"/>
                <a:gd name="T5" fmla="*/ 175 h 449"/>
                <a:gd name="T6" fmla="*/ 39 w 409"/>
                <a:gd name="T7" fmla="*/ 185 h 449"/>
                <a:gd name="T8" fmla="*/ 57 w 409"/>
                <a:gd name="T9" fmla="*/ 207 h 449"/>
                <a:gd name="T10" fmla="*/ 52 w 409"/>
                <a:gd name="T11" fmla="*/ 393 h 449"/>
                <a:gd name="T12" fmla="*/ 153 w 409"/>
                <a:gd name="T13" fmla="*/ 400 h 449"/>
                <a:gd name="T14" fmla="*/ 146 w 409"/>
                <a:gd name="T15" fmla="*/ 426 h 449"/>
                <a:gd name="T16" fmla="*/ 174 w 409"/>
                <a:gd name="T17" fmla="*/ 445 h 449"/>
                <a:gd name="T18" fmla="*/ 223 w 409"/>
                <a:gd name="T19" fmla="*/ 436 h 449"/>
                <a:gd name="T20" fmla="*/ 198 w 409"/>
                <a:gd name="T21" fmla="*/ 398 h 449"/>
                <a:gd name="T22" fmla="*/ 406 w 409"/>
                <a:gd name="T23" fmla="*/ 390 h 449"/>
                <a:gd name="T24" fmla="*/ 400 w 409"/>
                <a:gd name="T25" fmla="*/ 286 h 449"/>
                <a:gd name="T26" fmla="*/ 372 w 409"/>
                <a:gd name="T27" fmla="*/ 259 h 449"/>
                <a:gd name="T28" fmla="*/ 366 w 409"/>
                <a:gd name="T29" fmla="*/ 198 h 449"/>
                <a:gd name="T30" fmla="*/ 388 w 409"/>
                <a:gd name="T31" fmla="*/ 211 h 449"/>
                <a:gd name="T32" fmla="*/ 400 w 409"/>
                <a:gd name="T33" fmla="*/ 218 h 449"/>
                <a:gd name="T34" fmla="*/ 401 w 409"/>
                <a:gd name="T35" fmla="*/ 57 h 449"/>
                <a:gd name="T36" fmla="*/ 399 w 409"/>
                <a:gd name="T37" fmla="*/ 0 h 449"/>
                <a:gd name="T38" fmla="*/ 43 w 409"/>
                <a:gd name="T39" fmla="*/ 0 h 449"/>
                <a:gd name="T40" fmla="*/ 56 w 409"/>
                <a:gd name="T41" fmla="*/ 8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9" h="449">
                  <a:moveTo>
                    <a:pt x="56" y="87"/>
                  </a:moveTo>
                  <a:cubicBezTo>
                    <a:pt x="53" y="100"/>
                    <a:pt x="48" y="122"/>
                    <a:pt x="34" y="127"/>
                  </a:cubicBezTo>
                  <a:cubicBezTo>
                    <a:pt x="15" y="133"/>
                    <a:pt x="0" y="153"/>
                    <a:pt x="7" y="175"/>
                  </a:cubicBezTo>
                  <a:cubicBezTo>
                    <a:pt x="14" y="194"/>
                    <a:pt x="31" y="195"/>
                    <a:pt x="39" y="185"/>
                  </a:cubicBezTo>
                  <a:cubicBezTo>
                    <a:pt x="60" y="159"/>
                    <a:pt x="66" y="177"/>
                    <a:pt x="57" y="207"/>
                  </a:cubicBezTo>
                  <a:cubicBezTo>
                    <a:pt x="32" y="287"/>
                    <a:pt x="44" y="341"/>
                    <a:pt x="52" y="393"/>
                  </a:cubicBezTo>
                  <a:cubicBezTo>
                    <a:pt x="63" y="391"/>
                    <a:pt x="127" y="386"/>
                    <a:pt x="153" y="400"/>
                  </a:cubicBezTo>
                  <a:cubicBezTo>
                    <a:pt x="164" y="406"/>
                    <a:pt x="146" y="415"/>
                    <a:pt x="146" y="426"/>
                  </a:cubicBezTo>
                  <a:cubicBezTo>
                    <a:pt x="145" y="437"/>
                    <a:pt x="154" y="444"/>
                    <a:pt x="174" y="445"/>
                  </a:cubicBezTo>
                  <a:cubicBezTo>
                    <a:pt x="195" y="447"/>
                    <a:pt x="219" y="449"/>
                    <a:pt x="223" y="436"/>
                  </a:cubicBezTo>
                  <a:cubicBezTo>
                    <a:pt x="227" y="423"/>
                    <a:pt x="188" y="408"/>
                    <a:pt x="198" y="398"/>
                  </a:cubicBezTo>
                  <a:cubicBezTo>
                    <a:pt x="208" y="388"/>
                    <a:pt x="341" y="381"/>
                    <a:pt x="406" y="390"/>
                  </a:cubicBezTo>
                  <a:cubicBezTo>
                    <a:pt x="399" y="342"/>
                    <a:pt x="405" y="311"/>
                    <a:pt x="400" y="286"/>
                  </a:cubicBezTo>
                  <a:cubicBezTo>
                    <a:pt x="397" y="274"/>
                    <a:pt x="384" y="254"/>
                    <a:pt x="372" y="259"/>
                  </a:cubicBezTo>
                  <a:cubicBezTo>
                    <a:pt x="342" y="272"/>
                    <a:pt x="348" y="211"/>
                    <a:pt x="366" y="198"/>
                  </a:cubicBezTo>
                  <a:cubicBezTo>
                    <a:pt x="384" y="186"/>
                    <a:pt x="388" y="202"/>
                    <a:pt x="388" y="211"/>
                  </a:cubicBezTo>
                  <a:cubicBezTo>
                    <a:pt x="388" y="220"/>
                    <a:pt x="393" y="223"/>
                    <a:pt x="400" y="218"/>
                  </a:cubicBezTo>
                  <a:cubicBezTo>
                    <a:pt x="406" y="212"/>
                    <a:pt x="409" y="111"/>
                    <a:pt x="401" y="57"/>
                  </a:cubicBezTo>
                  <a:cubicBezTo>
                    <a:pt x="399" y="43"/>
                    <a:pt x="398" y="22"/>
                    <a:pt x="39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54" y="29"/>
                    <a:pt x="62" y="63"/>
                    <a:pt x="56" y="87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4F81BD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12700">
                <a:srgbClr val="4F81BD">
                  <a:alpha val="50000"/>
                </a:srgb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  <p:sp>
          <p:nvSpPr>
            <p:cNvPr id="49" name="Freeform 8"/>
            <p:cNvSpPr>
              <a:spLocks/>
            </p:cNvSpPr>
            <p:nvPr/>
          </p:nvSpPr>
          <p:spPr bwMode="auto">
            <a:xfrm>
              <a:off x="13555811" y="26081209"/>
              <a:ext cx="1681458" cy="2028532"/>
            </a:xfrm>
            <a:custGeom>
              <a:avLst/>
              <a:gdLst>
                <a:gd name="T0" fmla="*/ 13 w 377"/>
                <a:gd name="T1" fmla="*/ 154 h 451"/>
                <a:gd name="T2" fmla="*/ 14 w 377"/>
                <a:gd name="T3" fmla="*/ 225 h 451"/>
                <a:gd name="T4" fmla="*/ 45 w 377"/>
                <a:gd name="T5" fmla="*/ 235 h 451"/>
                <a:gd name="T6" fmla="*/ 74 w 377"/>
                <a:gd name="T7" fmla="*/ 230 h 451"/>
                <a:gd name="T8" fmla="*/ 67 w 377"/>
                <a:gd name="T9" fmla="*/ 272 h 451"/>
                <a:gd name="T10" fmla="*/ 40 w 377"/>
                <a:gd name="T11" fmla="*/ 294 h 451"/>
                <a:gd name="T12" fmla="*/ 10 w 377"/>
                <a:gd name="T13" fmla="*/ 286 h 451"/>
                <a:gd name="T14" fmla="*/ 11 w 377"/>
                <a:gd name="T15" fmla="*/ 395 h 451"/>
                <a:gd name="T16" fmla="*/ 114 w 377"/>
                <a:gd name="T17" fmla="*/ 397 h 451"/>
                <a:gd name="T18" fmla="*/ 137 w 377"/>
                <a:gd name="T19" fmla="*/ 410 h 451"/>
                <a:gd name="T20" fmla="*/ 129 w 377"/>
                <a:gd name="T21" fmla="*/ 436 h 451"/>
                <a:gd name="T22" fmla="*/ 178 w 377"/>
                <a:gd name="T23" fmla="*/ 443 h 451"/>
                <a:gd name="T24" fmla="*/ 180 w 377"/>
                <a:gd name="T25" fmla="*/ 406 h 451"/>
                <a:gd name="T26" fmla="*/ 224 w 377"/>
                <a:gd name="T27" fmla="*/ 387 h 451"/>
                <a:gd name="T28" fmla="*/ 363 w 377"/>
                <a:gd name="T29" fmla="*/ 393 h 451"/>
                <a:gd name="T30" fmla="*/ 368 w 377"/>
                <a:gd name="T31" fmla="*/ 207 h 451"/>
                <a:gd name="T32" fmla="*/ 350 w 377"/>
                <a:gd name="T33" fmla="*/ 185 h 451"/>
                <a:gd name="T34" fmla="*/ 318 w 377"/>
                <a:gd name="T35" fmla="*/ 175 h 451"/>
                <a:gd name="T36" fmla="*/ 345 w 377"/>
                <a:gd name="T37" fmla="*/ 127 h 451"/>
                <a:gd name="T38" fmla="*/ 367 w 377"/>
                <a:gd name="T39" fmla="*/ 87 h 451"/>
                <a:gd name="T40" fmla="*/ 354 w 377"/>
                <a:gd name="T41" fmla="*/ 0 h 451"/>
                <a:gd name="T42" fmla="*/ 9 w 377"/>
                <a:gd name="T43" fmla="*/ 0 h 451"/>
                <a:gd name="T44" fmla="*/ 13 w 377"/>
                <a:gd name="T45" fmla="*/ 154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7" h="451">
                  <a:moveTo>
                    <a:pt x="13" y="154"/>
                  </a:moveTo>
                  <a:cubicBezTo>
                    <a:pt x="8" y="187"/>
                    <a:pt x="8" y="213"/>
                    <a:pt x="14" y="225"/>
                  </a:cubicBezTo>
                  <a:cubicBezTo>
                    <a:pt x="23" y="242"/>
                    <a:pt x="36" y="243"/>
                    <a:pt x="45" y="235"/>
                  </a:cubicBezTo>
                  <a:cubicBezTo>
                    <a:pt x="59" y="222"/>
                    <a:pt x="68" y="222"/>
                    <a:pt x="74" y="230"/>
                  </a:cubicBezTo>
                  <a:cubicBezTo>
                    <a:pt x="81" y="238"/>
                    <a:pt x="76" y="257"/>
                    <a:pt x="67" y="272"/>
                  </a:cubicBezTo>
                  <a:cubicBezTo>
                    <a:pt x="58" y="287"/>
                    <a:pt x="48" y="303"/>
                    <a:pt x="40" y="294"/>
                  </a:cubicBezTo>
                  <a:cubicBezTo>
                    <a:pt x="31" y="285"/>
                    <a:pt x="20" y="273"/>
                    <a:pt x="10" y="286"/>
                  </a:cubicBezTo>
                  <a:cubicBezTo>
                    <a:pt x="0" y="300"/>
                    <a:pt x="7" y="384"/>
                    <a:pt x="11" y="395"/>
                  </a:cubicBezTo>
                  <a:cubicBezTo>
                    <a:pt x="65" y="403"/>
                    <a:pt x="102" y="397"/>
                    <a:pt x="114" y="397"/>
                  </a:cubicBezTo>
                  <a:cubicBezTo>
                    <a:pt x="127" y="397"/>
                    <a:pt x="137" y="404"/>
                    <a:pt x="137" y="410"/>
                  </a:cubicBezTo>
                  <a:cubicBezTo>
                    <a:pt x="137" y="416"/>
                    <a:pt x="122" y="422"/>
                    <a:pt x="129" y="436"/>
                  </a:cubicBezTo>
                  <a:cubicBezTo>
                    <a:pt x="137" y="449"/>
                    <a:pt x="162" y="451"/>
                    <a:pt x="178" y="443"/>
                  </a:cubicBezTo>
                  <a:cubicBezTo>
                    <a:pt x="194" y="435"/>
                    <a:pt x="180" y="414"/>
                    <a:pt x="180" y="406"/>
                  </a:cubicBezTo>
                  <a:cubicBezTo>
                    <a:pt x="180" y="399"/>
                    <a:pt x="196" y="382"/>
                    <a:pt x="224" y="387"/>
                  </a:cubicBezTo>
                  <a:cubicBezTo>
                    <a:pt x="252" y="393"/>
                    <a:pt x="303" y="399"/>
                    <a:pt x="363" y="393"/>
                  </a:cubicBezTo>
                  <a:cubicBezTo>
                    <a:pt x="355" y="341"/>
                    <a:pt x="343" y="287"/>
                    <a:pt x="368" y="207"/>
                  </a:cubicBezTo>
                  <a:cubicBezTo>
                    <a:pt x="377" y="177"/>
                    <a:pt x="371" y="159"/>
                    <a:pt x="350" y="185"/>
                  </a:cubicBezTo>
                  <a:cubicBezTo>
                    <a:pt x="342" y="195"/>
                    <a:pt x="325" y="194"/>
                    <a:pt x="318" y="175"/>
                  </a:cubicBezTo>
                  <a:cubicBezTo>
                    <a:pt x="311" y="153"/>
                    <a:pt x="326" y="133"/>
                    <a:pt x="345" y="127"/>
                  </a:cubicBezTo>
                  <a:cubicBezTo>
                    <a:pt x="359" y="122"/>
                    <a:pt x="364" y="100"/>
                    <a:pt x="367" y="87"/>
                  </a:cubicBezTo>
                  <a:cubicBezTo>
                    <a:pt x="373" y="63"/>
                    <a:pt x="365" y="29"/>
                    <a:pt x="35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0" y="36"/>
                    <a:pt x="18" y="123"/>
                    <a:pt x="13" y="154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4F81BD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12700">
                <a:srgbClr val="4F81BD">
                  <a:alpha val="50000"/>
                </a:srgb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  <p:sp>
          <p:nvSpPr>
            <p:cNvPr id="50" name="Freeform 9"/>
            <p:cNvSpPr>
              <a:spLocks/>
            </p:cNvSpPr>
            <p:nvPr/>
          </p:nvSpPr>
          <p:spPr bwMode="auto">
            <a:xfrm>
              <a:off x="16436131" y="26081209"/>
              <a:ext cx="1872208" cy="1780917"/>
            </a:xfrm>
            <a:custGeom>
              <a:avLst/>
              <a:gdLst>
                <a:gd name="T0" fmla="*/ 59 w 413"/>
                <a:gd name="T1" fmla="*/ 57 h 396"/>
                <a:gd name="T2" fmla="*/ 58 w 413"/>
                <a:gd name="T3" fmla="*/ 218 h 396"/>
                <a:gd name="T4" fmla="*/ 46 w 413"/>
                <a:gd name="T5" fmla="*/ 211 h 396"/>
                <a:gd name="T6" fmla="*/ 24 w 413"/>
                <a:gd name="T7" fmla="*/ 198 h 396"/>
                <a:gd name="T8" fmla="*/ 30 w 413"/>
                <a:gd name="T9" fmla="*/ 259 h 396"/>
                <a:gd name="T10" fmla="*/ 58 w 413"/>
                <a:gd name="T11" fmla="*/ 286 h 396"/>
                <a:gd name="T12" fmla="*/ 64 w 413"/>
                <a:gd name="T13" fmla="*/ 390 h 396"/>
                <a:gd name="T14" fmla="*/ 161 w 413"/>
                <a:gd name="T15" fmla="*/ 391 h 396"/>
                <a:gd name="T16" fmla="*/ 199 w 413"/>
                <a:gd name="T17" fmla="*/ 363 h 396"/>
                <a:gd name="T18" fmla="*/ 172 w 413"/>
                <a:gd name="T19" fmla="*/ 336 h 396"/>
                <a:gd name="T20" fmla="*/ 221 w 413"/>
                <a:gd name="T21" fmla="*/ 326 h 396"/>
                <a:gd name="T22" fmla="*/ 246 w 413"/>
                <a:gd name="T23" fmla="*/ 353 h 396"/>
                <a:gd name="T24" fmla="*/ 264 w 413"/>
                <a:gd name="T25" fmla="*/ 385 h 396"/>
                <a:gd name="T26" fmla="*/ 413 w 413"/>
                <a:gd name="T27" fmla="*/ 378 h 396"/>
                <a:gd name="T28" fmla="*/ 413 w 413"/>
                <a:gd name="T29" fmla="*/ 0 h 396"/>
                <a:gd name="T30" fmla="*/ 57 w 413"/>
                <a:gd name="T31" fmla="*/ 0 h 396"/>
                <a:gd name="T32" fmla="*/ 59 w 413"/>
                <a:gd name="T33" fmla="*/ 5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3" h="396">
                  <a:moveTo>
                    <a:pt x="59" y="57"/>
                  </a:moveTo>
                  <a:cubicBezTo>
                    <a:pt x="67" y="111"/>
                    <a:pt x="64" y="212"/>
                    <a:pt x="58" y="218"/>
                  </a:cubicBezTo>
                  <a:cubicBezTo>
                    <a:pt x="51" y="223"/>
                    <a:pt x="46" y="220"/>
                    <a:pt x="46" y="211"/>
                  </a:cubicBezTo>
                  <a:cubicBezTo>
                    <a:pt x="46" y="202"/>
                    <a:pt x="42" y="186"/>
                    <a:pt x="24" y="198"/>
                  </a:cubicBezTo>
                  <a:cubicBezTo>
                    <a:pt x="6" y="211"/>
                    <a:pt x="0" y="272"/>
                    <a:pt x="30" y="259"/>
                  </a:cubicBezTo>
                  <a:cubicBezTo>
                    <a:pt x="42" y="254"/>
                    <a:pt x="55" y="274"/>
                    <a:pt x="58" y="286"/>
                  </a:cubicBezTo>
                  <a:cubicBezTo>
                    <a:pt x="63" y="311"/>
                    <a:pt x="57" y="342"/>
                    <a:pt x="64" y="390"/>
                  </a:cubicBezTo>
                  <a:cubicBezTo>
                    <a:pt x="107" y="396"/>
                    <a:pt x="137" y="396"/>
                    <a:pt x="161" y="391"/>
                  </a:cubicBezTo>
                  <a:cubicBezTo>
                    <a:pt x="190" y="385"/>
                    <a:pt x="206" y="370"/>
                    <a:pt x="199" y="363"/>
                  </a:cubicBezTo>
                  <a:cubicBezTo>
                    <a:pt x="192" y="356"/>
                    <a:pt x="170" y="351"/>
                    <a:pt x="172" y="336"/>
                  </a:cubicBezTo>
                  <a:cubicBezTo>
                    <a:pt x="174" y="320"/>
                    <a:pt x="205" y="321"/>
                    <a:pt x="221" y="326"/>
                  </a:cubicBezTo>
                  <a:cubicBezTo>
                    <a:pt x="236" y="331"/>
                    <a:pt x="255" y="336"/>
                    <a:pt x="246" y="353"/>
                  </a:cubicBezTo>
                  <a:cubicBezTo>
                    <a:pt x="236" y="370"/>
                    <a:pt x="247" y="380"/>
                    <a:pt x="264" y="385"/>
                  </a:cubicBezTo>
                  <a:cubicBezTo>
                    <a:pt x="277" y="389"/>
                    <a:pt x="350" y="373"/>
                    <a:pt x="413" y="378"/>
                  </a:cubicBezTo>
                  <a:cubicBezTo>
                    <a:pt x="413" y="0"/>
                    <a:pt x="413" y="0"/>
                    <a:pt x="41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22"/>
                    <a:pt x="57" y="43"/>
                    <a:pt x="59" y="57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4F81BD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  <p:sp>
          <p:nvSpPr>
            <p:cNvPr id="51" name="Freeform 10"/>
            <p:cNvSpPr>
              <a:spLocks/>
            </p:cNvSpPr>
            <p:nvPr/>
          </p:nvSpPr>
          <p:spPr bwMode="auto">
            <a:xfrm>
              <a:off x="15139987" y="27809401"/>
              <a:ext cx="1883610" cy="1826631"/>
            </a:xfrm>
            <a:custGeom>
              <a:avLst/>
              <a:gdLst>
                <a:gd name="T0" fmla="*/ 157 w 422"/>
                <a:gd name="T1" fmla="*/ 17 h 406"/>
                <a:gd name="T2" fmla="*/ 182 w 422"/>
                <a:gd name="T3" fmla="*/ 55 h 406"/>
                <a:gd name="T4" fmla="*/ 133 w 422"/>
                <a:gd name="T5" fmla="*/ 64 h 406"/>
                <a:gd name="T6" fmla="*/ 105 w 422"/>
                <a:gd name="T7" fmla="*/ 45 h 406"/>
                <a:gd name="T8" fmla="*/ 112 w 422"/>
                <a:gd name="T9" fmla="*/ 19 h 406"/>
                <a:gd name="T10" fmla="*/ 11 w 422"/>
                <a:gd name="T11" fmla="*/ 12 h 406"/>
                <a:gd name="T12" fmla="*/ 13 w 422"/>
                <a:gd name="T13" fmla="*/ 162 h 406"/>
                <a:gd name="T14" fmla="*/ 9 w 422"/>
                <a:gd name="T15" fmla="*/ 235 h 406"/>
                <a:gd name="T16" fmla="*/ 33 w 422"/>
                <a:gd name="T17" fmla="*/ 256 h 406"/>
                <a:gd name="T18" fmla="*/ 67 w 422"/>
                <a:gd name="T19" fmla="*/ 248 h 406"/>
                <a:gd name="T20" fmla="*/ 62 w 422"/>
                <a:gd name="T21" fmla="*/ 285 h 406"/>
                <a:gd name="T22" fmla="*/ 34 w 422"/>
                <a:gd name="T23" fmla="*/ 316 h 406"/>
                <a:gd name="T24" fmla="*/ 18 w 422"/>
                <a:gd name="T25" fmla="*/ 299 h 406"/>
                <a:gd name="T26" fmla="*/ 5 w 422"/>
                <a:gd name="T27" fmla="*/ 299 h 406"/>
                <a:gd name="T28" fmla="*/ 12 w 422"/>
                <a:gd name="T29" fmla="*/ 399 h 406"/>
                <a:gd name="T30" fmla="*/ 85 w 422"/>
                <a:gd name="T31" fmla="*/ 392 h 406"/>
                <a:gd name="T32" fmla="*/ 145 w 422"/>
                <a:gd name="T33" fmla="*/ 368 h 406"/>
                <a:gd name="T34" fmla="*/ 146 w 422"/>
                <a:gd name="T35" fmla="*/ 337 h 406"/>
                <a:gd name="T36" fmla="*/ 201 w 422"/>
                <a:gd name="T37" fmla="*/ 334 h 406"/>
                <a:gd name="T38" fmla="*/ 198 w 422"/>
                <a:gd name="T39" fmla="*/ 364 h 406"/>
                <a:gd name="T40" fmla="*/ 252 w 422"/>
                <a:gd name="T41" fmla="*/ 392 h 406"/>
                <a:gd name="T42" fmla="*/ 363 w 422"/>
                <a:gd name="T43" fmla="*/ 401 h 406"/>
                <a:gd name="T44" fmla="*/ 364 w 422"/>
                <a:gd name="T45" fmla="*/ 246 h 406"/>
                <a:gd name="T46" fmla="*/ 384 w 422"/>
                <a:gd name="T47" fmla="*/ 199 h 406"/>
                <a:gd name="T48" fmla="*/ 417 w 422"/>
                <a:gd name="T49" fmla="*/ 196 h 406"/>
                <a:gd name="T50" fmla="*/ 408 w 422"/>
                <a:gd name="T51" fmla="*/ 157 h 406"/>
                <a:gd name="T52" fmla="*/ 372 w 422"/>
                <a:gd name="T53" fmla="*/ 159 h 406"/>
                <a:gd name="T54" fmla="*/ 367 w 422"/>
                <a:gd name="T55" fmla="*/ 125 h 406"/>
                <a:gd name="T56" fmla="*/ 365 w 422"/>
                <a:gd name="T57" fmla="*/ 9 h 406"/>
                <a:gd name="T58" fmla="*/ 157 w 422"/>
                <a:gd name="T59" fmla="*/ 17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2" h="406">
                  <a:moveTo>
                    <a:pt x="157" y="17"/>
                  </a:moveTo>
                  <a:cubicBezTo>
                    <a:pt x="147" y="27"/>
                    <a:pt x="186" y="42"/>
                    <a:pt x="182" y="55"/>
                  </a:cubicBezTo>
                  <a:cubicBezTo>
                    <a:pt x="178" y="68"/>
                    <a:pt x="154" y="66"/>
                    <a:pt x="133" y="64"/>
                  </a:cubicBezTo>
                  <a:cubicBezTo>
                    <a:pt x="113" y="63"/>
                    <a:pt x="104" y="56"/>
                    <a:pt x="105" y="45"/>
                  </a:cubicBezTo>
                  <a:cubicBezTo>
                    <a:pt x="105" y="34"/>
                    <a:pt x="123" y="25"/>
                    <a:pt x="112" y="19"/>
                  </a:cubicBezTo>
                  <a:cubicBezTo>
                    <a:pt x="86" y="5"/>
                    <a:pt x="22" y="10"/>
                    <a:pt x="11" y="12"/>
                  </a:cubicBezTo>
                  <a:cubicBezTo>
                    <a:pt x="23" y="73"/>
                    <a:pt x="15" y="141"/>
                    <a:pt x="13" y="162"/>
                  </a:cubicBezTo>
                  <a:cubicBezTo>
                    <a:pt x="11" y="182"/>
                    <a:pt x="6" y="219"/>
                    <a:pt x="9" y="235"/>
                  </a:cubicBezTo>
                  <a:cubicBezTo>
                    <a:pt x="11" y="252"/>
                    <a:pt x="21" y="258"/>
                    <a:pt x="33" y="256"/>
                  </a:cubicBezTo>
                  <a:cubicBezTo>
                    <a:pt x="44" y="253"/>
                    <a:pt x="59" y="241"/>
                    <a:pt x="67" y="248"/>
                  </a:cubicBezTo>
                  <a:cubicBezTo>
                    <a:pt x="74" y="254"/>
                    <a:pt x="67" y="270"/>
                    <a:pt x="62" y="285"/>
                  </a:cubicBezTo>
                  <a:cubicBezTo>
                    <a:pt x="57" y="299"/>
                    <a:pt x="43" y="316"/>
                    <a:pt x="34" y="316"/>
                  </a:cubicBezTo>
                  <a:cubicBezTo>
                    <a:pt x="24" y="316"/>
                    <a:pt x="20" y="305"/>
                    <a:pt x="18" y="299"/>
                  </a:cubicBezTo>
                  <a:cubicBezTo>
                    <a:pt x="16" y="292"/>
                    <a:pt x="10" y="292"/>
                    <a:pt x="5" y="299"/>
                  </a:cubicBezTo>
                  <a:cubicBezTo>
                    <a:pt x="0" y="306"/>
                    <a:pt x="8" y="384"/>
                    <a:pt x="12" y="399"/>
                  </a:cubicBezTo>
                  <a:cubicBezTo>
                    <a:pt x="32" y="391"/>
                    <a:pt x="53" y="381"/>
                    <a:pt x="85" y="392"/>
                  </a:cubicBezTo>
                  <a:cubicBezTo>
                    <a:pt x="110" y="400"/>
                    <a:pt x="156" y="390"/>
                    <a:pt x="145" y="368"/>
                  </a:cubicBezTo>
                  <a:cubicBezTo>
                    <a:pt x="137" y="351"/>
                    <a:pt x="138" y="341"/>
                    <a:pt x="146" y="337"/>
                  </a:cubicBezTo>
                  <a:cubicBezTo>
                    <a:pt x="154" y="333"/>
                    <a:pt x="192" y="329"/>
                    <a:pt x="201" y="334"/>
                  </a:cubicBezTo>
                  <a:cubicBezTo>
                    <a:pt x="209" y="340"/>
                    <a:pt x="204" y="356"/>
                    <a:pt x="198" y="364"/>
                  </a:cubicBezTo>
                  <a:cubicBezTo>
                    <a:pt x="189" y="374"/>
                    <a:pt x="217" y="387"/>
                    <a:pt x="252" y="392"/>
                  </a:cubicBezTo>
                  <a:cubicBezTo>
                    <a:pt x="303" y="400"/>
                    <a:pt x="337" y="406"/>
                    <a:pt x="363" y="401"/>
                  </a:cubicBezTo>
                  <a:cubicBezTo>
                    <a:pt x="343" y="320"/>
                    <a:pt x="363" y="270"/>
                    <a:pt x="364" y="246"/>
                  </a:cubicBezTo>
                  <a:cubicBezTo>
                    <a:pt x="365" y="215"/>
                    <a:pt x="372" y="187"/>
                    <a:pt x="384" y="199"/>
                  </a:cubicBezTo>
                  <a:cubicBezTo>
                    <a:pt x="401" y="214"/>
                    <a:pt x="412" y="211"/>
                    <a:pt x="417" y="196"/>
                  </a:cubicBezTo>
                  <a:cubicBezTo>
                    <a:pt x="422" y="181"/>
                    <a:pt x="416" y="163"/>
                    <a:pt x="408" y="157"/>
                  </a:cubicBezTo>
                  <a:cubicBezTo>
                    <a:pt x="400" y="151"/>
                    <a:pt x="384" y="166"/>
                    <a:pt x="372" y="159"/>
                  </a:cubicBezTo>
                  <a:cubicBezTo>
                    <a:pt x="360" y="153"/>
                    <a:pt x="362" y="142"/>
                    <a:pt x="367" y="125"/>
                  </a:cubicBezTo>
                  <a:cubicBezTo>
                    <a:pt x="380" y="71"/>
                    <a:pt x="368" y="39"/>
                    <a:pt x="365" y="9"/>
                  </a:cubicBezTo>
                  <a:cubicBezTo>
                    <a:pt x="300" y="0"/>
                    <a:pt x="167" y="7"/>
                    <a:pt x="157" y="17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013366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13267779" y="27809401"/>
              <a:ext cx="2232248" cy="2160240"/>
            </a:xfrm>
            <a:custGeom>
              <a:avLst/>
              <a:gdLst>
                <a:gd name="T0" fmla="*/ 399 w 468"/>
                <a:gd name="T1" fmla="*/ 298 h 469"/>
                <a:gd name="T2" fmla="*/ 412 w 468"/>
                <a:gd name="T3" fmla="*/ 298 h 469"/>
                <a:gd name="T4" fmla="*/ 428 w 468"/>
                <a:gd name="T5" fmla="*/ 315 h 469"/>
                <a:gd name="T6" fmla="*/ 456 w 468"/>
                <a:gd name="T7" fmla="*/ 284 h 469"/>
                <a:gd name="T8" fmla="*/ 461 w 468"/>
                <a:gd name="T9" fmla="*/ 247 h 469"/>
                <a:gd name="T10" fmla="*/ 427 w 468"/>
                <a:gd name="T11" fmla="*/ 255 h 469"/>
                <a:gd name="T12" fmla="*/ 403 w 468"/>
                <a:gd name="T13" fmla="*/ 234 h 469"/>
                <a:gd name="T14" fmla="*/ 407 w 468"/>
                <a:gd name="T15" fmla="*/ 161 h 469"/>
                <a:gd name="T16" fmla="*/ 405 w 468"/>
                <a:gd name="T17" fmla="*/ 11 h 469"/>
                <a:gd name="T18" fmla="*/ 266 w 468"/>
                <a:gd name="T19" fmla="*/ 5 h 469"/>
                <a:gd name="T20" fmla="*/ 222 w 468"/>
                <a:gd name="T21" fmla="*/ 24 h 469"/>
                <a:gd name="T22" fmla="*/ 220 w 468"/>
                <a:gd name="T23" fmla="*/ 61 h 469"/>
                <a:gd name="T24" fmla="*/ 171 w 468"/>
                <a:gd name="T25" fmla="*/ 54 h 469"/>
                <a:gd name="T26" fmla="*/ 179 w 468"/>
                <a:gd name="T27" fmla="*/ 28 h 469"/>
                <a:gd name="T28" fmla="*/ 156 w 468"/>
                <a:gd name="T29" fmla="*/ 15 h 469"/>
                <a:gd name="T30" fmla="*/ 53 w 468"/>
                <a:gd name="T31" fmla="*/ 13 h 469"/>
                <a:gd name="T32" fmla="*/ 52 w 468"/>
                <a:gd name="T33" fmla="*/ 192 h 469"/>
                <a:gd name="T34" fmla="*/ 57 w 468"/>
                <a:gd name="T35" fmla="*/ 278 h 469"/>
                <a:gd name="T36" fmla="*/ 40 w 468"/>
                <a:gd name="T37" fmla="*/ 287 h 469"/>
                <a:gd name="T38" fmla="*/ 11 w 468"/>
                <a:gd name="T39" fmla="*/ 291 h 469"/>
                <a:gd name="T40" fmla="*/ 17 w 468"/>
                <a:gd name="T41" fmla="*/ 340 h 469"/>
                <a:gd name="T42" fmla="*/ 40 w 468"/>
                <a:gd name="T43" fmla="*/ 335 h 469"/>
                <a:gd name="T44" fmla="*/ 58 w 468"/>
                <a:gd name="T45" fmla="*/ 326 h 469"/>
                <a:gd name="T46" fmla="*/ 53 w 468"/>
                <a:gd name="T47" fmla="*/ 403 h 469"/>
                <a:gd name="T48" fmla="*/ 185 w 468"/>
                <a:gd name="T49" fmla="*/ 398 h 469"/>
                <a:gd name="T50" fmla="*/ 243 w 468"/>
                <a:gd name="T51" fmla="*/ 428 h 469"/>
                <a:gd name="T52" fmla="*/ 258 w 468"/>
                <a:gd name="T53" fmla="*/ 465 h 469"/>
                <a:gd name="T54" fmla="*/ 306 w 468"/>
                <a:gd name="T55" fmla="*/ 441 h 469"/>
                <a:gd name="T56" fmla="*/ 286 w 468"/>
                <a:gd name="T57" fmla="*/ 418 h 469"/>
                <a:gd name="T58" fmla="*/ 333 w 468"/>
                <a:gd name="T59" fmla="*/ 397 h 469"/>
                <a:gd name="T60" fmla="*/ 406 w 468"/>
                <a:gd name="T61" fmla="*/ 398 h 469"/>
                <a:gd name="T62" fmla="*/ 399 w 468"/>
                <a:gd name="T63" fmla="*/ 2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8" h="469">
                  <a:moveTo>
                    <a:pt x="399" y="298"/>
                  </a:moveTo>
                  <a:cubicBezTo>
                    <a:pt x="404" y="291"/>
                    <a:pt x="410" y="291"/>
                    <a:pt x="412" y="298"/>
                  </a:cubicBezTo>
                  <a:cubicBezTo>
                    <a:pt x="414" y="304"/>
                    <a:pt x="418" y="315"/>
                    <a:pt x="428" y="315"/>
                  </a:cubicBezTo>
                  <a:cubicBezTo>
                    <a:pt x="437" y="315"/>
                    <a:pt x="451" y="298"/>
                    <a:pt x="456" y="284"/>
                  </a:cubicBezTo>
                  <a:cubicBezTo>
                    <a:pt x="461" y="269"/>
                    <a:pt x="468" y="253"/>
                    <a:pt x="461" y="247"/>
                  </a:cubicBezTo>
                  <a:cubicBezTo>
                    <a:pt x="453" y="240"/>
                    <a:pt x="438" y="252"/>
                    <a:pt x="427" y="255"/>
                  </a:cubicBezTo>
                  <a:cubicBezTo>
                    <a:pt x="415" y="257"/>
                    <a:pt x="405" y="251"/>
                    <a:pt x="403" y="234"/>
                  </a:cubicBezTo>
                  <a:cubicBezTo>
                    <a:pt x="400" y="218"/>
                    <a:pt x="405" y="181"/>
                    <a:pt x="407" y="161"/>
                  </a:cubicBezTo>
                  <a:cubicBezTo>
                    <a:pt x="409" y="140"/>
                    <a:pt x="417" y="72"/>
                    <a:pt x="405" y="11"/>
                  </a:cubicBezTo>
                  <a:cubicBezTo>
                    <a:pt x="345" y="17"/>
                    <a:pt x="294" y="11"/>
                    <a:pt x="266" y="5"/>
                  </a:cubicBezTo>
                  <a:cubicBezTo>
                    <a:pt x="238" y="0"/>
                    <a:pt x="222" y="17"/>
                    <a:pt x="222" y="24"/>
                  </a:cubicBezTo>
                  <a:cubicBezTo>
                    <a:pt x="222" y="32"/>
                    <a:pt x="236" y="53"/>
                    <a:pt x="220" y="61"/>
                  </a:cubicBezTo>
                  <a:cubicBezTo>
                    <a:pt x="204" y="69"/>
                    <a:pt x="179" y="67"/>
                    <a:pt x="171" y="54"/>
                  </a:cubicBezTo>
                  <a:cubicBezTo>
                    <a:pt x="164" y="40"/>
                    <a:pt x="179" y="34"/>
                    <a:pt x="179" y="28"/>
                  </a:cubicBezTo>
                  <a:cubicBezTo>
                    <a:pt x="179" y="22"/>
                    <a:pt x="169" y="15"/>
                    <a:pt x="156" y="15"/>
                  </a:cubicBezTo>
                  <a:cubicBezTo>
                    <a:pt x="144" y="15"/>
                    <a:pt x="107" y="21"/>
                    <a:pt x="53" y="13"/>
                  </a:cubicBezTo>
                  <a:cubicBezTo>
                    <a:pt x="51" y="26"/>
                    <a:pt x="41" y="149"/>
                    <a:pt x="52" y="192"/>
                  </a:cubicBezTo>
                  <a:cubicBezTo>
                    <a:pt x="64" y="235"/>
                    <a:pt x="60" y="269"/>
                    <a:pt x="57" y="278"/>
                  </a:cubicBezTo>
                  <a:cubicBezTo>
                    <a:pt x="54" y="287"/>
                    <a:pt x="48" y="293"/>
                    <a:pt x="40" y="287"/>
                  </a:cubicBezTo>
                  <a:cubicBezTo>
                    <a:pt x="33" y="281"/>
                    <a:pt x="21" y="273"/>
                    <a:pt x="11" y="291"/>
                  </a:cubicBezTo>
                  <a:cubicBezTo>
                    <a:pt x="0" y="309"/>
                    <a:pt x="10" y="337"/>
                    <a:pt x="17" y="340"/>
                  </a:cubicBezTo>
                  <a:cubicBezTo>
                    <a:pt x="25" y="344"/>
                    <a:pt x="37" y="345"/>
                    <a:pt x="40" y="335"/>
                  </a:cubicBezTo>
                  <a:cubicBezTo>
                    <a:pt x="44" y="325"/>
                    <a:pt x="52" y="320"/>
                    <a:pt x="58" y="326"/>
                  </a:cubicBezTo>
                  <a:cubicBezTo>
                    <a:pt x="76" y="344"/>
                    <a:pt x="46" y="354"/>
                    <a:pt x="53" y="403"/>
                  </a:cubicBezTo>
                  <a:cubicBezTo>
                    <a:pt x="73" y="403"/>
                    <a:pt x="146" y="390"/>
                    <a:pt x="185" y="398"/>
                  </a:cubicBezTo>
                  <a:cubicBezTo>
                    <a:pt x="214" y="403"/>
                    <a:pt x="247" y="413"/>
                    <a:pt x="243" y="428"/>
                  </a:cubicBezTo>
                  <a:cubicBezTo>
                    <a:pt x="239" y="440"/>
                    <a:pt x="219" y="461"/>
                    <a:pt x="258" y="465"/>
                  </a:cubicBezTo>
                  <a:cubicBezTo>
                    <a:pt x="296" y="469"/>
                    <a:pt x="306" y="447"/>
                    <a:pt x="306" y="441"/>
                  </a:cubicBezTo>
                  <a:cubicBezTo>
                    <a:pt x="306" y="425"/>
                    <a:pt x="286" y="429"/>
                    <a:pt x="286" y="418"/>
                  </a:cubicBezTo>
                  <a:cubicBezTo>
                    <a:pt x="287" y="406"/>
                    <a:pt x="307" y="394"/>
                    <a:pt x="333" y="397"/>
                  </a:cubicBezTo>
                  <a:cubicBezTo>
                    <a:pt x="360" y="400"/>
                    <a:pt x="368" y="409"/>
                    <a:pt x="406" y="398"/>
                  </a:cubicBezTo>
                  <a:cubicBezTo>
                    <a:pt x="402" y="383"/>
                    <a:pt x="394" y="305"/>
                    <a:pt x="399" y="298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4F81BD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  <p:sp>
          <p:nvSpPr>
            <p:cNvPr id="53" name="Freeform 12"/>
            <p:cNvSpPr>
              <a:spLocks/>
            </p:cNvSpPr>
            <p:nvPr/>
          </p:nvSpPr>
          <p:spPr bwMode="auto">
            <a:xfrm>
              <a:off x="16724163" y="29537593"/>
              <a:ext cx="1605887" cy="1875781"/>
            </a:xfrm>
            <a:custGeom>
              <a:avLst/>
              <a:gdLst>
                <a:gd name="T0" fmla="*/ 152 w 360"/>
                <a:gd name="T1" fmla="*/ 22 h 410"/>
                <a:gd name="T2" fmla="*/ 178 w 360"/>
                <a:gd name="T3" fmla="*/ 60 h 410"/>
                <a:gd name="T4" fmla="*/ 129 w 360"/>
                <a:gd name="T5" fmla="*/ 69 h 410"/>
                <a:gd name="T6" fmla="*/ 100 w 360"/>
                <a:gd name="T7" fmla="*/ 50 h 410"/>
                <a:gd name="T8" fmla="*/ 108 w 360"/>
                <a:gd name="T9" fmla="*/ 23 h 410"/>
                <a:gd name="T10" fmla="*/ 9 w 360"/>
                <a:gd name="T11" fmla="*/ 19 h 410"/>
                <a:gd name="T12" fmla="*/ 9 w 360"/>
                <a:gd name="T13" fmla="*/ 154 h 410"/>
                <a:gd name="T14" fmla="*/ 26 w 360"/>
                <a:gd name="T15" fmla="*/ 236 h 410"/>
                <a:gd name="T16" fmla="*/ 49 w 360"/>
                <a:gd name="T17" fmla="*/ 209 h 410"/>
                <a:gd name="T18" fmla="*/ 64 w 360"/>
                <a:gd name="T19" fmla="*/ 250 h 410"/>
                <a:gd name="T20" fmla="*/ 47 w 360"/>
                <a:gd name="T21" fmla="*/ 284 h 410"/>
                <a:gd name="T22" fmla="*/ 24 w 360"/>
                <a:gd name="T23" fmla="*/ 277 h 410"/>
                <a:gd name="T24" fmla="*/ 9 w 360"/>
                <a:gd name="T25" fmla="*/ 325 h 410"/>
                <a:gd name="T26" fmla="*/ 10 w 360"/>
                <a:gd name="T27" fmla="*/ 410 h 410"/>
                <a:gd name="T28" fmla="*/ 360 w 360"/>
                <a:gd name="T29" fmla="*/ 410 h 410"/>
                <a:gd name="T30" fmla="*/ 360 w 360"/>
                <a:gd name="T31" fmla="*/ 29 h 410"/>
                <a:gd name="T32" fmla="*/ 152 w 360"/>
                <a:gd name="T33" fmla="*/ 22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0" h="410">
                  <a:moveTo>
                    <a:pt x="152" y="22"/>
                  </a:moveTo>
                  <a:cubicBezTo>
                    <a:pt x="141" y="31"/>
                    <a:pt x="182" y="46"/>
                    <a:pt x="178" y="60"/>
                  </a:cubicBezTo>
                  <a:cubicBezTo>
                    <a:pt x="173" y="73"/>
                    <a:pt x="149" y="70"/>
                    <a:pt x="129" y="69"/>
                  </a:cubicBezTo>
                  <a:cubicBezTo>
                    <a:pt x="108" y="68"/>
                    <a:pt x="100" y="61"/>
                    <a:pt x="100" y="50"/>
                  </a:cubicBezTo>
                  <a:cubicBezTo>
                    <a:pt x="101" y="39"/>
                    <a:pt x="119" y="29"/>
                    <a:pt x="108" y="23"/>
                  </a:cubicBezTo>
                  <a:cubicBezTo>
                    <a:pt x="82" y="10"/>
                    <a:pt x="20" y="16"/>
                    <a:pt x="9" y="19"/>
                  </a:cubicBezTo>
                  <a:cubicBezTo>
                    <a:pt x="20" y="71"/>
                    <a:pt x="12" y="137"/>
                    <a:pt x="9" y="154"/>
                  </a:cubicBezTo>
                  <a:cubicBezTo>
                    <a:pt x="0" y="197"/>
                    <a:pt x="9" y="233"/>
                    <a:pt x="26" y="236"/>
                  </a:cubicBezTo>
                  <a:cubicBezTo>
                    <a:pt x="33" y="237"/>
                    <a:pt x="34" y="212"/>
                    <a:pt x="49" y="209"/>
                  </a:cubicBezTo>
                  <a:cubicBezTo>
                    <a:pt x="64" y="207"/>
                    <a:pt x="64" y="234"/>
                    <a:pt x="64" y="250"/>
                  </a:cubicBezTo>
                  <a:cubicBezTo>
                    <a:pt x="64" y="267"/>
                    <a:pt x="57" y="284"/>
                    <a:pt x="47" y="284"/>
                  </a:cubicBezTo>
                  <a:cubicBezTo>
                    <a:pt x="36" y="284"/>
                    <a:pt x="34" y="277"/>
                    <a:pt x="24" y="277"/>
                  </a:cubicBezTo>
                  <a:cubicBezTo>
                    <a:pt x="14" y="276"/>
                    <a:pt x="13" y="298"/>
                    <a:pt x="9" y="325"/>
                  </a:cubicBezTo>
                  <a:cubicBezTo>
                    <a:pt x="7" y="341"/>
                    <a:pt x="4" y="373"/>
                    <a:pt x="10" y="410"/>
                  </a:cubicBezTo>
                  <a:cubicBezTo>
                    <a:pt x="360" y="410"/>
                    <a:pt x="360" y="410"/>
                    <a:pt x="360" y="410"/>
                  </a:cubicBezTo>
                  <a:cubicBezTo>
                    <a:pt x="360" y="29"/>
                    <a:pt x="360" y="29"/>
                    <a:pt x="360" y="29"/>
                  </a:cubicBezTo>
                  <a:cubicBezTo>
                    <a:pt x="293" y="11"/>
                    <a:pt x="181" y="0"/>
                    <a:pt x="152" y="22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4F81BD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  <p:sp>
          <p:nvSpPr>
            <p:cNvPr id="54" name="Freeform 13"/>
            <p:cNvSpPr>
              <a:spLocks/>
            </p:cNvSpPr>
            <p:nvPr/>
          </p:nvSpPr>
          <p:spPr bwMode="auto">
            <a:xfrm>
              <a:off x="14923963" y="29321569"/>
              <a:ext cx="2070649" cy="2081863"/>
            </a:xfrm>
            <a:custGeom>
              <a:avLst/>
              <a:gdLst>
                <a:gd name="T0" fmla="*/ 409 w 464"/>
                <a:gd name="T1" fmla="*/ 378 h 463"/>
                <a:gd name="T2" fmla="*/ 424 w 464"/>
                <a:gd name="T3" fmla="*/ 330 h 463"/>
                <a:gd name="T4" fmla="*/ 447 w 464"/>
                <a:gd name="T5" fmla="*/ 337 h 463"/>
                <a:gd name="T6" fmla="*/ 464 w 464"/>
                <a:gd name="T7" fmla="*/ 303 h 463"/>
                <a:gd name="T8" fmla="*/ 449 w 464"/>
                <a:gd name="T9" fmla="*/ 262 h 463"/>
                <a:gd name="T10" fmla="*/ 426 w 464"/>
                <a:gd name="T11" fmla="*/ 289 h 463"/>
                <a:gd name="T12" fmla="*/ 409 w 464"/>
                <a:gd name="T13" fmla="*/ 207 h 463"/>
                <a:gd name="T14" fmla="*/ 409 w 464"/>
                <a:gd name="T15" fmla="*/ 72 h 463"/>
                <a:gd name="T16" fmla="*/ 298 w 464"/>
                <a:gd name="T17" fmla="*/ 63 h 463"/>
                <a:gd name="T18" fmla="*/ 244 w 464"/>
                <a:gd name="T19" fmla="*/ 35 h 463"/>
                <a:gd name="T20" fmla="*/ 247 w 464"/>
                <a:gd name="T21" fmla="*/ 5 h 463"/>
                <a:gd name="T22" fmla="*/ 192 w 464"/>
                <a:gd name="T23" fmla="*/ 8 h 463"/>
                <a:gd name="T24" fmla="*/ 191 w 464"/>
                <a:gd name="T25" fmla="*/ 39 h 463"/>
                <a:gd name="T26" fmla="*/ 131 w 464"/>
                <a:gd name="T27" fmla="*/ 63 h 463"/>
                <a:gd name="T28" fmla="*/ 58 w 464"/>
                <a:gd name="T29" fmla="*/ 70 h 463"/>
                <a:gd name="T30" fmla="*/ 59 w 464"/>
                <a:gd name="T31" fmla="*/ 183 h 463"/>
                <a:gd name="T32" fmla="*/ 47 w 464"/>
                <a:gd name="T33" fmla="*/ 255 h 463"/>
                <a:gd name="T34" fmla="*/ 25 w 464"/>
                <a:gd name="T35" fmla="*/ 266 h 463"/>
                <a:gd name="T36" fmla="*/ 2 w 464"/>
                <a:gd name="T37" fmla="*/ 282 h 463"/>
                <a:gd name="T38" fmla="*/ 12 w 464"/>
                <a:gd name="T39" fmla="*/ 320 h 463"/>
                <a:gd name="T40" fmla="*/ 41 w 464"/>
                <a:gd name="T41" fmla="*/ 310 h 463"/>
                <a:gd name="T42" fmla="*/ 59 w 464"/>
                <a:gd name="T43" fmla="*/ 305 h 463"/>
                <a:gd name="T44" fmla="*/ 54 w 464"/>
                <a:gd name="T45" fmla="*/ 383 h 463"/>
                <a:gd name="T46" fmla="*/ 63 w 464"/>
                <a:gd name="T47" fmla="*/ 463 h 463"/>
                <a:gd name="T48" fmla="*/ 410 w 464"/>
                <a:gd name="T49" fmla="*/ 463 h 463"/>
                <a:gd name="T50" fmla="*/ 409 w 464"/>
                <a:gd name="T51" fmla="*/ 378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4" h="463">
                  <a:moveTo>
                    <a:pt x="409" y="378"/>
                  </a:moveTo>
                  <a:cubicBezTo>
                    <a:pt x="413" y="351"/>
                    <a:pt x="414" y="329"/>
                    <a:pt x="424" y="330"/>
                  </a:cubicBezTo>
                  <a:cubicBezTo>
                    <a:pt x="434" y="330"/>
                    <a:pt x="436" y="337"/>
                    <a:pt x="447" y="337"/>
                  </a:cubicBezTo>
                  <a:cubicBezTo>
                    <a:pt x="457" y="337"/>
                    <a:pt x="464" y="320"/>
                    <a:pt x="464" y="303"/>
                  </a:cubicBezTo>
                  <a:cubicBezTo>
                    <a:pt x="464" y="287"/>
                    <a:pt x="464" y="260"/>
                    <a:pt x="449" y="262"/>
                  </a:cubicBezTo>
                  <a:cubicBezTo>
                    <a:pt x="434" y="265"/>
                    <a:pt x="433" y="290"/>
                    <a:pt x="426" y="289"/>
                  </a:cubicBezTo>
                  <a:cubicBezTo>
                    <a:pt x="409" y="286"/>
                    <a:pt x="400" y="250"/>
                    <a:pt x="409" y="207"/>
                  </a:cubicBezTo>
                  <a:cubicBezTo>
                    <a:pt x="412" y="190"/>
                    <a:pt x="420" y="124"/>
                    <a:pt x="409" y="72"/>
                  </a:cubicBezTo>
                  <a:cubicBezTo>
                    <a:pt x="383" y="77"/>
                    <a:pt x="349" y="71"/>
                    <a:pt x="298" y="63"/>
                  </a:cubicBezTo>
                  <a:cubicBezTo>
                    <a:pt x="263" y="58"/>
                    <a:pt x="235" y="45"/>
                    <a:pt x="244" y="35"/>
                  </a:cubicBezTo>
                  <a:cubicBezTo>
                    <a:pt x="250" y="27"/>
                    <a:pt x="255" y="11"/>
                    <a:pt x="247" y="5"/>
                  </a:cubicBezTo>
                  <a:cubicBezTo>
                    <a:pt x="238" y="0"/>
                    <a:pt x="200" y="4"/>
                    <a:pt x="192" y="8"/>
                  </a:cubicBezTo>
                  <a:cubicBezTo>
                    <a:pt x="184" y="12"/>
                    <a:pt x="183" y="22"/>
                    <a:pt x="191" y="39"/>
                  </a:cubicBezTo>
                  <a:cubicBezTo>
                    <a:pt x="202" y="61"/>
                    <a:pt x="156" y="71"/>
                    <a:pt x="131" y="63"/>
                  </a:cubicBezTo>
                  <a:cubicBezTo>
                    <a:pt x="99" y="52"/>
                    <a:pt x="78" y="62"/>
                    <a:pt x="58" y="70"/>
                  </a:cubicBezTo>
                  <a:cubicBezTo>
                    <a:pt x="63" y="94"/>
                    <a:pt x="61" y="160"/>
                    <a:pt x="59" y="183"/>
                  </a:cubicBezTo>
                  <a:cubicBezTo>
                    <a:pt x="57" y="205"/>
                    <a:pt x="51" y="242"/>
                    <a:pt x="47" y="255"/>
                  </a:cubicBezTo>
                  <a:cubicBezTo>
                    <a:pt x="46" y="260"/>
                    <a:pt x="41" y="279"/>
                    <a:pt x="25" y="266"/>
                  </a:cubicBezTo>
                  <a:cubicBezTo>
                    <a:pt x="10" y="254"/>
                    <a:pt x="4" y="270"/>
                    <a:pt x="2" y="282"/>
                  </a:cubicBezTo>
                  <a:cubicBezTo>
                    <a:pt x="0" y="295"/>
                    <a:pt x="2" y="307"/>
                    <a:pt x="12" y="320"/>
                  </a:cubicBezTo>
                  <a:cubicBezTo>
                    <a:pt x="23" y="332"/>
                    <a:pt x="34" y="322"/>
                    <a:pt x="41" y="310"/>
                  </a:cubicBezTo>
                  <a:cubicBezTo>
                    <a:pt x="47" y="299"/>
                    <a:pt x="53" y="297"/>
                    <a:pt x="59" y="305"/>
                  </a:cubicBezTo>
                  <a:cubicBezTo>
                    <a:pt x="68" y="315"/>
                    <a:pt x="58" y="339"/>
                    <a:pt x="54" y="383"/>
                  </a:cubicBezTo>
                  <a:cubicBezTo>
                    <a:pt x="51" y="403"/>
                    <a:pt x="58" y="441"/>
                    <a:pt x="63" y="463"/>
                  </a:cubicBezTo>
                  <a:cubicBezTo>
                    <a:pt x="410" y="463"/>
                    <a:pt x="410" y="463"/>
                    <a:pt x="410" y="463"/>
                  </a:cubicBezTo>
                  <a:cubicBezTo>
                    <a:pt x="404" y="426"/>
                    <a:pt x="407" y="394"/>
                    <a:pt x="409" y="378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013366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  <p:sp>
          <p:nvSpPr>
            <p:cNvPr id="55" name="Freeform 14"/>
            <p:cNvSpPr>
              <a:spLocks/>
            </p:cNvSpPr>
            <p:nvPr/>
          </p:nvSpPr>
          <p:spPr bwMode="auto">
            <a:xfrm>
              <a:off x="16652155" y="27521369"/>
              <a:ext cx="1655008" cy="2319954"/>
            </a:xfrm>
            <a:custGeom>
              <a:avLst/>
              <a:gdLst>
                <a:gd name="T0" fmla="*/ 222 w 371"/>
                <a:gd name="T1" fmla="*/ 65 h 516"/>
                <a:gd name="T2" fmla="*/ 204 w 371"/>
                <a:gd name="T3" fmla="*/ 33 h 516"/>
                <a:gd name="T4" fmla="*/ 179 w 371"/>
                <a:gd name="T5" fmla="*/ 6 h 516"/>
                <a:gd name="T6" fmla="*/ 130 w 371"/>
                <a:gd name="T7" fmla="*/ 16 h 516"/>
                <a:gd name="T8" fmla="*/ 157 w 371"/>
                <a:gd name="T9" fmla="*/ 43 h 516"/>
                <a:gd name="T10" fmla="*/ 119 w 371"/>
                <a:gd name="T11" fmla="*/ 71 h 516"/>
                <a:gd name="T12" fmla="*/ 22 w 371"/>
                <a:gd name="T13" fmla="*/ 70 h 516"/>
                <a:gd name="T14" fmla="*/ 24 w 371"/>
                <a:gd name="T15" fmla="*/ 186 h 516"/>
                <a:gd name="T16" fmla="*/ 29 w 371"/>
                <a:gd name="T17" fmla="*/ 220 h 516"/>
                <a:gd name="T18" fmla="*/ 65 w 371"/>
                <a:gd name="T19" fmla="*/ 218 h 516"/>
                <a:gd name="T20" fmla="*/ 74 w 371"/>
                <a:gd name="T21" fmla="*/ 257 h 516"/>
                <a:gd name="T22" fmla="*/ 41 w 371"/>
                <a:gd name="T23" fmla="*/ 260 h 516"/>
                <a:gd name="T24" fmla="*/ 21 w 371"/>
                <a:gd name="T25" fmla="*/ 307 h 516"/>
                <a:gd name="T26" fmla="*/ 20 w 371"/>
                <a:gd name="T27" fmla="*/ 462 h 516"/>
                <a:gd name="T28" fmla="*/ 119 w 371"/>
                <a:gd name="T29" fmla="*/ 466 h 516"/>
                <a:gd name="T30" fmla="*/ 111 w 371"/>
                <a:gd name="T31" fmla="*/ 493 h 516"/>
                <a:gd name="T32" fmla="*/ 140 w 371"/>
                <a:gd name="T33" fmla="*/ 512 h 516"/>
                <a:gd name="T34" fmla="*/ 189 w 371"/>
                <a:gd name="T35" fmla="*/ 503 h 516"/>
                <a:gd name="T36" fmla="*/ 163 w 371"/>
                <a:gd name="T37" fmla="*/ 465 h 516"/>
                <a:gd name="T38" fmla="*/ 371 w 371"/>
                <a:gd name="T39" fmla="*/ 472 h 516"/>
                <a:gd name="T40" fmla="*/ 371 w 371"/>
                <a:gd name="T41" fmla="*/ 58 h 516"/>
                <a:gd name="T42" fmla="*/ 222 w 371"/>
                <a:gd name="T43" fmla="*/ 6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1" h="516">
                  <a:moveTo>
                    <a:pt x="222" y="65"/>
                  </a:moveTo>
                  <a:cubicBezTo>
                    <a:pt x="205" y="60"/>
                    <a:pt x="194" y="50"/>
                    <a:pt x="204" y="33"/>
                  </a:cubicBezTo>
                  <a:cubicBezTo>
                    <a:pt x="213" y="16"/>
                    <a:pt x="194" y="11"/>
                    <a:pt x="179" y="6"/>
                  </a:cubicBezTo>
                  <a:cubicBezTo>
                    <a:pt x="163" y="1"/>
                    <a:pt x="132" y="0"/>
                    <a:pt x="130" y="16"/>
                  </a:cubicBezTo>
                  <a:cubicBezTo>
                    <a:pt x="128" y="31"/>
                    <a:pt x="150" y="36"/>
                    <a:pt x="157" y="43"/>
                  </a:cubicBezTo>
                  <a:cubicBezTo>
                    <a:pt x="164" y="50"/>
                    <a:pt x="148" y="65"/>
                    <a:pt x="119" y="71"/>
                  </a:cubicBezTo>
                  <a:cubicBezTo>
                    <a:pt x="95" y="76"/>
                    <a:pt x="65" y="76"/>
                    <a:pt x="22" y="70"/>
                  </a:cubicBezTo>
                  <a:cubicBezTo>
                    <a:pt x="25" y="100"/>
                    <a:pt x="37" y="132"/>
                    <a:pt x="24" y="186"/>
                  </a:cubicBezTo>
                  <a:cubicBezTo>
                    <a:pt x="19" y="203"/>
                    <a:pt x="17" y="214"/>
                    <a:pt x="29" y="220"/>
                  </a:cubicBezTo>
                  <a:cubicBezTo>
                    <a:pt x="41" y="227"/>
                    <a:pt x="57" y="212"/>
                    <a:pt x="65" y="218"/>
                  </a:cubicBezTo>
                  <a:cubicBezTo>
                    <a:pt x="73" y="224"/>
                    <a:pt x="79" y="242"/>
                    <a:pt x="74" y="257"/>
                  </a:cubicBezTo>
                  <a:cubicBezTo>
                    <a:pt x="69" y="272"/>
                    <a:pt x="58" y="275"/>
                    <a:pt x="41" y="260"/>
                  </a:cubicBezTo>
                  <a:cubicBezTo>
                    <a:pt x="29" y="248"/>
                    <a:pt x="22" y="276"/>
                    <a:pt x="21" y="307"/>
                  </a:cubicBezTo>
                  <a:cubicBezTo>
                    <a:pt x="20" y="331"/>
                    <a:pt x="0" y="381"/>
                    <a:pt x="20" y="462"/>
                  </a:cubicBezTo>
                  <a:cubicBezTo>
                    <a:pt x="31" y="459"/>
                    <a:pt x="93" y="453"/>
                    <a:pt x="119" y="466"/>
                  </a:cubicBezTo>
                  <a:cubicBezTo>
                    <a:pt x="130" y="472"/>
                    <a:pt x="112" y="482"/>
                    <a:pt x="111" y="493"/>
                  </a:cubicBezTo>
                  <a:cubicBezTo>
                    <a:pt x="111" y="504"/>
                    <a:pt x="119" y="511"/>
                    <a:pt x="140" y="512"/>
                  </a:cubicBezTo>
                  <a:cubicBezTo>
                    <a:pt x="160" y="513"/>
                    <a:pt x="184" y="516"/>
                    <a:pt x="189" y="503"/>
                  </a:cubicBezTo>
                  <a:cubicBezTo>
                    <a:pt x="193" y="489"/>
                    <a:pt x="152" y="474"/>
                    <a:pt x="163" y="465"/>
                  </a:cubicBezTo>
                  <a:cubicBezTo>
                    <a:pt x="192" y="443"/>
                    <a:pt x="304" y="454"/>
                    <a:pt x="371" y="472"/>
                  </a:cubicBezTo>
                  <a:cubicBezTo>
                    <a:pt x="371" y="58"/>
                    <a:pt x="371" y="58"/>
                    <a:pt x="371" y="58"/>
                  </a:cubicBezTo>
                  <a:cubicBezTo>
                    <a:pt x="308" y="53"/>
                    <a:pt x="235" y="69"/>
                    <a:pt x="222" y="65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013366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  <p:sp>
          <p:nvSpPr>
            <p:cNvPr id="56" name="Freeform 15"/>
            <p:cNvSpPr>
              <a:spLocks/>
            </p:cNvSpPr>
            <p:nvPr/>
          </p:nvSpPr>
          <p:spPr bwMode="auto">
            <a:xfrm>
              <a:off x="13555811" y="29609601"/>
              <a:ext cx="1681458" cy="1803773"/>
            </a:xfrm>
            <a:custGeom>
              <a:avLst/>
              <a:gdLst>
                <a:gd name="T0" fmla="*/ 363 w 377"/>
                <a:gd name="T1" fmla="*/ 321 h 401"/>
                <a:gd name="T2" fmla="*/ 368 w 377"/>
                <a:gd name="T3" fmla="*/ 243 h 401"/>
                <a:gd name="T4" fmla="*/ 350 w 377"/>
                <a:gd name="T5" fmla="*/ 248 h 401"/>
                <a:gd name="T6" fmla="*/ 321 w 377"/>
                <a:gd name="T7" fmla="*/ 258 h 401"/>
                <a:gd name="T8" fmla="*/ 311 w 377"/>
                <a:gd name="T9" fmla="*/ 220 h 401"/>
                <a:gd name="T10" fmla="*/ 334 w 377"/>
                <a:gd name="T11" fmla="*/ 204 h 401"/>
                <a:gd name="T12" fmla="*/ 356 w 377"/>
                <a:gd name="T13" fmla="*/ 193 h 401"/>
                <a:gd name="T14" fmla="*/ 368 w 377"/>
                <a:gd name="T15" fmla="*/ 121 h 401"/>
                <a:gd name="T16" fmla="*/ 367 w 377"/>
                <a:gd name="T17" fmla="*/ 8 h 401"/>
                <a:gd name="T18" fmla="*/ 294 w 377"/>
                <a:gd name="T19" fmla="*/ 7 h 401"/>
                <a:gd name="T20" fmla="*/ 247 w 377"/>
                <a:gd name="T21" fmla="*/ 28 h 401"/>
                <a:gd name="T22" fmla="*/ 267 w 377"/>
                <a:gd name="T23" fmla="*/ 51 h 401"/>
                <a:gd name="T24" fmla="*/ 219 w 377"/>
                <a:gd name="T25" fmla="*/ 75 h 401"/>
                <a:gd name="T26" fmla="*/ 204 w 377"/>
                <a:gd name="T27" fmla="*/ 38 h 401"/>
                <a:gd name="T28" fmla="*/ 146 w 377"/>
                <a:gd name="T29" fmla="*/ 8 h 401"/>
                <a:gd name="T30" fmla="*/ 14 w 377"/>
                <a:gd name="T31" fmla="*/ 13 h 401"/>
                <a:gd name="T32" fmla="*/ 3 w 377"/>
                <a:gd name="T33" fmla="*/ 133 h 401"/>
                <a:gd name="T34" fmla="*/ 24 w 377"/>
                <a:gd name="T35" fmla="*/ 175 h 401"/>
                <a:gd name="T36" fmla="*/ 44 w 377"/>
                <a:gd name="T37" fmla="*/ 148 h 401"/>
                <a:gd name="T38" fmla="*/ 66 w 377"/>
                <a:gd name="T39" fmla="*/ 184 h 401"/>
                <a:gd name="T40" fmla="*/ 31 w 377"/>
                <a:gd name="T41" fmla="*/ 227 h 401"/>
                <a:gd name="T42" fmla="*/ 2 w 377"/>
                <a:gd name="T43" fmla="*/ 255 h 401"/>
                <a:gd name="T44" fmla="*/ 15 w 377"/>
                <a:gd name="T45" fmla="*/ 401 h 401"/>
                <a:gd name="T46" fmla="*/ 372 w 377"/>
                <a:gd name="T47" fmla="*/ 401 h 401"/>
                <a:gd name="T48" fmla="*/ 363 w 377"/>
                <a:gd name="T49" fmla="*/ 32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7" h="401">
                  <a:moveTo>
                    <a:pt x="363" y="321"/>
                  </a:moveTo>
                  <a:cubicBezTo>
                    <a:pt x="367" y="277"/>
                    <a:pt x="377" y="253"/>
                    <a:pt x="368" y="243"/>
                  </a:cubicBezTo>
                  <a:cubicBezTo>
                    <a:pt x="362" y="235"/>
                    <a:pt x="356" y="237"/>
                    <a:pt x="350" y="248"/>
                  </a:cubicBezTo>
                  <a:cubicBezTo>
                    <a:pt x="343" y="260"/>
                    <a:pt x="332" y="270"/>
                    <a:pt x="321" y="258"/>
                  </a:cubicBezTo>
                  <a:cubicBezTo>
                    <a:pt x="311" y="245"/>
                    <a:pt x="309" y="233"/>
                    <a:pt x="311" y="220"/>
                  </a:cubicBezTo>
                  <a:cubicBezTo>
                    <a:pt x="313" y="208"/>
                    <a:pt x="319" y="192"/>
                    <a:pt x="334" y="204"/>
                  </a:cubicBezTo>
                  <a:cubicBezTo>
                    <a:pt x="350" y="217"/>
                    <a:pt x="355" y="198"/>
                    <a:pt x="356" y="193"/>
                  </a:cubicBezTo>
                  <a:cubicBezTo>
                    <a:pt x="360" y="180"/>
                    <a:pt x="366" y="143"/>
                    <a:pt x="368" y="121"/>
                  </a:cubicBezTo>
                  <a:cubicBezTo>
                    <a:pt x="370" y="98"/>
                    <a:pt x="372" y="32"/>
                    <a:pt x="367" y="8"/>
                  </a:cubicBezTo>
                  <a:cubicBezTo>
                    <a:pt x="329" y="19"/>
                    <a:pt x="321" y="10"/>
                    <a:pt x="294" y="7"/>
                  </a:cubicBezTo>
                  <a:cubicBezTo>
                    <a:pt x="268" y="4"/>
                    <a:pt x="248" y="16"/>
                    <a:pt x="247" y="28"/>
                  </a:cubicBezTo>
                  <a:cubicBezTo>
                    <a:pt x="247" y="39"/>
                    <a:pt x="267" y="35"/>
                    <a:pt x="267" y="51"/>
                  </a:cubicBezTo>
                  <a:cubicBezTo>
                    <a:pt x="267" y="57"/>
                    <a:pt x="257" y="79"/>
                    <a:pt x="219" y="75"/>
                  </a:cubicBezTo>
                  <a:cubicBezTo>
                    <a:pt x="180" y="71"/>
                    <a:pt x="200" y="50"/>
                    <a:pt x="204" y="38"/>
                  </a:cubicBezTo>
                  <a:cubicBezTo>
                    <a:pt x="208" y="23"/>
                    <a:pt x="175" y="13"/>
                    <a:pt x="146" y="8"/>
                  </a:cubicBezTo>
                  <a:cubicBezTo>
                    <a:pt x="107" y="0"/>
                    <a:pt x="34" y="13"/>
                    <a:pt x="14" y="13"/>
                  </a:cubicBezTo>
                  <a:cubicBezTo>
                    <a:pt x="20" y="64"/>
                    <a:pt x="3" y="107"/>
                    <a:pt x="3" y="133"/>
                  </a:cubicBezTo>
                  <a:cubicBezTo>
                    <a:pt x="4" y="147"/>
                    <a:pt x="12" y="175"/>
                    <a:pt x="24" y="175"/>
                  </a:cubicBezTo>
                  <a:cubicBezTo>
                    <a:pt x="36" y="175"/>
                    <a:pt x="31" y="148"/>
                    <a:pt x="44" y="148"/>
                  </a:cubicBezTo>
                  <a:cubicBezTo>
                    <a:pt x="58" y="148"/>
                    <a:pt x="69" y="167"/>
                    <a:pt x="66" y="184"/>
                  </a:cubicBezTo>
                  <a:cubicBezTo>
                    <a:pt x="64" y="200"/>
                    <a:pt x="60" y="230"/>
                    <a:pt x="31" y="227"/>
                  </a:cubicBezTo>
                  <a:cubicBezTo>
                    <a:pt x="2" y="225"/>
                    <a:pt x="0" y="241"/>
                    <a:pt x="2" y="255"/>
                  </a:cubicBezTo>
                  <a:cubicBezTo>
                    <a:pt x="4" y="265"/>
                    <a:pt x="14" y="341"/>
                    <a:pt x="15" y="401"/>
                  </a:cubicBezTo>
                  <a:cubicBezTo>
                    <a:pt x="372" y="401"/>
                    <a:pt x="372" y="401"/>
                    <a:pt x="372" y="401"/>
                  </a:cubicBezTo>
                  <a:cubicBezTo>
                    <a:pt x="367" y="379"/>
                    <a:pt x="360" y="341"/>
                    <a:pt x="363" y="321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013366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  <p:sp>
          <p:nvSpPr>
            <p:cNvPr id="57" name="Freeform 16"/>
            <p:cNvSpPr>
              <a:spLocks/>
            </p:cNvSpPr>
            <p:nvPr/>
          </p:nvSpPr>
          <p:spPr bwMode="auto">
            <a:xfrm>
              <a:off x="11899627" y="29537593"/>
              <a:ext cx="1965281" cy="1872208"/>
            </a:xfrm>
            <a:custGeom>
              <a:avLst/>
              <a:gdLst>
                <a:gd name="T0" fmla="*/ 370 w 408"/>
                <a:gd name="T1" fmla="*/ 236 h 410"/>
                <a:gd name="T2" fmla="*/ 405 w 408"/>
                <a:gd name="T3" fmla="*/ 193 h 410"/>
                <a:gd name="T4" fmla="*/ 383 w 408"/>
                <a:gd name="T5" fmla="*/ 157 h 410"/>
                <a:gd name="T6" fmla="*/ 363 w 408"/>
                <a:gd name="T7" fmla="*/ 184 h 410"/>
                <a:gd name="T8" fmla="*/ 342 w 408"/>
                <a:gd name="T9" fmla="*/ 142 h 410"/>
                <a:gd name="T10" fmla="*/ 353 w 408"/>
                <a:gd name="T11" fmla="*/ 22 h 410"/>
                <a:gd name="T12" fmla="*/ 166 w 408"/>
                <a:gd name="T13" fmla="*/ 18 h 410"/>
                <a:gd name="T14" fmla="*/ 191 w 408"/>
                <a:gd name="T15" fmla="*/ 55 h 410"/>
                <a:gd name="T16" fmla="*/ 142 w 408"/>
                <a:gd name="T17" fmla="*/ 65 h 410"/>
                <a:gd name="T18" fmla="*/ 114 w 408"/>
                <a:gd name="T19" fmla="*/ 45 h 410"/>
                <a:gd name="T20" fmla="*/ 121 w 408"/>
                <a:gd name="T21" fmla="*/ 19 h 410"/>
                <a:gd name="T22" fmla="*/ 0 w 408"/>
                <a:gd name="T23" fmla="*/ 22 h 410"/>
                <a:gd name="T24" fmla="*/ 0 w 408"/>
                <a:gd name="T25" fmla="*/ 410 h 410"/>
                <a:gd name="T26" fmla="*/ 354 w 408"/>
                <a:gd name="T27" fmla="*/ 410 h 410"/>
                <a:gd name="T28" fmla="*/ 341 w 408"/>
                <a:gd name="T29" fmla="*/ 264 h 410"/>
                <a:gd name="T30" fmla="*/ 370 w 408"/>
                <a:gd name="T31" fmla="*/ 236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8" h="410">
                  <a:moveTo>
                    <a:pt x="370" y="236"/>
                  </a:moveTo>
                  <a:cubicBezTo>
                    <a:pt x="399" y="239"/>
                    <a:pt x="403" y="209"/>
                    <a:pt x="405" y="193"/>
                  </a:cubicBezTo>
                  <a:cubicBezTo>
                    <a:pt x="408" y="176"/>
                    <a:pt x="397" y="157"/>
                    <a:pt x="383" y="157"/>
                  </a:cubicBezTo>
                  <a:cubicBezTo>
                    <a:pt x="370" y="157"/>
                    <a:pt x="375" y="184"/>
                    <a:pt x="363" y="184"/>
                  </a:cubicBezTo>
                  <a:cubicBezTo>
                    <a:pt x="351" y="184"/>
                    <a:pt x="343" y="156"/>
                    <a:pt x="342" y="142"/>
                  </a:cubicBezTo>
                  <a:cubicBezTo>
                    <a:pt x="342" y="116"/>
                    <a:pt x="359" y="73"/>
                    <a:pt x="353" y="22"/>
                  </a:cubicBezTo>
                  <a:cubicBezTo>
                    <a:pt x="302" y="0"/>
                    <a:pt x="176" y="8"/>
                    <a:pt x="166" y="18"/>
                  </a:cubicBezTo>
                  <a:cubicBezTo>
                    <a:pt x="156" y="28"/>
                    <a:pt x="195" y="42"/>
                    <a:pt x="191" y="55"/>
                  </a:cubicBezTo>
                  <a:cubicBezTo>
                    <a:pt x="187" y="69"/>
                    <a:pt x="163" y="66"/>
                    <a:pt x="142" y="65"/>
                  </a:cubicBezTo>
                  <a:cubicBezTo>
                    <a:pt x="122" y="63"/>
                    <a:pt x="113" y="56"/>
                    <a:pt x="114" y="45"/>
                  </a:cubicBezTo>
                  <a:cubicBezTo>
                    <a:pt x="114" y="34"/>
                    <a:pt x="132" y="25"/>
                    <a:pt x="121" y="19"/>
                  </a:cubicBezTo>
                  <a:cubicBezTo>
                    <a:pt x="102" y="9"/>
                    <a:pt x="48" y="10"/>
                    <a:pt x="0" y="22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354" y="410"/>
                    <a:pt x="354" y="410"/>
                    <a:pt x="354" y="410"/>
                  </a:cubicBezTo>
                  <a:cubicBezTo>
                    <a:pt x="353" y="350"/>
                    <a:pt x="343" y="274"/>
                    <a:pt x="341" y="264"/>
                  </a:cubicBezTo>
                  <a:cubicBezTo>
                    <a:pt x="339" y="250"/>
                    <a:pt x="341" y="234"/>
                    <a:pt x="370" y="236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4F81BD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  <p:sp>
          <p:nvSpPr>
            <p:cNvPr id="58" name="Freeform 17"/>
            <p:cNvSpPr>
              <a:spLocks/>
            </p:cNvSpPr>
            <p:nvPr/>
          </p:nvSpPr>
          <p:spPr bwMode="auto">
            <a:xfrm>
              <a:off x="11899628" y="27559004"/>
              <a:ext cx="1728192" cy="2266621"/>
            </a:xfrm>
            <a:custGeom>
              <a:avLst/>
              <a:gdLst>
                <a:gd name="T0" fmla="*/ 121 w 376"/>
                <a:gd name="T1" fmla="*/ 454 h 504"/>
                <a:gd name="T2" fmla="*/ 114 w 376"/>
                <a:gd name="T3" fmla="*/ 480 h 504"/>
                <a:gd name="T4" fmla="*/ 142 w 376"/>
                <a:gd name="T5" fmla="*/ 500 h 504"/>
                <a:gd name="T6" fmla="*/ 191 w 376"/>
                <a:gd name="T7" fmla="*/ 490 h 504"/>
                <a:gd name="T8" fmla="*/ 166 w 376"/>
                <a:gd name="T9" fmla="*/ 453 h 504"/>
                <a:gd name="T10" fmla="*/ 353 w 376"/>
                <a:gd name="T11" fmla="*/ 457 h 504"/>
                <a:gd name="T12" fmla="*/ 358 w 376"/>
                <a:gd name="T13" fmla="*/ 380 h 504"/>
                <a:gd name="T14" fmla="*/ 340 w 376"/>
                <a:gd name="T15" fmla="*/ 389 h 504"/>
                <a:gd name="T16" fmla="*/ 317 w 376"/>
                <a:gd name="T17" fmla="*/ 394 h 504"/>
                <a:gd name="T18" fmla="*/ 311 w 376"/>
                <a:gd name="T19" fmla="*/ 345 h 504"/>
                <a:gd name="T20" fmla="*/ 340 w 376"/>
                <a:gd name="T21" fmla="*/ 341 h 504"/>
                <a:gd name="T22" fmla="*/ 357 w 376"/>
                <a:gd name="T23" fmla="*/ 332 h 504"/>
                <a:gd name="T24" fmla="*/ 352 w 376"/>
                <a:gd name="T25" fmla="*/ 246 h 504"/>
                <a:gd name="T26" fmla="*/ 353 w 376"/>
                <a:gd name="T27" fmla="*/ 67 h 504"/>
                <a:gd name="T28" fmla="*/ 160 w 376"/>
                <a:gd name="T29" fmla="*/ 64 h 504"/>
                <a:gd name="T30" fmla="*/ 149 w 376"/>
                <a:gd name="T31" fmla="*/ 54 h 504"/>
                <a:gd name="T32" fmla="*/ 165 w 376"/>
                <a:gd name="T33" fmla="*/ 33 h 504"/>
                <a:gd name="T34" fmla="*/ 148 w 376"/>
                <a:gd name="T35" fmla="*/ 13 h 504"/>
                <a:gd name="T36" fmla="*/ 90 w 376"/>
                <a:gd name="T37" fmla="*/ 16 h 504"/>
                <a:gd name="T38" fmla="*/ 108 w 376"/>
                <a:gd name="T39" fmla="*/ 53 h 504"/>
                <a:gd name="T40" fmla="*/ 0 w 376"/>
                <a:gd name="T41" fmla="*/ 62 h 504"/>
                <a:gd name="T42" fmla="*/ 0 w 376"/>
                <a:gd name="T43" fmla="*/ 457 h 504"/>
                <a:gd name="T44" fmla="*/ 121 w 376"/>
                <a:gd name="T45" fmla="*/ 45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6" h="504">
                  <a:moveTo>
                    <a:pt x="121" y="454"/>
                  </a:moveTo>
                  <a:cubicBezTo>
                    <a:pt x="132" y="460"/>
                    <a:pt x="114" y="469"/>
                    <a:pt x="114" y="480"/>
                  </a:cubicBezTo>
                  <a:cubicBezTo>
                    <a:pt x="113" y="491"/>
                    <a:pt x="122" y="498"/>
                    <a:pt x="142" y="500"/>
                  </a:cubicBezTo>
                  <a:cubicBezTo>
                    <a:pt x="163" y="501"/>
                    <a:pt x="187" y="504"/>
                    <a:pt x="191" y="490"/>
                  </a:cubicBezTo>
                  <a:cubicBezTo>
                    <a:pt x="195" y="477"/>
                    <a:pt x="156" y="463"/>
                    <a:pt x="166" y="453"/>
                  </a:cubicBezTo>
                  <a:cubicBezTo>
                    <a:pt x="176" y="443"/>
                    <a:pt x="302" y="435"/>
                    <a:pt x="353" y="457"/>
                  </a:cubicBezTo>
                  <a:cubicBezTo>
                    <a:pt x="346" y="408"/>
                    <a:pt x="376" y="398"/>
                    <a:pt x="358" y="380"/>
                  </a:cubicBezTo>
                  <a:cubicBezTo>
                    <a:pt x="352" y="374"/>
                    <a:pt x="344" y="379"/>
                    <a:pt x="340" y="389"/>
                  </a:cubicBezTo>
                  <a:cubicBezTo>
                    <a:pt x="337" y="399"/>
                    <a:pt x="325" y="398"/>
                    <a:pt x="317" y="394"/>
                  </a:cubicBezTo>
                  <a:cubicBezTo>
                    <a:pt x="310" y="391"/>
                    <a:pt x="300" y="363"/>
                    <a:pt x="311" y="345"/>
                  </a:cubicBezTo>
                  <a:cubicBezTo>
                    <a:pt x="321" y="327"/>
                    <a:pt x="333" y="335"/>
                    <a:pt x="340" y="341"/>
                  </a:cubicBezTo>
                  <a:cubicBezTo>
                    <a:pt x="348" y="347"/>
                    <a:pt x="354" y="341"/>
                    <a:pt x="357" y="332"/>
                  </a:cubicBezTo>
                  <a:cubicBezTo>
                    <a:pt x="360" y="323"/>
                    <a:pt x="364" y="289"/>
                    <a:pt x="352" y="246"/>
                  </a:cubicBezTo>
                  <a:cubicBezTo>
                    <a:pt x="341" y="203"/>
                    <a:pt x="351" y="80"/>
                    <a:pt x="353" y="67"/>
                  </a:cubicBezTo>
                  <a:cubicBezTo>
                    <a:pt x="227" y="41"/>
                    <a:pt x="166" y="63"/>
                    <a:pt x="160" y="64"/>
                  </a:cubicBezTo>
                  <a:cubicBezTo>
                    <a:pt x="153" y="65"/>
                    <a:pt x="150" y="62"/>
                    <a:pt x="149" y="54"/>
                  </a:cubicBezTo>
                  <a:cubicBezTo>
                    <a:pt x="147" y="46"/>
                    <a:pt x="161" y="40"/>
                    <a:pt x="165" y="33"/>
                  </a:cubicBezTo>
                  <a:cubicBezTo>
                    <a:pt x="169" y="27"/>
                    <a:pt x="166" y="15"/>
                    <a:pt x="148" y="13"/>
                  </a:cubicBezTo>
                  <a:cubicBezTo>
                    <a:pt x="135" y="12"/>
                    <a:pt x="97" y="0"/>
                    <a:pt x="90" y="16"/>
                  </a:cubicBezTo>
                  <a:cubicBezTo>
                    <a:pt x="83" y="32"/>
                    <a:pt x="119" y="37"/>
                    <a:pt x="108" y="53"/>
                  </a:cubicBezTo>
                  <a:cubicBezTo>
                    <a:pt x="100" y="64"/>
                    <a:pt x="45" y="51"/>
                    <a:pt x="0" y="62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48" y="445"/>
                    <a:pt x="102" y="444"/>
                    <a:pt x="121" y="454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013366">
                  <a:alpha val="37000"/>
                </a:srgbClr>
              </a:solidFill>
              <a:prstDash val="solid"/>
              <a:miter lim="800000"/>
              <a:headEnd/>
              <a:tailEnd/>
            </a:ln>
            <a:effectLst>
              <a:glow rad="25400">
                <a:srgbClr val="4F81BD">
                  <a:alpha val="50000"/>
                </a:srgb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"/>
              </a:endParaRPr>
            </a:p>
          </p:txBody>
        </p:sp>
      </p:grpSp>
      <p:sp>
        <p:nvSpPr>
          <p:cNvPr id="59" name="Pfeil nach unten 34"/>
          <p:cNvSpPr/>
          <p:nvPr/>
        </p:nvSpPr>
        <p:spPr>
          <a:xfrm>
            <a:off x="4347545" y="1093883"/>
            <a:ext cx="458931" cy="589302"/>
          </a:xfrm>
          <a:prstGeom prst="downArrow">
            <a:avLst/>
          </a:prstGeom>
          <a:gradFill flip="none" rotWithShape="1">
            <a:gsLst>
              <a:gs pos="0">
                <a:srgbClr val="003366"/>
              </a:gs>
              <a:gs pos="85000">
                <a:srgbClr val="4F81BD">
                  <a:tint val="60000"/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ysClr val="window" lastClr="FFFFFF"/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94210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j03155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924" y="3853344"/>
            <a:ext cx="2743200" cy="1956816"/>
          </a:xfrm>
          <a:prstGeom prst="rect">
            <a:avLst/>
          </a:prstGeom>
        </p:spPr>
      </p:pic>
      <p:sp>
        <p:nvSpPr>
          <p:cNvPr id="41986" name="Rectangle 6"/>
          <p:cNvSpPr>
            <a:spLocks noChangeArrowheads="1"/>
          </p:cNvSpPr>
          <p:nvPr/>
        </p:nvSpPr>
        <p:spPr bwMode="auto">
          <a:xfrm>
            <a:off x="1601391" y="4604149"/>
            <a:ext cx="5938838" cy="64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57175" indent="-257175">
              <a:spcBef>
                <a:spcPct val="20000"/>
              </a:spcBef>
              <a:buFontTx/>
              <a:buChar char="•"/>
            </a:pPr>
            <a:endParaRPr lang="de-DE" sz="2400"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3155" y="4917172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Questions</a:t>
            </a:r>
            <a:r>
              <a:rPr lang="de-DE" dirty="0"/>
              <a:t>?</a:t>
            </a:r>
          </a:p>
        </p:txBody>
      </p:sp>
      <p:sp>
        <p:nvSpPr>
          <p:cNvPr id="41988" name="Text Placeholder 16"/>
          <p:cNvSpPr>
            <a:spLocks noGrp="1"/>
          </p:cNvSpPr>
          <p:nvPr>
            <p:ph type="body" idx="1"/>
          </p:nvPr>
        </p:nvSpPr>
        <p:spPr>
          <a:xfrm>
            <a:off x="783155" y="3416983"/>
            <a:ext cx="7772400" cy="1500187"/>
          </a:xfrm>
        </p:spPr>
        <p:txBody>
          <a:bodyPr/>
          <a:lstStyle/>
          <a:p>
            <a:r>
              <a:rPr lang="de-DE" dirty="0" err="1">
                <a:latin typeface="Calibri" charset="0"/>
              </a:rPr>
              <a:t>Thank</a:t>
            </a:r>
            <a:r>
              <a:rPr lang="de-DE" dirty="0">
                <a:latin typeface="Calibri" charset="0"/>
              </a:rPr>
              <a:t> </a:t>
            </a:r>
            <a:r>
              <a:rPr lang="de-DE" dirty="0" err="1">
                <a:latin typeface="Calibri" charset="0"/>
              </a:rPr>
              <a:t>you</a:t>
            </a:r>
            <a:r>
              <a:rPr lang="de-DE" dirty="0">
                <a:latin typeface="Calibri" charset="0"/>
              </a:rPr>
              <a:t> </a:t>
            </a:r>
            <a:r>
              <a:rPr lang="de-DE" dirty="0" err="1">
                <a:latin typeface="Calibri" charset="0"/>
              </a:rPr>
              <a:t>for</a:t>
            </a:r>
            <a:r>
              <a:rPr lang="de-DE" dirty="0">
                <a:latin typeface="Calibri" charset="0"/>
              </a:rPr>
              <a:t> </a:t>
            </a:r>
            <a:r>
              <a:rPr lang="de-DE" dirty="0" err="1">
                <a:latin typeface="Calibri" charset="0"/>
              </a:rPr>
              <a:t>your</a:t>
            </a:r>
            <a:r>
              <a:rPr lang="de-DE" dirty="0">
                <a:latin typeface="Calibri" charset="0"/>
              </a:rPr>
              <a:t> </a:t>
            </a:r>
            <a:r>
              <a:rPr lang="de-DE" dirty="0" err="1">
                <a:latin typeface="Calibri" charset="0"/>
              </a:rPr>
              <a:t>attention</a:t>
            </a:r>
            <a:r>
              <a:rPr lang="de-DE" dirty="0">
                <a:latin typeface="Calibri" charset="0"/>
              </a:rPr>
              <a:t>!</a:t>
            </a:r>
          </a:p>
        </p:txBody>
      </p:sp>
      <p:pic>
        <p:nvPicPr>
          <p:cNvPr id="9" name="Picture 7" descr="seqan_logo_800_pres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199" y="626553"/>
            <a:ext cx="2265018" cy="141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6" y="899839"/>
            <a:ext cx="3304419" cy="86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925" y="1933567"/>
            <a:ext cx="2023514" cy="1524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95400" y="2248510"/>
            <a:ext cx="1562100" cy="1962908"/>
            <a:chOff x="1967225" y="3229087"/>
            <a:chExt cx="2553789" cy="3432673"/>
          </a:xfrm>
        </p:grpSpPr>
        <p:sp>
          <p:nvSpPr>
            <p:cNvPr id="13" name="Abgerundetes Rechteck 14"/>
            <p:cNvSpPr/>
            <p:nvPr/>
          </p:nvSpPr>
          <p:spPr>
            <a:xfrm>
              <a:off x="1967225" y="3229087"/>
              <a:ext cx="2553789" cy="3432673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50761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905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"/>
                <a:cs typeface=""/>
              </a:endParaRPr>
            </a:p>
          </p:txBody>
        </p:sp>
        <p:pic>
          <p:nvPicPr>
            <p:cNvPr id="14" name="Bild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7408" y="3265594"/>
              <a:ext cx="2513055" cy="3288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98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rgbClr val="000000"/>
                </a:solidFill>
                <a:latin typeface="Calibri" pitchFamily="34" charset="0"/>
                <a:ea typeface="ヒラギノ角ゴ Pro W3" charset="0"/>
                <a:cs typeface="ヒラギノ角ゴ Pro W3" charset="0"/>
              </a:rPr>
              <a:t>Software </a:t>
            </a:r>
            <a:r>
              <a:rPr lang="de-DE" sz="3200" dirty="0" err="1">
                <a:solidFill>
                  <a:srgbClr val="000000"/>
                </a:solidFill>
                <a:latin typeface="Calibri" pitchFamily="34" charset="0"/>
                <a:ea typeface="ヒラギノ角ゴ Pro W3" charset="0"/>
                <a:cs typeface="ヒラギノ角ゴ Pro W3" charset="0"/>
              </a:rPr>
              <a:t>libraries</a:t>
            </a:r>
            <a:r>
              <a:rPr lang="de-DE" sz="3200" dirty="0">
                <a:solidFill>
                  <a:srgbClr val="000000"/>
                </a:solidFill>
                <a:latin typeface="Calibri" pitchFamily="34" charset="0"/>
                <a:ea typeface="ヒラギノ角ゴ Pro W3" charset="0"/>
                <a:cs typeface="ヒラギノ角ゴ Pro W3" charset="0"/>
              </a:rPr>
              <a:t> </a:t>
            </a:r>
            <a:r>
              <a:rPr lang="de-DE" sz="3200" dirty="0" err="1">
                <a:solidFill>
                  <a:srgbClr val="000000"/>
                </a:solidFill>
                <a:latin typeface="Calibri" pitchFamily="34" charset="0"/>
                <a:ea typeface="ヒラギノ角ゴ Pro W3" charset="0"/>
                <a:cs typeface="ヒラギノ角ゴ Pro W3" charset="0"/>
              </a:rPr>
              <a:t>bridge</a:t>
            </a:r>
            <a:r>
              <a:rPr lang="de-DE" sz="3200" dirty="0">
                <a:solidFill>
                  <a:srgbClr val="000000"/>
                </a:solidFill>
                <a:latin typeface="Calibri" pitchFamily="34" charset="0"/>
                <a:ea typeface="ヒラギノ角ゴ Pro W3" charset="0"/>
                <a:cs typeface="ヒラギノ角ゴ Pro W3" charset="0"/>
              </a:rPr>
              <a:t> </a:t>
            </a:r>
            <a:r>
              <a:rPr lang="de-DE" sz="3200" dirty="0" err="1">
                <a:solidFill>
                  <a:srgbClr val="000000"/>
                </a:solidFill>
                <a:latin typeface="Calibri" pitchFamily="34" charset="0"/>
                <a:ea typeface="ヒラギノ角ゴ Pro W3" charset="0"/>
                <a:cs typeface="ヒラギノ角ゴ Pro W3" charset="0"/>
              </a:rPr>
              <a:t>gap</a:t>
            </a:r>
            <a:endParaRPr lang="de-DE" sz="3200" dirty="0">
              <a:solidFill>
                <a:srgbClr val="000000"/>
              </a:solidFill>
              <a:latin typeface="Calibri" pitchFamily="34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87" y="1609377"/>
            <a:ext cx="8578771" cy="47937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681" y="875092"/>
            <a:ext cx="1159617" cy="369332"/>
          </a:xfrm>
          <a:prstGeom prst="rect">
            <a:avLst/>
          </a:prstGeom>
          <a:solidFill>
            <a:srgbClr val="0000FF">
              <a:alpha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sz="1800" b="0" dirty="0" smtClean="0">
                <a:solidFill>
                  <a:srgbClr val="FFFFFF"/>
                </a:solidFill>
                <a:latin typeface="Arial" charset="0"/>
                <a:cs typeface=""/>
              </a:rPr>
              <a:t>RNA-</a:t>
            </a:r>
            <a:r>
              <a:rPr lang="en-US" sz="1800" b="0" dirty="0" err="1" smtClean="0">
                <a:solidFill>
                  <a:srgbClr val="FFFFFF"/>
                </a:solidFill>
                <a:latin typeface="Arial" charset="0"/>
                <a:cs typeface=""/>
              </a:rPr>
              <a:t>Seq</a:t>
            </a:r>
            <a:endParaRPr lang="en-US" sz="1800" b="0" dirty="0">
              <a:solidFill>
                <a:srgbClr val="FFFFFF"/>
              </a:solidFill>
              <a:latin typeface="Arial" charset="0"/>
              <a:cs typeface="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9108" y="1443695"/>
            <a:ext cx="1185428" cy="369332"/>
          </a:xfrm>
          <a:prstGeom prst="rect">
            <a:avLst/>
          </a:prstGeom>
          <a:solidFill>
            <a:srgbClr val="0000FF">
              <a:alpha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sz="1800" b="0" dirty="0" err="1" smtClean="0">
                <a:solidFill>
                  <a:srgbClr val="FFFFFF"/>
                </a:solidFill>
                <a:latin typeface="Arial" charset="0"/>
                <a:cs typeface=""/>
              </a:rPr>
              <a:t>ChIP-Seq</a:t>
            </a:r>
            <a:endParaRPr lang="en-US" sz="1800" b="0" dirty="0">
              <a:solidFill>
                <a:srgbClr val="FFFFFF"/>
              </a:solidFill>
              <a:latin typeface="Arial" charset="0"/>
              <a:cs typeface="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6211" y="835398"/>
            <a:ext cx="2044851" cy="369332"/>
          </a:xfrm>
          <a:prstGeom prst="rect">
            <a:avLst/>
          </a:prstGeom>
          <a:solidFill>
            <a:srgbClr val="0000FF">
              <a:alpha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sz="1800" b="0" dirty="0" smtClean="0">
                <a:solidFill>
                  <a:srgbClr val="FFFFFF"/>
                </a:solidFill>
                <a:latin typeface="Arial" charset="0"/>
                <a:cs typeface=""/>
              </a:rPr>
              <a:t>Structural variants</a:t>
            </a:r>
            <a:endParaRPr lang="en-US" sz="1800" b="0" dirty="0">
              <a:solidFill>
                <a:srgbClr val="FFFFFF"/>
              </a:solidFill>
              <a:latin typeface="Arial" charset="0"/>
              <a:cs typeface="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13170" y="870408"/>
            <a:ext cx="2892326" cy="369332"/>
          </a:xfrm>
          <a:prstGeom prst="rect">
            <a:avLst/>
          </a:prstGeom>
          <a:solidFill>
            <a:srgbClr val="0000FF">
              <a:alpha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sz="1800" b="0" dirty="0" err="1" smtClean="0">
                <a:solidFill>
                  <a:srgbClr val="FFFFFF"/>
                </a:solidFill>
                <a:latin typeface="Arial" charset="0"/>
                <a:cs typeface=""/>
              </a:rPr>
              <a:t>Metagenomics</a:t>
            </a:r>
            <a:r>
              <a:rPr lang="en-US" sz="1800" b="0" dirty="0" smtClean="0">
                <a:solidFill>
                  <a:srgbClr val="FFFFFF"/>
                </a:solidFill>
                <a:latin typeface="Arial" charset="0"/>
                <a:cs typeface=""/>
              </a:rPr>
              <a:t> abundance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1477" y="1374978"/>
            <a:ext cx="2263398" cy="369332"/>
          </a:xfrm>
          <a:prstGeom prst="rect">
            <a:avLst/>
          </a:prstGeom>
          <a:solidFill>
            <a:srgbClr val="0000FF">
              <a:alpha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sz="1800" b="0" dirty="0" smtClean="0">
                <a:solidFill>
                  <a:srgbClr val="FFFFFF"/>
                </a:solidFill>
                <a:latin typeface="Arial" charset="0"/>
                <a:cs typeface=""/>
              </a:rPr>
              <a:t>Sequence assembly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72766" y="1439011"/>
            <a:ext cx="1980831" cy="369332"/>
          </a:xfrm>
          <a:prstGeom prst="rect">
            <a:avLst/>
          </a:prstGeom>
          <a:solidFill>
            <a:srgbClr val="0000FF">
              <a:alpha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sz="1800" b="0" dirty="0" smtClean="0">
                <a:solidFill>
                  <a:srgbClr val="FFFFFF"/>
                </a:solidFill>
                <a:latin typeface="Arial" charset="0"/>
                <a:cs typeface=""/>
              </a:rPr>
              <a:t>Cancer genomics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2201" y="5651400"/>
            <a:ext cx="1146656" cy="369332"/>
          </a:xfrm>
          <a:prstGeom prst="rect">
            <a:avLst/>
          </a:prstGeom>
          <a:solidFill>
            <a:srgbClr val="008000">
              <a:alpha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sz="1800" b="0" dirty="0" smtClean="0">
                <a:solidFill>
                  <a:srgbClr val="FFFFFF"/>
                </a:solidFill>
                <a:latin typeface="Arial" charset="0"/>
                <a:cs typeface=""/>
              </a:rPr>
              <a:t>FM-index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1423" y="6155971"/>
            <a:ext cx="1463261" cy="369332"/>
          </a:xfrm>
          <a:prstGeom prst="rect">
            <a:avLst/>
          </a:prstGeom>
          <a:solidFill>
            <a:srgbClr val="008000">
              <a:alpha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sz="1800" b="0" dirty="0" smtClean="0">
                <a:solidFill>
                  <a:srgbClr val="FFFFFF"/>
                </a:solidFill>
                <a:latin typeface="Arial" charset="0"/>
                <a:cs typeface=""/>
              </a:rPr>
              <a:t>Suffix arrays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54382" y="5636044"/>
            <a:ext cx="1121070" cy="369332"/>
          </a:xfrm>
          <a:prstGeom prst="rect">
            <a:avLst/>
          </a:prstGeom>
          <a:solidFill>
            <a:srgbClr val="008000">
              <a:alpha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sz="1800" b="0" dirty="0" smtClean="0">
                <a:solidFill>
                  <a:srgbClr val="FFFFFF"/>
                </a:solidFill>
                <a:latin typeface="Arial" charset="0"/>
                <a:cs typeface=""/>
              </a:rPr>
              <a:t>Multicore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61324" y="6183303"/>
            <a:ext cx="2494117" cy="369332"/>
          </a:xfrm>
          <a:prstGeom prst="rect">
            <a:avLst/>
          </a:prstGeom>
          <a:solidFill>
            <a:srgbClr val="008000">
              <a:alpha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sz="1800" b="0" dirty="0" smtClean="0">
                <a:solidFill>
                  <a:srgbClr val="FFFFFF"/>
                </a:solidFill>
                <a:latin typeface="Arial" charset="0"/>
                <a:cs typeface=""/>
              </a:rPr>
              <a:t>Hardware acceleration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6623" y="5620689"/>
            <a:ext cx="1313243" cy="369332"/>
          </a:xfrm>
          <a:prstGeom prst="rect">
            <a:avLst/>
          </a:prstGeom>
          <a:solidFill>
            <a:srgbClr val="008000">
              <a:alpha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sz="1800" b="0" dirty="0" smtClean="0">
                <a:solidFill>
                  <a:srgbClr val="FFFFFF"/>
                </a:solidFill>
                <a:latin typeface="Arial" charset="0"/>
                <a:cs typeface=""/>
              </a:rPr>
              <a:t>K-</a:t>
            </a:r>
            <a:r>
              <a:rPr lang="en-US" sz="1800" b="0" dirty="0" err="1" smtClean="0">
                <a:solidFill>
                  <a:srgbClr val="FFFFFF"/>
                </a:solidFill>
                <a:latin typeface="Arial" charset="0"/>
                <a:cs typeface=""/>
              </a:rPr>
              <a:t>mer</a:t>
            </a:r>
            <a:r>
              <a:rPr lang="en-US" sz="1800" b="0" dirty="0" smtClean="0">
                <a:solidFill>
                  <a:srgbClr val="FFFFFF"/>
                </a:solidFill>
                <a:latin typeface="Arial" charset="0"/>
                <a:cs typeface=""/>
              </a:rPr>
              <a:t> filter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12518" y="6199963"/>
            <a:ext cx="1005541" cy="369332"/>
          </a:xfrm>
          <a:prstGeom prst="rect">
            <a:avLst/>
          </a:prstGeom>
          <a:solidFill>
            <a:srgbClr val="008000">
              <a:alpha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sz="1800" b="0" dirty="0" smtClean="0">
                <a:solidFill>
                  <a:srgbClr val="FFFFFF"/>
                </a:solidFill>
                <a:latin typeface="Arial" charset="0"/>
                <a:cs typeface=""/>
              </a:rPr>
              <a:t>Fast I/O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8583" y="5733395"/>
            <a:ext cx="2185965" cy="369332"/>
          </a:xfrm>
          <a:prstGeom prst="rect">
            <a:avLst/>
          </a:prstGeom>
          <a:solidFill>
            <a:srgbClr val="008000">
              <a:alpha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sz="1800" b="0" dirty="0" smtClean="0">
                <a:solidFill>
                  <a:srgbClr val="FFFFFF"/>
                </a:solidFill>
                <a:latin typeface="Arial" charset="0"/>
                <a:cs typeface=""/>
              </a:rPr>
              <a:t>Secondary memory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281100" y="2242777"/>
            <a:ext cx="4218691" cy="2860057"/>
            <a:chOff x="680166" y="2529229"/>
            <a:chExt cx="4218691" cy="286005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0" name="Rounded Rectangle 19"/>
            <p:cNvSpPr/>
            <p:nvPr/>
          </p:nvSpPr>
          <p:spPr bwMode="auto">
            <a:xfrm>
              <a:off x="917869" y="2529229"/>
              <a:ext cx="3980988" cy="2860057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1800" b="0" smtClean="0">
                <a:solidFill>
                  <a:srgbClr val="333333"/>
                </a:solidFill>
                <a:latin typeface="Arial" charset="0"/>
                <a:cs typeface=""/>
              </a:endParaRPr>
            </a:p>
          </p:txBody>
        </p:sp>
        <p:pic>
          <p:nvPicPr>
            <p:cNvPr id="19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166" y="2673524"/>
              <a:ext cx="4069270" cy="2555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165397"/>
      </p:ext>
    </p:extLst>
  </p:cSld>
  <p:clrMapOvr>
    <a:masterClrMapping/>
  </p:clrMapOvr>
  <p:transition spd="slow" advTm="117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SeqAn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5" y="782782"/>
            <a:ext cx="6214349" cy="3459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43000"/>
            <a:ext cx="3583971" cy="5388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39" y="1542787"/>
            <a:ext cx="6669464" cy="521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3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 bwMode="auto">
          <a:xfrm rot="5400000">
            <a:off x="4674212" y="4317332"/>
            <a:ext cx="2310176" cy="242702"/>
          </a:xfrm>
          <a:prstGeom prst="rightArrow">
            <a:avLst>
              <a:gd name="adj1" fmla="val 50000"/>
              <a:gd name="adj2" fmla="val 65070"/>
            </a:avLst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we'll do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 </a:t>
            </a:r>
            <a:r>
              <a:rPr lang="en-US" dirty="0" err="1" smtClean="0"/>
              <a:t>miniLagan</a:t>
            </a:r>
            <a:endParaRPr lang="en-US" dirty="0" smtClean="0"/>
          </a:p>
          <a:p>
            <a:pPr lvl="1"/>
            <a:r>
              <a:rPr lang="en-US" dirty="0" smtClean="0"/>
              <a:t>sequence alignment for large-scale sequences</a:t>
            </a:r>
          </a:p>
          <a:p>
            <a:r>
              <a:rPr lang="en-US" dirty="0" smtClean="0"/>
              <a:t>How does Lagan work?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5032664" y="2621971"/>
            <a:ext cx="1593273" cy="6858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f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charset="0"/>
                <a:ea typeface="Calibri" charset="0"/>
                <a:cs typeface="Calibri" charset="0"/>
              </a:rPr>
              <a:t>ilter seeds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032664" y="3581400"/>
            <a:ext cx="1593273" cy="6858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charset="0"/>
                <a:ea typeface="Calibri" charset="0"/>
                <a:cs typeface="Calibri" charset="0"/>
              </a:rPr>
              <a:t>CHAOS chaining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032664" y="4572000"/>
            <a:ext cx="1593273" cy="6858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charset="0"/>
                <a:ea typeface="Calibri" charset="0"/>
                <a:cs typeface="Calibri" charset="0"/>
              </a:rPr>
              <a:t>global chaining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U-Turn Arrow 7"/>
          <p:cNvSpPr/>
          <p:nvPr/>
        </p:nvSpPr>
        <p:spPr bwMode="auto">
          <a:xfrm rot="16200000" flipV="1">
            <a:off x="5334000" y="3631869"/>
            <a:ext cx="3352800" cy="1524000"/>
          </a:xfrm>
          <a:prstGeom prst="uturnArrow">
            <a:avLst>
              <a:gd name="adj1" fmla="val 8998"/>
              <a:gd name="adj2" fmla="val 13401"/>
              <a:gd name="adj3" fmla="val 19299"/>
              <a:gd name="adj4" fmla="val 28192"/>
              <a:gd name="adj5" fmla="val 75346"/>
            </a:avLst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9" name="Snip and Round Single Corner Rectangle 8"/>
          <p:cNvSpPr/>
          <p:nvPr/>
        </p:nvSpPr>
        <p:spPr bwMode="auto">
          <a:xfrm>
            <a:off x="6825095" y="4165270"/>
            <a:ext cx="2033156" cy="685800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Calibri" charset="0"/>
                <a:ea typeface="Calibri" charset="0"/>
                <a:cs typeface="Calibri" charset="0"/>
              </a:rPr>
              <a:t>adapt seeding</a:t>
            </a:r>
            <a:r>
              <a:rPr kumimoji="0" lang="en-US" sz="2000" b="1" i="0" u="none" strike="noStrike" cap="none" normalizeH="0" smtClean="0">
                <a:ln>
                  <a:noFill/>
                </a:ln>
                <a:solidFill>
                  <a:schemeClr val="tx2"/>
                </a:solidFill>
                <a:effectLst/>
                <a:latin typeface="Calibri" charset="0"/>
                <a:ea typeface="Calibri" charset="0"/>
                <a:cs typeface="Calibri" charset="0"/>
              </a:rPr>
              <a:t> parameter</a:t>
            </a:r>
            <a:endParaRPr kumimoji="0" lang="en-US" sz="20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Diamond 9"/>
          <p:cNvSpPr/>
          <p:nvPr/>
        </p:nvSpPr>
        <p:spPr bwMode="auto">
          <a:xfrm>
            <a:off x="5410200" y="5593771"/>
            <a:ext cx="838200" cy="857499"/>
          </a:xfrm>
          <a:prstGeom prst="diamond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292927" y="5684321"/>
            <a:ext cx="1898073" cy="6858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charset="0"/>
                <a:ea typeface="Calibri" charset="0"/>
                <a:cs typeface="Calibri" charset="0"/>
              </a:rPr>
              <a:t>banded </a:t>
            </a: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Calibri" charset="0"/>
                <a:ea typeface="Calibri" charset="0"/>
                <a:cs typeface="Calibri" charset="0"/>
              </a:rPr>
              <a:t>chain alignment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0800000">
            <a:off x="4191000" y="5901169"/>
            <a:ext cx="1224326" cy="242702"/>
          </a:xfrm>
          <a:prstGeom prst="rightArrow">
            <a:avLst>
              <a:gd name="adj1" fmla="val 50000"/>
              <a:gd name="adj2" fmla="val 65070"/>
            </a:avLst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0" y="579723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final?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2210" y="560320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no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56536" y="5622794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yes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41613" y="2590800"/>
            <a:ext cx="3882736" cy="2971799"/>
            <a:chOff x="441613" y="2621971"/>
            <a:chExt cx="3882736" cy="2971799"/>
          </a:xfrm>
        </p:grpSpPr>
        <p:sp>
          <p:nvSpPr>
            <p:cNvPr id="17" name="Rectangle 16"/>
            <p:cNvSpPr/>
            <p:nvPr/>
          </p:nvSpPr>
          <p:spPr bwMode="auto">
            <a:xfrm>
              <a:off x="441613" y="2621971"/>
              <a:ext cx="3882736" cy="297179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762000" y="2971800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1786909" y="3200400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888094" y="3542359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1447535" y="3361765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955433" y="4724400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3116834" y="3218329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2263373" y="4572000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2735834" y="3827929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1599693" y="4876800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2368004" y="3171265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1573085" y="4078838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3584696" y="4099074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61122" y="4290949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3762983" y="4606852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2864168" y="4948811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3423609" y="4768217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4" name="Group 43"/>
          <p:cNvGrpSpPr/>
          <p:nvPr/>
        </p:nvGrpSpPr>
        <p:grpSpPr>
          <a:xfrm>
            <a:off x="441613" y="2590800"/>
            <a:ext cx="3882736" cy="2971799"/>
            <a:chOff x="441613" y="2621971"/>
            <a:chExt cx="3882736" cy="2971799"/>
          </a:xfrm>
        </p:grpSpPr>
        <p:sp>
          <p:nvSpPr>
            <p:cNvPr id="45" name="Rectangle 44"/>
            <p:cNvSpPr/>
            <p:nvPr/>
          </p:nvSpPr>
          <p:spPr bwMode="auto">
            <a:xfrm>
              <a:off x="441613" y="2621971"/>
              <a:ext cx="3882736" cy="297179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>
              <a:off x="762000" y="3010003"/>
              <a:ext cx="381000" cy="3810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1786909" y="3200400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888094" y="3542359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1447535" y="3399968"/>
              <a:ext cx="381000" cy="3810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955433" y="4724400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3116834" y="3218329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2263373" y="4572000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2735834" y="3827929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1599693" y="4876800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2368004" y="3171265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1573085" y="4078838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3584696" y="4099074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2561122" y="4308295"/>
              <a:ext cx="381000" cy="3810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3762983" y="4606852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2864168" y="4948811"/>
              <a:ext cx="381000" cy="381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3423609" y="4785563"/>
              <a:ext cx="381000" cy="3810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9" name="Group 88"/>
          <p:cNvGrpSpPr/>
          <p:nvPr/>
        </p:nvGrpSpPr>
        <p:grpSpPr>
          <a:xfrm>
            <a:off x="441613" y="2590800"/>
            <a:ext cx="3882736" cy="2993992"/>
            <a:chOff x="441613" y="2590800"/>
            <a:chExt cx="3882736" cy="2993992"/>
          </a:xfrm>
        </p:grpSpPr>
        <p:grpSp>
          <p:nvGrpSpPr>
            <p:cNvPr id="62" name="Group 61"/>
            <p:cNvGrpSpPr/>
            <p:nvPr/>
          </p:nvGrpSpPr>
          <p:grpSpPr>
            <a:xfrm>
              <a:off x="441613" y="2602139"/>
              <a:ext cx="3882736" cy="2971799"/>
              <a:chOff x="441613" y="2633310"/>
              <a:chExt cx="3882736" cy="2971799"/>
            </a:xfrm>
          </p:grpSpPr>
          <p:sp>
            <p:nvSpPr>
              <p:cNvPr id="63" name="Rectangle 62"/>
              <p:cNvSpPr/>
              <p:nvPr/>
            </p:nvSpPr>
            <p:spPr bwMode="auto">
              <a:xfrm>
                <a:off x="441613" y="2633310"/>
                <a:ext cx="3882736" cy="297179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Trebuchet MS" pitchFamily="-65" charset="0"/>
                </a:endParaRPr>
              </a:p>
            </p:txBody>
          </p:sp>
          <p:cxnSp>
            <p:nvCxnSpPr>
              <p:cNvPr id="64" name="Straight Connector 63"/>
              <p:cNvCxnSpPr/>
              <p:nvPr/>
            </p:nvCxnSpPr>
            <p:spPr bwMode="auto">
              <a:xfrm>
                <a:off x="762000" y="3010003"/>
                <a:ext cx="381000" cy="38100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1447535" y="3399968"/>
                <a:ext cx="381000" cy="38100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Straight Connector 75"/>
              <p:cNvCxnSpPr/>
              <p:nvPr/>
            </p:nvCxnSpPr>
            <p:spPr bwMode="auto">
              <a:xfrm>
                <a:off x="2561122" y="4308295"/>
                <a:ext cx="381000" cy="38100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9" name="Straight Connector 78"/>
              <p:cNvCxnSpPr/>
              <p:nvPr/>
            </p:nvCxnSpPr>
            <p:spPr bwMode="auto">
              <a:xfrm>
                <a:off x="3423609" y="4785563"/>
                <a:ext cx="381000" cy="38100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80" name="Rectangle 79"/>
            <p:cNvSpPr/>
            <p:nvPr/>
          </p:nvSpPr>
          <p:spPr bwMode="auto">
            <a:xfrm>
              <a:off x="441613" y="2590800"/>
              <a:ext cx="446481" cy="549294"/>
            </a:xfrm>
            <a:prstGeom prst="rect">
              <a:avLst/>
            </a:prstGeom>
            <a:noFill/>
            <a:ln w="9525" cap="flat" cmpd="sng" algn="ctr">
              <a:solidFill>
                <a:schemeClr val="bg2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81" name="Snip Diagonal Corner Rectangle 80"/>
            <p:cNvSpPr/>
            <p:nvPr/>
          </p:nvSpPr>
          <p:spPr bwMode="auto">
            <a:xfrm>
              <a:off x="751172" y="2986762"/>
              <a:ext cx="391828" cy="373070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938562" y="3175053"/>
              <a:ext cx="668071" cy="374338"/>
            </a:xfrm>
            <a:prstGeom prst="rect">
              <a:avLst/>
            </a:prstGeom>
            <a:noFill/>
            <a:ln w="9525" cap="flat" cmpd="sng" algn="ctr">
              <a:solidFill>
                <a:schemeClr val="bg2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83" name="Snip Diagonal Corner Rectangle 82"/>
            <p:cNvSpPr/>
            <p:nvPr/>
          </p:nvSpPr>
          <p:spPr bwMode="auto">
            <a:xfrm>
              <a:off x="1449370" y="3370271"/>
              <a:ext cx="379165" cy="379526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84" name="Snip Diagonal Corner Rectangle 83"/>
            <p:cNvSpPr/>
            <p:nvPr/>
          </p:nvSpPr>
          <p:spPr bwMode="auto">
            <a:xfrm>
              <a:off x="2559421" y="4280267"/>
              <a:ext cx="379165" cy="379526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85" name="Snip Diagonal Corner Rectangle 84"/>
            <p:cNvSpPr/>
            <p:nvPr/>
          </p:nvSpPr>
          <p:spPr bwMode="auto">
            <a:xfrm>
              <a:off x="3424526" y="4762918"/>
              <a:ext cx="379165" cy="379526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1636335" y="3567283"/>
              <a:ext cx="1121846" cy="903483"/>
            </a:xfrm>
            <a:prstGeom prst="rect">
              <a:avLst/>
            </a:prstGeom>
            <a:noFill/>
            <a:ln w="9525" cap="flat" cmpd="sng" algn="ctr">
              <a:solidFill>
                <a:schemeClr val="bg2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2746411" y="4473909"/>
              <a:ext cx="844844" cy="496439"/>
            </a:xfrm>
            <a:prstGeom prst="rect">
              <a:avLst/>
            </a:prstGeom>
            <a:noFill/>
            <a:ln w="9525" cap="flat" cmpd="sng" algn="ctr">
              <a:solidFill>
                <a:schemeClr val="bg2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3620845" y="4956681"/>
              <a:ext cx="703504" cy="628111"/>
            </a:xfrm>
            <a:prstGeom prst="rect">
              <a:avLst/>
            </a:prstGeom>
            <a:noFill/>
            <a:ln w="9525" cap="flat" cmpd="sng" algn="ctr">
              <a:solidFill>
                <a:schemeClr val="bg2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39093" y="2590800"/>
            <a:ext cx="3885256" cy="2971799"/>
            <a:chOff x="439093" y="2613034"/>
            <a:chExt cx="3885256" cy="2971799"/>
          </a:xfrm>
        </p:grpSpPr>
        <p:grpSp>
          <p:nvGrpSpPr>
            <p:cNvPr id="91" name="Group 90"/>
            <p:cNvGrpSpPr/>
            <p:nvPr/>
          </p:nvGrpSpPr>
          <p:grpSpPr>
            <a:xfrm>
              <a:off x="441613" y="2613034"/>
              <a:ext cx="3882736" cy="2971799"/>
              <a:chOff x="441613" y="2633310"/>
              <a:chExt cx="3882736" cy="2971799"/>
            </a:xfrm>
          </p:grpSpPr>
          <p:sp>
            <p:nvSpPr>
              <p:cNvPr id="101" name="Rectangle 100"/>
              <p:cNvSpPr/>
              <p:nvPr/>
            </p:nvSpPr>
            <p:spPr bwMode="auto">
              <a:xfrm>
                <a:off x="441613" y="2633310"/>
                <a:ext cx="3882736" cy="297179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Trebuchet MS" pitchFamily="-65" charset="0"/>
                </a:endParaRPr>
              </a:p>
            </p:txBody>
          </p:sp>
          <p:cxnSp>
            <p:nvCxnSpPr>
              <p:cNvPr id="102" name="Straight Connector 101"/>
              <p:cNvCxnSpPr/>
              <p:nvPr/>
            </p:nvCxnSpPr>
            <p:spPr bwMode="auto">
              <a:xfrm>
                <a:off x="762000" y="3010003"/>
                <a:ext cx="381000" cy="38100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1447535" y="3399968"/>
                <a:ext cx="381000" cy="38100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2561122" y="4308295"/>
                <a:ext cx="381000" cy="38100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3423609" y="4785563"/>
                <a:ext cx="381000" cy="38100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9" name="Freeform 108"/>
            <p:cNvSpPr/>
            <p:nvPr/>
          </p:nvSpPr>
          <p:spPr bwMode="auto">
            <a:xfrm>
              <a:off x="439093" y="2618293"/>
              <a:ext cx="321398" cy="384772"/>
            </a:xfrm>
            <a:custGeom>
              <a:avLst/>
              <a:gdLst>
                <a:gd name="connsiteX0" fmla="*/ 0 w 321398"/>
                <a:gd name="connsiteY0" fmla="*/ 0 h 384772"/>
                <a:gd name="connsiteX1" fmla="*/ 22634 w 321398"/>
                <a:gd name="connsiteY1" fmla="*/ 18107 h 384772"/>
                <a:gd name="connsiteX2" fmla="*/ 36214 w 321398"/>
                <a:gd name="connsiteY2" fmla="*/ 27160 h 384772"/>
                <a:gd name="connsiteX3" fmla="*/ 58848 w 321398"/>
                <a:gd name="connsiteY3" fmla="*/ 54321 h 384772"/>
                <a:gd name="connsiteX4" fmla="*/ 72428 w 321398"/>
                <a:gd name="connsiteY4" fmla="*/ 63374 h 384772"/>
                <a:gd name="connsiteX5" fmla="*/ 90535 w 321398"/>
                <a:gd name="connsiteY5" fmla="*/ 81481 h 384772"/>
                <a:gd name="connsiteX6" fmla="*/ 99588 w 321398"/>
                <a:gd name="connsiteY6" fmla="*/ 90535 h 384772"/>
                <a:gd name="connsiteX7" fmla="*/ 108642 w 321398"/>
                <a:gd name="connsiteY7" fmla="*/ 99588 h 384772"/>
                <a:gd name="connsiteX8" fmla="*/ 117695 w 321398"/>
                <a:gd name="connsiteY8" fmla="*/ 113168 h 384772"/>
                <a:gd name="connsiteX9" fmla="*/ 122222 w 321398"/>
                <a:gd name="connsiteY9" fmla="*/ 208230 h 384772"/>
                <a:gd name="connsiteX10" fmla="*/ 135802 w 321398"/>
                <a:gd name="connsiteY10" fmla="*/ 262551 h 384772"/>
                <a:gd name="connsiteX11" fmla="*/ 144856 w 321398"/>
                <a:gd name="connsiteY11" fmla="*/ 271604 h 384772"/>
                <a:gd name="connsiteX12" fmla="*/ 172016 w 321398"/>
                <a:gd name="connsiteY12" fmla="*/ 307818 h 384772"/>
                <a:gd name="connsiteX13" fmla="*/ 185596 w 321398"/>
                <a:gd name="connsiteY13" fmla="*/ 312345 h 384772"/>
                <a:gd name="connsiteX14" fmla="*/ 217283 w 321398"/>
                <a:gd name="connsiteY14" fmla="*/ 325925 h 384772"/>
                <a:gd name="connsiteX15" fmla="*/ 230863 w 321398"/>
                <a:gd name="connsiteY15" fmla="*/ 334978 h 384772"/>
                <a:gd name="connsiteX16" fmla="*/ 271604 w 321398"/>
                <a:gd name="connsiteY16" fmla="*/ 348558 h 384772"/>
                <a:gd name="connsiteX17" fmla="*/ 285184 w 321398"/>
                <a:gd name="connsiteY17" fmla="*/ 353085 h 384772"/>
                <a:gd name="connsiteX18" fmla="*/ 298764 w 321398"/>
                <a:gd name="connsiteY18" fmla="*/ 357612 h 384772"/>
                <a:gd name="connsiteX19" fmla="*/ 321398 w 321398"/>
                <a:gd name="connsiteY19" fmla="*/ 384772 h 3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1398" h="384772">
                  <a:moveTo>
                    <a:pt x="0" y="0"/>
                  </a:moveTo>
                  <a:cubicBezTo>
                    <a:pt x="7545" y="6036"/>
                    <a:pt x="14904" y="12310"/>
                    <a:pt x="22634" y="18107"/>
                  </a:cubicBezTo>
                  <a:cubicBezTo>
                    <a:pt x="26986" y="21371"/>
                    <a:pt x="31966" y="23761"/>
                    <a:pt x="36214" y="27160"/>
                  </a:cubicBezTo>
                  <a:cubicBezTo>
                    <a:pt x="51425" y="39329"/>
                    <a:pt x="41251" y="36725"/>
                    <a:pt x="58848" y="54321"/>
                  </a:cubicBezTo>
                  <a:cubicBezTo>
                    <a:pt x="62695" y="58168"/>
                    <a:pt x="68297" y="59834"/>
                    <a:pt x="72428" y="63374"/>
                  </a:cubicBezTo>
                  <a:cubicBezTo>
                    <a:pt x="78909" y="68929"/>
                    <a:pt x="84499" y="75445"/>
                    <a:pt x="90535" y="81481"/>
                  </a:cubicBezTo>
                  <a:lnTo>
                    <a:pt x="99588" y="90535"/>
                  </a:lnTo>
                  <a:cubicBezTo>
                    <a:pt x="102606" y="93553"/>
                    <a:pt x="106275" y="96037"/>
                    <a:pt x="108642" y="99588"/>
                  </a:cubicBezTo>
                  <a:lnTo>
                    <a:pt x="117695" y="113168"/>
                  </a:lnTo>
                  <a:cubicBezTo>
                    <a:pt x="119204" y="144855"/>
                    <a:pt x="119878" y="176593"/>
                    <a:pt x="122222" y="208230"/>
                  </a:cubicBezTo>
                  <a:cubicBezTo>
                    <a:pt x="122820" y="216307"/>
                    <a:pt x="129563" y="256313"/>
                    <a:pt x="135802" y="262551"/>
                  </a:cubicBezTo>
                  <a:lnTo>
                    <a:pt x="144856" y="271604"/>
                  </a:lnTo>
                  <a:cubicBezTo>
                    <a:pt x="149849" y="286584"/>
                    <a:pt x="152509" y="301315"/>
                    <a:pt x="172016" y="307818"/>
                  </a:cubicBezTo>
                  <a:cubicBezTo>
                    <a:pt x="176543" y="309327"/>
                    <a:pt x="181328" y="310211"/>
                    <a:pt x="185596" y="312345"/>
                  </a:cubicBezTo>
                  <a:cubicBezTo>
                    <a:pt x="216856" y="327975"/>
                    <a:pt x="179600" y="316504"/>
                    <a:pt x="217283" y="325925"/>
                  </a:cubicBezTo>
                  <a:cubicBezTo>
                    <a:pt x="221810" y="328943"/>
                    <a:pt x="225892" y="332768"/>
                    <a:pt x="230863" y="334978"/>
                  </a:cubicBezTo>
                  <a:cubicBezTo>
                    <a:pt x="230885" y="334988"/>
                    <a:pt x="264802" y="346291"/>
                    <a:pt x="271604" y="348558"/>
                  </a:cubicBezTo>
                  <a:lnTo>
                    <a:pt x="285184" y="353085"/>
                  </a:lnTo>
                  <a:lnTo>
                    <a:pt x="298764" y="357612"/>
                  </a:lnTo>
                  <a:cubicBezTo>
                    <a:pt x="319257" y="378105"/>
                    <a:pt x="313053" y="368085"/>
                    <a:pt x="321398" y="384772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110" name="Freeform 109"/>
            <p:cNvSpPr/>
            <p:nvPr/>
          </p:nvSpPr>
          <p:spPr bwMode="auto">
            <a:xfrm rot="11242554">
              <a:off x="1136210" y="3365204"/>
              <a:ext cx="317299" cy="16456"/>
            </a:xfrm>
            <a:custGeom>
              <a:avLst/>
              <a:gdLst>
                <a:gd name="connsiteX0" fmla="*/ 0 w 317299"/>
                <a:gd name="connsiteY0" fmla="*/ 9053 h 16456"/>
                <a:gd name="connsiteX1" fmla="*/ 140329 w 317299"/>
                <a:gd name="connsiteY1" fmla="*/ 4527 h 16456"/>
                <a:gd name="connsiteX2" fmla="*/ 203703 w 317299"/>
                <a:gd name="connsiteY2" fmla="*/ 0 h 16456"/>
                <a:gd name="connsiteX3" fmla="*/ 280657 w 317299"/>
                <a:gd name="connsiteY3" fmla="*/ 4527 h 16456"/>
                <a:gd name="connsiteX4" fmla="*/ 312344 w 317299"/>
                <a:gd name="connsiteY4" fmla="*/ 13580 h 1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299" h="16456">
                  <a:moveTo>
                    <a:pt x="0" y="9053"/>
                  </a:moveTo>
                  <a:cubicBezTo>
                    <a:pt x="57794" y="23502"/>
                    <a:pt x="11545" y="13950"/>
                    <a:pt x="140329" y="4527"/>
                  </a:cubicBezTo>
                  <a:lnTo>
                    <a:pt x="203703" y="0"/>
                  </a:lnTo>
                  <a:cubicBezTo>
                    <a:pt x="229354" y="1509"/>
                    <a:pt x="255177" y="1204"/>
                    <a:pt x="280657" y="4527"/>
                  </a:cubicBezTo>
                  <a:cubicBezTo>
                    <a:pt x="353722" y="14057"/>
                    <a:pt x="291244" y="13580"/>
                    <a:pt x="312344" y="1358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937850" y="4664376"/>
              <a:ext cx="493413" cy="104115"/>
            </a:xfrm>
            <a:custGeom>
              <a:avLst/>
              <a:gdLst>
                <a:gd name="connsiteX0" fmla="*/ 0 w 493413"/>
                <a:gd name="connsiteY0" fmla="*/ 0 h 104115"/>
                <a:gd name="connsiteX1" fmla="*/ 117695 w 493413"/>
                <a:gd name="connsiteY1" fmla="*/ 9054 h 104115"/>
                <a:gd name="connsiteX2" fmla="*/ 162962 w 493413"/>
                <a:gd name="connsiteY2" fmla="*/ 18107 h 104115"/>
                <a:gd name="connsiteX3" fmla="*/ 181069 w 493413"/>
                <a:gd name="connsiteY3" fmla="*/ 22634 h 104115"/>
                <a:gd name="connsiteX4" fmla="*/ 212756 w 493413"/>
                <a:gd name="connsiteY4" fmla="*/ 27161 h 104115"/>
                <a:gd name="connsiteX5" fmla="*/ 307817 w 493413"/>
                <a:gd name="connsiteY5" fmla="*/ 58848 h 104115"/>
                <a:gd name="connsiteX6" fmla="*/ 348558 w 493413"/>
                <a:gd name="connsiteY6" fmla="*/ 72428 h 104115"/>
                <a:gd name="connsiteX7" fmla="*/ 375718 w 493413"/>
                <a:gd name="connsiteY7" fmla="*/ 81481 h 104115"/>
                <a:gd name="connsiteX8" fmla="*/ 411932 w 493413"/>
                <a:gd name="connsiteY8" fmla="*/ 86008 h 104115"/>
                <a:gd name="connsiteX9" fmla="*/ 484360 w 493413"/>
                <a:gd name="connsiteY9" fmla="*/ 95062 h 104115"/>
                <a:gd name="connsiteX10" fmla="*/ 493413 w 493413"/>
                <a:gd name="connsiteY10" fmla="*/ 104115 h 10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3413" h="104115">
                  <a:moveTo>
                    <a:pt x="0" y="0"/>
                  </a:moveTo>
                  <a:cubicBezTo>
                    <a:pt x="40637" y="2258"/>
                    <a:pt x="78187" y="2469"/>
                    <a:pt x="117695" y="9054"/>
                  </a:cubicBezTo>
                  <a:cubicBezTo>
                    <a:pt x="132873" y="11584"/>
                    <a:pt x="147873" y="15089"/>
                    <a:pt x="162962" y="18107"/>
                  </a:cubicBezTo>
                  <a:cubicBezTo>
                    <a:pt x="169063" y="19327"/>
                    <a:pt x="174948" y="21521"/>
                    <a:pt x="181069" y="22634"/>
                  </a:cubicBezTo>
                  <a:cubicBezTo>
                    <a:pt x="191566" y="24543"/>
                    <a:pt x="202194" y="25652"/>
                    <a:pt x="212756" y="27161"/>
                  </a:cubicBezTo>
                  <a:lnTo>
                    <a:pt x="307817" y="58848"/>
                  </a:lnTo>
                  <a:lnTo>
                    <a:pt x="348558" y="72428"/>
                  </a:lnTo>
                  <a:lnTo>
                    <a:pt x="375718" y="81481"/>
                  </a:lnTo>
                  <a:lnTo>
                    <a:pt x="411932" y="86008"/>
                  </a:lnTo>
                  <a:cubicBezTo>
                    <a:pt x="413686" y="86203"/>
                    <a:pt x="474105" y="91216"/>
                    <a:pt x="484360" y="95062"/>
                  </a:cubicBezTo>
                  <a:cubicBezTo>
                    <a:pt x="488356" y="96560"/>
                    <a:pt x="490395" y="101097"/>
                    <a:pt x="493413" y="104115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3793402" y="5137842"/>
              <a:ext cx="529628" cy="421018"/>
            </a:xfrm>
            <a:custGeom>
              <a:avLst/>
              <a:gdLst>
                <a:gd name="connsiteX0" fmla="*/ 0 w 529628"/>
                <a:gd name="connsiteY0" fmla="*/ 0 h 421018"/>
                <a:gd name="connsiteX1" fmla="*/ 95061 w 529628"/>
                <a:gd name="connsiteY1" fmla="*/ 72427 h 421018"/>
                <a:gd name="connsiteX2" fmla="*/ 140329 w 529628"/>
                <a:gd name="connsiteY2" fmla="*/ 108641 h 421018"/>
                <a:gd name="connsiteX3" fmla="*/ 162962 w 529628"/>
                <a:gd name="connsiteY3" fmla="*/ 126748 h 421018"/>
                <a:gd name="connsiteX4" fmla="*/ 176543 w 529628"/>
                <a:gd name="connsiteY4" fmla="*/ 131275 h 421018"/>
                <a:gd name="connsiteX5" fmla="*/ 185596 w 529628"/>
                <a:gd name="connsiteY5" fmla="*/ 144855 h 421018"/>
                <a:gd name="connsiteX6" fmla="*/ 244444 w 529628"/>
                <a:gd name="connsiteY6" fmla="*/ 185596 h 421018"/>
                <a:gd name="connsiteX7" fmla="*/ 298764 w 529628"/>
                <a:gd name="connsiteY7" fmla="*/ 235390 h 421018"/>
                <a:gd name="connsiteX8" fmla="*/ 339505 w 529628"/>
                <a:gd name="connsiteY8" fmla="*/ 280657 h 421018"/>
                <a:gd name="connsiteX9" fmla="*/ 348558 w 529628"/>
                <a:gd name="connsiteY9" fmla="*/ 294237 h 421018"/>
                <a:gd name="connsiteX10" fmla="*/ 375719 w 529628"/>
                <a:gd name="connsiteY10" fmla="*/ 307817 h 421018"/>
                <a:gd name="connsiteX11" fmla="*/ 411933 w 529628"/>
                <a:gd name="connsiteY11" fmla="*/ 334978 h 421018"/>
                <a:gd name="connsiteX12" fmla="*/ 439093 w 529628"/>
                <a:gd name="connsiteY12" fmla="*/ 344031 h 421018"/>
                <a:gd name="connsiteX13" fmla="*/ 452673 w 529628"/>
                <a:gd name="connsiteY13" fmla="*/ 353085 h 421018"/>
                <a:gd name="connsiteX14" fmla="*/ 470780 w 529628"/>
                <a:gd name="connsiteY14" fmla="*/ 371192 h 421018"/>
                <a:gd name="connsiteX15" fmla="*/ 479834 w 529628"/>
                <a:gd name="connsiteY15" fmla="*/ 380245 h 421018"/>
                <a:gd name="connsiteX16" fmla="*/ 493414 w 529628"/>
                <a:gd name="connsiteY16" fmla="*/ 389299 h 421018"/>
                <a:gd name="connsiteX17" fmla="*/ 516048 w 529628"/>
                <a:gd name="connsiteY17" fmla="*/ 411932 h 421018"/>
                <a:gd name="connsiteX18" fmla="*/ 529628 w 529628"/>
                <a:gd name="connsiteY18" fmla="*/ 420986 h 42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29628" h="421018">
                  <a:moveTo>
                    <a:pt x="0" y="0"/>
                  </a:moveTo>
                  <a:lnTo>
                    <a:pt x="95061" y="72427"/>
                  </a:lnTo>
                  <a:cubicBezTo>
                    <a:pt x="110341" y="84256"/>
                    <a:pt x="126666" y="94976"/>
                    <a:pt x="140329" y="108641"/>
                  </a:cubicBezTo>
                  <a:cubicBezTo>
                    <a:pt x="148750" y="117063"/>
                    <a:pt x="151540" y="121037"/>
                    <a:pt x="162962" y="126748"/>
                  </a:cubicBezTo>
                  <a:cubicBezTo>
                    <a:pt x="167230" y="128882"/>
                    <a:pt x="172016" y="129766"/>
                    <a:pt x="176543" y="131275"/>
                  </a:cubicBezTo>
                  <a:cubicBezTo>
                    <a:pt x="179561" y="135802"/>
                    <a:pt x="181348" y="141456"/>
                    <a:pt x="185596" y="144855"/>
                  </a:cubicBezTo>
                  <a:cubicBezTo>
                    <a:pt x="274638" y="216089"/>
                    <a:pt x="180399" y="129085"/>
                    <a:pt x="244444" y="185596"/>
                  </a:cubicBezTo>
                  <a:cubicBezTo>
                    <a:pt x="262862" y="201848"/>
                    <a:pt x="281898" y="217532"/>
                    <a:pt x="298764" y="235390"/>
                  </a:cubicBezTo>
                  <a:cubicBezTo>
                    <a:pt x="355629" y="295600"/>
                    <a:pt x="293667" y="246279"/>
                    <a:pt x="339505" y="280657"/>
                  </a:cubicBezTo>
                  <a:cubicBezTo>
                    <a:pt x="342523" y="285184"/>
                    <a:pt x="344711" y="290390"/>
                    <a:pt x="348558" y="294237"/>
                  </a:cubicBezTo>
                  <a:cubicBezTo>
                    <a:pt x="357334" y="303013"/>
                    <a:pt x="364673" y="304135"/>
                    <a:pt x="375719" y="307817"/>
                  </a:cubicBezTo>
                  <a:cubicBezTo>
                    <a:pt x="386444" y="318543"/>
                    <a:pt x="396574" y="329859"/>
                    <a:pt x="411933" y="334978"/>
                  </a:cubicBezTo>
                  <a:lnTo>
                    <a:pt x="439093" y="344031"/>
                  </a:lnTo>
                  <a:cubicBezTo>
                    <a:pt x="443620" y="347049"/>
                    <a:pt x="448542" y="349544"/>
                    <a:pt x="452673" y="353085"/>
                  </a:cubicBezTo>
                  <a:cubicBezTo>
                    <a:pt x="459154" y="358640"/>
                    <a:pt x="464744" y="365156"/>
                    <a:pt x="470780" y="371192"/>
                  </a:cubicBezTo>
                  <a:cubicBezTo>
                    <a:pt x="473798" y="374210"/>
                    <a:pt x="476283" y="377877"/>
                    <a:pt x="479834" y="380245"/>
                  </a:cubicBezTo>
                  <a:cubicBezTo>
                    <a:pt x="484361" y="383263"/>
                    <a:pt x="489320" y="385716"/>
                    <a:pt x="493414" y="389299"/>
                  </a:cubicBezTo>
                  <a:cubicBezTo>
                    <a:pt x="501444" y="396325"/>
                    <a:pt x="508503" y="404387"/>
                    <a:pt x="516048" y="411932"/>
                  </a:cubicBezTo>
                  <a:cubicBezTo>
                    <a:pt x="526169" y="422053"/>
                    <a:pt x="520833" y="420986"/>
                    <a:pt x="529628" y="420986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1828800" y="3763556"/>
              <a:ext cx="737857" cy="525101"/>
            </a:xfrm>
            <a:custGeom>
              <a:avLst/>
              <a:gdLst>
                <a:gd name="connsiteX0" fmla="*/ 0 w 737857"/>
                <a:gd name="connsiteY0" fmla="*/ 0 h 525101"/>
                <a:gd name="connsiteX1" fmla="*/ 45267 w 737857"/>
                <a:gd name="connsiteY1" fmla="*/ 18107 h 525101"/>
                <a:gd name="connsiteX2" fmla="*/ 67901 w 737857"/>
                <a:gd name="connsiteY2" fmla="*/ 27161 h 525101"/>
                <a:gd name="connsiteX3" fmla="*/ 81481 w 737857"/>
                <a:gd name="connsiteY3" fmla="*/ 36214 h 525101"/>
                <a:gd name="connsiteX4" fmla="*/ 131275 w 737857"/>
                <a:gd name="connsiteY4" fmla="*/ 63375 h 525101"/>
                <a:gd name="connsiteX5" fmla="*/ 167489 w 737857"/>
                <a:gd name="connsiteY5" fmla="*/ 99589 h 525101"/>
                <a:gd name="connsiteX6" fmla="*/ 176543 w 737857"/>
                <a:gd name="connsiteY6" fmla="*/ 108642 h 525101"/>
                <a:gd name="connsiteX7" fmla="*/ 194650 w 737857"/>
                <a:gd name="connsiteY7" fmla="*/ 122222 h 525101"/>
                <a:gd name="connsiteX8" fmla="*/ 203703 w 737857"/>
                <a:gd name="connsiteY8" fmla="*/ 131276 h 525101"/>
                <a:gd name="connsiteX9" fmla="*/ 244444 w 737857"/>
                <a:gd name="connsiteY9" fmla="*/ 153909 h 525101"/>
                <a:gd name="connsiteX10" fmla="*/ 271604 w 737857"/>
                <a:gd name="connsiteY10" fmla="*/ 172016 h 525101"/>
                <a:gd name="connsiteX11" fmla="*/ 280657 w 737857"/>
                <a:gd name="connsiteY11" fmla="*/ 181070 h 525101"/>
                <a:gd name="connsiteX12" fmla="*/ 294238 w 737857"/>
                <a:gd name="connsiteY12" fmla="*/ 190123 h 525101"/>
                <a:gd name="connsiteX13" fmla="*/ 316871 w 737857"/>
                <a:gd name="connsiteY13" fmla="*/ 208230 h 525101"/>
                <a:gd name="connsiteX14" fmla="*/ 330451 w 737857"/>
                <a:gd name="connsiteY14" fmla="*/ 212757 h 525101"/>
                <a:gd name="connsiteX15" fmla="*/ 362139 w 737857"/>
                <a:gd name="connsiteY15" fmla="*/ 230864 h 525101"/>
                <a:gd name="connsiteX16" fmla="*/ 380246 w 737857"/>
                <a:gd name="connsiteY16" fmla="*/ 235390 h 525101"/>
                <a:gd name="connsiteX17" fmla="*/ 393826 w 737857"/>
                <a:gd name="connsiteY17" fmla="*/ 239917 h 525101"/>
                <a:gd name="connsiteX18" fmla="*/ 416459 w 737857"/>
                <a:gd name="connsiteY18" fmla="*/ 253497 h 525101"/>
                <a:gd name="connsiteX19" fmla="*/ 430040 w 737857"/>
                <a:gd name="connsiteY19" fmla="*/ 262551 h 525101"/>
                <a:gd name="connsiteX20" fmla="*/ 443620 w 737857"/>
                <a:gd name="connsiteY20" fmla="*/ 267078 h 525101"/>
                <a:gd name="connsiteX21" fmla="*/ 461727 w 737857"/>
                <a:gd name="connsiteY21" fmla="*/ 276131 h 525101"/>
                <a:gd name="connsiteX22" fmla="*/ 475307 w 737857"/>
                <a:gd name="connsiteY22" fmla="*/ 280658 h 525101"/>
                <a:gd name="connsiteX23" fmla="*/ 488887 w 737857"/>
                <a:gd name="connsiteY23" fmla="*/ 289711 h 525101"/>
                <a:gd name="connsiteX24" fmla="*/ 525101 w 737857"/>
                <a:gd name="connsiteY24" fmla="*/ 307818 h 525101"/>
                <a:gd name="connsiteX25" fmla="*/ 543208 w 737857"/>
                <a:gd name="connsiteY25" fmla="*/ 321398 h 525101"/>
                <a:gd name="connsiteX26" fmla="*/ 556788 w 737857"/>
                <a:gd name="connsiteY26" fmla="*/ 325925 h 525101"/>
                <a:gd name="connsiteX27" fmla="*/ 593002 w 737857"/>
                <a:gd name="connsiteY27" fmla="*/ 344032 h 525101"/>
                <a:gd name="connsiteX28" fmla="*/ 620162 w 737857"/>
                <a:gd name="connsiteY28" fmla="*/ 362139 h 525101"/>
                <a:gd name="connsiteX29" fmla="*/ 638269 w 737857"/>
                <a:gd name="connsiteY29" fmla="*/ 384773 h 525101"/>
                <a:gd name="connsiteX30" fmla="*/ 647323 w 737857"/>
                <a:gd name="connsiteY30" fmla="*/ 398353 h 525101"/>
                <a:gd name="connsiteX31" fmla="*/ 674483 w 737857"/>
                <a:gd name="connsiteY31" fmla="*/ 425513 h 525101"/>
                <a:gd name="connsiteX32" fmla="*/ 683537 w 737857"/>
                <a:gd name="connsiteY32" fmla="*/ 434567 h 525101"/>
                <a:gd name="connsiteX33" fmla="*/ 701644 w 737857"/>
                <a:gd name="connsiteY33" fmla="*/ 466254 h 525101"/>
                <a:gd name="connsiteX34" fmla="*/ 715224 w 737857"/>
                <a:gd name="connsiteY34" fmla="*/ 493414 h 525101"/>
                <a:gd name="connsiteX35" fmla="*/ 719750 w 737857"/>
                <a:gd name="connsiteY35" fmla="*/ 506994 h 525101"/>
                <a:gd name="connsiteX36" fmla="*/ 728804 w 737857"/>
                <a:gd name="connsiteY36" fmla="*/ 516048 h 525101"/>
                <a:gd name="connsiteX37" fmla="*/ 737857 w 737857"/>
                <a:gd name="connsiteY37" fmla="*/ 525101 h 52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37857" h="525101">
                  <a:moveTo>
                    <a:pt x="0" y="0"/>
                  </a:moveTo>
                  <a:cubicBezTo>
                    <a:pt x="52397" y="17467"/>
                    <a:pt x="5306" y="346"/>
                    <a:pt x="45267" y="18107"/>
                  </a:cubicBezTo>
                  <a:cubicBezTo>
                    <a:pt x="52693" y="21407"/>
                    <a:pt x="60633" y="23527"/>
                    <a:pt x="67901" y="27161"/>
                  </a:cubicBezTo>
                  <a:cubicBezTo>
                    <a:pt x="72767" y="29594"/>
                    <a:pt x="76705" y="33609"/>
                    <a:pt x="81481" y="36214"/>
                  </a:cubicBezTo>
                  <a:cubicBezTo>
                    <a:pt x="89330" y="40495"/>
                    <a:pt x="119862" y="53388"/>
                    <a:pt x="131275" y="63375"/>
                  </a:cubicBezTo>
                  <a:cubicBezTo>
                    <a:pt x="131305" y="63402"/>
                    <a:pt x="162644" y="94744"/>
                    <a:pt x="167489" y="99589"/>
                  </a:cubicBezTo>
                  <a:cubicBezTo>
                    <a:pt x="170507" y="102607"/>
                    <a:pt x="173129" y="106081"/>
                    <a:pt x="176543" y="108642"/>
                  </a:cubicBezTo>
                  <a:cubicBezTo>
                    <a:pt x="182579" y="113169"/>
                    <a:pt x="188854" y="117392"/>
                    <a:pt x="194650" y="122222"/>
                  </a:cubicBezTo>
                  <a:cubicBezTo>
                    <a:pt x="197929" y="124954"/>
                    <a:pt x="200289" y="128715"/>
                    <a:pt x="203703" y="131276"/>
                  </a:cubicBezTo>
                  <a:cubicBezTo>
                    <a:pt x="228607" y="149955"/>
                    <a:pt x="223271" y="146853"/>
                    <a:pt x="244444" y="153909"/>
                  </a:cubicBezTo>
                  <a:cubicBezTo>
                    <a:pt x="278980" y="188445"/>
                    <a:pt x="238846" y="152359"/>
                    <a:pt x="271604" y="172016"/>
                  </a:cubicBezTo>
                  <a:cubicBezTo>
                    <a:pt x="275264" y="174212"/>
                    <a:pt x="277324" y="178404"/>
                    <a:pt x="280657" y="181070"/>
                  </a:cubicBezTo>
                  <a:cubicBezTo>
                    <a:pt x="284905" y="184469"/>
                    <a:pt x="289990" y="186724"/>
                    <a:pt x="294238" y="190123"/>
                  </a:cubicBezTo>
                  <a:cubicBezTo>
                    <a:pt x="308278" y="201354"/>
                    <a:pt x="298287" y="198938"/>
                    <a:pt x="316871" y="208230"/>
                  </a:cubicBezTo>
                  <a:cubicBezTo>
                    <a:pt x="321139" y="210364"/>
                    <a:pt x="326183" y="210623"/>
                    <a:pt x="330451" y="212757"/>
                  </a:cubicBezTo>
                  <a:cubicBezTo>
                    <a:pt x="356707" y="225885"/>
                    <a:pt x="330409" y="218966"/>
                    <a:pt x="362139" y="230864"/>
                  </a:cubicBezTo>
                  <a:cubicBezTo>
                    <a:pt x="367964" y="233048"/>
                    <a:pt x="374264" y="233681"/>
                    <a:pt x="380246" y="235390"/>
                  </a:cubicBezTo>
                  <a:cubicBezTo>
                    <a:pt x="384834" y="236701"/>
                    <a:pt x="389299" y="238408"/>
                    <a:pt x="393826" y="239917"/>
                  </a:cubicBezTo>
                  <a:cubicBezTo>
                    <a:pt x="411508" y="257601"/>
                    <a:pt x="392954" y="241745"/>
                    <a:pt x="416459" y="253497"/>
                  </a:cubicBezTo>
                  <a:cubicBezTo>
                    <a:pt x="421325" y="255930"/>
                    <a:pt x="425174" y="260118"/>
                    <a:pt x="430040" y="262551"/>
                  </a:cubicBezTo>
                  <a:cubicBezTo>
                    <a:pt x="434308" y="264685"/>
                    <a:pt x="439234" y="265198"/>
                    <a:pt x="443620" y="267078"/>
                  </a:cubicBezTo>
                  <a:cubicBezTo>
                    <a:pt x="449822" y="269736"/>
                    <a:pt x="455525" y="273473"/>
                    <a:pt x="461727" y="276131"/>
                  </a:cubicBezTo>
                  <a:cubicBezTo>
                    <a:pt x="466113" y="278011"/>
                    <a:pt x="471039" y="278524"/>
                    <a:pt x="475307" y="280658"/>
                  </a:cubicBezTo>
                  <a:cubicBezTo>
                    <a:pt x="480173" y="283091"/>
                    <a:pt x="484111" y="287106"/>
                    <a:pt x="488887" y="289711"/>
                  </a:cubicBezTo>
                  <a:cubicBezTo>
                    <a:pt x="500735" y="296174"/>
                    <a:pt x="514304" y="299720"/>
                    <a:pt x="525101" y="307818"/>
                  </a:cubicBezTo>
                  <a:cubicBezTo>
                    <a:pt x="531137" y="312345"/>
                    <a:pt x="536658" y="317655"/>
                    <a:pt x="543208" y="321398"/>
                  </a:cubicBezTo>
                  <a:cubicBezTo>
                    <a:pt x="547351" y="323765"/>
                    <a:pt x="552444" y="323950"/>
                    <a:pt x="556788" y="325925"/>
                  </a:cubicBezTo>
                  <a:cubicBezTo>
                    <a:pt x="569074" y="331510"/>
                    <a:pt x="581773" y="336546"/>
                    <a:pt x="593002" y="344032"/>
                  </a:cubicBezTo>
                  <a:lnTo>
                    <a:pt x="620162" y="362139"/>
                  </a:lnTo>
                  <a:cubicBezTo>
                    <a:pt x="648029" y="403937"/>
                    <a:pt x="612468" y="352521"/>
                    <a:pt x="638269" y="384773"/>
                  </a:cubicBezTo>
                  <a:cubicBezTo>
                    <a:pt x="641668" y="389021"/>
                    <a:pt x="643708" y="394287"/>
                    <a:pt x="647323" y="398353"/>
                  </a:cubicBezTo>
                  <a:cubicBezTo>
                    <a:pt x="655829" y="407922"/>
                    <a:pt x="665430" y="416460"/>
                    <a:pt x="674483" y="425513"/>
                  </a:cubicBezTo>
                  <a:cubicBezTo>
                    <a:pt x="677501" y="428531"/>
                    <a:pt x="681170" y="431016"/>
                    <a:pt x="683537" y="434567"/>
                  </a:cubicBezTo>
                  <a:cubicBezTo>
                    <a:pt x="692627" y="448203"/>
                    <a:pt x="694754" y="450177"/>
                    <a:pt x="701644" y="466254"/>
                  </a:cubicBezTo>
                  <a:cubicBezTo>
                    <a:pt x="712889" y="492494"/>
                    <a:pt x="697823" y="467314"/>
                    <a:pt x="715224" y="493414"/>
                  </a:cubicBezTo>
                  <a:cubicBezTo>
                    <a:pt x="716733" y="497941"/>
                    <a:pt x="717295" y="502902"/>
                    <a:pt x="719750" y="506994"/>
                  </a:cubicBezTo>
                  <a:cubicBezTo>
                    <a:pt x="721946" y="510654"/>
                    <a:pt x="725786" y="513030"/>
                    <a:pt x="728804" y="516048"/>
                  </a:cubicBezTo>
                  <a:lnTo>
                    <a:pt x="737857" y="525101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15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will learn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use </a:t>
            </a:r>
            <a:r>
              <a:rPr lang="en-US" dirty="0" err="1" smtClean="0"/>
              <a:t>SeqAn's</a:t>
            </a:r>
            <a:endParaRPr lang="en-US" dirty="0" smtClean="0"/>
          </a:p>
          <a:p>
            <a:pPr lvl="1"/>
            <a:r>
              <a:rPr lang="en-US" dirty="0" smtClean="0"/>
              <a:t>argument parser</a:t>
            </a:r>
          </a:p>
          <a:p>
            <a:pPr lvl="1"/>
            <a:r>
              <a:rPr lang="en-US" dirty="0" smtClean="0"/>
              <a:t>sequence I/O</a:t>
            </a:r>
          </a:p>
          <a:p>
            <a:pPr lvl="1"/>
            <a:r>
              <a:rPr lang="en-US" dirty="0" smtClean="0"/>
              <a:t>index module</a:t>
            </a:r>
          </a:p>
          <a:p>
            <a:pPr lvl="1"/>
            <a:r>
              <a:rPr lang="en-US" dirty="0" smtClean="0"/>
              <a:t>seed and extend module</a:t>
            </a:r>
          </a:p>
          <a:p>
            <a:pPr lvl="1"/>
            <a:r>
              <a:rPr lang="en-US" dirty="0" smtClean="0"/>
              <a:t>alignment data structures</a:t>
            </a:r>
          </a:p>
          <a:p>
            <a:r>
              <a:rPr lang="en-US" dirty="0" smtClean="0"/>
              <a:t>You will need</a:t>
            </a:r>
          </a:p>
          <a:p>
            <a:pPr lvl="1"/>
            <a:r>
              <a:rPr lang="en-US" dirty="0" smtClean="0"/>
              <a:t>editor</a:t>
            </a:r>
          </a:p>
          <a:p>
            <a:pPr lvl="1"/>
            <a:r>
              <a:rPr lang="en-US" dirty="0"/>
              <a:t>g++</a:t>
            </a:r>
            <a:endParaRPr lang="en-US" dirty="0" smtClean="0"/>
          </a:p>
          <a:p>
            <a:pPr lvl="1"/>
            <a:r>
              <a:rPr lang="en-US" dirty="0" err="1" smtClean="0"/>
              <a:t>cmake</a:t>
            </a:r>
            <a:r>
              <a:rPr lang="en-US" dirty="0" smtClean="0"/>
              <a:t> build system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381635"/>
            <a:ext cx="2273300" cy="200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425700"/>
            <a:ext cx="1917700" cy="207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00" y="4584700"/>
            <a:ext cx="23876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64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err="1"/>
              <a:t>ftp.mi.fu-berlin.de</a:t>
            </a:r>
            <a:r>
              <a:rPr lang="en-US" dirty="0"/>
              <a:t>/pub/</a:t>
            </a:r>
            <a:r>
              <a:rPr lang="en-US" dirty="0" err="1"/>
              <a:t>rmaerker</a:t>
            </a:r>
            <a:r>
              <a:rPr lang="en-US" dirty="0"/>
              <a:t>/um_2017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76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6944"/>
            <a:ext cx="9144000" cy="2573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2744"/>
            <a:ext cx="9144000" cy="2697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find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5410200"/>
          </a:xfrm>
        </p:spPr>
        <p:txBody>
          <a:bodyPr/>
          <a:lstStyle/>
          <a:p>
            <a:r>
              <a:rPr lang="en-US" sz="2400" dirty="0">
                <a:hlinkClick r:id="rId4"/>
              </a:rPr>
              <a:t>http://seqan.readthedocs.io/en/master</a:t>
            </a:r>
            <a:r>
              <a:rPr lang="en-US" sz="2400" dirty="0" smtClean="0">
                <a:hlinkClick r:id="rId4"/>
              </a:rPr>
              <a:t>/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docs.seqan.de/seqan/master/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0176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up environment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990600"/>
            <a:ext cx="8953500" cy="344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981200"/>
            <a:ext cx="32004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77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391400" cy="685800"/>
          </a:xfrm>
        </p:spPr>
        <p:txBody>
          <a:bodyPr/>
          <a:lstStyle/>
          <a:p>
            <a:r>
              <a:rPr lang="en-US" dirty="0" smtClean="0"/>
              <a:t>Creating our App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17600"/>
            <a:ext cx="71628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61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CB_OpenMS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SBS_white_e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rebuchet M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rebuchet MS" pitchFamily="-65" charset="0"/>
          </a:defRPr>
        </a:defPPr>
      </a:lstStyle>
    </a:lnDef>
  </a:objectDefaults>
  <a:extraClrSchemeLst>
    <a:extraClrScheme>
      <a:clrScheme name="SBS_white_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_white_e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U Vorlage">
  <a:themeElements>
    <a:clrScheme name="FU_Standard-Vorlage_B 1">
      <a:dk1>
        <a:srgbClr val="333333"/>
      </a:dk1>
      <a:lt1>
        <a:srgbClr val="FFFFFF"/>
      </a:lt1>
      <a:dk2>
        <a:srgbClr val="003366"/>
      </a:dk2>
      <a:lt2>
        <a:srgbClr val="808080"/>
      </a:lt2>
      <a:accent1>
        <a:srgbClr val="CCD6E0"/>
      </a:accent1>
      <a:accent2>
        <a:srgbClr val="99CC00"/>
      </a:accent2>
      <a:accent3>
        <a:srgbClr val="FFFFFF"/>
      </a:accent3>
      <a:accent4>
        <a:srgbClr val="2A2A2A"/>
      </a:accent4>
      <a:accent5>
        <a:srgbClr val="E2E8ED"/>
      </a:accent5>
      <a:accent6>
        <a:srgbClr val="8AB900"/>
      </a:accent6>
      <a:hlink>
        <a:srgbClr val="0066CC"/>
      </a:hlink>
      <a:folHlink>
        <a:srgbClr val="003366"/>
      </a:folHlink>
    </a:clrScheme>
    <a:fontScheme name="PPT_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_Vorlage 1">
        <a:dk1>
          <a:srgbClr val="333333"/>
        </a:dk1>
        <a:lt1>
          <a:srgbClr val="FFFFFF"/>
        </a:lt1>
        <a:dk2>
          <a:srgbClr val="969696"/>
        </a:dk2>
        <a:lt2>
          <a:srgbClr val="FFFFFF"/>
        </a:lt2>
        <a:accent1>
          <a:srgbClr val="BCC7F6"/>
        </a:accent1>
        <a:accent2>
          <a:srgbClr val="86B600"/>
        </a:accent2>
        <a:accent3>
          <a:srgbClr val="FFFFFF"/>
        </a:accent3>
        <a:accent4>
          <a:srgbClr val="2A2A2A"/>
        </a:accent4>
        <a:accent5>
          <a:srgbClr val="DAE0FA"/>
        </a:accent5>
        <a:accent6>
          <a:srgbClr val="79A500"/>
        </a:accent6>
        <a:hlink>
          <a:srgbClr val="003366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Vorlage 2">
        <a:dk1>
          <a:srgbClr val="333333"/>
        </a:dk1>
        <a:lt1>
          <a:srgbClr val="FFFFFF"/>
        </a:lt1>
        <a:dk2>
          <a:srgbClr val="969696"/>
        </a:dk2>
        <a:lt2>
          <a:srgbClr val="0066CC"/>
        </a:lt2>
        <a:accent1>
          <a:srgbClr val="BCC7F6"/>
        </a:accent1>
        <a:accent2>
          <a:srgbClr val="86B600"/>
        </a:accent2>
        <a:accent3>
          <a:srgbClr val="FFFFFF"/>
        </a:accent3>
        <a:accent4>
          <a:srgbClr val="2A2A2A"/>
        </a:accent4>
        <a:accent5>
          <a:srgbClr val="DAE0FA"/>
        </a:accent5>
        <a:accent6>
          <a:srgbClr val="79A500"/>
        </a:accent6>
        <a:hlink>
          <a:srgbClr val="003366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_Standard-Vorlage_B 1">
        <a:dk1>
          <a:srgbClr val="333333"/>
        </a:dk1>
        <a:lt1>
          <a:srgbClr val="FFFFFF"/>
        </a:lt1>
        <a:dk2>
          <a:srgbClr val="003366"/>
        </a:dk2>
        <a:lt2>
          <a:srgbClr val="808080"/>
        </a:lt2>
        <a:accent1>
          <a:srgbClr val="CCD6E0"/>
        </a:accent1>
        <a:accent2>
          <a:srgbClr val="99CC00"/>
        </a:accent2>
        <a:accent3>
          <a:srgbClr val="FFFFFF"/>
        </a:accent3>
        <a:accent4>
          <a:srgbClr val="2A2A2A"/>
        </a:accent4>
        <a:accent5>
          <a:srgbClr val="E2E8ED"/>
        </a:accent5>
        <a:accent6>
          <a:srgbClr val="8AB900"/>
        </a:accent6>
        <a:hlink>
          <a:srgbClr val="0066CC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GCB_OpenMS</Template>
  <TotalTime>0</TotalTime>
  <Words>406</Words>
  <Application>Microsoft Macintosh PowerPoint</Application>
  <PresentationFormat>On-screen Show (4:3)</PresentationFormat>
  <Paragraphs>170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Calibri</vt:lpstr>
      <vt:lpstr>Cambria</vt:lpstr>
      <vt:lpstr>Consolas</vt:lpstr>
      <vt:lpstr>Courier</vt:lpstr>
      <vt:lpstr>ＭＳ Ｐゴシック</vt:lpstr>
      <vt:lpstr>Trebuchet MS</vt:lpstr>
      <vt:lpstr>ヒラギノ角ゴ Pro W3</vt:lpstr>
      <vt:lpstr>Arial</vt:lpstr>
      <vt:lpstr>GCB_OpenMS</vt:lpstr>
      <vt:lpstr>1_FU Vorlage</vt:lpstr>
      <vt:lpstr>PowerPoint Presentation</vt:lpstr>
      <vt:lpstr>Software libraries bridge gap</vt:lpstr>
      <vt:lpstr>SeqAn</vt:lpstr>
      <vt:lpstr>What we'll do today</vt:lpstr>
      <vt:lpstr>What you will learn</vt:lpstr>
      <vt:lpstr>Shortcut</vt:lpstr>
      <vt:lpstr>Where to find Documentation</vt:lpstr>
      <vt:lpstr>Setting up environment </vt:lpstr>
      <vt:lpstr>Creating our App</vt:lpstr>
      <vt:lpstr>First build!</vt:lpstr>
      <vt:lpstr>Functional Design</vt:lpstr>
      <vt:lpstr>Sequence I/O</vt:lpstr>
      <vt:lpstr>Seeding</vt:lpstr>
      <vt:lpstr>Qgram Index</vt:lpstr>
      <vt:lpstr>Alignment</vt:lpstr>
      <vt:lpstr>DP-Kernel</vt:lpstr>
      <vt:lpstr>PowerPoint Presentation</vt:lpstr>
      <vt:lpstr>Questions?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1900-12-31T22:00:00Z</cp:lastPrinted>
  <dcterms:created xsi:type="dcterms:W3CDTF">2016-09-09T13:57:32Z</dcterms:created>
  <dcterms:modified xsi:type="dcterms:W3CDTF">2017-09-25T07:24:02Z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