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4"/>
  </p:notesMasterIdLst>
  <p:handoutMasterIdLst>
    <p:handoutMasterId r:id="rId15"/>
  </p:handoutMasterIdLst>
  <p:sldIdLst>
    <p:sldId id="365" r:id="rId2"/>
    <p:sldId id="376" r:id="rId3"/>
    <p:sldId id="377" r:id="rId4"/>
    <p:sldId id="373" r:id="rId5"/>
    <p:sldId id="374" r:id="rId6"/>
    <p:sldId id="375" r:id="rId7"/>
    <p:sldId id="367" r:id="rId8"/>
    <p:sldId id="382" r:id="rId9"/>
    <p:sldId id="369" r:id="rId10"/>
    <p:sldId id="370" r:id="rId11"/>
    <p:sldId id="379" r:id="rId12"/>
    <p:sldId id="383" r:id="rId13"/>
  </p:sldIdLst>
  <p:sldSz cx="12192000" cy="6858000"/>
  <p:notesSz cx="7099300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900"/>
    <a:srgbClr val="C3FF19"/>
    <a:srgbClr val="D9FF6D"/>
    <a:srgbClr val="98CC00"/>
    <a:srgbClr val="000000"/>
    <a:srgbClr val="00A249"/>
    <a:srgbClr val="0033CC"/>
    <a:srgbClr val="0099FF"/>
    <a:srgbClr val="33CC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3" autoAdjust="0"/>
    <p:restoredTop sz="89687" autoAdjust="0"/>
  </p:normalViewPr>
  <p:slideViewPr>
    <p:cSldViewPr>
      <p:cViewPr varScale="1">
        <p:scale>
          <a:sx n="94" d="100"/>
          <a:sy n="94" d="100"/>
        </p:scale>
        <p:origin x="108" y="8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24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wmf"/><Relationship Id="rId7" Type="http://schemas.openxmlformats.org/officeDocument/2006/relationships/image" Target="../media/image17.emf"/><Relationship Id="rId2" Type="http://schemas.openxmlformats.org/officeDocument/2006/relationships/image" Target="../media/image12.wmf"/><Relationship Id="rId1" Type="http://schemas.openxmlformats.org/officeDocument/2006/relationships/image" Target="../media/image11.png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fld id="{475F6AF5-02B3-44BC-8C1B-661BE125815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1381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8312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fld id="{ADE0E6E4-8AA6-47BA-8C20-91152C8371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9453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9938"/>
            <a:ext cx="6818312" cy="3835400"/>
          </a:xfrm>
          <a:ln/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DFED22-EDCA-4A0A-A008-5A08EED10920}" type="slidenum">
              <a:rPr lang="de-DE" smtClean="0"/>
              <a:pPr/>
              <a:t>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80672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9938"/>
            <a:ext cx="6818312" cy="3835400"/>
          </a:xfrm>
          <a:ln/>
        </p:spPr>
      </p:sp>
      <p:sp>
        <p:nvSpPr>
          <p:cNvPr id="993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993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549"/>
            <a:fld id="{BF6CD88A-D874-4904-A1DF-32F2B4090074}" type="slidenum">
              <a:rPr lang="de-DE" smtClean="0"/>
              <a:pPr defTabSz="909549"/>
              <a:t>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6246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D8F47-7E8B-4636-89B0-2FC1B8410988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3075" cy="38385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745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8E4F4-E3C9-480B-9DDE-7144C1E1199C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3075" cy="383857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789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13103" y="4616455"/>
            <a:ext cx="8623300" cy="1057275"/>
          </a:xfrm>
        </p:spPr>
        <p:txBody>
          <a:bodyPr lIns="360000"/>
          <a:lstStyle>
            <a:lvl1pPr>
              <a:defRPr sz="1500" b="1" smtClean="0">
                <a:solidFill>
                  <a:srgbClr val="0066CC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13100" y="2579693"/>
            <a:ext cx="8636000" cy="1470025"/>
          </a:xfrm>
        </p:spPr>
        <p:txBody>
          <a:bodyPr lIns="360000" anchor="t"/>
          <a:lstStyle>
            <a:lvl1pPr>
              <a:lnSpc>
                <a:spcPct val="100000"/>
              </a:lnSpc>
              <a:defRPr sz="2700" smtClean="0"/>
            </a:lvl1pPr>
          </a:lstStyle>
          <a:p>
            <a:r>
              <a:rPr lang="de-DE" smtClean="0"/>
              <a:t>Titelmasterformat durch Klicken bearbeiten</a:t>
            </a: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de-DE" dirty="0" smtClean="0"/>
              <a:t>TI III - Operating Systems </a:t>
            </a:r>
            <a:r>
              <a:rPr lang="de-DE" dirty="0" err="1" smtClean="0"/>
              <a:t>and</a:t>
            </a:r>
            <a:r>
              <a:rPr lang="de-DE" dirty="0" smtClean="0"/>
              <a:t> Computer Networks</a:t>
            </a:r>
            <a:endParaRPr lang="en-US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7137" y="295280"/>
            <a:ext cx="5761567" cy="20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750" b="1" dirty="0" smtClean="0">
                <a:solidFill>
                  <a:srgbClr val="5F5F5F"/>
                </a:solidFill>
                <a:cs typeface="Arial" charset="0"/>
              </a:rPr>
              <a:t>Prof. Jochen Schiller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750" b="1" dirty="0" smtClean="0">
                <a:solidFill>
                  <a:srgbClr val="5F5F5F"/>
                </a:solidFill>
                <a:cs typeface="Arial" charset="0"/>
              </a:rPr>
              <a:t>Computer Systems</a:t>
            </a:r>
            <a:r>
              <a:rPr lang="de-DE" sz="750" b="1" baseline="0" dirty="0" smtClean="0">
                <a:solidFill>
                  <a:srgbClr val="5F5F5F"/>
                </a:solidFill>
                <a:cs typeface="Arial" charset="0"/>
              </a:rPr>
              <a:t> &amp; </a:t>
            </a:r>
            <a:r>
              <a:rPr lang="de-DE" sz="750" b="1" baseline="0" dirty="0" err="1" smtClean="0">
                <a:solidFill>
                  <a:srgbClr val="5F5F5F"/>
                </a:solidFill>
                <a:cs typeface="Arial" charset="0"/>
              </a:rPr>
              <a:t>Telematics</a:t>
            </a:r>
            <a:endParaRPr lang="de-DE" sz="750" b="1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8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5121" y="60522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5475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8094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76787" y="838200"/>
            <a:ext cx="2880783" cy="5478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34437" y="838200"/>
            <a:ext cx="8439151" cy="54784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539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314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331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4437" y="1808163"/>
            <a:ext cx="5659967" cy="4508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3" y="1808163"/>
            <a:ext cx="5659967" cy="4508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884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4221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7220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7842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4786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238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8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6" y="1232355"/>
            <a:ext cx="11523133" cy="52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4436" y="715494"/>
            <a:ext cx="1152313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10147300" y="6665917"/>
            <a:ext cx="1636184" cy="20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750" b="1" dirty="0" smtClean="0">
                <a:solidFill>
                  <a:srgbClr val="5F5F5F"/>
                </a:solidFill>
              </a:rPr>
              <a:t>0.</a:t>
            </a:r>
            <a:fld id="{53965218-A59B-4292-9C98-79B58A46A890}" type="slidenum">
              <a:rPr lang="de-DE" sz="750" b="1" smtClean="0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750" b="1" dirty="0">
              <a:solidFill>
                <a:srgbClr val="5F5F5F"/>
              </a:solidFill>
            </a:endParaRP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65918"/>
            <a:ext cx="7969251" cy="19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750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TI III - Operating Systems </a:t>
            </a:r>
            <a:r>
              <a:rPr lang="de-DE" dirty="0" err="1" smtClean="0"/>
              <a:t>and</a:t>
            </a:r>
            <a:r>
              <a:rPr lang="de-DE" dirty="0" smtClean="0"/>
              <a:t> Computer Networks</a:t>
            </a:r>
            <a:endParaRPr lang="en-US" dirty="0"/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645121" y="60522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179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5pPr>
      <a:lvl6pPr marL="3429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6pPr>
      <a:lvl7pPr marL="685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7pPr>
      <a:lvl8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8pPr>
      <a:lvl9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266700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2pPr>
      <a:lvl3pPr marL="542925" indent="-141685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3pPr>
      <a:lvl4pPr marL="8096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4pPr>
      <a:lvl5pPr marL="10763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5pPr>
      <a:lvl6pPr marL="14192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6pPr>
      <a:lvl7pPr marL="17621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7pPr>
      <a:lvl8pPr marL="21050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8pPr>
      <a:lvl9pPr marL="24479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1.png"/><Relationship Id="rId18" Type="http://schemas.openxmlformats.org/officeDocument/2006/relationships/image" Target="../media/image15.emf"/><Relationship Id="rId3" Type="http://schemas.openxmlformats.org/officeDocument/2006/relationships/image" Target="../media/image19.jpeg"/><Relationship Id="rId21" Type="http://schemas.openxmlformats.org/officeDocument/2006/relationships/oleObject" Target="file:///C:\Users\linnert\kbs\forschung\papers\ccgrid14\manhattan\presentation\ccgrid2014.vsd\Drawing\~Bildbeschreibungen\Prozess.5" TargetMode="External"/><Relationship Id="rId7" Type="http://schemas.openxmlformats.org/officeDocument/2006/relationships/image" Target="../media/image12.wmf"/><Relationship Id="rId12" Type="http://schemas.openxmlformats.org/officeDocument/2006/relationships/image" Target="../media/image20.png"/><Relationship Id="rId17" Type="http://schemas.openxmlformats.org/officeDocument/2006/relationships/oleObject" Target="file:///C:\Users\linnert\kbs\forschung\papers\ccgrid14\manhattan\presentation\ccgrid2014.vsd\Drawing\~Bildbeschreibungen\Prozess.3" TargetMode="Externa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4.jpg"/><Relationship Id="rId20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png"/><Relationship Id="rId24" Type="http://schemas.openxmlformats.org/officeDocument/2006/relationships/image" Target="../media/image18.emf"/><Relationship Id="rId5" Type="http://schemas.openxmlformats.org/officeDocument/2006/relationships/image" Target="../media/image11.png"/><Relationship Id="rId15" Type="http://schemas.openxmlformats.org/officeDocument/2006/relationships/image" Target="../media/image23.png"/><Relationship Id="rId23" Type="http://schemas.openxmlformats.org/officeDocument/2006/relationships/oleObject" Target="file:///C:\Users\linnert\kbs\forschung\papers\ccgrid14\manhattan\presentation\ccgrid2014.vsd\Drawing\~Bildbeschreibungen\Prozess.6" TargetMode="External"/><Relationship Id="rId10" Type="http://schemas.openxmlformats.org/officeDocument/2006/relationships/oleObject" Target="../embeddings/oleObject4.bin"/><Relationship Id="rId19" Type="http://schemas.openxmlformats.org/officeDocument/2006/relationships/oleObject" Target="file:///C:\Users\linnert\kbs\forschung\papers\ccgrid14\manhattan\presentation\ccgrid2014.vsd\Drawing\~Bildbeschreibungen\Prozess.4" TargetMode="Externa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Relationship Id="rId14" Type="http://schemas.openxmlformats.org/officeDocument/2006/relationships/image" Target="../media/image22.png"/><Relationship Id="rId2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u-berlin.webex.com/meet/jochen.schiller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dirty="0" smtClean="0"/>
          </a:p>
        </p:txBody>
      </p:sp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3" cstate="print">
            <a:lum bright="54000" contrast="-66000"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04112" y="2590384"/>
            <a:ext cx="4636087" cy="381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6760078" y="5908953"/>
            <a:ext cx="184731" cy="369332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Subtitle 5"/>
          <p:cNvSpPr txBox="1">
            <a:spLocks/>
          </p:cNvSpPr>
          <p:nvPr/>
        </p:nvSpPr>
        <p:spPr bwMode="auto">
          <a:xfrm>
            <a:off x="3213103" y="4616455"/>
            <a:ext cx="86233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defRPr sz="1500" b="1" smtClean="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lvl1pPr>
            <a:lvl2pPr marL="266700" indent="-132160" algn="l" rtl="0" eaLnBrk="1" fontAlgn="base" hangingPunct="1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rgbClr val="000000"/>
                </a:solidFill>
                <a:latin typeface="+mn-lt"/>
              </a:defRPr>
            </a:lvl2pPr>
            <a:lvl3pPr marL="542925" indent="-141685" algn="l" rtl="0" eaLnBrk="1" fontAlgn="base" hangingPunct="1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rgbClr val="000000"/>
                </a:solidFill>
                <a:latin typeface="+mn-lt"/>
              </a:defRPr>
            </a:lvl3pPr>
            <a:lvl4pPr marL="809625" indent="-132160" algn="l" rtl="0" eaLnBrk="1" fontAlgn="base" hangingPunct="1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rgbClr val="000000"/>
                </a:solidFill>
                <a:latin typeface="+mn-lt"/>
              </a:defRPr>
            </a:lvl4pPr>
            <a:lvl5pPr marL="1076325" indent="-132160" algn="l" rtl="0" eaLnBrk="1" fontAlgn="base" hangingPunct="1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rgbClr val="000000"/>
                </a:solidFill>
                <a:latin typeface="+mn-lt"/>
              </a:defRPr>
            </a:lvl5pPr>
            <a:lvl6pPr marL="1419225" indent="-132160" algn="l" rtl="0" eaLnBrk="1" fontAlgn="base" hangingPunct="1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1762125" indent="-132160" algn="l" rtl="0" eaLnBrk="1" fontAlgn="base" hangingPunct="1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105025" indent="-132160" algn="l" rtl="0" eaLnBrk="1" fontAlgn="base" hangingPunct="1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2447925" indent="-132160" algn="l" rtl="0" eaLnBrk="1" fontAlgn="base" hangingPunct="1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/>
              <a:t>Prof. Dr.-Ing. Jochen H. Schiller</a:t>
            </a:r>
            <a:endParaRPr lang="de-DE" kern="0" dirty="0" smtClean="0"/>
          </a:p>
          <a:p>
            <a:r>
              <a:rPr lang="de-DE" kern="0" dirty="0" smtClean="0"/>
              <a:t>Computer Systems &amp; </a:t>
            </a:r>
            <a:r>
              <a:rPr lang="de-DE" kern="0" dirty="0" err="1" smtClean="0"/>
              <a:t>Telematics</a:t>
            </a:r>
            <a:endParaRPr lang="de-DE" kern="0" dirty="0" smtClean="0"/>
          </a:p>
          <a:p>
            <a:r>
              <a:rPr lang="de-DE" kern="0" dirty="0" smtClean="0"/>
              <a:t>Freie Universität Berlin, Germany</a:t>
            </a:r>
            <a:endParaRPr lang="de-DE" kern="0" dirty="0"/>
          </a:p>
        </p:txBody>
      </p:sp>
      <p:sp>
        <p:nvSpPr>
          <p:cNvPr id="13" name="Rectangle 52"/>
          <p:cNvSpPr txBox="1">
            <a:spLocks noChangeArrowheads="1"/>
          </p:cNvSpPr>
          <p:nvPr/>
        </p:nvSpPr>
        <p:spPr bwMode="auto">
          <a:xfrm>
            <a:off x="2209801" y="2130426"/>
            <a:ext cx="82786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700" b="1" smtClean="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03366"/>
                </a:solidFill>
                <a:latin typeface="Arial" charset="0"/>
              </a:defRPr>
            </a:lvl5pPr>
            <a:lvl6pPr marL="3429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03366"/>
                </a:solidFill>
                <a:latin typeface="Arial" charset="0"/>
              </a:defRPr>
            </a:lvl6pPr>
            <a:lvl7pPr marL="685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03366"/>
                </a:solidFill>
                <a:latin typeface="Arial" charset="0"/>
              </a:defRPr>
            </a:lvl7pPr>
            <a:lvl8pPr marL="10287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03366"/>
                </a:solidFill>
                <a:latin typeface="Arial" charset="0"/>
              </a:defRPr>
            </a:lvl8pPr>
            <a:lvl9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TI III: Operating Systems &amp; Computer Networks </a:t>
            </a:r>
            <a:br>
              <a:rPr lang="en-US" kern="0" dirty="0" smtClean="0"/>
            </a:br>
            <a:r>
              <a:rPr lang="en-US" dirty="0" smtClean="0"/>
              <a:t>Organization</a:t>
            </a:r>
            <a:endParaRPr lang="en-US" b="0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Literature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idx="1"/>
          </p:nvPr>
        </p:nvSpPr>
        <p:spPr>
          <a:xfrm>
            <a:off x="334437" y="1232355"/>
            <a:ext cx="5329516" cy="52494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Archive of the lectures</a:t>
            </a:r>
            <a:r>
              <a:rPr lang="en-US" b="1" dirty="0" smtClean="0">
                <a:solidFill>
                  <a:srgbClr val="FF0000"/>
                </a:solidFill>
              </a:rPr>
              <a:t>! – see KVV for links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Prepare yourself! Follow the lecture BEFORE Q&amp;A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Prepare a list of questions &amp; discuss during Q&amp;A</a:t>
            </a:r>
            <a:endParaRPr lang="en-US" b="1" dirty="0" smtClean="0"/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The course is based on:</a:t>
            </a:r>
          </a:p>
          <a:p>
            <a:pPr lvl="1">
              <a:lnSpc>
                <a:spcPct val="90000"/>
              </a:lnSpc>
            </a:pPr>
            <a:r>
              <a:rPr lang="de-DE" sz="1600" dirty="0"/>
              <a:t>William </a:t>
            </a:r>
            <a:r>
              <a:rPr lang="de-DE" sz="1600" dirty="0" err="1"/>
              <a:t>Stallings</a:t>
            </a:r>
            <a:r>
              <a:rPr lang="de-DE" sz="1600" dirty="0"/>
              <a:t>, </a:t>
            </a:r>
            <a:r>
              <a:rPr lang="en-US" sz="1600" dirty="0"/>
              <a:t>Operating Systems: Internals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and </a:t>
            </a:r>
            <a:r>
              <a:rPr lang="en-US" sz="1600" dirty="0"/>
              <a:t>Design </a:t>
            </a:r>
            <a:r>
              <a:rPr lang="en-US" sz="1600" dirty="0" smtClean="0"/>
              <a:t>Principles</a:t>
            </a:r>
            <a:r>
              <a:rPr lang="en-US" sz="1600" dirty="0"/>
              <a:t>,  </a:t>
            </a:r>
            <a:r>
              <a:rPr lang="en-US" sz="1600" dirty="0" smtClean="0"/>
              <a:t>Prentice </a:t>
            </a:r>
            <a:r>
              <a:rPr lang="en-US" sz="1600" dirty="0"/>
              <a:t>Hall International</a:t>
            </a:r>
            <a:endParaRPr lang="de-DE" sz="1600" dirty="0"/>
          </a:p>
          <a:p>
            <a:pPr lvl="1">
              <a:lnSpc>
                <a:spcPct val="90000"/>
              </a:lnSpc>
            </a:pPr>
            <a:r>
              <a:rPr lang="de-DE" sz="1600" dirty="0"/>
              <a:t>Larry L. Peterson, Bruce S. Davie, Computernetze </a:t>
            </a:r>
            <a:r>
              <a:rPr lang="de-DE" sz="1600" dirty="0" smtClean="0"/>
              <a:t>– </a:t>
            </a:r>
            <a:br>
              <a:rPr lang="de-DE" sz="1600" dirty="0" smtClean="0"/>
            </a:br>
            <a:r>
              <a:rPr lang="de-DE" sz="1600" dirty="0" smtClean="0"/>
              <a:t>Eine </a:t>
            </a:r>
            <a:r>
              <a:rPr lang="de-DE" sz="1600" dirty="0"/>
              <a:t>systemorientierte Einführung, </a:t>
            </a:r>
            <a:r>
              <a:rPr lang="de-DE" sz="1600" dirty="0" err="1"/>
              <a:t>dpunkt</a:t>
            </a:r>
            <a:r>
              <a:rPr lang="de-DE" sz="1600" dirty="0"/>
              <a:t> Verlag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Additional literature: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Andrew S. </a:t>
            </a:r>
            <a:r>
              <a:rPr lang="en-US" sz="1600" dirty="0" err="1" smtClean="0"/>
              <a:t>Tanenbaum</a:t>
            </a:r>
            <a:r>
              <a:rPr lang="en-US" sz="1600" dirty="0"/>
              <a:t>, Modern Operating Systems,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Prentice </a:t>
            </a:r>
            <a:r>
              <a:rPr lang="en-US" sz="1600" dirty="0"/>
              <a:t>Hall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Abraham </a:t>
            </a:r>
            <a:r>
              <a:rPr lang="en-US" sz="1600" dirty="0" err="1"/>
              <a:t>Silberschatz</a:t>
            </a:r>
            <a:r>
              <a:rPr lang="en-US" sz="1600" dirty="0"/>
              <a:t>, Peter B. Galvin, Greg Gagne</a:t>
            </a:r>
            <a:r>
              <a:rPr lang="en-US" sz="1600" dirty="0" smtClean="0"/>
              <a:t>, </a:t>
            </a:r>
            <a:br>
              <a:rPr lang="en-US" sz="1600" dirty="0" smtClean="0"/>
            </a:br>
            <a:r>
              <a:rPr lang="en-US" sz="1600" dirty="0" smtClean="0"/>
              <a:t>Operating </a:t>
            </a:r>
            <a:r>
              <a:rPr lang="en-US" sz="1600" dirty="0"/>
              <a:t>System </a:t>
            </a:r>
            <a:r>
              <a:rPr lang="en-US" sz="1600" dirty="0" smtClean="0"/>
              <a:t>Concepts</a:t>
            </a:r>
            <a:r>
              <a:rPr lang="en-US" sz="1600" dirty="0"/>
              <a:t>, John Wiley &amp; Sons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</p:txBody>
      </p:sp>
      <p:sp>
        <p:nvSpPr>
          <p:cNvPr id="1126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611" y="1556793"/>
            <a:ext cx="1049784" cy="1496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815" y="2039780"/>
            <a:ext cx="1054100" cy="153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635" y="3627172"/>
            <a:ext cx="1150256" cy="1602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6097" y="3861049"/>
            <a:ext cx="1078802" cy="1537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6668" y="1844824"/>
            <a:ext cx="1094031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RIOT-OS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864" y="1570694"/>
            <a:ext cx="7020272" cy="315445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531604" y="105273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friendly Operating System for the Internet of Things.</a:t>
            </a:r>
          </a:p>
        </p:txBody>
      </p:sp>
      <p:sp>
        <p:nvSpPr>
          <p:cNvPr id="8" name="Rechteck 7"/>
          <p:cNvSpPr/>
          <p:nvPr/>
        </p:nvSpPr>
        <p:spPr>
          <a:xfrm>
            <a:off x="8256240" y="5877272"/>
            <a:ext cx="229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http://riot-</a:t>
            </a:r>
            <a:r>
              <a:rPr lang="en-US" dirty="0" err="1"/>
              <a:t>os.org</a:t>
            </a:r>
            <a:r>
              <a:rPr lang="en-US" dirty="0"/>
              <a:t>/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5229200"/>
            <a:ext cx="1040904" cy="1040904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85096" y="4811512"/>
            <a:ext cx="2035944" cy="8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997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OS-support for HPC (Grids)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/>
          </a:p>
        </p:txBody>
      </p:sp>
      <p:grpSp>
        <p:nvGrpSpPr>
          <p:cNvPr id="262" name="Gruppieren 7"/>
          <p:cNvGrpSpPr/>
          <p:nvPr/>
        </p:nvGrpSpPr>
        <p:grpSpPr>
          <a:xfrm>
            <a:off x="2458695" y="1551259"/>
            <a:ext cx="7875663" cy="4713096"/>
            <a:chOff x="533401" y="1066801"/>
            <a:chExt cx="8077208" cy="5197481"/>
          </a:xfrm>
        </p:grpSpPr>
        <p:sp>
          <p:nvSpPr>
            <p:cNvPr id="263" name="Line 24"/>
            <p:cNvSpPr>
              <a:spLocks noChangeShapeType="1"/>
            </p:cNvSpPr>
            <p:nvPr/>
          </p:nvSpPr>
          <p:spPr bwMode="auto">
            <a:xfrm flipV="1">
              <a:off x="5867407" y="3429004"/>
              <a:ext cx="685800" cy="2286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4" name="Line 25"/>
            <p:cNvSpPr>
              <a:spLocks noChangeShapeType="1"/>
            </p:cNvSpPr>
            <p:nvPr/>
          </p:nvSpPr>
          <p:spPr bwMode="auto">
            <a:xfrm>
              <a:off x="4724405" y="4800606"/>
              <a:ext cx="76200" cy="609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5" name="Line 26"/>
            <p:cNvSpPr>
              <a:spLocks noChangeShapeType="1"/>
            </p:cNvSpPr>
            <p:nvPr/>
          </p:nvSpPr>
          <p:spPr bwMode="auto">
            <a:xfrm flipV="1">
              <a:off x="4529143" y="2743203"/>
              <a:ext cx="0" cy="609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6" name="Line 27"/>
            <p:cNvSpPr>
              <a:spLocks noChangeShapeType="1"/>
            </p:cNvSpPr>
            <p:nvPr/>
          </p:nvSpPr>
          <p:spPr bwMode="auto">
            <a:xfrm>
              <a:off x="5486406" y="4572005"/>
              <a:ext cx="914400" cy="8382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7" name="Line 28"/>
            <p:cNvSpPr>
              <a:spLocks noChangeShapeType="1"/>
            </p:cNvSpPr>
            <p:nvPr/>
          </p:nvSpPr>
          <p:spPr bwMode="auto">
            <a:xfrm flipH="1" flipV="1">
              <a:off x="3048003" y="3505205"/>
              <a:ext cx="609601" cy="2286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8" name="Line 29"/>
            <p:cNvSpPr>
              <a:spLocks noChangeShapeType="1"/>
            </p:cNvSpPr>
            <p:nvPr/>
          </p:nvSpPr>
          <p:spPr bwMode="auto">
            <a:xfrm flipH="1">
              <a:off x="2971804" y="4572005"/>
              <a:ext cx="609601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9" name="Arc 31"/>
            <p:cNvSpPr>
              <a:spLocks noChangeAspect="1"/>
            </p:cNvSpPr>
            <p:nvPr/>
          </p:nvSpPr>
          <p:spPr bwMode="auto">
            <a:xfrm rot="1644309">
              <a:off x="3276603" y="4267205"/>
              <a:ext cx="1347789" cy="508001"/>
            </a:xfrm>
            <a:custGeom>
              <a:avLst/>
              <a:gdLst>
                <a:gd name="T0" fmla="*/ 1347788 w 40414"/>
                <a:gd name="T1" fmla="*/ 239677 h 21600"/>
                <a:gd name="T2" fmla="*/ 0 w 40414"/>
                <a:gd name="T3" fmla="*/ 74083 h 21600"/>
                <a:gd name="T4" fmla="*/ 712646 w 4041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414" h="21600" fill="none" extrusionOk="0">
                  <a:moveTo>
                    <a:pt x="40413" y="10190"/>
                  </a:moveTo>
                  <a:cubicBezTo>
                    <a:pt x="36655" y="17214"/>
                    <a:pt x="29335" y="21599"/>
                    <a:pt x="21369" y="21600"/>
                  </a:cubicBezTo>
                  <a:cubicBezTo>
                    <a:pt x="10656" y="21600"/>
                    <a:pt x="1562" y="13748"/>
                    <a:pt x="-1" y="3150"/>
                  </a:cubicBezTo>
                </a:path>
                <a:path w="40414" h="21600" stroke="0" extrusionOk="0">
                  <a:moveTo>
                    <a:pt x="40413" y="10190"/>
                  </a:moveTo>
                  <a:cubicBezTo>
                    <a:pt x="36655" y="17214"/>
                    <a:pt x="29335" y="21599"/>
                    <a:pt x="21369" y="21600"/>
                  </a:cubicBezTo>
                  <a:cubicBezTo>
                    <a:pt x="10656" y="21600"/>
                    <a:pt x="1562" y="13748"/>
                    <a:pt x="-1" y="3150"/>
                  </a:cubicBezTo>
                  <a:lnTo>
                    <a:pt x="21369" y="0"/>
                  </a:lnTo>
                  <a:lnTo>
                    <a:pt x="40413" y="10190"/>
                  </a:lnTo>
                  <a:close/>
                </a:path>
              </a:pathLst>
            </a:custGeom>
            <a:solidFill>
              <a:srgbClr val="F8F8F8"/>
            </a:solidFill>
            <a:ln w="317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" name="Oval 32"/>
            <p:cNvSpPr>
              <a:spLocks noChangeAspect="1" noChangeArrowheads="1"/>
            </p:cNvSpPr>
            <p:nvPr/>
          </p:nvSpPr>
          <p:spPr bwMode="auto">
            <a:xfrm>
              <a:off x="3649667" y="3317879"/>
              <a:ext cx="917576" cy="719139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71" name="Oval 33"/>
            <p:cNvSpPr>
              <a:spLocks noChangeAspect="1" noChangeArrowheads="1"/>
            </p:cNvSpPr>
            <p:nvPr/>
          </p:nvSpPr>
          <p:spPr bwMode="auto">
            <a:xfrm>
              <a:off x="3559179" y="4008443"/>
              <a:ext cx="927101" cy="635001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72" name="Oval 34"/>
            <p:cNvSpPr>
              <a:spLocks noChangeAspect="1" noChangeArrowheads="1"/>
            </p:cNvSpPr>
            <p:nvPr/>
          </p:nvSpPr>
          <p:spPr bwMode="auto">
            <a:xfrm>
              <a:off x="4213229" y="4113218"/>
              <a:ext cx="1384302" cy="750888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73" name="Oval 35"/>
            <p:cNvSpPr>
              <a:spLocks noChangeAspect="1" noChangeArrowheads="1"/>
            </p:cNvSpPr>
            <p:nvPr/>
          </p:nvSpPr>
          <p:spPr bwMode="auto">
            <a:xfrm>
              <a:off x="5095880" y="3338517"/>
              <a:ext cx="885825" cy="566738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74" name="Oval 36"/>
            <p:cNvSpPr>
              <a:spLocks noChangeAspect="1" noChangeArrowheads="1"/>
            </p:cNvSpPr>
            <p:nvPr/>
          </p:nvSpPr>
          <p:spPr bwMode="auto">
            <a:xfrm>
              <a:off x="5226056" y="3702054"/>
              <a:ext cx="879476" cy="56356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75" name="Oval 37"/>
            <p:cNvSpPr>
              <a:spLocks noChangeAspect="1" noChangeArrowheads="1"/>
            </p:cNvSpPr>
            <p:nvPr/>
          </p:nvSpPr>
          <p:spPr bwMode="auto">
            <a:xfrm>
              <a:off x="5146681" y="3819530"/>
              <a:ext cx="874714" cy="925514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76" name="Oval 38"/>
            <p:cNvSpPr>
              <a:spLocks noChangeAspect="1" noChangeArrowheads="1"/>
            </p:cNvSpPr>
            <p:nvPr/>
          </p:nvSpPr>
          <p:spPr bwMode="auto">
            <a:xfrm>
              <a:off x="3559179" y="3429004"/>
              <a:ext cx="1771652" cy="1150939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77" name="Arc 39"/>
            <p:cNvSpPr>
              <a:spLocks noChangeAspect="1"/>
            </p:cNvSpPr>
            <p:nvPr/>
          </p:nvSpPr>
          <p:spPr bwMode="auto">
            <a:xfrm>
              <a:off x="3649667" y="3311529"/>
              <a:ext cx="703263" cy="439739"/>
            </a:xfrm>
            <a:custGeom>
              <a:avLst/>
              <a:gdLst>
                <a:gd name="T0" fmla="*/ 10532 w 32985"/>
                <a:gd name="T1" fmla="*/ 439738 h 26191"/>
                <a:gd name="T2" fmla="*/ 703262 w 32985"/>
                <a:gd name="T3" fmla="*/ 54466 h 26191"/>
                <a:gd name="T4" fmla="*/ 460526 w 32985"/>
                <a:gd name="T5" fmla="*/ 362657 h 26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985" h="26191" fill="none" extrusionOk="0">
                  <a:moveTo>
                    <a:pt x="493" y="26191"/>
                  </a:moveTo>
                  <a:cubicBezTo>
                    <a:pt x="165" y="24682"/>
                    <a:pt x="0" y="2314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23" y="-1"/>
                    <a:pt x="29566" y="1123"/>
                    <a:pt x="32984" y="3244"/>
                  </a:cubicBezTo>
                </a:path>
                <a:path w="32985" h="26191" stroke="0" extrusionOk="0">
                  <a:moveTo>
                    <a:pt x="493" y="26191"/>
                  </a:moveTo>
                  <a:cubicBezTo>
                    <a:pt x="165" y="24682"/>
                    <a:pt x="0" y="2314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23" y="-1"/>
                    <a:pt x="29566" y="1123"/>
                    <a:pt x="32984" y="3244"/>
                  </a:cubicBezTo>
                  <a:lnTo>
                    <a:pt x="21600" y="21600"/>
                  </a:lnTo>
                  <a:lnTo>
                    <a:pt x="493" y="2619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" name="Arc 40"/>
            <p:cNvSpPr>
              <a:spLocks noChangeAspect="1"/>
            </p:cNvSpPr>
            <p:nvPr/>
          </p:nvSpPr>
          <p:spPr bwMode="auto">
            <a:xfrm>
              <a:off x="3560767" y="3257554"/>
              <a:ext cx="827088" cy="492125"/>
            </a:xfrm>
            <a:custGeom>
              <a:avLst/>
              <a:gdLst>
                <a:gd name="T0" fmla="*/ 11992 w 34417"/>
                <a:gd name="T1" fmla="*/ 492125 h 26216"/>
                <a:gd name="T2" fmla="*/ 827087 w 34417"/>
                <a:gd name="T3" fmla="*/ 79105 h 26216"/>
                <a:gd name="T4" fmla="*/ 519077 w 34417"/>
                <a:gd name="T5" fmla="*/ 405474 h 262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17" h="26216" fill="none" extrusionOk="0">
                  <a:moveTo>
                    <a:pt x="498" y="26216"/>
                  </a:moveTo>
                  <a:cubicBezTo>
                    <a:pt x="167" y="24699"/>
                    <a:pt x="0" y="231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212" y="-1"/>
                    <a:pt x="30704" y="1476"/>
                    <a:pt x="34417" y="4213"/>
                  </a:cubicBezTo>
                </a:path>
                <a:path w="34417" h="26216" stroke="0" extrusionOk="0">
                  <a:moveTo>
                    <a:pt x="498" y="26216"/>
                  </a:moveTo>
                  <a:cubicBezTo>
                    <a:pt x="167" y="24699"/>
                    <a:pt x="0" y="231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212" y="-1"/>
                    <a:pt x="30704" y="1476"/>
                    <a:pt x="34417" y="4213"/>
                  </a:cubicBezTo>
                  <a:lnTo>
                    <a:pt x="21600" y="21600"/>
                  </a:lnTo>
                  <a:lnTo>
                    <a:pt x="498" y="26216"/>
                  </a:lnTo>
                  <a:close/>
                </a:path>
              </a:pathLst>
            </a:custGeom>
            <a:solidFill>
              <a:srgbClr val="F8F8F8"/>
            </a:solidFill>
            <a:ln w="317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9" name="Arc 41"/>
            <p:cNvSpPr>
              <a:spLocks noChangeAspect="1"/>
            </p:cNvSpPr>
            <p:nvPr/>
          </p:nvSpPr>
          <p:spPr bwMode="auto">
            <a:xfrm>
              <a:off x="3551242" y="4306893"/>
              <a:ext cx="711201" cy="341312"/>
            </a:xfrm>
            <a:custGeom>
              <a:avLst/>
              <a:gdLst>
                <a:gd name="T0" fmla="*/ 711200 w 32139"/>
                <a:gd name="T1" fmla="*/ 299852 h 22606"/>
                <a:gd name="T2" fmla="*/ 509 w 32139"/>
                <a:gd name="T3" fmla="*/ 0 h 22606"/>
                <a:gd name="T4" fmla="*/ 477984 w 32139"/>
                <a:gd name="T5" fmla="*/ 15189 h 226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139" h="22606" fill="none" extrusionOk="0">
                  <a:moveTo>
                    <a:pt x="32139" y="19860"/>
                  </a:moveTo>
                  <a:cubicBezTo>
                    <a:pt x="28918" y="21660"/>
                    <a:pt x="25289" y="22605"/>
                    <a:pt x="21600" y="22606"/>
                  </a:cubicBezTo>
                  <a:cubicBezTo>
                    <a:pt x="9670" y="22606"/>
                    <a:pt x="0" y="12935"/>
                    <a:pt x="0" y="1006"/>
                  </a:cubicBezTo>
                  <a:cubicBezTo>
                    <a:pt x="-1" y="670"/>
                    <a:pt x="7" y="335"/>
                    <a:pt x="23" y="0"/>
                  </a:cubicBezTo>
                </a:path>
                <a:path w="32139" h="22606" stroke="0" extrusionOk="0">
                  <a:moveTo>
                    <a:pt x="32139" y="19860"/>
                  </a:moveTo>
                  <a:cubicBezTo>
                    <a:pt x="28918" y="21660"/>
                    <a:pt x="25289" y="22605"/>
                    <a:pt x="21600" y="22606"/>
                  </a:cubicBezTo>
                  <a:cubicBezTo>
                    <a:pt x="9670" y="22606"/>
                    <a:pt x="0" y="12935"/>
                    <a:pt x="0" y="1006"/>
                  </a:cubicBezTo>
                  <a:cubicBezTo>
                    <a:pt x="-1" y="670"/>
                    <a:pt x="7" y="335"/>
                    <a:pt x="23" y="0"/>
                  </a:cubicBezTo>
                  <a:lnTo>
                    <a:pt x="21600" y="1006"/>
                  </a:lnTo>
                  <a:lnTo>
                    <a:pt x="32139" y="19860"/>
                  </a:lnTo>
                  <a:close/>
                </a:path>
              </a:pathLst>
            </a:custGeom>
            <a:solidFill>
              <a:srgbClr val="F8F8F8"/>
            </a:solidFill>
            <a:ln w="317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0" name="Arc 42"/>
            <p:cNvSpPr>
              <a:spLocks noChangeAspect="1"/>
            </p:cNvSpPr>
            <p:nvPr/>
          </p:nvSpPr>
          <p:spPr bwMode="auto">
            <a:xfrm>
              <a:off x="3559179" y="4306893"/>
              <a:ext cx="696914" cy="336550"/>
            </a:xfrm>
            <a:custGeom>
              <a:avLst/>
              <a:gdLst>
                <a:gd name="T0" fmla="*/ 696913 w 32073"/>
                <a:gd name="T1" fmla="*/ 296234 h 22614"/>
                <a:gd name="T2" fmla="*/ 521 w 32073"/>
                <a:gd name="T3" fmla="*/ 0 h 22614"/>
                <a:gd name="T4" fmla="*/ 469346 w 32073"/>
                <a:gd name="T5" fmla="*/ 15091 h 226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073" h="22614" fill="none" extrusionOk="0">
                  <a:moveTo>
                    <a:pt x="32073" y="19905"/>
                  </a:moveTo>
                  <a:cubicBezTo>
                    <a:pt x="28868" y="21681"/>
                    <a:pt x="25264" y="22613"/>
                    <a:pt x="21600" y="22614"/>
                  </a:cubicBezTo>
                  <a:cubicBezTo>
                    <a:pt x="9670" y="22614"/>
                    <a:pt x="0" y="12943"/>
                    <a:pt x="0" y="1014"/>
                  </a:cubicBezTo>
                  <a:cubicBezTo>
                    <a:pt x="-1" y="675"/>
                    <a:pt x="7" y="337"/>
                    <a:pt x="23" y="-1"/>
                  </a:cubicBezTo>
                </a:path>
                <a:path w="32073" h="22614" stroke="0" extrusionOk="0">
                  <a:moveTo>
                    <a:pt x="32073" y="19905"/>
                  </a:moveTo>
                  <a:cubicBezTo>
                    <a:pt x="28868" y="21681"/>
                    <a:pt x="25264" y="22613"/>
                    <a:pt x="21600" y="22614"/>
                  </a:cubicBezTo>
                  <a:cubicBezTo>
                    <a:pt x="9670" y="22614"/>
                    <a:pt x="0" y="12943"/>
                    <a:pt x="0" y="1014"/>
                  </a:cubicBezTo>
                  <a:cubicBezTo>
                    <a:pt x="-1" y="675"/>
                    <a:pt x="7" y="337"/>
                    <a:pt x="23" y="-1"/>
                  </a:cubicBezTo>
                  <a:lnTo>
                    <a:pt x="21600" y="1014"/>
                  </a:lnTo>
                  <a:lnTo>
                    <a:pt x="32073" y="1990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6C8F93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1" name="Arc 43"/>
            <p:cNvSpPr>
              <a:spLocks noChangeAspect="1"/>
            </p:cNvSpPr>
            <p:nvPr/>
          </p:nvSpPr>
          <p:spPr bwMode="auto">
            <a:xfrm>
              <a:off x="5454656" y="3333754"/>
              <a:ext cx="533401" cy="422275"/>
            </a:xfrm>
            <a:custGeom>
              <a:avLst/>
              <a:gdLst>
                <a:gd name="T0" fmla="*/ 0 w 25978"/>
                <a:gd name="T1" fmla="*/ 5848 h 32347"/>
                <a:gd name="T2" fmla="*/ 474615 w 25978"/>
                <a:gd name="T3" fmla="*/ 422275 h 32347"/>
                <a:gd name="T4" fmla="*/ 89892 w 25978"/>
                <a:gd name="T5" fmla="*/ 281978 h 323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978" h="32347" fill="none" extrusionOk="0">
                  <a:moveTo>
                    <a:pt x="0" y="448"/>
                  </a:moveTo>
                  <a:cubicBezTo>
                    <a:pt x="1440" y="150"/>
                    <a:pt x="2907" y="-1"/>
                    <a:pt x="4378" y="0"/>
                  </a:cubicBezTo>
                  <a:cubicBezTo>
                    <a:pt x="16307" y="0"/>
                    <a:pt x="25978" y="9670"/>
                    <a:pt x="25978" y="21600"/>
                  </a:cubicBezTo>
                  <a:cubicBezTo>
                    <a:pt x="25978" y="25370"/>
                    <a:pt x="24990" y="29075"/>
                    <a:pt x="23114" y="32346"/>
                  </a:cubicBezTo>
                </a:path>
                <a:path w="25978" h="32347" stroke="0" extrusionOk="0">
                  <a:moveTo>
                    <a:pt x="0" y="448"/>
                  </a:moveTo>
                  <a:cubicBezTo>
                    <a:pt x="1440" y="150"/>
                    <a:pt x="2907" y="-1"/>
                    <a:pt x="4378" y="0"/>
                  </a:cubicBezTo>
                  <a:cubicBezTo>
                    <a:pt x="16307" y="0"/>
                    <a:pt x="25978" y="9670"/>
                    <a:pt x="25978" y="21600"/>
                  </a:cubicBezTo>
                  <a:cubicBezTo>
                    <a:pt x="25978" y="25370"/>
                    <a:pt x="24990" y="29075"/>
                    <a:pt x="23114" y="32346"/>
                  </a:cubicBezTo>
                  <a:lnTo>
                    <a:pt x="4378" y="21600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2" name="Arc 44"/>
            <p:cNvSpPr>
              <a:spLocks noChangeAspect="1"/>
            </p:cNvSpPr>
            <p:nvPr/>
          </p:nvSpPr>
          <p:spPr bwMode="auto">
            <a:xfrm>
              <a:off x="5359406" y="3338517"/>
              <a:ext cx="623888" cy="415926"/>
            </a:xfrm>
            <a:custGeom>
              <a:avLst/>
              <a:gdLst>
                <a:gd name="T0" fmla="*/ 0 w 30758"/>
                <a:gd name="T1" fmla="*/ 26135 h 32434"/>
                <a:gd name="T2" fmla="*/ 564781 w 30758"/>
                <a:gd name="T3" fmla="*/ 415925 h 32434"/>
                <a:gd name="T4" fmla="*/ 185759 w 30758"/>
                <a:gd name="T5" fmla="*/ 276993 h 324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758" h="32434" fill="none" extrusionOk="0">
                  <a:moveTo>
                    <a:pt x="-1" y="2037"/>
                  </a:moveTo>
                  <a:cubicBezTo>
                    <a:pt x="2866" y="695"/>
                    <a:pt x="5992" y="-1"/>
                    <a:pt x="9158" y="0"/>
                  </a:cubicBezTo>
                  <a:cubicBezTo>
                    <a:pt x="21087" y="0"/>
                    <a:pt x="30758" y="9670"/>
                    <a:pt x="30758" y="21600"/>
                  </a:cubicBezTo>
                  <a:cubicBezTo>
                    <a:pt x="30758" y="25404"/>
                    <a:pt x="29752" y="29142"/>
                    <a:pt x="27844" y="32434"/>
                  </a:cubicBezTo>
                </a:path>
                <a:path w="30758" h="32434" stroke="0" extrusionOk="0">
                  <a:moveTo>
                    <a:pt x="-1" y="2037"/>
                  </a:moveTo>
                  <a:cubicBezTo>
                    <a:pt x="2866" y="695"/>
                    <a:pt x="5992" y="-1"/>
                    <a:pt x="9158" y="0"/>
                  </a:cubicBezTo>
                  <a:cubicBezTo>
                    <a:pt x="21087" y="0"/>
                    <a:pt x="30758" y="9670"/>
                    <a:pt x="30758" y="21600"/>
                  </a:cubicBezTo>
                  <a:cubicBezTo>
                    <a:pt x="30758" y="25404"/>
                    <a:pt x="29752" y="29142"/>
                    <a:pt x="27844" y="32434"/>
                  </a:cubicBezTo>
                  <a:lnTo>
                    <a:pt x="9158" y="21600"/>
                  </a:lnTo>
                  <a:lnTo>
                    <a:pt x="-1" y="2037"/>
                  </a:lnTo>
                  <a:close/>
                </a:path>
              </a:pathLst>
            </a:custGeom>
            <a:solidFill>
              <a:srgbClr val="F8F8F8"/>
            </a:solidFill>
            <a:ln w="317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3" name="Arc 45"/>
            <p:cNvSpPr>
              <a:spLocks noChangeAspect="1"/>
            </p:cNvSpPr>
            <p:nvPr/>
          </p:nvSpPr>
          <p:spPr bwMode="auto">
            <a:xfrm>
              <a:off x="5605469" y="3748093"/>
              <a:ext cx="509587" cy="417513"/>
            </a:xfrm>
            <a:custGeom>
              <a:avLst/>
              <a:gdLst>
                <a:gd name="T0" fmla="*/ 319601 w 21600"/>
                <a:gd name="T1" fmla="*/ 0 h 29490"/>
                <a:gd name="T2" fmla="*/ 412789 w 21600"/>
                <a:gd name="T3" fmla="*/ 417512 h 29490"/>
                <a:gd name="T4" fmla="*/ 0 w 21600"/>
                <a:gd name="T5" fmla="*/ 238190 h 294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9490" fill="none" extrusionOk="0">
                  <a:moveTo>
                    <a:pt x="13546" y="0"/>
                  </a:moveTo>
                  <a:cubicBezTo>
                    <a:pt x="18638" y="4100"/>
                    <a:pt x="21600" y="10286"/>
                    <a:pt x="21600" y="16824"/>
                  </a:cubicBezTo>
                  <a:cubicBezTo>
                    <a:pt x="21600" y="21372"/>
                    <a:pt x="20164" y="25805"/>
                    <a:pt x="17496" y="29489"/>
                  </a:cubicBezTo>
                </a:path>
                <a:path w="21600" h="29490" stroke="0" extrusionOk="0">
                  <a:moveTo>
                    <a:pt x="13546" y="0"/>
                  </a:moveTo>
                  <a:cubicBezTo>
                    <a:pt x="18638" y="4100"/>
                    <a:pt x="21600" y="10286"/>
                    <a:pt x="21600" y="16824"/>
                  </a:cubicBezTo>
                  <a:cubicBezTo>
                    <a:pt x="21600" y="21372"/>
                    <a:pt x="20164" y="25805"/>
                    <a:pt x="17496" y="29489"/>
                  </a:cubicBezTo>
                  <a:lnTo>
                    <a:pt x="0" y="16824"/>
                  </a:lnTo>
                  <a:lnTo>
                    <a:pt x="13546" y="0"/>
                  </a:lnTo>
                  <a:close/>
                </a:path>
              </a:pathLst>
            </a:custGeom>
            <a:solidFill>
              <a:srgbClr val="F8F8F8"/>
            </a:solidFill>
            <a:ln w="317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4" name="Arc 46"/>
            <p:cNvSpPr>
              <a:spLocks noChangeAspect="1"/>
            </p:cNvSpPr>
            <p:nvPr/>
          </p:nvSpPr>
          <p:spPr bwMode="auto">
            <a:xfrm>
              <a:off x="5605469" y="3754443"/>
              <a:ext cx="503238" cy="409576"/>
            </a:xfrm>
            <a:custGeom>
              <a:avLst/>
              <a:gdLst>
                <a:gd name="T0" fmla="*/ 313568 w 21600"/>
                <a:gd name="T1" fmla="*/ 0 h 29648"/>
                <a:gd name="T2" fmla="*/ 406154 w 21600"/>
                <a:gd name="T3" fmla="*/ 409575 h 29648"/>
                <a:gd name="T4" fmla="*/ 0 w 21600"/>
                <a:gd name="T5" fmla="*/ 233384 h 296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9648" fill="none" extrusionOk="0">
                  <a:moveTo>
                    <a:pt x="13459" y="-1"/>
                  </a:moveTo>
                  <a:cubicBezTo>
                    <a:pt x="18603" y="4098"/>
                    <a:pt x="21600" y="10316"/>
                    <a:pt x="21600" y="16894"/>
                  </a:cubicBezTo>
                  <a:cubicBezTo>
                    <a:pt x="21600" y="21479"/>
                    <a:pt x="20140" y="25946"/>
                    <a:pt x="17432" y="29647"/>
                  </a:cubicBezTo>
                </a:path>
                <a:path w="21600" h="29648" stroke="0" extrusionOk="0">
                  <a:moveTo>
                    <a:pt x="13459" y="-1"/>
                  </a:moveTo>
                  <a:cubicBezTo>
                    <a:pt x="18603" y="4098"/>
                    <a:pt x="21600" y="10316"/>
                    <a:pt x="21600" y="16894"/>
                  </a:cubicBezTo>
                  <a:cubicBezTo>
                    <a:pt x="21600" y="21479"/>
                    <a:pt x="20140" y="25946"/>
                    <a:pt x="17432" y="29647"/>
                  </a:cubicBezTo>
                  <a:lnTo>
                    <a:pt x="0" y="16894"/>
                  </a:lnTo>
                  <a:lnTo>
                    <a:pt x="13459" y="-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6C8F93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5" name="Arc 47"/>
            <p:cNvSpPr>
              <a:spLocks noChangeAspect="1"/>
            </p:cNvSpPr>
            <p:nvPr/>
          </p:nvSpPr>
          <p:spPr bwMode="auto">
            <a:xfrm>
              <a:off x="5438781" y="4160844"/>
              <a:ext cx="596901" cy="600076"/>
            </a:xfrm>
            <a:custGeom>
              <a:avLst/>
              <a:gdLst>
                <a:gd name="T0" fmla="*/ 577949 w 28599"/>
                <a:gd name="T1" fmla="*/ 0 h 27795"/>
                <a:gd name="T2" fmla="*/ 0 w 28599"/>
                <a:gd name="T3" fmla="*/ 574902 h 27795"/>
                <a:gd name="T4" fmla="*/ 146079 w 28599"/>
                <a:gd name="T5" fmla="*/ 133746 h 277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599" h="27795" fill="none" extrusionOk="0">
                  <a:moveTo>
                    <a:pt x="27691" y="-1"/>
                  </a:moveTo>
                  <a:cubicBezTo>
                    <a:pt x="28293" y="2009"/>
                    <a:pt x="28599" y="4096"/>
                    <a:pt x="28599" y="6195"/>
                  </a:cubicBezTo>
                  <a:cubicBezTo>
                    <a:pt x="28599" y="18124"/>
                    <a:pt x="18928" y="27795"/>
                    <a:pt x="6999" y="27795"/>
                  </a:cubicBezTo>
                  <a:cubicBezTo>
                    <a:pt x="4617" y="27795"/>
                    <a:pt x="2252" y="27401"/>
                    <a:pt x="-1" y="26629"/>
                  </a:cubicBezTo>
                </a:path>
                <a:path w="28599" h="27795" stroke="0" extrusionOk="0">
                  <a:moveTo>
                    <a:pt x="27691" y="-1"/>
                  </a:moveTo>
                  <a:cubicBezTo>
                    <a:pt x="28293" y="2009"/>
                    <a:pt x="28599" y="4096"/>
                    <a:pt x="28599" y="6195"/>
                  </a:cubicBezTo>
                  <a:cubicBezTo>
                    <a:pt x="28599" y="18124"/>
                    <a:pt x="18928" y="27795"/>
                    <a:pt x="6999" y="27795"/>
                  </a:cubicBezTo>
                  <a:cubicBezTo>
                    <a:pt x="4617" y="27795"/>
                    <a:pt x="2252" y="27401"/>
                    <a:pt x="-1" y="26629"/>
                  </a:cubicBezTo>
                  <a:lnTo>
                    <a:pt x="6999" y="6195"/>
                  </a:lnTo>
                  <a:lnTo>
                    <a:pt x="27691" y="-1"/>
                  </a:lnTo>
                  <a:close/>
                </a:path>
              </a:pathLst>
            </a:custGeom>
            <a:solidFill>
              <a:srgbClr val="F8F8F8"/>
            </a:solidFill>
            <a:ln w="317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" name="Arc 48"/>
            <p:cNvSpPr>
              <a:spLocks noChangeAspect="1"/>
            </p:cNvSpPr>
            <p:nvPr/>
          </p:nvSpPr>
          <p:spPr bwMode="auto">
            <a:xfrm>
              <a:off x="5440369" y="4162431"/>
              <a:ext cx="588963" cy="592139"/>
            </a:xfrm>
            <a:custGeom>
              <a:avLst/>
              <a:gdLst>
                <a:gd name="T0" fmla="*/ 570238 w 28593"/>
                <a:gd name="T1" fmla="*/ 0 h 27801"/>
                <a:gd name="T2" fmla="*/ 0 w 28593"/>
                <a:gd name="T3" fmla="*/ 567367 h 27801"/>
                <a:gd name="T4" fmla="*/ 144043 w 28593"/>
                <a:gd name="T5" fmla="*/ 132076 h 278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593" h="27801" fill="none" extrusionOk="0">
                  <a:moveTo>
                    <a:pt x="27683" y="0"/>
                  </a:moveTo>
                  <a:cubicBezTo>
                    <a:pt x="28286" y="2011"/>
                    <a:pt x="28593" y="4100"/>
                    <a:pt x="28593" y="6201"/>
                  </a:cubicBezTo>
                  <a:cubicBezTo>
                    <a:pt x="28593" y="18130"/>
                    <a:pt x="18922" y="27801"/>
                    <a:pt x="6993" y="27801"/>
                  </a:cubicBezTo>
                  <a:cubicBezTo>
                    <a:pt x="4613" y="27801"/>
                    <a:pt x="2251" y="27407"/>
                    <a:pt x="0" y="26637"/>
                  </a:cubicBezTo>
                </a:path>
                <a:path w="28593" h="27801" stroke="0" extrusionOk="0">
                  <a:moveTo>
                    <a:pt x="27683" y="0"/>
                  </a:moveTo>
                  <a:cubicBezTo>
                    <a:pt x="28286" y="2011"/>
                    <a:pt x="28593" y="4100"/>
                    <a:pt x="28593" y="6201"/>
                  </a:cubicBezTo>
                  <a:cubicBezTo>
                    <a:pt x="28593" y="18130"/>
                    <a:pt x="18922" y="27801"/>
                    <a:pt x="6993" y="27801"/>
                  </a:cubicBezTo>
                  <a:cubicBezTo>
                    <a:pt x="4613" y="27801"/>
                    <a:pt x="2251" y="27407"/>
                    <a:pt x="0" y="26637"/>
                  </a:cubicBezTo>
                  <a:lnTo>
                    <a:pt x="6993" y="6201"/>
                  </a:lnTo>
                  <a:lnTo>
                    <a:pt x="2768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6C8F93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7" name="Arc 49"/>
            <p:cNvSpPr>
              <a:spLocks noChangeAspect="1"/>
            </p:cNvSpPr>
            <p:nvPr/>
          </p:nvSpPr>
          <p:spPr bwMode="auto">
            <a:xfrm>
              <a:off x="3417892" y="3649667"/>
              <a:ext cx="280987" cy="673101"/>
            </a:xfrm>
            <a:custGeom>
              <a:avLst/>
              <a:gdLst>
                <a:gd name="T0" fmla="*/ 166732 w 21600"/>
                <a:gd name="T1" fmla="*/ 673100 h 41293"/>
                <a:gd name="T2" fmla="*/ 263698 w 21600"/>
                <a:gd name="T3" fmla="*/ 0 h 41293"/>
                <a:gd name="T4" fmla="*/ 280987 w 21600"/>
                <a:gd name="T5" fmla="*/ 351424 h 412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1293" fill="none" extrusionOk="0">
                  <a:moveTo>
                    <a:pt x="12817" y="41292"/>
                  </a:moveTo>
                  <a:cubicBezTo>
                    <a:pt x="5022" y="37823"/>
                    <a:pt x="0" y="30090"/>
                    <a:pt x="0" y="21559"/>
                  </a:cubicBezTo>
                  <a:cubicBezTo>
                    <a:pt x="-1" y="10145"/>
                    <a:pt x="8879" y="702"/>
                    <a:pt x="20270" y="-1"/>
                  </a:cubicBezTo>
                </a:path>
                <a:path w="21600" h="41293" stroke="0" extrusionOk="0">
                  <a:moveTo>
                    <a:pt x="12817" y="41292"/>
                  </a:moveTo>
                  <a:cubicBezTo>
                    <a:pt x="5022" y="37823"/>
                    <a:pt x="0" y="30090"/>
                    <a:pt x="0" y="21559"/>
                  </a:cubicBezTo>
                  <a:cubicBezTo>
                    <a:pt x="-1" y="10145"/>
                    <a:pt x="8879" y="702"/>
                    <a:pt x="20270" y="-1"/>
                  </a:cubicBezTo>
                  <a:lnTo>
                    <a:pt x="21600" y="21559"/>
                  </a:lnTo>
                  <a:lnTo>
                    <a:pt x="12817" y="41292"/>
                  </a:lnTo>
                  <a:close/>
                </a:path>
              </a:pathLst>
            </a:custGeom>
            <a:solidFill>
              <a:srgbClr val="F8F8F8"/>
            </a:solidFill>
            <a:ln w="317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8" name="Arc 50"/>
            <p:cNvSpPr>
              <a:spLocks noChangeAspect="1"/>
            </p:cNvSpPr>
            <p:nvPr/>
          </p:nvSpPr>
          <p:spPr bwMode="auto">
            <a:xfrm>
              <a:off x="4235455" y="4522794"/>
              <a:ext cx="1220790" cy="349251"/>
            </a:xfrm>
            <a:custGeom>
              <a:avLst/>
              <a:gdLst>
                <a:gd name="T0" fmla="*/ 1220788 w 38900"/>
                <a:gd name="T1" fmla="*/ 199267 h 21600"/>
                <a:gd name="T2" fmla="*/ 0 w 38900"/>
                <a:gd name="T3" fmla="*/ 70044 h 21600"/>
                <a:gd name="T4" fmla="*/ 664090 w 389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900" h="21600" fill="none" extrusionOk="0">
                  <a:moveTo>
                    <a:pt x="38900" y="12324"/>
                  </a:moveTo>
                  <a:cubicBezTo>
                    <a:pt x="34863" y="18134"/>
                    <a:pt x="28236" y="21599"/>
                    <a:pt x="21161" y="21600"/>
                  </a:cubicBezTo>
                  <a:cubicBezTo>
                    <a:pt x="10901" y="21600"/>
                    <a:pt x="2057" y="14383"/>
                    <a:pt x="-1" y="4332"/>
                  </a:cubicBezTo>
                </a:path>
                <a:path w="38900" h="21600" stroke="0" extrusionOk="0">
                  <a:moveTo>
                    <a:pt x="38900" y="12324"/>
                  </a:moveTo>
                  <a:cubicBezTo>
                    <a:pt x="34863" y="18134"/>
                    <a:pt x="28236" y="21599"/>
                    <a:pt x="21161" y="21600"/>
                  </a:cubicBezTo>
                  <a:cubicBezTo>
                    <a:pt x="10901" y="21600"/>
                    <a:pt x="2057" y="14383"/>
                    <a:pt x="-1" y="4332"/>
                  </a:cubicBezTo>
                  <a:lnTo>
                    <a:pt x="21161" y="0"/>
                  </a:lnTo>
                  <a:lnTo>
                    <a:pt x="38900" y="12324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9" name="Arc 51"/>
            <p:cNvSpPr>
              <a:spLocks noChangeAspect="1"/>
            </p:cNvSpPr>
            <p:nvPr/>
          </p:nvSpPr>
          <p:spPr bwMode="auto">
            <a:xfrm>
              <a:off x="4581530" y="4522794"/>
              <a:ext cx="868364" cy="344488"/>
            </a:xfrm>
            <a:custGeom>
              <a:avLst/>
              <a:gdLst>
                <a:gd name="T0" fmla="*/ 868363 w 27905"/>
                <a:gd name="T1" fmla="*/ 198000 h 21600"/>
                <a:gd name="T2" fmla="*/ 0 w 27905"/>
                <a:gd name="T3" fmla="*/ 303404 h 21600"/>
                <a:gd name="T4" fmla="*/ 318343 w 279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05" h="21600" fill="none" extrusionOk="0">
                  <a:moveTo>
                    <a:pt x="27905" y="12415"/>
                  </a:moveTo>
                  <a:cubicBezTo>
                    <a:pt x="23861" y="18172"/>
                    <a:pt x="17266" y="21599"/>
                    <a:pt x="10230" y="21600"/>
                  </a:cubicBezTo>
                  <a:cubicBezTo>
                    <a:pt x="6659" y="21600"/>
                    <a:pt x="3144" y="20714"/>
                    <a:pt x="0" y="19023"/>
                  </a:cubicBezTo>
                </a:path>
                <a:path w="27905" h="21600" stroke="0" extrusionOk="0">
                  <a:moveTo>
                    <a:pt x="27905" y="12415"/>
                  </a:moveTo>
                  <a:cubicBezTo>
                    <a:pt x="23861" y="18172"/>
                    <a:pt x="17266" y="21599"/>
                    <a:pt x="10230" y="21600"/>
                  </a:cubicBezTo>
                  <a:cubicBezTo>
                    <a:pt x="6659" y="21600"/>
                    <a:pt x="3144" y="20714"/>
                    <a:pt x="0" y="19023"/>
                  </a:cubicBezTo>
                  <a:lnTo>
                    <a:pt x="10230" y="0"/>
                  </a:lnTo>
                  <a:lnTo>
                    <a:pt x="27905" y="12415"/>
                  </a:lnTo>
                  <a:close/>
                </a:path>
              </a:pathLst>
            </a:custGeom>
            <a:solidFill>
              <a:srgbClr val="F8F8F8"/>
            </a:solidFill>
            <a:ln w="317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0" name="Arc 52"/>
            <p:cNvSpPr>
              <a:spLocks noChangeAspect="1"/>
            </p:cNvSpPr>
            <p:nvPr/>
          </p:nvSpPr>
          <p:spPr bwMode="auto">
            <a:xfrm>
              <a:off x="4338643" y="3124204"/>
              <a:ext cx="1130301" cy="361950"/>
            </a:xfrm>
            <a:custGeom>
              <a:avLst/>
              <a:gdLst>
                <a:gd name="T0" fmla="*/ 0 w 40516"/>
                <a:gd name="T1" fmla="*/ 246528 h 21600"/>
                <a:gd name="T2" fmla="*/ 1130300 w 40516"/>
                <a:gd name="T3" fmla="*/ 227073 h 21600"/>
                <a:gd name="T4" fmla="*/ 571120 w 40516"/>
                <a:gd name="T5" fmla="*/ 36195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516" h="21600" fill="none" extrusionOk="0">
                  <a:moveTo>
                    <a:pt x="-1" y="14711"/>
                  </a:moveTo>
                  <a:cubicBezTo>
                    <a:pt x="2957" y="5921"/>
                    <a:pt x="11197" y="-1"/>
                    <a:pt x="20472" y="0"/>
                  </a:cubicBezTo>
                  <a:cubicBezTo>
                    <a:pt x="29293" y="0"/>
                    <a:pt x="37228" y="5364"/>
                    <a:pt x="40516" y="13550"/>
                  </a:cubicBezTo>
                </a:path>
                <a:path w="40516" h="21600" stroke="0" extrusionOk="0">
                  <a:moveTo>
                    <a:pt x="-1" y="14711"/>
                  </a:moveTo>
                  <a:cubicBezTo>
                    <a:pt x="2957" y="5921"/>
                    <a:pt x="11197" y="-1"/>
                    <a:pt x="20472" y="0"/>
                  </a:cubicBezTo>
                  <a:cubicBezTo>
                    <a:pt x="29293" y="0"/>
                    <a:pt x="37228" y="5364"/>
                    <a:pt x="40516" y="13550"/>
                  </a:cubicBezTo>
                  <a:lnTo>
                    <a:pt x="20472" y="21600"/>
                  </a:lnTo>
                  <a:lnTo>
                    <a:pt x="-1" y="147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1" name="Arc 53"/>
            <p:cNvSpPr>
              <a:spLocks noChangeAspect="1"/>
            </p:cNvSpPr>
            <p:nvPr/>
          </p:nvSpPr>
          <p:spPr bwMode="auto">
            <a:xfrm>
              <a:off x="4375155" y="3132142"/>
              <a:ext cx="1074739" cy="355601"/>
            </a:xfrm>
            <a:custGeom>
              <a:avLst/>
              <a:gdLst>
                <a:gd name="T0" fmla="*/ 0 w 38993"/>
                <a:gd name="T1" fmla="*/ 201260 h 21600"/>
                <a:gd name="T2" fmla="*/ 1074738 w 38993"/>
                <a:gd name="T3" fmla="*/ 203795 h 21600"/>
                <a:gd name="T4" fmla="*/ 536363 w 38993"/>
                <a:gd name="T5" fmla="*/ 3556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993" h="21600" fill="none" extrusionOk="0">
                  <a:moveTo>
                    <a:pt x="0" y="12225"/>
                  </a:moveTo>
                  <a:cubicBezTo>
                    <a:pt x="3601" y="4751"/>
                    <a:pt x="11164" y="-1"/>
                    <a:pt x="19460" y="0"/>
                  </a:cubicBezTo>
                  <a:cubicBezTo>
                    <a:pt x="27817" y="0"/>
                    <a:pt x="35425" y="4821"/>
                    <a:pt x="38992" y="12379"/>
                  </a:cubicBezTo>
                </a:path>
                <a:path w="38993" h="21600" stroke="0" extrusionOk="0">
                  <a:moveTo>
                    <a:pt x="0" y="12225"/>
                  </a:moveTo>
                  <a:cubicBezTo>
                    <a:pt x="3601" y="4751"/>
                    <a:pt x="11164" y="-1"/>
                    <a:pt x="19460" y="0"/>
                  </a:cubicBezTo>
                  <a:cubicBezTo>
                    <a:pt x="27817" y="0"/>
                    <a:pt x="35425" y="4821"/>
                    <a:pt x="38992" y="12379"/>
                  </a:cubicBezTo>
                  <a:lnTo>
                    <a:pt x="19460" y="21600"/>
                  </a:lnTo>
                  <a:lnTo>
                    <a:pt x="0" y="12225"/>
                  </a:lnTo>
                  <a:close/>
                </a:path>
              </a:pathLst>
            </a:custGeom>
            <a:solidFill>
              <a:srgbClr val="F8F8F8"/>
            </a:solidFill>
            <a:ln w="317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2" name="Oval 54"/>
            <p:cNvSpPr>
              <a:spLocks noChangeAspect="1" noChangeArrowheads="1"/>
            </p:cNvSpPr>
            <p:nvPr/>
          </p:nvSpPr>
          <p:spPr bwMode="auto">
            <a:xfrm>
              <a:off x="3981455" y="3276604"/>
              <a:ext cx="1771652" cy="1150939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pic>
          <p:nvPicPr>
            <p:cNvPr id="293" name="Picture 55" descr="Z:\doc\vortraege\Einzelbilder\computer\16LARG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BFEFB"/>
                </a:clrFrom>
                <a:clrTo>
                  <a:srgbClr val="FB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6" y="2971804"/>
              <a:ext cx="914400" cy="625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4" name="Picture 56" descr="Z:\doc\vortraege\Einzelbilder\computer\16LARG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BFEFB"/>
                </a:clrFrom>
                <a:clrTo>
                  <a:srgbClr val="FB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4" y="5334007"/>
              <a:ext cx="914400" cy="625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5" name="Group 57"/>
            <p:cNvGrpSpPr>
              <a:grpSpLocks/>
            </p:cNvGrpSpPr>
            <p:nvPr/>
          </p:nvGrpSpPr>
          <p:grpSpPr bwMode="auto">
            <a:xfrm>
              <a:off x="5715006" y="4724405"/>
              <a:ext cx="2895603" cy="1539877"/>
              <a:chOff x="3456" y="2976"/>
              <a:chExt cx="1824" cy="970"/>
            </a:xfrm>
          </p:grpSpPr>
          <p:sp>
            <p:nvSpPr>
              <p:cNvPr id="375" name="Line 58"/>
              <p:cNvSpPr>
                <a:spLocks noChangeShapeType="1"/>
              </p:cNvSpPr>
              <p:nvPr/>
            </p:nvSpPr>
            <p:spPr bwMode="auto">
              <a:xfrm flipH="1">
                <a:off x="3984" y="3405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  <p:graphicFrame>
            <p:nvGraphicFramePr>
              <p:cNvPr id="376" name="Object 59"/>
              <p:cNvGraphicFramePr>
                <a:graphicFrameLocks noChangeAspect="1"/>
              </p:cNvGraphicFramePr>
              <p:nvPr/>
            </p:nvGraphicFramePr>
            <p:xfrm>
              <a:off x="4175" y="3340"/>
              <a:ext cx="304" cy="1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8" name="Grafik" r:id="rId4" imgW="400000" imgH="171338" progId="Word.Picture.8">
                      <p:embed/>
                    </p:oleObj>
                  </mc:Choice>
                  <mc:Fallback>
                    <p:oleObj name="Grafik" r:id="rId4" imgW="400000" imgH="171338" progId="Word.Picture.8">
                      <p:embed/>
                      <p:pic>
                        <p:nvPicPr>
                          <p:cNvPr id="122" name="Object 5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75" y="3340"/>
                            <a:ext cx="304" cy="1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77" name="Group 60"/>
              <p:cNvGrpSpPr>
                <a:grpSpLocks/>
              </p:cNvGrpSpPr>
              <p:nvPr/>
            </p:nvGrpSpPr>
            <p:grpSpPr bwMode="auto">
              <a:xfrm>
                <a:off x="4439" y="2976"/>
                <a:ext cx="841" cy="861"/>
                <a:chOff x="8478" y="618"/>
                <a:chExt cx="1740" cy="2025"/>
              </a:xfrm>
            </p:grpSpPr>
            <p:sp>
              <p:nvSpPr>
                <p:cNvPr id="379" name="Freeform 61"/>
                <p:cNvSpPr>
                  <a:spLocks/>
                </p:cNvSpPr>
                <p:nvPr/>
              </p:nvSpPr>
              <p:spPr bwMode="auto">
                <a:xfrm>
                  <a:off x="8478" y="618"/>
                  <a:ext cx="1740" cy="2025"/>
                </a:xfrm>
                <a:custGeom>
                  <a:avLst/>
                  <a:gdLst>
                    <a:gd name="T0" fmla="*/ 15 w 1740"/>
                    <a:gd name="T1" fmla="*/ 945 h 2025"/>
                    <a:gd name="T2" fmla="*/ 1740 w 1740"/>
                    <a:gd name="T3" fmla="*/ 0 h 2025"/>
                    <a:gd name="T4" fmla="*/ 1740 w 1740"/>
                    <a:gd name="T5" fmla="*/ 2025 h 2025"/>
                    <a:gd name="T6" fmla="*/ 0 w 1740"/>
                    <a:gd name="T7" fmla="*/ 1110 h 2025"/>
                    <a:gd name="T8" fmla="*/ 15 w 1740"/>
                    <a:gd name="T9" fmla="*/ 945 h 20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40" h="2025">
                      <a:moveTo>
                        <a:pt x="15" y="945"/>
                      </a:moveTo>
                      <a:lnTo>
                        <a:pt x="1740" y="0"/>
                      </a:lnTo>
                      <a:lnTo>
                        <a:pt x="1740" y="2025"/>
                      </a:lnTo>
                      <a:lnTo>
                        <a:pt x="0" y="1110"/>
                      </a:lnTo>
                      <a:lnTo>
                        <a:pt x="15" y="94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aphicFrame>
              <p:nvGraphicFramePr>
                <p:cNvPr id="380" name="Object 62"/>
                <p:cNvGraphicFramePr>
                  <a:graphicFrameLocks noChangeAspect="1"/>
                </p:cNvGraphicFramePr>
                <p:nvPr/>
              </p:nvGraphicFramePr>
              <p:xfrm>
                <a:off x="8964" y="1160"/>
                <a:ext cx="1218" cy="86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99" name="Clip" r:id="rId6" imgW="4006850" imgH="2857500" progId="MS_ClipArt_Gallery.2">
                        <p:embed/>
                      </p:oleObj>
                    </mc:Choice>
                    <mc:Fallback>
                      <p:oleObj name="Clip" r:id="rId6" imgW="4006850" imgH="2857500" progId="MS_ClipArt_Gallery.2">
                        <p:embed/>
                        <p:pic>
                          <p:nvPicPr>
                            <p:cNvPr id="126" name="Object 6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964" y="1160"/>
                              <a:ext cx="1218" cy="86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78" name="Text Box 63"/>
              <p:cNvSpPr txBox="1">
                <a:spLocks noChangeArrowheads="1"/>
              </p:cNvSpPr>
              <p:nvPr/>
            </p:nvSpPr>
            <p:spPr bwMode="auto">
              <a:xfrm>
                <a:off x="3456" y="3696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</p:grpSp>
        <p:grpSp>
          <p:nvGrpSpPr>
            <p:cNvPr id="296" name="Group 64"/>
            <p:cNvGrpSpPr>
              <a:grpSpLocks/>
            </p:cNvGrpSpPr>
            <p:nvPr/>
          </p:nvGrpSpPr>
          <p:grpSpPr bwMode="auto">
            <a:xfrm>
              <a:off x="533401" y="1066801"/>
              <a:ext cx="2043115" cy="1827215"/>
              <a:chOff x="192" y="672"/>
              <a:chExt cx="1287" cy="1151"/>
            </a:xfrm>
          </p:grpSpPr>
          <p:grpSp>
            <p:nvGrpSpPr>
              <p:cNvPr id="313" name="Group 65"/>
              <p:cNvGrpSpPr>
                <a:grpSpLocks/>
              </p:cNvGrpSpPr>
              <p:nvPr/>
            </p:nvGrpSpPr>
            <p:grpSpPr bwMode="auto">
              <a:xfrm rot="-827040">
                <a:off x="192" y="672"/>
                <a:ext cx="759" cy="736"/>
                <a:chOff x="2930" y="1040"/>
                <a:chExt cx="476" cy="397"/>
              </a:xfrm>
            </p:grpSpPr>
            <p:sp>
              <p:nvSpPr>
                <p:cNvPr id="327" name="Freeform 66"/>
                <p:cNvSpPr>
                  <a:spLocks/>
                </p:cNvSpPr>
                <p:nvPr/>
              </p:nvSpPr>
              <p:spPr bwMode="auto">
                <a:xfrm>
                  <a:off x="3128" y="1241"/>
                  <a:ext cx="123" cy="119"/>
                </a:xfrm>
                <a:custGeom>
                  <a:avLst/>
                  <a:gdLst>
                    <a:gd name="T0" fmla="*/ 0 w 738"/>
                    <a:gd name="T1" fmla="*/ 72 h 599"/>
                    <a:gd name="T2" fmla="*/ 3 w 738"/>
                    <a:gd name="T3" fmla="*/ 68 h 599"/>
                    <a:gd name="T4" fmla="*/ 7 w 738"/>
                    <a:gd name="T5" fmla="*/ 63 h 599"/>
                    <a:gd name="T6" fmla="*/ 11 w 738"/>
                    <a:gd name="T7" fmla="*/ 58 h 599"/>
                    <a:gd name="T8" fmla="*/ 16 w 738"/>
                    <a:gd name="T9" fmla="*/ 53 h 599"/>
                    <a:gd name="T10" fmla="*/ 20 w 738"/>
                    <a:gd name="T11" fmla="*/ 48 h 599"/>
                    <a:gd name="T12" fmla="*/ 25 w 738"/>
                    <a:gd name="T13" fmla="*/ 44 h 599"/>
                    <a:gd name="T14" fmla="*/ 29 w 738"/>
                    <a:gd name="T15" fmla="*/ 40 h 599"/>
                    <a:gd name="T16" fmla="*/ 35 w 738"/>
                    <a:gd name="T17" fmla="*/ 35 h 599"/>
                    <a:gd name="T18" fmla="*/ 41 w 738"/>
                    <a:gd name="T19" fmla="*/ 30 h 599"/>
                    <a:gd name="T20" fmla="*/ 48 w 738"/>
                    <a:gd name="T21" fmla="*/ 26 h 599"/>
                    <a:gd name="T22" fmla="*/ 56 w 738"/>
                    <a:gd name="T23" fmla="*/ 21 h 599"/>
                    <a:gd name="T24" fmla="*/ 64 w 738"/>
                    <a:gd name="T25" fmla="*/ 16 h 599"/>
                    <a:gd name="T26" fmla="*/ 71 w 738"/>
                    <a:gd name="T27" fmla="*/ 13 h 599"/>
                    <a:gd name="T28" fmla="*/ 80 w 738"/>
                    <a:gd name="T29" fmla="*/ 9 h 599"/>
                    <a:gd name="T30" fmla="*/ 89 w 738"/>
                    <a:gd name="T31" fmla="*/ 6 h 599"/>
                    <a:gd name="T32" fmla="*/ 98 w 738"/>
                    <a:gd name="T33" fmla="*/ 3 h 599"/>
                    <a:gd name="T34" fmla="*/ 111 w 738"/>
                    <a:gd name="T35" fmla="*/ 0 h 599"/>
                    <a:gd name="T36" fmla="*/ 123 w 738"/>
                    <a:gd name="T37" fmla="*/ 47 h 599"/>
                    <a:gd name="T38" fmla="*/ 115 w 738"/>
                    <a:gd name="T39" fmla="*/ 49 h 599"/>
                    <a:gd name="T40" fmla="*/ 105 w 738"/>
                    <a:gd name="T41" fmla="*/ 52 h 599"/>
                    <a:gd name="T42" fmla="*/ 95 w 738"/>
                    <a:gd name="T43" fmla="*/ 55 h 599"/>
                    <a:gd name="T44" fmla="*/ 86 w 738"/>
                    <a:gd name="T45" fmla="*/ 59 h 599"/>
                    <a:gd name="T46" fmla="*/ 78 w 738"/>
                    <a:gd name="T47" fmla="*/ 62 h 599"/>
                    <a:gd name="T48" fmla="*/ 71 w 738"/>
                    <a:gd name="T49" fmla="*/ 66 h 599"/>
                    <a:gd name="T50" fmla="*/ 64 w 738"/>
                    <a:gd name="T51" fmla="*/ 69 h 599"/>
                    <a:gd name="T52" fmla="*/ 58 w 738"/>
                    <a:gd name="T53" fmla="*/ 74 h 599"/>
                    <a:gd name="T54" fmla="*/ 52 w 738"/>
                    <a:gd name="T55" fmla="*/ 78 h 599"/>
                    <a:gd name="T56" fmla="*/ 46 w 738"/>
                    <a:gd name="T57" fmla="*/ 82 h 599"/>
                    <a:gd name="T58" fmla="*/ 41 w 738"/>
                    <a:gd name="T59" fmla="*/ 87 h 599"/>
                    <a:gd name="T60" fmla="*/ 36 w 738"/>
                    <a:gd name="T61" fmla="*/ 91 h 599"/>
                    <a:gd name="T62" fmla="*/ 32 w 738"/>
                    <a:gd name="T63" fmla="*/ 95 h 599"/>
                    <a:gd name="T64" fmla="*/ 28 w 738"/>
                    <a:gd name="T65" fmla="*/ 99 h 599"/>
                    <a:gd name="T66" fmla="*/ 24 w 738"/>
                    <a:gd name="T67" fmla="*/ 103 h 599"/>
                    <a:gd name="T68" fmla="*/ 20 w 738"/>
                    <a:gd name="T69" fmla="*/ 107 h 599"/>
                    <a:gd name="T70" fmla="*/ 17 w 738"/>
                    <a:gd name="T71" fmla="*/ 111 h 599"/>
                    <a:gd name="T72" fmla="*/ 15 w 738"/>
                    <a:gd name="T73" fmla="*/ 114 h 599"/>
                    <a:gd name="T74" fmla="*/ 12 w 738"/>
                    <a:gd name="T75" fmla="*/ 119 h 599"/>
                    <a:gd name="T76" fmla="*/ 0 w 738"/>
                    <a:gd name="T77" fmla="*/ 72 h 59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738" h="599">
                      <a:moveTo>
                        <a:pt x="0" y="362"/>
                      </a:moveTo>
                      <a:lnTo>
                        <a:pt x="19" y="340"/>
                      </a:lnTo>
                      <a:lnTo>
                        <a:pt x="41" y="315"/>
                      </a:lnTo>
                      <a:lnTo>
                        <a:pt x="65" y="292"/>
                      </a:lnTo>
                      <a:lnTo>
                        <a:pt x="93" y="265"/>
                      </a:lnTo>
                      <a:lnTo>
                        <a:pt x="120" y="241"/>
                      </a:lnTo>
                      <a:lnTo>
                        <a:pt x="147" y="221"/>
                      </a:lnTo>
                      <a:lnTo>
                        <a:pt x="171" y="202"/>
                      </a:lnTo>
                      <a:lnTo>
                        <a:pt x="211" y="176"/>
                      </a:lnTo>
                      <a:lnTo>
                        <a:pt x="247" y="153"/>
                      </a:lnTo>
                      <a:lnTo>
                        <a:pt x="286" y="131"/>
                      </a:lnTo>
                      <a:lnTo>
                        <a:pt x="333" y="105"/>
                      </a:lnTo>
                      <a:lnTo>
                        <a:pt x="383" y="82"/>
                      </a:lnTo>
                      <a:lnTo>
                        <a:pt x="428" y="63"/>
                      </a:lnTo>
                      <a:lnTo>
                        <a:pt x="481" y="46"/>
                      </a:lnTo>
                      <a:lnTo>
                        <a:pt x="535" y="28"/>
                      </a:lnTo>
                      <a:lnTo>
                        <a:pt x="588" y="16"/>
                      </a:lnTo>
                      <a:lnTo>
                        <a:pt x="668" y="0"/>
                      </a:lnTo>
                      <a:lnTo>
                        <a:pt x="738" y="236"/>
                      </a:lnTo>
                      <a:lnTo>
                        <a:pt x="691" y="245"/>
                      </a:lnTo>
                      <a:lnTo>
                        <a:pt x="627" y="260"/>
                      </a:lnTo>
                      <a:lnTo>
                        <a:pt x="571" y="276"/>
                      </a:lnTo>
                      <a:lnTo>
                        <a:pt x="513" y="295"/>
                      </a:lnTo>
                      <a:lnTo>
                        <a:pt x="467" y="312"/>
                      </a:lnTo>
                      <a:lnTo>
                        <a:pt x="423" y="331"/>
                      </a:lnTo>
                      <a:lnTo>
                        <a:pt x="385" y="349"/>
                      </a:lnTo>
                      <a:lnTo>
                        <a:pt x="346" y="370"/>
                      </a:lnTo>
                      <a:lnTo>
                        <a:pt x="313" y="391"/>
                      </a:lnTo>
                      <a:lnTo>
                        <a:pt x="276" y="413"/>
                      </a:lnTo>
                      <a:lnTo>
                        <a:pt x="245" y="436"/>
                      </a:lnTo>
                      <a:lnTo>
                        <a:pt x="217" y="456"/>
                      </a:lnTo>
                      <a:lnTo>
                        <a:pt x="193" y="476"/>
                      </a:lnTo>
                      <a:lnTo>
                        <a:pt x="166" y="499"/>
                      </a:lnTo>
                      <a:lnTo>
                        <a:pt x="145" y="520"/>
                      </a:lnTo>
                      <a:lnTo>
                        <a:pt x="121" y="540"/>
                      </a:lnTo>
                      <a:lnTo>
                        <a:pt x="103" y="560"/>
                      </a:lnTo>
                      <a:lnTo>
                        <a:pt x="89" y="576"/>
                      </a:lnTo>
                      <a:lnTo>
                        <a:pt x="69" y="599"/>
                      </a:lnTo>
                      <a:lnTo>
                        <a:pt x="0" y="362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28" name="Group 67"/>
                <p:cNvGrpSpPr>
                  <a:grpSpLocks/>
                </p:cNvGrpSpPr>
                <p:nvPr/>
              </p:nvGrpSpPr>
              <p:grpSpPr bwMode="auto">
                <a:xfrm>
                  <a:off x="3153" y="1211"/>
                  <a:ext cx="61" cy="91"/>
                  <a:chOff x="3153" y="1211"/>
                  <a:chExt cx="61" cy="91"/>
                </a:xfrm>
              </p:grpSpPr>
              <p:sp>
                <p:nvSpPr>
                  <p:cNvPr id="370" name="Line 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58" y="1212"/>
                    <a:ext cx="49" cy="90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71" name="Line 6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54" y="1241"/>
                    <a:ext cx="60" cy="27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72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3207" y="1211"/>
                    <a:ext cx="7" cy="57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73" name="Line 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58" y="1268"/>
                    <a:ext cx="56" cy="34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74" name="Line 7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53" y="1241"/>
                    <a:ext cx="5" cy="6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29" name="Group 73"/>
                <p:cNvGrpSpPr>
                  <a:grpSpLocks/>
                </p:cNvGrpSpPr>
                <p:nvPr/>
              </p:nvGrpSpPr>
              <p:grpSpPr bwMode="auto">
                <a:xfrm>
                  <a:off x="3089" y="1187"/>
                  <a:ext cx="154" cy="102"/>
                  <a:chOff x="3089" y="1187"/>
                  <a:chExt cx="154" cy="102"/>
                </a:xfrm>
              </p:grpSpPr>
              <p:sp>
                <p:nvSpPr>
                  <p:cNvPr id="368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90" y="1188"/>
                    <a:ext cx="152" cy="100"/>
                  </a:xfrm>
                  <a:prstGeom prst="line">
                    <a:avLst/>
                  </a:prstGeom>
                  <a:noFill/>
                  <a:ln w="7938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9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89" y="1187"/>
                    <a:ext cx="154" cy="102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30" name="Group 76"/>
                <p:cNvGrpSpPr>
                  <a:grpSpLocks/>
                </p:cNvGrpSpPr>
                <p:nvPr/>
              </p:nvGrpSpPr>
              <p:grpSpPr bwMode="auto">
                <a:xfrm>
                  <a:off x="3087" y="1131"/>
                  <a:ext cx="117" cy="102"/>
                  <a:chOff x="3087" y="1131"/>
                  <a:chExt cx="117" cy="102"/>
                </a:xfrm>
              </p:grpSpPr>
              <p:grpSp>
                <p:nvGrpSpPr>
                  <p:cNvPr id="361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3087" y="1131"/>
                    <a:ext cx="117" cy="102"/>
                    <a:chOff x="3087" y="1131"/>
                    <a:chExt cx="117" cy="102"/>
                  </a:xfrm>
                </p:grpSpPr>
                <p:sp>
                  <p:nvSpPr>
                    <p:cNvPr id="365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3087" y="1131"/>
                      <a:ext cx="92" cy="102"/>
                    </a:xfrm>
                    <a:custGeom>
                      <a:avLst/>
                      <a:gdLst>
                        <a:gd name="T0" fmla="*/ 0 w 553"/>
                        <a:gd name="T1" fmla="*/ 48 h 511"/>
                        <a:gd name="T2" fmla="*/ 67 w 553"/>
                        <a:gd name="T3" fmla="*/ 0 h 511"/>
                        <a:gd name="T4" fmla="*/ 92 w 553"/>
                        <a:gd name="T5" fmla="*/ 54 h 511"/>
                        <a:gd name="T6" fmla="*/ 26 w 553"/>
                        <a:gd name="T7" fmla="*/ 102 h 511"/>
                        <a:gd name="T8" fmla="*/ 0 w 553"/>
                        <a:gd name="T9" fmla="*/ 48 h 5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553" h="511">
                          <a:moveTo>
                            <a:pt x="0" y="240"/>
                          </a:moveTo>
                          <a:lnTo>
                            <a:pt x="400" y="0"/>
                          </a:lnTo>
                          <a:lnTo>
                            <a:pt x="553" y="271"/>
                          </a:lnTo>
                          <a:lnTo>
                            <a:pt x="155" y="511"/>
                          </a:lnTo>
                          <a:lnTo>
                            <a:pt x="0" y="240"/>
                          </a:lnTo>
                          <a:close/>
                        </a:path>
                      </a:pathLst>
                    </a:custGeom>
                    <a:solidFill>
                      <a:srgbClr val="BFDFFF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6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3154" y="1131"/>
                      <a:ext cx="50" cy="61"/>
                    </a:xfrm>
                    <a:custGeom>
                      <a:avLst/>
                      <a:gdLst>
                        <a:gd name="T0" fmla="*/ 0 w 299"/>
                        <a:gd name="T1" fmla="*/ 0 h 304"/>
                        <a:gd name="T2" fmla="*/ 37 w 299"/>
                        <a:gd name="T3" fmla="*/ 32 h 304"/>
                        <a:gd name="T4" fmla="*/ 50 w 299"/>
                        <a:gd name="T5" fmla="*/ 61 h 304"/>
                        <a:gd name="T6" fmla="*/ 26 w 299"/>
                        <a:gd name="T7" fmla="*/ 54 h 304"/>
                        <a:gd name="T8" fmla="*/ 0 w 299"/>
                        <a:gd name="T9" fmla="*/ 0 h 3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99" h="304">
                          <a:moveTo>
                            <a:pt x="0" y="0"/>
                          </a:moveTo>
                          <a:lnTo>
                            <a:pt x="220" y="159"/>
                          </a:lnTo>
                          <a:lnTo>
                            <a:pt x="299" y="304"/>
                          </a:lnTo>
                          <a:lnTo>
                            <a:pt x="153" y="27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7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3113" y="1185"/>
                      <a:ext cx="90" cy="48"/>
                    </a:xfrm>
                    <a:custGeom>
                      <a:avLst/>
                      <a:gdLst>
                        <a:gd name="T0" fmla="*/ 0 w 540"/>
                        <a:gd name="T1" fmla="*/ 48 h 240"/>
                        <a:gd name="T2" fmla="*/ 66 w 540"/>
                        <a:gd name="T3" fmla="*/ 0 h 240"/>
                        <a:gd name="T4" fmla="*/ 90 w 540"/>
                        <a:gd name="T5" fmla="*/ 6 h 240"/>
                        <a:gd name="T6" fmla="*/ 40 w 540"/>
                        <a:gd name="T7" fmla="*/ 39 h 240"/>
                        <a:gd name="T8" fmla="*/ 0 w 540"/>
                        <a:gd name="T9" fmla="*/ 48 h 24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540" h="240">
                          <a:moveTo>
                            <a:pt x="0" y="240"/>
                          </a:moveTo>
                          <a:lnTo>
                            <a:pt x="397" y="0"/>
                          </a:lnTo>
                          <a:lnTo>
                            <a:pt x="540" y="31"/>
                          </a:lnTo>
                          <a:lnTo>
                            <a:pt x="241" y="197"/>
                          </a:lnTo>
                          <a:lnTo>
                            <a:pt x="0" y="240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62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3106" y="1154"/>
                    <a:ext cx="51" cy="47"/>
                    <a:chOff x="3106" y="1154"/>
                    <a:chExt cx="51" cy="47"/>
                  </a:xfrm>
                </p:grpSpPr>
                <p:sp>
                  <p:nvSpPr>
                    <p:cNvPr id="363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6" y="1171"/>
                      <a:ext cx="25" cy="30"/>
                    </a:xfrm>
                    <a:prstGeom prst="ellipse">
                      <a:avLst/>
                    </a:prstGeom>
                    <a:solidFill>
                      <a:srgbClr val="3F7FFF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eaLnBrk="1" hangingPunct="1"/>
                      <a:endParaRPr lang="de-DE" altLang="de-DE"/>
                    </a:p>
                  </p:txBody>
                </p:sp>
                <p:sp>
                  <p:nvSpPr>
                    <p:cNvPr id="364" name="Oval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2" y="1154"/>
                      <a:ext cx="25" cy="30"/>
                    </a:xfrm>
                    <a:prstGeom prst="ellipse">
                      <a:avLst/>
                    </a:prstGeom>
                    <a:solidFill>
                      <a:srgbClr val="3F7FFF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eaLnBrk="1" hangingPunct="1"/>
                      <a:endParaRPr lang="de-DE" altLang="de-DE"/>
                    </a:p>
                  </p:txBody>
                </p:sp>
              </p:grpSp>
            </p:grpSp>
            <p:grpSp>
              <p:nvGrpSpPr>
                <p:cNvPr id="331" name="Group 84"/>
                <p:cNvGrpSpPr>
                  <a:grpSpLocks/>
                </p:cNvGrpSpPr>
                <p:nvPr/>
              </p:nvGrpSpPr>
              <p:grpSpPr bwMode="auto">
                <a:xfrm>
                  <a:off x="2930" y="1227"/>
                  <a:ext cx="193" cy="210"/>
                  <a:chOff x="2930" y="1227"/>
                  <a:chExt cx="193" cy="210"/>
                </a:xfrm>
              </p:grpSpPr>
              <p:sp>
                <p:nvSpPr>
                  <p:cNvPr id="348" name="Freeform 85"/>
                  <p:cNvSpPr>
                    <a:spLocks/>
                  </p:cNvSpPr>
                  <p:nvPr/>
                </p:nvSpPr>
                <p:spPr bwMode="auto">
                  <a:xfrm>
                    <a:off x="2930" y="1227"/>
                    <a:ext cx="193" cy="210"/>
                  </a:xfrm>
                  <a:custGeom>
                    <a:avLst/>
                    <a:gdLst>
                      <a:gd name="T0" fmla="*/ 0 w 1161"/>
                      <a:gd name="T1" fmla="*/ 97 h 1053"/>
                      <a:gd name="T2" fmla="*/ 138 w 1161"/>
                      <a:gd name="T3" fmla="*/ 0 h 1053"/>
                      <a:gd name="T4" fmla="*/ 193 w 1161"/>
                      <a:gd name="T5" fmla="*/ 112 h 1053"/>
                      <a:gd name="T6" fmla="*/ 55 w 1161"/>
                      <a:gd name="T7" fmla="*/ 210 h 1053"/>
                      <a:gd name="T8" fmla="*/ 0 w 1161"/>
                      <a:gd name="T9" fmla="*/ 97 h 105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61" h="1053">
                        <a:moveTo>
                          <a:pt x="0" y="488"/>
                        </a:moveTo>
                        <a:lnTo>
                          <a:pt x="830" y="0"/>
                        </a:lnTo>
                        <a:lnTo>
                          <a:pt x="1161" y="564"/>
                        </a:lnTo>
                        <a:lnTo>
                          <a:pt x="330" y="1053"/>
                        </a:lnTo>
                        <a:lnTo>
                          <a:pt x="0" y="488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49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2942" y="1244"/>
                    <a:ext cx="168" cy="176"/>
                    <a:chOff x="2942" y="1244"/>
                    <a:chExt cx="168" cy="176"/>
                  </a:xfrm>
                </p:grpSpPr>
                <p:grpSp>
                  <p:nvGrpSpPr>
                    <p:cNvPr id="350" name="Group 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54" y="1244"/>
                      <a:ext cx="145" cy="176"/>
                      <a:chOff x="2954" y="1244"/>
                      <a:chExt cx="145" cy="176"/>
                    </a:xfrm>
                  </p:grpSpPr>
                  <p:sp>
                    <p:nvSpPr>
                      <p:cNvPr id="356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45" y="1244"/>
                        <a:ext cx="54" cy="113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57" name="Line 8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2" y="1261"/>
                        <a:ext cx="54" cy="111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58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99" y="1277"/>
                        <a:ext cx="55" cy="111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59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76" y="1291"/>
                        <a:ext cx="55" cy="114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60" name="Line 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54" y="1308"/>
                        <a:ext cx="54" cy="112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51" name="Group 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42" y="1251"/>
                      <a:ext cx="168" cy="162"/>
                      <a:chOff x="2942" y="1251"/>
                      <a:chExt cx="168" cy="162"/>
                    </a:xfrm>
                  </p:grpSpPr>
                  <p:sp>
                    <p:nvSpPr>
                      <p:cNvPr id="352" name="Line 9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942" y="1251"/>
                        <a:ext cx="137" cy="9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53" name="Line 9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953" y="1273"/>
                        <a:ext cx="135" cy="9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54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963" y="1295"/>
                        <a:ext cx="137" cy="9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55" name="Line 9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974" y="1317"/>
                        <a:ext cx="136" cy="9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32" name="Group 98"/>
                <p:cNvGrpSpPr>
                  <a:grpSpLocks/>
                </p:cNvGrpSpPr>
                <p:nvPr/>
              </p:nvGrpSpPr>
              <p:grpSpPr bwMode="auto">
                <a:xfrm>
                  <a:off x="3213" y="1040"/>
                  <a:ext cx="193" cy="210"/>
                  <a:chOff x="3213" y="1040"/>
                  <a:chExt cx="193" cy="210"/>
                </a:xfrm>
              </p:grpSpPr>
              <p:sp>
                <p:nvSpPr>
                  <p:cNvPr id="335" name="Freeform 99"/>
                  <p:cNvSpPr>
                    <a:spLocks/>
                  </p:cNvSpPr>
                  <p:nvPr/>
                </p:nvSpPr>
                <p:spPr bwMode="auto">
                  <a:xfrm>
                    <a:off x="3213" y="1040"/>
                    <a:ext cx="193" cy="210"/>
                  </a:xfrm>
                  <a:custGeom>
                    <a:avLst/>
                    <a:gdLst>
                      <a:gd name="T0" fmla="*/ 0 w 1161"/>
                      <a:gd name="T1" fmla="*/ 98 h 1053"/>
                      <a:gd name="T2" fmla="*/ 138 w 1161"/>
                      <a:gd name="T3" fmla="*/ 0 h 1053"/>
                      <a:gd name="T4" fmla="*/ 193 w 1161"/>
                      <a:gd name="T5" fmla="*/ 112 h 1053"/>
                      <a:gd name="T6" fmla="*/ 55 w 1161"/>
                      <a:gd name="T7" fmla="*/ 210 h 1053"/>
                      <a:gd name="T8" fmla="*/ 0 w 1161"/>
                      <a:gd name="T9" fmla="*/ 98 h 105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61" h="1053">
                        <a:moveTo>
                          <a:pt x="0" y="489"/>
                        </a:moveTo>
                        <a:lnTo>
                          <a:pt x="831" y="0"/>
                        </a:lnTo>
                        <a:lnTo>
                          <a:pt x="1161" y="564"/>
                        </a:lnTo>
                        <a:lnTo>
                          <a:pt x="331" y="1053"/>
                        </a:lnTo>
                        <a:lnTo>
                          <a:pt x="0" y="489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36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3225" y="1057"/>
                    <a:ext cx="169" cy="176"/>
                    <a:chOff x="3225" y="1057"/>
                    <a:chExt cx="169" cy="176"/>
                  </a:xfrm>
                </p:grpSpPr>
                <p:grpSp>
                  <p:nvGrpSpPr>
                    <p:cNvPr id="337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37" y="1057"/>
                      <a:ext cx="146" cy="176"/>
                      <a:chOff x="3237" y="1057"/>
                      <a:chExt cx="146" cy="176"/>
                    </a:xfrm>
                  </p:grpSpPr>
                  <p:sp>
                    <p:nvSpPr>
                      <p:cNvPr id="343" name="Line 10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28" y="1057"/>
                        <a:ext cx="55" cy="113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44" name="Line 1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05" y="1074"/>
                        <a:ext cx="54" cy="111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45" name="Line 10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82" y="1090"/>
                        <a:ext cx="55" cy="111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46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59" y="1104"/>
                        <a:ext cx="56" cy="114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47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37" y="1121"/>
                        <a:ext cx="54" cy="112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38" name="Group 1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25" y="1064"/>
                      <a:ext cx="169" cy="162"/>
                      <a:chOff x="3225" y="1064"/>
                      <a:chExt cx="169" cy="162"/>
                    </a:xfrm>
                  </p:grpSpPr>
                  <p:sp>
                    <p:nvSpPr>
                      <p:cNvPr id="339" name="Line 10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225" y="1064"/>
                        <a:ext cx="137" cy="9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40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237" y="1086"/>
                        <a:ext cx="135" cy="9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41" name="Line 11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247" y="1108"/>
                        <a:ext cx="136" cy="9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42" name="Line 11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257" y="1130"/>
                        <a:ext cx="137" cy="9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333" name="Freeform 112"/>
                <p:cNvSpPr>
                  <a:spLocks/>
                </p:cNvSpPr>
                <p:nvPr/>
              </p:nvSpPr>
              <p:spPr bwMode="auto">
                <a:xfrm>
                  <a:off x="3129" y="1201"/>
                  <a:ext cx="45" cy="95"/>
                </a:xfrm>
                <a:custGeom>
                  <a:avLst/>
                  <a:gdLst>
                    <a:gd name="T0" fmla="*/ 16 w 267"/>
                    <a:gd name="T1" fmla="*/ 0 h 475"/>
                    <a:gd name="T2" fmla="*/ 45 w 267"/>
                    <a:gd name="T3" fmla="*/ 0 h 475"/>
                    <a:gd name="T4" fmla="*/ 39 w 267"/>
                    <a:gd name="T5" fmla="*/ 14 h 475"/>
                    <a:gd name="T6" fmla="*/ 36 w 267"/>
                    <a:gd name="T7" fmla="*/ 26 h 475"/>
                    <a:gd name="T8" fmla="*/ 33 w 267"/>
                    <a:gd name="T9" fmla="*/ 41 h 475"/>
                    <a:gd name="T10" fmla="*/ 32 w 267"/>
                    <a:gd name="T11" fmla="*/ 51 h 475"/>
                    <a:gd name="T12" fmla="*/ 32 w 267"/>
                    <a:gd name="T13" fmla="*/ 64 h 475"/>
                    <a:gd name="T14" fmla="*/ 32 w 267"/>
                    <a:gd name="T15" fmla="*/ 71 h 475"/>
                    <a:gd name="T16" fmla="*/ 32 w 267"/>
                    <a:gd name="T17" fmla="*/ 80 h 475"/>
                    <a:gd name="T18" fmla="*/ 33 w 267"/>
                    <a:gd name="T19" fmla="*/ 87 h 475"/>
                    <a:gd name="T20" fmla="*/ 35 w 267"/>
                    <a:gd name="T21" fmla="*/ 95 h 475"/>
                    <a:gd name="T22" fmla="*/ 2 w 267"/>
                    <a:gd name="T23" fmla="*/ 95 h 475"/>
                    <a:gd name="T24" fmla="*/ 2 w 267"/>
                    <a:gd name="T25" fmla="*/ 89 h 475"/>
                    <a:gd name="T26" fmla="*/ 0 w 267"/>
                    <a:gd name="T27" fmla="*/ 82 h 475"/>
                    <a:gd name="T28" fmla="*/ 0 w 267"/>
                    <a:gd name="T29" fmla="*/ 74 h 475"/>
                    <a:gd name="T30" fmla="*/ 0 w 267"/>
                    <a:gd name="T31" fmla="*/ 66 h 475"/>
                    <a:gd name="T32" fmla="*/ 0 w 267"/>
                    <a:gd name="T33" fmla="*/ 59 h 475"/>
                    <a:gd name="T34" fmla="*/ 1 w 267"/>
                    <a:gd name="T35" fmla="*/ 52 h 475"/>
                    <a:gd name="T36" fmla="*/ 1 w 267"/>
                    <a:gd name="T37" fmla="*/ 45 h 475"/>
                    <a:gd name="T38" fmla="*/ 3 w 267"/>
                    <a:gd name="T39" fmla="*/ 38 h 475"/>
                    <a:gd name="T40" fmla="*/ 4 w 267"/>
                    <a:gd name="T41" fmla="*/ 30 h 475"/>
                    <a:gd name="T42" fmla="*/ 7 w 267"/>
                    <a:gd name="T43" fmla="*/ 21 h 475"/>
                    <a:gd name="T44" fmla="*/ 9 w 267"/>
                    <a:gd name="T45" fmla="*/ 14 h 475"/>
                    <a:gd name="T46" fmla="*/ 12 w 267"/>
                    <a:gd name="T47" fmla="*/ 6 h 475"/>
                    <a:gd name="T48" fmla="*/ 16 w 267"/>
                    <a:gd name="T49" fmla="*/ 0 h 47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267" h="475">
                      <a:moveTo>
                        <a:pt x="93" y="0"/>
                      </a:moveTo>
                      <a:lnTo>
                        <a:pt x="267" y="0"/>
                      </a:lnTo>
                      <a:lnTo>
                        <a:pt x="231" y="68"/>
                      </a:lnTo>
                      <a:lnTo>
                        <a:pt x="212" y="129"/>
                      </a:lnTo>
                      <a:lnTo>
                        <a:pt x="195" y="206"/>
                      </a:lnTo>
                      <a:lnTo>
                        <a:pt x="189" y="255"/>
                      </a:lnTo>
                      <a:lnTo>
                        <a:pt x="188" y="318"/>
                      </a:lnTo>
                      <a:lnTo>
                        <a:pt x="189" y="357"/>
                      </a:lnTo>
                      <a:lnTo>
                        <a:pt x="192" y="401"/>
                      </a:lnTo>
                      <a:lnTo>
                        <a:pt x="197" y="435"/>
                      </a:lnTo>
                      <a:lnTo>
                        <a:pt x="205" y="474"/>
                      </a:lnTo>
                      <a:lnTo>
                        <a:pt x="14" y="475"/>
                      </a:lnTo>
                      <a:lnTo>
                        <a:pt x="9" y="444"/>
                      </a:lnTo>
                      <a:lnTo>
                        <a:pt x="2" y="408"/>
                      </a:lnTo>
                      <a:lnTo>
                        <a:pt x="1" y="369"/>
                      </a:lnTo>
                      <a:lnTo>
                        <a:pt x="0" y="329"/>
                      </a:lnTo>
                      <a:lnTo>
                        <a:pt x="2" y="293"/>
                      </a:lnTo>
                      <a:lnTo>
                        <a:pt x="4" y="262"/>
                      </a:lnTo>
                      <a:lnTo>
                        <a:pt x="8" y="225"/>
                      </a:lnTo>
                      <a:lnTo>
                        <a:pt x="16" y="188"/>
                      </a:lnTo>
                      <a:lnTo>
                        <a:pt x="26" y="152"/>
                      </a:lnTo>
                      <a:lnTo>
                        <a:pt x="40" y="106"/>
                      </a:lnTo>
                      <a:lnTo>
                        <a:pt x="56" y="71"/>
                      </a:lnTo>
                      <a:lnTo>
                        <a:pt x="74" y="32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4" name="Freeform 113"/>
                <p:cNvSpPr>
                  <a:spLocks/>
                </p:cNvSpPr>
                <p:nvPr/>
              </p:nvSpPr>
              <p:spPr bwMode="auto">
                <a:xfrm>
                  <a:off x="3147" y="1166"/>
                  <a:ext cx="75" cy="95"/>
                </a:xfrm>
                <a:custGeom>
                  <a:avLst/>
                  <a:gdLst>
                    <a:gd name="T0" fmla="*/ 0 w 449"/>
                    <a:gd name="T1" fmla="*/ 84 h 476"/>
                    <a:gd name="T2" fmla="*/ 1 w 449"/>
                    <a:gd name="T3" fmla="*/ 77 h 476"/>
                    <a:gd name="T4" fmla="*/ 4 w 449"/>
                    <a:gd name="T5" fmla="*/ 68 h 476"/>
                    <a:gd name="T6" fmla="*/ 7 w 449"/>
                    <a:gd name="T7" fmla="*/ 59 h 476"/>
                    <a:gd name="T8" fmla="*/ 10 w 449"/>
                    <a:gd name="T9" fmla="*/ 50 h 476"/>
                    <a:gd name="T10" fmla="*/ 14 w 449"/>
                    <a:gd name="T11" fmla="*/ 42 h 476"/>
                    <a:gd name="T12" fmla="*/ 18 w 449"/>
                    <a:gd name="T13" fmla="*/ 35 h 476"/>
                    <a:gd name="T14" fmla="*/ 22 w 449"/>
                    <a:gd name="T15" fmla="*/ 28 h 476"/>
                    <a:gd name="T16" fmla="*/ 28 w 449"/>
                    <a:gd name="T17" fmla="*/ 21 h 476"/>
                    <a:gd name="T18" fmla="*/ 32 w 449"/>
                    <a:gd name="T19" fmla="*/ 17 h 476"/>
                    <a:gd name="T20" fmla="*/ 35 w 449"/>
                    <a:gd name="T21" fmla="*/ 13 h 476"/>
                    <a:gd name="T22" fmla="*/ 42 w 449"/>
                    <a:gd name="T23" fmla="*/ 7 h 476"/>
                    <a:gd name="T24" fmla="*/ 46 w 449"/>
                    <a:gd name="T25" fmla="*/ 3 h 476"/>
                    <a:gd name="T26" fmla="*/ 51 w 449"/>
                    <a:gd name="T27" fmla="*/ 0 h 476"/>
                    <a:gd name="T28" fmla="*/ 75 w 449"/>
                    <a:gd name="T29" fmla="*/ 11 h 476"/>
                    <a:gd name="T30" fmla="*/ 68 w 449"/>
                    <a:gd name="T31" fmla="*/ 17 h 476"/>
                    <a:gd name="T32" fmla="*/ 63 w 449"/>
                    <a:gd name="T33" fmla="*/ 21 h 476"/>
                    <a:gd name="T34" fmla="*/ 58 w 449"/>
                    <a:gd name="T35" fmla="*/ 26 h 476"/>
                    <a:gd name="T36" fmla="*/ 53 w 449"/>
                    <a:gd name="T37" fmla="*/ 31 h 476"/>
                    <a:gd name="T38" fmla="*/ 50 w 449"/>
                    <a:gd name="T39" fmla="*/ 35 h 476"/>
                    <a:gd name="T40" fmla="*/ 46 w 449"/>
                    <a:gd name="T41" fmla="*/ 40 h 476"/>
                    <a:gd name="T42" fmla="*/ 42 w 449"/>
                    <a:gd name="T43" fmla="*/ 47 h 476"/>
                    <a:gd name="T44" fmla="*/ 39 w 449"/>
                    <a:gd name="T45" fmla="*/ 53 h 476"/>
                    <a:gd name="T46" fmla="*/ 36 w 449"/>
                    <a:gd name="T47" fmla="*/ 59 h 476"/>
                    <a:gd name="T48" fmla="*/ 33 w 449"/>
                    <a:gd name="T49" fmla="*/ 67 h 476"/>
                    <a:gd name="T50" fmla="*/ 30 w 449"/>
                    <a:gd name="T51" fmla="*/ 75 h 476"/>
                    <a:gd name="T52" fmla="*/ 28 w 449"/>
                    <a:gd name="T53" fmla="*/ 81 h 476"/>
                    <a:gd name="T54" fmla="*/ 26 w 449"/>
                    <a:gd name="T55" fmla="*/ 88 h 476"/>
                    <a:gd name="T56" fmla="*/ 25 w 449"/>
                    <a:gd name="T57" fmla="*/ 95 h 476"/>
                    <a:gd name="T58" fmla="*/ 0 w 449"/>
                    <a:gd name="T59" fmla="*/ 84 h 47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449" h="476">
                      <a:moveTo>
                        <a:pt x="0" y="422"/>
                      </a:moveTo>
                      <a:lnTo>
                        <a:pt x="8" y="388"/>
                      </a:lnTo>
                      <a:lnTo>
                        <a:pt x="24" y="339"/>
                      </a:lnTo>
                      <a:lnTo>
                        <a:pt x="40" y="297"/>
                      </a:lnTo>
                      <a:lnTo>
                        <a:pt x="61" y="250"/>
                      </a:lnTo>
                      <a:lnTo>
                        <a:pt x="85" y="210"/>
                      </a:lnTo>
                      <a:lnTo>
                        <a:pt x="109" y="173"/>
                      </a:lnTo>
                      <a:lnTo>
                        <a:pt x="134" y="140"/>
                      </a:lnTo>
                      <a:lnTo>
                        <a:pt x="168" y="104"/>
                      </a:lnTo>
                      <a:lnTo>
                        <a:pt x="191" y="83"/>
                      </a:lnTo>
                      <a:lnTo>
                        <a:pt x="211" y="64"/>
                      </a:lnTo>
                      <a:lnTo>
                        <a:pt x="250" y="35"/>
                      </a:lnTo>
                      <a:lnTo>
                        <a:pt x="277" y="15"/>
                      </a:lnTo>
                      <a:lnTo>
                        <a:pt x="304" y="0"/>
                      </a:lnTo>
                      <a:lnTo>
                        <a:pt x="449" y="54"/>
                      </a:lnTo>
                      <a:lnTo>
                        <a:pt x="406" y="83"/>
                      </a:lnTo>
                      <a:lnTo>
                        <a:pt x="376" y="104"/>
                      </a:lnTo>
                      <a:lnTo>
                        <a:pt x="346" y="128"/>
                      </a:lnTo>
                      <a:lnTo>
                        <a:pt x="320" y="154"/>
                      </a:lnTo>
                      <a:lnTo>
                        <a:pt x="297" y="176"/>
                      </a:lnTo>
                      <a:lnTo>
                        <a:pt x="277" y="202"/>
                      </a:lnTo>
                      <a:lnTo>
                        <a:pt x="254" y="234"/>
                      </a:lnTo>
                      <a:lnTo>
                        <a:pt x="232" y="266"/>
                      </a:lnTo>
                      <a:lnTo>
                        <a:pt x="215" y="295"/>
                      </a:lnTo>
                      <a:lnTo>
                        <a:pt x="196" y="335"/>
                      </a:lnTo>
                      <a:lnTo>
                        <a:pt x="177" y="375"/>
                      </a:lnTo>
                      <a:lnTo>
                        <a:pt x="166" y="404"/>
                      </a:lnTo>
                      <a:lnTo>
                        <a:pt x="154" y="441"/>
                      </a:lnTo>
                      <a:lnTo>
                        <a:pt x="148" y="476"/>
                      </a:lnTo>
                      <a:lnTo>
                        <a:pt x="0" y="42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14" name="Text Box 114"/>
              <p:cNvSpPr txBox="1">
                <a:spLocks noChangeArrowheads="1"/>
              </p:cNvSpPr>
              <p:nvPr/>
            </p:nvSpPr>
            <p:spPr bwMode="auto">
              <a:xfrm>
                <a:off x="960" y="768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grpSp>
            <p:nvGrpSpPr>
              <p:cNvPr id="315" name="Group 115"/>
              <p:cNvGrpSpPr>
                <a:grpSpLocks/>
              </p:cNvGrpSpPr>
              <p:nvPr/>
            </p:nvGrpSpPr>
            <p:grpSpPr bwMode="auto">
              <a:xfrm rot="-1078918">
                <a:off x="720" y="1104"/>
                <a:ext cx="759" cy="719"/>
                <a:chOff x="2176" y="1336"/>
                <a:chExt cx="552" cy="477"/>
              </a:xfrm>
            </p:grpSpPr>
            <p:sp>
              <p:nvSpPr>
                <p:cNvPr id="316" name="Arc 116"/>
                <p:cNvSpPr>
                  <a:spLocks/>
                </p:cNvSpPr>
                <p:nvPr/>
              </p:nvSpPr>
              <p:spPr bwMode="auto">
                <a:xfrm rot="3726642">
                  <a:off x="2383" y="1469"/>
                  <a:ext cx="161" cy="528"/>
                </a:xfrm>
                <a:custGeom>
                  <a:avLst/>
                  <a:gdLst>
                    <a:gd name="T0" fmla="*/ 32 w 21600"/>
                    <a:gd name="T1" fmla="*/ 0 h 41993"/>
                    <a:gd name="T2" fmla="*/ 43 w 21600"/>
                    <a:gd name="T3" fmla="*/ 528 h 41993"/>
                    <a:gd name="T4" fmla="*/ 0 w 21600"/>
                    <a:gd name="T5" fmla="*/ 266 h 4199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1993" fill="none" extrusionOk="0">
                      <a:moveTo>
                        <a:pt x="4274" y="0"/>
                      </a:moveTo>
                      <a:cubicBezTo>
                        <a:pt x="14352" y="2035"/>
                        <a:pt x="21600" y="10891"/>
                        <a:pt x="21600" y="21173"/>
                      </a:cubicBezTo>
                      <a:cubicBezTo>
                        <a:pt x="21600" y="30887"/>
                        <a:pt x="15115" y="39406"/>
                        <a:pt x="5752" y="41993"/>
                      </a:cubicBezTo>
                    </a:path>
                    <a:path w="21600" h="41993" stroke="0" extrusionOk="0">
                      <a:moveTo>
                        <a:pt x="4274" y="0"/>
                      </a:moveTo>
                      <a:cubicBezTo>
                        <a:pt x="14352" y="2035"/>
                        <a:pt x="21600" y="10891"/>
                        <a:pt x="21600" y="21173"/>
                      </a:cubicBezTo>
                      <a:cubicBezTo>
                        <a:pt x="21600" y="30887"/>
                        <a:pt x="15115" y="39406"/>
                        <a:pt x="5752" y="41993"/>
                      </a:cubicBezTo>
                      <a:lnTo>
                        <a:pt x="0" y="21173"/>
                      </a:lnTo>
                      <a:lnTo>
                        <a:pt x="4274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" name="Arc 117"/>
                <p:cNvSpPr>
                  <a:spLocks/>
                </p:cNvSpPr>
                <p:nvPr/>
              </p:nvSpPr>
              <p:spPr bwMode="auto">
                <a:xfrm rot="3726642">
                  <a:off x="2370" y="1454"/>
                  <a:ext cx="139" cy="454"/>
                </a:xfrm>
                <a:custGeom>
                  <a:avLst/>
                  <a:gdLst>
                    <a:gd name="T0" fmla="*/ 28 w 21600"/>
                    <a:gd name="T1" fmla="*/ 0 h 42001"/>
                    <a:gd name="T2" fmla="*/ 37 w 21600"/>
                    <a:gd name="T3" fmla="*/ 454 h 42001"/>
                    <a:gd name="T4" fmla="*/ 0 w 21600"/>
                    <a:gd name="T5" fmla="*/ 229 h 4200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2001" fill="none" extrusionOk="0">
                      <a:moveTo>
                        <a:pt x="4318" y="0"/>
                      </a:moveTo>
                      <a:cubicBezTo>
                        <a:pt x="14376" y="2052"/>
                        <a:pt x="21600" y="10899"/>
                        <a:pt x="21600" y="21164"/>
                      </a:cubicBezTo>
                      <a:cubicBezTo>
                        <a:pt x="21600" y="30901"/>
                        <a:pt x="15084" y="39435"/>
                        <a:pt x="5690" y="42000"/>
                      </a:cubicBezTo>
                    </a:path>
                    <a:path w="21600" h="42001" stroke="0" extrusionOk="0">
                      <a:moveTo>
                        <a:pt x="4318" y="0"/>
                      </a:moveTo>
                      <a:cubicBezTo>
                        <a:pt x="14376" y="2052"/>
                        <a:pt x="21600" y="10899"/>
                        <a:pt x="21600" y="21164"/>
                      </a:cubicBezTo>
                      <a:cubicBezTo>
                        <a:pt x="21600" y="30901"/>
                        <a:pt x="15084" y="39435"/>
                        <a:pt x="5690" y="42000"/>
                      </a:cubicBezTo>
                      <a:lnTo>
                        <a:pt x="0" y="21164"/>
                      </a:lnTo>
                      <a:lnTo>
                        <a:pt x="4318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8" name="Arc 118"/>
                <p:cNvSpPr>
                  <a:spLocks/>
                </p:cNvSpPr>
                <p:nvPr/>
              </p:nvSpPr>
              <p:spPr bwMode="auto">
                <a:xfrm rot="3726642">
                  <a:off x="2343" y="1438"/>
                  <a:ext cx="129" cy="383"/>
                </a:xfrm>
                <a:custGeom>
                  <a:avLst/>
                  <a:gdLst>
                    <a:gd name="T0" fmla="*/ 25 w 21600"/>
                    <a:gd name="T1" fmla="*/ 0 h 42045"/>
                    <a:gd name="T2" fmla="*/ 34 w 21600"/>
                    <a:gd name="T3" fmla="*/ 383 h 42045"/>
                    <a:gd name="T4" fmla="*/ 0 w 21600"/>
                    <a:gd name="T5" fmla="*/ 193 h 4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2045" fill="none" extrusionOk="0">
                      <a:moveTo>
                        <a:pt x="4191" y="-1"/>
                      </a:moveTo>
                      <a:cubicBezTo>
                        <a:pt x="14308" y="2000"/>
                        <a:pt x="21600" y="10875"/>
                        <a:pt x="21600" y="21189"/>
                      </a:cubicBezTo>
                      <a:cubicBezTo>
                        <a:pt x="21600" y="30954"/>
                        <a:pt x="15047" y="39505"/>
                        <a:pt x="5618" y="42045"/>
                      </a:cubicBezTo>
                    </a:path>
                    <a:path w="21600" h="42045" stroke="0" extrusionOk="0">
                      <a:moveTo>
                        <a:pt x="4191" y="-1"/>
                      </a:moveTo>
                      <a:cubicBezTo>
                        <a:pt x="14308" y="2000"/>
                        <a:pt x="21600" y="10875"/>
                        <a:pt x="21600" y="21189"/>
                      </a:cubicBezTo>
                      <a:cubicBezTo>
                        <a:pt x="21600" y="30954"/>
                        <a:pt x="15047" y="39505"/>
                        <a:pt x="5618" y="42045"/>
                      </a:cubicBezTo>
                      <a:lnTo>
                        <a:pt x="0" y="21189"/>
                      </a:lnTo>
                      <a:lnTo>
                        <a:pt x="4191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19" name="Group 119"/>
                <p:cNvGrpSpPr>
                  <a:grpSpLocks/>
                </p:cNvGrpSpPr>
                <p:nvPr/>
              </p:nvGrpSpPr>
              <p:grpSpPr bwMode="auto">
                <a:xfrm rot="3726642">
                  <a:off x="2240" y="1368"/>
                  <a:ext cx="221" cy="350"/>
                  <a:chOff x="4467" y="1400"/>
                  <a:chExt cx="498" cy="771"/>
                </a:xfrm>
              </p:grpSpPr>
              <p:sp>
                <p:nvSpPr>
                  <p:cNvPr id="324" name="Arc 120"/>
                  <p:cNvSpPr>
                    <a:spLocks/>
                  </p:cNvSpPr>
                  <p:nvPr/>
                </p:nvSpPr>
                <p:spPr bwMode="auto">
                  <a:xfrm>
                    <a:off x="4659" y="1400"/>
                    <a:ext cx="306" cy="771"/>
                  </a:xfrm>
                  <a:custGeom>
                    <a:avLst/>
                    <a:gdLst>
                      <a:gd name="T0" fmla="*/ 58 w 21600"/>
                      <a:gd name="T1" fmla="*/ 0 h 42066"/>
                      <a:gd name="T2" fmla="*/ 79 w 21600"/>
                      <a:gd name="T3" fmla="*/ 771 h 42066"/>
                      <a:gd name="T4" fmla="*/ 0 w 21600"/>
                      <a:gd name="T5" fmla="*/ 389 h 4206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2066" fill="none" extrusionOk="0">
                        <a:moveTo>
                          <a:pt x="4126" y="-1"/>
                        </a:moveTo>
                        <a:cubicBezTo>
                          <a:pt x="14274" y="1974"/>
                          <a:pt x="21600" y="10863"/>
                          <a:pt x="21600" y="21202"/>
                        </a:cubicBezTo>
                        <a:cubicBezTo>
                          <a:pt x="21600" y="30978"/>
                          <a:pt x="15033" y="39535"/>
                          <a:pt x="5590" y="42065"/>
                        </a:cubicBezTo>
                      </a:path>
                      <a:path w="21600" h="42066" stroke="0" extrusionOk="0">
                        <a:moveTo>
                          <a:pt x="4126" y="-1"/>
                        </a:moveTo>
                        <a:cubicBezTo>
                          <a:pt x="14274" y="1974"/>
                          <a:pt x="21600" y="10863"/>
                          <a:pt x="21600" y="21202"/>
                        </a:cubicBezTo>
                        <a:cubicBezTo>
                          <a:pt x="21600" y="30978"/>
                          <a:pt x="15033" y="39535"/>
                          <a:pt x="5590" y="42065"/>
                        </a:cubicBezTo>
                        <a:lnTo>
                          <a:pt x="0" y="21202"/>
                        </a:lnTo>
                        <a:lnTo>
                          <a:pt x="4126" y="-1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25" name="Arc 121"/>
                  <p:cNvSpPr>
                    <a:spLocks/>
                  </p:cNvSpPr>
                  <p:nvPr/>
                </p:nvSpPr>
                <p:spPr bwMode="auto">
                  <a:xfrm>
                    <a:off x="4572" y="1450"/>
                    <a:ext cx="264" cy="663"/>
                  </a:xfrm>
                  <a:custGeom>
                    <a:avLst/>
                    <a:gdLst>
                      <a:gd name="T0" fmla="*/ 50 w 21600"/>
                      <a:gd name="T1" fmla="*/ 0 h 42086"/>
                      <a:gd name="T2" fmla="*/ 67 w 21600"/>
                      <a:gd name="T3" fmla="*/ 663 h 42086"/>
                      <a:gd name="T4" fmla="*/ 0 w 21600"/>
                      <a:gd name="T5" fmla="*/ 334 h 4208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2086" fill="none" extrusionOk="0">
                        <a:moveTo>
                          <a:pt x="4126" y="-1"/>
                        </a:moveTo>
                        <a:cubicBezTo>
                          <a:pt x="14274" y="1974"/>
                          <a:pt x="21600" y="10863"/>
                          <a:pt x="21600" y="21202"/>
                        </a:cubicBezTo>
                        <a:cubicBezTo>
                          <a:pt x="21600" y="31006"/>
                          <a:pt x="14996" y="39581"/>
                          <a:pt x="5516" y="42085"/>
                        </a:cubicBezTo>
                      </a:path>
                      <a:path w="21600" h="42086" stroke="0" extrusionOk="0">
                        <a:moveTo>
                          <a:pt x="4126" y="-1"/>
                        </a:moveTo>
                        <a:cubicBezTo>
                          <a:pt x="14274" y="1974"/>
                          <a:pt x="21600" y="10863"/>
                          <a:pt x="21600" y="21202"/>
                        </a:cubicBezTo>
                        <a:cubicBezTo>
                          <a:pt x="21600" y="31006"/>
                          <a:pt x="14996" y="39581"/>
                          <a:pt x="5516" y="42085"/>
                        </a:cubicBezTo>
                        <a:lnTo>
                          <a:pt x="0" y="21202"/>
                        </a:lnTo>
                        <a:lnTo>
                          <a:pt x="4126" y="-1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26" name="Arc 122"/>
                  <p:cNvSpPr>
                    <a:spLocks/>
                  </p:cNvSpPr>
                  <p:nvPr/>
                </p:nvSpPr>
                <p:spPr bwMode="auto">
                  <a:xfrm>
                    <a:off x="4467" y="1508"/>
                    <a:ext cx="246" cy="559"/>
                  </a:xfrm>
                  <a:custGeom>
                    <a:avLst/>
                    <a:gdLst>
                      <a:gd name="T0" fmla="*/ 47 w 21600"/>
                      <a:gd name="T1" fmla="*/ 0 h 42042"/>
                      <a:gd name="T2" fmla="*/ 64 w 21600"/>
                      <a:gd name="T3" fmla="*/ 559 h 42042"/>
                      <a:gd name="T4" fmla="*/ 0 w 21600"/>
                      <a:gd name="T5" fmla="*/ 282 h 420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2042" fill="none" extrusionOk="0">
                        <a:moveTo>
                          <a:pt x="4158" y="0"/>
                        </a:moveTo>
                        <a:cubicBezTo>
                          <a:pt x="14291" y="1988"/>
                          <a:pt x="21600" y="10870"/>
                          <a:pt x="21600" y="21196"/>
                        </a:cubicBezTo>
                        <a:cubicBezTo>
                          <a:pt x="21600" y="30946"/>
                          <a:pt x="15067" y="39488"/>
                          <a:pt x="5657" y="42042"/>
                        </a:cubicBezTo>
                      </a:path>
                      <a:path w="21600" h="42042" stroke="0" extrusionOk="0">
                        <a:moveTo>
                          <a:pt x="4158" y="0"/>
                        </a:moveTo>
                        <a:cubicBezTo>
                          <a:pt x="14291" y="1988"/>
                          <a:pt x="21600" y="10870"/>
                          <a:pt x="21600" y="21196"/>
                        </a:cubicBezTo>
                        <a:cubicBezTo>
                          <a:pt x="21600" y="30946"/>
                          <a:pt x="15067" y="39488"/>
                          <a:pt x="5657" y="42042"/>
                        </a:cubicBezTo>
                        <a:lnTo>
                          <a:pt x="0" y="21196"/>
                        </a:lnTo>
                        <a:lnTo>
                          <a:pt x="4158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20" name="Arc 123"/>
                <p:cNvSpPr>
                  <a:spLocks/>
                </p:cNvSpPr>
                <p:nvPr/>
              </p:nvSpPr>
              <p:spPr bwMode="auto">
                <a:xfrm rot="3726642">
                  <a:off x="2249" y="1347"/>
                  <a:ext cx="98" cy="219"/>
                </a:xfrm>
                <a:custGeom>
                  <a:avLst/>
                  <a:gdLst>
                    <a:gd name="T0" fmla="*/ 19 w 21600"/>
                    <a:gd name="T1" fmla="*/ 0 h 42045"/>
                    <a:gd name="T2" fmla="*/ 25 w 21600"/>
                    <a:gd name="T3" fmla="*/ 219 h 42045"/>
                    <a:gd name="T4" fmla="*/ 0 w 21600"/>
                    <a:gd name="T5" fmla="*/ 110 h 4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2045" fill="none" extrusionOk="0">
                      <a:moveTo>
                        <a:pt x="4225" y="0"/>
                      </a:moveTo>
                      <a:cubicBezTo>
                        <a:pt x="14327" y="2015"/>
                        <a:pt x="21600" y="10882"/>
                        <a:pt x="21600" y="21183"/>
                      </a:cubicBezTo>
                      <a:cubicBezTo>
                        <a:pt x="21600" y="30956"/>
                        <a:pt x="15037" y="39511"/>
                        <a:pt x="5598" y="42044"/>
                      </a:cubicBezTo>
                    </a:path>
                    <a:path w="21600" h="42045" stroke="0" extrusionOk="0">
                      <a:moveTo>
                        <a:pt x="4225" y="0"/>
                      </a:moveTo>
                      <a:cubicBezTo>
                        <a:pt x="14327" y="2015"/>
                        <a:pt x="21600" y="10882"/>
                        <a:pt x="21600" y="21183"/>
                      </a:cubicBezTo>
                      <a:cubicBezTo>
                        <a:pt x="21600" y="30956"/>
                        <a:pt x="15037" y="39511"/>
                        <a:pt x="5598" y="42044"/>
                      </a:cubicBezTo>
                      <a:lnTo>
                        <a:pt x="0" y="21183"/>
                      </a:lnTo>
                      <a:lnTo>
                        <a:pt x="4225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1" name="Arc 124"/>
                <p:cNvSpPr>
                  <a:spLocks/>
                </p:cNvSpPr>
                <p:nvPr/>
              </p:nvSpPr>
              <p:spPr bwMode="auto">
                <a:xfrm rot="3726642">
                  <a:off x="2234" y="1319"/>
                  <a:ext cx="84" cy="189"/>
                </a:xfrm>
                <a:custGeom>
                  <a:avLst/>
                  <a:gdLst>
                    <a:gd name="T0" fmla="*/ 16 w 21600"/>
                    <a:gd name="T1" fmla="*/ 0 h 42044"/>
                    <a:gd name="T2" fmla="*/ 22 w 21600"/>
                    <a:gd name="T3" fmla="*/ 189 h 42044"/>
                    <a:gd name="T4" fmla="*/ 0 w 21600"/>
                    <a:gd name="T5" fmla="*/ 95 h 4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2044" fill="none" extrusionOk="0">
                      <a:moveTo>
                        <a:pt x="4234" y="0"/>
                      </a:moveTo>
                      <a:cubicBezTo>
                        <a:pt x="14331" y="2019"/>
                        <a:pt x="21600" y="10884"/>
                        <a:pt x="21600" y="21181"/>
                      </a:cubicBezTo>
                      <a:cubicBezTo>
                        <a:pt x="21600" y="30956"/>
                        <a:pt x="15034" y="39513"/>
                        <a:pt x="5593" y="42044"/>
                      </a:cubicBezTo>
                    </a:path>
                    <a:path w="21600" h="42044" stroke="0" extrusionOk="0">
                      <a:moveTo>
                        <a:pt x="4234" y="0"/>
                      </a:moveTo>
                      <a:cubicBezTo>
                        <a:pt x="14331" y="2019"/>
                        <a:pt x="21600" y="10884"/>
                        <a:pt x="21600" y="21181"/>
                      </a:cubicBezTo>
                      <a:cubicBezTo>
                        <a:pt x="21600" y="30956"/>
                        <a:pt x="15034" y="39513"/>
                        <a:pt x="5593" y="42044"/>
                      </a:cubicBezTo>
                      <a:lnTo>
                        <a:pt x="0" y="21181"/>
                      </a:lnTo>
                      <a:lnTo>
                        <a:pt x="4234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2" name="Arc 125"/>
                <p:cNvSpPr>
                  <a:spLocks/>
                </p:cNvSpPr>
                <p:nvPr/>
              </p:nvSpPr>
              <p:spPr bwMode="auto">
                <a:xfrm rot="3726642">
                  <a:off x="2217" y="1309"/>
                  <a:ext cx="73" cy="146"/>
                </a:xfrm>
                <a:custGeom>
                  <a:avLst/>
                  <a:gdLst>
                    <a:gd name="T0" fmla="*/ 15 w 21600"/>
                    <a:gd name="T1" fmla="*/ 0 h 41966"/>
                    <a:gd name="T2" fmla="*/ 20 w 21600"/>
                    <a:gd name="T3" fmla="*/ 146 h 41966"/>
                    <a:gd name="T4" fmla="*/ 0 w 21600"/>
                    <a:gd name="T5" fmla="*/ 74 h 419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1966" fill="none" extrusionOk="0">
                      <a:moveTo>
                        <a:pt x="4347" y="-1"/>
                      </a:moveTo>
                      <a:cubicBezTo>
                        <a:pt x="14391" y="2063"/>
                        <a:pt x="21600" y="10904"/>
                        <a:pt x="21600" y="21158"/>
                      </a:cubicBezTo>
                      <a:cubicBezTo>
                        <a:pt x="21600" y="30855"/>
                        <a:pt x="15137" y="39363"/>
                        <a:pt x="5795" y="41965"/>
                      </a:cubicBezTo>
                    </a:path>
                    <a:path w="21600" h="41966" stroke="0" extrusionOk="0">
                      <a:moveTo>
                        <a:pt x="4347" y="-1"/>
                      </a:moveTo>
                      <a:cubicBezTo>
                        <a:pt x="14391" y="2063"/>
                        <a:pt x="21600" y="10904"/>
                        <a:pt x="21600" y="21158"/>
                      </a:cubicBezTo>
                      <a:cubicBezTo>
                        <a:pt x="21600" y="30855"/>
                        <a:pt x="15137" y="39363"/>
                        <a:pt x="5795" y="41965"/>
                      </a:cubicBezTo>
                      <a:lnTo>
                        <a:pt x="0" y="21158"/>
                      </a:lnTo>
                      <a:lnTo>
                        <a:pt x="4347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" name="Arc 126"/>
                <p:cNvSpPr>
                  <a:spLocks/>
                </p:cNvSpPr>
                <p:nvPr/>
              </p:nvSpPr>
              <p:spPr bwMode="auto">
                <a:xfrm rot="3726642">
                  <a:off x="2215" y="1303"/>
                  <a:ext cx="44" cy="110"/>
                </a:xfrm>
                <a:custGeom>
                  <a:avLst/>
                  <a:gdLst>
                    <a:gd name="T0" fmla="*/ 8 w 21600"/>
                    <a:gd name="T1" fmla="*/ 0 h 42081"/>
                    <a:gd name="T2" fmla="*/ 11 w 21600"/>
                    <a:gd name="T3" fmla="*/ 110 h 42081"/>
                    <a:gd name="T4" fmla="*/ 0 w 21600"/>
                    <a:gd name="T5" fmla="*/ 55 h 4208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2081" fill="none" extrusionOk="0">
                      <a:moveTo>
                        <a:pt x="4033" y="0"/>
                      </a:moveTo>
                      <a:cubicBezTo>
                        <a:pt x="14225" y="1937"/>
                        <a:pt x="21600" y="10846"/>
                        <a:pt x="21600" y="21220"/>
                      </a:cubicBezTo>
                      <a:cubicBezTo>
                        <a:pt x="21600" y="30991"/>
                        <a:pt x="15039" y="39546"/>
                        <a:pt x="5601" y="42080"/>
                      </a:cubicBezTo>
                    </a:path>
                    <a:path w="21600" h="42081" stroke="0" extrusionOk="0">
                      <a:moveTo>
                        <a:pt x="4033" y="0"/>
                      </a:moveTo>
                      <a:cubicBezTo>
                        <a:pt x="14225" y="1937"/>
                        <a:pt x="21600" y="10846"/>
                        <a:pt x="21600" y="21220"/>
                      </a:cubicBezTo>
                      <a:cubicBezTo>
                        <a:pt x="21600" y="30991"/>
                        <a:pt x="15039" y="39546"/>
                        <a:pt x="5601" y="42080"/>
                      </a:cubicBezTo>
                      <a:lnTo>
                        <a:pt x="0" y="21220"/>
                      </a:lnTo>
                      <a:lnTo>
                        <a:pt x="403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97" name="Group 127"/>
            <p:cNvGrpSpPr>
              <a:grpSpLocks/>
            </p:cNvGrpSpPr>
            <p:nvPr/>
          </p:nvGrpSpPr>
          <p:grpSpPr bwMode="auto">
            <a:xfrm>
              <a:off x="1524001" y="1508127"/>
              <a:ext cx="2892427" cy="4527556"/>
              <a:chOff x="672" y="950"/>
              <a:chExt cx="1822" cy="2852"/>
            </a:xfrm>
          </p:grpSpPr>
          <p:sp>
            <p:nvSpPr>
              <p:cNvPr id="311" name="Text Box 128"/>
              <p:cNvSpPr txBox="1">
                <a:spLocks noChangeArrowheads="1"/>
              </p:cNvSpPr>
              <p:nvPr/>
            </p:nvSpPr>
            <p:spPr bwMode="auto">
              <a:xfrm>
                <a:off x="2378" y="950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312" name="Text Box 129"/>
              <p:cNvSpPr txBox="1">
                <a:spLocks noChangeArrowheads="1"/>
              </p:cNvSpPr>
              <p:nvPr/>
            </p:nvSpPr>
            <p:spPr bwMode="auto">
              <a:xfrm>
                <a:off x="672" y="3552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</p:grpSp>
        <p:grpSp>
          <p:nvGrpSpPr>
            <p:cNvPr id="298" name="Group 130"/>
            <p:cNvGrpSpPr>
              <a:grpSpLocks/>
            </p:cNvGrpSpPr>
            <p:nvPr/>
          </p:nvGrpSpPr>
          <p:grpSpPr bwMode="auto">
            <a:xfrm>
              <a:off x="2549528" y="2514603"/>
              <a:ext cx="1946277" cy="2438403"/>
              <a:chOff x="1462" y="1584"/>
              <a:chExt cx="1226" cy="1536"/>
            </a:xfrm>
          </p:grpSpPr>
          <p:sp>
            <p:nvSpPr>
              <p:cNvPr id="308" name="Text Box 131"/>
              <p:cNvSpPr txBox="1">
                <a:spLocks noChangeArrowheads="1"/>
              </p:cNvSpPr>
              <p:nvPr/>
            </p:nvSpPr>
            <p:spPr bwMode="auto">
              <a:xfrm>
                <a:off x="1462" y="2390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/>
                <a:endParaRPr lang="en-US" altLang="de-DE">
                  <a:solidFill>
                    <a:schemeClr val="hlink"/>
                  </a:solidFill>
                </a:endParaRPr>
              </a:p>
            </p:txBody>
          </p:sp>
          <p:sp>
            <p:nvSpPr>
              <p:cNvPr id="309" name="Freeform 132"/>
              <p:cNvSpPr>
                <a:spLocks/>
              </p:cNvSpPr>
              <p:nvPr/>
            </p:nvSpPr>
            <p:spPr bwMode="auto">
              <a:xfrm>
                <a:off x="1728" y="2208"/>
                <a:ext cx="488" cy="912"/>
              </a:xfrm>
              <a:custGeom>
                <a:avLst/>
                <a:gdLst>
                  <a:gd name="T0" fmla="*/ 48 w 488"/>
                  <a:gd name="T1" fmla="*/ 0 h 912"/>
                  <a:gd name="T2" fmla="*/ 432 w 488"/>
                  <a:gd name="T3" fmla="*/ 240 h 912"/>
                  <a:gd name="T4" fmla="*/ 384 w 488"/>
                  <a:gd name="T5" fmla="*/ 624 h 912"/>
                  <a:gd name="T6" fmla="*/ 0 w 488"/>
                  <a:gd name="T7" fmla="*/ 912 h 9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8" h="912">
                    <a:moveTo>
                      <a:pt x="48" y="0"/>
                    </a:moveTo>
                    <a:cubicBezTo>
                      <a:pt x="212" y="68"/>
                      <a:pt x="376" y="136"/>
                      <a:pt x="432" y="240"/>
                    </a:cubicBezTo>
                    <a:cubicBezTo>
                      <a:pt x="488" y="344"/>
                      <a:pt x="456" y="512"/>
                      <a:pt x="384" y="624"/>
                    </a:cubicBezTo>
                    <a:cubicBezTo>
                      <a:pt x="312" y="736"/>
                      <a:pt x="156" y="824"/>
                      <a:pt x="0" y="912"/>
                    </a:cubicBezTo>
                  </a:path>
                </a:pathLst>
              </a:custGeom>
              <a:noFill/>
              <a:ln w="57150" cmpd="sng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  <p:sp>
            <p:nvSpPr>
              <p:cNvPr id="310" name="Freeform 133"/>
              <p:cNvSpPr>
                <a:spLocks/>
              </p:cNvSpPr>
              <p:nvPr/>
            </p:nvSpPr>
            <p:spPr bwMode="auto">
              <a:xfrm>
                <a:off x="1776" y="1584"/>
                <a:ext cx="912" cy="792"/>
              </a:xfrm>
              <a:custGeom>
                <a:avLst/>
                <a:gdLst>
                  <a:gd name="T0" fmla="*/ 0 w 864"/>
                  <a:gd name="T1" fmla="*/ 624 h 792"/>
                  <a:gd name="T2" fmla="*/ 355 w 864"/>
                  <a:gd name="T3" fmla="*/ 720 h 792"/>
                  <a:gd name="T4" fmla="*/ 760 w 864"/>
                  <a:gd name="T5" fmla="*/ 672 h 792"/>
                  <a:gd name="T6" fmla="*/ 912 w 864"/>
                  <a:gd name="T7" fmla="*/ 0 h 7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64" h="792">
                    <a:moveTo>
                      <a:pt x="0" y="624"/>
                    </a:moveTo>
                    <a:cubicBezTo>
                      <a:pt x="108" y="668"/>
                      <a:pt x="216" y="712"/>
                      <a:pt x="336" y="720"/>
                    </a:cubicBezTo>
                    <a:cubicBezTo>
                      <a:pt x="456" y="728"/>
                      <a:pt x="632" y="792"/>
                      <a:pt x="720" y="672"/>
                    </a:cubicBezTo>
                    <a:cubicBezTo>
                      <a:pt x="808" y="552"/>
                      <a:pt x="836" y="276"/>
                      <a:pt x="864" y="0"/>
                    </a:cubicBezTo>
                  </a:path>
                </a:pathLst>
              </a:custGeom>
              <a:noFill/>
              <a:ln w="57150" cmpd="sng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</p:grpSp>
        <p:grpSp>
          <p:nvGrpSpPr>
            <p:cNvPr id="299" name="Group 134"/>
            <p:cNvGrpSpPr>
              <a:grpSpLocks/>
            </p:cNvGrpSpPr>
            <p:nvPr/>
          </p:nvGrpSpPr>
          <p:grpSpPr bwMode="auto">
            <a:xfrm>
              <a:off x="2971803" y="2438403"/>
              <a:ext cx="4806954" cy="2895604"/>
              <a:chOff x="1728" y="1536"/>
              <a:chExt cx="3028" cy="1824"/>
            </a:xfrm>
          </p:grpSpPr>
          <p:sp>
            <p:nvSpPr>
              <p:cNvPr id="305" name="Freeform 135"/>
              <p:cNvSpPr>
                <a:spLocks/>
              </p:cNvSpPr>
              <p:nvPr/>
            </p:nvSpPr>
            <p:spPr bwMode="auto">
              <a:xfrm>
                <a:off x="1728" y="2752"/>
                <a:ext cx="2064" cy="608"/>
              </a:xfrm>
              <a:custGeom>
                <a:avLst/>
                <a:gdLst>
                  <a:gd name="T0" fmla="*/ 0 w 2016"/>
                  <a:gd name="T1" fmla="*/ 452 h 560"/>
                  <a:gd name="T2" fmla="*/ 590 w 2016"/>
                  <a:gd name="T3" fmla="*/ 87 h 560"/>
                  <a:gd name="T4" fmla="*/ 1425 w 2016"/>
                  <a:gd name="T5" fmla="*/ 87 h 560"/>
                  <a:gd name="T6" fmla="*/ 2064 w 2016"/>
                  <a:gd name="T7" fmla="*/ 608 h 5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16" h="560">
                    <a:moveTo>
                      <a:pt x="0" y="416"/>
                    </a:moveTo>
                    <a:cubicBezTo>
                      <a:pt x="172" y="276"/>
                      <a:pt x="344" y="136"/>
                      <a:pt x="576" y="80"/>
                    </a:cubicBezTo>
                    <a:cubicBezTo>
                      <a:pt x="808" y="24"/>
                      <a:pt x="1152" y="0"/>
                      <a:pt x="1392" y="80"/>
                    </a:cubicBezTo>
                    <a:cubicBezTo>
                      <a:pt x="1632" y="160"/>
                      <a:pt x="1824" y="360"/>
                      <a:pt x="2016" y="560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  <p:sp>
            <p:nvSpPr>
              <p:cNvPr id="306" name="Freeform 136"/>
              <p:cNvSpPr>
                <a:spLocks/>
              </p:cNvSpPr>
              <p:nvPr/>
            </p:nvSpPr>
            <p:spPr bwMode="auto">
              <a:xfrm>
                <a:off x="2736" y="1536"/>
                <a:ext cx="1104" cy="1776"/>
              </a:xfrm>
              <a:custGeom>
                <a:avLst/>
                <a:gdLst>
                  <a:gd name="T0" fmla="*/ 0 w 1104"/>
                  <a:gd name="T1" fmla="*/ 0 h 1680"/>
                  <a:gd name="T2" fmla="*/ 192 w 1104"/>
                  <a:gd name="T3" fmla="*/ 863 h 1680"/>
                  <a:gd name="T4" fmla="*/ 1104 w 1104"/>
                  <a:gd name="T5" fmla="*/ 1776 h 16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04" h="1680">
                    <a:moveTo>
                      <a:pt x="0" y="0"/>
                    </a:moveTo>
                    <a:cubicBezTo>
                      <a:pt x="4" y="268"/>
                      <a:pt x="8" y="536"/>
                      <a:pt x="192" y="816"/>
                    </a:cubicBezTo>
                    <a:cubicBezTo>
                      <a:pt x="376" y="1096"/>
                      <a:pt x="740" y="1388"/>
                      <a:pt x="1104" y="1680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  <p:sp>
            <p:nvSpPr>
              <p:cNvPr id="307" name="Text Box 137"/>
              <p:cNvSpPr txBox="1">
                <a:spLocks noChangeArrowheads="1"/>
              </p:cNvSpPr>
              <p:nvPr/>
            </p:nvSpPr>
            <p:spPr bwMode="auto">
              <a:xfrm>
                <a:off x="3120" y="2438"/>
                <a:ext cx="16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en-US" altLang="de-DE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300" name="Picture 138" descr="Z:\doc\vortraege\Einzelbilder\computer\16LARG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BFEFB"/>
                </a:clrFrom>
                <a:clrTo>
                  <a:srgbClr val="FB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2" y="4876807"/>
              <a:ext cx="914400" cy="625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1" name="Object 13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00374372"/>
                </p:ext>
              </p:extLst>
            </p:nvPr>
          </p:nvGraphicFramePr>
          <p:xfrm>
            <a:off x="6172206" y="5105406"/>
            <a:ext cx="533401" cy="6858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" name="Clip" r:id="rId8" imgW="1363663" imgH="3589338" progId="MS_ClipArt_Gallery.2">
                    <p:embed/>
                  </p:oleObj>
                </mc:Choice>
                <mc:Fallback>
                  <p:oleObj name="Clip" r:id="rId8" imgW="1363663" imgH="3589338" progId="MS_ClipArt_Gallery.2">
                    <p:embed/>
                    <p:pic>
                      <p:nvPicPr>
                        <p:cNvPr id="47" name="Object 13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206" y="5105406"/>
                          <a:ext cx="533401" cy="6858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02" name="Picture 140" descr="Z:\doc\vortraege\Einzelbilder\computer\16LARG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BFEFB"/>
                </a:clrFrom>
                <a:clrTo>
                  <a:srgbClr val="FB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5" y="2286002"/>
              <a:ext cx="914400" cy="625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3" name="Object 1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51754"/>
                </p:ext>
              </p:extLst>
            </p:nvPr>
          </p:nvGraphicFramePr>
          <p:xfrm>
            <a:off x="2057403" y="2819402"/>
            <a:ext cx="1095376" cy="8667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1" name="Bitmap" r:id="rId10" imgW="1095528" imgH="866896" progId="Paint.Picture">
                    <p:embed/>
                  </p:oleObj>
                </mc:Choice>
                <mc:Fallback>
                  <p:oleObj name="Bitmap" r:id="rId10" imgW="1095528" imgH="866896" progId="Paint.Picture">
                    <p:embed/>
                    <p:pic>
                      <p:nvPicPr>
                        <p:cNvPr id="49" name="Object 1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3" y="2819402"/>
                          <a:ext cx="1095376" cy="8667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4" name="Text Box 142"/>
            <p:cNvSpPr txBox="1">
              <a:spLocks noChangeArrowheads="1"/>
            </p:cNvSpPr>
            <p:nvPr/>
          </p:nvSpPr>
          <p:spPr bwMode="auto">
            <a:xfrm>
              <a:off x="3733800" y="3886200"/>
              <a:ext cx="184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de-DE" sz="2400"/>
            </a:p>
          </p:txBody>
        </p:sp>
      </p:grpSp>
      <p:pic>
        <p:nvPicPr>
          <p:cNvPr id="381" name="Grafik 1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28" y="2639458"/>
            <a:ext cx="2357602" cy="1844824"/>
          </a:xfrm>
          <a:prstGeom prst="rect">
            <a:avLst/>
          </a:prstGeom>
        </p:spPr>
      </p:pic>
      <p:pic>
        <p:nvPicPr>
          <p:cNvPr id="382" name="Inhaltsplatzhalter 5" title="Mercedes-Benz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5184" y="2060442"/>
            <a:ext cx="32385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3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406" y="4513750"/>
            <a:ext cx="22621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4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9061" r="9570" b="12500"/>
          <a:stretch>
            <a:fillRect/>
          </a:stretch>
        </p:blipFill>
        <p:spPr bwMode="auto">
          <a:xfrm>
            <a:off x="5090268" y="4148674"/>
            <a:ext cx="250031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5" name="Grafik 1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93" y="2924538"/>
            <a:ext cx="2880320" cy="2160240"/>
          </a:xfrm>
          <a:prstGeom prst="rect">
            <a:avLst/>
          </a:prstGeom>
        </p:spPr>
      </p:pic>
      <p:graphicFrame>
        <p:nvGraphicFramePr>
          <p:cNvPr id="386" name="Objek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11055"/>
              </p:ext>
            </p:extLst>
          </p:nvPr>
        </p:nvGraphicFramePr>
        <p:xfrm>
          <a:off x="5098593" y="5707599"/>
          <a:ext cx="2286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Visio" r:id="rId17" imgW="2286270" imgH="165789" progId="Visio.Drawing.11">
                  <p:link updateAutomatic="1"/>
                </p:oleObj>
              </mc:Choice>
              <mc:Fallback>
                <p:oleObj name="Visio" r:id="rId17" imgW="2286270" imgH="165789" progId="Visio.Drawing.11">
                  <p:link updateAutomatic="1"/>
                  <p:pic>
                    <p:nvPicPr>
                      <p:cNvPr id="132" name="Objekt 13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98593" y="5707599"/>
                        <a:ext cx="22860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" name="Objekt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92228"/>
              </p:ext>
            </p:extLst>
          </p:nvPr>
        </p:nvGraphicFramePr>
        <p:xfrm>
          <a:off x="9661260" y="5084778"/>
          <a:ext cx="852487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Visio" r:id="rId19" imgW="852521" imgH="165789" progId="Visio.Drawing.11">
                  <p:link updateAutomatic="1"/>
                </p:oleObj>
              </mc:Choice>
              <mc:Fallback>
                <p:oleObj name="Visio" r:id="rId19" imgW="852521" imgH="165789" progId="Visio.Drawing.11">
                  <p:link updateAutomatic="1"/>
                  <p:pic>
                    <p:nvPicPr>
                      <p:cNvPr id="133" name="Objekt 13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661260" y="5084778"/>
                        <a:ext cx="852487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" name="Objek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079250"/>
              </p:ext>
            </p:extLst>
          </p:nvPr>
        </p:nvGraphicFramePr>
        <p:xfrm>
          <a:off x="2812408" y="4319182"/>
          <a:ext cx="14605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Visio" r:id="rId21" imgW="1460230" imgH="165789" progId="Visio.Drawing.11">
                  <p:link updateAutomatic="1"/>
                </p:oleObj>
              </mc:Choice>
              <mc:Fallback>
                <p:oleObj name="Visio" r:id="rId21" imgW="1460230" imgH="165789" progId="Visio.Drawing.11">
                  <p:link updateAutomatic="1"/>
                  <p:pic>
                    <p:nvPicPr>
                      <p:cNvPr id="134" name="Objekt 13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812408" y="4319182"/>
                        <a:ext cx="14605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" name="Objek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293420"/>
              </p:ext>
            </p:extLst>
          </p:nvPr>
        </p:nvGraphicFramePr>
        <p:xfrm>
          <a:off x="8318517" y="2112316"/>
          <a:ext cx="16510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Visio" r:id="rId23" imgW="165640" imgH="669086" progId="Visio.Drawing.11">
                  <p:link updateAutomatic="1"/>
                </p:oleObj>
              </mc:Choice>
              <mc:Fallback>
                <p:oleObj name="Visio" r:id="rId23" imgW="165640" imgH="669086" progId="Visio.Drawing.11">
                  <p:link updateAutomatic="1"/>
                  <p:pic>
                    <p:nvPicPr>
                      <p:cNvPr id="135" name="Objekt 134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318517" y="2112316"/>
                        <a:ext cx="165100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253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Structure/content of CST-Lectures</a:t>
            </a:r>
          </a:p>
        </p:txBody>
      </p:sp>
      <p:sp>
        <p:nvSpPr>
          <p:cNvPr id="7170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  <a:endParaRPr lang="en-US" dirty="0" smtClean="0"/>
          </a:p>
        </p:txBody>
      </p:sp>
      <p:sp>
        <p:nvSpPr>
          <p:cNvPr id="7175" name="Rectangle 59" descr="Diagonal weit nach oben"/>
          <p:cNvSpPr>
            <a:spLocks noChangeArrowheads="1"/>
          </p:cNvSpPr>
          <p:nvPr/>
        </p:nvSpPr>
        <p:spPr bwMode="auto">
          <a:xfrm>
            <a:off x="3359152" y="2953245"/>
            <a:ext cx="6118111" cy="619563"/>
          </a:xfrm>
          <a:prstGeom prst="rect">
            <a:avLst/>
          </a:prstGeom>
          <a:solidFill>
            <a:srgbClr val="FEFAC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1100" b="1" dirty="0" smtClean="0">
                <a:latin typeface="+mn-lt"/>
              </a:rPr>
              <a:t>Telematics / Advanced Computer Networks </a:t>
            </a:r>
            <a:endParaRPr lang="en-US" sz="1100" b="1" dirty="0">
              <a:latin typeface="+mn-lt"/>
            </a:endParaRPr>
          </a:p>
          <a:p>
            <a:pPr algn="ctr" eaLnBrk="0" hangingPunct="0"/>
            <a:r>
              <a:rPr lang="en-US" sz="1100" dirty="0" smtClean="0">
                <a:latin typeface="+mn-lt"/>
              </a:rPr>
              <a:t>Protocols, services, standards</a:t>
            </a:r>
            <a:r>
              <a:rPr lang="en-US" sz="1100" dirty="0">
                <a:latin typeface="+mn-lt"/>
              </a:rPr>
              <a:t>, LAN, Internet, TCP/IP, WWW, </a:t>
            </a:r>
            <a:r>
              <a:rPr lang="en-US" sz="1100" dirty="0" smtClean="0">
                <a:latin typeface="+mn-lt"/>
              </a:rPr>
              <a:t>security, quality of service, DNS, routing, applications, </a:t>
            </a:r>
            <a:r>
              <a:rPr lang="en-US" sz="1100" dirty="0">
                <a:latin typeface="+mn-lt"/>
              </a:rPr>
              <a:t>IPv6, MPLS</a:t>
            </a:r>
          </a:p>
        </p:txBody>
      </p:sp>
      <p:sp>
        <p:nvSpPr>
          <p:cNvPr id="7177" name="Rectangle 61"/>
          <p:cNvSpPr>
            <a:spLocks noChangeArrowheads="1"/>
          </p:cNvSpPr>
          <p:nvPr/>
        </p:nvSpPr>
        <p:spPr bwMode="auto">
          <a:xfrm>
            <a:off x="3359152" y="5035160"/>
            <a:ext cx="6118111" cy="619563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1100" b="1" dirty="0" smtClean="0">
                <a:latin typeface="+mn-lt"/>
              </a:rPr>
              <a:t>Computer Architecture </a:t>
            </a:r>
            <a:r>
              <a:rPr lang="en-US" sz="1100" b="1" dirty="0">
                <a:latin typeface="+mn-lt"/>
              </a:rPr>
              <a:t>(TI II)</a:t>
            </a:r>
          </a:p>
          <a:p>
            <a:pPr algn="ctr" eaLnBrk="0" hangingPunct="0"/>
            <a:r>
              <a:rPr lang="en-US" sz="1100" dirty="0">
                <a:latin typeface="+mn-lt"/>
              </a:rPr>
              <a:t>Harvard/v. Neumann, </a:t>
            </a:r>
            <a:r>
              <a:rPr lang="en-US" sz="1100" dirty="0" smtClean="0">
                <a:latin typeface="+mn-lt"/>
              </a:rPr>
              <a:t>micro architecture, </a:t>
            </a:r>
            <a:r>
              <a:rPr lang="en-US" sz="1100" dirty="0">
                <a:latin typeface="+mn-lt"/>
              </a:rPr>
              <a:t>RISC/CISC, </a:t>
            </a:r>
            <a:r>
              <a:rPr lang="en-US" sz="1100" dirty="0" smtClean="0">
                <a:latin typeface="+mn-lt"/>
              </a:rPr>
              <a:t>branch prediction, pipelining</a:t>
            </a:r>
            <a:r>
              <a:rPr lang="en-US" sz="1100" dirty="0">
                <a:latin typeface="+mn-lt"/>
              </a:rPr>
              <a:t>, </a:t>
            </a:r>
            <a:r>
              <a:rPr lang="en-US" sz="1100" dirty="0" smtClean="0">
                <a:latin typeface="+mn-lt"/>
              </a:rPr>
              <a:t>cache</a:t>
            </a:r>
            <a:r>
              <a:rPr lang="en-US" sz="1100" dirty="0">
                <a:latin typeface="+mn-lt"/>
              </a:rPr>
              <a:t>, </a:t>
            </a:r>
            <a:r>
              <a:rPr lang="en-US" sz="1100" dirty="0" smtClean="0">
                <a:latin typeface="+mn-lt"/>
              </a:rPr>
              <a:t>memory hierarchy, assembler</a:t>
            </a:r>
            <a:r>
              <a:rPr lang="en-US" sz="1100" dirty="0">
                <a:latin typeface="+mn-lt"/>
              </a:rPr>
              <a:t>, </a:t>
            </a:r>
            <a:r>
              <a:rPr lang="en-US" sz="1100" dirty="0" smtClean="0">
                <a:latin typeface="+mn-lt"/>
              </a:rPr>
              <a:t>multi-processor systems</a:t>
            </a:r>
            <a:endParaRPr lang="en-US" sz="1100" dirty="0">
              <a:latin typeface="+mn-lt"/>
            </a:endParaRPr>
          </a:p>
        </p:txBody>
      </p:sp>
      <p:sp>
        <p:nvSpPr>
          <p:cNvPr id="7179" name="Rectangle 63"/>
          <p:cNvSpPr>
            <a:spLocks noChangeArrowheads="1"/>
          </p:cNvSpPr>
          <p:nvPr/>
        </p:nvSpPr>
        <p:spPr bwMode="auto">
          <a:xfrm>
            <a:off x="3359152" y="4341188"/>
            <a:ext cx="6118111" cy="619563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1100" b="1" dirty="0" smtClean="0">
                <a:latin typeface="+mn-lt"/>
              </a:rPr>
              <a:t>Operating Systems and Computer Networks (TI </a:t>
            </a:r>
            <a:r>
              <a:rPr lang="en-US" sz="1100" b="1" dirty="0">
                <a:latin typeface="+mn-lt"/>
              </a:rPr>
              <a:t>III)</a:t>
            </a:r>
          </a:p>
          <a:p>
            <a:pPr algn="ctr" eaLnBrk="0" hangingPunct="0"/>
            <a:r>
              <a:rPr lang="en-US" sz="1100" dirty="0" smtClean="0">
                <a:latin typeface="+mn-lt"/>
              </a:rPr>
              <a:t>Input/output, </a:t>
            </a:r>
            <a:r>
              <a:rPr lang="en-US" sz="1100" dirty="0">
                <a:latin typeface="+mn-lt"/>
              </a:rPr>
              <a:t>DMA/PIO, </a:t>
            </a:r>
            <a:r>
              <a:rPr lang="en-US" sz="1100" dirty="0" smtClean="0">
                <a:latin typeface="+mn-lt"/>
              </a:rPr>
              <a:t>interrupts, buffer, process/thread, </a:t>
            </a:r>
            <a:r>
              <a:rPr lang="en-US" sz="1100" dirty="0">
                <a:latin typeface="+mn-lt"/>
              </a:rPr>
              <a:t>UNIX/Windows, </a:t>
            </a:r>
            <a:r>
              <a:rPr lang="en-US" sz="1100" dirty="0" smtClean="0">
                <a:latin typeface="+mn-lt"/>
              </a:rPr>
              <a:t>networks, media access, protocols, </a:t>
            </a:r>
            <a:r>
              <a:rPr lang="en-US" sz="1100" dirty="0">
                <a:latin typeface="+mn-lt"/>
              </a:rPr>
              <a:t>TCP/IP, Internet</a:t>
            </a:r>
          </a:p>
        </p:txBody>
      </p:sp>
      <p:sp>
        <p:nvSpPr>
          <p:cNvPr id="7181" name="Rectangle 65"/>
          <p:cNvSpPr>
            <a:spLocks noChangeArrowheads="1"/>
          </p:cNvSpPr>
          <p:nvPr/>
        </p:nvSpPr>
        <p:spPr bwMode="auto">
          <a:xfrm>
            <a:off x="3359152" y="5729131"/>
            <a:ext cx="6118111" cy="619563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1100" b="1" dirty="0" smtClean="0">
                <a:latin typeface="+mn-lt"/>
              </a:rPr>
              <a:t>Basics of Computer Systems (TI </a:t>
            </a:r>
            <a:r>
              <a:rPr lang="en-US" sz="1100" b="1" dirty="0">
                <a:latin typeface="+mn-lt"/>
              </a:rPr>
              <a:t>I)</a:t>
            </a:r>
          </a:p>
          <a:p>
            <a:pPr algn="ctr" eaLnBrk="0" hangingPunct="0"/>
            <a:r>
              <a:rPr lang="en-US" sz="1100" dirty="0" smtClean="0">
                <a:latin typeface="+mn-lt"/>
              </a:rPr>
              <a:t>Boolean algebra, circuits, minimization, gates, memory, semiconductors, transistors, </a:t>
            </a:r>
            <a:r>
              <a:rPr lang="en-US" sz="1100" dirty="0">
                <a:latin typeface="+mn-lt"/>
              </a:rPr>
              <a:t>CMOS, </a:t>
            </a:r>
            <a:r>
              <a:rPr lang="en-US" sz="1100" dirty="0" smtClean="0">
                <a:latin typeface="+mn-lt"/>
              </a:rPr>
              <a:t>AD/DA conversion</a:t>
            </a:r>
            <a:endParaRPr lang="en-US" sz="1100" dirty="0">
              <a:latin typeface="+mn-lt"/>
            </a:endParaRPr>
          </a:p>
        </p:txBody>
      </p:sp>
      <p:sp>
        <p:nvSpPr>
          <p:cNvPr id="7183" name="Rectangle 67"/>
          <p:cNvSpPr>
            <a:spLocks noChangeArrowheads="1"/>
          </p:cNvSpPr>
          <p:nvPr/>
        </p:nvSpPr>
        <p:spPr bwMode="auto">
          <a:xfrm>
            <a:off x="1670549" y="2290238"/>
            <a:ext cx="2880000" cy="6195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1100" b="1" dirty="0" smtClean="0">
                <a:latin typeface="+mn-lt"/>
              </a:rPr>
              <a:t>Microprocessor Lab</a:t>
            </a:r>
            <a:endParaRPr lang="en-US" sz="1100" b="1" dirty="0">
              <a:latin typeface="+mn-lt"/>
            </a:endParaRPr>
          </a:p>
          <a:p>
            <a:pPr algn="ctr" eaLnBrk="0" hangingPunct="0"/>
            <a:r>
              <a:rPr lang="en-US" sz="900" dirty="0" smtClean="0">
                <a:latin typeface="+mn-lt"/>
              </a:rPr>
              <a:t>Programming of embedded systems, IoT, mobile/wireless devices</a:t>
            </a:r>
            <a:endParaRPr lang="en-US" sz="900" dirty="0">
              <a:latin typeface="+mn-lt"/>
            </a:endParaRPr>
          </a:p>
        </p:txBody>
      </p:sp>
      <p:sp>
        <p:nvSpPr>
          <p:cNvPr id="7201" name="Rectangle 71"/>
          <p:cNvSpPr>
            <a:spLocks noChangeArrowheads="1"/>
          </p:cNvSpPr>
          <p:nvPr/>
        </p:nvSpPr>
        <p:spPr bwMode="auto">
          <a:xfrm>
            <a:off x="1931354" y="3645024"/>
            <a:ext cx="1152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 dirty="0">
                <a:sym typeface="Wingdings" pitchFamily="2" charset="2"/>
              </a:rPr>
              <a:t>Master</a:t>
            </a:r>
          </a:p>
          <a:p>
            <a:pPr algn="l" eaLnBrk="0" hangingPunct="0"/>
            <a:r>
              <a:rPr lang="en-US" sz="1400" dirty="0">
                <a:latin typeface="+mn-lt"/>
                <a:sym typeface="Wingdings" pitchFamily="2" charset="2"/>
              </a:rPr>
              <a:t>Bachelor   </a:t>
            </a:r>
          </a:p>
        </p:txBody>
      </p:sp>
      <p:sp>
        <p:nvSpPr>
          <p:cNvPr id="7202" name="Rectangle 72"/>
          <p:cNvSpPr>
            <a:spLocks noChangeArrowheads="1"/>
          </p:cNvSpPr>
          <p:nvPr/>
        </p:nvSpPr>
        <p:spPr bwMode="auto">
          <a:xfrm>
            <a:off x="1703513" y="3937538"/>
            <a:ext cx="228600" cy="145777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hangingPunct="0"/>
            <a:endParaRPr lang="de-DE" sz="1100" b="1">
              <a:latin typeface="+mn-lt"/>
            </a:endParaRPr>
          </a:p>
        </p:txBody>
      </p:sp>
      <p:sp>
        <p:nvSpPr>
          <p:cNvPr id="7203" name="Rectangle 73"/>
          <p:cNvSpPr>
            <a:spLocks noChangeArrowheads="1"/>
          </p:cNvSpPr>
          <p:nvPr/>
        </p:nvSpPr>
        <p:spPr bwMode="auto">
          <a:xfrm>
            <a:off x="1703513" y="3721514"/>
            <a:ext cx="228600" cy="145777"/>
          </a:xfrm>
          <a:prstGeom prst="rect">
            <a:avLst/>
          </a:prstGeom>
          <a:solidFill>
            <a:srgbClr val="FEFAC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hangingPunct="0"/>
            <a:endParaRPr lang="de-DE" sz="1100" b="1">
              <a:latin typeface="+mn-lt"/>
            </a:endParaRPr>
          </a:p>
        </p:txBody>
      </p:sp>
      <p:sp>
        <p:nvSpPr>
          <p:cNvPr id="7187" name="Rectangle 74"/>
          <p:cNvSpPr>
            <a:spLocks noChangeArrowheads="1"/>
          </p:cNvSpPr>
          <p:nvPr/>
        </p:nvSpPr>
        <p:spPr bwMode="auto">
          <a:xfrm>
            <a:off x="4688628" y="2290238"/>
            <a:ext cx="2880000" cy="6195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1100" b="1" dirty="0">
                <a:latin typeface="+mn-lt"/>
              </a:rPr>
              <a:t>Seminar </a:t>
            </a:r>
            <a:r>
              <a:rPr lang="en-US" sz="1100" b="1" dirty="0" smtClean="0">
                <a:latin typeface="+mn-lt"/>
              </a:rPr>
              <a:t>Computer Systems</a:t>
            </a:r>
            <a:endParaRPr lang="en-US" sz="1100" b="1" dirty="0">
              <a:latin typeface="+mn-lt"/>
            </a:endParaRPr>
          </a:p>
          <a:p>
            <a:pPr algn="ctr" eaLnBrk="0" hangingPunct="0"/>
            <a:r>
              <a:rPr lang="en-US" sz="900" dirty="0" smtClean="0">
                <a:latin typeface="+mn-lt"/>
              </a:rPr>
              <a:t>Presentation &amp; discussion of current topics from all lectures</a:t>
            </a:r>
            <a:endParaRPr lang="en-US" sz="900" dirty="0">
              <a:latin typeface="+mn-lt"/>
            </a:endParaRPr>
          </a:p>
        </p:txBody>
      </p:sp>
      <p:sp>
        <p:nvSpPr>
          <p:cNvPr id="7190" name="Rectangle 77"/>
          <p:cNvSpPr>
            <a:spLocks noChangeArrowheads="1"/>
          </p:cNvSpPr>
          <p:nvPr/>
        </p:nvSpPr>
        <p:spPr bwMode="auto">
          <a:xfrm>
            <a:off x="7706706" y="999236"/>
            <a:ext cx="2880000" cy="557556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hangingPunct="0"/>
            <a:r>
              <a:rPr lang="en-US" sz="1100" b="1" dirty="0">
                <a:latin typeface="+mn-lt"/>
              </a:rPr>
              <a:t>Modeling and Simulation</a:t>
            </a:r>
          </a:p>
          <a:p>
            <a:pPr eaLnBrk="0" hangingPunct="0"/>
            <a:r>
              <a:rPr lang="en-US" sz="900" dirty="0">
                <a:latin typeface="+mn-lt"/>
              </a:rPr>
              <a:t>Modeling, Simulation and Evaluation of Systems</a:t>
            </a:r>
          </a:p>
        </p:txBody>
      </p:sp>
      <p:sp>
        <p:nvSpPr>
          <p:cNvPr id="7192" name="Rectangle 79"/>
          <p:cNvSpPr>
            <a:spLocks noChangeArrowheads="1"/>
          </p:cNvSpPr>
          <p:nvPr/>
        </p:nvSpPr>
        <p:spPr bwMode="auto">
          <a:xfrm>
            <a:off x="1670553" y="1628801"/>
            <a:ext cx="2880000" cy="51630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1100" b="1" dirty="0" smtClean="0">
                <a:latin typeface="+mn-lt"/>
              </a:rPr>
              <a:t>SW/HW-Lab mobile, embedded Systems</a:t>
            </a:r>
            <a:endParaRPr lang="en-US" sz="1100" b="1" dirty="0">
              <a:latin typeface="+mn-lt"/>
            </a:endParaRPr>
          </a:p>
          <a:p>
            <a:pPr algn="ctr" eaLnBrk="0" hangingPunct="0"/>
            <a:r>
              <a:rPr lang="en-US" sz="900" dirty="0" smtClean="0">
                <a:latin typeface="+mn-lt"/>
              </a:rPr>
              <a:t>SDR, security architectures, IoT, localization, bring your own topic…</a:t>
            </a:r>
            <a:endParaRPr lang="en-US" sz="900" dirty="0">
              <a:latin typeface="+mn-lt"/>
            </a:endParaRPr>
          </a:p>
        </p:txBody>
      </p:sp>
      <p:sp>
        <p:nvSpPr>
          <p:cNvPr id="7194" name="Rectangle 82"/>
          <p:cNvSpPr>
            <a:spLocks noChangeArrowheads="1"/>
          </p:cNvSpPr>
          <p:nvPr/>
        </p:nvSpPr>
        <p:spPr bwMode="auto">
          <a:xfrm>
            <a:off x="7706706" y="2290238"/>
            <a:ext cx="2880000" cy="6195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1100" b="1" dirty="0" smtClean="0">
                <a:latin typeface="+mn-lt"/>
              </a:rPr>
              <a:t>Mobile Communications</a:t>
            </a:r>
            <a:endParaRPr lang="en-US" sz="1100" b="1" dirty="0">
              <a:latin typeface="+mn-lt"/>
            </a:endParaRPr>
          </a:p>
          <a:p>
            <a:pPr algn="ctr" eaLnBrk="0" hangingPunct="0"/>
            <a:r>
              <a:rPr lang="en-US" sz="900" dirty="0" smtClean="0">
                <a:latin typeface="+mn-lt"/>
              </a:rPr>
              <a:t>Wireless transmission, media access, </a:t>
            </a:r>
            <a:r>
              <a:rPr lang="en-US" sz="900" dirty="0">
                <a:latin typeface="+mn-lt"/>
              </a:rPr>
              <a:t>GSM, 3G</a:t>
            </a:r>
            <a:r>
              <a:rPr lang="en-US" sz="900" dirty="0" smtClean="0">
                <a:latin typeface="+mn-lt"/>
              </a:rPr>
              <a:t>, LTE, </a:t>
            </a:r>
            <a:r>
              <a:rPr lang="en-US" sz="900" dirty="0">
                <a:latin typeface="+mn-lt"/>
              </a:rPr>
              <a:t>WLAN, </a:t>
            </a:r>
            <a:r>
              <a:rPr lang="en-US" sz="900" dirty="0" smtClean="0">
                <a:latin typeface="+mn-lt"/>
              </a:rPr>
              <a:t>mobile </a:t>
            </a:r>
            <a:r>
              <a:rPr lang="en-US" sz="900" dirty="0">
                <a:latin typeface="+mn-lt"/>
              </a:rPr>
              <a:t>IP, </a:t>
            </a:r>
            <a:r>
              <a:rPr lang="en-US" sz="900" dirty="0" smtClean="0">
                <a:latin typeface="+mn-lt"/>
              </a:rPr>
              <a:t>ad-hoc networks</a:t>
            </a:r>
            <a:endParaRPr lang="en-US" sz="900" dirty="0">
              <a:latin typeface="+mn-lt"/>
            </a:endParaRPr>
          </a:p>
        </p:txBody>
      </p:sp>
      <p:sp>
        <p:nvSpPr>
          <p:cNvPr id="7198" name="Rectangle 87"/>
          <p:cNvSpPr>
            <a:spLocks noChangeArrowheads="1"/>
          </p:cNvSpPr>
          <p:nvPr/>
        </p:nvSpPr>
        <p:spPr bwMode="auto">
          <a:xfrm>
            <a:off x="3359152" y="3647217"/>
            <a:ext cx="6118111" cy="619563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1100" b="1" dirty="0" smtClean="0">
                <a:latin typeface="+mn-lt"/>
              </a:rPr>
              <a:t>Computer Systems Lab (TI </a:t>
            </a:r>
            <a:r>
              <a:rPr lang="en-US" sz="1100" b="1" dirty="0">
                <a:latin typeface="+mn-lt"/>
              </a:rPr>
              <a:t>IV)</a:t>
            </a:r>
          </a:p>
          <a:p>
            <a:pPr algn="ctr" eaLnBrk="0" hangingPunct="0"/>
            <a:r>
              <a:rPr lang="en-US" sz="1100" dirty="0" smtClean="0">
                <a:latin typeface="+mn-lt"/>
              </a:rPr>
              <a:t>Embedded systems, interfaces, drivers, operating systems, networking, integration</a:t>
            </a:r>
            <a:endParaRPr lang="en-US" sz="1100" dirty="0">
              <a:latin typeface="+mn-lt"/>
            </a:endParaRPr>
          </a:p>
        </p:txBody>
      </p:sp>
      <p:sp>
        <p:nvSpPr>
          <p:cNvPr id="35" name="Rectangle 82"/>
          <p:cNvSpPr>
            <a:spLocks noChangeArrowheads="1"/>
          </p:cNvSpPr>
          <p:nvPr/>
        </p:nvSpPr>
        <p:spPr bwMode="auto">
          <a:xfrm>
            <a:off x="7706706" y="1628800"/>
            <a:ext cx="2880000" cy="59524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1100" b="1" dirty="0">
                <a:latin typeface="+mn-lt"/>
              </a:rPr>
              <a:t>Embedded Internet and the </a:t>
            </a:r>
            <a:r>
              <a:rPr lang="en-US" sz="1100" b="1" dirty="0" err="1">
                <a:latin typeface="+mn-lt"/>
              </a:rPr>
              <a:t>IoT</a:t>
            </a:r>
            <a:endParaRPr lang="en-US" sz="1100" b="1" dirty="0">
              <a:latin typeface="+mn-lt"/>
            </a:endParaRPr>
          </a:p>
          <a:p>
            <a:pPr algn="ctr" eaLnBrk="0" hangingPunct="0"/>
            <a:r>
              <a:rPr lang="en-US" sz="900" dirty="0">
                <a:latin typeface="+mn-lt"/>
              </a:rPr>
              <a:t>Wireless sensor networks, wireless mesh networks, Internet of Things, </a:t>
            </a:r>
            <a:r>
              <a:rPr lang="en-US" sz="900" dirty="0">
                <a:latin typeface="+mn-lt"/>
              </a:rPr>
              <a:t>etc.</a:t>
            </a:r>
          </a:p>
        </p:txBody>
      </p:sp>
      <p:sp>
        <p:nvSpPr>
          <p:cNvPr id="20" name="Pfeil nach links 19"/>
          <p:cNvSpPr/>
          <p:nvPr/>
        </p:nvSpPr>
        <p:spPr bwMode="auto">
          <a:xfrm>
            <a:off x="9480377" y="3742849"/>
            <a:ext cx="1080120" cy="1834158"/>
          </a:xfrm>
          <a:prstGeom prst="leftArrow">
            <a:avLst/>
          </a:prstGeom>
          <a:solidFill>
            <a:srgbClr val="FFC00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494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sp>
        <p:nvSpPr>
          <p:cNvPr id="5" name="Rechteck 4"/>
          <p:cNvSpPr/>
          <p:nvPr/>
        </p:nvSpPr>
        <p:spPr bwMode="auto">
          <a:xfrm>
            <a:off x="5410098" y="1718375"/>
            <a:ext cx="1371807" cy="26161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hangingPunct="0"/>
            <a:r>
              <a:rPr lang="en-US" sz="1100" b="1" dirty="0">
                <a:solidFill>
                  <a:schemeClr val="tx1"/>
                </a:solidFill>
              </a:rPr>
              <a:t>TI 3</a:t>
            </a: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2022392" y="3535763"/>
            <a:ext cx="3209512" cy="664012"/>
          </a:xfrm>
          <a:prstGeom prst="round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hangingPunct="0"/>
            <a:r>
              <a:rPr lang="en-US" sz="1100" b="1" dirty="0">
                <a:solidFill>
                  <a:schemeClr val="tx1"/>
                </a:solidFill>
                <a:latin typeface="Verdana" pitchFamily="34" charset="0"/>
              </a:rPr>
              <a:t>Operating Systems</a:t>
            </a:r>
          </a:p>
          <a:p>
            <a:pPr eaLnBrk="0" hangingPunct="0"/>
            <a:endParaRPr lang="en-US" sz="1100" b="1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/>
            <a:r>
              <a:rPr lang="en-US" sz="1100" b="1" dirty="0" err="1">
                <a:solidFill>
                  <a:schemeClr val="tx1"/>
                </a:solidFill>
                <a:latin typeface="Verdana" pitchFamily="34" charset="0"/>
              </a:rPr>
              <a:t>Betriebssysteme</a:t>
            </a:r>
            <a:endParaRPr lang="en-US" sz="11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6960097" y="3535763"/>
            <a:ext cx="3240360" cy="664012"/>
          </a:xfrm>
          <a:prstGeom prst="round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hangingPunct="0"/>
            <a:r>
              <a:rPr lang="en-US" sz="1100" b="1" dirty="0">
                <a:solidFill>
                  <a:schemeClr val="tx1"/>
                </a:solidFill>
                <a:latin typeface="Verdana" pitchFamily="34" charset="0"/>
              </a:rPr>
              <a:t>Computer Networks</a:t>
            </a:r>
          </a:p>
          <a:p>
            <a:pPr eaLnBrk="0" hangingPunct="0"/>
            <a:endParaRPr lang="en-US" sz="1100" b="1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/>
            <a:r>
              <a:rPr lang="en-US" sz="1100" b="1" dirty="0" err="1">
                <a:solidFill>
                  <a:schemeClr val="tx1"/>
                </a:solidFill>
                <a:latin typeface="Verdana" pitchFamily="34" charset="0"/>
              </a:rPr>
              <a:t>Kommunikationssysteme</a:t>
            </a:r>
            <a:endParaRPr lang="en-US" sz="11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cxnSp>
        <p:nvCxnSpPr>
          <p:cNvPr id="9" name="Gerade Verbindung mit Pfeil 8"/>
          <p:cNvCxnSpPr>
            <a:stCxn id="5" idx="2"/>
            <a:endCxn id="6" idx="0"/>
          </p:cNvCxnSpPr>
          <p:nvPr/>
        </p:nvCxnSpPr>
        <p:spPr bwMode="auto">
          <a:xfrm flipH="1">
            <a:off x="3627148" y="1979985"/>
            <a:ext cx="2468854" cy="155577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5" idx="2"/>
            <a:endCxn id="7" idx="0"/>
          </p:cNvCxnSpPr>
          <p:nvPr/>
        </p:nvCxnSpPr>
        <p:spPr bwMode="auto">
          <a:xfrm>
            <a:off x="6096002" y="1979985"/>
            <a:ext cx="2484275" cy="155577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654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Content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34437" y="1368772"/>
            <a:ext cx="5659967" cy="4508500"/>
          </a:xfrm>
        </p:spPr>
        <p:txBody>
          <a:bodyPr/>
          <a:lstStyle/>
          <a:p>
            <a:pPr marL="419100" indent="-4191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dirty="0"/>
              <a:t>Introduction and Motivation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1600" dirty="0"/>
              <a:t>Tasks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1600" dirty="0"/>
              <a:t>Services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1600" dirty="0"/>
              <a:t>Virtual Resources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1600" dirty="0"/>
              <a:t>Historical Perspective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1600" dirty="0"/>
              <a:t>Examples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1600" dirty="0"/>
              <a:t>Tools</a:t>
            </a:r>
          </a:p>
          <a:p>
            <a:pPr marL="838200" lvl="1" indent="-381000" eaLnBrk="1" hangingPunct="1">
              <a:lnSpc>
                <a:spcPct val="90000"/>
              </a:lnSpc>
            </a:pPr>
            <a:endParaRPr lang="en-US" sz="1600" b="1" dirty="0"/>
          </a:p>
          <a:p>
            <a:pPr marL="419100" indent="-4191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dirty="0"/>
              <a:t>Subsystems, Interrupts and System Calls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1600" dirty="0"/>
              <a:t>System Structure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1600" dirty="0"/>
              <a:t>Flow of Control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1600" dirty="0"/>
              <a:t>System Library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1600" dirty="0"/>
              <a:t>POSIX</a:t>
            </a:r>
          </a:p>
          <a:p>
            <a:pPr marL="838200" lvl="1" indent="-381000" eaLnBrk="1" hangingPunct="1">
              <a:lnSpc>
                <a:spcPct val="90000"/>
              </a:lnSpc>
            </a:pPr>
            <a:endParaRPr lang="en-US" sz="1600" dirty="0"/>
          </a:p>
          <a:p>
            <a:pPr marL="419100" indent="-4191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dirty="0"/>
              <a:t>Processes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1600" dirty="0"/>
              <a:t>Definition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1600" dirty="0"/>
              <a:t>Implementation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1600" dirty="0"/>
              <a:t>State Model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97603" y="1368772"/>
            <a:ext cx="5659967" cy="4508500"/>
          </a:xfrm>
        </p:spPr>
        <p:txBody>
          <a:bodyPr>
            <a:normAutofit fontScale="92500" lnSpcReduction="20000"/>
          </a:bodyPr>
          <a:lstStyle/>
          <a:p>
            <a:pPr marL="381000" indent="-3810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z="1800" dirty="0"/>
              <a:t>Memory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sz="1600" dirty="0"/>
              <a:t>Paging &amp; Segmentation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sz="1600" dirty="0"/>
              <a:t>Virtual Memory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sz="1600" dirty="0"/>
              <a:t>Swap Policies</a:t>
            </a:r>
          </a:p>
          <a:p>
            <a:pPr marL="800100" lvl="1" indent="-342900" eaLnBrk="1" hangingPunct="1">
              <a:lnSpc>
                <a:spcPct val="90000"/>
              </a:lnSpc>
            </a:pPr>
            <a:endParaRPr lang="en-US" sz="1600" b="1" dirty="0"/>
          </a:p>
          <a:p>
            <a:pPr marL="381000" indent="-3810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z="1800" dirty="0"/>
              <a:t>Scheduling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sz="1600" dirty="0"/>
              <a:t>Types of Scheduling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sz="1600" dirty="0"/>
              <a:t>Decision Modes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sz="1600" dirty="0"/>
              <a:t>Process Priorities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sz="1600" dirty="0"/>
              <a:t>Scheduling Policies</a:t>
            </a:r>
          </a:p>
          <a:p>
            <a:pPr marL="800100" lvl="1" indent="-342900" eaLnBrk="1" hangingPunct="1">
              <a:lnSpc>
                <a:spcPct val="90000"/>
              </a:lnSpc>
            </a:pPr>
            <a:endParaRPr lang="en-US" sz="1600" b="1" dirty="0"/>
          </a:p>
          <a:p>
            <a:pPr marL="381000" indent="-3810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z="1800" dirty="0"/>
              <a:t>I/O and File System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sz="1600" dirty="0"/>
              <a:t>Devices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sz="1600" dirty="0"/>
              <a:t>Buffering and Caching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sz="1600" dirty="0"/>
              <a:t>Files and Directories</a:t>
            </a:r>
          </a:p>
          <a:p>
            <a:pPr marL="800100" lvl="1" indent="-342900" eaLnBrk="1" hangingPunct="1">
              <a:lnSpc>
                <a:spcPct val="90000"/>
              </a:lnSpc>
            </a:pPr>
            <a:endParaRPr lang="en-US" sz="1600" dirty="0"/>
          </a:p>
          <a:p>
            <a:pPr marL="381000" indent="-3810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z="1800" dirty="0"/>
              <a:t>Booting, Services, and Security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sz="1600" dirty="0"/>
              <a:t>System Startup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sz="1600" dirty="0"/>
              <a:t>System Services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sz="1600" dirty="0"/>
              <a:t>Security Issues</a:t>
            </a:r>
          </a:p>
        </p:txBody>
      </p:sp>
      <p:sp>
        <p:nvSpPr>
          <p:cNvPr id="6146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Content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34437" y="1340768"/>
            <a:ext cx="5659967" cy="4508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19100" indent="-419100">
              <a:lnSpc>
                <a:spcPct val="90000"/>
              </a:lnSpc>
              <a:buFont typeface="+mj-lt"/>
              <a:buAutoNum type="arabicPeriod" startAt="8"/>
            </a:pPr>
            <a:r>
              <a:rPr lang="en-US" sz="1800" dirty="0"/>
              <a:t>Networked Computer &amp; Internet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Sockets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Internet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Layers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Protocols</a:t>
            </a:r>
          </a:p>
          <a:p>
            <a:pPr marL="838200" lvl="1" indent="-381000">
              <a:lnSpc>
                <a:spcPct val="90000"/>
              </a:lnSpc>
            </a:pPr>
            <a:endParaRPr lang="en-US" sz="1600" dirty="0"/>
          </a:p>
          <a:p>
            <a:pPr marL="419100" indent="-419100">
              <a:lnSpc>
                <a:spcPct val="90000"/>
              </a:lnSpc>
              <a:buFontTx/>
              <a:buAutoNum type="arabicPeriod" startAt="8"/>
            </a:pPr>
            <a:r>
              <a:rPr lang="en-US" sz="1800" dirty="0"/>
              <a:t>Host-to-Network I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Physical Layer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Media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Signals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Modems</a:t>
            </a:r>
          </a:p>
          <a:p>
            <a:pPr marL="838200" lvl="1" indent="-381000">
              <a:lnSpc>
                <a:spcPct val="90000"/>
              </a:lnSpc>
            </a:pPr>
            <a:endParaRPr lang="en-US" sz="1600" dirty="0"/>
          </a:p>
          <a:p>
            <a:pPr marL="419100" indent="-419100">
              <a:lnSpc>
                <a:spcPct val="90000"/>
              </a:lnSpc>
              <a:buFontTx/>
              <a:buAutoNum type="arabicPeriod" startAt="8"/>
            </a:pPr>
            <a:r>
              <a:rPr lang="en-US" sz="1800" dirty="0"/>
              <a:t> Host-to-Network II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Data Link Layer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Framing, Flow Control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Error Detection / Correction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Point-to-Point Protocol</a:t>
            </a:r>
          </a:p>
          <a:p>
            <a:pPr marL="419100" indent="-419100">
              <a:lnSpc>
                <a:spcPct val="90000"/>
              </a:lnSpc>
              <a:buFontTx/>
              <a:buAutoNum type="arabicPeriod" startAt="8"/>
            </a:pPr>
            <a:endParaRPr lang="en-US" sz="1800" dirty="0"/>
          </a:p>
        </p:txBody>
      </p:sp>
      <p:sp>
        <p:nvSpPr>
          <p:cNvPr id="717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97603" y="1340768"/>
            <a:ext cx="5659967" cy="4508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19100" indent="-419100">
              <a:lnSpc>
                <a:spcPct val="90000"/>
              </a:lnSpc>
              <a:buFont typeface="+mj-lt"/>
              <a:buAutoNum type="arabicPeriod" startAt="11"/>
            </a:pPr>
            <a:r>
              <a:rPr lang="en-US" sz="1800" dirty="0"/>
              <a:t> Host-to-Network III 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Topologies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Medium Access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Local Area Networks</a:t>
            </a:r>
          </a:p>
          <a:p>
            <a:pPr lvl="4"/>
            <a:r>
              <a:rPr lang="en-US" dirty="0"/>
              <a:t>Ethernet, WLAN</a:t>
            </a:r>
          </a:p>
          <a:p>
            <a:pPr lvl="2"/>
            <a:endParaRPr lang="en-US" dirty="0"/>
          </a:p>
          <a:p>
            <a:pPr marL="419100" indent="-419100">
              <a:lnSpc>
                <a:spcPct val="90000"/>
              </a:lnSpc>
              <a:buFontTx/>
              <a:buAutoNum type="arabicPeriod" startAt="11"/>
            </a:pPr>
            <a:r>
              <a:rPr lang="en-US" sz="1800" dirty="0"/>
              <a:t> Internetworking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Switches, Routers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Routing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Internet Protocol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Addressing</a:t>
            </a:r>
          </a:p>
          <a:p>
            <a:pPr marL="838200" lvl="1" indent="-381000">
              <a:lnSpc>
                <a:spcPct val="90000"/>
              </a:lnSpc>
            </a:pPr>
            <a:endParaRPr lang="en-US" sz="1600" dirty="0"/>
          </a:p>
          <a:p>
            <a:pPr marL="419100" indent="-419100">
              <a:lnSpc>
                <a:spcPct val="90000"/>
              </a:lnSpc>
              <a:buFontTx/>
              <a:buAutoNum type="arabicPeriod" startAt="11"/>
            </a:pPr>
            <a:r>
              <a:rPr lang="en-US" sz="1800" dirty="0"/>
              <a:t> Transport Layer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Protocol Mechanisms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TCP, UDP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Addressing, Ports</a:t>
            </a:r>
          </a:p>
        </p:txBody>
      </p:sp>
      <p:sp>
        <p:nvSpPr>
          <p:cNvPr id="7170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Content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34437" y="1368772"/>
            <a:ext cx="5659967" cy="4508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19100" indent="-419100">
              <a:lnSpc>
                <a:spcPct val="90000"/>
              </a:lnSpc>
              <a:buFont typeface="+mj-lt"/>
              <a:buAutoNum type="arabicPeriod" startAt="14"/>
            </a:pPr>
            <a:r>
              <a:rPr lang="en-US" sz="1800" dirty="0"/>
              <a:t> Applications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Domain Name System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Email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World Wide Web</a:t>
            </a:r>
          </a:p>
          <a:p>
            <a:pPr marL="838200" lvl="1" indent="-381000">
              <a:lnSpc>
                <a:spcPct val="90000"/>
              </a:lnSpc>
            </a:pPr>
            <a:endParaRPr lang="en-US" sz="1600" dirty="0"/>
          </a:p>
          <a:p>
            <a:pPr marL="419100" indent="-419100">
              <a:lnSpc>
                <a:spcPct val="90000"/>
              </a:lnSpc>
              <a:buFont typeface="+mj-lt"/>
              <a:buAutoNum type="arabicPeriod" startAt="14"/>
            </a:pPr>
            <a:r>
              <a:rPr lang="en-US" sz="1800" dirty="0"/>
              <a:t> Network Security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Basic Concepts &amp; Terms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Cryptology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Examples</a:t>
            </a:r>
          </a:p>
          <a:p>
            <a:pPr lvl="4"/>
            <a:r>
              <a:rPr lang="en-US" dirty="0"/>
              <a:t>Firewalls</a:t>
            </a:r>
          </a:p>
          <a:p>
            <a:pPr lvl="4"/>
            <a:r>
              <a:rPr lang="en-US" dirty="0"/>
              <a:t>Virtual Private Networks (VPNs)</a:t>
            </a:r>
          </a:p>
          <a:p>
            <a:pPr lvl="4"/>
            <a:r>
              <a:rPr lang="en-US" dirty="0"/>
              <a:t>IP Security</a:t>
            </a:r>
          </a:p>
          <a:p>
            <a:pPr lvl="4"/>
            <a:r>
              <a:rPr lang="en-US" dirty="0"/>
              <a:t>Email Security with PGP</a:t>
            </a:r>
          </a:p>
          <a:p>
            <a:pPr lvl="2"/>
            <a:endParaRPr lang="en-US" dirty="0"/>
          </a:p>
          <a:p>
            <a:pPr marL="419100" indent="-419100">
              <a:lnSpc>
                <a:spcPct val="90000"/>
              </a:lnSpc>
              <a:buFont typeface="+mj-lt"/>
              <a:buAutoNum type="arabicPeriod" startAt="14"/>
            </a:pPr>
            <a:r>
              <a:rPr lang="en-US" sz="1800" dirty="0"/>
              <a:t> Example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Under the Hood of Surfing the Web</a:t>
            </a:r>
          </a:p>
        </p:txBody>
      </p:sp>
      <p:sp>
        <p:nvSpPr>
          <p:cNvPr id="8194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6960096" y="2204864"/>
            <a:ext cx="2959214" cy="2277308"/>
          </a:xfrm>
          <a:prstGeom prst="foldedCorner">
            <a:avLst>
              <a:gd name="adj" fmla="val 16537"/>
            </a:avLst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003366"/>
              </a:buClr>
            </a:pPr>
            <a:endParaRPr lang="en-US" sz="2400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003366"/>
              </a:buClr>
              <a:buSzPct val="120000"/>
              <a:buFont typeface="Wingdings" pitchFamily="2" charset="2"/>
              <a:buChar char="Ø"/>
            </a:pPr>
            <a:r>
              <a:rPr lang="en-US" sz="2400" dirty="0"/>
              <a:t>Programming in C as part of the exercises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003366"/>
              </a:buClr>
              <a:buSzPct val="120000"/>
            </a:pP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Course Organization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sz="half"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/>
              <a:t>General: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Lecture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Available online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Flipped-classroom: Q&amp;A, discussions, </a:t>
            </a:r>
            <a:r>
              <a:rPr lang="en-US" sz="1600" dirty="0" smtClean="0"/>
              <a:t>Friday</a:t>
            </a:r>
            <a:r>
              <a:rPr lang="en-US" sz="1600" dirty="0"/>
              <a:t>, </a:t>
            </a:r>
            <a:r>
              <a:rPr lang="en-US" sz="1600" dirty="0" smtClean="0"/>
              <a:t>10-12h, via </a:t>
            </a:r>
            <a:r>
              <a:rPr lang="en-US" sz="1600" dirty="0" err="1" smtClean="0"/>
              <a:t>Webex</a:t>
            </a:r>
            <a:r>
              <a:rPr lang="en-US" sz="1600" dirty="0" smtClean="0"/>
              <a:t> (invitations see KVV)</a:t>
            </a:r>
            <a:endParaRPr lang="en-US" sz="1600" dirty="0"/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Office Hours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Jochen Schiller: </a:t>
            </a:r>
            <a:r>
              <a:rPr lang="en-US" sz="1600" dirty="0"/>
              <a:t>Tue </a:t>
            </a:r>
            <a:r>
              <a:rPr lang="en-US" sz="1600" dirty="0" smtClean="0"/>
              <a:t>14:00-15:00</a:t>
            </a:r>
            <a:r>
              <a:rPr lang="en-US" sz="1600" dirty="0" smtClean="0"/>
              <a:t>,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fu-berlin.webex.com/meet/jochen.schiller</a:t>
            </a:r>
            <a:r>
              <a:rPr lang="en-US" sz="1600" dirty="0" smtClean="0"/>
              <a:t> or via email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Tutors</a:t>
            </a:r>
            <a:r>
              <a:rPr lang="en-US" sz="1600" dirty="0"/>
              <a:t>: during tutorials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News and Updates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600" dirty="0" smtClean="0"/>
              <a:t>KVV </a:t>
            </a:r>
            <a:r>
              <a:rPr lang="de-DE" sz="1600" dirty="0" err="1" smtClean="0"/>
              <a:t>course</a:t>
            </a:r>
            <a:r>
              <a:rPr lang="de-DE" sz="1600" dirty="0" smtClean="0"/>
              <a:t> </a:t>
            </a:r>
            <a:r>
              <a:rPr lang="de-DE" sz="1600" dirty="0" err="1" smtClean="0"/>
              <a:t>site</a:t>
            </a:r>
            <a:r>
              <a:rPr lang="de-DE" sz="1600" dirty="0"/>
              <a:t> </a:t>
            </a:r>
            <a:r>
              <a:rPr lang="de-DE" sz="1600" dirty="0" smtClean="0"/>
              <a:t>(via </a:t>
            </a:r>
            <a:r>
              <a:rPr lang="de-DE" sz="1600" dirty="0" err="1" smtClean="0"/>
              <a:t>announcements</a:t>
            </a:r>
            <a:r>
              <a:rPr lang="de-DE" sz="1600" dirty="0" smtClean="0"/>
              <a:t>)</a:t>
            </a:r>
            <a:endParaRPr lang="en-US" sz="16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Tutorials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Groups of approx. </a:t>
            </a:r>
            <a:r>
              <a:rPr lang="en-US" sz="1600" dirty="0" smtClean="0"/>
              <a:t>25-30 </a:t>
            </a:r>
            <a:r>
              <a:rPr lang="en-US" sz="1600" dirty="0"/>
              <a:t>students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Time </a:t>
            </a:r>
            <a:r>
              <a:rPr lang="en-US" sz="1600" dirty="0"/>
              <a:t>depends on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Registration via </a:t>
            </a:r>
            <a:r>
              <a:rPr lang="en-US" sz="1600" dirty="0" smtClean="0"/>
              <a:t>KVV</a:t>
            </a:r>
            <a:endParaRPr lang="en-US" sz="1600" dirty="0"/>
          </a:p>
        </p:txBody>
      </p:sp>
      <p:sp>
        <p:nvSpPr>
          <p:cNvPr id="9221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/>
              <a:t>Assignments: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New assignments each week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Available </a:t>
            </a:r>
            <a:r>
              <a:rPr lang="en-US" sz="1600" dirty="0" smtClean="0"/>
              <a:t>in KVV</a:t>
            </a:r>
            <a:endParaRPr lang="en-US" sz="1600" dirty="0"/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Discussion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During the tutorials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Practical assignments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@home, should work on all platforms</a:t>
            </a:r>
            <a:endParaRPr lang="en-US" sz="1600" dirty="0"/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More during </a:t>
            </a:r>
            <a:r>
              <a:rPr lang="en-US" sz="1600" dirty="0" smtClean="0"/>
              <a:t>Q&amp;A/tutorials</a:t>
            </a:r>
            <a:endParaRPr lang="de-DE" sz="16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Handing in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600" b="1" i="1" dirty="0">
                <a:solidFill>
                  <a:srgbClr val="FF0000"/>
                </a:solidFill>
              </a:rPr>
              <a:t>Right on time!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Complete electronic workflow! </a:t>
            </a:r>
            <a:endParaRPr lang="en-US" sz="1600" dirty="0"/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Solutions handed in too late will be ignored!</a:t>
            </a:r>
          </a:p>
        </p:txBody>
      </p:sp>
      <p:sp>
        <p:nvSpPr>
          <p:cNvPr id="9218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sp>
        <p:nvSpPr>
          <p:cNvPr id="2" name="Explosion 2 1"/>
          <p:cNvSpPr/>
          <p:nvPr/>
        </p:nvSpPr>
        <p:spPr bwMode="auto">
          <a:xfrm>
            <a:off x="3653648" y="31412"/>
            <a:ext cx="4680520" cy="1796788"/>
          </a:xfrm>
          <a:prstGeom prst="irregularSeal2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Everything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virtual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via 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Webex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meetings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/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events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!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Curved Connector 96"/>
          <p:cNvCxnSpPr/>
          <p:nvPr/>
        </p:nvCxnSpPr>
        <p:spPr bwMode="auto">
          <a:xfrm rot="5400000" flipH="1" flipV="1">
            <a:off x="8731884" y="3352515"/>
            <a:ext cx="1298525" cy="1414159"/>
          </a:xfrm>
          <a:prstGeom prst="curvedConnector2">
            <a:avLst/>
          </a:prstGeom>
          <a:ln w="31750">
            <a:solidFill>
              <a:srgbClr val="98CC00">
                <a:alpha val="40000"/>
              </a:srgbClr>
            </a:solidFill>
            <a:round/>
            <a:headEnd type="none" w="med" len="med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Curved Connector 85"/>
          <p:cNvCxnSpPr/>
          <p:nvPr/>
        </p:nvCxnSpPr>
        <p:spPr bwMode="auto">
          <a:xfrm rot="5400000" flipH="1" flipV="1">
            <a:off x="6530081" y="3355995"/>
            <a:ext cx="1298525" cy="1414159"/>
          </a:xfrm>
          <a:prstGeom prst="curvedConnector2">
            <a:avLst/>
          </a:prstGeom>
          <a:ln w="31750">
            <a:solidFill>
              <a:srgbClr val="98CC00">
                <a:alpha val="40000"/>
              </a:srgbClr>
            </a:solidFill>
            <a:round/>
            <a:headEnd type="none" w="med" len="med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36" idx="0"/>
          </p:cNvCxnSpPr>
          <p:nvPr/>
        </p:nvCxnSpPr>
        <p:spPr bwMode="auto">
          <a:xfrm rot="5400000" flipH="1" flipV="1">
            <a:off x="4389010" y="3371888"/>
            <a:ext cx="1298525" cy="1414159"/>
          </a:xfrm>
          <a:prstGeom prst="curvedConnector2">
            <a:avLst/>
          </a:prstGeom>
          <a:ln w="31750">
            <a:round/>
            <a:headEnd type="none" w="med" len="med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 bwMode="auto">
          <a:xfrm rot="5400000" flipH="1" flipV="1">
            <a:off x="5347238" y="2500379"/>
            <a:ext cx="12700" cy="4320604"/>
          </a:xfrm>
          <a:prstGeom prst="curvedConnector3">
            <a:avLst>
              <a:gd name="adj1" fmla="val 10050000"/>
            </a:avLst>
          </a:prstGeom>
          <a:ln w="31750">
            <a:round/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Assignments</a:t>
            </a:r>
            <a:endParaRPr lang="de-DE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703389" y="981076"/>
            <a:ext cx="8785225" cy="165583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Übungsblätter</a:t>
            </a:r>
            <a:r>
              <a:rPr lang="en-US" dirty="0" smtClean="0"/>
              <a:t>: Available on Fridays in KVV after </a:t>
            </a:r>
            <a:r>
              <a:rPr lang="en-US" dirty="0" smtClean="0"/>
              <a:t>Q&amp;A</a:t>
            </a:r>
            <a:endParaRPr lang="en-US" dirty="0" smtClean="0"/>
          </a:p>
          <a:p>
            <a:r>
              <a:rPr lang="en-US" dirty="0" smtClean="0"/>
              <a:t>Submission: Two weeks later until start of class (Fri, </a:t>
            </a:r>
            <a:r>
              <a:rPr lang="en-US" b="1" dirty="0" smtClean="0"/>
              <a:t>10:15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Discussion: Three weeks later in tutorials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487610" y="4667031"/>
            <a:ext cx="2088355" cy="36004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1790" y="4993431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This week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647974" y="4667031"/>
            <a:ext cx="2088355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2154" y="4993431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… next week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5808338" y="4667031"/>
            <a:ext cx="2088355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12518" y="4993431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… third week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7968578" y="4667031"/>
            <a:ext cx="2088355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72758" y="4993431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… fourth week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0128819" y="4667031"/>
            <a:ext cx="5759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840773" y="4725847"/>
            <a:ext cx="692325" cy="25439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Lecture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3691505" y="4728229"/>
            <a:ext cx="1279375" cy="2543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Tutorials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5001014" y="4725847"/>
            <a:ext cx="692325" cy="25439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Lecture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5851868" y="4728229"/>
            <a:ext cx="1279375" cy="2543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Tutorials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7161377" y="4725847"/>
            <a:ext cx="692325" cy="25439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Lecture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8012108" y="4728229"/>
            <a:ext cx="1279375" cy="2543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Tutorials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9321617" y="4725847"/>
            <a:ext cx="692325" cy="25439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Lecture</a:t>
            </a:r>
          </a:p>
        </p:txBody>
      </p:sp>
      <p:sp>
        <p:nvSpPr>
          <p:cNvPr id="49" name="TextBox 48"/>
          <p:cNvSpPr txBox="1"/>
          <p:nvPr/>
        </p:nvSpPr>
        <p:spPr>
          <a:xfrm rot="18674129">
            <a:off x="2569837" y="3880484"/>
            <a:ext cx="1362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Publishing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2739492">
            <a:off x="6433061" y="4085787"/>
            <a:ext cx="1362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Submit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18473398">
            <a:off x="3760374" y="3934346"/>
            <a:ext cx="1138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Questions</a:t>
            </a:r>
            <a:endParaRPr lang="en-US" sz="1400" dirty="0">
              <a:solidFill>
                <a:schemeClr val="accent2"/>
              </a:solidFill>
            </a:endParaRPr>
          </a:p>
        </p:txBody>
      </p:sp>
      <p:cxnSp>
        <p:nvCxnSpPr>
          <p:cNvPr id="75" name="Curved Connector 74"/>
          <p:cNvCxnSpPr/>
          <p:nvPr/>
        </p:nvCxnSpPr>
        <p:spPr bwMode="auto">
          <a:xfrm rot="16200000" flipH="1">
            <a:off x="8114969" y="4082200"/>
            <a:ext cx="2382" cy="1144256"/>
          </a:xfrm>
          <a:prstGeom prst="curvedConnector3">
            <a:avLst>
              <a:gd name="adj1" fmla="val -9596977"/>
            </a:avLst>
          </a:prstGeom>
          <a:ln w="31750">
            <a:round/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551690" y="4110285"/>
            <a:ext cx="1362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Discussion</a:t>
            </a:r>
            <a:endParaRPr lang="en-US" sz="1400" dirty="0">
              <a:solidFill>
                <a:schemeClr val="accent2"/>
              </a:solidFill>
            </a:endParaRPr>
          </a:p>
        </p:txBody>
      </p:sp>
      <p:cxnSp>
        <p:nvCxnSpPr>
          <p:cNvPr id="87" name="Curved Connector 86"/>
          <p:cNvCxnSpPr/>
          <p:nvPr/>
        </p:nvCxnSpPr>
        <p:spPr bwMode="auto">
          <a:xfrm rot="5400000" flipH="1" flipV="1">
            <a:off x="7488309" y="2494011"/>
            <a:ext cx="12700" cy="4320604"/>
          </a:xfrm>
          <a:prstGeom prst="curvedConnector3">
            <a:avLst>
              <a:gd name="adj1" fmla="val 10050000"/>
            </a:avLst>
          </a:prstGeom>
          <a:ln w="31750">
            <a:solidFill>
              <a:srgbClr val="98CC00">
                <a:alpha val="40000"/>
              </a:srgbClr>
            </a:solidFill>
            <a:round/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Curved Connector 90"/>
          <p:cNvCxnSpPr/>
          <p:nvPr/>
        </p:nvCxnSpPr>
        <p:spPr bwMode="auto">
          <a:xfrm rot="16200000" flipH="1">
            <a:off x="10256040" y="4075832"/>
            <a:ext cx="2382" cy="1144256"/>
          </a:xfrm>
          <a:prstGeom prst="curvedConnector3">
            <a:avLst>
              <a:gd name="adj1" fmla="val -9596977"/>
            </a:avLst>
          </a:prstGeom>
          <a:ln w="31750">
            <a:solidFill>
              <a:srgbClr val="98CC00">
                <a:alpha val="40000"/>
              </a:srgbClr>
            </a:solidFill>
            <a:round/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Curved Connector 97"/>
          <p:cNvCxnSpPr/>
          <p:nvPr/>
        </p:nvCxnSpPr>
        <p:spPr bwMode="auto">
          <a:xfrm rot="5400000" flipH="1" flipV="1">
            <a:off x="9690112" y="2490531"/>
            <a:ext cx="12700" cy="4320604"/>
          </a:xfrm>
          <a:prstGeom prst="curvedConnector3">
            <a:avLst>
              <a:gd name="adj1" fmla="val 10050000"/>
            </a:avLst>
          </a:prstGeom>
          <a:ln w="31750">
            <a:solidFill>
              <a:srgbClr val="98CC00">
                <a:alpha val="40000"/>
              </a:srgbClr>
            </a:solidFill>
            <a:round/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 bwMode="auto">
          <a:xfrm>
            <a:off x="10483922" y="3212976"/>
            <a:ext cx="1588742" cy="188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342312" y="3140968"/>
            <a:ext cx="67326" cy="1958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0200702" y="3212976"/>
            <a:ext cx="67320" cy="188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548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Criteria for Successful Participation</a:t>
            </a:r>
          </a:p>
        </p:txBody>
      </p:sp>
      <p:sp>
        <p:nvSpPr>
          <p:cNvPr id="10244" name="Rectangle 10"/>
          <p:cNvSpPr>
            <a:spLocks noGrp="1" noChangeArrowheads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Active </a:t>
            </a:r>
            <a:r>
              <a:rPr lang="en-US" b="1" dirty="0"/>
              <a:t>participation in the tutorials is essential!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Minimum n-2 times present </a:t>
            </a:r>
            <a:endParaRPr lang="en-US" sz="1600" dirty="0" smtClean="0"/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b="1" dirty="0"/>
              <a:t>Hand in your assignments on time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Teamwork is required with 2 students per </a:t>
            </a:r>
            <a:r>
              <a:rPr lang="en-US" sz="1600" dirty="0" smtClean="0"/>
              <a:t>team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b="1" dirty="0"/>
              <a:t>Successful submission of at least n-2 </a:t>
            </a:r>
            <a:r>
              <a:rPr lang="en-US" b="1" dirty="0" smtClean="0"/>
              <a:t>assignments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Each student with a correct answer must be able to present the assignment during the tutorials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At least one presentation during the </a:t>
            </a:r>
            <a:r>
              <a:rPr lang="en-US" sz="1600" dirty="0" smtClean="0"/>
              <a:t>tutorials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b="1" dirty="0"/>
              <a:t>At least 50% of the max. number of points </a:t>
            </a:r>
            <a:r>
              <a:rPr lang="en-US" b="1" dirty="0" smtClean="0"/>
              <a:t>in the exam are required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Only the exam counts for grading</a:t>
            </a:r>
            <a:r>
              <a:rPr lang="en-US" b="1" dirty="0" smtClean="0"/>
              <a:t>!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Exam: </a:t>
            </a:r>
            <a:r>
              <a:rPr lang="en-US" b="1" dirty="0" smtClean="0"/>
              <a:t>to be announced</a:t>
            </a:r>
            <a:endParaRPr lang="en-US" b="1" dirty="0"/>
          </a:p>
        </p:txBody>
      </p:sp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heme/theme1.xml><?xml version="1.0" encoding="utf-8"?>
<a:theme xmlns:a="http://schemas.openxmlformats.org/drawingml/2006/main" name="FU-Berlin-16zu9">
  <a:themeElements>
    <a:clrScheme name="FU_Standard-Vorlage_B 1">
      <a:dk1>
        <a:srgbClr val="333333"/>
      </a:dk1>
      <a:lt1>
        <a:srgbClr val="FFFFFF"/>
      </a:lt1>
      <a:dk2>
        <a:srgbClr val="003366"/>
      </a:dk2>
      <a:lt2>
        <a:srgbClr val="808080"/>
      </a:lt2>
      <a:accent1>
        <a:srgbClr val="CCD6E0"/>
      </a:accent1>
      <a:accent2>
        <a:srgbClr val="99CC00"/>
      </a:accent2>
      <a:accent3>
        <a:srgbClr val="FFFFFF"/>
      </a:accent3>
      <a:accent4>
        <a:srgbClr val="2A2A2A"/>
      </a:accent4>
      <a:accent5>
        <a:srgbClr val="E2E8ED"/>
      </a:accent5>
      <a:accent6>
        <a:srgbClr val="8AB900"/>
      </a:accent6>
      <a:hlink>
        <a:srgbClr val="0066CC"/>
      </a:hlink>
      <a:folHlink>
        <a:srgbClr val="003366"/>
      </a:folHlink>
    </a:clrScheme>
    <a:fontScheme name="PP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_Vorlage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 2">
        <a:dk1>
          <a:srgbClr val="333333"/>
        </a:dk1>
        <a:lt1>
          <a:srgbClr val="FFFFFF"/>
        </a:lt1>
        <a:dk2>
          <a:srgbClr val="969696"/>
        </a:dk2>
        <a:lt2>
          <a:srgbClr val="0066CC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_Standard-Vorlage_B 1">
        <a:dk1>
          <a:srgbClr val="333333"/>
        </a:dk1>
        <a:lt1>
          <a:srgbClr val="FFFFFF"/>
        </a:lt1>
        <a:dk2>
          <a:srgbClr val="003366"/>
        </a:dk2>
        <a:lt2>
          <a:srgbClr val="808080"/>
        </a:lt2>
        <a:accent1>
          <a:srgbClr val="CCD6E0"/>
        </a:accent1>
        <a:accent2>
          <a:srgbClr val="99CC00"/>
        </a:accent2>
        <a:accent3>
          <a:srgbClr val="FFFFFF"/>
        </a:accent3>
        <a:accent4>
          <a:srgbClr val="2A2A2A"/>
        </a:accent4>
        <a:accent5>
          <a:srgbClr val="E2E8ED"/>
        </a:accent5>
        <a:accent6>
          <a:srgbClr val="8AB900"/>
        </a:accent6>
        <a:hlink>
          <a:srgbClr val="0066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U-Berlin-16zu9" id="{3DE36BF4-006A-4190-B5F1-ADA600A71A8F}" vid="{907B8B37-32E7-4D39-B3D5-4AC4B22343D9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CD_FU</Template>
  <TotalTime>0</TotalTime>
  <Words>948</Words>
  <Application>Microsoft Office PowerPoint</Application>
  <PresentationFormat>Widescreen</PresentationFormat>
  <Paragraphs>237</Paragraphs>
  <Slides>12</Slides>
  <Notes>4</Notes>
  <HiddenSlides>0</HiddenSlides>
  <MMClips>0</MMClips>
  <ScaleCrop>false</ScaleCrop>
  <HeadingPairs>
    <vt:vector size="10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Links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Tahoma</vt:lpstr>
      <vt:lpstr>Verdana</vt:lpstr>
      <vt:lpstr>Wingdings</vt:lpstr>
      <vt:lpstr>FU-Berlin-16zu9</vt:lpstr>
      <vt:lpstr>file:///C:\Users\linnert\kbs\forschung\papers\ccgrid14\manhattan\presentation\ccgrid2014.vsd\Drawing\~Bildbeschreibungen\Prozess.3</vt:lpstr>
      <vt:lpstr>file:///C:\Users\linnert\kbs\forschung\papers\ccgrid14\manhattan\presentation\ccgrid2014.vsd\Drawing\~Bildbeschreibungen\Prozess.4</vt:lpstr>
      <vt:lpstr>file:///C:\Users\linnert\kbs\forschung\papers\ccgrid14\manhattan\presentation\ccgrid2014.vsd\Drawing\~Bildbeschreibungen\Prozess.5</vt:lpstr>
      <vt:lpstr>file:///C:\Users\linnert\kbs\forschung\papers\ccgrid14\manhattan\presentation\ccgrid2014.vsd\Drawing\~Bildbeschreibungen\Prozess.6</vt:lpstr>
      <vt:lpstr>Grafik</vt:lpstr>
      <vt:lpstr>Clip</vt:lpstr>
      <vt:lpstr>Bitmap</vt:lpstr>
      <vt:lpstr>PowerPoint Presentation</vt:lpstr>
      <vt:lpstr>Structure/content of CST-Lectures</vt:lpstr>
      <vt:lpstr>Content</vt:lpstr>
      <vt:lpstr>Content</vt:lpstr>
      <vt:lpstr>Content</vt:lpstr>
      <vt:lpstr>Content</vt:lpstr>
      <vt:lpstr>Course Organization</vt:lpstr>
      <vt:lpstr>Assignments</vt:lpstr>
      <vt:lpstr>Criteria for Successful Participation</vt:lpstr>
      <vt:lpstr>Literature</vt:lpstr>
      <vt:lpstr>RIOT-OS</vt:lpstr>
      <vt:lpstr>OS-support for HPC (Grids)</vt:lpstr>
    </vt:vector>
  </TitlesOfParts>
  <Company>AG Technische Informatik, Freie Universität Berlin</Company>
  <LinksUpToDate>false</LinksUpToDate>
  <SharedDoc>false</SharedDoc>
  <HyperlinkBase>http://cst.mi.fu-berlin.de/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&amp; Computer Networks</dc:title>
  <dc:subject>Introduction and Motivation</dc:subject>
  <dc:creator>Heiko Will</dc:creator>
  <cp:keywords/>
  <cp:lastModifiedBy>Schiller, Jochen</cp:lastModifiedBy>
  <cp:revision>873</cp:revision>
  <cp:lastPrinted>2013-10-07T14:15:45Z</cp:lastPrinted>
  <dcterms:created xsi:type="dcterms:W3CDTF">2003-07-01T08:37:13Z</dcterms:created>
  <dcterms:modified xsi:type="dcterms:W3CDTF">2020-04-07T13:35:23Z</dcterms:modified>
  <cp:category/>
</cp:coreProperties>
</file>