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03" r:id="rId1"/>
  </p:sldMasterIdLst>
  <p:notesMasterIdLst>
    <p:notesMasterId r:id="rId42"/>
  </p:notesMasterIdLst>
  <p:handoutMasterIdLst>
    <p:handoutMasterId r:id="rId43"/>
  </p:handoutMasterIdLst>
  <p:sldIdLst>
    <p:sldId id="662" r:id="rId2"/>
    <p:sldId id="663" r:id="rId3"/>
    <p:sldId id="665" r:id="rId4"/>
    <p:sldId id="676" r:id="rId5"/>
    <p:sldId id="671" r:id="rId6"/>
    <p:sldId id="672" r:id="rId7"/>
    <p:sldId id="673" r:id="rId8"/>
    <p:sldId id="674" r:id="rId9"/>
    <p:sldId id="675" r:id="rId10"/>
    <p:sldId id="677" r:id="rId11"/>
    <p:sldId id="666" r:id="rId12"/>
    <p:sldId id="667" r:id="rId13"/>
    <p:sldId id="668" r:id="rId14"/>
    <p:sldId id="669" r:id="rId15"/>
    <p:sldId id="678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706" r:id="rId28"/>
    <p:sldId id="690" r:id="rId29"/>
    <p:sldId id="692" r:id="rId30"/>
    <p:sldId id="695" r:id="rId31"/>
    <p:sldId id="698" r:id="rId32"/>
    <p:sldId id="699" r:id="rId33"/>
    <p:sldId id="700" r:id="rId34"/>
    <p:sldId id="701" r:id="rId35"/>
    <p:sldId id="702" r:id="rId36"/>
    <p:sldId id="703" r:id="rId37"/>
    <p:sldId id="704" r:id="rId38"/>
    <p:sldId id="705" r:id="rId39"/>
    <p:sldId id="606" r:id="rId40"/>
    <p:sldId id="707" r:id="rId41"/>
  </p:sldIdLst>
  <p:sldSz cx="9144000" cy="6858000" type="screen4x3"/>
  <p:notesSz cx="6797675" cy="9874250"/>
  <p:custDataLst>
    <p:tags r:id="rId45"/>
  </p:custDataLst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00CC"/>
    <a:srgbClr val="CC3300"/>
    <a:srgbClr val="003300"/>
    <a:srgbClr val="66FF33"/>
    <a:srgbClr val="FFFF66"/>
    <a:srgbClr val="FFFF00"/>
    <a:srgbClr val="FF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52" autoAdjust="0"/>
    <p:restoredTop sz="99847" autoAdjust="0"/>
  </p:normalViewPr>
  <p:slideViewPr>
    <p:cSldViewPr>
      <p:cViewPr>
        <p:scale>
          <a:sx n="125" d="100"/>
          <a:sy n="125" d="100"/>
        </p:scale>
        <p:origin x="-1024" y="-544"/>
      </p:cViewPr>
      <p:guideLst>
        <p:guide orient="horz" pos="2160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5" Type="http://schemas.openxmlformats.org/officeDocument/2006/relationships/image" Target="../media/image22.emf"/><Relationship Id="rId16" Type="http://schemas.openxmlformats.org/officeDocument/2006/relationships/image" Target="../media/image23.emf"/><Relationship Id="rId17" Type="http://schemas.openxmlformats.org/officeDocument/2006/relationships/image" Target="../media/image24.emf"/><Relationship Id="rId18" Type="http://schemas.openxmlformats.org/officeDocument/2006/relationships/image" Target="../media/image25.emf"/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t" anchorCtr="0" compatLnSpc="1">
            <a:prstTxWarp prst="textNoShape">
              <a:avLst/>
            </a:prstTxWarp>
          </a:bodyPr>
          <a:lstStyle>
            <a:lvl1pPr algn="l"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t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b" anchorCtr="0" compatLnSpc="1">
            <a:prstTxWarp prst="textNoShape">
              <a:avLst/>
            </a:prstTxWarp>
          </a:bodyPr>
          <a:lstStyle>
            <a:lvl1pPr algn="l"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954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2" tIns="45636" rIns="91272" bIns="45636" numCol="1" anchor="b" anchorCtr="0" compatLnSpc="1">
            <a:prstTxWarp prst="textNoShape">
              <a:avLst/>
            </a:prstTxWarp>
          </a:bodyPr>
          <a:lstStyle>
            <a:lvl1pPr defTabSz="913061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40594F-62DF-4EB3-8A73-25638407777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39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738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>
            <a:lvl1pPr algn="l"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774" y="0"/>
            <a:ext cx="294738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>
            <a:lvl1pPr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3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691303"/>
            <a:ext cx="5438748" cy="444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010"/>
            <a:ext cx="294738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b" anchorCtr="0" compatLnSpc="1">
            <a:prstTxWarp prst="textNoShape">
              <a:avLst/>
            </a:prstTxWarp>
          </a:bodyPr>
          <a:lstStyle>
            <a:lvl1pPr algn="l"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774" y="9378010"/>
            <a:ext cx="294738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5" tIns="45567" rIns="91135" bIns="45567" numCol="1" anchor="b" anchorCtr="0" compatLnSpc="1">
            <a:prstTxWarp prst="textNoShape">
              <a:avLst/>
            </a:prstTxWarp>
          </a:bodyPr>
          <a:lstStyle>
            <a:lvl1pPr defTabSz="911534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E864C1-DAB7-4035-AF85-D7705C8C8D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15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D7D57-9AD5-4829-A75C-A11F3F754590}" type="slidenum">
              <a:rPr lang="de-DE"/>
              <a:pPr/>
              <a:t>1</a:t>
            </a:fld>
            <a:endParaRPr 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9525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----- Besprechungsnotizen (28/06/2012 18:20) -----</a:t>
            </a:r>
          </a:p>
          <a:p>
            <a:r>
              <a:rPr lang="de-DE" dirty="0"/>
              <a:t>Introduction -&gt; Methods</a:t>
            </a:r>
          </a:p>
          <a:p>
            <a:r>
              <a:rPr lang="de-DE" dirty="0"/>
              <a:t>data reduction -&gt; move</a:t>
            </a:r>
          </a:p>
          <a:p>
            <a:r>
              <a:rPr lang="de-DE" dirty="0"/>
              <a:t>append feature to list</a:t>
            </a:r>
          </a:p>
          <a:p>
            <a:r>
              <a:rPr lang="de-DE" dirty="0"/>
              <a:t>border around Fnew row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D0573-AC37-484F-BA90-E45F81C3D3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9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de-DE" dirty="0" err="1" smtClean="0"/>
              <a:t>heteroscedasticity</a:t>
            </a:r>
            <a:r>
              <a:rPr lang="de-DE" dirty="0" smtClean="0"/>
              <a:t>: m/</a:t>
            </a:r>
            <a:r>
              <a:rPr lang="de-DE" dirty="0" err="1" smtClean="0"/>
              <a:t>z</a:t>
            </a:r>
            <a:r>
              <a:rPr lang="de-DE" dirty="0" smtClean="0"/>
              <a:t> </a:t>
            </a:r>
            <a:r>
              <a:rPr lang="de-DE" dirty="0" err="1" smtClean="0"/>
              <a:t>errors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intensity</a:t>
            </a:r>
            <a:r>
              <a:rPr lang="de-DE" baseline="0" dirty="0" smtClean="0"/>
              <a:t>.</a:t>
            </a:r>
          </a:p>
          <a:p>
            <a:pPr marL="171450" indent="-171450">
              <a:buFontTx/>
              <a:buChar char="•"/>
            </a:pPr>
            <a:r>
              <a:rPr lang="de-DE" baseline="0" dirty="0" smtClean="0"/>
              <a:t>Online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estimation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stichwort</a:t>
            </a:r>
            <a:r>
              <a:rPr lang="de-DE" baseline="0" dirty="0" smtClean="0"/>
              <a:t> RECRUITMENT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candidate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peaks</a:t>
            </a:r>
            <a:endParaRPr lang="de-DE" baseline="0" dirty="0" smtClean="0"/>
          </a:p>
          <a:p>
            <a:pPr marL="171450" indent="-171450">
              <a:buFontTx/>
              <a:buChar char="•"/>
            </a:pPr>
            <a:r>
              <a:rPr lang="de-DE" baseline="0" dirty="0" err="1" smtClean="0"/>
              <a:t>Automatic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m/</a:t>
            </a:r>
            <a:r>
              <a:rPr lang="de-DE" baseline="0" dirty="0" err="1" smtClean="0"/>
              <a:t>z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</a:p>
          <a:p>
            <a:pPr marL="171450" indent="-171450">
              <a:buFontTx/>
              <a:buChar char="•"/>
            </a:pPr>
            <a:r>
              <a:rPr lang="de-DE" baseline="0" dirty="0" err="1" smtClean="0"/>
              <a:t>----- Besprechungsnotizen (28/06/2012 18:20) -----</a:t>
            </a:r>
          </a:p>
          <a:p>
            <a:pPr marL="171450" indent="-171450">
              <a:buFontTx/>
              <a:buChar char="•"/>
            </a:pPr>
            <a:r>
              <a:rPr lang="de-DE" baseline="0" dirty="0" err="1" smtClean="0"/>
              <a:t>save more time… explanation</a:t>
            </a:r>
          </a:p>
          <a:p>
            <a:pPr marL="171450" indent="-171450">
              <a:buFontTx/>
              <a:buChar char="•"/>
            </a:pPr>
            <a:r>
              <a:rPr lang="de-DE" baseline="0" dirty="0" err="1" smtClean="0"/>
              <a:t>dense region… fade in the ends…</a:t>
            </a:r>
          </a:p>
          <a:p>
            <a:pPr marL="171450" indent="-171450">
              <a:buFontTx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D0573-AC37-484F-BA90-E45F81C3D3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 KNIME NODES</a:t>
            </a:r>
            <a:r>
              <a:rPr lang="en-US" baseline="0" dirty="0" smtClean="0"/>
              <a:t> FOR OPENMS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D0573-AC37-484F-BA90-E45F81C3D37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6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R INTEGRATION ERWÄHNEN</a:t>
            </a:r>
          </a:p>
          <a:p>
            <a:r>
              <a:rPr lang="en-US" dirty="0" smtClean="0"/>
              <a:t>* MULTIPLE HYPOTHESIS</a:t>
            </a:r>
            <a:r>
              <a:rPr lang="en-US" baseline="0" dirty="0" smtClean="0"/>
              <a:t>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D0573-AC37-484F-BA90-E45F81C3D37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2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Accurate Mass</a:t>
            </a:r>
            <a:r>
              <a:rPr lang="en-US" baseline="0" dirty="0" smtClean="0"/>
              <a:t> Search </a:t>
            </a:r>
            <a:r>
              <a:rPr lang="en-US" baseline="0" dirty="0" err="1" smtClean="0"/>
              <a:t>einführen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erklären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Pseudomolecular</a:t>
            </a:r>
            <a:r>
              <a:rPr lang="en-US" baseline="0" dirty="0" smtClean="0"/>
              <a:t> ion list modifiable</a:t>
            </a:r>
          </a:p>
          <a:p>
            <a:r>
              <a:rPr lang="en-US" baseline="0" dirty="0" smtClean="0"/>
              <a:t>Mimics HMDB search, adjust to other DBs</a:t>
            </a:r>
          </a:p>
          <a:p>
            <a:r>
              <a:rPr lang="en-US" baseline="0" dirty="0" smtClean="0"/>
              <a:t>Visualization SMILES-&gt;Molecule</a:t>
            </a:r>
          </a:p>
          <a:p>
            <a:r>
              <a:rPr lang="en-US" baseline="0" dirty="0" err="1" smtClean="0"/>
              <a:t>mzTab</a:t>
            </a:r>
            <a:r>
              <a:rPr lang="en-US" baseline="0" smtClean="0"/>
              <a:t> Reporting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D0573-AC37-484F-BA90-E45F81C3D37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7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703261822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13252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03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E4E3AA8-A566-436A-A30C-E6F14AA2C6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65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4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08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2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49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02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14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E4E3AA8-A566-436A-A30C-E6F14AA2C6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9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5B5B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6248400"/>
            <a:ext cx="1117600" cy="39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7478" y="6324600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9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-27384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41775" cy="53181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175" y="990600"/>
            <a:ext cx="4187825" cy="53181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BD16472-A361-1141-A2E3-F51C97834AE6}" type="slidenum">
              <a:rPr lang="de-DE">
                <a:solidFill>
                  <a:srgbClr val="A51E37"/>
                </a:solidFill>
              </a:rPr>
              <a:pPr/>
              <a:t>‹#›</a:t>
            </a:fld>
            <a:endParaRPr lang="de-DE">
              <a:solidFill>
                <a:srgbClr val="A51E37"/>
              </a:solidFill>
            </a:endParaRP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7350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E4E3AA8-A566-436A-A30C-E6F14AA2C6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Sven Nahnsen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51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32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94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28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F948068-EFF6-EC4E-8BB1-7B2A4497B83E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611112"/>
            <a:ext cx="2209800" cy="210312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100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 sz="1000">
                <a:solidFill>
                  <a:schemeClr val="bg1"/>
                </a:solidFill>
              </a:defRPr>
            </a:lvl3pPr>
            <a:lvl4pPr>
              <a:buNone/>
              <a:defRPr sz="1000">
                <a:solidFill>
                  <a:schemeClr val="bg1"/>
                </a:solidFill>
              </a:defRPr>
            </a:lvl4pPr>
            <a:lvl5pPr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  <p:sp>
        <p:nvSpPr>
          <p:cNvPr id="19" name="Pfeil nach rechts 18"/>
          <p:cNvSpPr/>
          <p:nvPr userDrawn="1"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1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E4E3AA8-A566-436A-A30C-E6F14AA2C6F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6611112"/>
            <a:ext cx="4572000" cy="210312"/>
          </a:xfrm>
        </p:spPr>
        <p:txBody>
          <a:bodyPr>
            <a:noAutofit/>
          </a:bodyPr>
          <a:lstStyle>
            <a:lvl1pPr algn="ctr">
              <a:buFont typeface="Arial" pitchFamily="34" charset="0"/>
              <a:buNone/>
              <a:defRPr sz="1200" b="1" baseline="0">
                <a:solidFill>
                  <a:schemeClr val="tx2"/>
                </a:solidFill>
              </a:defRPr>
            </a:lvl1pPr>
            <a:lvl2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2pPr>
            <a:lvl3pPr algn="ctr">
              <a:buFont typeface="Arial" pitchFamily="34" charset="0"/>
              <a:buNone/>
              <a:defRPr sz="1200" b="1">
                <a:solidFill>
                  <a:schemeClr val="tx2"/>
                </a:solidFill>
              </a:defRPr>
            </a:lvl3pPr>
            <a:lvl4pPr algn="ctr">
              <a:buNone/>
              <a:defRPr sz="1200" b="1">
                <a:solidFill>
                  <a:schemeClr val="tx2"/>
                </a:solidFill>
              </a:defRPr>
            </a:lvl4pPr>
            <a:lvl5pPr algn="ctr"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9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C0C6-E486-48DB-B9CE-6268CF8AB3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5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858000" y="6647688"/>
            <a:ext cx="2286000" cy="2103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BD16472-A361-1141-A2E3-F51C97834AE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Inhaltsplatzhalter 2"/>
          <p:cNvSpPr>
            <a:spLocks noGrp="1"/>
          </p:cNvSpPr>
          <p:nvPr>
            <p:ph sz="half" idx="14"/>
          </p:nvPr>
        </p:nvSpPr>
        <p:spPr>
          <a:xfrm>
            <a:off x="4716016" y="1124744"/>
            <a:ext cx="3960440" cy="5040560"/>
          </a:xfrm>
          <a:prstGeom prst="rect">
            <a:avLst/>
          </a:prstGeom>
        </p:spPr>
        <p:txBody>
          <a:bodyPr/>
          <a:lstStyle>
            <a:lvl1pPr>
              <a:buSzPct val="70000"/>
              <a:defRPr sz="2800"/>
            </a:lvl1pPr>
            <a:lvl2pPr>
              <a:buSzPct val="70000"/>
              <a:defRPr sz="2400"/>
            </a:lvl2pPr>
            <a:lvl3pPr>
              <a:buSzPct val="70000"/>
              <a:defRPr sz="2000"/>
            </a:lvl3pPr>
            <a:lvl4pPr>
              <a:buSzPct val="70000"/>
              <a:defRPr sz="1800"/>
            </a:lvl4pPr>
            <a:lvl5pPr>
              <a:buSzPct val="70000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1301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79B48-182A-6E47-BAC4-1A7913E83AF7}" type="slidenum">
              <a:rPr lang="de-DE"/>
              <a:pPr>
                <a:defRPr/>
              </a:pPr>
              <a:t>‹#›</a:t>
            </a:fld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40032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83607"/>
      </p:ext>
    </p:extLst>
  </p:cSld>
  <p:clrMapOvr>
    <a:masterClrMapping/>
  </p:clrMapOvr>
  <p:transition xmlns:p14="http://schemas.microsoft.com/office/powerpoint/2010/main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 bwMode="auto">
          <a:xfrm>
            <a:off x="3810000" y="3200400"/>
            <a:ext cx="1447800" cy="137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r" eaLnBrk="0" hangingPunct="0">
              <a:defRPr/>
            </a:pPr>
            <a:endParaRPr lang="en-US">
              <a:solidFill>
                <a:srgbClr val="000000"/>
              </a:solidFill>
              <a:latin typeface="Trebuchet MS" pitchFamily="-65" charset="0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463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6408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48" y="73152"/>
            <a:ext cx="6702552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41775" cy="53181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175" y="990600"/>
            <a:ext cx="4187825" cy="53181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1282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12"/>
          <p:cNvSpPr txBox="1">
            <a:spLocks/>
          </p:cNvSpPr>
          <p:nvPr/>
        </p:nvSpPr>
        <p:spPr>
          <a:xfrm>
            <a:off x="0" y="6610350"/>
            <a:ext cx="2268538" cy="64928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buNone/>
              <a:defRPr sz="1200">
                <a:solidFill>
                  <a:schemeClr val="bg1"/>
                </a:solidFill>
              </a:defRPr>
            </a:lvl3pPr>
            <a:lvl4pPr>
              <a:buNone/>
              <a:defRPr sz="1200">
                <a:solidFill>
                  <a:schemeClr val="bg1"/>
                </a:solidFill>
              </a:defRPr>
            </a:lvl4pPr>
            <a:lvl5pPr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defRPr/>
            </a:pPr>
            <a:endParaRPr lang="en-US" b="0" kern="0" dirty="0">
              <a:latin typeface="+mn-lt"/>
              <a:ea typeface="ＭＳ Ｐゴシック" pitchFamily="-65" charset="-128"/>
              <a:cs typeface="+mn-cs"/>
            </a:endParaRPr>
          </a:p>
        </p:txBody>
      </p:sp>
      <p:sp>
        <p:nvSpPr>
          <p:cNvPr id="1032" name="Textplatzhalter 28"/>
          <p:cNvSpPr>
            <a:spLocks noGrp="1"/>
          </p:cNvSpPr>
          <p:nvPr>
            <p:ph type="body" idx="1"/>
          </p:nvPr>
        </p:nvSpPr>
        <p:spPr bwMode="auto">
          <a:xfrm>
            <a:off x="152400" y="99060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4"/>
          </p:nvPr>
        </p:nvSpPr>
        <p:spPr>
          <a:xfrm>
            <a:off x="6858000" y="6648450"/>
            <a:ext cx="2286000" cy="2095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Calibri" charset="0"/>
              </a:defRPr>
            </a:lvl1pPr>
          </a:lstStyle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4" name="Titelplatzhalter 27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6705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781800" y="6629400"/>
            <a:ext cx="2286000" cy="214312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B0E2A2-38C9-407E-9B30-D35E37AC93A0}" type="slidenum">
              <a:rPr lang="de-DE" sz="1200" smtClean="0">
                <a:solidFill>
                  <a:srgbClr val="000000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200" b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1" r:id="rId7"/>
    <p:sldLayoutId id="2147483696" r:id="rId8"/>
    <p:sldLayoutId id="2147483697" r:id="rId9"/>
    <p:sldLayoutId id="2147483699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</p:sldLayoutIdLst>
  <p:transition xmlns:p14="http://schemas.microsoft.com/office/powerpoint/2010/main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Trebuchet M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Calibri" pitchFamily="34" charset="0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13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14.emf"/><Relationship Id="rId24" Type="http://schemas.openxmlformats.org/officeDocument/2006/relationships/oleObject" Target="../embeddings/oleObject8.bin"/><Relationship Id="rId25" Type="http://schemas.openxmlformats.org/officeDocument/2006/relationships/image" Target="../media/image15.emf"/><Relationship Id="rId26" Type="http://schemas.openxmlformats.org/officeDocument/2006/relationships/oleObject" Target="../embeddings/oleObject9.bin"/><Relationship Id="rId27" Type="http://schemas.openxmlformats.org/officeDocument/2006/relationships/image" Target="../media/image16.emf"/><Relationship Id="rId28" Type="http://schemas.openxmlformats.org/officeDocument/2006/relationships/oleObject" Target="../embeddings/oleObject10.bin"/><Relationship Id="rId29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30" Type="http://schemas.openxmlformats.org/officeDocument/2006/relationships/oleObject" Target="../embeddings/oleObject11.bin"/><Relationship Id="rId31" Type="http://schemas.openxmlformats.org/officeDocument/2006/relationships/image" Target="../media/image18.emf"/><Relationship Id="rId32" Type="http://schemas.openxmlformats.org/officeDocument/2006/relationships/oleObject" Target="../embeddings/oleObject12.bin"/><Relationship Id="rId9" Type="http://schemas.openxmlformats.org/officeDocument/2006/relationships/oleObject" Target="../embeddings/oleObject2.bin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33" Type="http://schemas.openxmlformats.org/officeDocument/2006/relationships/image" Target="../media/image19.emf"/><Relationship Id="rId34" Type="http://schemas.openxmlformats.org/officeDocument/2006/relationships/oleObject" Target="../embeddings/oleObject13.bin"/><Relationship Id="rId35" Type="http://schemas.openxmlformats.org/officeDocument/2006/relationships/image" Target="../media/image20.emf"/><Relationship Id="rId36" Type="http://schemas.openxmlformats.org/officeDocument/2006/relationships/oleObject" Target="../embeddings/oleObject14.bin"/><Relationship Id="rId10" Type="http://schemas.openxmlformats.org/officeDocument/2006/relationships/image" Target="../media/image9.emf"/><Relationship Id="rId11" Type="http://schemas.openxmlformats.org/officeDocument/2006/relationships/image" Target="../media/image29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10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11.emf"/><Relationship Id="rId16" Type="http://schemas.openxmlformats.org/officeDocument/2006/relationships/image" Target="../media/image30.emf"/><Relationship Id="rId17" Type="http://schemas.openxmlformats.org/officeDocument/2006/relationships/image" Target="../media/image31.emf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12.emf"/><Relationship Id="rId37" Type="http://schemas.openxmlformats.org/officeDocument/2006/relationships/image" Target="../media/image21.emf"/><Relationship Id="rId38" Type="http://schemas.openxmlformats.org/officeDocument/2006/relationships/oleObject" Target="../embeddings/oleObject15.bin"/><Relationship Id="rId39" Type="http://schemas.openxmlformats.org/officeDocument/2006/relationships/image" Target="../media/image22.emf"/><Relationship Id="rId40" Type="http://schemas.openxmlformats.org/officeDocument/2006/relationships/oleObject" Target="../embeddings/oleObject16.bin"/><Relationship Id="rId41" Type="http://schemas.openxmlformats.org/officeDocument/2006/relationships/image" Target="../media/image23.emf"/><Relationship Id="rId42" Type="http://schemas.openxmlformats.org/officeDocument/2006/relationships/oleObject" Target="../embeddings/oleObject17.bin"/><Relationship Id="rId43" Type="http://schemas.openxmlformats.org/officeDocument/2006/relationships/image" Target="../media/image24.emf"/><Relationship Id="rId44" Type="http://schemas.openxmlformats.org/officeDocument/2006/relationships/oleObject" Target="../embeddings/oleObject18.bin"/><Relationship Id="rId45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6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4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Relationship Id="rId11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3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5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0.emf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image" Target="../media/image7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x.doi.org/10.1074/mcp.M113.03127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i="1" dirty="0">
                <a:solidFill>
                  <a:schemeClr val="tx1"/>
                </a:solidFill>
              </a:rPr>
              <a:t>Oliver Kohlbacher, Sven </a:t>
            </a:r>
            <a:r>
              <a:rPr lang="de-DE" b="1" i="1" dirty="0" err="1">
                <a:solidFill>
                  <a:schemeClr val="tx1"/>
                </a:solidFill>
              </a:rPr>
              <a:t>Nahnsen</a:t>
            </a:r>
            <a:r>
              <a:rPr lang="de-DE" b="1" i="1" dirty="0">
                <a:solidFill>
                  <a:schemeClr val="tx1"/>
                </a:solidFill>
              </a:rPr>
              <a:t>, Knut Reinert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Computational Proteomics and Metabolomics</a:t>
            </a:r>
            <a:endParaRPr lang="de-DE" sz="4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4797152"/>
            <a:ext cx="7772400" cy="901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uFillTx/>
                <a:latin typeface="Calibri" pitchFamily="34" charset="0"/>
                <a:ea typeface="ヒラギノ角ゴ Pro W3" charset="0"/>
                <a:cs typeface="ヒラギノ角ゴ Pro W3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uFillTx/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uFillTx/>
                <a:latin typeface="+mn-lt"/>
                <a:ea typeface="ＭＳ Ｐゴシック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400" i="1" dirty="0" smtClean="0"/>
              <a:t>12</a:t>
            </a:r>
            <a:r>
              <a:rPr lang="en-US" sz="2400" i="1" dirty="0" smtClean="0">
                <a:uFillTx/>
              </a:rPr>
              <a:t>. </a:t>
            </a:r>
            <a:r>
              <a:rPr lang="de-DE" sz="2400" i="1" dirty="0" smtClean="0"/>
              <a:t>Quantitative </a:t>
            </a:r>
            <a:r>
              <a:rPr lang="de-DE" sz="2400" i="1" dirty="0" err="1" smtClean="0"/>
              <a:t>Metabolomics</a:t>
            </a:r>
            <a:endParaRPr lang="en-US" sz="2400" i="1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898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Finding in MTX –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Proteomics feature finding algorithms make extensive use of the </a:t>
            </a:r>
            <a:r>
              <a:rPr lang="en-US" sz="2800" b="1" dirty="0" smtClean="0">
                <a:solidFill>
                  <a:schemeClr val="accent5"/>
                </a:solidFill>
              </a:rPr>
              <a:t>averagine</a:t>
            </a:r>
            <a:r>
              <a:rPr lang="en-US" sz="2800" dirty="0" smtClean="0">
                <a:solidFill>
                  <a:schemeClr val="accent5"/>
                </a:solidFill>
              </a:rPr>
              <a:t> </a:t>
            </a:r>
            <a:r>
              <a:rPr lang="en-US" sz="2800" dirty="0" smtClean="0"/>
              <a:t>hypothesis: peptides have a well-defined average composition</a:t>
            </a:r>
          </a:p>
          <a:p>
            <a:r>
              <a:rPr lang="en-US" sz="2800" dirty="0" smtClean="0"/>
              <a:t>Metabolites are chemically much more diverse </a:t>
            </a:r>
            <a:r>
              <a:rPr lang="en-US" sz="2800" smtClean="0"/>
              <a:t>than peptides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Feature finding algorithms are often very sensitive to the choice of </a:t>
            </a:r>
            <a:r>
              <a:rPr lang="en-US" sz="2800" b="1" dirty="0" smtClean="0">
                <a:solidFill>
                  <a:srgbClr val="D06B20"/>
                </a:solidFill>
              </a:rPr>
              <a:t>parameters</a:t>
            </a:r>
          </a:p>
          <a:p>
            <a:r>
              <a:rPr lang="en-US" sz="2800" dirty="0" smtClean="0"/>
              <a:t>Tuning these parameters can be a challenge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rgbClr val="D06B20"/>
                </a:solidFill>
              </a:rPr>
              <a:t>Sensitivity</a:t>
            </a:r>
            <a:r>
              <a:rPr lang="en-US" sz="2800" dirty="0" smtClean="0">
                <a:solidFill>
                  <a:srgbClr val="D06B20"/>
                </a:solidFill>
              </a:rPr>
              <a:t> </a:t>
            </a:r>
            <a:r>
              <a:rPr lang="en-US" sz="2800" dirty="0" smtClean="0"/>
              <a:t>is often an issue in feature finding: distinguishing signal from noise can be a challenge</a:t>
            </a:r>
          </a:p>
          <a:p>
            <a:r>
              <a:rPr lang="en-US" sz="2800" dirty="0" smtClean="0"/>
              <a:t>Lack of sensitivity is often a problem for large-scale studies – missing values</a:t>
            </a:r>
          </a:p>
        </p:txBody>
      </p:sp>
    </p:spTree>
    <p:extLst>
      <p:ext uri="{BB962C8B-B14F-4D97-AF65-F5344CB8AC3E}">
        <p14:creationId xmlns:p14="http://schemas.microsoft.com/office/powerpoint/2010/main" val="3664035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XCMS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XCMS is a </a:t>
            </a:r>
            <a:r>
              <a:rPr lang="en-US" dirty="0" err="1"/>
              <a:t>Bioconductor</a:t>
            </a:r>
            <a:r>
              <a:rPr lang="en-US" dirty="0"/>
              <a:t> package, written in </a:t>
            </a:r>
            <a:r>
              <a:rPr lang="en-US" dirty="0" smtClean="0"/>
              <a:t>R</a:t>
            </a:r>
          </a:p>
          <a:p>
            <a:r>
              <a:rPr lang="en-US" b="1" dirty="0" smtClean="0">
                <a:solidFill>
                  <a:srgbClr val="D06B20"/>
                </a:solidFill>
              </a:rPr>
              <a:t>Key ideas</a:t>
            </a:r>
          </a:p>
          <a:p>
            <a:pPr lvl="1"/>
            <a:r>
              <a:rPr lang="en-US" dirty="0" smtClean="0"/>
              <a:t>Extract mass traces by binning peaks </a:t>
            </a:r>
            <a:r>
              <a:rPr lang="en-US" dirty="0" err="1" smtClean="0"/>
              <a:t>w.r.t</a:t>
            </a:r>
            <a:r>
              <a:rPr lang="en-US" dirty="0" smtClean="0"/>
              <a:t>. m/z</a:t>
            </a:r>
          </a:p>
          <a:p>
            <a:pPr lvl="1"/>
            <a:r>
              <a:rPr lang="en-US" dirty="0" smtClean="0"/>
              <a:t>Treat mass bins as distinct mass traces</a:t>
            </a:r>
          </a:p>
          <a:p>
            <a:pPr lvl="1"/>
            <a:r>
              <a:rPr lang="en-US" dirty="0" smtClean="0"/>
              <a:t>Detect peaks in these mass traces using standard methods from signal processing</a:t>
            </a:r>
          </a:p>
          <a:p>
            <a:pPr lvl="1"/>
            <a:r>
              <a:rPr lang="en-US" dirty="0" smtClean="0"/>
              <a:t>Align detected mass traces in the RT dimension across maps using nonlinear de-warping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1168191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XCMS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941" r="-10941"/>
          <a:stretch>
            <a:fillRect/>
          </a:stretch>
        </p:blipFill>
        <p:spPr/>
      </p:pic>
      <p:sp>
        <p:nvSpPr>
          <p:cNvPr id="5" name="Textfeld 4"/>
          <p:cNvSpPr txBox="1"/>
          <p:nvPr/>
        </p:nvSpPr>
        <p:spPr>
          <a:xfrm>
            <a:off x="0" y="6611779"/>
            <a:ext cx="2757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</a:rPr>
              <a:t>Smith et al., Anal. Chem., 2006, 78, 779-787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13093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XCMS</a:t>
            </a:r>
            <a:endParaRPr lang="en-US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/>
          <a:srcRect t="-10858" b="-10858"/>
          <a:stretch>
            <a:fillRect/>
          </a:stretch>
        </p:blipFill>
        <p:spPr/>
      </p:pic>
      <p:sp>
        <p:nvSpPr>
          <p:cNvPr id="5" name="Textfeld 4"/>
          <p:cNvSpPr txBox="1"/>
          <p:nvPr/>
        </p:nvSpPr>
        <p:spPr>
          <a:xfrm>
            <a:off x="-5080" y="6611779"/>
            <a:ext cx="2757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</a:rPr>
              <a:t>Smith et al., Anal. Chem., 2006, 78, 779-787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21761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XCMS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XCMS has become the quasi standard for LC-MS metabolomics data analysis</a:t>
            </a:r>
          </a:p>
          <a:p>
            <a:r>
              <a:rPr lang="en-US" sz="2800" dirty="0" smtClean="0"/>
              <a:t>Recent versions include more advanced methods, including wavelet peak detection</a:t>
            </a:r>
          </a:p>
          <a:p>
            <a:r>
              <a:rPr lang="en-US" sz="2800" dirty="0"/>
              <a:t>For many tasks (e.g., biomarker detection), the identification of differential mass traces is </a:t>
            </a:r>
            <a:r>
              <a:rPr lang="en-US" sz="2800" dirty="0" smtClean="0"/>
              <a:t>sufficient (lower complexity of metabolomics data sets)</a:t>
            </a:r>
          </a:p>
          <a:p>
            <a:r>
              <a:rPr lang="en-US" sz="2800" dirty="0" smtClean="0"/>
              <a:t>Other software packages also assemble mass traces back to features (e.g., OpenMS </a:t>
            </a:r>
            <a:r>
              <a:rPr lang="en-US" sz="2800" dirty="0" err="1" smtClean="0"/>
              <a:t>FeatureFinderMetabo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Advantages here:  </a:t>
            </a:r>
          </a:p>
          <a:p>
            <a:pPr lvl="1"/>
            <a:r>
              <a:rPr lang="en-US" sz="2400" dirty="0" smtClean="0"/>
              <a:t>Profit from additional information, increase specificity</a:t>
            </a:r>
          </a:p>
          <a:p>
            <a:pPr lvl="1"/>
            <a:r>
              <a:rPr lang="en-US" sz="2400" dirty="0" smtClean="0"/>
              <a:t>Reduced number of signals (multiple mass traces per feature)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4415592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OpenMS - Metabolite Feature Finding</a:t>
            </a:r>
            <a:endParaRPr lang="en-US" dirty="0"/>
          </a:p>
        </p:txBody>
      </p:sp>
      <p:graphicFrame>
        <p:nvGraphicFramePr>
          <p:cNvPr id="7" name="Inhaltsplatzhalter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193034"/>
              </p:ext>
            </p:extLst>
          </p:nvPr>
        </p:nvGraphicFramePr>
        <p:xfrm>
          <a:off x="5638800" y="1481137"/>
          <a:ext cx="3327400" cy="1700592"/>
        </p:xfrm>
        <a:graphic>
          <a:graphicData uri="http://schemas.openxmlformats.org/drawingml/2006/table">
            <a:tbl>
              <a:tblPr/>
              <a:tblGrid>
                <a:gridCol w="831850"/>
                <a:gridCol w="831850"/>
                <a:gridCol w="831850"/>
                <a:gridCol w="831850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Feature ID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77532" marR="77532" marT="38766" marB="38766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RT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m/z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intensity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</a:t>
                      </a:r>
                      <a:r>
                        <a:rPr kumimoji="0" lang="de-DE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77532" marR="77532" marT="38766" marB="38766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403.25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309.13455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345923.1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</a:t>
                      </a:r>
                      <a:r>
                        <a:rPr kumimoji="0" lang="de-DE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77532" marR="77532" marT="38766" marB="38766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302.89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235.20503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8109.5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77532" marR="77532" marT="38766" marB="38766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</a:t>
                      </a:r>
                      <a:r>
                        <a:rPr kumimoji="0" lang="de-DE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new</a:t>
                      </a:r>
                    </a:p>
                  </a:txBody>
                  <a:tcPr marL="77532" marR="77532" marT="38766" marB="38766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1027.5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496.11304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45209.8</a:t>
                      </a:r>
                    </a:p>
                  </a:txBody>
                  <a:tcPr marL="77532" marR="77532" marT="38766" marB="3876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Bild 5" descr="3d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9235" r="19444" b="10773"/>
          <a:stretch>
            <a:fillRect/>
          </a:stretch>
        </p:blipFill>
        <p:spPr bwMode="auto">
          <a:xfrm>
            <a:off x="381000" y="2286000"/>
            <a:ext cx="51562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430700" y="2286000"/>
            <a:ext cx="2077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mass trace detection</a:t>
            </a:r>
            <a:endParaRPr lang="en-US" sz="1600" b="0">
              <a:solidFill>
                <a:srgbClr val="800000"/>
              </a:solidFill>
            </a:endParaRPr>
          </a:p>
        </p:txBody>
      </p:sp>
      <p:cxnSp>
        <p:nvCxnSpPr>
          <p:cNvPr id="10" name="Gerade Verbindung 9"/>
          <p:cNvCxnSpPr>
            <a:cxnSpLocks noChangeShapeType="1"/>
          </p:cNvCxnSpPr>
          <p:nvPr/>
        </p:nvCxnSpPr>
        <p:spPr bwMode="auto">
          <a:xfrm flipV="1">
            <a:off x="2133600" y="2667000"/>
            <a:ext cx="1295400" cy="762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erade Verbindung mit Pfeil 10"/>
          <p:cNvCxnSpPr>
            <a:cxnSpLocks noChangeShapeType="1"/>
          </p:cNvCxnSpPr>
          <p:nvPr/>
        </p:nvCxnSpPr>
        <p:spPr bwMode="auto">
          <a:xfrm>
            <a:off x="2362200" y="5181600"/>
            <a:ext cx="2667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5016324" y="5334000"/>
            <a:ext cx="246573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isotope pattern assembly</a:t>
            </a:r>
          </a:p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by m/z</a:t>
            </a:r>
            <a:endParaRPr lang="en-US" sz="1600" b="0">
              <a:solidFill>
                <a:srgbClr val="800000"/>
              </a:solidFill>
            </a:endParaRPr>
          </a:p>
        </p:txBody>
      </p:sp>
      <p:grpSp>
        <p:nvGrpSpPr>
          <p:cNvPr id="13" name="Gruppierung 10"/>
          <p:cNvGrpSpPr>
            <a:grpSpLocks/>
          </p:cNvGrpSpPr>
          <p:nvPr/>
        </p:nvGrpSpPr>
        <p:grpSpPr bwMode="auto">
          <a:xfrm>
            <a:off x="1989138" y="2587625"/>
            <a:ext cx="2692400" cy="2695575"/>
            <a:chOff x="3055910" y="2358326"/>
            <a:chExt cx="2692011" cy="2696790"/>
          </a:xfrm>
        </p:grpSpPr>
        <p:sp>
          <p:nvSpPr>
            <p:cNvPr id="14" name="Gleichschenkliges Dreieck 11"/>
            <p:cNvSpPr>
              <a:spLocks noChangeArrowheads="1"/>
            </p:cNvSpPr>
            <p:nvPr/>
          </p:nvSpPr>
          <p:spPr bwMode="auto">
            <a:xfrm rot="-1278318">
              <a:off x="3055910" y="2358326"/>
              <a:ext cx="1240893" cy="2374171"/>
            </a:xfrm>
            <a:prstGeom prst="triangle">
              <a:avLst>
                <a:gd name="adj" fmla="val 100000"/>
              </a:avLst>
            </a:prstGeom>
            <a:solidFill>
              <a:srgbClr val="3366FF">
                <a:alpha val="50195"/>
              </a:srgb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r" eaLnBrk="0" hangingPunct="0"/>
              <a:endParaRPr lang="en-US" sz="4400" b="1">
                <a:solidFill>
                  <a:schemeClr val="tx2"/>
                </a:solidFill>
                <a:latin typeface="Trebuchet MS" charset="0"/>
              </a:endParaRPr>
            </a:p>
          </p:txBody>
        </p:sp>
        <p:sp>
          <p:nvSpPr>
            <p:cNvPr id="15" name="Gleichschenkliges Dreieck 12"/>
            <p:cNvSpPr>
              <a:spLocks noChangeArrowheads="1"/>
            </p:cNvSpPr>
            <p:nvPr/>
          </p:nvSpPr>
          <p:spPr bwMode="auto">
            <a:xfrm rot="-1278318">
              <a:off x="4199029" y="4089183"/>
              <a:ext cx="810136" cy="806225"/>
            </a:xfrm>
            <a:prstGeom prst="triangle">
              <a:avLst>
                <a:gd name="adj" fmla="val 61222"/>
              </a:avLst>
            </a:prstGeom>
            <a:solidFill>
              <a:srgbClr val="3366FF">
                <a:alpha val="50195"/>
              </a:srgb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r" eaLnBrk="0" hangingPunct="0"/>
              <a:endParaRPr lang="en-US" sz="4400" b="1">
                <a:solidFill>
                  <a:schemeClr val="tx2"/>
                </a:solidFill>
                <a:latin typeface="Trebuchet MS" charset="0"/>
              </a:endParaRPr>
            </a:p>
          </p:txBody>
        </p:sp>
        <p:sp>
          <p:nvSpPr>
            <p:cNvPr id="16" name="Gleichschenkliges Dreieck 13"/>
            <p:cNvSpPr>
              <a:spLocks noChangeArrowheads="1"/>
            </p:cNvSpPr>
            <p:nvPr/>
          </p:nvSpPr>
          <p:spPr bwMode="auto">
            <a:xfrm rot="-1278318">
              <a:off x="5142645" y="4914749"/>
              <a:ext cx="605276" cy="140367"/>
            </a:xfrm>
            <a:prstGeom prst="triangle">
              <a:avLst>
                <a:gd name="adj" fmla="val 55380"/>
              </a:avLst>
            </a:prstGeom>
            <a:solidFill>
              <a:srgbClr val="3366FF">
                <a:alpha val="50195"/>
              </a:srgb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r" eaLnBrk="0" hangingPunct="0"/>
              <a:endParaRPr lang="en-US" sz="4400" b="1">
                <a:solidFill>
                  <a:schemeClr val="tx2"/>
                </a:solidFill>
                <a:latin typeface="Trebuchet MS" charset="0"/>
              </a:endParaRPr>
            </a:p>
          </p:txBody>
        </p:sp>
      </p:grp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4178124" y="3378200"/>
            <a:ext cx="246573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isotope pattern assembly</a:t>
            </a:r>
          </a:p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by intensity</a:t>
            </a:r>
            <a:endParaRPr lang="en-US" sz="1600" b="0">
              <a:solidFill>
                <a:srgbClr val="800000"/>
              </a:solidFill>
            </a:endParaRPr>
          </a:p>
        </p:txBody>
      </p:sp>
      <p:grpSp>
        <p:nvGrpSpPr>
          <p:cNvPr id="18" name="Gruppierung 15"/>
          <p:cNvGrpSpPr>
            <a:grpSpLocks/>
          </p:cNvGrpSpPr>
          <p:nvPr/>
        </p:nvGrpSpPr>
        <p:grpSpPr bwMode="auto">
          <a:xfrm>
            <a:off x="1947863" y="2084387"/>
            <a:ext cx="5672137" cy="3706813"/>
            <a:chOff x="322613" y="1884471"/>
            <a:chExt cx="5671860" cy="3706917"/>
          </a:xfrm>
        </p:grpSpPr>
        <p:sp>
          <p:nvSpPr>
            <p:cNvPr id="19" name="Gleichschenkliges Dreieck 16"/>
            <p:cNvSpPr>
              <a:spLocks noChangeArrowheads="1"/>
            </p:cNvSpPr>
            <p:nvPr/>
          </p:nvSpPr>
          <p:spPr bwMode="auto">
            <a:xfrm rot="-1278318">
              <a:off x="322613" y="1884471"/>
              <a:ext cx="1335136" cy="2659361"/>
            </a:xfrm>
            <a:prstGeom prst="triangle">
              <a:avLst>
                <a:gd name="adj" fmla="val 96245"/>
              </a:avLst>
            </a:prstGeom>
            <a:solidFill>
              <a:schemeClr val="bg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 eaLnBrk="0" hangingPunct="0"/>
              <a:endParaRPr lang="en-US" sz="4400" b="1">
                <a:solidFill>
                  <a:schemeClr val="tx2"/>
                </a:solidFill>
                <a:latin typeface="Trebuchet MS" charset="0"/>
              </a:endParaRPr>
            </a:p>
          </p:txBody>
        </p:sp>
        <p:sp>
          <p:nvSpPr>
            <p:cNvPr id="20" name="Raute 17"/>
            <p:cNvSpPr>
              <a:spLocks noChangeArrowheads="1"/>
            </p:cNvSpPr>
            <p:nvPr/>
          </p:nvSpPr>
          <p:spPr bwMode="auto">
            <a:xfrm rot="-416226">
              <a:off x="533389" y="3546173"/>
              <a:ext cx="5461084" cy="2045215"/>
            </a:xfrm>
            <a:prstGeom prst="diamond">
              <a:avLst/>
            </a:prstGeom>
            <a:solidFill>
              <a:schemeClr val="bg1">
                <a:alpha val="79999"/>
              </a:schemeClr>
            </a:solidFill>
            <a:ln w="38100">
              <a:solidFill>
                <a:srgbClr val="8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r" eaLnBrk="0" hangingPunct="0"/>
              <a:endParaRPr lang="en-US" sz="4400" b="1">
                <a:solidFill>
                  <a:schemeClr val="tx2"/>
                </a:solidFill>
                <a:latin typeface="Trebuchet MS" charset="0"/>
              </a:endParaRPr>
            </a:p>
          </p:txBody>
        </p:sp>
        <p:cxnSp>
          <p:nvCxnSpPr>
            <p:cNvPr id="21" name="Gerade Verbindung 18"/>
            <p:cNvCxnSpPr>
              <a:cxnSpLocks noChangeShapeType="1"/>
            </p:cNvCxnSpPr>
            <p:nvPr/>
          </p:nvCxnSpPr>
          <p:spPr bwMode="auto">
            <a:xfrm rot="5400000">
              <a:off x="-67747" y="3348164"/>
              <a:ext cx="2434162" cy="13511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6304361" y="3810000"/>
            <a:ext cx="14851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 smtClean="0">
                <a:solidFill>
                  <a:srgbClr val="800000"/>
                </a:solidFill>
              </a:rPr>
              <a:t>data reduction</a:t>
            </a:r>
            <a:endParaRPr lang="en-US" sz="1600" b="0">
              <a:solidFill>
                <a:srgbClr val="800000"/>
              </a:solidFill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014538" y="1828800"/>
            <a:ext cx="1566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 smtClean="0"/>
              <a:t>feature F</a:t>
            </a:r>
            <a:r>
              <a:rPr lang="en-US" sz="1600" b="0" baseline="-25000" smtClean="0"/>
              <a:t>new</a:t>
            </a:r>
          </a:p>
          <a:p>
            <a:pPr algn="ctr" eaLnBrk="1" hangingPunct="1"/>
            <a:r>
              <a:rPr lang="en-US" sz="1600" b="0" smtClean="0"/>
              <a:t>(RT, m/z, int)</a:t>
            </a:r>
            <a:endParaRPr lang="en-US" sz="1600" b="0"/>
          </a:p>
        </p:txBody>
      </p:sp>
      <p:grpSp>
        <p:nvGrpSpPr>
          <p:cNvPr id="24" name="Gruppierung 26"/>
          <p:cNvGrpSpPr>
            <a:grpSpLocks/>
          </p:cNvGrpSpPr>
          <p:nvPr/>
        </p:nvGrpSpPr>
        <p:grpSpPr bwMode="auto">
          <a:xfrm>
            <a:off x="3581400" y="1143000"/>
            <a:ext cx="5257801" cy="1905000"/>
            <a:chOff x="3746679" y="1261646"/>
            <a:chExt cx="5702122" cy="1906564"/>
          </a:xfrm>
        </p:grpSpPr>
        <p:cxnSp>
          <p:nvCxnSpPr>
            <p:cNvPr id="25" name="Gerade Verbindung mit Pfeil 24"/>
            <p:cNvCxnSpPr>
              <a:stCxn id="23" idx="3"/>
            </p:cNvCxnSpPr>
            <p:nvPr/>
          </p:nvCxnSpPr>
          <p:spPr>
            <a:xfrm>
              <a:off x="3746679" y="2240349"/>
              <a:ext cx="2479183" cy="9278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>
              <a:spLocks noChangeArrowheads="1"/>
            </p:cNvSpPr>
            <p:nvPr/>
          </p:nvSpPr>
          <p:spPr bwMode="auto">
            <a:xfrm>
              <a:off x="5812666" y="1261646"/>
              <a:ext cx="36361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smtClean="0">
                  <a:solidFill>
                    <a:schemeClr val="tx2"/>
                  </a:solidFill>
                </a:rPr>
                <a:t>MS data condensed to feature list:</a:t>
              </a:r>
              <a:endParaRPr lang="en-US" sz="1600" b="0">
                <a:solidFill>
                  <a:schemeClr val="tx2"/>
                </a:solidFill>
              </a:endParaRPr>
            </a:p>
          </p:txBody>
        </p:sp>
      </p:grpSp>
      <p:sp>
        <p:nvSpPr>
          <p:cNvPr id="28" name="Rechteck 27"/>
          <p:cNvSpPr/>
          <p:nvPr/>
        </p:nvSpPr>
        <p:spPr bwMode="auto">
          <a:xfrm>
            <a:off x="228600" y="20574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1600200" y="5943600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3429000" y="3048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27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Algorithmic Overview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" r="18" b="1960"/>
          <a:stretch/>
        </p:blipFill>
        <p:spPr>
          <a:xfrm>
            <a:off x="128336" y="1005170"/>
            <a:ext cx="8836152" cy="5304150"/>
          </a:xfrm>
        </p:spPr>
      </p:pic>
      <p:sp>
        <p:nvSpPr>
          <p:cNvPr id="6" name="Rectangle 5"/>
          <p:cNvSpPr/>
          <p:nvPr/>
        </p:nvSpPr>
        <p:spPr bwMode="auto">
          <a:xfrm>
            <a:off x="1979712" y="3356992"/>
            <a:ext cx="172819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20072" y="3356992"/>
            <a:ext cx="172819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5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Objek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611089"/>
              </p:ext>
            </p:extLst>
          </p:nvPr>
        </p:nvGraphicFramePr>
        <p:xfrm>
          <a:off x="762000" y="5257800"/>
          <a:ext cx="28829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Formel" r:id="rId4" imgW="2882900" imgH="914400" progId="Equation.3">
                  <p:embed/>
                </p:oleObj>
              </mc:Choice>
              <mc:Fallback>
                <p:oleObj name="Formel" r:id="rId4" imgW="28829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5257800"/>
                        <a:ext cx="28829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Mass Trace Detection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5200" y="990600"/>
            <a:ext cx="54864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mass spectrometric peak </a:t>
            </a:r>
            <a:r>
              <a:rPr lang="en-US" sz="2400" i="1" dirty="0" smtClean="0"/>
              <a:t>p</a:t>
            </a:r>
            <a:r>
              <a:rPr lang="en-US" sz="2400" dirty="0" smtClean="0"/>
              <a:t> is given by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 mass trace </a:t>
            </a:r>
            <a:r>
              <a:rPr lang="en-US" sz="2400" i="1" dirty="0" smtClean="0"/>
              <a:t>T</a:t>
            </a:r>
            <a:r>
              <a:rPr lang="en-US" sz="2400" dirty="0" smtClean="0"/>
              <a:t> is a list of peaks: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m/z error model is adaptive</a:t>
            </a:r>
          </a:p>
          <a:p>
            <a:r>
              <a:rPr lang="en-US" sz="2400" dirty="0" smtClean="0"/>
              <a:t>Online Gaussian density estimation </a:t>
            </a:r>
            <a:endParaRPr lang="en-US" sz="2400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 flipV="1">
            <a:off x="457200" y="1828800"/>
            <a:ext cx="0" cy="3276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457200" y="5105400"/>
            <a:ext cx="24384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228600" y="1540934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smtClean="0">
                <a:solidFill>
                  <a:srgbClr val="000000"/>
                </a:solidFill>
                <a:latin typeface="Calibri"/>
                <a:cs typeface="Calibri"/>
              </a:rPr>
              <a:t>RT</a:t>
            </a:r>
            <a:endParaRPr lang="en-US" sz="1400" b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44795" y="491913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smtClean="0">
                <a:solidFill>
                  <a:srgbClr val="000000"/>
                </a:solidFill>
                <a:latin typeface="Calibri"/>
                <a:cs typeface="Calibri"/>
              </a:rPr>
              <a:t>m/z</a:t>
            </a:r>
            <a:endParaRPr lang="en-US" sz="1400" b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37732" y="2853268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371600" y="3056467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320798" y="3259669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71597" y="3462868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388531" y="2641602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96995" y="3674534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303864" y="2438400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464731" y="2243668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261532" y="2048933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524000" y="1862668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990600" y="1676400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413932" y="3894667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337732" y="4114800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490132" y="4309538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03867" y="4487336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490132" y="4682071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752600" y="4859869"/>
            <a:ext cx="152400" cy="1524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645223"/>
            <a:ext cx="2133600" cy="609600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569023"/>
            <a:ext cx="2883477" cy="685800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300" y="5867400"/>
            <a:ext cx="2019300" cy="241300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4343400" y="1828800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latin typeface="Calibri"/>
                <a:cs typeface="Calibri"/>
              </a:rPr>
              <a:t>t : retention time, m : mass-to-charge ratio, </a:t>
            </a:r>
            <a:r>
              <a:rPr lang="en-US" sz="1400" b="0" dirty="0" err="1" smtClean="0">
                <a:latin typeface="Calibri"/>
                <a:cs typeface="Calibri"/>
              </a:rPr>
              <a:t>i</a:t>
            </a:r>
            <a:r>
              <a:rPr lang="en-US" sz="1400" b="0" dirty="0" smtClean="0">
                <a:latin typeface="Calibri"/>
                <a:cs typeface="Calibri"/>
              </a:rPr>
              <a:t> : intensity</a:t>
            </a:r>
            <a:endParaRPr lang="en-US" sz="1400" b="0" dirty="0">
              <a:latin typeface="Calibri"/>
              <a:cs typeface="Calibri"/>
            </a:endParaRPr>
          </a:p>
        </p:txBody>
      </p:sp>
      <p:graphicFrame>
        <p:nvGraphicFramePr>
          <p:cNvPr id="38" name="Objek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98955"/>
              </p:ext>
            </p:extLst>
          </p:nvPr>
        </p:nvGraphicFramePr>
        <p:xfrm>
          <a:off x="5715000" y="1524000"/>
          <a:ext cx="12858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Formel" r:id="rId9" imgW="685800" imgH="203200" progId="Equation.3">
                  <p:embed/>
                </p:oleObj>
              </mc:Choice>
              <mc:Fallback>
                <p:oleObj name="Formel" r:id="rId9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15000" y="1524000"/>
                        <a:ext cx="12858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feld 38"/>
          <p:cNvSpPr txBox="1"/>
          <p:nvPr/>
        </p:nvSpPr>
        <p:spPr>
          <a:xfrm>
            <a:off x="4419600" y="52548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smtClean="0">
                <a:latin typeface="Calibri"/>
                <a:cs typeface="Calibri"/>
              </a:rPr>
              <a:t>centroid m/z</a:t>
            </a:r>
            <a:endParaRPr lang="en-US" sz="1400" b="0">
              <a:latin typeface="Calibri"/>
              <a:cs typeface="Calibri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239000" y="52548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smtClean="0">
                <a:latin typeface="Calibri"/>
                <a:cs typeface="Calibri"/>
              </a:rPr>
              <a:t>m/z error</a:t>
            </a:r>
            <a:endParaRPr lang="en-US" sz="1400" b="0">
              <a:latin typeface="Calibri"/>
              <a:cs typeface="Calibri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934200" y="6172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latin typeface="Calibri"/>
                <a:cs typeface="Calibri"/>
              </a:rPr>
              <a:t>m/z constraint</a:t>
            </a:r>
            <a:endParaRPr lang="en-US" sz="1400" b="0" dirty="0">
              <a:latin typeface="Calibri"/>
              <a:cs typeface="Calibri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419600" y="6172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latin typeface="Calibri"/>
                <a:cs typeface="Calibri"/>
              </a:rPr>
              <a:t>weight</a:t>
            </a:r>
            <a:endParaRPr lang="en-US" sz="1400" b="0" dirty="0">
              <a:latin typeface="Calibri"/>
              <a:cs typeface="Calibri"/>
            </a:endParaRPr>
          </a:p>
        </p:txBody>
      </p:sp>
      <p:pic>
        <p:nvPicPr>
          <p:cNvPr id="43" name="Bild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5638800"/>
            <a:ext cx="812800" cy="609600"/>
          </a:xfrm>
          <a:prstGeom prst="rect">
            <a:avLst/>
          </a:prstGeom>
        </p:spPr>
      </p:pic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11531"/>
              </p:ext>
            </p:extLst>
          </p:nvPr>
        </p:nvGraphicFramePr>
        <p:xfrm>
          <a:off x="762000" y="5257800"/>
          <a:ext cx="1981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Formel" r:id="rId12" imgW="1981200" imgH="914400" progId="Equation.3">
                  <p:embed/>
                </p:oleObj>
              </mc:Choice>
              <mc:Fallback>
                <p:oleObj name="Formel" r:id="rId12" imgW="19812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000" y="5257800"/>
                        <a:ext cx="1981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859071"/>
              </p:ext>
            </p:extLst>
          </p:nvPr>
        </p:nvGraphicFramePr>
        <p:xfrm>
          <a:off x="1981200" y="3200400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Formel" r:id="rId14" imgW="228600" imgH="266700" progId="Equation.3">
                  <p:embed/>
                </p:oleObj>
              </mc:Choice>
              <mc:Fallback>
                <p:oleObj name="Formel" r:id="rId14" imgW="22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81200" y="3200400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Bild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2400" y="2971800"/>
            <a:ext cx="2632364" cy="381000"/>
          </a:xfrm>
          <a:prstGeom prst="rect">
            <a:avLst/>
          </a:prstGeom>
        </p:spPr>
      </p:pic>
      <p:pic>
        <p:nvPicPr>
          <p:cNvPr id="47" name="Bild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5200" y="2971800"/>
            <a:ext cx="1219201" cy="340659"/>
          </a:xfrm>
          <a:prstGeom prst="rect">
            <a:avLst/>
          </a:prstGeom>
        </p:spPr>
      </p:pic>
      <p:grpSp>
        <p:nvGrpSpPr>
          <p:cNvPr id="57" name="Gruppierung 56"/>
          <p:cNvGrpSpPr/>
          <p:nvPr/>
        </p:nvGrpSpPr>
        <p:grpSpPr>
          <a:xfrm>
            <a:off x="1092201" y="3259666"/>
            <a:ext cx="609600" cy="152400"/>
            <a:chOff x="2209800" y="2590800"/>
            <a:chExt cx="1066800" cy="304800"/>
          </a:xfrm>
        </p:grpSpPr>
        <p:cxnSp>
          <p:nvCxnSpPr>
            <p:cNvPr id="49" name="Gerade Verbindung 48"/>
            <p:cNvCxnSpPr/>
            <p:nvPr/>
          </p:nvCxnSpPr>
          <p:spPr bwMode="auto">
            <a:xfrm>
              <a:off x="2209800" y="2743200"/>
              <a:ext cx="10668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22098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32766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2743200" y="2667000"/>
              <a:ext cx="0" cy="1524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58" name="Objek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195076"/>
              </p:ext>
            </p:extLst>
          </p:nvPr>
        </p:nvGraphicFramePr>
        <p:xfrm>
          <a:off x="1981200" y="2988734"/>
          <a:ext cx="203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Formel" r:id="rId18" imgW="203200" imgH="254000" progId="Equation.3">
                  <p:embed/>
                </p:oleObj>
              </mc:Choice>
              <mc:Fallback>
                <p:oleObj name="Formel" r:id="rId18" imgW="203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81200" y="2988734"/>
                        <a:ext cx="203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uppierung 59"/>
          <p:cNvGrpSpPr/>
          <p:nvPr/>
        </p:nvGrpSpPr>
        <p:grpSpPr>
          <a:xfrm>
            <a:off x="1168401" y="3352809"/>
            <a:ext cx="493776" cy="152400"/>
            <a:chOff x="2209800" y="2590800"/>
            <a:chExt cx="1066800" cy="304800"/>
          </a:xfrm>
        </p:grpSpPr>
        <p:cxnSp>
          <p:nvCxnSpPr>
            <p:cNvPr id="61" name="Gerade Verbindung 60"/>
            <p:cNvCxnSpPr/>
            <p:nvPr/>
          </p:nvCxnSpPr>
          <p:spPr bwMode="auto">
            <a:xfrm>
              <a:off x="2209800" y="2743200"/>
              <a:ext cx="10668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22098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32766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Gerade Verbindung 63"/>
            <p:cNvCxnSpPr/>
            <p:nvPr/>
          </p:nvCxnSpPr>
          <p:spPr bwMode="auto">
            <a:xfrm>
              <a:off x="2743200" y="2667000"/>
              <a:ext cx="0" cy="1524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65" name="Objek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045077"/>
              </p:ext>
            </p:extLst>
          </p:nvPr>
        </p:nvGraphicFramePr>
        <p:xfrm>
          <a:off x="762000" y="5257800"/>
          <a:ext cx="1549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Formel" r:id="rId20" imgW="1549400" imgH="914400" progId="Equation.3">
                  <p:embed/>
                </p:oleObj>
              </mc:Choice>
              <mc:Fallback>
                <p:oleObj name="Formel" r:id="rId20" imgW="15494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62000" y="5257800"/>
                        <a:ext cx="15494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k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943217"/>
              </p:ext>
            </p:extLst>
          </p:nvPr>
        </p:nvGraphicFramePr>
        <p:xfrm>
          <a:off x="762000" y="5257800"/>
          <a:ext cx="1574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Formel" r:id="rId22" imgW="1574800" imgH="914400" progId="Equation.3">
                  <p:embed/>
                </p:oleObj>
              </mc:Choice>
              <mc:Fallback>
                <p:oleObj name="Formel" r:id="rId22" imgW="157480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62000" y="5257800"/>
                        <a:ext cx="15748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k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095218"/>
              </p:ext>
            </p:extLst>
          </p:nvPr>
        </p:nvGraphicFramePr>
        <p:xfrm>
          <a:off x="1981200" y="3418416"/>
          <a:ext cx="228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Formel" r:id="rId24" imgW="228600" imgH="254000" progId="Equation.3">
                  <p:embed/>
                </p:oleObj>
              </mc:Choice>
              <mc:Fallback>
                <p:oleObj name="Formel" r:id="rId24" imgW="228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981200" y="3418416"/>
                        <a:ext cx="2286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uppierung 67"/>
          <p:cNvGrpSpPr/>
          <p:nvPr/>
        </p:nvGrpSpPr>
        <p:grpSpPr>
          <a:xfrm>
            <a:off x="1295400" y="4648200"/>
            <a:ext cx="197510" cy="152400"/>
            <a:chOff x="2209800" y="2590800"/>
            <a:chExt cx="1066800" cy="304800"/>
          </a:xfrm>
        </p:grpSpPr>
        <p:cxnSp>
          <p:nvCxnSpPr>
            <p:cNvPr id="69" name="Gerade Verbindung 68"/>
            <p:cNvCxnSpPr/>
            <p:nvPr/>
          </p:nvCxnSpPr>
          <p:spPr bwMode="auto">
            <a:xfrm>
              <a:off x="2209800" y="2743200"/>
              <a:ext cx="10668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2098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32766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2743200" y="2667000"/>
              <a:ext cx="0" cy="1524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uppierung 72"/>
          <p:cNvGrpSpPr/>
          <p:nvPr/>
        </p:nvGrpSpPr>
        <p:grpSpPr>
          <a:xfrm>
            <a:off x="1320801" y="1905000"/>
            <a:ext cx="197510" cy="152400"/>
            <a:chOff x="2209800" y="2590800"/>
            <a:chExt cx="1066800" cy="304800"/>
          </a:xfrm>
        </p:grpSpPr>
        <p:cxnSp>
          <p:nvCxnSpPr>
            <p:cNvPr id="74" name="Gerade Verbindung 73"/>
            <p:cNvCxnSpPr/>
            <p:nvPr/>
          </p:nvCxnSpPr>
          <p:spPr bwMode="auto">
            <a:xfrm>
              <a:off x="2209800" y="2743200"/>
              <a:ext cx="106680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22098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3276600" y="2590800"/>
              <a:ext cx="0" cy="3048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2743200" y="2667000"/>
              <a:ext cx="0" cy="1524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78" name="Objek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83886"/>
              </p:ext>
            </p:extLst>
          </p:nvPr>
        </p:nvGraphicFramePr>
        <p:xfrm>
          <a:off x="1981200" y="2781300"/>
          <a:ext cx="215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" name="Formel" r:id="rId26" imgW="215900" imgH="266700" progId="Equation.3">
                  <p:embed/>
                </p:oleObj>
              </mc:Choice>
              <mc:Fallback>
                <p:oleObj name="Formel" r:id="rId26" imgW="215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981200" y="2781300"/>
                        <a:ext cx="215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k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469068"/>
              </p:ext>
            </p:extLst>
          </p:nvPr>
        </p:nvGraphicFramePr>
        <p:xfrm>
          <a:off x="1987550" y="3625850"/>
          <a:ext cx="228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Formel" r:id="rId28" imgW="228600" imgH="254000" progId="Equation.3">
                  <p:embed/>
                </p:oleObj>
              </mc:Choice>
              <mc:Fallback>
                <p:oleObj name="Formel" r:id="rId28" imgW="228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987550" y="3625850"/>
                        <a:ext cx="2286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k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97956"/>
              </p:ext>
            </p:extLst>
          </p:nvPr>
        </p:nvGraphicFramePr>
        <p:xfrm>
          <a:off x="1987550" y="2584450"/>
          <a:ext cx="215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Formel" r:id="rId30" imgW="215900" imgH="266700" progId="Equation.3">
                  <p:embed/>
                </p:oleObj>
              </mc:Choice>
              <mc:Fallback>
                <p:oleObj name="Formel" r:id="rId30" imgW="215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987550" y="2584450"/>
                        <a:ext cx="215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k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203860"/>
              </p:ext>
            </p:extLst>
          </p:nvPr>
        </p:nvGraphicFramePr>
        <p:xfrm>
          <a:off x="1974850" y="3830638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Formel" r:id="rId32" imgW="228600" imgH="266700" progId="Equation.3">
                  <p:embed/>
                </p:oleObj>
              </mc:Choice>
              <mc:Fallback>
                <p:oleObj name="Formel" r:id="rId32" imgW="22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974850" y="3830638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k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382040"/>
              </p:ext>
            </p:extLst>
          </p:nvPr>
        </p:nvGraphicFramePr>
        <p:xfrm>
          <a:off x="1981200" y="2387601"/>
          <a:ext cx="228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" name="Formel" r:id="rId34" imgW="228600" imgH="254000" progId="Equation.3">
                  <p:embed/>
                </p:oleObj>
              </mc:Choice>
              <mc:Fallback>
                <p:oleObj name="Formel" r:id="rId34" imgW="228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981200" y="2387601"/>
                        <a:ext cx="2286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k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053715"/>
              </p:ext>
            </p:extLst>
          </p:nvPr>
        </p:nvGraphicFramePr>
        <p:xfrm>
          <a:off x="1970616" y="4038600"/>
          <a:ext cx="215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Formel" r:id="rId36" imgW="215900" imgH="266700" progId="Equation.3">
                  <p:embed/>
                </p:oleObj>
              </mc:Choice>
              <mc:Fallback>
                <p:oleObj name="Formel" r:id="rId36" imgW="215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970616" y="4038600"/>
                        <a:ext cx="215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k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059217"/>
              </p:ext>
            </p:extLst>
          </p:nvPr>
        </p:nvGraphicFramePr>
        <p:xfrm>
          <a:off x="1974850" y="2184400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Formel" r:id="rId38" imgW="228600" imgH="266700" progId="Equation.3">
                  <p:embed/>
                </p:oleObj>
              </mc:Choice>
              <mc:Fallback>
                <p:oleObj name="Formel" r:id="rId38" imgW="22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974850" y="2184400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k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889391"/>
              </p:ext>
            </p:extLst>
          </p:nvPr>
        </p:nvGraphicFramePr>
        <p:xfrm>
          <a:off x="1957917" y="4229100"/>
          <a:ext cx="279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Formel" r:id="rId40" imgW="279400" imgH="266700" progId="Equation.3">
                  <p:embed/>
                </p:oleObj>
              </mc:Choice>
              <mc:Fallback>
                <p:oleObj name="Formel" r:id="rId40" imgW="279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957917" y="4229100"/>
                        <a:ext cx="2794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k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029293"/>
              </p:ext>
            </p:extLst>
          </p:nvPr>
        </p:nvGraphicFramePr>
        <p:xfrm>
          <a:off x="1987550" y="1987550"/>
          <a:ext cx="266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Formel" r:id="rId42" imgW="266700" imgH="254000" progId="Equation.3">
                  <p:embed/>
                </p:oleObj>
              </mc:Choice>
              <mc:Fallback>
                <p:oleObj name="Formel" r:id="rId42" imgW="266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987550" y="1987550"/>
                        <a:ext cx="2667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k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665501"/>
              </p:ext>
            </p:extLst>
          </p:nvPr>
        </p:nvGraphicFramePr>
        <p:xfrm>
          <a:off x="1964265" y="4430713"/>
          <a:ext cx="279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Equation" r:id="rId44" imgW="279400" imgH="254000" progId="Equation.3">
                  <p:embed/>
                </p:oleObj>
              </mc:Choice>
              <mc:Fallback>
                <p:oleObj name="Equation" r:id="rId44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964265" y="4430713"/>
                        <a:ext cx="2794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0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Peak Separation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Split chromatographic peaks overlapping in retention time</a:t>
            </a:r>
            <a:endParaRPr lang="en-US" sz="2400" dirty="0"/>
          </a:p>
        </p:txBody>
      </p:sp>
      <p:cxnSp>
        <p:nvCxnSpPr>
          <p:cNvPr id="11" name="Gerade Verbindung mit Pfeil 10"/>
          <p:cNvCxnSpPr/>
          <p:nvPr/>
        </p:nvCxnSpPr>
        <p:spPr bwMode="auto">
          <a:xfrm>
            <a:off x="2387601" y="4961467"/>
            <a:ext cx="5334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/>
          <a:srcRect t="10139" r="5139" b="2362"/>
          <a:stretch/>
        </p:blipFill>
        <p:spPr>
          <a:xfrm>
            <a:off x="1558109" y="1523999"/>
            <a:ext cx="5452291" cy="5029201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 bwMode="auto">
          <a:xfrm>
            <a:off x="4428308" y="4038599"/>
            <a:ext cx="762000" cy="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5291909" y="350519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rgbClr val="008000"/>
                </a:solidFill>
                <a:latin typeface="Calibri"/>
                <a:cs typeface="Calibri"/>
              </a:rPr>
              <a:t>Full-Width-at-Half-</a:t>
            </a:r>
          </a:p>
          <a:p>
            <a:pPr algn="l"/>
            <a:r>
              <a:rPr lang="en-US" sz="1400" b="0" dirty="0" smtClean="0">
                <a:solidFill>
                  <a:srgbClr val="008000"/>
                </a:solidFill>
                <a:latin typeface="Calibri"/>
                <a:cs typeface="Calibri"/>
              </a:rPr>
              <a:t>Maximum (FWHM)</a:t>
            </a:r>
            <a:endParaRPr lang="en-US" sz="1400" b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38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Assembly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Identify mass traces belonging to the same feature</a:t>
            </a:r>
          </a:p>
          <a:p>
            <a:r>
              <a:rPr lang="en-US" sz="2400" dirty="0" smtClean="0"/>
              <a:t>Multiple explanations are possible</a:t>
            </a:r>
          </a:p>
          <a:p>
            <a:r>
              <a:rPr lang="en-US" sz="2400" dirty="0" smtClean="0"/>
              <a:t>Create all potential hypotheses and score them</a:t>
            </a:r>
          </a:p>
          <a:p>
            <a:endParaRPr lang="en-US" sz="2400" dirty="0"/>
          </a:p>
        </p:txBody>
      </p:sp>
      <p:pic>
        <p:nvPicPr>
          <p:cNvPr id="7" name="Bild 5" descr="3d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9235" r="19444" b="10773"/>
          <a:stretch>
            <a:fillRect/>
          </a:stretch>
        </p:blipFill>
        <p:spPr bwMode="auto">
          <a:xfrm>
            <a:off x="1524000" y="2585451"/>
            <a:ext cx="4953000" cy="37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334000" y="37439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>
                <a:solidFill>
                  <a:srgbClr val="A51E37"/>
                </a:solidFill>
                <a:latin typeface="Calibri"/>
                <a:cs typeface="Calibri"/>
              </a:rPr>
              <a:t>m</a:t>
            </a:r>
            <a:r>
              <a:rPr lang="en-US" sz="1400" b="0" dirty="0" err="1" smtClean="0">
                <a:solidFill>
                  <a:srgbClr val="A51E37"/>
                </a:solidFill>
                <a:latin typeface="Calibri"/>
                <a:cs typeface="Calibri"/>
              </a:rPr>
              <a:t>onoisotopic</a:t>
            </a:r>
            <a:endParaRPr lang="en-US" sz="1400" b="0" dirty="0" smtClean="0">
              <a:solidFill>
                <a:srgbClr val="A51E37"/>
              </a:solidFill>
              <a:latin typeface="Calibri"/>
              <a:cs typeface="Calibri"/>
            </a:endParaRPr>
          </a:p>
          <a:p>
            <a:pPr algn="ctr"/>
            <a:r>
              <a:rPr lang="en-US" sz="1400" b="0" dirty="0" smtClean="0">
                <a:solidFill>
                  <a:srgbClr val="A51E37"/>
                </a:solidFill>
                <a:latin typeface="Calibri"/>
                <a:cs typeface="Calibri"/>
              </a:rPr>
              <a:t>trace</a:t>
            </a:r>
            <a:endParaRPr lang="en-US" sz="1400" b="0" dirty="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72200" y="4419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baseline="30000" dirty="0" smtClean="0">
                <a:solidFill>
                  <a:srgbClr val="A51E37"/>
                </a:solidFill>
                <a:latin typeface="Calibri"/>
                <a:cs typeface="Calibri"/>
              </a:rPr>
              <a:t>13</a:t>
            </a:r>
            <a:r>
              <a:rPr lang="en-US" sz="1400" b="0" dirty="0" smtClean="0">
                <a:solidFill>
                  <a:srgbClr val="A51E37"/>
                </a:solidFill>
                <a:latin typeface="Calibri"/>
                <a:cs typeface="Calibri"/>
              </a:rPr>
              <a:t>C satellite</a:t>
            </a:r>
          </a:p>
          <a:p>
            <a:pPr algn="ctr"/>
            <a:r>
              <a:rPr lang="en-US" sz="1400" b="0" dirty="0" smtClean="0">
                <a:solidFill>
                  <a:srgbClr val="A51E37"/>
                </a:solidFill>
                <a:latin typeface="Calibri"/>
                <a:cs typeface="Calibri"/>
              </a:rPr>
              <a:t>traces</a:t>
            </a:r>
            <a:endParaRPr lang="en-US" sz="1400" b="0" dirty="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1295400" y="24384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2667000" y="6096000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4191000" y="32893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149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667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Differences and similarities to label-free proteomics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Feature finding for metabolites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XCMS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OpenMS feature-finding algorithm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Unit 12A</a:t>
            </a:r>
            <a:br>
              <a:rPr lang="en-US" dirty="0" smtClean="0"/>
            </a:br>
            <a:r>
              <a:rPr lang="en-US" dirty="0" smtClean="0"/>
              <a:t>Non-targeted Quantification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51255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Feature Scoring – m/</a:t>
            </a:r>
            <a:r>
              <a:rPr lang="de-DE" dirty="0" err="1" smtClean="0"/>
              <a:t>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990600"/>
            <a:ext cx="4419600" cy="5410200"/>
          </a:xfrm>
        </p:spPr>
        <p:txBody>
          <a:bodyPr>
            <a:normAutofit/>
          </a:bodyPr>
          <a:lstStyle/>
          <a:p>
            <a:r>
              <a:rPr lang="de-DE" sz="2400" dirty="0" smtClean="0"/>
              <a:t>m/</a:t>
            </a:r>
            <a:r>
              <a:rPr lang="de-DE" sz="2400" dirty="0" err="1" smtClean="0"/>
              <a:t>z</a:t>
            </a:r>
            <a:r>
              <a:rPr lang="de-DE" sz="2400" dirty="0" smtClean="0"/>
              <a:t> </a:t>
            </a:r>
            <a:r>
              <a:rPr lang="de-DE" sz="2400" dirty="0" err="1" smtClean="0"/>
              <a:t>distances</a:t>
            </a:r>
            <a:r>
              <a:rPr lang="de-DE" sz="2400" dirty="0" smtClean="0"/>
              <a:t> T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</a:t>
            </a:r>
            <a:r>
              <a:rPr lang="de-DE" sz="2400" baseline="-25000" dirty="0" err="1" smtClean="0"/>
              <a:t>j</a:t>
            </a:r>
            <a:r>
              <a:rPr lang="de-DE" sz="2400" dirty="0" smtClean="0"/>
              <a:t>:</a:t>
            </a:r>
          </a:p>
          <a:p>
            <a:endParaRPr lang="de-DE" sz="2400" baseline="-25000" dirty="0"/>
          </a:p>
          <a:p>
            <a:endParaRPr lang="de-DE" sz="2400" baseline="-25000" dirty="0" smtClean="0"/>
          </a:p>
          <a:p>
            <a:endParaRPr lang="de-DE" sz="2400" baseline="-25000" dirty="0" smtClean="0"/>
          </a:p>
          <a:p>
            <a:r>
              <a:rPr lang="de-DE" sz="2400" dirty="0" err="1" smtClean="0"/>
              <a:t>Theoretical</a:t>
            </a:r>
            <a:r>
              <a:rPr lang="de-DE" sz="2400" dirty="0" smtClean="0"/>
              <a:t> m/</a:t>
            </a:r>
            <a:r>
              <a:rPr lang="de-DE" sz="2400" dirty="0" err="1" smtClean="0"/>
              <a:t>z</a:t>
            </a:r>
            <a:r>
              <a:rPr lang="de-DE" sz="2400" dirty="0" smtClean="0"/>
              <a:t> </a:t>
            </a:r>
            <a:r>
              <a:rPr lang="de-DE" sz="2400" dirty="0" err="1" smtClean="0"/>
              <a:t>distances</a:t>
            </a:r>
            <a:r>
              <a:rPr lang="de-DE" sz="2400" dirty="0" smtClean="0"/>
              <a:t>:</a:t>
            </a:r>
          </a:p>
          <a:p>
            <a:endParaRPr lang="de-DE" sz="2400" dirty="0"/>
          </a:p>
          <a:p>
            <a:endParaRPr lang="de-DE" sz="2400" dirty="0" smtClean="0"/>
          </a:p>
          <a:p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errors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T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</a:t>
            </a:r>
            <a:r>
              <a:rPr lang="de-DE" sz="2400" baseline="-25000" dirty="0" err="1" smtClean="0"/>
              <a:t>j</a:t>
            </a:r>
            <a:r>
              <a:rPr lang="de-DE" sz="2400" dirty="0" smtClean="0"/>
              <a:t>:</a:t>
            </a:r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err="1" smtClean="0"/>
              <a:t>Pairwise</a:t>
            </a:r>
            <a:r>
              <a:rPr lang="de-DE" sz="2400" dirty="0" smtClean="0"/>
              <a:t> </a:t>
            </a:r>
            <a:r>
              <a:rPr lang="de-DE" sz="2400" dirty="0" err="1" smtClean="0"/>
              <a:t>scoring</a:t>
            </a:r>
            <a:r>
              <a:rPr lang="de-DE" sz="2400" dirty="0" smtClean="0"/>
              <a:t> </a:t>
            </a:r>
            <a:r>
              <a:rPr lang="de-DE" sz="2400" dirty="0" err="1" smtClean="0"/>
              <a:t>function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612900"/>
            <a:ext cx="1778000" cy="444500"/>
          </a:xfrm>
          <a:prstGeom prst="rect">
            <a:avLst/>
          </a:prstGeom>
        </p:spPr>
      </p:pic>
      <p:grpSp>
        <p:nvGrpSpPr>
          <p:cNvPr id="21" name="Gruppierung 20"/>
          <p:cNvGrpSpPr/>
          <p:nvPr/>
        </p:nvGrpSpPr>
        <p:grpSpPr>
          <a:xfrm>
            <a:off x="152400" y="2133600"/>
            <a:ext cx="4421041" cy="3054350"/>
            <a:chOff x="152400" y="2133600"/>
            <a:chExt cx="4421041" cy="3054350"/>
          </a:xfrm>
        </p:grpSpPr>
        <p:pic>
          <p:nvPicPr>
            <p:cNvPr id="7" name="Bild 5" descr="3d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1" t="9235" r="19444" b="10773"/>
            <a:stretch>
              <a:fillRect/>
            </a:stretch>
          </p:blipFill>
          <p:spPr bwMode="auto">
            <a:xfrm>
              <a:off x="152400" y="2133600"/>
              <a:ext cx="4045893" cy="305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3594545" y="2971800"/>
              <a:ext cx="375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de-DE" sz="1800" b="0" baseline="-25000" dirty="0" smtClean="0">
                  <a:solidFill>
                    <a:srgbClr val="A51E37"/>
                  </a:solidFill>
                  <a:latin typeface="Calibri"/>
                  <a:cs typeface="Calibri"/>
                </a:rPr>
                <a:t>0</a:t>
              </a:r>
              <a:endParaRPr lang="de-DE" sz="1800" b="0" baseline="-25000" dirty="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126067" y="32120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de-DE" sz="1800" b="0" baseline="-25000" dirty="0">
                  <a:solidFill>
                    <a:srgbClr val="A51E37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122093" y="37338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de-DE" sz="1800" b="0" baseline="-25000" dirty="0">
                  <a:solidFill>
                    <a:srgbClr val="A51E37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96415" y="42672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de-DE" sz="1800" b="0" baseline="-25000" dirty="0" smtClean="0">
                  <a:solidFill>
                    <a:srgbClr val="A51E37"/>
                  </a:solidFill>
                  <a:latin typeface="Calibri"/>
                  <a:cs typeface="Calibri"/>
                </a:rPr>
                <a:t>3</a:t>
              </a:r>
              <a:endParaRPr lang="de-DE" sz="1800" b="0" baseline="-25000" dirty="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cxnSp>
          <p:nvCxnSpPr>
            <p:cNvPr id="14" name="Gerade Verbindung mit Pfeil 13"/>
            <p:cNvCxnSpPr/>
            <p:nvPr/>
          </p:nvCxnSpPr>
          <p:spPr bwMode="auto">
            <a:xfrm>
              <a:off x="1912293" y="4343400"/>
              <a:ext cx="533400" cy="1524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6" name="Gerade Verbindung mit Pfeil 15"/>
            <p:cNvCxnSpPr/>
            <p:nvPr/>
          </p:nvCxnSpPr>
          <p:spPr bwMode="auto">
            <a:xfrm>
              <a:off x="1759893" y="4419600"/>
              <a:ext cx="1143000" cy="30480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graphicFrame>
          <p:nvGraphicFramePr>
            <p:cNvPr id="19" name="Objek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3195075"/>
                </p:ext>
              </p:extLst>
            </p:nvPr>
          </p:nvGraphicFramePr>
          <p:xfrm>
            <a:off x="2445693" y="4419600"/>
            <a:ext cx="5842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0" name="Formel" r:id="rId5" imgW="584200" imgH="228600" progId="Equation.3">
                    <p:embed/>
                  </p:oleObj>
                </mc:Choice>
                <mc:Fallback>
                  <p:oleObj name="Formel" r:id="rId5" imgW="5842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45693" y="4419600"/>
                          <a:ext cx="5842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920405"/>
                </p:ext>
              </p:extLst>
            </p:nvPr>
          </p:nvGraphicFramePr>
          <p:xfrm>
            <a:off x="2896543" y="4648200"/>
            <a:ext cx="5969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1" name="Equation" r:id="rId7" imgW="596900" imgH="228600" progId="Equation.3">
                    <p:embed/>
                  </p:oleObj>
                </mc:Choice>
                <mc:Fallback>
                  <p:oleObj name="Equation" r:id="rId7" imgW="5969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896543" y="4648200"/>
                          <a:ext cx="5969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Bild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629" y="2819400"/>
            <a:ext cx="2035971" cy="685801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4267200"/>
            <a:ext cx="1714500" cy="45720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399" y="5486400"/>
            <a:ext cx="5164667" cy="914400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 bwMode="auto">
          <a:xfrm>
            <a:off x="76200" y="1905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1371600" y="5257800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2590800" y="2667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4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Feature Scoring – RT</a:t>
            </a:r>
            <a:endParaRPr lang="en-US"/>
          </a:p>
        </p:txBody>
      </p:sp>
      <p:pic>
        <p:nvPicPr>
          <p:cNvPr id="7" name="Bild 5" descr="3d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9235" r="19444" b="10773"/>
          <a:stretch>
            <a:fillRect/>
          </a:stretch>
        </p:blipFill>
        <p:spPr bwMode="auto">
          <a:xfrm>
            <a:off x="152400" y="2133600"/>
            <a:ext cx="404589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4572000" y="9906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400" b="0" smtClean="0"/>
              <a:t>RT shifts between T</a:t>
            </a:r>
            <a:r>
              <a:rPr lang="en-US" sz="2400" b="0" baseline="-25000" smtClean="0"/>
              <a:t>0</a:t>
            </a:r>
            <a:r>
              <a:rPr lang="en-US" sz="2400" b="0" smtClean="0"/>
              <a:t> and T</a:t>
            </a:r>
            <a:r>
              <a:rPr lang="en-US" sz="2400" b="0" baseline="-25000" smtClean="0"/>
              <a:t>j</a:t>
            </a:r>
            <a:r>
              <a:rPr lang="en-US" sz="2400" b="0" smtClean="0"/>
              <a:t>:</a:t>
            </a:r>
          </a:p>
          <a:p>
            <a:endParaRPr lang="en-US" sz="2400" b="0" baseline="-25000" smtClean="0"/>
          </a:p>
          <a:p>
            <a:endParaRPr lang="en-US" sz="2400" b="0" baseline="-25000" smtClean="0"/>
          </a:p>
          <a:p>
            <a:pPr marL="0" indent="0">
              <a:buNone/>
            </a:pPr>
            <a:endParaRPr lang="en-US" sz="2400" b="0" smtClean="0"/>
          </a:p>
          <a:p>
            <a:r>
              <a:rPr lang="en-US" sz="2400" b="0" smtClean="0"/>
              <a:t>Gaussian error model with</a:t>
            </a:r>
          </a:p>
          <a:p>
            <a:endParaRPr lang="en-US" sz="2400" b="0" smtClean="0"/>
          </a:p>
          <a:p>
            <a:endParaRPr lang="en-US" sz="2400" b="0" smtClean="0"/>
          </a:p>
          <a:p>
            <a:endParaRPr lang="en-US" sz="2400" b="0" smtClean="0"/>
          </a:p>
          <a:p>
            <a:r>
              <a:rPr lang="en-US" sz="2400" b="0" smtClean="0"/>
              <a:t>Pairwise scoring function:</a:t>
            </a:r>
            <a:endParaRPr lang="en-US" sz="2400" b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676400"/>
            <a:ext cx="1524000" cy="47064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354229"/>
            <a:ext cx="914400" cy="340242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161071"/>
            <a:ext cx="1676400" cy="64892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4800600"/>
            <a:ext cx="4160520" cy="990600"/>
          </a:xfrm>
          <a:prstGeom prst="rect">
            <a:avLst/>
          </a:prstGeom>
        </p:spPr>
      </p:pic>
      <p:cxnSp>
        <p:nvCxnSpPr>
          <p:cNvPr id="15" name="Gerade Verbindung 14"/>
          <p:cNvCxnSpPr/>
          <p:nvPr/>
        </p:nvCxnSpPr>
        <p:spPr bwMode="auto">
          <a:xfrm flipV="1">
            <a:off x="2040469" y="1727199"/>
            <a:ext cx="0" cy="251460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V="1">
            <a:off x="2641599" y="2057400"/>
            <a:ext cx="0" cy="2328335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/>
        </p:nvCxnSpPr>
        <p:spPr bwMode="auto">
          <a:xfrm>
            <a:off x="2057400" y="1752600"/>
            <a:ext cx="2209800" cy="457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2667000" y="2057400"/>
            <a:ext cx="1371600" cy="28377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 flipV="1">
            <a:off x="4106333" y="2243668"/>
            <a:ext cx="254000" cy="16933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282472"/>
              </p:ext>
            </p:extLst>
          </p:nvPr>
        </p:nvGraphicFramePr>
        <p:xfrm>
          <a:off x="4267200" y="2362200"/>
          <a:ext cx="444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8" imgW="444500" imgH="228600" progId="Equation.3">
                  <p:embed/>
                </p:oleObj>
              </mc:Choice>
              <mc:Fallback>
                <p:oleObj name="Equation" r:id="rId8" imgW="444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67200" y="2362200"/>
                        <a:ext cx="444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/>
          <p:cNvSpPr/>
          <p:nvPr/>
        </p:nvSpPr>
        <p:spPr bwMode="auto">
          <a:xfrm>
            <a:off x="2743200" y="2667000"/>
            <a:ext cx="9144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76200" y="1905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990600" y="5029200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323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Feature Scoring – Intensity</a:t>
            </a:r>
            <a:endParaRPr lang="en-US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51520" y="764704"/>
            <a:ext cx="874008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400" dirty="0" smtClean="0">
                <a:solidFill>
                  <a:srgbClr val="D06B20"/>
                </a:solidFill>
              </a:rPr>
              <a:t>Problem:  </a:t>
            </a:r>
            <a:r>
              <a:rPr lang="en-US" sz="2400" b="0" dirty="0" smtClean="0"/>
              <a:t>There is no ‘</a:t>
            </a:r>
            <a:r>
              <a:rPr lang="en-US" sz="2400" b="0" dirty="0" err="1" smtClean="0"/>
              <a:t>averagine</a:t>
            </a:r>
            <a:r>
              <a:rPr lang="en-US" sz="2400" b="0" dirty="0" smtClean="0"/>
              <a:t>’ for metabolites</a:t>
            </a:r>
          </a:p>
          <a:p>
            <a:r>
              <a:rPr lang="en-US" sz="2400" dirty="0" smtClean="0">
                <a:solidFill>
                  <a:srgbClr val="D06B20"/>
                </a:solidFill>
              </a:rPr>
              <a:t>Idea</a:t>
            </a:r>
          </a:p>
          <a:p>
            <a:pPr lvl="1"/>
            <a:r>
              <a:rPr lang="en-US" sz="2000" b="0" dirty="0" smtClean="0"/>
              <a:t>Enumerate metabolite compositions and learn intensities</a:t>
            </a:r>
          </a:p>
          <a:p>
            <a:pPr lvl="1"/>
            <a:r>
              <a:rPr lang="en-US" sz="2000" b="0" dirty="0" smtClean="0"/>
              <a:t>‘Golden rules’ describe likely chemistry </a:t>
            </a:r>
            <a:r>
              <a:rPr lang="en-US" sz="2000" b="0" i="1" dirty="0" smtClean="0"/>
              <a:t>(Kind &amp; </a:t>
            </a:r>
            <a:r>
              <a:rPr lang="en-US" sz="2000" b="0" i="1" dirty="0" err="1" smtClean="0"/>
              <a:t>Fiehn</a:t>
            </a:r>
            <a:r>
              <a:rPr lang="en-US" sz="2000" b="0" i="1" dirty="0" smtClean="0"/>
              <a:t>, BMC </a:t>
            </a:r>
            <a:r>
              <a:rPr lang="en-US" sz="2000" b="0" i="1" dirty="0" err="1" smtClean="0"/>
              <a:t>Bioinfo</a:t>
            </a:r>
            <a:r>
              <a:rPr lang="en-US" sz="2000" b="0" i="1" dirty="0" smtClean="0"/>
              <a:t>, 2007)</a:t>
            </a:r>
          </a:p>
          <a:p>
            <a:pPr lvl="1"/>
            <a:r>
              <a:rPr lang="en-US" sz="2000" b="0" dirty="0" smtClean="0"/>
              <a:t>Generate all compositions, remove unlikely ones based on heuristics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52400" y="3041104"/>
            <a:ext cx="4421041" cy="3054350"/>
            <a:chOff x="152400" y="2133600"/>
            <a:chExt cx="4421041" cy="3054350"/>
          </a:xfrm>
        </p:grpSpPr>
        <p:pic>
          <p:nvPicPr>
            <p:cNvPr id="10" name="Bild 5" descr="3dplo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1" t="9235" r="19444" b="10773"/>
            <a:stretch>
              <a:fillRect/>
            </a:stretch>
          </p:blipFill>
          <p:spPr bwMode="auto">
            <a:xfrm>
              <a:off x="152400" y="2133600"/>
              <a:ext cx="4045893" cy="305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3594545" y="2971800"/>
              <a:ext cx="375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dirty="0" smtClean="0">
                  <a:solidFill>
                    <a:srgbClr val="A51E37"/>
                  </a:solidFill>
                  <a:latin typeface="Calibri"/>
                  <a:cs typeface="Calibri"/>
                </a:rPr>
                <a:t>0</a:t>
              </a:r>
              <a:endParaRPr lang="en-US" sz="1800" b="0" baseline="-25000" dirty="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26067" y="32120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1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22093" y="37338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2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196415" y="42672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3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1894164" y="2736304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0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14600" y="4260304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1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124200" y="4881572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2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657600" y="5110172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3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76200" y="2812504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914400" y="5936704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2590800" y="3574504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3" name="Abgerundetes Rechteck 23"/>
          <p:cNvSpPr/>
          <p:nvPr/>
        </p:nvSpPr>
        <p:spPr bwMode="auto">
          <a:xfrm>
            <a:off x="5867400" y="5610944"/>
            <a:ext cx="2592288" cy="914400"/>
          </a:xfrm>
          <a:prstGeom prst="round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SVM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(RBF kernel)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4" name="Pfeil nach unten 24"/>
          <p:cNvSpPr/>
          <p:nvPr/>
        </p:nvSpPr>
        <p:spPr bwMode="auto">
          <a:xfrm>
            <a:off x="7020272" y="5301208"/>
            <a:ext cx="304800" cy="304800"/>
          </a:xfrm>
          <a:prstGeom prst="downArrow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3366FF"/>
              </a:solidFill>
              <a:effectLst/>
              <a:latin typeface="Trebuchet MS" pitchFamily="-65" charset="0"/>
            </a:endParaRPr>
          </a:p>
        </p:txBody>
      </p:sp>
      <p:sp>
        <p:nvSpPr>
          <p:cNvPr id="37" name="Pfeil nach unten 24"/>
          <p:cNvSpPr/>
          <p:nvPr/>
        </p:nvSpPr>
        <p:spPr bwMode="auto">
          <a:xfrm>
            <a:off x="7020272" y="4032082"/>
            <a:ext cx="304800" cy="304800"/>
          </a:xfrm>
          <a:prstGeom prst="downArrow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3366FF"/>
              </a:solidFill>
              <a:effectLst/>
              <a:latin typeface="Trebuchet MS" pitchFamily="-65" charset="0"/>
            </a:endParaRPr>
          </a:p>
        </p:txBody>
      </p:sp>
      <p:sp>
        <p:nvSpPr>
          <p:cNvPr id="38" name="Abgerundetes Rechteck 23"/>
          <p:cNvSpPr/>
          <p:nvPr/>
        </p:nvSpPr>
        <p:spPr bwMode="auto">
          <a:xfrm>
            <a:off x="5868144" y="3092117"/>
            <a:ext cx="2592288" cy="914400"/>
          </a:xfrm>
          <a:prstGeom prst="round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3366FF"/>
                </a:solidFill>
                <a:latin typeface="Calibri"/>
                <a:cs typeface="Calibri"/>
              </a:rPr>
              <a:t>24 </a:t>
            </a:r>
            <a:r>
              <a:rPr lang="en-US" sz="2000" b="0" dirty="0" err="1" smtClean="0">
                <a:solidFill>
                  <a:srgbClr val="3366FF"/>
                </a:solidFill>
                <a:latin typeface="Calibri"/>
                <a:cs typeface="Calibri"/>
              </a:rPr>
              <a:t>mio</a:t>
            </a:r>
            <a:r>
              <a:rPr lang="en-US" sz="2000" b="0" dirty="0" smtClean="0">
                <a:solidFill>
                  <a:srgbClr val="3366FF"/>
                </a:solidFill>
                <a:latin typeface="Calibri"/>
                <a:cs typeface="Calibri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compositions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9" name="Abgerundetes Rechteck 23"/>
          <p:cNvSpPr/>
          <p:nvPr/>
        </p:nvSpPr>
        <p:spPr bwMode="auto">
          <a:xfrm>
            <a:off x="5868144" y="4365104"/>
            <a:ext cx="2592288" cy="914400"/>
          </a:xfrm>
          <a:prstGeom prst="round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3366FF"/>
                </a:solidFill>
                <a:latin typeface="Calibri"/>
                <a:cs typeface="Calibri"/>
              </a:rPr>
              <a:t>Random subsample: 115 k compositions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883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Feature Scoring – Intensity</a:t>
            </a:r>
            <a:endParaRPr lang="en-US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2000" y="9906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sz="2400" b="0" smtClean="0"/>
              <a:t>Intensity ratio of T</a:t>
            </a:r>
            <a:r>
              <a:rPr lang="en-US" sz="2400" b="0" baseline="-25000" smtClean="0"/>
              <a:t>0</a:t>
            </a:r>
            <a:r>
              <a:rPr lang="en-US" sz="2400" b="0" smtClean="0"/>
              <a:t> and T</a:t>
            </a:r>
            <a:r>
              <a:rPr lang="en-US" sz="2400" b="0" baseline="-25000" smtClean="0"/>
              <a:t>j</a:t>
            </a:r>
            <a:r>
              <a:rPr lang="en-US" sz="2400" b="0" smtClean="0"/>
              <a:t>:</a:t>
            </a:r>
          </a:p>
          <a:p>
            <a:endParaRPr lang="en-US" sz="2400" b="0" smtClean="0"/>
          </a:p>
          <a:p>
            <a:endParaRPr lang="en-US" sz="2400" b="0" smtClean="0"/>
          </a:p>
          <a:p>
            <a:r>
              <a:rPr lang="en-US" sz="2400" b="0" smtClean="0"/>
              <a:t>Assess if valid isotope ratios:</a:t>
            </a:r>
          </a:p>
          <a:p>
            <a:endParaRPr lang="en-US" sz="2400" b="0" smtClean="0"/>
          </a:p>
        </p:txBody>
      </p:sp>
      <p:grpSp>
        <p:nvGrpSpPr>
          <p:cNvPr id="9" name="Gruppierung 8"/>
          <p:cNvGrpSpPr/>
          <p:nvPr/>
        </p:nvGrpSpPr>
        <p:grpSpPr>
          <a:xfrm>
            <a:off x="152400" y="2133600"/>
            <a:ext cx="4421041" cy="3054350"/>
            <a:chOff x="152400" y="2133600"/>
            <a:chExt cx="4421041" cy="3054350"/>
          </a:xfrm>
        </p:grpSpPr>
        <p:pic>
          <p:nvPicPr>
            <p:cNvPr id="10" name="Bild 5" descr="3dplo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1" t="9235" r="19444" b="10773"/>
            <a:stretch>
              <a:fillRect/>
            </a:stretch>
          </p:blipFill>
          <p:spPr bwMode="auto">
            <a:xfrm>
              <a:off x="152400" y="2133600"/>
              <a:ext cx="4045893" cy="305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3594545" y="2971800"/>
              <a:ext cx="375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0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26067" y="32120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1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22093" y="37338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2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196415" y="42672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smtClean="0">
                  <a:solidFill>
                    <a:srgbClr val="A51E37"/>
                  </a:solidFill>
                  <a:latin typeface="Calibri"/>
                  <a:cs typeface="Calibri"/>
                </a:rPr>
                <a:t>T</a:t>
              </a:r>
              <a:r>
                <a:rPr lang="en-US" sz="1800" b="0" baseline="-25000" smtClean="0">
                  <a:solidFill>
                    <a:srgbClr val="A51E37"/>
                  </a:solidFill>
                  <a:latin typeface="Calibri"/>
                  <a:cs typeface="Calibri"/>
                </a:rPr>
                <a:t>3</a:t>
              </a:r>
              <a:endParaRPr lang="en-US" sz="1800" b="0" baseline="-25000">
                <a:solidFill>
                  <a:srgbClr val="A51E37"/>
                </a:solidFill>
                <a:latin typeface="Calibri"/>
                <a:cs typeface="Calibri"/>
              </a:endParaRPr>
            </a:p>
          </p:txBody>
        </p:sp>
      </p:grp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043888"/>
              </p:ext>
            </p:extLst>
          </p:nvPr>
        </p:nvGraphicFramePr>
        <p:xfrm>
          <a:off x="6172200" y="1600200"/>
          <a:ext cx="85344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Formel" r:id="rId4" imgW="711200" imgH="571500" progId="Equation.3">
                  <p:embed/>
                </p:oleObj>
              </mc:Choice>
              <mc:Fallback>
                <p:oleObj name="Formel" r:id="rId4" imgW="7112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2200" y="1600200"/>
                        <a:ext cx="85344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1894164" y="182880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0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14600" y="335280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1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124200" y="397406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2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657600" y="4202668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smtClean="0">
                <a:solidFill>
                  <a:srgbClr val="A51E37"/>
                </a:solidFill>
                <a:latin typeface="Calibri"/>
                <a:cs typeface="Calibri"/>
              </a:rPr>
              <a:t>i</a:t>
            </a:r>
            <a:r>
              <a:rPr lang="en-US" sz="1800" b="0" baseline="-25000" smtClean="0">
                <a:solidFill>
                  <a:srgbClr val="A51E37"/>
                </a:solidFill>
                <a:latin typeface="Calibri"/>
                <a:cs typeface="Calibri"/>
              </a:rPr>
              <a:t>3</a:t>
            </a:r>
            <a:endParaRPr lang="en-US" sz="1800" b="0" baseline="-25000">
              <a:solidFill>
                <a:srgbClr val="A51E37"/>
              </a:solidFill>
              <a:latin typeface="Calibri"/>
              <a:cs typeface="Calibri"/>
            </a:endParaRPr>
          </a:p>
        </p:txBody>
      </p:sp>
      <p:sp>
        <p:nvSpPr>
          <p:cNvPr id="24" name="Abgerundetes Rechteck 23"/>
          <p:cNvSpPr/>
          <p:nvPr/>
        </p:nvSpPr>
        <p:spPr bwMode="auto">
          <a:xfrm>
            <a:off x="5867400" y="3886200"/>
            <a:ext cx="1676400" cy="914400"/>
          </a:xfrm>
          <a:prstGeom prst="round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SVM</a:t>
            </a:r>
            <a:b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</a:b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RBF kernel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5" name="Pfeil nach unten 24"/>
          <p:cNvSpPr/>
          <p:nvPr/>
        </p:nvSpPr>
        <p:spPr bwMode="auto">
          <a:xfrm>
            <a:off x="6553200" y="3505200"/>
            <a:ext cx="304800" cy="304800"/>
          </a:xfrm>
          <a:prstGeom prst="downArrow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3366FF"/>
              </a:solidFill>
              <a:effectLst/>
              <a:latin typeface="Trebuchet MS" pitchFamily="-65" charset="0"/>
            </a:endParaRPr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948471"/>
              </p:ext>
            </p:extLst>
          </p:nvPr>
        </p:nvGraphicFramePr>
        <p:xfrm>
          <a:off x="5753100" y="3105150"/>
          <a:ext cx="1892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6" imgW="1892300" imgH="266700" progId="Equation.3">
                  <p:embed/>
                </p:oleObj>
              </mc:Choice>
              <mc:Fallback>
                <p:oleObj name="Equation" r:id="rId6" imgW="18923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53100" y="3105150"/>
                        <a:ext cx="1892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Pfeil nach unten 26"/>
          <p:cNvSpPr/>
          <p:nvPr/>
        </p:nvSpPr>
        <p:spPr bwMode="auto">
          <a:xfrm>
            <a:off x="6553200" y="4876800"/>
            <a:ext cx="304800" cy="304800"/>
          </a:xfrm>
          <a:prstGeom prst="downArrow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rgbClr val="3366FF"/>
              </a:solidFill>
              <a:effectLst/>
              <a:latin typeface="Trebuchet MS" pitchFamily="-65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876800" y="52578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chemeClr val="tx1"/>
                </a:solidFill>
                <a:latin typeface="Calibri"/>
                <a:cs typeface="Calibri"/>
              </a:rPr>
              <a:t>Yes, it is a legal isotope pattern, </a:t>
            </a:r>
            <a:r>
              <a:rPr lang="en-US" sz="1600" i="1" dirty="0" smtClean="0">
                <a:solidFill>
                  <a:srgbClr val="D06B20"/>
                </a:solidFill>
                <a:latin typeface="Calibri"/>
                <a:cs typeface="Calibri"/>
              </a:rPr>
              <a:t>keep it</a:t>
            </a:r>
          </a:p>
          <a:p>
            <a:pPr algn="ctr"/>
            <a:r>
              <a:rPr lang="en-US" sz="1600" b="0" i="1" dirty="0" smtClean="0">
                <a:solidFill>
                  <a:schemeClr val="tx1"/>
                </a:solidFill>
                <a:latin typeface="Calibri"/>
                <a:cs typeface="Calibri"/>
              </a:rPr>
              <a:t>Or</a:t>
            </a:r>
          </a:p>
          <a:p>
            <a:pPr algn="ctr"/>
            <a:r>
              <a:rPr lang="en-US" sz="1600" b="0" i="1" dirty="0" smtClean="0">
                <a:solidFill>
                  <a:schemeClr val="tx1"/>
                </a:solidFill>
                <a:latin typeface="Calibri"/>
                <a:cs typeface="Calibri"/>
              </a:rPr>
              <a:t>No, it is not a legal isotope pattern,</a:t>
            </a:r>
            <a:br>
              <a:rPr lang="en-US" sz="1600" b="0" i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1600" i="1" dirty="0" smtClean="0">
                <a:solidFill>
                  <a:srgbClr val="D06B20"/>
                </a:solidFill>
                <a:latin typeface="Calibri"/>
                <a:cs typeface="Calibri"/>
              </a:rPr>
              <a:t>discard it</a:t>
            </a:r>
            <a:endParaRPr lang="en-US" sz="1600" i="1" dirty="0">
              <a:solidFill>
                <a:srgbClr val="D06B20"/>
              </a:solidFill>
              <a:latin typeface="Calibri"/>
              <a:cs typeface="Calibri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76200" y="1905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intensity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914400" y="5029200"/>
            <a:ext cx="1905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ass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to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-charge m/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z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2590800" y="2667000"/>
            <a:ext cx="1066800" cy="368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kumimoji="0" 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etention</a:t>
            </a: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Calibri"/>
              </a:rPr>
              <a:t> time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769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Quantification Linearity – Spike-In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99" t="26615" r="11986" b="6251"/>
          <a:stretch/>
        </p:blipFill>
        <p:spPr>
          <a:xfrm>
            <a:off x="107504" y="1282415"/>
            <a:ext cx="8891645" cy="4896544"/>
          </a:xfrm>
        </p:spPr>
      </p:pic>
      <p:sp>
        <p:nvSpPr>
          <p:cNvPr id="5" name="TextBox 4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61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– Human Plasma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99" t="16519" r="24043" b="3727"/>
          <a:stretch/>
        </p:blipFill>
        <p:spPr>
          <a:xfrm>
            <a:off x="179512" y="836711"/>
            <a:ext cx="7344816" cy="5744599"/>
          </a:xfrm>
        </p:spPr>
      </p:pic>
      <p:sp>
        <p:nvSpPr>
          <p:cNvPr id="8" name="TextBox 7"/>
          <p:cNvSpPr txBox="1"/>
          <p:nvPr/>
        </p:nvSpPr>
        <p:spPr>
          <a:xfrm>
            <a:off x="0" y="6611779"/>
            <a:ext cx="4847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err="1" smtClean="0">
                <a:solidFill>
                  <a:schemeClr val="tx1"/>
                </a:solidFill>
              </a:rPr>
              <a:t>Kenar</a:t>
            </a:r>
            <a:r>
              <a:rPr lang="en-US" sz="1000" b="0" dirty="0" smtClean="0">
                <a:solidFill>
                  <a:schemeClr val="tx1"/>
                </a:solidFill>
              </a:rPr>
              <a:t> et al., Mol. Cell. Prot., 2014, </a:t>
            </a:r>
            <a:r>
              <a:rPr lang="fr-FR" sz="1000" b="0" dirty="0" smtClean="0">
                <a:solidFill>
                  <a:schemeClr val="tx1"/>
                </a:solidFill>
              </a:rPr>
              <a:t>13</a:t>
            </a:r>
            <a:r>
              <a:rPr lang="fr-FR" sz="1000" b="0" dirty="0">
                <a:solidFill>
                  <a:schemeClr val="tx1"/>
                </a:solidFill>
              </a:rPr>
              <a:t>(1):348-59. </a:t>
            </a:r>
            <a:r>
              <a:rPr lang="fr-FR" sz="1000" b="0" dirty="0" err="1">
                <a:solidFill>
                  <a:schemeClr val="tx1"/>
                </a:solidFill>
              </a:rPr>
              <a:t>doi</a:t>
            </a:r>
            <a:r>
              <a:rPr lang="fr-FR" sz="1000" b="0" dirty="0">
                <a:solidFill>
                  <a:schemeClr val="tx1"/>
                </a:solidFill>
              </a:rPr>
              <a:t>: 10.1074/</a:t>
            </a:r>
            <a:r>
              <a:rPr lang="fr-FR" sz="1000" b="0" dirty="0" smtClean="0">
                <a:solidFill>
                  <a:schemeClr val="tx1"/>
                </a:solidFill>
              </a:rPr>
              <a:t>mcp.M113.031278</a:t>
            </a:r>
            <a:endParaRPr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34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Specificity – Synthetic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" y="990600"/>
            <a:ext cx="8836152" cy="323048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D06B20"/>
                </a:solidFill>
              </a:rPr>
              <a:t>Benchmarking feature detection algorithms is HARD</a:t>
            </a:r>
          </a:p>
          <a:p>
            <a:pPr lvl="1"/>
            <a:r>
              <a:rPr lang="en-US" dirty="0" smtClean="0"/>
              <a:t>Multiple metrics are required: linearity, sensitivity, specificity</a:t>
            </a:r>
          </a:p>
          <a:p>
            <a:pPr lvl="1"/>
            <a:r>
              <a:rPr lang="en-US" dirty="0" smtClean="0"/>
              <a:t>Sensitivity </a:t>
            </a:r>
            <a:r>
              <a:rPr lang="en-US" dirty="0"/>
              <a:t>needs to be balanced with specificity</a:t>
            </a:r>
          </a:p>
          <a:p>
            <a:pPr lvl="1"/>
            <a:r>
              <a:rPr lang="en-US" dirty="0" smtClean="0"/>
              <a:t>Experimental data does not come with a well-defined ground truth </a:t>
            </a:r>
          </a:p>
          <a:p>
            <a:r>
              <a:rPr lang="en-US" b="1" dirty="0" smtClean="0">
                <a:solidFill>
                  <a:srgbClr val="D06B20"/>
                </a:solidFill>
              </a:rPr>
              <a:t>Idea</a:t>
            </a:r>
          </a:p>
          <a:p>
            <a:pPr lvl="1"/>
            <a:r>
              <a:rPr lang="en-US" dirty="0" smtClean="0"/>
              <a:t>Simulated LC-MS data with known composition</a:t>
            </a:r>
          </a:p>
          <a:p>
            <a:pPr lvl="1"/>
            <a:r>
              <a:rPr lang="en-US" dirty="0" smtClean="0"/>
              <a:t>Take a well-defined experimental dataset (identification lists from a metabolomics study, plant metabolites)</a:t>
            </a:r>
          </a:p>
          <a:p>
            <a:pPr lvl="1"/>
            <a:r>
              <a:rPr lang="en-US" dirty="0" err="1" smtClean="0"/>
              <a:t>OpenMS</a:t>
            </a:r>
            <a:r>
              <a:rPr lang="en-US" dirty="0" smtClean="0"/>
              <a:t> LC-MS simulator was expanded to generate metabolite data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88842"/>
              </p:ext>
            </p:extLst>
          </p:nvPr>
        </p:nvGraphicFramePr>
        <p:xfrm>
          <a:off x="1043608" y="4365104"/>
          <a:ext cx="7056785" cy="197239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341113"/>
                <a:gridCol w="1730387"/>
                <a:gridCol w="1584407"/>
                <a:gridCol w="1400878"/>
              </a:tblGrid>
              <a:tr h="6762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Method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Recall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Precision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F-score</a:t>
                      </a:r>
                      <a:endParaRPr lang="en-US" sz="2000" dirty="0"/>
                    </a:p>
                  </a:txBody>
                  <a:tcPr anchor="ctr"/>
                </a:tc>
              </a:tr>
              <a:tr h="6198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OpenMS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96%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97%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0.97</a:t>
                      </a:r>
                      <a:endParaRPr lang="en-US" sz="2000" dirty="0"/>
                    </a:p>
                  </a:txBody>
                  <a:tcPr anchor="ctr"/>
                </a:tc>
              </a:tr>
              <a:tr h="6762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XCMS/Camera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88%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37%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0.52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505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2667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Workflows for non-targeted metabolomics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Metabolomics workflows with OpenMS in KNIME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Integration into Compound Discoverer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 12B</a:t>
            </a:r>
            <a:br>
              <a:rPr lang="en-US" dirty="0" smtClean="0"/>
            </a:br>
            <a:r>
              <a:rPr lang="en-US" dirty="0" smtClean="0"/>
              <a:t>Non-</a:t>
            </a:r>
            <a:r>
              <a:rPr lang="en-US" dirty="0" err="1" smtClean="0"/>
              <a:t>targetd</a:t>
            </a:r>
            <a:r>
              <a:rPr lang="en-US" dirty="0" smtClean="0"/>
              <a:t> Metabolomics with OpenMS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44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495766" y="3645024"/>
            <a:ext cx="3714521" cy="2808312"/>
          </a:xfrm>
          <a:prstGeom prst="rect">
            <a:avLst/>
          </a:prstGeom>
          <a:noFill/>
          <a:ln w="9525" cap="flat" cmpd="sng" algn="ctr">
            <a:solidFill>
              <a:srgbClr val="B4A3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Throughput vs. Low Throughput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5552" y="952814"/>
            <a:ext cx="8172896" cy="5500522"/>
            <a:chOff x="503560" y="952814"/>
            <a:chExt cx="8172896" cy="5500522"/>
          </a:xfrm>
        </p:grpSpPr>
        <p:grpSp>
          <p:nvGrpSpPr>
            <p:cNvPr id="13" name="Group 12"/>
            <p:cNvGrpSpPr/>
            <p:nvPr/>
          </p:nvGrpSpPr>
          <p:grpSpPr>
            <a:xfrm>
              <a:off x="4961935" y="3645024"/>
              <a:ext cx="3714521" cy="2808312"/>
              <a:chOff x="4961935" y="3645024"/>
              <a:chExt cx="3714521" cy="2808312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4961935" y="3645024"/>
                <a:ext cx="3714521" cy="2808312"/>
              </a:xfrm>
              <a:prstGeom prst="rect">
                <a:avLst/>
              </a:prstGeom>
              <a:noFill/>
              <a:ln w="9525" cap="flat" cmpd="sng" algn="ctr">
                <a:solidFill>
                  <a:srgbClr val="B4A36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Trebuchet MS" pitchFamily="-65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80112" y="4032275"/>
                <a:ext cx="2463729" cy="2205037"/>
              </a:xfrm>
              <a:prstGeom prst="rect">
                <a:avLst/>
              </a:prstGeom>
            </p:spPr>
          </p:pic>
        </p:grpSp>
        <p:sp>
          <p:nvSpPr>
            <p:cNvPr id="9" name="Down Arrow 8"/>
            <p:cNvSpPr/>
            <p:nvPr/>
          </p:nvSpPr>
          <p:spPr bwMode="auto">
            <a:xfrm>
              <a:off x="1453619" y="3284984"/>
              <a:ext cx="1800200" cy="648072"/>
            </a:xfrm>
            <a:prstGeom prst="downArrow">
              <a:avLst/>
            </a:prstGeom>
            <a:solidFill>
              <a:schemeClr val="accent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sp>
          <p:nvSpPr>
            <p:cNvPr id="10" name="Down Arrow 9"/>
            <p:cNvSpPr/>
            <p:nvPr/>
          </p:nvSpPr>
          <p:spPr bwMode="auto">
            <a:xfrm>
              <a:off x="5940152" y="3284984"/>
              <a:ext cx="1800200" cy="648072"/>
            </a:xfrm>
            <a:prstGeom prst="down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endParaRPr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6FF6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03560" y="980728"/>
              <a:ext cx="3708400" cy="2474886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932040" y="952814"/>
              <a:ext cx="3718859" cy="25288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8678" t="45349" r="26078" b="22301"/>
          <a:stretch/>
        </p:blipFill>
        <p:spPr>
          <a:xfrm>
            <a:off x="504776" y="4221088"/>
            <a:ext cx="363250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75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The Holy </a:t>
            </a:r>
            <a:r>
              <a:rPr lang="de-DE" dirty="0" err="1" smtClean="0"/>
              <a:t>Grail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3" descr="Harddisk?u_011137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/>
          <a:stretch/>
        </p:blipFill>
        <p:spPr>
          <a:xfrm>
            <a:off x="0" y="1772816"/>
            <a:ext cx="2720307" cy="2636912"/>
          </a:xfrm>
          <a:prstGeom prst="rect">
            <a:avLst/>
          </a:prstGeom>
        </p:spPr>
      </p:pic>
      <p:pic>
        <p:nvPicPr>
          <p:cNvPr id="5" name="Bild 4" descr="shutterstock_6033382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43" y="836712"/>
            <a:ext cx="3900264" cy="329182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/>
          <a:srcRect l="-5760" r="5760" b="26101"/>
          <a:stretch/>
        </p:blipFill>
        <p:spPr>
          <a:xfrm>
            <a:off x="6876256" y="2386559"/>
            <a:ext cx="1800200" cy="154649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377" y="4797152"/>
            <a:ext cx="1130991" cy="137911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163" y="4979259"/>
            <a:ext cx="1102261" cy="140206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406" y="5229200"/>
            <a:ext cx="1070090" cy="1368152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 bwMode="auto">
          <a:xfrm>
            <a:off x="2123728" y="2564904"/>
            <a:ext cx="1008112" cy="129614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>
            <a:off x="6372200" y="2564904"/>
            <a:ext cx="1008112" cy="129614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sp>
        <p:nvSpPr>
          <p:cNvPr id="15" name="Pfeil nach rechts 14"/>
          <p:cNvSpPr/>
          <p:nvPr/>
        </p:nvSpPr>
        <p:spPr bwMode="auto">
          <a:xfrm rot="5400000">
            <a:off x="7308304" y="3645024"/>
            <a:ext cx="1008112" cy="129614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8"/>
          <a:srcRect l="19814" t="24554" r="19325" b="20562"/>
          <a:stretch/>
        </p:blipFill>
        <p:spPr>
          <a:xfrm>
            <a:off x="3419872" y="4221088"/>
            <a:ext cx="2599467" cy="23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Metabolite Quantification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accent5"/>
                </a:solidFill>
              </a:rPr>
              <a:t>Label-free proteomics </a:t>
            </a:r>
            <a:r>
              <a:rPr lang="en-US" sz="2400" dirty="0" smtClean="0"/>
              <a:t>is similar to </a:t>
            </a:r>
            <a:r>
              <a:rPr lang="en-US" sz="2400" b="1" dirty="0" smtClean="0">
                <a:solidFill>
                  <a:srgbClr val="D06B20"/>
                </a:solidFill>
              </a:rPr>
              <a:t>non-targeted metabolomics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Overall workflow is identical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Feature finding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Map alignment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Feature linking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Feature-finding approaches are algorithmically </a:t>
            </a:r>
            <a:r>
              <a:rPr lang="en-US" sz="2400" b="1" dirty="0" smtClean="0">
                <a:solidFill>
                  <a:srgbClr val="D06B20"/>
                </a:solidFill>
              </a:rPr>
              <a:t>similar</a:t>
            </a:r>
            <a:r>
              <a:rPr lang="en-US" sz="2400" dirty="0" smtClean="0">
                <a:solidFill>
                  <a:srgbClr val="D06B20"/>
                </a:solidFill>
              </a:rPr>
              <a:t> </a:t>
            </a:r>
            <a:r>
              <a:rPr lang="en-US" sz="2400" dirty="0" smtClean="0"/>
              <a:t>to those used in proteomics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Mass traces usually at the heart of the algorithm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Assembly into features can be done similarly 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However, there are some </a:t>
            </a:r>
            <a:r>
              <a:rPr lang="en-US" sz="2400" b="1" dirty="0" smtClean="0">
                <a:solidFill>
                  <a:srgbClr val="D06B20"/>
                </a:solidFill>
              </a:rPr>
              <a:t>differences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Isotopic patterns differ from proteomics (no averagine!)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Mass range and charge states are different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18699711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OpenMS</a:t>
            </a:r>
            <a:r>
              <a:rPr lang="en-US" dirty="0" smtClean="0"/>
              <a:t> 1.10 &amp; KNIME</a:t>
            </a:r>
            <a:endParaRPr lang="en-US" dirty="0"/>
          </a:p>
        </p:txBody>
      </p:sp>
      <p:pic>
        <p:nvPicPr>
          <p:cNvPr id="7" name="First_OpenMS-KNIME_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262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49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– Biomarker 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5448" y="3212976"/>
            <a:ext cx="8836152" cy="31878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Complex workflow analyzing a diabetes-related metabolomics biomarker study</a:t>
            </a:r>
          </a:p>
          <a:p>
            <a:pPr lvl="1"/>
            <a:r>
              <a:rPr lang="en-US" dirty="0" smtClean="0"/>
              <a:t>Data preprocessing (yellow)</a:t>
            </a:r>
          </a:p>
          <a:p>
            <a:pPr lvl="1"/>
            <a:r>
              <a:rPr lang="en-US" dirty="0" smtClean="0"/>
              <a:t>Quantification (purple)</a:t>
            </a:r>
          </a:p>
          <a:p>
            <a:pPr lvl="1"/>
            <a:r>
              <a:rPr lang="en-US" dirty="0" smtClean="0"/>
              <a:t>Identification based on accurate mass/HMDB (gray)</a:t>
            </a:r>
          </a:p>
          <a:p>
            <a:pPr lvl="1"/>
            <a:r>
              <a:rPr lang="en-US" dirty="0" smtClean="0"/>
              <a:t>Detection of distinctive features, statistics (green/gray)</a:t>
            </a:r>
          </a:p>
          <a:p>
            <a:pPr lvl="1"/>
            <a:r>
              <a:rPr lang="en-US" dirty="0" smtClean="0"/>
              <a:t>Reporting of differential features and their structures (orange)</a:t>
            </a:r>
            <a:endParaRPr lang="en-US" dirty="0"/>
          </a:p>
        </p:txBody>
      </p:sp>
      <p:pic>
        <p:nvPicPr>
          <p:cNvPr id="9" name="Content Placeholder 6" descr="MetaboW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3083" r="1416" b="77009"/>
          <a:stretch/>
        </p:blipFill>
        <p:spPr>
          <a:xfrm>
            <a:off x="-112539" y="634786"/>
            <a:ext cx="930651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5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Metabolite Quantitation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404" b="2365"/>
          <a:stretch/>
        </p:blipFill>
        <p:spPr>
          <a:xfrm>
            <a:off x="155448" y="990600"/>
            <a:ext cx="8836152" cy="22479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" r="784"/>
          <a:stretch/>
        </p:blipFill>
        <p:spPr>
          <a:xfrm>
            <a:off x="1854200" y="2514600"/>
            <a:ext cx="3213037" cy="4114800"/>
          </a:xfrm>
          <a:prstGeom prst="rect">
            <a:avLst/>
          </a:prstGeom>
        </p:spPr>
      </p:pic>
      <p:graphicFrame>
        <p:nvGraphicFramePr>
          <p:cNvPr id="9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374923"/>
              </p:ext>
            </p:extLst>
          </p:nvPr>
        </p:nvGraphicFramePr>
        <p:xfrm>
          <a:off x="3200400" y="3733800"/>
          <a:ext cx="5756965" cy="2492032"/>
        </p:xfrm>
        <a:graphic>
          <a:graphicData uri="http://schemas.openxmlformats.org/drawingml/2006/table">
            <a:tbl>
              <a:tblPr/>
              <a:tblGrid>
                <a:gridCol w="841432"/>
                <a:gridCol w="841431"/>
                <a:gridCol w="841432"/>
                <a:gridCol w="354188"/>
                <a:gridCol w="539715"/>
                <a:gridCol w="1079431"/>
                <a:gridCol w="1259336"/>
              </a:tblGrid>
              <a:tr h="30044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CONSENSUS FEAT ID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centroid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rt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centroid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m/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z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charge</a:t>
                      </a:r>
                      <a:endParaRPr kumimoji="0" lang="de-DE" sz="9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sample 1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intensity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sample 2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intensity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267.2673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5288099840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50020923440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318.71268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18835900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17835200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336.29508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7285210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6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285210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419.17302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175022000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105022000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5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274.60434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44317400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33317400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6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325.94712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11875200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12879200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7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550.42272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4871360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5071360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351.40896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2919350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1019350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9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460.4874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2021340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3221340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571.89324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1546820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1446820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380.23242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1993120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1893120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264.16152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195.0651868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269592992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279592532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403.72314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195.0651868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21862600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20342600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76200" y="3352800"/>
            <a:ext cx="1676400" cy="3146286"/>
            <a:chOff x="76200" y="3352800"/>
            <a:chExt cx="1676400" cy="3146286"/>
          </a:xfrm>
        </p:grpSpPr>
        <p:grpSp>
          <p:nvGrpSpPr>
            <p:cNvPr id="24" name="Group 23"/>
            <p:cNvGrpSpPr/>
            <p:nvPr/>
          </p:nvGrpSpPr>
          <p:grpSpPr>
            <a:xfrm>
              <a:off x="76200" y="3352800"/>
              <a:ext cx="1676400" cy="2351975"/>
              <a:chOff x="76200" y="3657600"/>
              <a:chExt cx="1676400" cy="235197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400" y="3657600"/>
                <a:ext cx="838200" cy="742156"/>
              </a:xfrm>
              <a:prstGeom prst="rect">
                <a:avLst/>
              </a:prstGeom>
            </p:spPr>
          </p:pic>
          <p:pic>
            <p:nvPicPr>
              <p:cNvPr id="11" name="Bild 15" descr="3dplot_syn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95" r="1286" b="723"/>
              <a:stretch/>
            </p:blipFill>
            <p:spPr bwMode="auto">
              <a:xfrm>
                <a:off x="76200" y="4419600"/>
                <a:ext cx="1676400" cy="1589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6200" y="5791200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latin typeface="Calibri"/>
                  <a:cs typeface="Calibri"/>
                </a:rPr>
                <a:t>5 controls vs. 5 samples</a:t>
              </a:r>
              <a:endParaRPr lang="en-US" sz="2000" b="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704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Table Magic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7" b="465"/>
          <a:stretch/>
        </p:blipFill>
        <p:spPr>
          <a:xfrm>
            <a:off x="155448" y="838200"/>
            <a:ext cx="8836152" cy="2997200"/>
          </a:xfrm>
        </p:spPr>
      </p:pic>
      <p:graphicFrame>
        <p:nvGraphicFramePr>
          <p:cNvPr id="11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198502"/>
              </p:ext>
            </p:extLst>
          </p:nvPr>
        </p:nvGraphicFramePr>
        <p:xfrm>
          <a:off x="1126098" y="3962400"/>
          <a:ext cx="6874902" cy="2492032"/>
        </p:xfrm>
        <a:graphic>
          <a:graphicData uri="http://schemas.openxmlformats.org/drawingml/2006/table">
            <a:tbl>
              <a:tblPr/>
              <a:tblGrid>
                <a:gridCol w="743778"/>
                <a:gridCol w="743777"/>
                <a:gridCol w="743778"/>
                <a:gridCol w="313082"/>
                <a:gridCol w="477078"/>
                <a:gridCol w="940907"/>
                <a:gridCol w="990600"/>
                <a:gridCol w="990600"/>
                <a:gridCol w="931302"/>
              </a:tblGrid>
              <a:tr h="30044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Row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 ID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centroid.rt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centroid.mz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charge</a:t>
                      </a:r>
                      <a:endParaRPr kumimoji="0" lang="de-DE" sz="9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Control_1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Control_2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Sample_2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Sample_2</a:t>
                      </a:r>
                      <a:endParaRPr kumimoji="0" lang="de-DE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99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267.2673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5288099840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50020923440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5288099840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50020923440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318.71268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18835900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17835200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18835900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17835200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336.29508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163.0753568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7285210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6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285210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7285210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6</a:t>
                      </a: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285210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419.17302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175022000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105022000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175022000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105022000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5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274.60434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44317400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33317400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44317400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33317400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6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325.94712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11875200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12879200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11875200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12879200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7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550.42272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4871360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5071360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4871360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5071360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351.40896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2919350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1019350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2919350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1019350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9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460.4874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2021340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3221340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2021340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3221340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571.89324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1546820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1446820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1546820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1446820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11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380.23242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179.0702718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1993120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1893120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1993120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1893120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264.16152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195.0651868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269592992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279592532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269592992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279592532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13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403.72314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195.0651868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21862600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20342600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21862600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20342600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654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FEATURE 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...</a:t>
                      </a:r>
                    </a:p>
                  </a:txBody>
                  <a:tcPr marL="12593" marR="12593" marT="12596" marB="0" anchor="b"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807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Hypothesis Testing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32" b="174"/>
          <a:stretch/>
        </p:blipFill>
        <p:spPr>
          <a:xfrm>
            <a:off x="155448" y="838200"/>
            <a:ext cx="8836152" cy="4152900"/>
          </a:xfrm>
        </p:spPr>
      </p:pic>
      <p:pic>
        <p:nvPicPr>
          <p:cNvPr id="8" name="Picture 7" descr="box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1"/>
          <a:stretch/>
        </p:blipFill>
        <p:spPr>
          <a:xfrm>
            <a:off x="228600" y="3995657"/>
            <a:ext cx="5490446" cy="248134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7797800" y="4203700"/>
            <a:ext cx="419100" cy="254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>
              <a:ln>
                <a:solidFill>
                  <a:srgbClr val="000000"/>
                </a:solidFill>
              </a:ln>
              <a:solidFill>
                <a:srgbClr val="A51E37"/>
              </a:solidFill>
              <a:effectLst/>
              <a:latin typeface="Trebuchet MS" pitchFamily="-65" charset="0"/>
            </a:endParaRPr>
          </a:p>
        </p:txBody>
      </p:sp>
      <p:pic>
        <p:nvPicPr>
          <p:cNvPr id="11" name="Picture 10" descr="qq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862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6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Metabolite 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3429000"/>
            <a:ext cx="2736304" cy="1323439"/>
          </a:xfrm>
          <a:prstGeom prst="rect">
            <a:avLst/>
          </a:prstGeom>
          <a:solidFill>
            <a:srgbClr val="D0DBE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Multiple ID strategies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Accurate mass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Retention time database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Retention time prediction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Spectral matching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5" y="4781470"/>
            <a:ext cx="2736304" cy="1815882"/>
          </a:xfrm>
          <a:prstGeom prst="rect">
            <a:avLst/>
          </a:prstGeom>
          <a:solidFill>
            <a:srgbClr val="D0DBE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KNIME provides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Online access to structure</a:t>
            </a:r>
          </a:p>
          <a:p>
            <a:pPr marL="177800" indent="-177800" algn="l"/>
            <a:r>
              <a:rPr lang="en-US" sz="1600" b="0" dirty="0" smtClean="0">
                <a:solidFill>
                  <a:schemeClr val="tx1"/>
                </a:solidFill>
              </a:rPr>
              <a:t>	databases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Structure visualization</a:t>
            </a:r>
          </a:p>
          <a:p>
            <a:pPr marL="177800" indent="-177800" algn="l">
              <a:buFont typeface="Arial"/>
              <a:buChar char="•"/>
            </a:pPr>
            <a:r>
              <a:rPr lang="en-US" sz="1600" b="0" dirty="0" err="1" smtClean="0">
                <a:solidFill>
                  <a:schemeClr val="tx1"/>
                </a:solidFill>
              </a:rPr>
              <a:t>Cheminformatics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450850" lvl="2" indent="-177800" algn="l">
              <a:buFont typeface="Arial"/>
              <a:buChar char="•"/>
            </a:pPr>
            <a:r>
              <a:rPr lang="en-US" sz="1600" b="0" dirty="0" err="1" smtClean="0">
                <a:solidFill>
                  <a:schemeClr val="tx1"/>
                </a:solidFill>
              </a:rPr>
              <a:t>Metabolization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450850" lvl="2" indent="-177800" algn="l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Substructure search</a:t>
            </a:r>
          </a:p>
        </p:txBody>
      </p:sp>
      <p:pic>
        <p:nvPicPr>
          <p:cNvPr id="8" name="KNIME_MX_scrolling_structure_ta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3428999"/>
            <a:ext cx="4248472" cy="3186355"/>
          </a:xfrm>
          <a:prstGeom prst="rect">
            <a:avLst/>
          </a:prstGeom>
        </p:spPr>
      </p:pic>
      <p:pic>
        <p:nvPicPr>
          <p:cNvPr id="14" name="Picture 13" descr="Screen Shot 2014-06-17 at 12.17.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23058" r="18593" b="40148"/>
          <a:stretch/>
        </p:blipFill>
        <p:spPr>
          <a:xfrm>
            <a:off x="462843" y="882000"/>
            <a:ext cx="8357629" cy="24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7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Thermo Fisher Compound Discoverer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46172" r="-46172"/>
          <a:stretch>
            <a:fillRect/>
          </a:stretch>
        </p:blipFill>
        <p:spPr>
          <a:xfrm>
            <a:off x="155448" y="980728"/>
            <a:ext cx="8836152" cy="5410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04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Metabolomics – Biomarker 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5448" y="3212976"/>
            <a:ext cx="8836152" cy="31878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Complex workflow for a diabetes-related metabolomics biomarker study (normal vs. disease)</a:t>
            </a:r>
          </a:p>
          <a:p>
            <a:pPr lvl="1"/>
            <a:r>
              <a:rPr lang="en-US" dirty="0" smtClean="0"/>
              <a:t>Data preprocessing (yellow)</a:t>
            </a:r>
          </a:p>
          <a:p>
            <a:pPr lvl="1"/>
            <a:r>
              <a:rPr lang="en-US" dirty="0" smtClean="0"/>
              <a:t>Quantification (purple)</a:t>
            </a:r>
          </a:p>
          <a:p>
            <a:pPr lvl="1"/>
            <a:r>
              <a:rPr lang="en-US" dirty="0" smtClean="0"/>
              <a:t>Identification based on accurate mass/HMDB (gray)</a:t>
            </a:r>
          </a:p>
          <a:p>
            <a:pPr lvl="1"/>
            <a:r>
              <a:rPr lang="en-US" dirty="0" smtClean="0"/>
              <a:t>Detection of distinctive features, statistics (green/gray)</a:t>
            </a:r>
          </a:p>
          <a:p>
            <a:pPr lvl="1"/>
            <a:r>
              <a:rPr lang="en-US" dirty="0" smtClean="0"/>
              <a:t>Reporting of differential features and their structures (orange)</a:t>
            </a:r>
            <a:endParaRPr lang="en-US" dirty="0"/>
          </a:p>
        </p:txBody>
      </p:sp>
      <p:pic>
        <p:nvPicPr>
          <p:cNvPr id="9" name="Content Placeholder 6" descr="MetaboW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3083" r="1416" b="77009"/>
          <a:stretch/>
        </p:blipFill>
        <p:spPr>
          <a:xfrm>
            <a:off x="-112539" y="634786"/>
            <a:ext cx="9306513" cy="2664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8876" y="862628"/>
            <a:ext cx="4651222" cy="223224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Compound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-65" charset="0"/>
              </a:rPr>
              <a:t> Discoverer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01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D_OpenMS_MX_Qu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0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52400" y="914400"/>
            <a:ext cx="8836152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XCMS</a:t>
            </a:r>
          </a:p>
          <a:p>
            <a:pPr lvl="1">
              <a:lnSpc>
                <a:spcPct val="90000"/>
              </a:lnSpc>
            </a:pPr>
            <a:r>
              <a:rPr lang="en-US" sz="1200" dirty="0"/>
              <a:t>C.A. Smith, E.J. Want, G.C. Tong, R. </a:t>
            </a:r>
            <a:r>
              <a:rPr lang="en-US" sz="1200" dirty="0" err="1"/>
              <a:t>Abagyan</a:t>
            </a:r>
            <a:r>
              <a:rPr lang="en-US" sz="1200" dirty="0"/>
              <a:t>, and G. </a:t>
            </a:r>
            <a:r>
              <a:rPr lang="en-US" sz="1200" dirty="0" err="1"/>
              <a:t>Siuzdak</a:t>
            </a:r>
            <a:r>
              <a:rPr lang="en-US" sz="1200" dirty="0"/>
              <a:t>. XCMS: Processing Mass Spectrometry Data for Metabolite Profiling Using Nonlinear Peak Alignment, Matching, and Identification. </a:t>
            </a:r>
            <a:r>
              <a:rPr lang="en-US" sz="1200" dirty="0" smtClean="0"/>
              <a:t>Anal. Chem., 2006, </a:t>
            </a: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600" b="1" dirty="0" err="1" smtClean="0"/>
              <a:t>FeatureFinderMetabo</a:t>
            </a:r>
            <a:endParaRPr lang="en-US" sz="1600" b="1" dirty="0" smtClean="0"/>
          </a:p>
          <a:p>
            <a:pPr lvl="1">
              <a:lnSpc>
                <a:spcPct val="90000"/>
              </a:lnSpc>
            </a:pPr>
            <a:r>
              <a:rPr lang="en-US" sz="1400" dirty="0" err="1"/>
              <a:t>Kenar</a:t>
            </a:r>
            <a:r>
              <a:rPr lang="en-US" sz="1400" dirty="0"/>
              <a:t>, E, Franken, H, </a:t>
            </a:r>
            <a:r>
              <a:rPr lang="en-US" sz="1400" dirty="0" err="1"/>
              <a:t>Forcisi</a:t>
            </a:r>
            <a:r>
              <a:rPr lang="en-US" sz="1400" dirty="0"/>
              <a:t>, S, </a:t>
            </a:r>
            <a:r>
              <a:rPr lang="en-US" sz="1400" dirty="0" err="1"/>
              <a:t>Wörmann</a:t>
            </a:r>
            <a:r>
              <a:rPr lang="en-US" sz="1400" dirty="0"/>
              <a:t>, K, </a:t>
            </a:r>
            <a:r>
              <a:rPr lang="en-US" sz="1400" dirty="0" err="1"/>
              <a:t>Häring</a:t>
            </a:r>
            <a:r>
              <a:rPr lang="en-US" sz="1400" dirty="0"/>
              <a:t>, H, Lehmann, R, Schmitt-</a:t>
            </a:r>
            <a:r>
              <a:rPr lang="en-US" sz="1400" dirty="0" err="1"/>
              <a:t>Kopplin</a:t>
            </a:r>
            <a:r>
              <a:rPr lang="en-US" sz="1400" dirty="0"/>
              <a:t>, P, Zell, A, and Kohlbacher, O (2014)</a:t>
            </a:r>
            <a:r>
              <a:rPr lang="en-US" sz="1400" dirty="0" smtClean="0"/>
              <a:t>. Automated </a:t>
            </a:r>
            <a:r>
              <a:rPr lang="en-US" sz="1400" dirty="0"/>
              <a:t>Label-Free Quantification of Metabolites from LC-MS </a:t>
            </a:r>
            <a:r>
              <a:rPr lang="en-US" sz="1400" dirty="0" smtClean="0"/>
              <a:t>Data. Mol</a:t>
            </a:r>
            <a:r>
              <a:rPr lang="en-US" sz="1400" dirty="0"/>
              <a:t>. Cell. Prot., 13(1):348-59</a:t>
            </a:r>
            <a:r>
              <a:rPr lang="en-US" sz="1400" dirty="0" smtClean="0"/>
              <a:t>.  </a:t>
            </a:r>
            <a:r>
              <a:rPr lang="en-US" sz="1400" dirty="0" smtClean="0">
                <a:hlinkClick r:id="rId2"/>
              </a:rPr>
              <a:t>http://dx.doi.org</a:t>
            </a:r>
            <a:r>
              <a:rPr lang="en-US" sz="1400" dirty="0">
                <a:hlinkClick r:id="rId2"/>
              </a:rPr>
              <a:t>/10.1074/</a:t>
            </a:r>
            <a:r>
              <a:rPr lang="en-US" sz="1400" dirty="0" smtClean="0">
                <a:hlinkClick r:id="rId2"/>
              </a:rPr>
              <a:t>mcp.M113.031278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endParaRPr lang="en-US" sz="1400" dirty="0" smtClean="0"/>
          </a:p>
          <a:p>
            <a:pPr lvl="1">
              <a:lnSpc>
                <a:spcPct val="90000"/>
              </a:lnSpc>
            </a:pPr>
            <a:endParaRPr lang="en-US" sz="14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2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643688"/>
            <a:ext cx="2286000" cy="209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B0E2A2-38C9-407E-9B30-D35E37AC93A0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902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abolite_map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19412" r="23210" b="12527"/>
          <a:stretch/>
        </p:blipFill>
        <p:spPr>
          <a:xfrm>
            <a:off x="0" y="804380"/>
            <a:ext cx="9144000" cy="580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Finding –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908720"/>
            <a:ext cx="6408712" cy="3014464"/>
          </a:xfrm>
          <a:solidFill>
            <a:schemeClr val="bg1">
              <a:lumMod val="85000"/>
              <a:alpha val="77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i="1" dirty="0" smtClean="0"/>
              <a:t>Map:</a:t>
            </a:r>
            <a:endParaRPr lang="en-US" sz="1800" b="1" i="1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Two-dimensional data set (RT, m/z) containing the MS signal 	from one LC-MS run.</a:t>
            </a:r>
          </a:p>
          <a:p>
            <a:pPr marL="0" indent="0">
              <a:buNone/>
            </a:pPr>
            <a:r>
              <a:rPr lang="en-US" sz="1800" b="1" i="1" dirty="0" smtClean="0"/>
              <a:t>Feature:</a:t>
            </a:r>
          </a:p>
          <a:p>
            <a:pPr marL="457200" lvl="1" indent="0">
              <a:buNone/>
            </a:pPr>
            <a:r>
              <a:rPr lang="en-US" sz="1800" dirty="0" smtClean="0"/>
              <a:t>	The sum of all the MS signals caused by the same </a:t>
            </a:r>
            <a:r>
              <a:rPr lang="en-US" sz="1800" dirty="0" err="1" smtClean="0"/>
              <a:t>analyte</a:t>
            </a:r>
            <a:r>
              <a:rPr lang="en-US" sz="1800" dirty="0" smtClean="0"/>
              <a:t> in 	a specific charge state.</a:t>
            </a:r>
          </a:p>
          <a:p>
            <a:pPr marL="457200" lvl="1" indent="0">
              <a:buNone/>
            </a:pPr>
            <a:r>
              <a:rPr lang="en-US" sz="1800" dirty="0" smtClean="0"/>
              <a:t>	Different adducts will result in distinct features. Primarily 	characterized by RT, m/z, charge, intensity.</a:t>
            </a:r>
          </a:p>
          <a:p>
            <a:pPr marL="0" indent="0">
              <a:buNone/>
            </a:pPr>
            <a:r>
              <a:rPr lang="en-US" sz="1800" b="1" i="1" dirty="0" smtClean="0"/>
              <a:t>Feature finding: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Finding the set of features explaining as much of the 	signal in a map as possible.</a:t>
            </a:r>
          </a:p>
        </p:txBody>
      </p:sp>
      <p:sp>
        <p:nvSpPr>
          <p:cNvPr id="6" name="Parallelogram 5"/>
          <p:cNvSpPr/>
          <p:nvPr/>
        </p:nvSpPr>
        <p:spPr bwMode="auto">
          <a:xfrm rot="12243417">
            <a:off x="4367673" y="5565389"/>
            <a:ext cx="804306" cy="345249"/>
          </a:xfrm>
          <a:prstGeom prst="parallelogram">
            <a:avLst>
              <a:gd name="adj" fmla="val 87307"/>
            </a:avLst>
          </a:prstGeom>
          <a:noFill/>
          <a:ln w="38100" cmpd="sng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rebuchet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72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Units 12A, 12B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41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Metabolic</a:t>
            </a:r>
            <a:r>
              <a:rPr lang="de-DE" dirty="0" smtClean="0"/>
              <a:t> </a:t>
            </a:r>
            <a:r>
              <a:rPr lang="de-DE" dirty="0" err="1" smtClean="0"/>
              <a:t>Profiling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4635624" cy="5410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chemeClr val="accent5"/>
                </a:solidFill>
              </a:rPr>
              <a:t>Find</a:t>
            </a:r>
            <a:r>
              <a:rPr lang="de-DE" sz="2400" dirty="0" smtClean="0">
                <a:solidFill>
                  <a:srgbClr val="A51E37"/>
                </a:solidFill>
              </a:rPr>
              <a:t> </a:t>
            </a:r>
            <a:r>
              <a:rPr lang="de-DE" sz="2400" dirty="0" err="1" smtClean="0"/>
              <a:t>features</a:t>
            </a:r>
            <a:r>
              <a:rPr lang="de-DE" sz="2400" dirty="0" smtClean="0"/>
              <a:t> in all </a:t>
            </a:r>
            <a:r>
              <a:rPr lang="de-DE" sz="2400" dirty="0" err="1" smtClean="0"/>
              <a:t>maps</a:t>
            </a:r>
            <a:endParaRPr lang="de-DE" sz="2400" dirty="0" smtClean="0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4427984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30"/>
          <p:cNvSpPr>
            <a:spLocks noChangeArrowheads="1"/>
          </p:cNvSpPr>
          <p:nvPr/>
        </p:nvSpPr>
        <p:spPr bwMode="auto">
          <a:xfrm>
            <a:off x="5940152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7452320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" name="Gruppierung 4"/>
          <p:cNvGrpSpPr/>
          <p:nvPr/>
        </p:nvGrpSpPr>
        <p:grpSpPr>
          <a:xfrm>
            <a:off x="5940152" y="2186036"/>
            <a:ext cx="1296144" cy="1125538"/>
            <a:chOff x="5940152" y="2186036"/>
            <a:chExt cx="1296144" cy="1125538"/>
          </a:xfrm>
        </p:grpSpPr>
        <p:sp>
          <p:nvSpPr>
            <p:cNvPr id="98" name="Oval 9"/>
            <p:cNvSpPr>
              <a:spLocks noChangeArrowheads="1"/>
            </p:cNvSpPr>
            <p:nvPr/>
          </p:nvSpPr>
          <p:spPr bwMode="auto">
            <a:xfrm>
              <a:off x="6660877" y="227176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" name="Oval 10"/>
            <p:cNvSpPr>
              <a:spLocks noChangeArrowheads="1"/>
            </p:cNvSpPr>
            <p:nvPr/>
          </p:nvSpPr>
          <p:spPr bwMode="auto">
            <a:xfrm>
              <a:off x="5940152" y="2948036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Oval 11"/>
            <p:cNvSpPr>
              <a:spLocks noChangeArrowheads="1"/>
            </p:cNvSpPr>
            <p:nvPr/>
          </p:nvSpPr>
          <p:spPr bwMode="auto">
            <a:xfrm>
              <a:off x="6570389" y="2767061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Oval 16"/>
            <p:cNvSpPr>
              <a:spLocks noChangeArrowheads="1"/>
            </p:cNvSpPr>
            <p:nvPr/>
          </p:nvSpPr>
          <p:spPr bwMode="auto">
            <a:xfrm>
              <a:off x="6749777" y="2946449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Rectangle 30"/>
            <p:cNvSpPr>
              <a:spLocks noChangeArrowheads="1"/>
            </p:cNvSpPr>
            <p:nvPr/>
          </p:nvSpPr>
          <p:spPr bwMode="auto">
            <a:xfrm>
              <a:off x="5940152" y="2186036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Oval 11"/>
            <p:cNvSpPr>
              <a:spLocks noChangeArrowheads="1"/>
            </p:cNvSpPr>
            <p:nvPr/>
          </p:nvSpPr>
          <p:spPr bwMode="auto">
            <a:xfrm>
              <a:off x="6444208" y="2919461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Oval 11"/>
            <p:cNvSpPr>
              <a:spLocks noChangeArrowheads="1"/>
            </p:cNvSpPr>
            <p:nvPr/>
          </p:nvSpPr>
          <p:spPr bwMode="auto">
            <a:xfrm>
              <a:off x="6300192" y="2348880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7001792" y="2564904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4" name="Oval 11"/>
            <p:cNvSpPr>
              <a:spLocks noChangeArrowheads="1"/>
            </p:cNvSpPr>
            <p:nvPr/>
          </p:nvSpPr>
          <p:spPr bwMode="auto">
            <a:xfrm>
              <a:off x="6722789" y="2919461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4427984" y="2186036"/>
            <a:ext cx="1296144" cy="1125538"/>
            <a:chOff x="4427984" y="2186036"/>
            <a:chExt cx="1296144" cy="1125538"/>
          </a:xfrm>
        </p:grpSpPr>
        <p:sp>
          <p:nvSpPr>
            <p:cNvPr id="35" name="Oval 9"/>
            <p:cNvSpPr>
              <a:spLocks noChangeArrowheads="1"/>
            </p:cNvSpPr>
            <p:nvPr/>
          </p:nvSpPr>
          <p:spPr bwMode="auto">
            <a:xfrm>
              <a:off x="5351909" y="2271761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Oval 10"/>
            <p:cNvSpPr>
              <a:spLocks noChangeArrowheads="1"/>
            </p:cNvSpPr>
            <p:nvPr/>
          </p:nvSpPr>
          <p:spPr bwMode="auto">
            <a:xfrm>
              <a:off x="4631184" y="2948036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5261421" y="2767061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auto">
            <a:xfrm>
              <a:off x="5440809" y="2946449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3" name="Rectangle 30"/>
            <p:cNvSpPr>
              <a:spLocks noChangeArrowheads="1"/>
            </p:cNvSpPr>
            <p:nvPr/>
          </p:nvSpPr>
          <p:spPr bwMode="auto">
            <a:xfrm>
              <a:off x="4427984" y="2186036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5" name="Oval 11"/>
            <p:cNvSpPr>
              <a:spLocks noChangeArrowheads="1"/>
            </p:cNvSpPr>
            <p:nvPr/>
          </p:nvSpPr>
          <p:spPr bwMode="auto">
            <a:xfrm>
              <a:off x="5076056" y="3124076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7452320" y="2186036"/>
            <a:ext cx="1296144" cy="1125538"/>
            <a:chOff x="7452320" y="2186036"/>
            <a:chExt cx="1296144" cy="1125538"/>
          </a:xfrm>
        </p:grpSpPr>
        <p:sp>
          <p:nvSpPr>
            <p:cNvPr id="110" name="Oval 9"/>
            <p:cNvSpPr>
              <a:spLocks noChangeArrowheads="1"/>
            </p:cNvSpPr>
            <p:nvPr/>
          </p:nvSpPr>
          <p:spPr bwMode="auto">
            <a:xfrm>
              <a:off x="8497069" y="2271761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1" name="Oval 10"/>
            <p:cNvSpPr>
              <a:spLocks noChangeArrowheads="1"/>
            </p:cNvSpPr>
            <p:nvPr/>
          </p:nvSpPr>
          <p:spPr bwMode="auto">
            <a:xfrm>
              <a:off x="7776344" y="2948036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Oval 11"/>
            <p:cNvSpPr>
              <a:spLocks noChangeArrowheads="1"/>
            </p:cNvSpPr>
            <p:nvPr/>
          </p:nvSpPr>
          <p:spPr bwMode="auto">
            <a:xfrm>
              <a:off x="8406581" y="2767061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" name="Oval 16"/>
            <p:cNvSpPr>
              <a:spLocks noChangeArrowheads="1"/>
            </p:cNvSpPr>
            <p:nvPr/>
          </p:nvSpPr>
          <p:spPr bwMode="auto">
            <a:xfrm>
              <a:off x="8585969" y="2946449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4" name="Rectangle 30"/>
            <p:cNvSpPr>
              <a:spLocks noChangeArrowheads="1"/>
            </p:cNvSpPr>
            <p:nvPr/>
          </p:nvSpPr>
          <p:spPr bwMode="auto">
            <a:xfrm>
              <a:off x="7452320" y="2186036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Oval 11"/>
            <p:cNvSpPr>
              <a:spLocks noChangeArrowheads="1"/>
            </p:cNvSpPr>
            <p:nvPr/>
          </p:nvSpPr>
          <p:spPr bwMode="auto">
            <a:xfrm>
              <a:off x="7793880" y="2348880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4" name="Bild 65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F12">
                <a:tint val="45000"/>
                <a:satMod val="400000"/>
              </a:srgbClr>
            </a:duotone>
          </a:blip>
          <a:srcRect l="9138" t="58732" r="46897" b="6341"/>
          <a:stretch>
            <a:fillRect/>
          </a:stretch>
        </p:blipFill>
        <p:spPr>
          <a:xfrm>
            <a:off x="5940152" y="908720"/>
            <a:ext cx="1296144" cy="1152128"/>
          </a:xfrm>
          <a:prstGeom prst="rect">
            <a:avLst/>
          </a:prstGeom>
        </p:spPr>
      </p:pic>
      <p:pic>
        <p:nvPicPr>
          <p:cNvPr id="38" name="Bild 66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7452320" y="908720"/>
            <a:ext cx="1296144" cy="1152128"/>
          </a:xfrm>
          <a:prstGeom prst="rect">
            <a:avLst/>
          </a:prstGeom>
        </p:spPr>
      </p:pic>
      <p:pic>
        <p:nvPicPr>
          <p:cNvPr id="39" name="Bild 61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4427984" y="908720"/>
            <a:ext cx="129614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1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Metabolic</a:t>
            </a:r>
            <a:r>
              <a:rPr lang="de-DE" dirty="0" smtClean="0"/>
              <a:t> </a:t>
            </a:r>
            <a:r>
              <a:rPr lang="de-DE" dirty="0" err="1" smtClean="0"/>
              <a:t>Profiling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4635624" cy="5410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Find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features</a:t>
            </a:r>
            <a:r>
              <a:rPr lang="de-DE" sz="2400" dirty="0" smtClean="0"/>
              <a:t> in all </a:t>
            </a:r>
            <a:r>
              <a:rPr lang="de-DE" sz="2400" dirty="0" err="1" smtClean="0"/>
              <a:t>maps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Align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5351909" y="2271761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4631184" y="2948036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5261421" y="2767061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5440809" y="2946449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>
            <a:off x="4427984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4427984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30"/>
          <p:cNvSpPr>
            <a:spLocks noChangeArrowheads="1"/>
          </p:cNvSpPr>
          <p:nvPr/>
        </p:nvSpPr>
        <p:spPr bwMode="auto">
          <a:xfrm>
            <a:off x="5940152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7452320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6660877" y="2271761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5940152" y="2948036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6570389" y="27670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Oval 16"/>
          <p:cNvSpPr>
            <a:spLocks noChangeArrowheads="1"/>
          </p:cNvSpPr>
          <p:nvPr/>
        </p:nvSpPr>
        <p:spPr bwMode="auto">
          <a:xfrm>
            <a:off x="6749777" y="2946449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Rectangle 30"/>
          <p:cNvSpPr>
            <a:spLocks noChangeArrowheads="1"/>
          </p:cNvSpPr>
          <p:nvPr/>
        </p:nvSpPr>
        <p:spPr bwMode="auto">
          <a:xfrm>
            <a:off x="5940152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Oval 9"/>
          <p:cNvSpPr>
            <a:spLocks noChangeArrowheads="1"/>
          </p:cNvSpPr>
          <p:nvPr/>
        </p:nvSpPr>
        <p:spPr bwMode="auto">
          <a:xfrm>
            <a:off x="8497069" y="2271761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Oval 10"/>
          <p:cNvSpPr>
            <a:spLocks noChangeArrowheads="1"/>
          </p:cNvSpPr>
          <p:nvPr/>
        </p:nvSpPr>
        <p:spPr bwMode="auto">
          <a:xfrm>
            <a:off x="7776344" y="2948036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2" name="Oval 11"/>
          <p:cNvSpPr>
            <a:spLocks noChangeArrowheads="1"/>
          </p:cNvSpPr>
          <p:nvPr/>
        </p:nvSpPr>
        <p:spPr bwMode="auto">
          <a:xfrm>
            <a:off x="8406581" y="2767061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8585969" y="2946449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Rectangle 30"/>
          <p:cNvSpPr>
            <a:spLocks noChangeArrowheads="1"/>
          </p:cNvSpPr>
          <p:nvPr/>
        </p:nvSpPr>
        <p:spPr bwMode="auto">
          <a:xfrm>
            <a:off x="7452320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" name="Oval 11"/>
          <p:cNvSpPr>
            <a:spLocks noChangeArrowheads="1"/>
          </p:cNvSpPr>
          <p:nvPr/>
        </p:nvSpPr>
        <p:spPr bwMode="auto">
          <a:xfrm>
            <a:off x="6444208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" name="Oval 11"/>
          <p:cNvSpPr>
            <a:spLocks noChangeArrowheads="1"/>
          </p:cNvSpPr>
          <p:nvPr/>
        </p:nvSpPr>
        <p:spPr bwMode="auto">
          <a:xfrm>
            <a:off x="6300192" y="2348880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" name="Oval 11"/>
          <p:cNvSpPr>
            <a:spLocks noChangeArrowheads="1"/>
          </p:cNvSpPr>
          <p:nvPr/>
        </p:nvSpPr>
        <p:spPr bwMode="auto">
          <a:xfrm>
            <a:off x="7001792" y="2564904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Oval 11"/>
          <p:cNvSpPr>
            <a:spLocks noChangeArrowheads="1"/>
          </p:cNvSpPr>
          <p:nvPr/>
        </p:nvSpPr>
        <p:spPr bwMode="auto">
          <a:xfrm>
            <a:off x="6722789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Oval 11"/>
          <p:cNvSpPr>
            <a:spLocks noChangeArrowheads="1"/>
          </p:cNvSpPr>
          <p:nvPr/>
        </p:nvSpPr>
        <p:spPr bwMode="auto">
          <a:xfrm>
            <a:off x="5076056" y="3124076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Oval 11"/>
          <p:cNvSpPr>
            <a:spLocks noChangeArrowheads="1"/>
          </p:cNvSpPr>
          <p:nvPr/>
        </p:nvSpPr>
        <p:spPr bwMode="auto">
          <a:xfrm>
            <a:off x="7793880" y="2348880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0" name="Gruppierung 149"/>
          <p:cNvGrpSpPr/>
          <p:nvPr/>
        </p:nvGrpSpPr>
        <p:grpSpPr>
          <a:xfrm>
            <a:off x="4427984" y="3527598"/>
            <a:ext cx="1296144" cy="1125538"/>
            <a:chOff x="4427984" y="3527598"/>
            <a:chExt cx="1296144" cy="1125538"/>
          </a:xfrm>
        </p:grpSpPr>
        <p:sp>
          <p:nvSpPr>
            <p:cNvPr id="88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9"/>
            <p:cNvSpPr>
              <a:spLocks noChangeArrowheads="1"/>
            </p:cNvSpPr>
            <p:nvPr/>
          </p:nvSpPr>
          <p:spPr bwMode="auto">
            <a:xfrm>
              <a:off x="5148709" y="3613323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10"/>
            <p:cNvSpPr>
              <a:spLocks noChangeArrowheads="1"/>
            </p:cNvSpPr>
            <p:nvPr/>
          </p:nvSpPr>
          <p:spPr bwMode="auto">
            <a:xfrm>
              <a:off x="4427984" y="4289598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1"/>
            <p:cNvSpPr>
              <a:spLocks noChangeArrowheads="1"/>
            </p:cNvSpPr>
            <p:nvPr/>
          </p:nvSpPr>
          <p:spPr bwMode="auto">
            <a:xfrm>
              <a:off x="5058221" y="4108623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5237609" y="4288011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Oval 11"/>
            <p:cNvSpPr>
              <a:spLocks noChangeArrowheads="1"/>
            </p:cNvSpPr>
            <p:nvPr/>
          </p:nvSpPr>
          <p:spPr bwMode="auto">
            <a:xfrm>
              <a:off x="4872856" y="4465638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1" name="Gruppierung 150"/>
          <p:cNvGrpSpPr/>
          <p:nvPr/>
        </p:nvGrpSpPr>
        <p:grpSpPr>
          <a:xfrm>
            <a:off x="5940152" y="3527598"/>
            <a:ext cx="1296144" cy="1125538"/>
            <a:chOff x="5940152" y="3527598"/>
            <a:chExt cx="1296144" cy="1125538"/>
          </a:xfrm>
        </p:grpSpPr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7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0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2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9" name="Gruppierung 148"/>
          <p:cNvGrpSpPr/>
          <p:nvPr/>
        </p:nvGrpSpPr>
        <p:grpSpPr>
          <a:xfrm>
            <a:off x="7434784" y="3527598"/>
            <a:ext cx="1313680" cy="1125538"/>
            <a:chOff x="7434784" y="3527598"/>
            <a:chExt cx="1313680" cy="1125538"/>
          </a:xfrm>
        </p:grpSpPr>
        <p:sp>
          <p:nvSpPr>
            <p:cNvPr id="143" name="Oval 9"/>
            <p:cNvSpPr>
              <a:spLocks noChangeArrowheads="1"/>
            </p:cNvSpPr>
            <p:nvPr/>
          </p:nvSpPr>
          <p:spPr bwMode="auto">
            <a:xfrm>
              <a:off x="8155509" y="3613323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Oval 10"/>
            <p:cNvSpPr>
              <a:spLocks noChangeArrowheads="1"/>
            </p:cNvSpPr>
            <p:nvPr/>
          </p:nvSpPr>
          <p:spPr bwMode="auto">
            <a:xfrm>
              <a:off x="7434784" y="4289598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Oval 11"/>
            <p:cNvSpPr>
              <a:spLocks noChangeArrowheads="1"/>
            </p:cNvSpPr>
            <p:nvPr/>
          </p:nvSpPr>
          <p:spPr bwMode="auto">
            <a:xfrm>
              <a:off x="8065021" y="4108623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" name="Oval 16"/>
            <p:cNvSpPr>
              <a:spLocks noChangeArrowheads="1"/>
            </p:cNvSpPr>
            <p:nvPr/>
          </p:nvSpPr>
          <p:spPr bwMode="auto">
            <a:xfrm>
              <a:off x="8244409" y="4288011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" name="Rectangle 30"/>
            <p:cNvSpPr>
              <a:spLocks noChangeArrowheads="1"/>
            </p:cNvSpPr>
            <p:nvPr/>
          </p:nvSpPr>
          <p:spPr bwMode="auto">
            <a:xfrm>
              <a:off x="7452320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8" name="Oval 11"/>
            <p:cNvSpPr>
              <a:spLocks noChangeArrowheads="1"/>
            </p:cNvSpPr>
            <p:nvPr/>
          </p:nvSpPr>
          <p:spPr bwMode="auto">
            <a:xfrm>
              <a:off x="7505848" y="3690442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6" name="Bild 65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F12">
                <a:tint val="45000"/>
                <a:satMod val="400000"/>
              </a:srgbClr>
            </a:duotone>
          </a:blip>
          <a:srcRect l="9138" t="58732" r="46897" b="6341"/>
          <a:stretch>
            <a:fillRect/>
          </a:stretch>
        </p:blipFill>
        <p:spPr>
          <a:xfrm>
            <a:off x="5940152" y="908720"/>
            <a:ext cx="1296144" cy="1152128"/>
          </a:xfrm>
          <a:prstGeom prst="rect">
            <a:avLst/>
          </a:prstGeom>
        </p:spPr>
      </p:pic>
      <p:pic>
        <p:nvPicPr>
          <p:cNvPr id="57" name="Bild 66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7452320" y="908720"/>
            <a:ext cx="1296144" cy="1152128"/>
          </a:xfrm>
          <a:prstGeom prst="rect">
            <a:avLst/>
          </a:prstGeom>
        </p:spPr>
      </p:pic>
      <p:pic>
        <p:nvPicPr>
          <p:cNvPr id="58" name="Bild 61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4427984" y="908720"/>
            <a:ext cx="129614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57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uppierung 176"/>
          <p:cNvGrpSpPr/>
          <p:nvPr/>
        </p:nvGrpSpPr>
        <p:grpSpPr>
          <a:xfrm>
            <a:off x="5940152" y="4823742"/>
            <a:ext cx="1296144" cy="1125538"/>
            <a:chOff x="5940152" y="4823742"/>
            <a:chExt cx="1296144" cy="1125538"/>
          </a:xfrm>
        </p:grpSpPr>
        <p:sp>
          <p:nvSpPr>
            <p:cNvPr id="153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4" name="Oval 9"/>
            <p:cNvSpPr>
              <a:spLocks noChangeArrowheads="1"/>
            </p:cNvSpPr>
            <p:nvPr/>
          </p:nvSpPr>
          <p:spPr bwMode="auto">
            <a:xfrm>
              <a:off x="6660877" y="4909467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5" name="Oval 10"/>
            <p:cNvSpPr>
              <a:spLocks noChangeArrowheads="1"/>
            </p:cNvSpPr>
            <p:nvPr/>
          </p:nvSpPr>
          <p:spPr bwMode="auto">
            <a:xfrm>
              <a:off x="5940152" y="5585742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Oval 11"/>
            <p:cNvSpPr>
              <a:spLocks noChangeArrowheads="1"/>
            </p:cNvSpPr>
            <p:nvPr/>
          </p:nvSpPr>
          <p:spPr bwMode="auto">
            <a:xfrm>
              <a:off x="6570389" y="5404767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7" name="Oval 16"/>
            <p:cNvSpPr>
              <a:spLocks noChangeArrowheads="1"/>
            </p:cNvSpPr>
            <p:nvPr/>
          </p:nvSpPr>
          <p:spPr bwMode="auto">
            <a:xfrm>
              <a:off x="6749777" y="5584155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8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" name="Oval 11"/>
            <p:cNvSpPr>
              <a:spLocks noChangeArrowheads="1"/>
            </p:cNvSpPr>
            <p:nvPr/>
          </p:nvSpPr>
          <p:spPr bwMode="auto">
            <a:xfrm>
              <a:off x="6385024" y="5761782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Metabolic</a:t>
            </a:r>
            <a:r>
              <a:rPr lang="de-DE" dirty="0" smtClean="0"/>
              <a:t> </a:t>
            </a:r>
            <a:r>
              <a:rPr lang="de-DE" dirty="0" err="1" smtClean="0"/>
              <a:t>Profiling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4635624" cy="5410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Find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features</a:t>
            </a:r>
            <a:r>
              <a:rPr lang="de-DE" sz="2400" dirty="0" smtClean="0"/>
              <a:t> in all </a:t>
            </a:r>
            <a:r>
              <a:rPr lang="de-DE" sz="2400" dirty="0" err="1" smtClean="0"/>
              <a:t>maps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Align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Link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corresponding</a:t>
            </a:r>
            <a:r>
              <a:rPr lang="de-DE" sz="2400" dirty="0" smtClean="0"/>
              <a:t> </a:t>
            </a:r>
            <a:r>
              <a:rPr lang="de-DE" sz="2400" dirty="0" err="1" smtClean="0"/>
              <a:t>features</a:t>
            </a:r>
            <a:endParaRPr lang="de-DE" sz="2400" dirty="0" smtClean="0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5351909" y="2271761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4631184" y="2948036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5261421" y="2767061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5440809" y="2946449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>
            <a:off x="4427984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4427984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30"/>
          <p:cNvSpPr>
            <a:spLocks noChangeArrowheads="1"/>
          </p:cNvSpPr>
          <p:nvPr/>
        </p:nvSpPr>
        <p:spPr bwMode="auto">
          <a:xfrm>
            <a:off x="5940152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7452320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6660877" y="2271761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5940152" y="2948036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6570389" y="27670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Oval 16"/>
          <p:cNvSpPr>
            <a:spLocks noChangeArrowheads="1"/>
          </p:cNvSpPr>
          <p:nvPr/>
        </p:nvSpPr>
        <p:spPr bwMode="auto">
          <a:xfrm>
            <a:off x="6749777" y="2946449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Rectangle 30"/>
          <p:cNvSpPr>
            <a:spLocks noChangeArrowheads="1"/>
          </p:cNvSpPr>
          <p:nvPr/>
        </p:nvSpPr>
        <p:spPr bwMode="auto">
          <a:xfrm>
            <a:off x="5940152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Oval 9"/>
          <p:cNvSpPr>
            <a:spLocks noChangeArrowheads="1"/>
          </p:cNvSpPr>
          <p:nvPr/>
        </p:nvSpPr>
        <p:spPr bwMode="auto">
          <a:xfrm>
            <a:off x="8497069" y="2271761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Oval 10"/>
          <p:cNvSpPr>
            <a:spLocks noChangeArrowheads="1"/>
          </p:cNvSpPr>
          <p:nvPr/>
        </p:nvSpPr>
        <p:spPr bwMode="auto">
          <a:xfrm>
            <a:off x="7776344" y="2948036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2" name="Oval 11"/>
          <p:cNvSpPr>
            <a:spLocks noChangeArrowheads="1"/>
          </p:cNvSpPr>
          <p:nvPr/>
        </p:nvSpPr>
        <p:spPr bwMode="auto">
          <a:xfrm>
            <a:off x="8406581" y="2767061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8585969" y="2946449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Rectangle 30"/>
          <p:cNvSpPr>
            <a:spLocks noChangeArrowheads="1"/>
          </p:cNvSpPr>
          <p:nvPr/>
        </p:nvSpPr>
        <p:spPr bwMode="auto">
          <a:xfrm>
            <a:off x="7452320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" name="Oval 11"/>
          <p:cNvSpPr>
            <a:spLocks noChangeArrowheads="1"/>
          </p:cNvSpPr>
          <p:nvPr/>
        </p:nvSpPr>
        <p:spPr bwMode="auto">
          <a:xfrm>
            <a:off x="6444208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" name="Oval 11"/>
          <p:cNvSpPr>
            <a:spLocks noChangeArrowheads="1"/>
          </p:cNvSpPr>
          <p:nvPr/>
        </p:nvSpPr>
        <p:spPr bwMode="auto">
          <a:xfrm>
            <a:off x="6300192" y="2348880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" name="Oval 11"/>
          <p:cNvSpPr>
            <a:spLocks noChangeArrowheads="1"/>
          </p:cNvSpPr>
          <p:nvPr/>
        </p:nvSpPr>
        <p:spPr bwMode="auto">
          <a:xfrm>
            <a:off x="7001792" y="2564904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Oval 11"/>
          <p:cNvSpPr>
            <a:spLocks noChangeArrowheads="1"/>
          </p:cNvSpPr>
          <p:nvPr/>
        </p:nvSpPr>
        <p:spPr bwMode="auto">
          <a:xfrm>
            <a:off x="6722789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Oval 11"/>
          <p:cNvSpPr>
            <a:spLocks noChangeArrowheads="1"/>
          </p:cNvSpPr>
          <p:nvPr/>
        </p:nvSpPr>
        <p:spPr bwMode="auto">
          <a:xfrm>
            <a:off x="5076056" y="3124076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Oval 11"/>
          <p:cNvSpPr>
            <a:spLocks noChangeArrowheads="1"/>
          </p:cNvSpPr>
          <p:nvPr/>
        </p:nvSpPr>
        <p:spPr bwMode="auto">
          <a:xfrm>
            <a:off x="7793880" y="2348880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0" name="Gruppierung 149"/>
          <p:cNvGrpSpPr/>
          <p:nvPr/>
        </p:nvGrpSpPr>
        <p:grpSpPr>
          <a:xfrm>
            <a:off x="4427984" y="3527598"/>
            <a:ext cx="1296144" cy="1125538"/>
            <a:chOff x="4427984" y="3527598"/>
            <a:chExt cx="1296144" cy="1125538"/>
          </a:xfrm>
        </p:grpSpPr>
        <p:sp>
          <p:nvSpPr>
            <p:cNvPr id="88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9"/>
            <p:cNvSpPr>
              <a:spLocks noChangeArrowheads="1"/>
            </p:cNvSpPr>
            <p:nvPr/>
          </p:nvSpPr>
          <p:spPr bwMode="auto">
            <a:xfrm>
              <a:off x="5148709" y="3613323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10"/>
            <p:cNvSpPr>
              <a:spLocks noChangeArrowheads="1"/>
            </p:cNvSpPr>
            <p:nvPr/>
          </p:nvSpPr>
          <p:spPr bwMode="auto">
            <a:xfrm>
              <a:off x="4427984" y="4289598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1"/>
            <p:cNvSpPr>
              <a:spLocks noChangeArrowheads="1"/>
            </p:cNvSpPr>
            <p:nvPr/>
          </p:nvSpPr>
          <p:spPr bwMode="auto">
            <a:xfrm>
              <a:off x="5058221" y="4108623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5237609" y="4288011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Oval 11"/>
            <p:cNvSpPr>
              <a:spLocks noChangeArrowheads="1"/>
            </p:cNvSpPr>
            <p:nvPr/>
          </p:nvSpPr>
          <p:spPr bwMode="auto">
            <a:xfrm>
              <a:off x="4872856" y="4465638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1" name="Gruppierung 150"/>
          <p:cNvGrpSpPr/>
          <p:nvPr/>
        </p:nvGrpSpPr>
        <p:grpSpPr>
          <a:xfrm>
            <a:off x="5940152" y="3527598"/>
            <a:ext cx="1296144" cy="1125538"/>
            <a:chOff x="5940152" y="3527598"/>
            <a:chExt cx="1296144" cy="1125538"/>
          </a:xfrm>
        </p:grpSpPr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7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0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2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9" name="Gruppierung 148"/>
          <p:cNvGrpSpPr/>
          <p:nvPr/>
        </p:nvGrpSpPr>
        <p:grpSpPr>
          <a:xfrm>
            <a:off x="7434784" y="3527598"/>
            <a:ext cx="1313680" cy="1125538"/>
            <a:chOff x="7434784" y="3527598"/>
            <a:chExt cx="1313680" cy="1125538"/>
          </a:xfrm>
        </p:grpSpPr>
        <p:sp>
          <p:nvSpPr>
            <p:cNvPr id="143" name="Oval 9"/>
            <p:cNvSpPr>
              <a:spLocks noChangeArrowheads="1"/>
            </p:cNvSpPr>
            <p:nvPr/>
          </p:nvSpPr>
          <p:spPr bwMode="auto">
            <a:xfrm>
              <a:off x="8155509" y="3613323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Oval 10"/>
            <p:cNvSpPr>
              <a:spLocks noChangeArrowheads="1"/>
            </p:cNvSpPr>
            <p:nvPr/>
          </p:nvSpPr>
          <p:spPr bwMode="auto">
            <a:xfrm>
              <a:off x="7434784" y="4289598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Oval 11"/>
            <p:cNvSpPr>
              <a:spLocks noChangeArrowheads="1"/>
            </p:cNvSpPr>
            <p:nvPr/>
          </p:nvSpPr>
          <p:spPr bwMode="auto">
            <a:xfrm>
              <a:off x="8065021" y="4108623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" name="Oval 16"/>
            <p:cNvSpPr>
              <a:spLocks noChangeArrowheads="1"/>
            </p:cNvSpPr>
            <p:nvPr/>
          </p:nvSpPr>
          <p:spPr bwMode="auto">
            <a:xfrm>
              <a:off x="8244409" y="4288011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" name="Rectangle 30"/>
            <p:cNvSpPr>
              <a:spLocks noChangeArrowheads="1"/>
            </p:cNvSpPr>
            <p:nvPr/>
          </p:nvSpPr>
          <p:spPr bwMode="auto">
            <a:xfrm>
              <a:off x="7452320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8" name="Oval 11"/>
            <p:cNvSpPr>
              <a:spLocks noChangeArrowheads="1"/>
            </p:cNvSpPr>
            <p:nvPr/>
          </p:nvSpPr>
          <p:spPr bwMode="auto">
            <a:xfrm>
              <a:off x="7505848" y="3690442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6643341" y="4909467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2" name="Oval 10"/>
          <p:cNvSpPr>
            <a:spLocks noChangeArrowheads="1"/>
          </p:cNvSpPr>
          <p:nvPr/>
        </p:nvSpPr>
        <p:spPr bwMode="auto">
          <a:xfrm>
            <a:off x="5922616" y="5585742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" name="Oval 11"/>
          <p:cNvSpPr>
            <a:spLocks noChangeArrowheads="1"/>
          </p:cNvSpPr>
          <p:nvPr/>
        </p:nvSpPr>
        <p:spPr bwMode="auto">
          <a:xfrm>
            <a:off x="6552853" y="5404767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" name="Oval 16"/>
          <p:cNvSpPr>
            <a:spLocks noChangeArrowheads="1"/>
          </p:cNvSpPr>
          <p:nvPr/>
        </p:nvSpPr>
        <p:spPr bwMode="auto">
          <a:xfrm>
            <a:off x="6732241" y="5584155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5" name="Rectangle 30"/>
          <p:cNvSpPr>
            <a:spLocks noChangeArrowheads="1"/>
          </p:cNvSpPr>
          <p:nvPr/>
        </p:nvSpPr>
        <p:spPr bwMode="auto">
          <a:xfrm>
            <a:off x="5940152" y="4823742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" name="Oval 11"/>
          <p:cNvSpPr>
            <a:spLocks noChangeArrowheads="1"/>
          </p:cNvSpPr>
          <p:nvPr/>
        </p:nvSpPr>
        <p:spPr bwMode="auto">
          <a:xfrm>
            <a:off x="5993680" y="4986586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0" name="Gruppierung 159"/>
          <p:cNvGrpSpPr/>
          <p:nvPr/>
        </p:nvGrpSpPr>
        <p:grpSpPr>
          <a:xfrm>
            <a:off x="5940152" y="4823742"/>
            <a:ext cx="1296144" cy="1125538"/>
            <a:chOff x="5940152" y="3527598"/>
            <a:chExt cx="1296144" cy="1125538"/>
          </a:xfrm>
        </p:grpSpPr>
        <p:sp>
          <p:nvSpPr>
            <p:cNvPr id="161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2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3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5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6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8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9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cxnSp>
        <p:nvCxnSpPr>
          <p:cNvPr id="181" name="Gerade Verbindung 180"/>
          <p:cNvCxnSpPr>
            <a:endCxn id="163" idx="2"/>
          </p:cNvCxnSpPr>
          <p:nvPr/>
        </p:nvCxnSpPr>
        <p:spPr bwMode="auto">
          <a:xfrm>
            <a:off x="5292080" y="5244009"/>
            <a:ext cx="1278309" cy="20520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" name="Bild 65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F12">
                <a:tint val="45000"/>
                <a:satMod val="400000"/>
              </a:srgbClr>
            </a:duotone>
          </a:blip>
          <a:srcRect l="9138" t="58732" r="46897" b="6341"/>
          <a:stretch>
            <a:fillRect/>
          </a:stretch>
        </p:blipFill>
        <p:spPr>
          <a:xfrm>
            <a:off x="5940152" y="908720"/>
            <a:ext cx="1296144" cy="1152128"/>
          </a:xfrm>
          <a:prstGeom prst="rect">
            <a:avLst/>
          </a:prstGeom>
        </p:spPr>
      </p:pic>
      <p:pic>
        <p:nvPicPr>
          <p:cNvPr id="85" name="Bild 66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7452320" y="908720"/>
            <a:ext cx="1296144" cy="1152128"/>
          </a:xfrm>
          <a:prstGeom prst="rect">
            <a:avLst/>
          </a:prstGeom>
        </p:spPr>
      </p:pic>
      <p:pic>
        <p:nvPicPr>
          <p:cNvPr id="86" name="Bild 61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4427984" y="908720"/>
            <a:ext cx="129614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0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uppierung 176"/>
          <p:cNvGrpSpPr/>
          <p:nvPr/>
        </p:nvGrpSpPr>
        <p:grpSpPr>
          <a:xfrm>
            <a:off x="5940152" y="4823742"/>
            <a:ext cx="1296144" cy="1125538"/>
            <a:chOff x="5940152" y="4823742"/>
            <a:chExt cx="1296144" cy="1125538"/>
          </a:xfrm>
        </p:grpSpPr>
        <p:sp>
          <p:nvSpPr>
            <p:cNvPr id="153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4" name="Oval 9"/>
            <p:cNvSpPr>
              <a:spLocks noChangeArrowheads="1"/>
            </p:cNvSpPr>
            <p:nvPr/>
          </p:nvSpPr>
          <p:spPr bwMode="auto">
            <a:xfrm>
              <a:off x="6660877" y="4909467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5" name="Oval 10"/>
            <p:cNvSpPr>
              <a:spLocks noChangeArrowheads="1"/>
            </p:cNvSpPr>
            <p:nvPr/>
          </p:nvSpPr>
          <p:spPr bwMode="auto">
            <a:xfrm>
              <a:off x="5940152" y="5585742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Oval 11"/>
            <p:cNvSpPr>
              <a:spLocks noChangeArrowheads="1"/>
            </p:cNvSpPr>
            <p:nvPr/>
          </p:nvSpPr>
          <p:spPr bwMode="auto">
            <a:xfrm>
              <a:off x="6570389" y="5404767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7" name="Oval 16"/>
            <p:cNvSpPr>
              <a:spLocks noChangeArrowheads="1"/>
            </p:cNvSpPr>
            <p:nvPr/>
          </p:nvSpPr>
          <p:spPr bwMode="auto">
            <a:xfrm>
              <a:off x="6749777" y="5584155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8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" name="Oval 11"/>
            <p:cNvSpPr>
              <a:spLocks noChangeArrowheads="1"/>
            </p:cNvSpPr>
            <p:nvPr/>
          </p:nvSpPr>
          <p:spPr bwMode="auto">
            <a:xfrm>
              <a:off x="6385024" y="5761782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Metabolic</a:t>
            </a:r>
            <a:r>
              <a:rPr lang="de-DE" dirty="0" smtClean="0"/>
              <a:t> </a:t>
            </a:r>
            <a:r>
              <a:rPr lang="de-DE" dirty="0" err="1" smtClean="0"/>
              <a:t>Profiling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4635624" cy="5410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Find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features</a:t>
            </a:r>
            <a:r>
              <a:rPr lang="de-DE" sz="2400" dirty="0" smtClean="0"/>
              <a:t> in all </a:t>
            </a:r>
            <a:r>
              <a:rPr lang="de-DE" sz="2400" dirty="0" err="1" smtClean="0"/>
              <a:t>maps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Align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Link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corresponding</a:t>
            </a:r>
            <a:r>
              <a:rPr lang="de-DE" sz="2400" dirty="0" smtClean="0"/>
              <a:t> </a:t>
            </a:r>
            <a:r>
              <a:rPr lang="de-DE" sz="2400" dirty="0" err="1" smtClean="0"/>
              <a:t>features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Identify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features</a:t>
            </a:r>
            <a:endParaRPr lang="de-DE" sz="2400" dirty="0" smtClean="0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5351909" y="2271761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4631184" y="2948036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5261421" y="2767061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5440809" y="2946449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>
            <a:off x="4427984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4427984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30"/>
          <p:cNvSpPr>
            <a:spLocks noChangeArrowheads="1"/>
          </p:cNvSpPr>
          <p:nvPr/>
        </p:nvSpPr>
        <p:spPr bwMode="auto">
          <a:xfrm>
            <a:off x="5940152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7452320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6660877" y="2271761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5940152" y="2948036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6570389" y="27670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Oval 16"/>
          <p:cNvSpPr>
            <a:spLocks noChangeArrowheads="1"/>
          </p:cNvSpPr>
          <p:nvPr/>
        </p:nvSpPr>
        <p:spPr bwMode="auto">
          <a:xfrm>
            <a:off x="6749777" y="2946449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Rectangle 30"/>
          <p:cNvSpPr>
            <a:spLocks noChangeArrowheads="1"/>
          </p:cNvSpPr>
          <p:nvPr/>
        </p:nvSpPr>
        <p:spPr bwMode="auto">
          <a:xfrm>
            <a:off x="5940152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Oval 9"/>
          <p:cNvSpPr>
            <a:spLocks noChangeArrowheads="1"/>
          </p:cNvSpPr>
          <p:nvPr/>
        </p:nvSpPr>
        <p:spPr bwMode="auto">
          <a:xfrm>
            <a:off x="8497069" y="2271761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Oval 10"/>
          <p:cNvSpPr>
            <a:spLocks noChangeArrowheads="1"/>
          </p:cNvSpPr>
          <p:nvPr/>
        </p:nvSpPr>
        <p:spPr bwMode="auto">
          <a:xfrm>
            <a:off x="7776344" y="2948036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2" name="Oval 11"/>
          <p:cNvSpPr>
            <a:spLocks noChangeArrowheads="1"/>
          </p:cNvSpPr>
          <p:nvPr/>
        </p:nvSpPr>
        <p:spPr bwMode="auto">
          <a:xfrm>
            <a:off x="8406581" y="2767061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8585969" y="2946449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Rectangle 30"/>
          <p:cNvSpPr>
            <a:spLocks noChangeArrowheads="1"/>
          </p:cNvSpPr>
          <p:nvPr/>
        </p:nvSpPr>
        <p:spPr bwMode="auto">
          <a:xfrm>
            <a:off x="7452320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" name="Oval 11"/>
          <p:cNvSpPr>
            <a:spLocks noChangeArrowheads="1"/>
          </p:cNvSpPr>
          <p:nvPr/>
        </p:nvSpPr>
        <p:spPr bwMode="auto">
          <a:xfrm>
            <a:off x="6444208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" name="Oval 11"/>
          <p:cNvSpPr>
            <a:spLocks noChangeArrowheads="1"/>
          </p:cNvSpPr>
          <p:nvPr/>
        </p:nvSpPr>
        <p:spPr bwMode="auto">
          <a:xfrm>
            <a:off x="6300192" y="2348880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" name="Oval 11"/>
          <p:cNvSpPr>
            <a:spLocks noChangeArrowheads="1"/>
          </p:cNvSpPr>
          <p:nvPr/>
        </p:nvSpPr>
        <p:spPr bwMode="auto">
          <a:xfrm>
            <a:off x="7001792" y="2564904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Oval 11"/>
          <p:cNvSpPr>
            <a:spLocks noChangeArrowheads="1"/>
          </p:cNvSpPr>
          <p:nvPr/>
        </p:nvSpPr>
        <p:spPr bwMode="auto">
          <a:xfrm>
            <a:off x="6722789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Oval 11"/>
          <p:cNvSpPr>
            <a:spLocks noChangeArrowheads="1"/>
          </p:cNvSpPr>
          <p:nvPr/>
        </p:nvSpPr>
        <p:spPr bwMode="auto">
          <a:xfrm>
            <a:off x="5076056" y="3124076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Oval 11"/>
          <p:cNvSpPr>
            <a:spLocks noChangeArrowheads="1"/>
          </p:cNvSpPr>
          <p:nvPr/>
        </p:nvSpPr>
        <p:spPr bwMode="auto">
          <a:xfrm>
            <a:off x="7793880" y="2348880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0" name="Gruppierung 149"/>
          <p:cNvGrpSpPr/>
          <p:nvPr/>
        </p:nvGrpSpPr>
        <p:grpSpPr>
          <a:xfrm>
            <a:off x="4427984" y="3527598"/>
            <a:ext cx="1296144" cy="1125538"/>
            <a:chOff x="4427984" y="3527598"/>
            <a:chExt cx="1296144" cy="1125538"/>
          </a:xfrm>
        </p:grpSpPr>
        <p:sp>
          <p:nvSpPr>
            <p:cNvPr id="88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9"/>
            <p:cNvSpPr>
              <a:spLocks noChangeArrowheads="1"/>
            </p:cNvSpPr>
            <p:nvPr/>
          </p:nvSpPr>
          <p:spPr bwMode="auto">
            <a:xfrm>
              <a:off x="5148709" y="3613323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10"/>
            <p:cNvSpPr>
              <a:spLocks noChangeArrowheads="1"/>
            </p:cNvSpPr>
            <p:nvPr/>
          </p:nvSpPr>
          <p:spPr bwMode="auto">
            <a:xfrm>
              <a:off x="4427984" y="4289598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1"/>
            <p:cNvSpPr>
              <a:spLocks noChangeArrowheads="1"/>
            </p:cNvSpPr>
            <p:nvPr/>
          </p:nvSpPr>
          <p:spPr bwMode="auto">
            <a:xfrm>
              <a:off x="5058221" y="4108623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5237609" y="4288011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Oval 11"/>
            <p:cNvSpPr>
              <a:spLocks noChangeArrowheads="1"/>
            </p:cNvSpPr>
            <p:nvPr/>
          </p:nvSpPr>
          <p:spPr bwMode="auto">
            <a:xfrm>
              <a:off x="4872856" y="4465638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1" name="Gruppierung 150"/>
          <p:cNvGrpSpPr/>
          <p:nvPr/>
        </p:nvGrpSpPr>
        <p:grpSpPr>
          <a:xfrm>
            <a:off x="5940152" y="3527598"/>
            <a:ext cx="1296144" cy="1125538"/>
            <a:chOff x="5940152" y="3527598"/>
            <a:chExt cx="1296144" cy="1125538"/>
          </a:xfrm>
        </p:grpSpPr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7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0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2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9" name="Gruppierung 148"/>
          <p:cNvGrpSpPr/>
          <p:nvPr/>
        </p:nvGrpSpPr>
        <p:grpSpPr>
          <a:xfrm>
            <a:off x="7434784" y="3527598"/>
            <a:ext cx="1313680" cy="1125538"/>
            <a:chOff x="7434784" y="3527598"/>
            <a:chExt cx="1313680" cy="1125538"/>
          </a:xfrm>
        </p:grpSpPr>
        <p:sp>
          <p:nvSpPr>
            <p:cNvPr id="143" name="Oval 9"/>
            <p:cNvSpPr>
              <a:spLocks noChangeArrowheads="1"/>
            </p:cNvSpPr>
            <p:nvPr/>
          </p:nvSpPr>
          <p:spPr bwMode="auto">
            <a:xfrm>
              <a:off x="8155509" y="3613323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Oval 10"/>
            <p:cNvSpPr>
              <a:spLocks noChangeArrowheads="1"/>
            </p:cNvSpPr>
            <p:nvPr/>
          </p:nvSpPr>
          <p:spPr bwMode="auto">
            <a:xfrm>
              <a:off x="7434784" y="4289598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Oval 11"/>
            <p:cNvSpPr>
              <a:spLocks noChangeArrowheads="1"/>
            </p:cNvSpPr>
            <p:nvPr/>
          </p:nvSpPr>
          <p:spPr bwMode="auto">
            <a:xfrm>
              <a:off x="8065021" y="4108623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" name="Oval 16"/>
            <p:cNvSpPr>
              <a:spLocks noChangeArrowheads="1"/>
            </p:cNvSpPr>
            <p:nvPr/>
          </p:nvSpPr>
          <p:spPr bwMode="auto">
            <a:xfrm>
              <a:off x="8244409" y="4288011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" name="Rectangle 30"/>
            <p:cNvSpPr>
              <a:spLocks noChangeArrowheads="1"/>
            </p:cNvSpPr>
            <p:nvPr/>
          </p:nvSpPr>
          <p:spPr bwMode="auto">
            <a:xfrm>
              <a:off x="7452320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8" name="Oval 11"/>
            <p:cNvSpPr>
              <a:spLocks noChangeArrowheads="1"/>
            </p:cNvSpPr>
            <p:nvPr/>
          </p:nvSpPr>
          <p:spPr bwMode="auto">
            <a:xfrm>
              <a:off x="7505848" y="3690442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6643341" y="4909467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2" name="Oval 10"/>
          <p:cNvSpPr>
            <a:spLocks noChangeArrowheads="1"/>
          </p:cNvSpPr>
          <p:nvPr/>
        </p:nvSpPr>
        <p:spPr bwMode="auto">
          <a:xfrm>
            <a:off x="5922616" y="5585742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" name="Oval 11"/>
          <p:cNvSpPr>
            <a:spLocks noChangeArrowheads="1"/>
          </p:cNvSpPr>
          <p:nvPr/>
        </p:nvSpPr>
        <p:spPr bwMode="auto">
          <a:xfrm>
            <a:off x="6552853" y="5404767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" name="Oval 16"/>
          <p:cNvSpPr>
            <a:spLocks noChangeArrowheads="1"/>
          </p:cNvSpPr>
          <p:nvPr/>
        </p:nvSpPr>
        <p:spPr bwMode="auto">
          <a:xfrm>
            <a:off x="6732241" y="5584155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5" name="Rectangle 30"/>
          <p:cNvSpPr>
            <a:spLocks noChangeArrowheads="1"/>
          </p:cNvSpPr>
          <p:nvPr/>
        </p:nvSpPr>
        <p:spPr bwMode="auto">
          <a:xfrm>
            <a:off x="5940152" y="4823742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" name="Oval 11"/>
          <p:cNvSpPr>
            <a:spLocks noChangeArrowheads="1"/>
          </p:cNvSpPr>
          <p:nvPr/>
        </p:nvSpPr>
        <p:spPr bwMode="auto">
          <a:xfrm>
            <a:off x="5993680" y="4986586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0" name="Gruppierung 159"/>
          <p:cNvGrpSpPr/>
          <p:nvPr/>
        </p:nvGrpSpPr>
        <p:grpSpPr>
          <a:xfrm>
            <a:off x="5940152" y="4823742"/>
            <a:ext cx="1296144" cy="1125538"/>
            <a:chOff x="5940152" y="3527598"/>
            <a:chExt cx="1296144" cy="1125538"/>
          </a:xfrm>
        </p:grpSpPr>
        <p:sp>
          <p:nvSpPr>
            <p:cNvPr id="161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2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3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5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6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8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9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8" name="Textfeld 177"/>
          <p:cNvSpPr txBox="1"/>
          <p:nvPr/>
        </p:nvSpPr>
        <p:spPr>
          <a:xfrm>
            <a:off x="3777723" y="5013176"/>
            <a:ext cx="15143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Carnitine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1" name="Gerade Verbindung 180"/>
          <p:cNvCxnSpPr>
            <a:stCxn id="178" idx="3"/>
            <a:endCxn id="163" idx="2"/>
          </p:cNvCxnSpPr>
          <p:nvPr/>
        </p:nvCxnSpPr>
        <p:spPr bwMode="auto">
          <a:xfrm>
            <a:off x="5292080" y="5244009"/>
            <a:ext cx="1278309" cy="20520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Gerade Verbindung 182"/>
          <p:cNvCxnSpPr>
            <a:stCxn id="178" idx="3"/>
            <a:endCxn id="173" idx="1"/>
          </p:cNvCxnSpPr>
          <p:nvPr/>
        </p:nvCxnSpPr>
        <p:spPr bwMode="auto">
          <a:xfrm>
            <a:off x="5292080" y="5244009"/>
            <a:ext cx="1274025" cy="173777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3" name="Bild 65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F12">
                <a:tint val="45000"/>
                <a:satMod val="400000"/>
              </a:srgbClr>
            </a:duotone>
          </a:blip>
          <a:srcRect l="9138" t="58732" r="46897" b="6341"/>
          <a:stretch>
            <a:fillRect/>
          </a:stretch>
        </p:blipFill>
        <p:spPr>
          <a:xfrm>
            <a:off x="5940152" y="908720"/>
            <a:ext cx="1296144" cy="1152128"/>
          </a:xfrm>
          <a:prstGeom prst="rect">
            <a:avLst/>
          </a:prstGeom>
        </p:spPr>
      </p:pic>
      <p:pic>
        <p:nvPicPr>
          <p:cNvPr id="84" name="Bild 66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7452320" y="908720"/>
            <a:ext cx="1296144" cy="1152128"/>
          </a:xfrm>
          <a:prstGeom prst="rect">
            <a:avLst/>
          </a:prstGeom>
        </p:spPr>
      </p:pic>
      <p:pic>
        <p:nvPicPr>
          <p:cNvPr id="85" name="Bild 61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4427984" y="908720"/>
            <a:ext cx="129614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1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uppierung 176"/>
          <p:cNvGrpSpPr/>
          <p:nvPr/>
        </p:nvGrpSpPr>
        <p:grpSpPr>
          <a:xfrm>
            <a:off x="5940152" y="4823742"/>
            <a:ext cx="1296144" cy="1125538"/>
            <a:chOff x="5940152" y="4823742"/>
            <a:chExt cx="1296144" cy="1125538"/>
          </a:xfrm>
        </p:grpSpPr>
        <p:sp>
          <p:nvSpPr>
            <p:cNvPr id="153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4" name="Oval 9"/>
            <p:cNvSpPr>
              <a:spLocks noChangeArrowheads="1"/>
            </p:cNvSpPr>
            <p:nvPr/>
          </p:nvSpPr>
          <p:spPr bwMode="auto">
            <a:xfrm>
              <a:off x="6660877" y="4909467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5" name="Oval 10"/>
            <p:cNvSpPr>
              <a:spLocks noChangeArrowheads="1"/>
            </p:cNvSpPr>
            <p:nvPr/>
          </p:nvSpPr>
          <p:spPr bwMode="auto">
            <a:xfrm>
              <a:off x="5940152" y="5585742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Oval 11"/>
            <p:cNvSpPr>
              <a:spLocks noChangeArrowheads="1"/>
            </p:cNvSpPr>
            <p:nvPr/>
          </p:nvSpPr>
          <p:spPr bwMode="auto">
            <a:xfrm>
              <a:off x="6570389" y="5404767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7" name="Oval 16"/>
            <p:cNvSpPr>
              <a:spLocks noChangeArrowheads="1"/>
            </p:cNvSpPr>
            <p:nvPr/>
          </p:nvSpPr>
          <p:spPr bwMode="auto">
            <a:xfrm>
              <a:off x="6749777" y="5584155"/>
              <a:ext cx="90487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8" name="Rectangle 30"/>
            <p:cNvSpPr>
              <a:spLocks noChangeArrowheads="1"/>
            </p:cNvSpPr>
            <p:nvPr/>
          </p:nvSpPr>
          <p:spPr bwMode="auto">
            <a:xfrm>
              <a:off x="5940152" y="4823742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" name="Oval 11"/>
            <p:cNvSpPr>
              <a:spLocks noChangeArrowheads="1"/>
            </p:cNvSpPr>
            <p:nvPr/>
          </p:nvSpPr>
          <p:spPr bwMode="auto">
            <a:xfrm>
              <a:off x="6385024" y="5761782"/>
              <a:ext cx="90488" cy="88900"/>
            </a:xfrm>
            <a:prstGeom prst="ellipse">
              <a:avLst/>
            </a:prstGeom>
            <a:solidFill>
              <a:srgbClr val="FF0000"/>
            </a:solidFill>
            <a:ln w="57150" cmpd="sng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66" name="Bild 65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FF12">
                <a:tint val="45000"/>
                <a:satMod val="400000"/>
              </a:srgbClr>
            </a:duotone>
          </a:blip>
          <a:srcRect l="9138" t="58732" r="46897" b="6341"/>
          <a:stretch>
            <a:fillRect/>
          </a:stretch>
        </p:blipFill>
        <p:spPr>
          <a:xfrm>
            <a:off x="5940152" y="908720"/>
            <a:ext cx="1296144" cy="1152128"/>
          </a:xfrm>
          <a:prstGeom prst="rect">
            <a:avLst/>
          </a:prstGeom>
        </p:spPr>
      </p:pic>
      <p:pic>
        <p:nvPicPr>
          <p:cNvPr id="67" name="Bild 66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7452320" y="908720"/>
            <a:ext cx="1296144" cy="1152128"/>
          </a:xfrm>
          <a:prstGeom prst="rect">
            <a:avLst/>
          </a:prstGeom>
        </p:spPr>
      </p:pic>
      <p:pic>
        <p:nvPicPr>
          <p:cNvPr id="62" name="Bild 61" descr="test.map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138" t="58732" r="46897" b="6341"/>
          <a:stretch>
            <a:fillRect/>
          </a:stretch>
        </p:blipFill>
        <p:spPr>
          <a:xfrm>
            <a:off x="4427984" y="908720"/>
            <a:ext cx="1296144" cy="11521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Metabolic</a:t>
            </a:r>
            <a:r>
              <a:rPr lang="de-DE" dirty="0" smtClean="0"/>
              <a:t> </a:t>
            </a:r>
            <a:r>
              <a:rPr lang="de-DE" dirty="0" err="1" smtClean="0"/>
              <a:t>Profiling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990600"/>
            <a:ext cx="4635624" cy="5410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chemeClr val="accent5"/>
                </a:solidFill>
              </a:rPr>
              <a:t>Find</a:t>
            </a:r>
            <a:r>
              <a:rPr lang="de-DE" sz="2400" dirty="0" smtClean="0">
                <a:solidFill>
                  <a:schemeClr val="accent5"/>
                </a:solidFill>
              </a:rPr>
              <a:t> </a:t>
            </a:r>
            <a:r>
              <a:rPr lang="de-DE" sz="2400" dirty="0" err="1" smtClean="0"/>
              <a:t>features</a:t>
            </a:r>
            <a:r>
              <a:rPr lang="de-DE" sz="2400" dirty="0" smtClean="0"/>
              <a:t> in all </a:t>
            </a:r>
            <a:r>
              <a:rPr lang="de-DE" sz="2400" dirty="0" err="1" smtClean="0"/>
              <a:t>maps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Align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maps</a:t>
            </a:r>
            <a:r>
              <a:rPr lang="de-DE" sz="2400" dirty="0" smtClean="0"/>
              <a:t>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smtClean="0">
                <a:solidFill>
                  <a:srgbClr val="D06B20"/>
                </a:solidFill>
              </a:rPr>
              <a:t>Link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corresponding</a:t>
            </a:r>
            <a:r>
              <a:rPr lang="de-DE" sz="2400" dirty="0" smtClean="0"/>
              <a:t> </a:t>
            </a:r>
            <a:r>
              <a:rPr lang="de-DE" sz="2400" dirty="0" err="1" smtClean="0"/>
              <a:t>features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Identify</a:t>
            </a:r>
            <a:r>
              <a:rPr lang="de-DE" sz="2400" dirty="0" smtClean="0">
                <a:solidFill>
                  <a:srgbClr val="D06B20"/>
                </a:solidFill>
              </a:rPr>
              <a:t> </a:t>
            </a:r>
            <a:r>
              <a:rPr lang="de-DE" sz="2400" dirty="0" err="1" smtClean="0"/>
              <a:t>features</a:t>
            </a:r>
            <a:endParaRPr lang="de-DE" sz="2400" dirty="0" smtClean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D06B20"/>
                </a:solidFill>
              </a:rPr>
              <a:t>Quantify</a:t>
            </a:r>
            <a:endParaRPr lang="de-DE" sz="2400" b="1" dirty="0" smtClean="0">
              <a:solidFill>
                <a:srgbClr val="D06B20"/>
              </a:solidFill>
            </a:endParaRP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5351909" y="2271761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4631184" y="2948036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5261421" y="2767061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5440809" y="2946449"/>
            <a:ext cx="90487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>
            <a:off x="4427984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4427984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4" name="Rectangle 30"/>
          <p:cNvSpPr>
            <a:spLocks noChangeArrowheads="1"/>
          </p:cNvSpPr>
          <p:nvPr/>
        </p:nvSpPr>
        <p:spPr bwMode="auto">
          <a:xfrm>
            <a:off x="5940152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7452320" y="908720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6660877" y="2271761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5940152" y="2948036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6570389" y="27670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Oval 16"/>
          <p:cNvSpPr>
            <a:spLocks noChangeArrowheads="1"/>
          </p:cNvSpPr>
          <p:nvPr/>
        </p:nvSpPr>
        <p:spPr bwMode="auto">
          <a:xfrm>
            <a:off x="6749777" y="2946449"/>
            <a:ext cx="90487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Rectangle 30"/>
          <p:cNvSpPr>
            <a:spLocks noChangeArrowheads="1"/>
          </p:cNvSpPr>
          <p:nvPr/>
        </p:nvSpPr>
        <p:spPr bwMode="auto">
          <a:xfrm>
            <a:off x="5940152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Oval 9"/>
          <p:cNvSpPr>
            <a:spLocks noChangeArrowheads="1"/>
          </p:cNvSpPr>
          <p:nvPr/>
        </p:nvSpPr>
        <p:spPr bwMode="auto">
          <a:xfrm>
            <a:off x="8497069" y="2271761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Oval 10"/>
          <p:cNvSpPr>
            <a:spLocks noChangeArrowheads="1"/>
          </p:cNvSpPr>
          <p:nvPr/>
        </p:nvSpPr>
        <p:spPr bwMode="auto">
          <a:xfrm>
            <a:off x="7776344" y="2948036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2" name="Oval 11"/>
          <p:cNvSpPr>
            <a:spLocks noChangeArrowheads="1"/>
          </p:cNvSpPr>
          <p:nvPr/>
        </p:nvSpPr>
        <p:spPr bwMode="auto">
          <a:xfrm>
            <a:off x="8406581" y="2767061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8585969" y="2946449"/>
            <a:ext cx="90487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Rectangle 30"/>
          <p:cNvSpPr>
            <a:spLocks noChangeArrowheads="1"/>
          </p:cNvSpPr>
          <p:nvPr/>
        </p:nvSpPr>
        <p:spPr bwMode="auto">
          <a:xfrm>
            <a:off x="7452320" y="2186036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" name="Oval 11"/>
          <p:cNvSpPr>
            <a:spLocks noChangeArrowheads="1"/>
          </p:cNvSpPr>
          <p:nvPr/>
        </p:nvSpPr>
        <p:spPr bwMode="auto">
          <a:xfrm>
            <a:off x="6444208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" name="Oval 11"/>
          <p:cNvSpPr>
            <a:spLocks noChangeArrowheads="1"/>
          </p:cNvSpPr>
          <p:nvPr/>
        </p:nvSpPr>
        <p:spPr bwMode="auto">
          <a:xfrm>
            <a:off x="6300192" y="2348880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" name="Oval 11"/>
          <p:cNvSpPr>
            <a:spLocks noChangeArrowheads="1"/>
          </p:cNvSpPr>
          <p:nvPr/>
        </p:nvSpPr>
        <p:spPr bwMode="auto">
          <a:xfrm>
            <a:off x="7001792" y="2564904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Oval 11"/>
          <p:cNvSpPr>
            <a:spLocks noChangeArrowheads="1"/>
          </p:cNvSpPr>
          <p:nvPr/>
        </p:nvSpPr>
        <p:spPr bwMode="auto">
          <a:xfrm>
            <a:off x="6722789" y="2919461"/>
            <a:ext cx="90488" cy="88900"/>
          </a:xfrm>
          <a:prstGeom prst="ellipse">
            <a:avLst/>
          </a:prstGeom>
          <a:solidFill>
            <a:srgbClr val="669900"/>
          </a:solidFill>
          <a:ln w="9360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Oval 11"/>
          <p:cNvSpPr>
            <a:spLocks noChangeArrowheads="1"/>
          </p:cNvSpPr>
          <p:nvPr/>
        </p:nvSpPr>
        <p:spPr bwMode="auto">
          <a:xfrm>
            <a:off x="5076056" y="3124076"/>
            <a:ext cx="90488" cy="889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Oval 11"/>
          <p:cNvSpPr>
            <a:spLocks noChangeArrowheads="1"/>
          </p:cNvSpPr>
          <p:nvPr/>
        </p:nvSpPr>
        <p:spPr bwMode="auto">
          <a:xfrm>
            <a:off x="7793880" y="2348880"/>
            <a:ext cx="90488" cy="88900"/>
          </a:xfrm>
          <a:prstGeom prst="ellipse">
            <a:avLst/>
          </a:prstGeom>
          <a:solidFill>
            <a:srgbClr val="3366FF"/>
          </a:solidFill>
          <a:ln w="936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0" name="Gruppierung 149"/>
          <p:cNvGrpSpPr/>
          <p:nvPr/>
        </p:nvGrpSpPr>
        <p:grpSpPr>
          <a:xfrm>
            <a:off x="4427984" y="3527598"/>
            <a:ext cx="1296144" cy="1125538"/>
            <a:chOff x="4427984" y="3527598"/>
            <a:chExt cx="1296144" cy="1125538"/>
          </a:xfrm>
        </p:grpSpPr>
        <p:sp>
          <p:nvSpPr>
            <p:cNvPr id="88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9"/>
            <p:cNvSpPr>
              <a:spLocks noChangeArrowheads="1"/>
            </p:cNvSpPr>
            <p:nvPr/>
          </p:nvSpPr>
          <p:spPr bwMode="auto">
            <a:xfrm>
              <a:off x="5148709" y="3613323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10"/>
            <p:cNvSpPr>
              <a:spLocks noChangeArrowheads="1"/>
            </p:cNvSpPr>
            <p:nvPr/>
          </p:nvSpPr>
          <p:spPr bwMode="auto">
            <a:xfrm>
              <a:off x="4427984" y="4289598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1"/>
            <p:cNvSpPr>
              <a:spLocks noChangeArrowheads="1"/>
            </p:cNvSpPr>
            <p:nvPr/>
          </p:nvSpPr>
          <p:spPr bwMode="auto">
            <a:xfrm>
              <a:off x="5058221" y="4108623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5237609" y="4288011"/>
              <a:ext cx="90487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Rectangle 30"/>
            <p:cNvSpPr>
              <a:spLocks noChangeArrowheads="1"/>
            </p:cNvSpPr>
            <p:nvPr/>
          </p:nvSpPr>
          <p:spPr bwMode="auto">
            <a:xfrm>
              <a:off x="4427984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Oval 11"/>
            <p:cNvSpPr>
              <a:spLocks noChangeArrowheads="1"/>
            </p:cNvSpPr>
            <p:nvPr/>
          </p:nvSpPr>
          <p:spPr bwMode="auto">
            <a:xfrm>
              <a:off x="4872856" y="4465638"/>
              <a:ext cx="90488" cy="8890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1" name="Gruppierung 150"/>
          <p:cNvGrpSpPr/>
          <p:nvPr/>
        </p:nvGrpSpPr>
        <p:grpSpPr>
          <a:xfrm>
            <a:off x="5940152" y="3527598"/>
            <a:ext cx="1296144" cy="1125538"/>
            <a:chOff x="5940152" y="3527598"/>
            <a:chExt cx="1296144" cy="1125538"/>
          </a:xfrm>
        </p:grpSpPr>
        <p:sp>
          <p:nvSpPr>
            <p:cNvPr id="134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7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8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0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2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9" name="Gruppierung 148"/>
          <p:cNvGrpSpPr/>
          <p:nvPr/>
        </p:nvGrpSpPr>
        <p:grpSpPr>
          <a:xfrm>
            <a:off x="7434784" y="3527598"/>
            <a:ext cx="1313680" cy="1125538"/>
            <a:chOff x="7434784" y="3527598"/>
            <a:chExt cx="1313680" cy="1125538"/>
          </a:xfrm>
        </p:grpSpPr>
        <p:sp>
          <p:nvSpPr>
            <p:cNvPr id="143" name="Oval 9"/>
            <p:cNvSpPr>
              <a:spLocks noChangeArrowheads="1"/>
            </p:cNvSpPr>
            <p:nvPr/>
          </p:nvSpPr>
          <p:spPr bwMode="auto">
            <a:xfrm>
              <a:off x="8155509" y="3613323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4" name="Oval 10"/>
            <p:cNvSpPr>
              <a:spLocks noChangeArrowheads="1"/>
            </p:cNvSpPr>
            <p:nvPr/>
          </p:nvSpPr>
          <p:spPr bwMode="auto">
            <a:xfrm>
              <a:off x="7434784" y="4289598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Oval 11"/>
            <p:cNvSpPr>
              <a:spLocks noChangeArrowheads="1"/>
            </p:cNvSpPr>
            <p:nvPr/>
          </p:nvSpPr>
          <p:spPr bwMode="auto">
            <a:xfrm>
              <a:off x="8065021" y="4108623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" name="Oval 16"/>
            <p:cNvSpPr>
              <a:spLocks noChangeArrowheads="1"/>
            </p:cNvSpPr>
            <p:nvPr/>
          </p:nvSpPr>
          <p:spPr bwMode="auto">
            <a:xfrm>
              <a:off x="8244409" y="4288011"/>
              <a:ext cx="90487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" name="Rectangle 30"/>
            <p:cNvSpPr>
              <a:spLocks noChangeArrowheads="1"/>
            </p:cNvSpPr>
            <p:nvPr/>
          </p:nvSpPr>
          <p:spPr bwMode="auto">
            <a:xfrm>
              <a:off x="7452320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8" name="Oval 11"/>
            <p:cNvSpPr>
              <a:spLocks noChangeArrowheads="1"/>
            </p:cNvSpPr>
            <p:nvPr/>
          </p:nvSpPr>
          <p:spPr bwMode="auto">
            <a:xfrm>
              <a:off x="7505848" y="3690442"/>
              <a:ext cx="90488" cy="88900"/>
            </a:xfrm>
            <a:prstGeom prst="ellipse">
              <a:avLst/>
            </a:prstGeom>
            <a:solidFill>
              <a:srgbClr val="3366FF"/>
            </a:solidFill>
            <a:ln w="936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6643341" y="4909467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2" name="Oval 10"/>
          <p:cNvSpPr>
            <a:spLocks noChangeArrowheads="1"/>
          </p:cNvSpPr>
          <p:nvPr/>
        </p:nvSpPr>
        <p:spPr bwMode="auto">
          <a:xfrm>
            <a:off x="5922616" y="5585742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" name="Oval 11"/>
          <p:cNvSpPr>
            <a:spLocks noChangeArrowheads="1"/>
          </p:cNvSpPr>
          <p:nvPr/>
        </p:nvSpPr>
        <p:spPr bwMode="auto">
          <a:xfrm>
            <a:off x="6552853" y="5404767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4" name="Oval 16"/>
          <p:cNvSpPr>
            <a:spLocks noChangeArrowheads="1"/>
          </p:cNvSpPr>
          <p:nvPr/>
        </p:nvSpPr>
        <p:spPr bwMode="auto">
          <a:xfrm>
            <a:off x="6732241" y="5584155"/>
            <a:ext cx="90487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5" name="Rectangle 30"/>
          <p:cNvSpPr>
            <a:spLocks noChangeArrowheads="1"/>
          </p:cNvSpPr>
          <p:nvPr/>
        </p:nvSpPr>
        <p:spPr bwMode="auto">
          <a:xfrm>
            <a:off x="5940152" y="4823742"/>
            <a:ext cx="1296144" cy="1125538"/>
          </a:xfrm>
          <a:prstGeom prst="rect">
            <a:avLst/>
          </a:prstGeom>
          <a:noFill/>
          <a:ln w="1908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" name="Oval 11"/>
          <p:cNvSpPr>
            <a:spLocks noChangeArrowheads="1"/>
          </p:cNvSpPr>
          <p:nvPr/>
        </p:nvSpPr>
        <p:spPr bwMode="auto">
          <a:xfrm>
            <a:off x="5993680" y="4986586"/>
            <a:ext cx="90488" cy="88900"/>
          </a:xfrm>
          <a:prstGeom prst="ellipse">
            <a:avLst/>
          </a:prstGeom>
          <a:solidFill>
            <a:srgbClr val="3366FF"/>
          </a:solidFill>
          <a:ln w="28575" cmpd="sng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0" name="Gruppierung 159"/>
          <p:cNvGrpSpPr/>
          <p:nvPr/>
        </p:nvGrpSpPr>
        <p:grpSpPr>
          <a:xfrm>
            <a:off x="5940152" y="4823742"/>
            <a:ext cx="1296144" cy="1125538"/>
            <a:chOff x="5940152" y="3527598"/>
            <a:chExt cx="1296144" cy="1125538"/>
          </a:xfrm>
        </p:grpSpPr>
        <p:sp>
          <p:nvSpPr>
            <p:cNvPr id="161" name="Oval 9"/>
            <p:cNvSpPr>
              <a:spLocks noChangeArrowheads="1"/>
            </p:cNvSpPr>
            <p:nvPr/>
          </p:nvSpPr>
          <p:spPr bwMode="auto">
            <a:xfrm>
              <a:off x="6660877" y="3613323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2" name="Oval 10"/>
            <p:cNvSpPr>
              <a:spLocks noChangeArrowheads="1"/>
            </p:cNvSpPr>
            <p:nvPr/>
          </p:nvSpPr>
          <p:spPr bwMode="auto">
            <a:xfrm>
              <a:off x="5940152" y="4289598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3" name="Oval 11"/>
            <p:cNvSpPr>
              <a:spLocks noChangeArrowheads="1"/>
            </p:cNvSpPr>
            <p:nvPr/>
          </p:nvSpPr>
          <p:spPr bwMode="auto">
            <a:xfrm>
              <a:off x="6570389" y="41086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" name="Oval 16"/>
            <p:cNvSpPr>
              <a:spLocks noChangeArrowheads="1"/>
            </p:cNvSpPr>
            <p:nvPr/>
          </p:nvSpPr>
          <p:spPr bwMode="auto">
            <a:xfrm>
              <a:off x="6749777" y="4288011"/>
              <a:ext cx="90487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5" name="Rectangle 30"/>
            <p:cNvSpPr>
              <a:spLocks noChangeArrowheads="1"/>
            </p:cNvSpPr>
            <p:nvPr/>
          </p:nvSpPr>
          <p:spPr bwMode="auto">
            <a:xfrm>
              <a:off x="5940152" y="3527598"/>
              <a:ext cx="1296144" cy="1125538"/>
            </a:xfrm>
            <a:prstGeom prst="rect">
              <a:avLst/>
            </a:prstGeom>
            <a:noFill/>
            <a:ln w="1908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6" name="Oval 11"/>
            <p:cNvSpPr>
              <a:spLocks noChangeArrowheads="1"/>
            </p:cNvSpPr>
            <p:nvPr/>
          </p:nvSpPr>
          <p:spPr bwMode="auto">
            <a:xfrm>
              <a:off x="6444208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Oval 11"/>
            <p:cNvSpPr>
              <a:spLocks noChangeArrowheads="1"/>
            </p:cNvSpPr>
            <p:nvPr/>
          </p:nvSpPr>
          <p:spPr bwMode="auto">
            <a:xfrm>
              <a:off x="6300192" y="3690442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8" name="Oval 11"/>
            <p:cNvSpPr>
              <a:spLocks noChangeArrowheads="1"/>
            </p:cNvSpPr>
            <p:nvPr/>
          </p:nvSpPr>
          <p:spPr bwMode="auto">
            <a:xfrm>
              <a:off x="7001792" y="3906466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9" name="Oval 11"/>
            <p:cNvSpPr>
              <a:spLocks noChangeArrowheads="1"/>
            </p:cNvSpPr>
            <p:nvPr/>
          </p:nvSpPr>
          <p:spPr bwMode="auto">
            <a:xfrm>
              <a:off x="6722789" y="4261023"/>
              <a:ext cx="90488" cy="88900"/>
            </a:xfrm>
            <a:prstGeom prst="ellipse">
              <a:avLst/>
            </a:prstGeom>
            <a:solidFill>
              <a:srgbClr val="669900"/>
            </a:solidFill>
            <a:ln w="9360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78" name="Textfeld 177"/>
          <p:cNvSpPr txBox="1"/>
          <p:nvPr/>
        </p:nvSpPr>
        <p:spPr>
          <a:xfrm>
            <a:off x="3777723" y="5013176"/>
            <a:ext cx="15143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Carnitine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9" name="Textfeld 178"/>
          <p:cNvSpPr txBox="1"/>
          <p:nvPr/>
        </p:nvSpPr>
        <p:spPr>
          <a:xfrm>
            <a:off x="3131840" y="5805264"/>
            <a:ext cx="22026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4.0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1.1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0.8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181" name="Gerade Verbindung 180"/>
          <p:cNvCxnSpPr>
            <a:stCxn id="178" idx="3"/>
            <a:endCxn id="163" idx="2"/>
          </p:cNvCxnSpPr>
          <p:nvPr/>
        </p:nvCxnSpPr>
        <p:spPr bwMode="auto">
          <a:xfrm>
            <a:off x="5292080" y="5244009"/>
            <a:ext cx="1278309" cy="20520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Gerade Verbindung 182"/>
          <p:cNvCxnSpPr>
            <a:stCxn id="178" idx="3"/>
            <a:endCxn id="173" idx="1"/>
          </p:cNvCxnSpPr>
          <p:nvPr/>
        </p:nvCxnSpPr>
        <p:spPr bwMode="auto">
          <a:xfrm>
            <a:off x="5292080" y="5244009"/>
            <a:ext cx="1274025" cy="173777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Gerade Verbindung 183"/>
          <p:cNvCxnSpPr>
            <a:stCxn id="179" idx="3"/>
            <a:endCxn id="163" idx="1"/>
          </p:cNvCxnSpPr>
          <p:nvPr/>
        </p:nvCxnSpPr>
        <p:spPr bwMode="auto">
          <a:xfrm flipV="1">
            <a:off x="5334486" y="5417786"/>
            <a:ext cx="1249155" cy="618311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189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VEN@YFUFPMRFUVWXY5L9" val="4307"/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CPM_Theme_2014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BS_white_e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rebuchet MS" pitchFamily="-65" charset="0"/>
          </a:defRPr>
        </a:defPPr>
      </a:lstStyle>
    </a:lnDef>
  </a:objectDefaults>
  <a:extraClrSchemeLst>
    <a:extraClrScheme>
      <a:clrScheme name="SBS_white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BS_white_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BS_white_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CPM_Theme_2014.thmx</Template>
  <TotalTime>0</TotalTime>
  <Words>1982</Words>
  <Application>Microsoft Macintosh PowerPoint</Application>
  <PresentationFormat>On-screen Show (4:3)</PresentationFormat>
  <Paragraphs>562</Paragraphs>
  <Slides>40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CPM_Theme_2014</vt:lpstr>
      <vt:lpstr>Formel</vt:lpstr>
      <vt:lpstr>Equation</vt:lpstr>
      <vt:lpstr>Computational Proteomics and Metabolomics</vt:lpstr>
      <vt:lpstr>Learning Unit 12A Non-targeted Quantification</vt:lpstr>
      <vt:lpstr>Metabolite Quantification</vt:lpstr>
      <vt:lpstr>Feature Finding – Terms</vt:lpstr>
      <vt:lpstr>Metabolic Profiling</vt:lpstr>
      <vt:lpstr>Metabolic Profiling</vt:lpstr>
      <vt:lpstr>Metabolic Profiling</vt:lpstr>
      <vt:lpstr>Metabolic Profiling</vt:lpstr>
      <vt:lpstr>Metabolic Profiling</vt:lpstr>
      <vt:lpstr>Feature Finding in MTX – Issues</vt:lpstr>
      <vt:lpstr>XCMS</vt:lpstr>
      <vt:lpstr>XCMS</vt:lpstr>
      <vt:lpstr>XCMS</vt:lpstr>
      <vt:lpstr>XCMS</vt:lpstr>
      <vt:lpstr>OpenMS - Metabolite Feature Finding</vt:lpstr>
      <vt:lpstr>Algorithmic Overview</vt:lpstr>
      <vt:lpstr>Mass Trace Detection</vt:lpstr>
      <vt:lpstr>Peak Separation</vt:lpstr>
      <vt:lpstr>Feature Assembly</vt:lpstr>
      <vt:lpstr>Feature Scoring – m/z</vt:lpstr>
      <vt:lpstr>Feature Scoring – RT</vt:lpstr>
      <vt:lpstr>Feature Scoring – Intensity</vt:lpstr>
      <vt:lpstr>Feature Scoring – Intensity</vt:lpstr>
      <vt:lpstr>Quantification Linearity – Spike-In</vt:lpstr>
      <vt:lpstr>Sensitivity – Human Plasma</vt:lpstr>
      <vt:lpstr>Specificity – Synthetic Data</vt:lpstr>
      <vt:lpstr>LU 12B Non-targetd Metabolomics with OpenMS</vt:lpstr>
      <vt:lpstr>High Throughput vs. Low Throughput</vt:lpstr>
      <vt:lpstr>The Holy Grail</vt:lpstr>
      <vt:lpstr>Outlook: OpenMS 1.10 &amp; KNIME</vt:lpstr>
      <vt:lpstr>Metabolomics – Biomarker ID</vt:lpstr>
      <vt:lpstr>Metabolite Quantitation</vt:lpstr>
      <vt:lpstr>Data Table Magic</vt:lpstr>
      <vt:lpstr>Multiple Hypothesis Testing</vt:lpstr>
      <vt:lpstr>Metabolite ID</vt:lpstr>
      <vt:lpstr>Thermo Fisher Compound Discoverer</vt:lpstr>
      <vt:lpstr>Metabolomics – Biomarker ID</vt:lpstr>
      <vt:lpstr>PowerPoint Presentation</vt:lpstr>
      <vt:lpstr>References</vt:lpstr>
      <vt:lpstr>Materials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Proteinstruktur und -modellierung</dc:title>
  <dc:creator/>
  <cp:lastModifiedBy/>
  <cp:revision>17</cp:revision>
  <cp:lastPrinted>1900-12-31T22:00:00Z</cp:lastPrinted>
  <dcterms:created xsi:type="dcterms:W3CDTF">2010-04-12T07:26:14Z</dcterms:created>
  <dcterms:modified xsi:type="dcterms:W3CDTF">2015-02-10T08:06:43Z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