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03" r:id="rId1"/>
  </p:sldMasterIdLst>
  <p:notesMasterIdLst>
    <p:notesMasterId r:id="rId69"/>
  </p:notesMasterIdLst>
  <p:handoutMasterIdLst>
    <p:handoutMasterId r:id="rId70"/>
  </p:handoutMasterIdLst>
  <p:sldIdLst>
    <p:sldId id="662" r:id="rId2"/>
    <p:sldId id="663" r:id="rId3"/>
    <p:sldId id="667" r:id="rId4"/>
    <p:sldId id="639" r:id="rId5"/>
    <p:sldId id="665" r:id="rId6"/>
    <p:sldId id="666" r:id="rId7"/>
    <p:sldId id="608" r:id="rId8"/>
    <p:sldId id="632" r:id="rId9"/>
    <p:sldId id="668" r:id="rId10"/>
    <p:sldId id="633" r:id="rId11"/>
    <p:sldId id="673" r:id="rId12"/>
    <p:sldId id="616" r:id="rId13"/>
    <p:sldId id="617" r:id="rId14"/>
    <p:sldId id="622" r:id="rId15"/>
    <p:sldId id="623" r:id="rId16"/>
    <p:sldId id="618" r:id="rId17"/>
    <p:sldId id="619" r:id="rId18"/>
    <p:sldId id="621" r:id="rId19"/>
    <p:sldId id="671" r:id="rId20"/>
    <p:sldId id="672" r:id="rId21"/>
    <p:sldId id="676" r:id="rId22"/>
    <p:sldId id="609" r:id="rId23"/>
    <p:sldId id="611" r:id="rId24"/>
    <p:sldId id="610" r:id="rId25"/>
    <p:sldId id="629" r:id="rId26"/>
    <p:sldId id="669" r:id="rId27"/>
    <p:sldId id="680" r:id="rId28"/>
    <p:sldId id="687" r:id="rId29"/>
    <p:sldId id="688" r:id="rId30"/>
    <p:sldId id="690" r:id="rId31"/>
    <p:sldId id="674" r:id="rId32"/>
    <p:sldId id="691" r:id="rId33"/>
    <p:sldId id="620" r:id="rId34"/>
    <p:sldId id="631" r:id="rId35"/>
    <p:sldId id="661" r:id="rId36"/>
    <p:sldId id="640" r:id="rId37"/>
    <p:sldId id="645" r:id="rId38"/>
    <p:sldId id="627" r:id="rId39"/>
    <p:sldId id="628" r:id="rId40"/>
    <p:sldId id="641" r:id="rId41"/>
    <p:sldId id="642" r:id="rId42"/>
    <p:sldId id="678" r:id="rId43"/>
    <p:sldId id="686" r:id="rId44"/>
    <p:sldId id="681" r:id="rId45"/>
    <p:sldId id="682" r:id="rId46"/>
    <p:sldId id="683" r:id="rId47"/>
    <p:sldId id="684" r:id="rId48"/>
    <p:sldId id="685" r:id="rId49"/>
    <p:sldId id="679" r:id="rId50"/>
    <p:sldId id="643" r:id="rId51"/>
    <p:sldId id="649" r:id="rId52"/>
    <p:sldId id="650" r:id="rId53"/>
    <p:sldId id="652" r:id="rId54"/>
    <p:sldId id="653" r:id="rId55"/>
    <p:sldId id="651" r:id="rId56"/>
    <p:sldId id="646" r:id="rId57"/>
    <p:sldId id="654" r:id="rId58"/>
    <p:sldId id="655" r:id="rId59"/>
    <p:sldId id="656" r:id="rId60"/>
    <p:sldId id="659" r:id="rId61"/>
    <p:sldId id="644" r:id="rId62"/>
    <p:sldId id="647" r:id="rId63"/>
    <p:sldId id="660" r:id="rId64"/>
    <p:sldId id="657" r:id="rId65"/>
    <p:sldId id="648" r:id="rId66"/>
    <p:sldId id="606" r:id="rId67"/>
    <p:sldId id="677" r:id="rId68"/>
  </p:sldIdLst>
  <p:sldSz cx="9144000" cy="6858000" type="screen4x3"/>
  <p:notesSz cx="6797675" cy="9874250"/>
  <p:custDataLst>
    <p:tags r:id="rId72"/>
  </p:custDataLst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C3300"/>
    <a:srgbClr val="003300"/>
    <a:srgbClr val="FF0000"/>
    <a:srgbClr val="66FF33"/>
    <a:srgbClr val="FFFF66"/>
    <a:srgbClr val="FFFF00"/>
    <a:srgbClr val="FF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4660"/>
  </p:normalViewPr>
  <p:slideViewPr>
    <p:cSldViewPr>
      <p:cViewPr>
        <p:scale>
          <a:sx n="125" d="100"/>
          <a:sy n="125" d="100"/>
        </p:scale>
        <p:origin x="-1664" y="-304"/>
      </p:cViewPr>
      <p:guideLst>
        <p:guide orient="horz" pos="2160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1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tags" Target="tags/tag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t" anchorCtr="0" compatLnSpc="1">
            <a:prstTxWarp prst="textNoShape">
              <a:avLst/>
            </a:prstTxWarp>
          </a:bodyPr>
          <a:lstStyle>
            <a:lvl1pPr algn="l"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t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b" anchorCtr="0" compatLnSpc="1">
            <a:prstTxWarp prst="textNoShape">
              <a:avLst/>
            </a:prstTxWarp>
          </a:bodyPr>
          <a:lstStyle>
            <a:lvl1pPr algn="l"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b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40594F-62DF-4EB3-8A73-2563840777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39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738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>
            <a:lvl1pPr algn="l"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774" y="0"/>
            <a:ext cx="294738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>
            <a:lvl1pPr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691303"/>
            <a:ext cx="5438748" cy="444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010"/>
            <a:ext cx="294738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b" anchorCtr="0" compatLnSpc="1">
            <a:prstTxWarp prst="textNoShape">
              <a:avLst/>
            </a:prstTxWarp>
          </a:bodyPr>
          <a:lstStyle>
            <a:lvl1pPr algn="l"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774" y="9378010"/>
            <a:ext cx="294738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b" anchorCtr="0" compatLnSpc="1">
            <a:prstTxWarp prst="textNoShape">
              <a:avLst/>
            </a:prstTxWarp>
          </a:bodyPr>
          <a:lstStyle>
            <a:lvl1pPr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E864C1-DAB7-4035-AF85-D7705C8C8D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15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D7D57-9AD5-4829-A75C-A11F3F754590}" type="slidenum">
              <a:rPr lang="de-DE"/>
              <a:pPr/>
              <a:t>1</a:t>
            </a:fld>
            <a:endParaRPr 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9525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distribution of MW in SWISS-PROT (-&gt; Knut: Let them do it as exercise)</a:t>
            </a:r>
          </a:p>
          <a:p>
            <a:r>
              <a:rPr lang="en-US" dirty="0" smtClean="0"/>
              <a:t>TODO:</a:t>
            </a:r>
            <a:r>
              <a:rPr lang="en-US" baseline="0" dirty="0" smtClean="0"/>
              <a:t> plot distribution of MW in KEGG and/or HMDB (Knut: -&gt; let them do it as exercise)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18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Fig: pers. Comm. Chris</a:t>
            </a:r>
            <a:r>
              <a:rPr lang="en-US" baseline="0" dirty="0" smtClean="0"/>
              <a:t> Steinbeck (2014-10-03)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93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864C1-DAB7-4035-AF85-D7705C8C8D01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98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703261822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41775" cy="53181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175" y="990600"/>
            <a:ext cx="4187825" cy="53181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12827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13252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C0C6-E486-48DB-B9CE-6268CF8AB3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5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BD16472-A361-1141-A2E3-F51C97834A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4716016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1301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79B48-182A-6E47-BAC4-1A7913E83AF7}" type="slidenum">
              <a:rPr lang="de-DE"/>
              <a:pPr>
                <a:defRPr/>
              </a:pPr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40032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83607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 eaLnBrk="0" hangingPunct="0">
              <a:defRPr/>
            </a:pPr>
            <a:endParaRPr lang="en-US">
              <a:solidFill>
                <a:srgbClr val="000000"/>
              </a:solidFill>
              <a:latin typeface="Trebuchet MS" pitchFamily="-65" charset="0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463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0375" y="1112838"/>
            <a:ext cx="4040188" cy="6397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375" y="1752600"/>
            <a:ext cx="4040188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8200" y="1112838"/>
            <a:ext cx="4041775" cy="6397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1752600"/>
            <a:ext cx="4041775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57369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0" y="6643808"/>
            <a:ext cx="2286000" cy="209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40411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12"/>
          <p:cNvSpPr txBox="1">
            <a:spLocks/>
          </p:cNvSpPr>
          <p:nvPr/>
        </p:nvSpPr>
        <p:spPr>
          <a:xfrm>
            <a:off x="0" y="6610350"/>
            <a:ext cx="2268538" cy="64928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buNone/>
              <a:defRPr sz="1200">
                <a:solidFill>
                  <a:schemeClr val="bg1"/>
                </a:solidFill>
              </a:defRPr>
            </a:lvl3pPr>
            <a:lvl4pPr>
              <a:buNone/>
              <a:defRPr sz="1200">
                <a:solidFill>
                  <a:schemeClr val="bg1"/>
                </a:solidFill>
              </a:defRPr>
            </a:lvl4pPr>
            <a:lvl5pPr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defRPr/>
            </a:pPr>
            <a:endParaRPr lang="en-US" b="0" kern="0" dirty="0">
              <a:latin typeface="+mn-lt"/>
              <a:ea typeface="ＭＳ Ｐゴシック" pitchFamily="-65" charset="-128"/>
              <a:cs typeface="+mn-cs"/>
            </a:endParaRPr>
          </a:p>
        </p:txBody>
      </p:sp>
      <p:sp>
        <p:nvSpPr>
          <p:cNvPr id="1032" name="Textplatzhalter 28"/>
          <p:cNvSpPr>
            <a:spLocks noGrp="1"/>
          </p:cNvSpPr>
          <p:nvPr>
            <p:ph type="body" idx="1"/>
          </p:nvPr>
        </p:nvSpPr>
        <p:spPr bwMode="auto">
          <a:xfrm>
            <a:off x="152400" y="9906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4"/>
          </p:nvPr>
        </p:nvSpPr>
        <p:spPr>
          <a:xfrm>
            <a:off x="6858000" y="6648450"/>
            <a:ext cx="2286000" cy="20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Calibri" charset="0"/>
              </a:defRPr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4" name="Titelplatzhalter 27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6705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781800" y="6629400"/>
            <a:ext cx="2286000" cy="214312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B0E2A2-38C9-407E-9B30-D35E37AC93A0}" type="slidenum">
              <a:rPr lang="de-DE" sz="1200" smtClean="0">
                <a:solidFill>
                  <a:srgbClr val="000000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200" b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1" r:id="rId7"/>
    <p:sldLayoutId id="2147483712" r:id="rId8"/>
    <p:sldLayoutId id="2147483713" r:id="rId9"/>
    <p:sldLayoutId id="2147483696" r:id="rId10"/>
    <p:sldLayoutId id="2147483697" r:id="rId11"/>
    <p:sldLayoutId id="2147483699" r:id="rId12"/>
  </p:sldLayoutIdLst>
  <p:transition xmlns:p14="http://schemas.microsoft.com/office/powerpoint/2010/main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3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metlin.scripps.edu" TargetMode="External"/><Relationship Id="rId4" Type="http://schemas.openxmlformats.org/officeDocument/2006/relationships/hyperlink" Target="http://mzcloud.org" TargetMode="External"/><Relationship Id="rId5" Type="http://schemas.openxmlformats.org/officeDocument/2006/relationships/hyperlink" Target="http://massbank.org" TargetMode="External"/><Relationship Id="rId6" Type="http://schemas.openxmlformats.org/officeDocument/2006/relationships/hyperlink" Target="http://www.ebi.ac.uk/metabolights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hmdb.ca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i="1" dirty="0">
                <a:solidFill>
                  <a:schemeClr val="tx1"/>
                </a:solidFill>
              </a:rPr>
              <a:t>Oliver Kohlbacher, Sven </a:t>
            </a:r>
            <a:r>
              <a:rPr lang="de-DE" b="1" i="1" dirty="0" err="1">
                <a:solidFill>
                  <a:schemeClr val="tx1"/>
                </a:solidFill>
              </a:rPr>
              <a:t>Nahnsen</a:t>
            </a:r>
            <a:r>
              <a:rPr lang="de-DE" b="1" i="1" dirty="0">
                <a:solidFill>
                  <a:schemeClr val="tx1"/>
                </a:solidFill>
              </a:rPr>
              <a:t>, Knut Reinert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Computational Proteomics and Metabolomics</a:t>
            </a:r>
            <a:endParaRPr lang="de-DE" sz="4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4797152"/>
            <a:ext cx="7772400" cy="901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uFillTx/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400" i="1" dirty="0" smtClean="0"/>
              <a:t>11</a:t>
            </a:r>
            <a:r>
              <a:rPr lang="en-US" sz="2400" i="1" dirty="0" smtClean="0">
                <a:uFillTx/>
              </a:rPr>
              <a:t>. </a:t>
            </a:r>
            <a:r>
              <a:rPr lang="de-DE" sz="2400" i="1" dirty="0" err="1" smtClean="0"/>
              <a:t>Metabolite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Identification</a:t>
            </a:r>
            <a:endParaRPr lang="en-US" sz="2400" i="1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898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Metabolomics has to rely on different types of databases</a:t>
            </a:r>
          </a:p>
          <a:p>
            <a:pPr lvl="1"/>
            <a:r>
              <a:rPr lang="en-US" b="1" dirty="0" smtClean="0">
                <a:solidFill>
                  <a:schemeClr val="accent5"/>
                </a:solidFill>
              </a:rPr>
              <a:t>Structural databases </a:t>
            </a:r>
            <a:r>
              <a:rPr lang="en-US" dirty="0" smtClean="0"/>
              <a:t>– contain structures of metabolites</a:t>
            </a:r>
          </a:p>
          <a:p>
            <a:pPr lvl="1"/>
            <a:r>
              <a:rPr lang="en-US" b="1" dirty="0" smtClean="0">
                <a:solidFill>
                  <a:srgbClr val="D06B20"/>
                </a:solidFill>
              </a:rPr>
              <a:t>Pathway databases </a:t>
            </a:r>
            <a:r>
              <a:rPr lang="en-US" dirty="0" smtClean="0"/>
              <a:t>– contain metabolic networks</a:t>
            </a:r>
          </a:p>
          <a:p>
            <a:pPr lvl="1"/>
            <a:r>
              <a:rPr lang="en-US" b="1" dirty="0" smtClean="0">
                <a:solidFill>
                  <a:srgbClr val="D06B20"/>
                </a:solidFill>
              </a:rPr>
              <a:t>Spectrum databases </a:t>
            </a:r>
            <a:r>
              <a:rPr lang="en-US" dirty="0" smtClean="0"/>
              <a:t>– contain information on mass spectra</a:t>
            </a:r>
          </a:p>
          <a:p>
            <a:r>
              <a:rPr lang="en-US" dirty="0" smtClean="0"/>
              <a:t>In contrast to sequencing data, many of the databases are commercial</a:t>
            </a:r>
          </a:p>
          <a:p>
            <a:r>
              <a:rPr lang="en-US" dirty="0" smtClean="0"/>
              <a:t>Freely accessible spectrum databases for metabolites are still rare</a:t>
            </a:r>
          </a:p>
        </p:txBody>
      </p:sp>
    </p:spTree>
    <p:extLst>
      <p:ext uri="{BB962C8B-B14F-4D97-AF65-F5344CB8AC3E}">
        <p14:creationId xmlns:p14="http://schemas.microsoft.com/office/powerpoint/2010/main" val="903467940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HMDB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28771"/>
          <a:stretch/>
        </p:blipFill>
        <p:spPr>
          <a:xfrm>
            <a:off x="152400" y="1143000"/>
            <a:ext cx="89916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5" name="Rounded Rectangle 4"/>
          <p:cNvSpPr/>
          <p:nvPr/>
        </p:nvSpPr>
        <p:spPr bwMode="auto">
          <a:xfrm>
            <a:off x="4038600" y="4648200"/>
            <a:ext cx="4953000" cy="1295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 smtClean="0"/>
              <a:t>Database of known human metabolites. Rich in metadata and annotation, no mass spectra.</a:t>
            </a:r>
            <a:endParaRPr lang="en-US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682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/>
              <a:t>h</a:t>
            </a:r>
            <a:r>
              <a:rPr lang="en-US" sz="1000" b="0" dirty="0" err="1" smtClean="0"/>
              <a:t>mdb.ca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8776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" t="11549" r="32011"/>
          <a:stretch/>
        </p:blipFill>
        <p:spPr>
          <a:xfrm>
            <a:off x="152399" y="838200"/>
            <a:ext cx="7193281" cy="5715000"/>
          </a:xfrm>
        </p:spPr>
      </p:pic>
      <p:sp>
        <p:nvSpPr>
          <p:cNvPr id="5" name="Textfeld 4"/>
          <p:cNvSpPr txBox="1"/>
          <p:nvPr/>
        </p:nvSpPr>
        <p:spPr>
          <a:xfrm>
            <a:off x="0" y="6616859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89593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" r="419"/>
          <a:stretch/>
        </p:blipFill>
        <p:spPr/>
      </p:pic>
      <p:sp>
        <p:nvSpPr>
          <p:cNvPr id="5" name="Textfeld 4"/>
          <p:cNvSpPr txBox="1"/>
          <p:nvPr/>
        </p:nvSpPr>
        <p:spPr>
          <a:xfrm>
            <a:off x="8443055" y="6400800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92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rcRect l="419" r="419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0" y="664380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443055" y="6400800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1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rcRect l="419" r="419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0" y="664380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443055" y="6400800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23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" t="11201" r="31546" b="1386"/>
          <a:stretch/>
        </p:blipFill>
        <p:spPr>
          <a:xfrm>
            <a:off x="879455" y="814010"/>
            <a:ext cx="7295710" cy="5809824"/>
          </a:xfrm>
        </p:spPr>
      </p:pic>
      <p:sp>
        <p:nvSpPr>
          <p:cNvPr id="5" name="Textfeld 4"/>
          <p:cNvSpPr txBox="1"/>
          <p:nvPr/>
        </p:nvSpPr>
        <p:spPr>
          <a:xfrm>
            <a:off x="0" y="6611779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73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" t="13436" r="58847" b="3846"/>
          <a:stretch/>
        </p:blipFill>
        <p:spPr>
          <a:xfrm>
            <a:off x="228600" y="914399"/>
            <a:ext cx="4419600" cy="5642691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0" y="664380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443055" y="6400800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05200" y="1524000"/>
            <a:ext cx="5462052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HMDB contains mass spectra of metabolites,</a:t>
            </a:r>
          </a:p>
          <a:p>
            <a:pPr algn="l"/>
            <a:r>
              <a:rPr lang="en-US" sz="2000" dirty="0" smtClean="0"/>
              <a:t>but data is not downloadable in bulk.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Search against the spectra database is only </a:t>
            </a:r>
          </a:p>
          <a:p>
            <a:pPr algn="l"/>
            <a:r>
              <a:rPr lang="en-US" sz="2000" dirty="0" smtClean="0"/>
              <a:t>possible through the web interface.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Identification by accurate mass or MS/MS </a:t>
            </a:r>
          </a:p>
          <a:p>
            <a:pPr algn="l"/>
            <a:r>
              <a:rPr lang="en-US" sz="2000" dirty="0" smtClean="0"/>
              <a:t>spectrum comparison.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8358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err="1" smtClean="0"/>
              <a:t>Metabolome</a:t>
            </a:r>
            <a:r>
              <a:rPr lang="en-US" dirty="0" smtClean="0"/>
              <a:t> Database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1" t="10921" r="31728" b="5532"/>
          <a:stretch/>
        </p:blipFill>
        <p:spPr>
          <a:xfrm>
            <a:off x="608106" y="774452"/>
            <a:ext cx="7696200" cy="5894260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0" y="664380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443055" y="6400800"/>
            <a:ext cx="700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h</a:t>
            </a:r>
            <a:r>
              <a:rPr lang="en-US" sz="1000" dirty="0" err="1" smtClean="0">
                <a:solidFill>
                  <a:schemeClr val="tx1"/>
                </a:solidFill>
              </a:rPr>
              <a:t>mdb.ca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158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7" t="13227" r="10177"/>
          <a:stretch/>
        </p:blipFill>
        <p:spPr>
          <a:xfrm>
            <a:off x="190688" y="838200"/>
            <a:ext cx="8763000" cy="5771804"/>
          </a:xfrm>
        </p:spPr>
      </p:pic>
      <p:sp>
        <p:nvSpPr>
          <p:cNvPr id="7" name="TextBox 6"/>
          <p:cNvSpPr txBox="1"/>
          <p:nvPr/>
        </p:nvSpPr>
        <p:spPr>
          <a:xfrm>
            <a:off x="1938" y="6611779"/>
            <a:ext cx="17506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http://</a:t>
            </a:r>
            <a:r>
              <a:rPr lang="en-US" sz="1000" b="0" dirty="0" err="1"/>
              <a:t>metlin.scripps.edu</a:t>
            </a:r>
            <a:r>
              <a:rPr lang="en-US" sz="1000" b="0" dirty="0"/>
              <a:t>/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419600" y="2362200"/>
            <a:ext cx="4648200" cy="1676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/>
              <a:t>Database </a:t>
            </a:r>
            <a:r>
              <a:rPr lang="en-US" sz="2000" b="0" dirty="0" smtClean="0"/>
              <a:t>containing a </a:t>
            </a:r>
            <a:r>
              <a:rPr lang="en-US" sz="2000" b="0" dirty="0"/>
              <a:t>large number of </a:t>
            </a:r>
            <a:r>
              <a:rPr lang="en-US" sz="2000" b="0" dirty="0" smtClean="0"/>
              <a:t>metabolites (240,000+) and spectra for those (12,000 metabolites).</a:t>
            </a:r>
            <a:r>
              <a:rPr lang="en-US" sz="2000" b="0" dirty="0"/>
              <a:t> </a:t>
            </a:r>
            <a:r>
              <a:rPr lang="en-US" sz="2000" b="0" dirty="0" smtClean="0"/>
              <a:t>Permits search of metabolites via their mass spectra.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447744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90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Differences between proteomics and metabolomics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Targeted vs. </a:t>
            </a:r>
            <a:r>
              <a:rPr lang="en-US" dirty="0" err="1" smtClean="0"/>
              <a:t>nontargeted</a:t>
            </a:r>
            <a:r>
              <a:rPr lang="en-US" dirty="0" smtClean="0"/>
              <a:t> metabolomics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Unit 11A</a:t>
            </a:r>
            <a:br>
              <a:rPr lang="en-US" dirty="0" smtClean="0"/>
            </a:br>
            <a:r>
              <a:rPr lang="en-US" dirty="0" smtClean="0"/>
              <a:t>Metabolites and Metabolomics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51255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MassBank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3" r="603"/>
          <a:stretch/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-21771" y="6611779"/>
            <a:ext cx="1713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http://</a:t>
            </a:r>
            <a:r>
              <a:rPr lang="en-US" sz="1000" b="0" dirty="0" err="1"/>
              <a:t>www.massbank.jp</a:t>
            </a:r>
            <a:r>
              <a:rPr lang="en-US" sz="1000" b="0" dirty="0"/>
              <a:t>/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0" y="4572000"/>
            <a:ext cx="49530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0" dirty="0"/>
              <a:t>Database containing mass spectra of </a:t>
            </a:r>
            <a:r>
              <a:rPr lang="en-US" sz="2000" b="0" dirty="0" smtClean="0"/>
              <a:t>a </a:t>
            </a:r>
            <a:r>
              <a:rPr lang="en-US" sz="2000" b="0" dirty="0"/>
              <a:t>large number of metabolites and metadata for these </a:t>
            </a:r>
            <a:r>
              <a:rPr lang="en-US" sz="2000" b="0" dirty="0" smtClean="0"/>
              <a:t>compounds.</a:t>
            </a:r>
          </a:p>
          <a:p>
            <a:pPr algn="l"/>
            <a:r>
              <a:rPr lang="en-US" sz="2000" b="0" dirty="0" smtClean="0"/>
              <a:t>Permits search of metabolites via their mass spectra.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050176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mzCloud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719" r="719"/>
          <a:stretch>
            <a:fillRect/>
          </a:stretch>
        </p:blipFill>
        <p:spPr/>
      </p:pic>
      <p:sp>
        <p:nvSpPr>
          <p:cNvPr id="6" name="Textfeld 8"/>
          <p:cNvSpPr txBox="1"/>
          <p:nvPr/>
        </p:nvSpPr>
        <p:spPr>
          <a:xfrm>
            <a:off x="271264" y="4572000"/>
            <a:ext cx="2852936" cy="19389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/>
              <a:t>mzCloud</a:t>
            </a:r>
            <a:r>
              <a:rPr lang="en-US" sz="2000" b="0" dirty="0" smtClean="0"/>
              <a:t> (currently) contains only a very limited number of metabolites, but very high quality spectra and is growing quickly.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545363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KEGG</a:t>
            </a:r>
            <a:endParaRPr lang="en-US" dirty="0"/>
          </a:p>
        </p:txBody>
      </p:sp>
      <p:pic>
        <p:nvPicPr>
          <p:cNvPr id="8" name="Picture 2" descr="KEG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1092"/>
          <a:stretch/>
        </p:blipFill>
        <p:spPr bwMode="auto">
          <a:xfrm>
            <a:off x="228600" y="990600"/>
            <a:ext cx="644421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0" y="664368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038600" y="1600200"/>
            <a:ext cx="4986536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b="0" dirty="0" smtClean="0"/>
              <a:t>KEGG (Kyoto Encyclopedia of Genes and</a:t>
            </a:r>
          </a:p>
          <a:p>
            <a:pPr algn="l"/>
            <a:r>
              <a:rPr lang="en-US" sz="2000" b="0" dirty="0" smtClean="0"/>
              <a:t>Genomes) contains structural information </a:t>
            </a:r>
          </a:p>
          <a:p>
            <a:pPr algn="l"/>
            <a:r>
              <a:rPr lang="en-US" sz="2000" b="0" dirty="0" smtClean="0"/>
              <a:t>o</a:t>
            </a:r>
            <a:r>
              <a:rPr lang="en-US" sz="2000" b="0" dirty="0"/>
              <a:t>f</a:t>
            </a:r>
            <a:r>
              <a:rPr lang="en-US" sz="2000" b="0" dirty="0" smtClean="0"/>
              <a:t> metabolites as well as pathway </a:t>
            </a:r>
          </a:p>
          <a:p>
            <a:pPr algn="l"/>
            <a:r>
              <a:rPr lang="en-US" sz="2000" b="0" dirty="0" smtClean="0"/>
              <a:t>information.</a:t>
            </a:r>
            <a:endParaRPr lang="en-US" sz="2000" b="0" dirty="0"/>
          </a:p>
        </p:txBody>
      </p:sp>
      <p:sp>
        <p:nvSpPr>
          <p:cNvPr id="9" name="Textfeld 8"/>
          <p:cNvSpPr txBox="1"/>
          <p:nvPr/>
        </p:nvSpPr>
        <p:spPr>
          <a:xfrm>
            <a:off x="7278200" y="6627699"/>
            <a:ext cx="1932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http://</a:t>
            </a:r>
            <a:r>
              <a:rPr lang="en-US" sz="1000" b="0" dirty="0" err="1">
                <a:solidFill>
                  <a:schemeClr val="tx1"/>
                </a:solidFill>
              </a:rPr>
              <a:t>www.genome.jp</a:t>
            </a:r>
            <a:r>
              <a:rPr lang="en-US" sz="1000" b="0" dirty="0">
                <a:solidFill>
                  <a:schemeClr val="tx1"/>
                </a:solidFill>
              </a:rPr>
              <a:t>/</a:t>
            </a:r>
            <a:r>
              <a:rPr lang="en-US" sz="1000" b="0" dirty="0" err="1">
                <a:solidFill>
                  <a:schemeClr val="tx1"/>
                </a:solidFill>
              </a:rPr>
              <a:t>kegg</a:t>
            </a:r>
            <a:r>
              <a:rPr lang="en-US" sz="1000" b="0" dirty="0">
                <a:solidFill>
                  <a:schemeClr val="tx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86143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HumanCyc</a:t>
            </a:r>
            <a:endParaRPr lang="en-US" dirty="0"/>
          </a:p>
        </p:txBody>
      </p:sp>
      <p:pic>
        <p:nvPicPr>
          <p:cNvPr id="8" name="Picture 2" descr="HumanCy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25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096000" y="1343561"/>
            <a:ext cx="2852936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/>
              <a:t>HumanCyc</a:t>
            </a:r>
            <a:r>
              <a:rPr lang="en-US" sz="2000" b="0" dirty="0" smtClean="0"/>
              <a:t> contains a very comprehensive set of metabolic pathways.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125265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PubChem</a:t>
            </a:r>
            <a:endParaRPr lang="en-US" dirty="0"/>
          </a:p>
        </p:txBody>
      </p:sp>
      <p:pic>
        <p:nvPicPr>
          <p:cNvPr id="8" name="Picture 4" descr="PubChe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6" b="1725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096000" y="1715631"/>
            <a:ext cx="2852936" cy="22467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/>
              <a:t>PubChem</a:t>
            </a:r>
            <a:r>
              <a:rPr lang="en-US" sz="2000" b="0" dirty="0" smtClean="0"/>
              <a:t> contains structures and names of around 30 </a:t>
            </a:r>
            <a:r>
              <a:rPr lang="en-US" sz="2000" b="0" dirty="0" err="1" smtClean="0"/>
              <a:t>mio</a:t>
            </a:r>
            <a:r>
              <a:rPr lang="en-US" sz="2000" b="0" dirty="0" smtClean="0"/>
              <a:t>. compounds, including</a:t>
            </a:r>
          </a:p>
          <a:p>
            <a:pPr algn="l"/>
            <a:r>
              <a:rPr lang="en-US" sz="2000" b="0" dirty="0" smtClean="0"/>
              <a:t>most structurally characterized metabolites.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014120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Comparison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563" b="-5252"/>
          <a:stretch/>
        </p:blipFill>
        <p:spPr>
          <a:xfrm>
            <a:off x="2895600" y="3683208"/>
            <a:ext cx="3429000" cy="3174792"/>
          </a:xfr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82217"/>
              </p:ext>
            </p:extLst>
          </p:nvPr>
        </p:nvGraphicFramePr>
        <p:xfrm>
          <a:off x="533400" y="990600"/>
          <a:ext cx="8382000" cy="26540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114800"/>
                <a:gridCol w="2362200"/>
                <a:gridCol w="1905000"/>
              </a:tblGrid>
              <a:tr h="396996">
                <a:tc>
                  <a:txBody>
                    <a:bodyPr/>
                    <a:lstStyle/>
                    <a:p>
                      <a:r>
                        <a:rPr lang="en-US" dirty="0" smtClean="0"/>
                        <a:t>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</a:t>
                      </a:r>
                      <a:r>
                        <a:rPr lang="en-US" dirty="0" err="1" smtClean="0"/>
                        <a:t>cpds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MS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spectra</a:t>
                      </a:r>
                      <a:endParaRPr lang="en-US" dirty="0"/>
                    </a:p>
                  </a:txBody>
                  <a:tcPr/>
                </a:tc>
              </a:tr>
              <a:tr h="230006">
                <a:tc>
                  <a:txBody>
                    <a:bodyPr/>
                    <a:lstStyle/>
                    <a:p>
                      <a:r>
                        <a:rPr lang="en-US" dirty="0" smtClean="0"/>
                        <a:t>HMDB (2.5)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41,818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10,869</a:t>
                      </a:r>
                      <a:endParaRPr lang="en-US" dirty="0"/>
                    </a:p>
                  </a:txBody>
                  <a:tcPr/>
                </a:tc>
              </a:tr>
              <a:tr h="396996">
                <a:tc>
                  <a:txBody>
                    <a:bodyPr/>
                    <a:lstStyle/>
                    <a:p>
                      <a:r>
                        <a:rPr lang="en-US" dirty="0" smtClean="0"/>
                        <a:t>METLIN (2015)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62,204</a:t>
                      </a:r>
                      <a:endParaRPr lang="en-US" dirty="0"/>
                    </a:p>
                  </a:txBody>
                  <a:tcPr/>
                </a:tc>
              </a:tr>
              <a:tr h="39699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MassBank</a:t>
                      </a:r>
                      <a:r>
                        <a:rPr lang="en-US" baseline="0" dirty="0" smtClean="0"/>
                        <a:t> (2015)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40,889</a:t>
                      </a:r>
                      <a:endParaRPr lang="en-US" dirty="0"/>
                    </a:p>
                  </a:txBody>
                  <a:tcPr/>
                </a:tc>
              </a:tr>
              <a:tr h="230006">
                <a:tc>
                  <a:txBody>
                    <a:bodyPr/>
                    <a:lstStyle/>
                    <a:p>
                      <a:r>
                        <a:rPr lang="en-US" dirty="0" smtClean="0"/>
                        <a:t>NIST (commercial, 2011)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4,694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~100,000</a:t>
                      </a:r>
                      <a:endParaRPr lang="en-US" dirty="0"/>
                    </a:p>
                  </a:txBody>
                  <a:tcPr/>
                </a:tc>
              </a:tr>
              <a:tr h="23000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mzCloud</a:t>
                      </a:r>
                      <a:r>
                        <a:rPr lang="en-US" dirty="0" smtClean="0"/>
                        <a:t> (2015)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2,091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142,690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PubChem</a:t>
                      </a:r>
                      <a:r>
                        <a:rPr lang="en-US" dirty="0" smtClean="0"/>
                        <a:t> (2015, </a:t>
                      </a:r>
                      <a:r>
                        <a:rPr lang="en-US" dirty="0" err="1" smtClean="0"/>
                        <a:t>cpds</a:t>
                      </a:r>
                      <a:r>
                        <a:rPr lang="en-US" dirty="0" smtClean="0"/>
                        <a:t> only!)</a:t>
                      </a:r>
                      <a:endParaRPr lang="en-US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63,156,000</a:t>
                      </a:r>
                      <a:endParaRPr lang="en-US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927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Repositories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0" t="10807" r="2185" b="6656"/>
          <a:stretch/>
        </p:blipFill>
        <p:spPr>
          <a:xfrm>
            <a:off x="345440" y="1249680"/>
            <a:ext cx="8453120" cy="5151120"/>
          </a:xfrm>
        </p:spPr>
      </p:pic>
      <p:sp>
        <p:nvSpPr>
          <p:cNvPr id="6" name="TextBox 5"/>
          <p:cNvSpPr txBox="1"/>
          <p:nvPr/>
        </p:nvSpPr>
        <p:spPr>
          <a:xfrm>
            <a:off x="0" y="6611779"/>
            <a:ext cx="2280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/>
              <a:t>http:/</a:t>
            </a:r>
            <a:r>
              <a:rPr lang="en-US" sz="1000" b="0" dirty="0" smtClean="0"/>
              <a:t>/</a:t>
            </a:r>
            <a:r>
              <a:rPr lang="en-US" sz="1000" b="0" dirty="0" err="1" smtClean="0"/>
              <a:t>www.ebi.ac.uk</a:t>
            </a:r>
            <a:r>
              <a:rPr lang="en-US" sz="1000" b="0" dirty="0"/>
              <a:t>/</a:t>
            </a:r>
            <a:r>
              <a:rPr lang="en-US" sz="1000" b="0" dirty="0" err="1"/>
              <a:t>metabolights</a:t>
            </a:r>
            <a:endParaRPr lang="en-US" sz="1000" b="0" dirty="0"/>
          </a:p>
        </p:txBody>
      </p:sp>
      <p:sp>
        <p:nvSpPr>
          <p:cNvPr id="7" name="Textfeld 8"/>
          <p:cNvSpPr txBox="1"/>
          <p:nvPr/>
        </p:nvSpPr>
        <p:spPr>
          <a:xfrm>
            <a:off x="5833864" y="2590800"/>
            <a:ext cx="2852936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 err="1" smtClean="0"/>
              <a:t>MetaboLights</a:t>
            </a:r>
            <a:r>
              <a:rPr lang="en-US" sz="2000" b="0" dirty="0" smtClean="0"/>
              <a:t> stores original experimental data (raw data) and interpreted data from metabolomics studies.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052599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Repositories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0" t="11133" r="2185" b="3888"/>
          <a:stretch/>
        </p:blipFill>
        <p:spPr>
          <a:xfrm>
            <a:off x="345440" y="944880"/>
            <a:ext cx="8453120" cy="5303520"/>
          </a:xfrm>
        </p:spPr>
      </p:pic>
      <p:sp>
        <p:nvSpPr>
          <p:cNvPr id="4" name="Textfeld 8"/>
          <p:cNvSpPr txBox="1"/>
          <p:nvPr/>
        </p:nvSpPr>
        <p:spPr>
          <a:xfrm>
            <a:off x="4343400" y="4724400"/>
            <a:ext cx="4572000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Datasets are identified via the </a:t>
            </a:r>
            <a:r>
              <a:rPr lang="en-US" sz="2000" dirty="0" err="1" smtClean="0"/>
              <a:t>MetaboLights</a:t>
            </a:r>
            <a:r>
              <a:rPr lang="en-US" sz="2000" dirty="0" smtClean="0"/>
              <a:t> ID (here:MTBLS17). Metadata for the study describes the samples and method employed (here: HCC study using LC-MS).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99023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Repositories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0" t="11133" r="3564" b="3238"/>
          <a:stretch/>
        </p:blipFill>
        <p:spPr>
          <a:xfrm>
            <a:off x="467360" y="828040"/>
            <a:ext cx="8209280" cy="5344160"/>
          </a:xfrm>
        </p:spPr>
      </p:pic>
      <p:sp>
        <p:nvSpPr>
          <p:cNvPr id="5" name="Textfeld 8"/>
          <p:cNvSpPr txBox="1"/>
          <p:nvPr/>
        </p:nvSpPr>
        <p:spPr>
          <a:xfrm>
            <a:off x="304800" y="5105400"/>
            <a:ext cx="4572000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For every study there is also information available on each of the individual samples/runs (here: instrument, separation, sample description).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81536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Repositories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0" t="11947" r="2990" b="470"/>
          <a:stretch/>
        </p:blipFill>
        <p:spPr>
          <a:xfrm>
            <a:off x="381000" y="838200"/>
            <a:ext cx="8280400" cy="5466080"/>
          </a:xfrm>
        </p:spPr>
      </p:pic>
      <p:sp>
        <p:nvSpPr>
          <p:cNvPr id="4" name="Textfeld 8"/>
          <p:cNvSpPr txBox="1"/>
          <p:nvPr/>
        </p:nvSpPr>
        <p:spPr>
          <a:xfrm>
            <a:off x="4343400" y="5077361"/>
            <a:ext cx="4572000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Usually the raw data for each run/sample (as acquired on the instrument) can be downloaded for (re-)analysis.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59762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Metabolism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= sum </a:t>
            </a:r>
            <a:r>
              <a:rPr lang="en-US" sz="2400" dirty="0"/>
              <a:t>of all the chemical processes occurring in an organism at one time</a:t>
            </a:r>
          </a:p>
          <a:p>
            <a:r>
              <a:rPr lang="en-US" sz="2400" dirty="0"/>
              <a:t>Concerned with the management of material and energy resources within the </a:t>
            </a:r>
            <a:r>
              <a:rPr lang="en-US" sz="2400" dirty="0" smtClean="0"/>
              <a:t>cell</a:t>
            </a:r>
          </a:p>
          <a:p>
            <a:r>
              <a:rPr lang="en-US" sz="2400" dirty="0" smtClean="0"/>
              <a:t>Two types of metabolic processes</a:t>
            </a:r>
            <a:endParaRPr lang="en-US" sz="2400" dirty="0"/>
          </a:p>
          <a:p>
            <a:pPr lvl="1"/>
            <a:r>
              <a:rPr lang="en-US" sz="2000" b="1" dirty="0" smtClean="0">
                <a:solidFill>
                  <a:srgbClr val="D06B20"/>
                </a:solidFill>
              </a:rPr>
              <a:t>Anabolic processes </a:t>
            </a:r>
            <a:r>
              <a:rPr lang="en-US" sz="2000" dirty="0" smtClean="0"/>
              <a:t>– processes constructing larger molecules from smaller units (building up)</a:t>
            </a:r>
            <a:endParaRPr lang="en-US" sz="2000" dirty="0"/>
          </a:p>
          <a:p>
            <a:pPr lvl="1"/>
            <a:r>
              <a:rPr lang="en-US" sz="2000" b="1" dirty="0" smtClean="0">
                <a:solidFill>
                  <a:srgbClr val="D06B20"/>
                </a:solidFill>
              </a:rPr>
              <a:t>Catabolic processes </a:t>
            </a:r>
            <a:r>
              <a:rPr lang="en-US" sz="2000" dirty="0" smtClean="0"/>
              <a:t>– processes breaking down larger units (degradation or energy generation)</a:t>
            </a:r>
          </a:p>
          <a:p>
            <a:r>
              <a:rPr lang="en-US" sz="2400" dirty="0" smtClean="0"/>
              <a:t>Metabolites are both educts and products of metabolic processes </a:t>
            </a:r>
          </a:p>
          <a:p>
            <a:r>
              <a:rPr lang="en-US" sz="2400" dirty="0" smtClean="0"/>
              <a:t>Enzymes (proteins) usually catalyze these metabolic processes (reactions)</a:t>
            </a:r>
          </a:p>
          <a:p>
            <a:r>
              <a:rPr lang="en-US" sz="2400" dirty="0" smtClean="0"/>
              <a:t>A sequence of several coupled metabolic processes is called a </a:t>
            </a:r>
            <a:r>
              <a:rPr lang="en-US" sz="2400" b="1" dirty="0" smtClean="0">
                <a:solidFill>
                  <a:srgbClr val="D06B20"/>
                </a:solidFill>
              </a:rPr>
              <a:t>metabolic pathway</a:t>
            </a:r>
            <a:endParaRPr lang="en-US" sz="2400" b="1" dirty="0">
              <a:solidFill>
                <a:srgbClr val="D06B2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604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 Repositories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5" t="11132" r="2299" b="2587"/>
          <a:stretch/>
        </p:blipFill>
        <p:spPr>
          <a:xfrm>
            <a:off x="355600" y="939800"/>
            <a:ext cx="8432800" cy="5384800"/>
          </a:xfrm>
        </p:spPr>
      </p:pic>
      <p:sp>
        <p:nvSpPr>
          <p:cNvPr id="5" name="Textfeld 8"/>
          <p:cNvSpPr txBox="1"/>
          <p:nvPr/>
        </p:nvSpPr>
        <p:spPr>
          <a:xfrm>
            <a:off x="4343400" y="959584"/>
            <a:ext cx="4572000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Data can also be browsed by (identified) compound to see what metabolites have been identified by which method (here: MS) or in a certain organism (here: human).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2112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Metabolomics Data</a:t>
            </a:r>
            <a:endParaRPr lang="en-US" dirty="0"/>
          </a:p>
        </p:txBody>
      </p:sp>
      <p:pic>
        <p:nvPicPr>
          <p:cNvPr id="6" name="Content Placeholder 5" descr="datagrowthebiomics-09-201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" b="300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0" y="6611779"/>
            <a:ext cx="2394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/>
              <a:t>Illustration: </a:t>
            </a:r>
            <a:r>
              <a:rPr lang="en-US" sz="1000" b="0" dirty="0" err="1" smtClean="0"/>
              <a:t>Christoph</a:t>
            </a:r>
            <a:r>
              <a:rPr lang="en-US" sz="1000" b="0" dirty="0" smtClean="0"/>
              <a:t> Steinbeck, EBI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60728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90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Distribution of metabolite masses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Matching MS/MS spectra against databases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Accurate mass search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Unit 11C</a:t>
            </a:r>
            <a:br>
              <a:rPr lang="en-US" dirty="0" smtClean="0"/>
            </a:br>
            <a:r>
              <a:rPr lang="en-US" dirty="0" smtClean="0"/>
              <a:t>Metabolite ID via Spectral Matching and Accurate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648450"/>
            <a:ext cx="2286000" cy="209550"/>
          </a:xfrm>
        </p:spPr>
        <p:txBody>
          <a:bodyPr/>
          <a:lstStyle/>
          <a:p>
            <a:pPr>
              <a:defRPr/>
            </a:pPr>
            <a:fld id="{BCDDC0C6-E486-48DB-B9CE-6268CF8AB33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079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 Algorithms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Identification by </a:t>
            </a:r>
            <a:r>
              <a:rPr lang="en-US" sz="2800" b="1" dirty="0">
                <a:solidFill>
                  <a:srgbClr val="D06B20"/>
                </a:solidFill>
              </a:rPr>
              <a:t>accurate </a:t>
            </a:r>
            <a:r>
              <a:rPr lang="en-US" sz="2800" b="1" dirty="0" smtClean="0">
                <a:solidFill>
                  <a:srgbClr val="D06B20"/>
                </a:solidFill>
              </a:rPr>
              <a:t>mass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Given a sufficient mass resolution, the mass alone contains valuable information on the metabolite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Usually, these masses are not unique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Problem: structural isomers are isobaric!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800" dirty="0" smtClean="0"/>
              <a:t>Identification through </a:t>
            </a:r>
            <a:r>
              <a:rPr lang="en-US" sz="2800" b="1" dirty="0" smtClean="0">
                <a:solidFill>
                  <a:schemeClr val="accent5"/>
                </a:solidFill>
              </a:rPr>
              <a:t>spectrum comparison</a:t>
            </a:r>
          </a:p>
          <a:p>
            <a:pPr lvl="1">
              <a:lnSpc>
                <a:spcPct val="110000"/>
              </a:lnSpc>
            </a:pPr>
            <a:r>
              <a:rPr lang="en-US" sz="2400" b="1" dirty="0" smtClean="0">
                <a:solidFill>
                  <a:srgbClr val="D06B20"/>
                </a:solidFill>
              </a:rPr>
              <a:t>Library search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Compare the experimental spectrum against other experimental spectra 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Requires library of experimental spectra (difficult)</a:t>
            </a:r>
          </a:p>
          <a:p>
            <a:pPr lvl="1">
              <a:lnSpc>
                <a:spcPct val="110000"/>
              </a:lnSpc>
            </a:pPr>
            <a:r>
              <a:rPr lang="en-US" sz="2400" b="1" dirty="0" smtClean="0">
                <a:solidFill>
                  <a:srgbClr val="D06B20"/>
                </a:solidFill>
              </a:rPr>
              <a:t>Fragment tree approaches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Try to predict fragmentation patterns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Compare spectrum against theoretical fragmentation pattern</a:t>
            </a:r>
          </a:p>
          <a:p>
            <a:pPr>
              <a:lnSpc>
                <a:spcPct val="110000"/>
              </a:lnSpc>
            </a:pPr>
            <a:endParaRPr lang="en-US" sz="2800" dirty="0"/>
          </a:p>
          <a:p>
            <a:pPr>
              <a:lnSpc>
                <a:spcPct val="110000"/>
              </a:lnSpc>
            </a:pPr>
            <a:endParaRPr lang="en-US" sz="2800" dirty="0" smtClean="0"/>
          </a:p>
          <a:p>
            <a:pPr>
              <a:lnSpc>
                <a:spcPct val="11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5378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Distribution</a:t>
            </a:r>
            <a:endParaRPr lang="en-US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017577"/>
              </p:ext>
            </p:extLst>
          </p:nvPr>
        </p:nvGraphicFramePr>
        <p:xfrm>
          <a:off x="79372" y="838200"/>
          <a:ext cx="4568826" cy="46482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4413"/>
                <a:gridCol w="2284413"/>
              </a:tblGrid>
              <a:tr h="516467">
                <a:tc>
                  <a:txBody>
                    <a:bodyPr/>
                    <a:lstStyle/>
                    <a:p>
                      <a:r>
                        <a:rPr lang="en-US" dirty="0" smtClean="0"/>
                        <a:t>Mass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</a:t>
                      </a:r>
                      <a:r>
                        <a:rPr lang="en-US" dirty="0" err="1" smtClean="0"/>
                        <a:t>PubChem</a:t>
                      </a:r>
                      <a:r>
                        <a:rPr lang="en-US" dirty="0" smtClean="0"/>
                        <a:t> Hits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50-51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71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100-101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2,180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150-151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9,163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200-201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23,867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250-251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48,909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300-301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78,577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350-351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112,566</a:t>
                      </a:r>
                      <a:endParaRPr lang="en-US" dirty="0"/>
                    </a:p>
                  </a:txBody>
                  <a:tcPr/>
                </a:tc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400-401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130,737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715396"/>
              </p:ext>
            </p:extLst>
          </p:nvPr>
        </p:nvGraphicFramePr>
        <p:xfrm>
          <a:off x="4688868" y="838200"/>
          <a:ext cx="4378932" cy="558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89466"/>
                <a:gridCol w="2189466"/>
              </a:tblGrid>
              <a:tr h="508000">
                <a:tc>
                  <a:txBody>
                    <a:bodyPr/>
                    <a:lstStyle/>
                    <a:p>
                      <a:r>
                        <a:rPr lang="en-US" dirty="0" smtClean="0"/>
                        <a:t>Mass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</a:t>
                      </a:r>
                      <a:r>
                        <a:rPr lang="en-US" dirty="0" err="1" smtClean="0"/>
                        <a:t>PubChem</a:t>
                      </a:r>
                      <a:r>
                        <a:rPr lang="en-US" dirty="0" smtClean="0"/>
                        <a:t> Hits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100.0-100.1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367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100.1-100.2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1,628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100.2-100.3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100.3-100.4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100.4-100.5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100.5-100.6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100.6-100.7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100.7-100.8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100.8-100.9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100.9-101.0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39950" y="5511304"/>
            <a:ext cx="4419600" cy="1015663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tx1"/>
                </a:solidFill>
              </a:rPr>
              <a:t>Limited number of different isotope masses gives rise to ‘lumpy’ distribution across the mass range.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22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Distribution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9" t="9484" r="7155" b="5258"/>
          <a:stretch/>
        </p:blipFill>
        <p:spPr>
          <a:xfrm>
            <a:off x="1066800" y="838199"/>
            <a:ext cx="7162800" cy="5568341"/>
          </a:xfrm>
        </p:spPr>
      </p:pic>
      <p:sp>
        <p:nvSpPr>
          <p:cNvPr id="8" name="Textfeld 7"/>
          <p:cNvSpPr txBox="1"/>
          <p:nvPr/>
        </p:nvSpPr>
        <p:spPr>
          <a:xfrm>
            <a:off x="35560" y="6611779"/>
            <a:ext cx="3165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/>
              <a:t>Böcker</a:t>
            </a:r>
            <a:r>
              <a:rPr lang="en-US" sz="1000" b="0" dirty="0"/>
              <a:t> et al., </a:t>
            </a:r>
            <a:r>
              <a:rPr lang="en-US" sz="1000" b="0" dirty="0" smtClean="0"/>
              <a:t>Bioinformatics (2009); </a:t>
            </a:r>
            <a:r>
              <a:rPr lang="en-US" sz="1000" b="0" dirty="0"/>
              <a:t>25(2)</a:t>
            </a:r>
            <a:r>
              <a:rPr lang="en-US" sz="1000" b="0" dirty="0" smtClean="0"/>
              <a:t>:218</a:t>
            </a:r>
            <a:r>
              <a:rPr lang="en-US" sz="1000" b="0" dirty="0"/>
              <a:t>–224.</a:t>
            </a:r>
          </a:p>
        </p:txBody>
      </p:sp>
      <p:sp>
        <p:nvSpPr>
          <p:cNvPr id="3" name="Textfeld 2"/>
          <p:cNvSpPr txBox="1"/>
          <p:nvPr/>
        </p:nvSpPr>
        <p:spPr>
          <a:xfrm rot="16200000">
            <a:off x="-268189" y="308461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</a:rPr>
              <a:t># of decompositions</a:t>
            </a:r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02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Isomers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55448" y="914400"/>
            <a:ext cx="8836152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Example: </a:t>
            </a:r>
            <a:r>
              <a:rPr lang="en-US" sz="2000" dirty="0" smtClean="0"/>
              <a:t>Structural isomers with mass 117.0790 Da, formula: C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11</a:t>
            </a:r>
            <a:r>
              <a:rPr lang="en-US" sz="2000" dirty="0" smtClean="0"/>
              <a:t>NO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64368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27777" t="10519" r="27807" b="9343"/>
          <a:stretch/>
        </p:blipFill>
        <p:spPr>
          <a:xfrm>
            <a:off x="152400" y="1587666"/>
            <a:ext cx="4383157" cy="496553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/>
          <a:srcRect l="27810" t="21375" r="28168" b="991"/>
          <a:stretch/>
        </p:blipFill>
        <p:spPr>
          <a:xfrm>
            <a:off x="4732247" y="1740066"/>
            <a:ext cx="433555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2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Metabolite Masses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14400"/>
            <a:ext cx="8836152" cy="2057400"/>
          </a:xfrm>
        </p:spPr>
        <p:txBody>
          <a:bodyPr/>
          <a:lstStyle/>
          <a:p>
            <a:r>
              <a:rPr lang="en-US" sz="2800" dirty="0" smtClean="0"/>
              <a:t>Metabolites have a rather limited mass range (compared to peptides)</a:t>
            </a:r>
          </a:p>
          <a:p>
            <a:r>
              <a:rPr lang="en-US" sz="2800" dirty="0" smtClean="0"/>
              <a:t>They cluster mostly in a mass range usually not relevant to proteomics (proteomics: 500+ Da)</a:t>
            </a:r>
          </a:p>
          <a:p>
            <a:r>
              <a:rPr lang="en-US" sz="2800" dirty="0" smtClean="0"/>
              <a:t>Most metabolites have between 50-100 atoms and a mass between 300-500 Da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7730" t="17475" r="15231" b="5237"/>
          <a:stretch/>
        </p:blipFill>
        <p:spPr>
          <a:xfrm>
            <a:off x="2386924" y="3674922"/>
            <a:ext cx="4852076" cy="29544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6611779"/>
            <a:ext cx="2407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</a:rPr>
              <a:t>Hill et al., Anal. Chem., 2008, 80:5574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9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METLIN MS/MS Search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METLIN provides search options based on</a:t>
            </a:r>
          </a:p>
          <a:p>
            <a:pPr lvl="1"/>
            <a:r>
              <a:rPr lang="en-US" dirty="0" smtClean="0"/>
              <a:t>Accurate mass</a:t>
            </a:r>
          </a:p>
          <a:p>
            <a:pPr lvl="2"/>
            <a:r>
              <a:rPr lang="en-US" sz="2800" dirty="0" smtClean="0"/>
              <a:t>Return all metabolites matching a specific mass</a:t>
            </a:r>
          </a:p>
          <a:p>
            <a:pPr lvl="1"/>
            <a:r>
              <a:rPr lang="en-US" dirty="0" smtClean="0"/>
              <a:t>Tandem spectra</a:t>
            </a:r>
          </a:p>
          <a:p>
            <a:pPr lvl="2"/>
            <a:r>
              <a:rPr lang="en-US" sz="2800" dirty="0" smtClean="0"/>
              <a:t>Return all metabolites with a matching tandem spectrum	</a:t>
            </a:r>
          </a:p>
          <a:p>
            <a:r>
              <a:rPr lang="en-US" sz="2800" dirty="0" smtClean="0"/>
              <a:t>As with HMDB, spectra cannot be downloaded in bulk, image display only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5131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TLIN_MS2_Searc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3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981" y="2382431"/>
            <a:ext cx="3276600" cy="3276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vs. Proteomics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Proteomics	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Metabolomics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64368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 rot="20523299">
            <a:off x="685800" y="2286000"/>
            <a:ext cx="221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FGGTSVANAER</a:t>
            </a:r>
          </a:p>
        </p:txBody>
      </p:sp>
      <p:sp>
        <p:nvSpPr>
          <p:cNvPr id="13" name="Textfeld 12"/>
          <p:cNvSpPr txBox="1"/>
          <p:nvPr/>
        </p:nvSpPr>
        <p:spPr>
          <a:xfrm rot="1188408">
            <a:off x="2380322" y="2768952"/>
            <a:ext cx="203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urier New"/>
                <a:cs typeface="Courier New"/>
              </a:rPr>
              <a:t>VADILESNAR</a:t>
            </a:r>
          </a:p>
        </p:txBody>
      </p:sp>
      <p:sp>
        <p:nvSpPr>
          <p:cNvPr id="14" name="Textfeld 13"/>
          <p:cNvSpPr txBox="1"/>
          <p:nvPr/>
        </p:nvSpPr>
        <p:spPr>
          <a:xfrm rot="650087">
            <a:off x="1646826" y="3387235"/>
            <a:ext cx="259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urier New"/>
                <a:cs typeface="Courier New"/>
              </a:rPr>
              <a:t>MSIAIMAGVLEAR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16661" y="4826353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Courier New"/>
                <a:cs typeface="Courier New"/>
              </a:rPr>
              <a:t>TFVDQEFAQIK</a:t>
            </a:r>
          </a:p>
        </p:txBody>
      </p:sp>
      <p:sp>
        <p:nvSpPr>
          <p:cNvPr id="16" name="Textfeld 15"/>
          <p:cNvSpPr txBox="1"/>
          <p:nvPr/>
        </p:nvSpPr>
        <p:spPr>
          <a:xfrm rot="1188408">
            <a:off x="899742" y="3871105"/>
            <a:ext cx="313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 New"/>
                <a:cs typeface="Courier New"/>
              </a:rPr>
              <a:t>TISGQDALPNISDAER</a:t>
            </a:r>
          </a:p>
        </p:txBody>
      </p:sp>
      <p:sp>
        <p:nvSpPr>
          <p:cNvPr id="17" name="Textfeld 16"/>
          <p:cNvSpPr txBox="1"/>
          <p:nvPr/>
        </p:nvSpPr>
        <p:spPr>
          <a:xfrm rot="20130069">
            <a:off x="2360492" y="5317072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urier New"/>
                <a:cs typeface="Courier New"/>
              </a:rPr>
              <a:t>ITNHLVAMIEK</a:t>
            </a:r>
          </a:p>
        </p:txBody>
      </p:sp>
      <p:sp>
        <p:nvSpPr>
          <p:cNvPr id="18" name="Textfeld 17"/>
          <p:cNvSpPr txBox="1"/>
          <p:nvPr/>
        </p:nvSpPr>
        <p:spPr>
          <a:xfrm rot="293072">
            <a:off x="776942" y="5977065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ourier New"/>
                <a:cs typeface="Courier New"/>
              </a:rPr>
              <a:t>QGQVATVLSAPAK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3886200"/>
            <a:ext cx="2717800" cy="271780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1512" y="1955800"/>
            <a:ext cx="2387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95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Library Search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64368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6" name="Rectangle 31"/>
          <p:cNvSpPr/>
          <p:nvPr/>
        </p:nvSpPr>
        <p:spPr bwMode="auto">
          <a:xfrm>
            <a:off x="5292080" y="1488717"/>
            <a:ext cx="440674" cy="109737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 pitchFamily="-65" charset="0"/>
            </a:endParaRPr>
          </a:p>
        </p:txBody>
      </p:sp>
      <p:sp>
        <p:nvSpPr>
          <p:cNvPr id="7" name="Rectangle 10"/>
          <p:cNvSpPr/>
          <p:nvPr/>
        </p:nvSpPr>
        <p:spPr bwMode="auto">
          <a:xfrm>
            <a:off x="226253" y="1476692"/>
            <a:ext cx="1750632" cy="10801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9" name="Rectangle 13"/>
          <p:cNvSpPr/>
          <p:nvPr/>
        </p:nvSpPr>
        <p:spPr bwMode="auto">
          <a:xfrm>
            <a:off x="4621568" y="1489748"/>
            <a:ext cx="1750632" cy="10801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0" name="Rectangle 14"/>
          <p:cNvSpPr/>
          <p:nvPr/>
        </p:nvSpPr>
        <p:spPr bwMode="auto">
          <a:xfrm>
            <a:off x="4377242" y="3037061"/>
            <a:ext cx="2232000" cy="10801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1" name="Rectangle 15"/>
          <p:cNvSpPr/>
          <p:nvPr/>
        </p:nvSpPr>
        <p:spPr bwMode="auto">
          <a:xfrm>
            <a:off x="7208426" y="3037061"/>
            <a:ext cx="1800000" cy="10801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-377402" y="118045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smtClean="0">
                <a:solidFill>
                  <a:schemeClr val="tx1"/>
                </a:solidFill>
              </a:rPr>
              <a:t>LC-MS/MS experiment</a:t>
            </a:r>
            <a:endParaRPr lang="de-DE" sz="1200" b="0">
              <a:solidFill>
                <a:schemeClr val="tx1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4038468" y="1191083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smtClean="0">
                <a:solidFill>
                  <a:schemeClr val="tx1"/>
                </a:solidFill>
              </a:rPr>
              <a:t>Fragment m/z values</a:t>
            </a:r>
            <a:endParaRPr lang="de-DE" sz="1200" b="0">
              <a:solidFill>
                <a:schemeClr val="tx1"/>
              </a:solidFill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3176552" y="5896135"/>
            <a:ext cx="471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dirty="0" smtClean="0">
                <a:solidFill>
                  <a:schemeClr val="tx1"/>
                </a:solidFill>
              </a:rPr>
              <a:t>Fragment m/</a:t>
            </a:r>
            <a:r>
              <a:rPr lang="de-DE" sz="1200" b="0" dirty="0" err="1" smtClean="0">
                <a:solidFill>
                  <a:schemeClr val="tx1"/>
                </a:solidFill>
              </a:rPr>
              <a:t>z</a:t>
            </a:r>
            <a:r>
              <a:rPr lang="de-DE" sz="1200" b="0" dirty="0" smtClean="0">
                <a:solidFill>
                  <a:schemeClr val="tx1"/>
                </a:solidFill>
              </a:rPr>
              <a:t> </a:t>
            </a:r>
            <a:r>
              <a:rPr lang="de-DE" sz="1200" b="0" dirty="0" err="1" smtClean="0">
                <a:solidFill>
                  <a:schemeClr val="tx1"/>
                </a:solidFill>
              </a:rPr>
              <a:t>lists</a:t>
            </a:r>
            <a:r>
              <a:rPr lang="de-DE" sz="1200" b="0" dirty="0" smtClean="0">
                <a:solidFill>
                  <a:schemeClr val="tx1"/>
                </a:solidFill>
              </a:rPr>
              <a:t> </a:t>
            </a:r>
            <a:r>
              <a:rPr lang="de-DE" sz="1200" b="0" dirty="0" err="1" smtClean="0">
                <a:solidFill>
                  <a:schemeClr val="tx1"/>
                </a:solidFill>
              </a:rPr>
              <a:t>from</a:t>
            </a:r>
            <a:r>
              <a:rPr lang="de-DE" sz="1200" b="0" dirty="0" smtClean="0">
                <a:solidFill>
                  <a:schemeClr val="tx1"/>
                </a:solidFill>
              </a:rPr>
              <a:t> </a:t>
            </a:r>
            <a:r>
              <a:rPr lang="de-DE" sz="1200" b="0" dirty="0" err="1" smtClean="0">
                <a:solidFill>
                  <a:schemeClr val="tx1"/>
                </a:solidFill>
              </a:rPr>
              <a:t>library</a:t>
            </a:r>
            <a:r>
              <a:rPr lang="de-DE" sz="1200" b="0" dirty="0" smtClean="0">
                <a:solidFill>
                  <a:schemeClr val="tx1"/>
                </a:solidFill>
              </a:rPr>
              <a:t> </a:t>
            </a:r>
            <a:r>
              <a:rPr lang="de-DE" sz="1200" b="0" dirty="0" err="1" smtClean="0">
                <a:solidFill>
                  <a:schemeClr val="tx1"/>
                </a:solidFill>
              </a:rPr>
              <a:t>spectra</a:t>
            </a:r>
            <a:endParaRPr lang="de-DE" sz="1200" b="0" dirty="0">
              <a:solidFill>
                <a:schemeClr val="tx1"/>
              </a:solidFill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4603064" y="278092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smtClean="0">
                <a:solidFill>
                  <a:schemeClr val="tx1"/>
                </a:solidFill>
              </a:rPr>
              <a:t>Compare </a:t>
            </a:r>
            <a:endParaRPr lang="de-DE" sz="1200" b="0">
              <a:solidFill>
                <a:schemeClr val="tx1"/>
              </a:solidFill>
            </a:endParaRPr>
          </a:p>
        </p:txBody>
      </p:sp>
      <p:sp>
        <p:nvSpPr>
          <p:cNvPr id="18" name="Rectangle 23"/>
          <p:cNvSpPr/>
          <p:nvPr/>
        </p:nvSpPr>
        <p:spPr>
          <a:xfrm>
            <a:off x="4860032" y="1436583"/>
            <a:ext cx="1331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900" b="0" smtClean="0">
                <a:solidFill>
                  <a:schemeClr val="bg1"/>
                </a:solidFill>
              </a:rPr>
              <a:t>569.24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572.33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580.30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581.46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582.63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606.32 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610.24</a:t>
            </a:r>
          </a:p>
          <a:p>
            <a:pPr algn="ctr"/>
            <a:r>
              <a:rPr lang="de-DE" sz="900" b="0" smtClean="0">
                <a:solidFill>
                  <a:schemeClr val="bg1"/>
                </a:solidFill>
              </a:rPr>
              <a:t>616.14</a:t>
            </a:r>
          </a:p>
        </p:txBody>
      </p:sp>
      <p:grpSp>
        <p:nvGrpSpPr>
          <p:cNvPr id="19" name="Group 127"/>
          <p:cNvGrpSpPr/>
          <p:nvPr/>
        </p:nvGrpSpPr>
        <p:grpSpPr>
          <a:xfrm>
            <a:off x="4032448" y="4539837"/>
            <a:ext cx="2898506" cy="1201232"/>
            <a:chOff x="4286017" y="4539837"/>
            <a:chExt cx="2898506" cy="1201232"/>
          </a:xfrm>
        </p:grpSpPr>
        <p:sp>
          <p:nvSpPr>
            <p:cNvPr id="20" name="Rectangle 30"/>
            <p:cNvSpPr/>
            <p:nvPr/>
          </p:nvSpPr>
          <p:spPr bwMode="auto">
            <a:xfrm>
              <a:off x="6281890" y="4582066"/>
              <a:ext cx="440674" cy="1097372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21" name="Rectangle 29"/>
            <p:cNvSpPr/>
            <p:nvPr/>
          </p:nvSpPr>
          <p:spPr bwMode="auto">
            <a:xfrm>
              <a:off x="5491533" y="4585066"/>
              <a:ext cx="440674" cy="1097372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-65" charset="0"/>
              </a:endParaRPr>
            </a:p>
          </p:txBody>
        </p:sp>
        <p:grpSp>
          <p:nvGrpSpPr>
            <p:cNvPr id="22" name="Group 32"/>
            <p:cNvGrpSpPr/>
            <p:nvPr/>
          </p:nvGrpSpPr>
          <p:grpSpPr>
            <a:xfrm>
              <a:off x="4286017" y="4539837"/>
              <a:ext cx="1331640" cy="1200329"/>
              <a:chOff x="4286017" y="4717419"/>
              <a:chExt cx="1331640" cy="1200329"/>
            </a:xfrm>
          </p:grpSpPr>
          <p:sp>
            <p:nvSpPr>
              <p:cNvPr id="26" name="Rectangle 28"/>
              <p:cNvSpPr/>
              <p:nvPr/>
            </p:nvSpPr>
            <p:spPr bwMode="auto">
              <a:xfrm>
                <a:off x="4732027" y="4762648"/>
                <a:ext cx="440674" cy="1097372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27" name="Rectangle 25"/>
              <p:cNvSpPr/>
              <p:nvPr/>
            </p:nvSpPr>
            <p:spPr>
              <a:xfrm>
                <a:off x="4286017" y="4717419"/>
                <a:ext cx="133164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569.24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572.33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580.30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581.46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582.63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606.32 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610.24</a:t>
                </a:r>
              </a:p>
              <a:p>
                <a:pPr algn="ctr"/>
                <a:r>
                  <a:rPr lang="de-DE" sz="900" b="0" smtClean="0">
                    <a:solidFill>
                      <a:schemeClr val="bg1"/>
                    </a:solidFill>
                  </a:rPr>
                  <a:t>616.14</a:t>
                </a:r>
              </a:p>
            </p:txBody>
          </p:sp>
        </p:grpSp>
        <p:sp>
          <p:nvSpPr>
            <p:cNvPr id="23" name="Rectangle 12"/>
            <p:cNvSpPr/>
            <p:nvPr/>
          </p:nvSpPr>
          <p:spPr bwMode="auto">
            <a:xfrm>
              <a:off x="4621567" y="4587671"/>
              <a:ext cx="2220225" cy="108012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24" name="Rectangle 26"/>
            <p:cNvSpPr/>
            <p:nvPr/>
          </p:nvSpPr>
          <p:spPr>
            <a:xfrm>
              <a:off x="5052839" y="4539837"/>
              <a:ext cx="13316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574.83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580.70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580.92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579.99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603.92 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611.14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616.74</a:t>
              </a:r>
            </a:p>
          </p:txBody>
        </p:sp>
        <p:sp>
          <p:nvSpPr>
            <p:cNvPr id="25" name="Rectangle 27"/>
            <p:cNvSpPr/>
            <p:nvPr/>
          </p:nvSpPr>
          <p:spPr>
            <a:xfrm>
              <a:off x="5852883" y="4540740"/>
              <a:ext cx="13316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570.84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571.72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580.40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591.18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579.35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607.25 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611.42</a:t>
              </a:r>
            </a:p>
            <a:p>
              <a:pPr algn="ctr"/>
              <a:r>
                <a:rPr lang="de-DE" sz="900" b="0" smtClean="0">
                  <a:solidFill>
                    <a:schemeClr val="bg1"/>
                  </a:solidFill>
                </a:rPr>
                <a:t>614.45</a:t>
              </a:r>
            </a:p>
          </p:txBody>
        </p:sp>
      </p:grpSp>
      <p:grpSp>
        <p:nvGrpSpPr>
          <p:cNvPr id="28" name="Group 82"/>
          <p:cNvGrpSpPr/>
          <p:nvPr/>
        </p:nvGrpSpPr>
        <p:grpSpPr>
          <a:xfrm>
            <a:off x="4201082" y="3272976"/>
            <a:ext cx="756000" cy="682028"/>
            <a:chOff x="4201082" y="3272976"/>
            <a:chExt cx="756000" cy="682028"/>
          </a:xfrm>
        </p:grpSpPr>
        <p:sp>
          <p:nvSpPr>
            <p:cNvPr id="29" name="Rectangle 34"/>
            <p:cNvSpPr/>
            <p:nvPr/>
          </p:nvSpPr>
          <p:spPr bwMode="auto">
            <a:xfrm>
              <a:off x="4445665" y="3310865"/>
              <a:ext cx="250180" cy="61702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30" name="Rectangle 35"/>
            <p:cNvSpPr/>
            <p:nvPr/>
          </p:nvSpPr>
          <p:spPr>
            <a:xfrm>
              <a:off x="4201082" y="3272976"/>
              <a:ext cx="756000" cy="682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pSp>
        <p:nvGrpSpPr>
          <p:cNvPr id="31" name="Group 36"/>
          <p:cNvGrpSpPr/>
          <p:nvPr/>
        </p:nvGrpSpPr>
        <p:grpSpPr>
          <a:xfrm>
            <a:off x="4439742" y="3272976"/>
            <a:ext cx="756000" cy="682028"/>
            <a:chOff x="4276574" y="4663244"/>
            <a:chExt cx="1331640" cy="983445"/>
          </a:xfrm>
        </p:grpSpPr>
        <p:sp>
          <p:nvSpPr>
            <p:cNvPr id="32" name="Rectangle 37"/>
            <p:cNvSpPr/>
            <p:nvPr/>
          </p:nvSpPr>
          <p:spPr bwMode="auto">
            <a:xfrm>
              <a:off x="4722584" y="4717879"/>
              <a:ext cx="440674" cy="8897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33" name="Rectangle 38"/>
            <p:cNvSpPr/>
            <p:nvPr/>
          </p:nvSpPr>
          <p:spPr>
            <a:xfrm>
              <a:off x="4276574" y="4663244"/>
              <a:ext cx="1331640" cy="983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pSp>
        <p:nvGrpSpPr>
          <p:cNvPr id="34" name="Group 83"/>
          <p:cNvGrpSpPr/>
          <p:nvPr/>
        </p:nvGrpSpPr>
        <p:grpSpPr>
          <a:xfrm>
            <a:off x="4986796" y="3285150"/>
            <a:ext cx="756000" cy="682028"/>
            <a:chOff x="4986796" y="3285150"/>
            <a:chExt cx="756000" cy="682028"/>
          </a:xfrm>
        </p:grpSpPr>
        <p:sp>
          <p:nvSpPr>
            <p:cNvPr id="35" name="Rectangle 40"/>
            <p:cNvSpPr/>
            <p:nvPr/>
          </p:nvSpPr>
          <p:spPr bwMode="auto">
            <a:xfrm>
              <a:off x="5231379" y="3323039"/>
              <a:ext cx="250180" cy="617022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36" name="Rectangle 41"/>
            <p:cNvSpPr/>
            <p:nvPr/>
          </p:nvSpPr>
          <p:spPr>
            <a:xfrm>
              <a:off x="4986796" y="3285150"/>
              <a:ext cx="756000" cy="682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pSp>
        <p:nvGrpSpPr>
          <p:cNvPr id="37" name="Group 42"/>
          <p:cNvGrpSpPr/>
          <p:nvPr/>
        </p:nvGrpSpPr>
        <p:grpSpPr>
          <a:xfrm>
            <a:off x="5225456" y="3285150"/>
            <a:ext cx="756000" cy="682028"/>
            <a:chOff x="4276574" y="4663244"/>
            <a:chExt cx="1331640" cy="983445"/>
          </a:xfrm>
        </p:grpSpPr>
        <p:sp>
          <p:nvSpPr>
            <p:cNvPr id="38" name="Rectangle 43"/>
            <p:cNvSpPr/>
            <p:nvPr/>
          </p:nvSpPr>
          <p:spPr bwMode="auto">
            <a:xfrm>
              <a:off x="4722584" y="4717879"/>
              <a:ext cx="440674" cy="8897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39" name="Rectangle 44"/>
            <p:cNvSpPr/>
            <p:nvPr/>
          </p:nvSpPr>
          <p:spPr>
            <a:xfrm>
              <a:off x="4276574" y="4663244"/>
              <a:ext cx="1331640" cy="983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pSp>
        <p:nvGrpSpPr>
          <p:cNvPr id="40" name="Group 84"/>
          <p:cNvGrpSpPr/>
          <p:nvPr/>
        </p:nvGrpSpPr>
        <p:grpSpPr>
          <a:xfrm>
            <a:off x="5724128" y="3281602"/>
            <a:ext cx="756000" cy="682028"/>
            <a:chOff x="5809588" y="3281602"/>
            <a:chExt cx="756000" cy="682028"/>
          </a:xfrm>
        </p:grpSpPr>
        <p:sp>
          <p:nvSpPr>
            <p:cNvPr id="41" name="Rectangle 46"/>
            <p:cNvSpPr/>
            <p:nvPr/>
          </p:nvSpPr>
          <p:spPr bwMode="auto">
            <a:xfrm>
              <a:off x="6054171" y="3319491"/>
              <a:ext cx="250180" cy="617022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42" name="Rectangle 47"/>
            <p:cNvSpPr/>
            <p:nvPr/>
          </p:nvSpPr>
          <p:spPr>
            <a:xfrm>
              <a:off x="5809588" y="3281602"/>
              <a:ext cx="756000" cy="682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pSp>
        <p:nvGrpSpPr>
          <p:cNvPr id="43" name="Group 48"/>
          <p:cNvGrpSpPr/>
          <p:nvPr/>
        </p:nvGrpSpPr>
        <p:grpSpPr>
          <a:xfrm>
            <a:off x="5976240" y="3281602"/>
            <a:ext cx="756000" cy="682028"/>
            <a:chOff x="4276574" y="4663244"/>
            <a:chExt cx="1331640" cy="983445"/>
          </a:xfrm>
        </p:grpSpPr>
        <p:sp>
          <p:nvSpPr>
            <p:cNvPr id="44" name="Rectangle 49"/>
            <p:cNvSpPr/>
            <p:nvPr/>
          </p:nvSpPr>
          <p:spPr bwMode="auto">
            <a:xfrm>
              <a:off x="4722584" y="4717879"/>
              <a:ext cx="440674" cy="8897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4276574" y="4663244"/>
              <a:ext cx="1331640" cy="983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569.24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572.33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580.30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581.46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582.63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606.32 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610.24</a:t>
              </a:r>
            </a:p>
            <a:p>
              <a:pPr algn="ctr"/>
              <a:r>
                <a:rPr lang="de-DE" sz="500" b="0" smtClean="0">
                  <a:solidFill>
                    <a:schemeClr val="bg1"/>
                  </a:solidFill>
                </a:rPr>
                <a:t>616.14</a:t>
              </a:r>
            </a:p>
          </p:txBody>
        </p:sp>
      </p:grpSp>
      <p:graphicFrame>
        <p:nvGraphicFramePr>
          <p:cNvPr id="46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28186"/>
              </p:ext>
            </p:extLst>
          </p:nvPr>
        </p:nvGraphicFramePr>
        <p:xfrm>
          <a:off x="7127905" y="3189300"/>
          <a:ext cx="1944216" cy="737583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60040"/>
                <a:gridCol w="1008112"/>
                <a:gridCol w="576064"/>
              </a:tblGrid>
              <a:tr h="245861">
                <a:tc>
                  <a:txBody>
                    <a:bodyPr/>
                    <a:lstStyle/>
                    <a:p>
                      <a:pPr algn="ctr"/>
                      <a:r>
                        <a:rPr lang="de-DE" sz="90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>
                          <a:solidFill>
                            <a:schemeClr val="tx1"/>
                          </a:solidFill>
                        </a:rPr>
                        <a:t>Glucose</a:t>
                      </a:r>
                      <a:endParaRPr lang="de-DE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aseline="0" dirty="0" smtClean="0">
                          <a:solidFill>
                            <a:schemeClr val="tx1"/>
                          </a:solidFill>
                        </a:rPr>
                        <a:t>0.92</a:t>
                      </a:r>
                      <a:endParaRPr lang="de-DE" sz="9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861">
                <a:tc>
                  <a:txBody>
                    <a:bodyPr/>
                    <a:lstStyle/>
                    <a:p>
                      <a:pPr algn="ctr"/>
                      <a:r>
                        <a:rPr lang="de-DE" sz="90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err="1" smtClean="0">
                          <a:solidFill>
                            <a:schemeClr val="tx1"/>
                          </a:solidFill>
                        </a:rPr>
                        <a:t>Myo-inositol</a:t>
                      </a:r>
                      <a:endParaRPr lang="de-DE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aseline="0" dirty="0" smtClean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861">
                <a:tc>
                  <a:txBody>
                    <a:bodyPr/>
                    <a:lstStyle/>
                    <a:p>
                      <a:pPr algn="ctr"/>
                      <a:r>
                        <a:rPr lang="de-DE" sz="90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9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err="1" smtClean="0">
                          <a:solidFill>
                            <a:schemeClr val="tx1"/>
                          </a:solidFill>
                        </a:rPr>
                        <a:t>Sorbose</a:t>
                      </a:r>
                      <a:endParaRPr lang="de-DE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smtClean="0">
                          <a:solidFill>
                            <a:schemeClr val="tx1"/>
                          </a:solidFill>
                        </a:rPr>
                        <a:t>0.63</a:t>
                      </a:r>
                      <a:endParaRPr lang="de-DE" sz="90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" name="TextBox 52"/>
          <p:cNvSpPr txBox="1"/>
          <p:nvPr/>
        </p:nvSpPr>
        <p:spPr>
          <a:xfrm>
            <a:off x="7092280" y="2738180"/>
            <a:ext cx="20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smtClean="0">
                <a:solidFill>
                  <a:schemeClr val="tx1"/>
                </a:solidFill>
              </a:rPr>
              <a:t>Score hits</a:t>
            </a:r>
            <a:endParaRPr lang="de-DE" sz="1200" b="0">
              <a:solidFill>
                <a:schemeClr val="tx1"/>
              </a:solidFill>
            </a:endParaRPr>
          </a:p>
        </p:txBody>
      </p:sp>
      <p:cxnSp>
        <p:nvCxnSpPr>
          <p:cNvPr id="48" name="Straight Arrow Connector 55"/>
          <p:cNvCxnSpPr/>
          <p:nvPr/>
        </p:nvCxnSpPr>
        <p:spPr bwMode="auto">
          <a:xfrm flipV="1">
            <a:off x="3707904" y="2012647"/>
            <a:ext cx="72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60"/>
          <p:cNvCxnSpPr/>
          <p:nvPr/>
        </p:nvCxnSpPr>
        <p:spPr bwMode="auto">
          <a:xfrm rot="5400000">
            <a:off x="5435852" y="2726952"/>
            <a:ext cx="18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62"/>
          <p:cNvCxnSpPr/>
          <p:nvPr/>
        </p:nvCxnSpPr>
        <p:spPr bwMode="auto">
          <a:xfrm rot="5400000" flipH="1" flipV="1">
            <a:off x="5313242" y="4342768"/>
            <a:ext cx="36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64"/>
          <p:cNvCxnSpPr>
            <a:stCxn id="10" idx="3"/>
          </p:cNvCxnSpPr>
          <p:nvPr/>
        </p:nvCxnSpPr>
        <p:spPr bwMode="auto">
          <a:xfrm flipV="1">
            <a:off x="6609242" y="3573016"/>
            <a:ext cx="468000" cy="41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9" name="Group 91"/>
          <p:cNvGrpSpPr/>
          <p:nvPr/>
        </p:nvGrpSpPr>
        <p:grpSpPr>
          <a:xfrm>
            <a:off x="3582423" y="4123250"/>
            <a:ext cx="557529" cy="1944216"/>
            <a:chOff x="3450763" y="4123250"/>
            <a:chExt cx="557529" cy="1944216"/>
          </a:xfrm>
        </p:grpSpPr>
        <p:cxnSp>
          <p:nvCxnSpPr>
            <p:cNvPr id="60" name="Straight Connector 80"/>
            <p:cNvCxnSpPr/>
            <p:nvPr/>
          </p:nvCxnSpPr>
          <p:spPr bwMode="auto">
            <a:xfrm rot="16200000">
              <a:off x="2776704" y="5095358"/>
              <a:ext cx="1944216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85"/>
            <p:cNvCxnSpPr/>
            <p:nvPr/>
          </p:nvCxnSpPr>
          <p:spPr bwMode="auto">
            <a:xfrm rot="10800000">
              <a:off x="3450763" y="4124368"/>
              <a:ext cx="288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89"/>
            <p:cNvCxnSpPr/>
            <p:nvPr/>
          </p:nvCxnSpPr>
          <p:spPr bwMode="auto">
            <a:xfrm rot="10800000">
              <a:off x="3467169" y="6058356"/>
              <a:ext cx="288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Arrow Connector 90"/>
            <p:cNvCxnSpPr/>
            <p:nvPr/>
          </p:nvCxnSpPr>
          <p:spPr bwMode="auto">
            <a:xfrm>
              <a:off x="3468292" y="5085184"/>
              <a:ext cx="540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4" name="TextBox 92"/>
          <p:cNvSpPr txBox="1"/>
          <p:nvPr/>
        </p:nvSpPr>
        <p:spPr>
          <a:xfrm>
            <a:off x="1717558" y="350520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dirty="0" smtClean="0">
                <a:solidFill>
                  <a:schemeClr val="tx1"/>
                </a:solidFill>
              </a:rPr>
              <a:t>Library </a:t>
            </a:r>
            <a:r>
              <a:rPr lang="de-DE" sz="1200" b="0" dirty="0" err="1" smtClean="0">
                <a:solidFill>
                  <a:schemeClr val="tx1"/>
                </a:solidFill>
              </a:rPr>
              <a:t>spectra</a:t>
            </a:r>
            <a:endParaRPr lang="de-DE" sz="1200" b="0" dirty="0">
              <a:solidFill>
                <a:schemeClr val="tx1"/>
              </a:solidFill>
            </a:endParaRPr>
          </a:p>
        </p:txBody>
      </p:sp>
      <p:grpSp>
        <p:nvGrpSpPr>
          <p:cNvPr id="86" name="Group 123"/>
          <p:cNvGrpSpPr/>
          <p:nvPr/>
        </p:nvGrpSpPr>
        <p:grpSpPr>
          <a:xfrm>
            <a:off x="2179704" y="1484784"/>
            <a:ext cx="1600205" cy="930494"/>
            <a:chOff x="1630122" y="1709192"/>
            <a:chExt cx="2293806" cy="930494"/>
          </a:xfrm>
        </p:grpSpPr>
        <p:grpSp>
          <p:nvGrpSpPr>
            <p:cNvPr id="87" name="Group 116"/>
            <p:cNvGrpSpPr/>
            <p:nvPr/>
          </p:nvGrpSpPr>
          <p:grpSpPr>
            <a:xfrm>
              <a:off x="1630122" y="1709192"/>
              <a:ext cx="2293806" cy="930494"/>
              <a:chOff x="-530118" y="1556792"/>
              <a:chExt cx="2293806" cy="930494"/>
            </a:xfrm>
          </p:grpSpPr>
          <p:pic>
            <p:nvPicPr>
              <p:cNvPr id="89" name="Picture 117" descr="no-overlay-100-1000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2044" y="1585445"/>
                <a:ext cx="1477338" cy="864000"/>
              </a:xfrm>
              <a:prstGeom prst="rect">
                <a:avLst/>
              </a:prstGeom>
            </p:spPr>
          </p:pic>
          <p:sp>
            <p:nvSpPr>
              <p:cNvPr id="90" name="Rectangle 118"/>
              <p:cNvSpPr/>
              <p:nvPr/>
            </p:nvSpPr>
            <p:spPr bwMode="auto">
              <a:xfrm>
                <a:off x="323528" y="2415278"/>
                <a:ext cx="1440160" cy="720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-65" charset="0"/>
                  </a:rPr>
                  <a:t>m/z</a:t>
                </a:r>
                <a:endParaRPr kumimoji="0" lang="de-DE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91" name="Rectangle 119"/>
              <p:cNvSpPr/>
              <p:nvPr/>
            </p:nvSpPr>
            <p:spPr bwMode="auto">
              <a:xfrm>
                <a:off x="179512" y="1556792"/>
                <a:ext cx="216024" cy="8640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92" name="TextBox 120"/>
              <p:cNvSpPr txBox="1"/>
              <p:nvPr/>
            </p:nvSpPr>
            <p:spPr>
              <a:xfrm>
                <a:off x="-530118" y="1956102"/>
                <a:ext cx="15482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0" smtClean="0">
                    <a:solidFill>
                      <a:schemeClr val="tx1"/>
                    </a:solidFill>
                  </a:rPr>
                  <a:t> [%]</a:t>
                </a:r>
                <a:endParaRPr lang="de-DE" sz="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3" name="Straight Arrow Connector 121"/>
              <p:cNvCxnSpPr/>
              <p:nvPr/>
            </p:nvCxnSpPr>
            <p:spPr bwMode="auto">
              <a:xfrm rot="5400000" flipH="1" flipV="1">
                <a:off x="-24749" y="2013668"/>
                <a:ext cx="7920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88" name="Straight Arrow Connector 122"/>
            <p:cNvCxnSpPr/>
            <p:nvPr/>
          </p:nvCxnSpPr>
          <p:spPr bwMode="auto">
            <a:xfrm>
              <a:off x="2528648" y="2562068"/>
              <a:ext cx="1368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94" name="Straight Connector 125"/>
          <p:cNvCxnSpPr/>
          <p:nvPr/>
        </p:nvCxnSpPr>
        <p:spPr bwMode="auto">
          <a:xfrm rot="10800000">
            <a:off x="1907704" y="2011280"/>
            <a:ext cx="6480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extBox 126"/>
          <p:cNvSpPr txBox="1"/>
          <p:nvPr/>
        </p:nvSpPr>
        <p:spPr>
          <a:xfrm>
            <a:off x="1763688" y="118534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dirty="0" smtClean="0">
                <a:solidFill>
                  <a:schemeClr val="tx1"/>
                </a:solidFill>
              </a:rPr>
              <a:t>Experimental MS/MS </a:t>
            </a:r>
            <a:r>
              <a:rPr lang="de-DE" sz="1200" b="0" dirty="0" err="1" smtClean="0">
                <a:solidFill>
                  <a:schemeClr val="tx1"/>
                </a:solidFill>
              </a:rPr>
              <a:t>spectra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462" y="1496658"/>
            <a:ext cx="1716157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" name="Group 130"/>
          <p:cNvGrpSpPr/>
          <p:nvPr/>
        </p:nvGrpSpPr>
        <p:grpSpPr>
          <a:xfrm>
            <a:off x="227595" y="1366034"/>
            <a:ext cx="1872000" cy="1188495"/>
            <a:chOff x="238887" y="1257643"/>
            <a:chExt cx="1872000" cy="1188495"/>
          </a:xfrm>
        </p:grpSpPr>
        <p:cxnSp>
          <p:nvCxnSpPr>
            <p:cNvPr id="98" name="Straight Arrow Connector 128"/>
            <p:cNvCxnSpPr/>
            <p:nvPr/>
          </p:nvCxnSpPr>
          <p:spPr bwMode="auto">
            <a:xfrm rot="5400000" flipH="1" flipV="1">
              <a:off x="-335130" y="1833643"/>
              <a:ext cx="11520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129"/>
            <p:cNvCxnSpPr/>
            <p:nvPr/>
          </p:nvCxnSpPr>
          <p:spPr bwMode="auto">
            <a:xfrm>
              <a:off x="238887" y="2444550"/>
              <a:ext cx="1872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0" name="TextBox 131"/>
          <p:cNvSpPr txBox="1"/>
          <p:nvPr/>
        </p:nvSpPr>
        <p:spPr>
          <a:xfrm>
            <a:off x="514701" y="2517226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0" smtClean="0">
                <a:solidFill>
                  <a:schemeClr val="tx1"/>
                </a:solidFill>
              </a:rPr>
              <a:t>m/z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01" name="TextBox 132"/>
          <p:cNvSpPr txBox="1"/>
          <p:nvPr/>
        </p:nvSpPr>
        <p:spPr>
          <a:xfrm>
            <a:off x="-408427" y="1844824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0" smtClean="0">
                <a:solidFill>
                  <a:schemeClr val="tx1"/>
                </a:solidFill>
              </a:rPr>
              <a:t>RT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02" name="Zylinder 101"/>
          <p:cNvSpPr/>
          <p:nvPr/>
        </p:nvSpPr>
        <p:spPr bwMode="auto">
          <a:xfrm>
            <a:off x="76200" y="4583982"/>
            <a:ext cx="1828800" cy="1066800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65" charset="0"/>
              </a:rPr>
              <a:t>Spectrum DB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-65" charset="0"/>
            </a:endParaRPr>
          </a:p>
        </p:txBody>
      </p:sp>
      <p:grpSp>
        <p:nvGrpSpPr>
          <p:cNvPr id="103" name="Group 123"/>
          <p:cNvGrpSpPr/>
          <p:nvPr/>
        </p:nvGrpSpPr>
        <p:grpSpPr>
          <a:xfrm>
            <a:off x="2057400" y="5638800"/>
            <a:ext cx="1600205" cy="930494"/>
            <a:chOff x="1630122" y="1709192"/>
            <a:chExt cx="2293806" cy="930494"/>
          </a:xfrm>
        </p:grpSpPr>
        <p:grpSp>
          <p:nvGrpSpPr>
            <p:cNvPr id="104" name="Group 116"/>
            <p:cNvGrpSpPr/>
            <p:nvPr/>
          </p:nvGrpSpPr>
          <p:grpSpPr>
            <a:xfrm>
              <a:off x="1630122" y="1709192"/>
              <a:ext cx="2293806" cy="930494"/>
              <a:chOff x="-530118" y="1556792"/>
              <a:chExt cx="2293806" cy="930494"/>
            </a:xfrm>
          </p:grpSpPr>
          <p:pic>
            <p:nvPicPr>
              <p:cNvPr id="106" name="Picture 117" descr="no-overlay-100-1000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2044" y="1585445"/>
                <a:ext cx="1477338" cy="864000"/>
              </a:xfrm>
              <a:prstGeom prst="rect">
                <a:avLst/>
              </a:prstGeom>
            </p:spPr>
          </p:pic>
          <p:sp>
            <p:nvSpPr>
              <p:cNvPr id="107" name="Rectangle 118"/>
              <p:cNvSpPr/>
              <p:nvPr/>
            </p:nvSpPr>
            <p:spPr bwMode="auto">
              <a:xfrm>
                <a:off x="323528" y="2415278"/>
                <a:ext cx="1440160" cy="720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-65" charset="0"/>
                  </a:rPr>
                  <a:t>m/z</a:t>
                </a:r>
                <a:endParaRPr kumimoji="0" lang="de-DE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08" name="Rectangle 119"/>
              <p:cNvSpPr/>
              <p:nvPr/>
            </p:nvSpPr>
            <p:spPr bwMode="auto">
              <a:xfrm>
                <a:off x="179512" y="1556792"/>
                <a:ext cx="216024" cy="8640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09" name="TextBox 120"/>
              <p:cNvSpPr txBox="1"/>
              <p:nvPr/>
            </p:nvSpPr>
            <p:spPr>
              <a:xfrm>
                <a:off x="-530118" y="1956102"/>
                <a:ext cx="15482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0" smtClean="0">
                    <a:solidFill>
                      <a:schemeClr val="tx1"/>
                    </a:solidFill>
                  </a:rPr>
                  <a:t> [%]</a:t>
                </a:r>
                <a:endParaRPr lang="de-DE" sz="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0" name="Straight Arrow Connector 121"/>
              <p:cNvCxnSpPr/>
              <p:nvPr/>
            </p:nvCxnSpPr>
            <p:spPr bwMode="auto">
              <a:xfrm rot="5400000" flipH="1" flipV="1">
                <a:off x="-24749" y="2013668"/>
                <a:ext cx="7920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05" name="Straight Arrow Connector 122"/>
            <p:cNvCxnSpPr/>
            <p:nvPr/>
          </p:nvCxnSpPr>
          <p:spPr bwMode="auto">
            <a:xfrm>
              <a:off x="2528648" y="2562068"/>
              <a:ext cx="1368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1" name="Group 123"/>
          <p:cNvGrpSpPr/>
          <p:nvPr/>
        </p:nvGrpSpPr>
        <p:grpSpPr>
          <a:xfrm>
            <a:off x="2057400" y="4724400"/>
            <a:ext cx="1600205" cy="930494"/>
            <a:chOff x="1630122" y="1709192"/>
            <a:chExt cx="2293806" cy="930494"/>
          </a:xfrm>
        </p:grpSpPr>
        <p:grpSp>
          <p:nvGrpSpPr>
            <p:cNvPr id="112" name="Group 116"/>
            <p:cNvGrpSpPr/>
            <p:nvPr/>
          </p:nvGrpSpPr>
          <p:grpSpPr>
            <a:xfrm>
              <a:off x="1630122" y="1709192"/>
              <a:ext cx="2293806" cy="930494"/>
              <a:chOff x="-530118" y="1556792"/>
              <a:chExt cx="2293806" cy="930494"/>
            </a:xfrm>
          </p:grpSpPr>
          <p:pic>
            <p:nvPicPr>
              <p:cNvPr id="114" name="Picture 117" descr="no-overlay-100-1000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2044" y="1585445"/>
                <a:ext cx="1477338" cy="864000"/>
              </a:xfrm>
              <a:prstGeom prst="rect">
                <a:avLst/>
              </a:prstGeom>
            </p:spPr>
          </p:pic>
          <p:sp>
            <p:nvSpPr>
              <p:cNvPr id="115" name="Rectangle 118"/>
              <p:cNvSpPr/>
              <p:nvPr/>
            </p:nvSpPr>
            <p:spPr bwMode="auto">
              <a:xfrm>
                <a:off x="323528" y="2415278"/>
                <a:ext cx="1440160" cy="720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-65" charset="0"/>
                  </a:rPr>
                  <a:t>m/z</a:t>
                </a:r>
                <a:endParaRPr kumimoji="0" lang="de-DE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16" name="Rectangle 119"/>
              <p:cNvSpPr/>
              <p:nvPr/>
            </p:nvSpPr>
            <p:spPr bwMode="auto">
              <a:xfrm>
                <a:off x="179512" y="1556792"/>
                <a:ext cx="216024" cy="8640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17" name="TextBox 120"/>
              <p:cNvSpPr txBox="1"/>
              <p:nvPr/>
            </p:nvSpPr>
            <p:spPr>
              <a:xfrm>
                <a:off x="-530118" y="1956102"/>
                <a:ext cx="15482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0" smtClean="0">
                    <a:solidFill>
                      <a:schemeClr val="tx1"/>
                    </a:solidFill>
                  </a:rPr>
                  <a:t> [%]</a:t>
                </a:r>
                <a:endParaRPr lang="de-DE" sz="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8" name="Straight Arrow Connector 121"/>
              <p:cNvCxnSpPr/>
              <p:nvPr/>
            </p:nvCxnSpPr>
            <p:spPr bwMode="auto">
              <a:xfrm rot="5400000" flipH="1" flipV="1">
                <a:off x="-24749" y="2013668"/>
                <a:ext cx="7920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13" name="Straight Arrow Connector 122"/>
            <p:cNvCxnSpPr/>
            <p:nvPr/>
          </p:nvCxnSpPr>
          <p:spPr bwMode="auto">
            <a:xfrm>
              <a:off x="2528648" y="2562068"/>
              <a:ext cx="1368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9" name="Group 123"/>
          <p:cNvGrpSpPr/>
          <p:nvPr/>
        </p:nvGrpSpPr>
        <p:grpSpPr>
          <a:xfrm>
            <a:off x="2057395" y="3817870"/>
            <a:ext cx="1600205" cy="930494"/>
            <a:chOff x="1630122" y="1709192"/>
            <a:chExt cx="2293806" cy="930494"/>
          </a:xfrm>
        </p:grpSpPr>
        <p:grpSp>
          <p:nvGrpSpPr>
            <p:cNvPr id="120" name="Group 116"/>
            <p:cNvGrpSpPr/>
            <p:nvPr/>
          </p:nvGrpSpPr>
          <p:grpSpPr>
            <a:xfrm>
              <a:off x="1630122" y="1709192"/>
              <a:ext cx="2293806" cy="930494"/>
              <a:chOff x="-530118" y="1556792"/>
              <a:chExt cx="2293806" cy="930494"/>
            </a:xfrm>
          </p:grpSpPr>
          <p:pic>
            <p:nvPicPr>
              <p:cNvPr id="122" name="Picture 117" descr="no-overlay-100-1000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2044" y="1585445"/>
                <a:ext cx="1477338" cy="864000"/>
              </a:xfrm>
              <a:prstGeom prst="rect">
                <a:avLst/>
              </a:prstGeom>
            </p:spPr>
          </p:pic>
          <p:sp>
            <p:nvSpPr>
              <p:cNvPr id="123" name="Rectangle 118"/>
              <p:cNvSpPr/>
              <p:nvPr/>
            </p:nvSpPr>
            <p:spPr bwMode="auto">
              <a:xfrm>
                <a:off x="323528" y="2415278"/>
                <a:ext cx="1440160" cy="720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-65" charset="0"/>
                  </a:rPr>
                  <a:t>m/z</a:t>
                </a:r>
                <a:endParaRPr kumimoji="0" lang="de-DE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24" name="Rectangle 119"/>
              <p:cNvSpPr/>
              <p:nvPr/>
            </p:nvSpPr>
            <p:spPr bwMode="auto">
              <a:xfrm>
                <a:off x="179512" y="1556792"/>
                <a:ext cx="216024" cy="8640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125" name="TextBox 120"/>
              <p:cNvSpPr txBox="1"/>
              <p:nvPr/>
            </p:nvSpPr>
            <p:spPr>
              <a:xfrm>
                <a:off x="-530118" y="1956102"/>
                <a:ext cx="15482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0" smtClean="0">
                    <a:solidFill>
                      <a:schemeClr val="tx1"/>
                    </a:solidFill>
                  </a:rPr>
                  <a:t> [%]</a:t>
                </a:r>
                <a:endParaRPr lang="de-DE" sz="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6" name="Straight Arrow Connector 121"/>
              <p:cNvCxnSpPr/>
              <p:nvPr/>
            </p:nvCxnSpPr>
            <p:spPr bwMode="auto">
              <a:xfrm rot="5400000" flipH="1" flipV="1">
                <a:off x="-24749" y="2013668"/>
                <a:ext cx="7920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21" name="Straight Arrow Connector 122"/>
            <p:cNvCxnSpPr/>
            <p:nvPr/>
          </p:nvCxnSpPr>
          <p:spPr bwMode="auto">
            <a:xfrm>
              <a:off x="2528648" y="2562068"/>
              <a:ext cx="1368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Group 88"/>
          <p:cNvGrpSpPr/>
          <p:nvPr/>
        </p:nvGrpSpPr>
        <p:grpSpPr>
          <a:xfrm>
            <a:off x="1979712" y="4124368"/>
            <a:ext cx="648072" cy="1945334"/>
            <a:chOff x="1860408" y="4124368"/>
            <a:chExt cx="545174" cy="1945334"/>
          </a:xfrm>
        </p:grpSpPr>
        <p:grpSp>
          <p:nvGrpSpPr>
            <p:cNvPr id="54" name="Group 77"/>
            <p:cNvGrpSpPr/>
            <p:nvPr/>
          </p:nvGrpSpPr>
          <p:grpSpPr>
            <a:xfrm>
              <a:off x="2111372" y="4124368"/>
              <a:ext cx="294210" cy="1945334"/>
              <a:chOff x="2111372" y="4130546"/>
              <a:chExt cx="294210" cy="1945334"/>
            </a:xfrm>
          </p:grpSpPr>
          <p:cxnSp>
            <p:nvCxnSpPr>
              <p:cNvPr id="56" name="Straight Connector 72"/>
              <p:cNvCxnSpPr/>
              <p:nvPr/>
            </p:nvCxnSpPr>
            <p:spPr bwMode="auto">
              <a:xfrm rot="5400000">
                <a:off x="1145508" y="5103772"/>
                <a:ext cx="194421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Arrow Connector 74"/>
              <p:cNvCxnSpPr/>
              <p:nvPr/>
            </p:nvCxnSpPr>
            <p:spPr bwMode="auto">
              <a:xfrm>
                <a:off x="2117550" y="4130546"/>
                <a:ext cx="288032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Arrow Connector 76"/>
              <p:cNvCxnSpPr/>
              <p:nvPr/>
            </p:nvCxnSpPr>
            <p:spPr bwMode="auto">
              <a:xfrm>
                <a:off x="2111372" y="6073174"/>
                <a:ext cx="288032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55" name="Straight Arrow Connector 87"/>
            <p:cNvCxnSpPr/>
            <p:nvPr/>
          </p:nvCxnSpPr>
          <p:spPr bwMode="auto">
            <a:xfrm>
              <a:off x="1860408" y="5132480"/>
              <a:ext cx="540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9372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Library Search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Searching spectra against a library is done with similarity functions similar to those used in peptide ID (e.g., correlation, shared peak count)</a:t>
            </a:r>
          </a:p>
          <a:p>
            <a:r>
              <a:rPr lang="en-US" sz="2800" dirty="0" smtClean="0"/>
              <a:t>Success of the spectrum depends on similar experimental conditions:</a:t>
            </a:r>
          </a:p>
          <a:p>
            <a:pPr lvl="1"/>
            <a:r>
              <a:rPr lang="en-US" sz="2400" dirty="0" smtClean="0"/>
              <a:t>Instrument type</a:t>
            </a:r>
          </a:p>
          <a:p>
            <a:pPr lvl="1"/>
            <a:r>
              <a:rPr lang="en-US" sz="2400" dirty="0" smtClean="0"/>
              <a:t>Instrument resolution</a:t>
            </a:r>
          </a:p>
          <a:p>
            <a:pPr lvl="1"/>
            <a:r>
              <a:rPr lang="en-US" sz="2400" dirty="0" smtClean="0"/>
              <a:t>Fragmentation method and parameters (e.g., collision energy)</a:t>
            </a:r>
          </a:p>
          <a:p>
            <a:r>
              <a:rPr lang="en-US" sz="2800" dirty="0" smtClean="0"/>
              <a:t>Acquiring a library of spectra requires acquisition of spectra, which in turn requires the physical ownership of reference metabolites</a:t>
            </a:r>
          </a:p>
          <a:p>
            <a:r>
              <a:rPr lang="en-US" sz="2800" dirty="0" smtClean="0"/>
              <a:t>Not all metabolites are readily commercially available </a:t>
            </a:r>
          </a:p>
          <a:p>
            <a:pPr lvl="1"/>
            <a:endParaRPr lang="en-US" sz="2400" dirty="0"/>
          </a:p>
          <a:p>
            <a:endParaRPr lang="en-US" sz="28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4451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Library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issues</a:t>
            </a:r>
          </a:p>
          <a:p>
            <a:pPr lvl="1"/>
            <a:r>
              <a:rPr lang="en-US" dirty="0"/>
              <a:t>Metabolite spectra often less information-rich than peptide spectra</a:t>
            </a:r>
          </a:p>
          <a:p>
            <a:pPr lvl="1"/>
            <a:r>
              <a:rPr lang="en-US" dirty="0" smtClean="0"/>
              <a:t>Few readily available (downloadable!) databases of metabolite spectra</a:t>
            </a:r>
          </a:p>
          <a:p>
            <a:pPr lvl="1"/>
            <a:r>
              <a:rPr lang="en-US" dirty="0" smtClean="0"/>
              <a:t>Coverage of spectra thus much worse than in proteomics – we usually can identify only a negligible fraction of the </a:t>
            </a:r>
            <a:r>
              <a:rPr lang="en-US" dirty="0" err="1" smtClean="0"/>
              <a:t>metabolome</a:t>
            </a:r>
            <a:endParaRPr lang="en-US" dirty="0" smtClean="0"/>
          </a:p>
          <a:p>
            <a:pPr lvl="1"/>
            <a:r>
              <a:rPr lang="en-US" dirty="0" smtClean="0"/>
              <a:t>Fragmentation differs drastically between instruments, depends on collision energy</a:t>
            </a:r>
          </a:p>
        </p:txBody>
      </p:sp>
    </p:spTree>
    <p:extLst>
      <p:ext uri="{BB962C8B-B14F-4D97-AF65-F5344CB8AC3E}">
        <p14:creationId xmlns:p14="http://schemas.microsoft.com/office/powerpoint/2010/main" val="2651497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60" y="4749800"/>
            <a:ext cx="1219200" cy="76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</a:t>
            </a:r>
            <a:endParaRPr lang="en-US" dirty="0"/>
          </a:p>
        </p:txBody>
      </p:sp>
      <p:sp>
        <p:nvSpPr>
          <p:cNvPr id="7" name="Rectangle 10"/>
          <p:cNvSpPr/>
          <p:nvPr/>
        </p:nvSpPr>
        <p:spPr bwMode="auto">
          <a:xfrm>
            <a:off x="226253" y="1476692"/>
            <a:ext cx="1750632" cy="10801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9" name="Rectangle 13"/>
          <p:cNvSpPr/>
          <p:nvPr/>
        </p:nvSpPr>
        <p:spPr bwMode="auto">
          <a:xfrm>
            <a:off x="4421820" y="1489748"/>
            <a:ext cx="2133600" cy="1080120"/>
          </a:xfrm>
          <a:prstGeom prst="rect">
            <a:avLst/>
          </a:prstGeom>
          <a:solidFill>
            <a:srgbClr val="D4D4D4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m/</a:t>
            </a:r>
            <a:r>
              <a:rPr kumimoji="0" lang="de-DE" sz="16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z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 195.0877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0" name="Rectangle 14"/>
          <p:cNvSpPr/>
          <p:nvPr/>
        </p:nvSpPr>
        <p:spPr bwMode="auto">
          <a:xfrm>
            <a:off x="4372620" y="3037061"/>
            <a:ext cx="2232000" cy="108012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Δm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/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z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 &lt; 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δ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?</a:t>
            </a:r>
            <a:endParaRPr kumimoji="0" lang="de-DE" sz="2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1" name="Rectangle 15"/>
          <p:cNvSpPr/>
          <p:nvPr/>
        </p:nvSpPr>
        <p:spPr bwMode="auto">
          <a:xfrm>
            <a:off x="7208426" y="3037061"/>
            <a:ext cx="1800000" cy="108012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-377402" y="118045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solidFill>
                  <a:schemeClr val="tx1"/>
                </a:solidFill>
              </a:rPr>
              <a:t>LC-MS/MS experiment</a:t>
            </a:r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4092602" y="1191083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Accurate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feature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masses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3176552" y="5896135"/>
            <a:ext cx="471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Exact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candidate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masses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w</a:t>
            </a:r>
            <a:r>
              <a:rPr lang="de-DE" sz="1200" dirty="0" smtClean="0">
                <a:solidFill>
                  <a:schemeClr val="tx1"/>
                </a:solidFill>
              </a:rPr>
              <a:t>/ </a:t>
            </a:r>
            <a:r>
              <a:rPr lang="de-DE" sz="1200" dirty="0" err="1" smtClean="0">
                <a:solidFill>
                  <a:schemeClr val="tx1"/>
                </a:solidFill>
              </a:rPr>
              <a:t>adducts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4596658" y="278092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Compare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3" name="Rectangle 12"/>
          <p:cNvSpPr/>
          <p:nvPr/>
        </p:nvSpPr>
        <p:spPr bwMode="auto">
          <a:xfrm>
            <a:off x="4378508" y="4587671"/>
            <a:ext cx="2220225" cy="1080120"/>
          </a:xfrm>
          <a:prstGeom prst="rect">
            <a:avLst/>
          </a:prstGeom>
          <a:solidFill>
            <a:srgbClr val="D4D4D4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195.0876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latin typeface="Trebuchet MS" pitchFamily="-65" charset="0"/>
              </a:rPr>
              <a:t>195.0877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195.0882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latin typeface="Trebuchet MS" pitchFamily="-65" charset="0"/>
              </a:rPr>
              <a:t>195.0872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195.0869</a:t>
            </a:r>
            <a:endParaRPr kumimoji="0" lang="de-DE" sz="1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graphicFrame>
        <p:nvGraphicFramePr>
          <p:cNvPr id="46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005393"/>
              </p:ext>
            </p:extLst>
          </p:nvPr>
        </p:nvGraphicFramePr>
        <p:xfrm>
          <a:off x="7315200" y="3124200"/>
          <a:ext cx="1600200" cy="9144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421106"/>
                <a:gridCol w="1179094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 smtClean="0">
                          <a:solidFill>
                            <a:schemeClr val="bg1"/>
                          </a:solidFill>
                        </a:rPr>
                        <a:t>Caffeine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de-DE" sz="1400" b="1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 smtClean="0">
                          <a:solidFill>
                            <a:schemeClr val="bg1"/>
                          </a:solidFill>
                        </a:rPr>
                        <a:t>Isocaffeine</a:t>
                      </a:r>
                      <a:endParaRPr lang="de-DE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" name="TextBox 52"/>
          <p:cNvSpPr txBox="1"/>
          <p:nvPr/>
        </p:nvSpPr>
        <p:spPr>
          <a:xfrm>
            <a:off x="7092280" y="2738180"/>
            <a:ext cx="20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Hit List</a:t>
            </a:r>
            <a:endParaRPr lang="de-DE" sz="1200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55"/>
          <p:cNvCxnSpPr/>
          <p:nvPr/>
        </p:nvCxnSpPr>
        <p:spPr bwMode="auto">
          <a:xfrm flipV="1">
            <a:off x="3707904" y="2012647"/>
            <a:ext cx="72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60"/>
          <p:cNvCxnSpPr/>
          <p:nvPr/>
        </p:nvCxnSpPr>
        <p:spPr bwMode="auto">
          <a:xfrm rot="5400000">
            <a:off x="5435852" y="2726952"/>
            <a:ext cx="18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62"/>
          <p:cNvCxnSpPr/>
          <p:nvPr/>
        </p:nvCxnSpPr>
        <p:spPr bwMode="auto">
          <a:xfrm rot="5400000" flipH="1" flipV="1">
            <a:off x="5313242" y="4342768"/>
            <a:ext cx="3600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64"/>
          <p:cNvCxnSpPr>
            <a:stCxn id="10" idx="3"/>
          </p:cNvCxnSpPr>
          <p:nvPr/>
        </p:nvCxnSpPr>
        <p:spPr bwMode="auto">
          <a:xfrm flipV="1">
            <a:off x="6604620" y="3573017"/>
            <a:ext cx="472622" cy="41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9" name="Group 91"/>
          <p:cNvGrpSpPr/>
          <p:nvPr/>
        </p:nvGrpSpPr>
        <p:grpSpPr>
          <a:xfrm>
            <a:off x="3582423" y="4123250"/>
            <a:ext cx="557529" cy="1944216"/>
            <a:chOff x="3450763" y="4123250"/>
            <a:chExt cx="557529" cy="1944216"/>
          </a:xfrm>
        </p:grpSpPr>
        <p:cxnSp>
          <p:nvCxnSpPr>
            <p:cNvPr id="60" name="Straight Connector 80"/>
            <p:cNvCxnSpPr/>
            <p:nvPr/>
          </p:nvCxnSpPr>
          <p:spPr bwMode="auto">
            <a:xfrm rot="16200000">
              <a:off x="2776704" y="5095358"/>
              <a:ext cx="1944216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85"/>
            <p:cNvCxnSpPr/>
            <p:nvPr/>
          </p:nvCxnSpPr>
          <p:spPr bwMode="auto">
            <a:xfrm rot="10800000">
              <a:off x="3450763" y="4124368"/>
              <a:ext cx="288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89"/>
            <p:cNvCxnSpPr/>
            <p:nvPr/>
          </p:nvCxnSpPr>
          <p:spPr bwMode="auto">
            <a:xfrm rot="10800000">
              <a:off x="3467169" y="6058356"/>
              <a:ext cx="288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Arrow Connector 90"/>
            <p:cNvCxnSpPr/>
            <p:nvPr/>
          </p:nvCxnSpPr>
          <p:spPr bwMode="auto">
            <a:xfrm>
              <a:off x="3468292" y="5085184"/>
              <a:ext cx="540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4" name="TextBox 92"/>
          <p:cNvSpPr txBox="1"/>
          <p:nvPr/>
        </p:nvSpPr>
        <p:spPr>
          <a:xfrm>
            <a:off x="1717558" y="350520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Metabolite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Structures</a:t>
            </a:r>
            <a:endParaRPr lang="de-DE" sz="1200" dirty="0">
              <a:solidFill>
                <a:schemeClr val="tx1"/>
              </a:solidFill>
            </a:endParaRPr>
          </a:p>
        </p:txBody>
      </p:sp>
      <p:grpSp>
        <p:nvGrpSpPr>
          <p:cNvPr id="86" name="Group 123"/>
          <p:cNvGrpSpPr/>
          <p:nvPr/>
        </p:nvGrpSpPr>
        <p:grpSpPr>
          <a:xfrm>
            <a:off x="2179704" y="1484784"/>
            <a:ext cx="1600205" cy="930494"/>
            <a:chOff x="1630122" y="1709192"/>
            <a:chExt cx="2293806" cy="930494"/>
          </a:xfrm>
        </p:grpSpPr>
        <p:grpSp>
          <p:nvGrpSpPr>
            <p:cNvPr id="87" name="Group 116"/>
            <p:cNvGrpSpPr/>
            <p:nvPr/>
          </p:nvGrpSpPr>
          <p:grpSpPr>
            <a:xfrm>
              <a:off x="1630122" y="1709192"/>
              <a:ext cx="2293806" cy="930494"/>
              <a:chOff x="-530118" y="1556792"/>
              <a:chExt cx="2293806" cy="930494"/>
            </a:xfrm>
          </p:grpSpPr>
          <p:pic>
            <p:nvPicPr>
              <p:cNvPr id="89" name="Picture 117" descr="no-overlay-100-100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44" y="1585445"/>
                <a:ext cx="1477338" cy="864000"/>
              </a:xfrm>
              <a:prstGeom prst="rect">
                <a:avLst/>
              </a:prstGeom>
            </p:spPr>
          </p:pic>
          <p:sp>
            <p:nvSpPr>
              <p:cNvPr id="90" name="Rectangle 118"/>
              <p:cNvSpPr/>
              <p:nvPr/>
            </p:nvSpPr>
            <p:spPr bwMode="auto">
              <a:xfrm>
                <a:off x="323528" y="2415278"/>
                <a:ext cx="1440160" cy="720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rebuchet MS" pitchFamily="-65" charset="0"/>
                  </a:rPr>
                  <a:t>m/z</a:t>
                </a:r>
                <a:endParaRPr kumimoji="0" lang="de-DE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91" name="Rectangle 119"/>
              <p:cNvSpPr/>
              <p:nvPr/>
            </p:nvSpPr>
            <p:spPr bwMode="auto">
              <a:xfrm>
                <a:off x="179512" y="1556792"/>
                <a:ext cx="216024" cy="8640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sp>
            <p:nvSpPr>
              <p:cNvPr id="92" name="TextBox 120"/>
              <p:cNvSpPr txBox="1"/>
              <p:nvPr/>
            </p:nvSpPr>
            <p:spPr>
              <a:xfrm>
                <a:off x="-530118" y="1956102"/>
                <a:ext cx="15482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800" b="0" smtClean="0">
                    <a:solidFill>
                      <a:schemeClr val="tx1"/>
                    </a:solidFill>
                  </a:rPr>
                  <a:t> [%]</a:t>
                </a:r>
                <a:endParaRPr lang="de-DE" sz="800" b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3" name="Straight Arrow Connector 121"/>
              <p:cNvCxnSpPr/>
              <p:nvPr/>
            </p:nvCxnSpPr>
            <p:spPr bwMode="auto">
              <a:xfrm rot="5400000" flipH="1" flipV="1">
                <a:off x="-24749" y="2013668"/>
                <a:ext cx="7920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88" name="Straight Arrow Connector 122"/>
            <p:cNvCxnSpPr/>
            <p:nvPr/>
          </p:nvCxnSpPr>
          <p:spPr bwMode="auto">
            <a:xfrm>
              <a:off x="2528648" y="2562068"/>
              <a:ext cx="1368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94" name="Straight Connector 125"/>
          <p:cNvCxnSpPr/>
          <p:nvPr/>
        </p:nvCxnSpPr>
        <p:spPr bwMode="auto">
          <a:xfrm rot="10800000">
            <a:off x="1907704" y="2011280"/>
            <a:ext cx="6480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extBox 126"/>
          <p:cNvSpPr txBox="1"/>
          <p:nvPr/>
        </p:nvSpPr>
        <p:spPr>
          <a:xfrm>
            <a:off x="1763688" y="118534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Experimental MS </a:t>
            </a:r>
            <a:r>
              <a:rPr lang="de-DE" sz="1200" dirty="0" err="1" smtClean="0">
                <a:solidFill>
                  <a:schemeClr val="tx1"/>
                </a:solidFill>
              </a:rPr>
              <a:t>spectra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462" y="1496658"/>
            <a:ext cx="1716157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" name="Group 130"/>
          <p:cNvGrpSpPr/>
          <p:nvPr/>
        </p:nvGrpSpPr>
        <p:grpSpPr>
          <a:xfrm>
            <a:off x="227595" y="1366034"/>
            <a:ext cx="1872000" cy="1188495"/>
            <a:chOff x="238887" y="1257643"/>
            <a:chExt cx="1872000" cy="1188495"/>
          </a:xfrm>
        </p:grpSpPr>
        <p:cxnSp>
          <p:nvCxnSpPr>
            <p:cNvPr id="98" name="Straight Arrow Connector 128"/>
            <p:cNvCxnSpPr/>
            <p:nvPr/>
          </p:nvCxnSpPr>
          <p:spPr bwMode="auto">
            <a:xfrm rot="5400000" flipH="1" flipV="1">
              <a:off x="-335130" y="1833643"/>
              <a:ext cx="11520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129"/>
            <p:cNvCxnSpPr/>
            <p:nvPr/>
          </p:nvCxnSpPr>
          <p:spPr bwMode="auto">
            <a:xfrm>
              <a:off x="238887" y="2444550"/>
              <a:ext cx="1872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0" name="TextBox 131"/>
          <p:cNvSpPr txBox="1"/>
          <p:nvPr/>
        </p:nvSpPr>
        <p:spPr>
          <a:xfrm>
            <a:off x="514701" y="2517226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0" smtClean="0">
                <a:solidFill>
                  <a:schemeClr val="tx1"/>
                </a:solidFill>
              </a:rPr>
              <a:t>m/z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01" name="TextBox 132"/>
          <p:cNvSpPr txBox="1"/>
          <p:nvPr/>
        </p:nvSpPr>
        <p:spPr>
          <a:xfrm>
            <a:off x="-408427" y="1844824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0" smtClean="0">
                <a:solidFill>
                  <a:schemeClr val="tx1"/>
                </a:solidFill>
              </a:rPr>
              <a:t>RT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02" name="Zylinder 101"/>
          <p:cNvSpPr/>
          <p:nvPr/>
        </p:nvSpPr>
        <p:spPr bwMode="auto">
          <a:xfrm>
            <a:off x="76200" y="4583982"/>
            <a:ext cx="1828800" cy="1066800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65" charset="0"/>
              </a:rPr>
              <a:t>Metabolite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-65" charset="0"/>
              </a:rPr>
              <a:t>DB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-65" charset="0"/>
            </a:endParaRPr>
          </a:p>
        </p:txBody>
      </p:sp>
      <p:grpSp>
        <p:nvGrpSpPr>
          <p:cNvPr id="53" name="Group 88"/>
          <p:cNvGrpSpPr/>
          <p:nvPr/>
        </p:nvGrpSpPr>
        <p:grpSpPr>
          <a:xfrm>
            <a:off x="1979712" y="4124368"/>
            <a:ext cx="648072" cy="1945334"/>
            <a:chOff x="1860408" y="4124368"/>
            <a:chExt cx="545174" cy="1945334"/>
          </a:xfrm>
        </p:grpSpPr>
        <p:grpSp>
          <p:nvGrpSpPr>
            <p:cNvPr id="54" name="Group 77"/>
            <p:cNvGrpSpPr/>
            <p:nvPr/>
          </p:nvGrpSpPr>
          <p:grpSpPr>
            <a:xfrm>
              <a:off x="2111372" y="4124368"/>
              <a:ext cx="294210" cy="1945334"/>
              <a:chOff x="2111372" y="4130546"/>
              <a:chExt cx="294210" cy="1945334"/>
            </a:xfrm>
          </p:grpSpPr>
          <p:cxnSp>
            <p:nvCxnSpPr>
              <p:cNvPr id="56" name="Straight Connector 72"/>
              <p:cNvCxnSpPr/>
              <p:nvPr/>
            </p:nvCxnSpPr>
            <p:spPr bwMode="auto">
              <a:xfrm rot="5400000">
                <a:off x="1145508" y="5103772"/>
                <a:ext cx="194421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Arrow Connector 74"/>
              <p:cNvCxnSpPr/>
              <p:nvPr/>
            </p:nvCxnSpPr>
            <p:spPr bwMode="auto">
              <a:xfrm>
                <a:off x="2117550" y="4130546"/>
                <a:ext cx="288032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Arrow Connector 76"/>
              <p:cNvCxnSpPr/>
              <p:nvPr/>
            </p:nvCxnSpPr>
            <p:spPr bwMode="auto">
              <a:xfrm>
                <a:off x="2111372" y="6073174"/>
                <a:ext cx="288032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55" name="Straight Arrow Connector 87"/>
            <p:cNvCxnSpPr/>
            <p:nvPr/>
          </p:nvCxnSpPr>
          <p:spPr bwMode="auto">
            <a:xfrm>
              <a:off x="1860408" y="5132480"/>
              <a:ext cx="5400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320" y="3865880"/>
            <a:ext cx="85344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20" y="5796280"/>
            <a:ext cx="853440" cy="533400"/>
          </a:xfrm>
          <a:prstGeom prst="rect">
            <a:avLst/>
          </a:prstGeom>
        </p:spPr>
      </p:pic>
      <p:sp>
        <p:nvSpPr>
          <p:cNvPr id="77" name="Rectangle 15"/>
          <p:cNvSpPr/>
          <p:nvPr/>
        </p:nvSpPr>
        <p:spPr bwMode="auto">
          <a:xfrm>
            <a:off x="7191600" y="4592320"/>
            <a:ext cx="1800000" cy="1080120"/>
          </a:xfrm>
          <a:prstGeom prst="rect">
            <a:avLst/>
          </a:prstGeom>
          <a:solidFill>
            <a:schemeClr val="bg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M+H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100" dirty="0" smtClean="0">
                <a:latin typeface="Trebuchet MS" pitchFamily="-65" charset="0"/>
              </a:rPr>
              <a:t>M+NH</a:t>
            </a:r>
            <a:r>
              <a:rPr lang="de-DE" sz="1100" baseline="-25000" dirty="0" smtClean="0">
                <a:latin typeface="Trebuchet MS" pitchFamily="-65" charset="0"/>
              </a:rPr>
              <a:t>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M+Na</a:t>
            </a: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100" dirty="0" smtClean="0">
                <a:latin typeface="Trebuchet MS" pitchFamily="-65" charset="0"/>
              </a:rPr>
              <a:t>M+K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M+ACN+H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100" dirty="0" smtClean="0">
                <a:latin typeface="Trebuchet MS" pitchFamily="-65" charset="0"/>
              </a:rPr>
              <a:t>...</a:t>
            </a:r>
          </a:p>
        </p:txBody>
      </p:sp>
      <p:cxnSp>
        <p:nvCxnSpPr>
          <p:cNvPr id="78" name="Straight Arrow Connector 64"/>
          <p:cNvCxnSpPr>
            <a:stCxn id="77" idx="1"/>
            <a:endCxn id="23" idx="3"/>
          </p:cNvCxnSpPr>
          <p:nvPr/>
        </p:nvCxnSpPr>
        <p:spPr bwMode="auto">
          <a:xfrm flipH="1" flipV="1">
            <a:off x="6598733" y="5127731"/>
            <a:ext cx="592867" cy="46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1" name="TextBox 52"/>
          <p:cNvSpPr txBox="1"/>
          <p:nvPr/>
        </p:nvSpPr>
        <p:spPr>
          <a:xfrm>
            <a:off x="7092000" y="5867400"/>
            <a:ext cx="20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Adduct</a:t>
            </a:r>
            <a:r>
              <a:rPr lang="de-DE" sz="1200" dirty="0" smtClean="0">
                <a:solidFill>
                  <a:schemeClr val="tx1"/>
                </a:solidFill>
              </a:rPr>
              <a:t> List</a:t>
            </a: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27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If spectra are not available for a compound, search can be done </a:t>
            </a:r>
          </a:p>
          <a:p>
            <a:r>
              <a:rPr lang="en-US" sz="2800" dirty="0" smtClean="0"/>
              <a:t>The metabolite m/z differs from the metabolite </a:t>
            </a:r>
            <a:r>
              <a:rPr lang="en-US" sz="2800" dirty="0" err="1" smtClean="0"/>
              <a:t>monoisotopic</a:t>
            </a:r>
            <a:r>
              <a:rPr lang="en-US" sz="2800" dirty="0" smtClean="0"/>
              <a:t> mass:</a:t>
            </a:r>
          </a:p>
          <a:p>
            <a:pPr lvl="1"/>
            <a:r>
              <a:rPr lang="en-US" sz="2400" dirty="0" smtClean="0"/>
              <a:t>Ionization adds or removes proton(s)/electron(s)</a:t>
            </a:r>
          </a:p>
          <a:p>
            <a:pPr lvl="1"/>
            <a:r>
              <a:rPr lang="en-US" sz="2400" dirty="0" smtClean="0"/>
              <a:t>Metabolites often appear as adducts</a:t>
            </a:r>
          </a:p>
          <a:p>
            <a:pPr lvl="2"/>
            <a:r>
              <a:rPr lang="en-US" sz="2000" dirty="0" smtClean="0"/>
              <a:t>Addition of counter ions (sodium, ammonium)</a:t>
            </a:r>
          </a:p>
          <a:p>
            <a:pPr lvl="2"/>
            <a:r>
              <a:rPr lang="en-US" sz="2000" dirty="0" smtClean="0"/>
              <a:t>Solvent adducts (</a:t>
            </a:r>
            <a:r>
              <a:rPr lang="en-US" sz="2000" dirty="0" err="1" smtClean="0"/>
              <a:t>acetonitril</a:t>
            </a:r>
            <a:r>
              <a:rPr lang="en-US" sz="2000" dirty="0" smtClean="0"/>
              <a:t>, methanol)</a:t>
            </a:r>
          </a:p>
          <a:p>
            <a:r>
              <a:rPr lang="en-US" sz="2800" dirty="0" smtClean="0"/>
              <a:t>Searching each for each compound with multiple possible adducts increases search space</a:t>
            </a:r>
          </a:p>
          <a:p>
            <a:r>
              <a:rPr lang="en-US" sz="2800" dirty="0" smtClean="0"/>
              <a:t>Search critically depends on instrument mass accuracy (recalibration helps)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9233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 w/ METLIN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222" t="11043" r="14778" b="10516"/>
          <a:stretch/>
        </p:blipFill>
        <p:spPr>
          <a:xfrm>
            <a:off x="304800" y="685800"/>
            <a:ext cx="8610600" cy="57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1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 w/ METLIN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34" t="11549" r="14838"/>
          <a:stretch/>
        </p:blipFill>
        <p:spPr>
          <a:xfrm>
            <a:off x="948051" y="838200"/>
            <a:ext cx="7357749" cy="5562600"/>
          </a:xfrm>
        </p:spPr>
      </p:pic>
    </p:spTree>
    <p:extLst>
      <p:ext uri="{BB962C8B-B14F-4D97-AF65-F5344CB8AC3E}">
        <p14:creationId xmlns:p14="http://schemas.microsoft.com/office/powerpoint/2010/main" val="4281123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 w/ METLIN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90" t="11175" r="15862" b="13145"/>
          <a:stretch/>
        </p:blipFill>
        <p:spPr>
          <a:xfrm>
            <a:off x="457200" y="1014210"/>
            <a:ext cx="8153400" cy="5386590"/>
          </a:xfrm>
        </p:spPr>
      </p:pic>
    </p:spTree>
    <p:extLst>
      <p:ext uri="{BB962C8B-B14F-4D97-AF65-F5344CB8AC3E}">
        <p14:creationId xmlns:p14="http://schemas.microsoft.com/office/powerpoint/2010/main" val="322466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Accurate Mass Search - 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Limiting factors are</a:t>
            </a:r>
          </a:p>
          <a:p>
            <a:pPr lvl="1"/>
            <a:r>
              <a:rPr lang="en-US" b="1" dirty="0" smtClean="0">
                <a:solidFill>
                  <a:srgbClr val="D06B20"/>
                </a:solidFill>
              </a:rPr>
              <a:t>Instrument accuracy</a:t>
            </a:r>
            <a:r>
              <a:rPr lang="en-US" dirty="0" smtClean="0"/>
              <a:t>: big mass error implies huge search space</a:t>
            </a:r>
          </a:p>
          <a:p>
            <a:pPr lvl="1"/>
            <a:r>
              <a:rPr lang="en-US" b="1" dirty="0" smtClean="0">
                <a:solidFill>
                  <a:srgbClr val="D06B20"/>
                </a:solidFill>
              </a:rPr>
              <a:t>Database completeness</a:t>
            </a:r>
            <a:r>
              <a:rPr lang="en-US" dirty="0" smtClean="0"/>
              <a:t>: we still search against a (metabolite structure) database – compounds need to be known to be identifiable</a:t>
            </a:r>
          </a:p>
          <a:p>
            <a:pPr lvl="1"/>
            <a:r>
              <a:rPr lang="en-US" dirty="0" smtClean="0"/>
              <a:t>Isobaric ambiguities: isobaric metabolites cannot be distinguished</a:t>
            </a:r>
          </a:p>
          <a:p>
            <a:r>
              <a:rPr lang="en-US" dirty="0" smtClean="0"/>
              <a:t>Consequence: identified metabolites are validated again experimentally (standard compounds, reference spectra)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125667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90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Fragmentation tree concepts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Algorithmic approaches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Software packages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Unit 11D Fragmentation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54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Metabolome</a:t>
            </a:r>
            <a:r>
              <a:rPr lang="en-US" dirty="0" smtClean="0"/>
              <a:t> vs. Proteome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410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D06B20"/>
                </a:solidFill>
              </a:rPr>
              <a:t>Size and complexity </a:t>
            </a:r>
            <a:r>
              <a:rPr lang="en-US" sz="2400" dirty="0" smtClean="0"/>
              <a:t>of the </a:t>
            </a:r>
            <a:r>
              <a:rPr lang="en-US" sz="2400" dirty="0" err="1" smtClean="0"/>
              <a:t>metabolome</a:t>
            </a:r>
            <a:r>
              <a:rPr lang="en-US" sz="2400" dirty="0" smtClean="0"/>
              <a:t> still largely unknown</a:t>
            </a:r>
          </a:p>
          <a:p>
            <a:r>
              <a:rPr lang="en-US" sz="2400" dirty="0" smtClean="0"/>
              <a:t>Similar to protein sequence databases, there are also </a:t>
            </a:r>
            <a:r>
              <a:rPr lang="en-US" sz="2400" b="1" dirty="0" smtClean="0">
                <a:solidFill>
                  <a:srgbClr val="D06B20"/>
                </a:solidFill>
              </a:rPr>
              <a:t>metabolite databases</a:t>
            </a:r>
            <a:r>
              <a:rPr lang="en-US" sz="2400" dirty="0" smtClean="0"/>
              <a:t> listing all known metabolites (usually contains </a:t>
            </a:r>
            <a:r>
              <a:rPr lang="en-US" sz="2400" b="1" dirty="0" smtClean="0">
                <a:solidFill>
                  <a:srgbClr val="D06B20"/>
                </a:solidFill>
              </a:rPr>
              <a:t>tens of thousands</a:t>
            </a:r>
            <a:r>
              <a:rPr lang="en-US" sz="2400" dirty="0" smtClean="0"/>
              <a:t> of metabolites)</a:t>
            </a:r>
          </a:p>
          <a:p>
            <a:r>
              <a:rPr lang="en-US" sz="2400" dirty="0" smtClean="0"/>
              <a:t>Differences between </a:t>
            </a:r>
            <a:r>
              <a:rPr lang="en-US" sz="2400" b="1" dirty="0" smtClean="0">
                <a:solidFill>
                  <a:srgbClr val="D06B20"/>
                </a:solidFill>
              </a:rPr>
              <a:t>proteome and </a:t>
            </a:r>
            <a:r>
              <a:rPr lang="en-US" sz="2400" b="1" dirty="0" err="1" smtClean="0">
                <a:solidFill>
                  <a:srgbClr val="D06B20"/>
                </a:solidFill>
              </a:rPr>
              <a:t>metabolome</a:t>
            </a:r>
            <a:endParaRPr lang="en-US" sz="2400" dirty="0" smtClean="0"/>
          </a:p>
          <a:p>
            <a:pPr lvl="1"/>
            <a:r>
              <a:rPr lang="en-US" sz="2000" dirty="0" smtClean="0"/>
              <a:t>Metabolites belong to wider ranger of chemical compound classes (lipids, sugars, amino acids)</a:t>
            </a:r>
          </a:p>
          <a:p>
            <a:pPr lvl="1"/>
            <a:r>
              <a:rPr lang="en-US" sz="2000" dirty="0" smtClean="0"/>
              <a:t>Proteins have a more homogenous chemistry (20 </a:t>
            </a:r>
            <a:r>
              <a:rPr lang="en-US" sz="2000" dirty="0" err="1" smtClean="0"/>
              <a:t>proteinogenic</a:t>
            </a:r>
            <a:r>
              <a:rPr lang="en-US" sz="2000" dirty="0" smtClean="0"/>
              <a:t> amino acids)</a:t>
            </a:r>
          </a:p>
          <a:p>
            <a:pPr lvl="1"/>
            <a:r>
              <a:rPr lang="en-US" sz="2000" dirty="0" smtClean="0"/>
              <a:t>Metabolites can have complex structures that require a structural formula for a comprehensive description</a:t>
            </a:r>
          </a:p>
          <a:p>
            <a:pPr lvl="1"/>
            <a:r>
              <a:rPr lang="en-US" sz="2000" dirty="0" smtClean="0"/>
              <a:t>Proteins have a simple, linear structure that can be represented by a sequence</a:t>
            </a:r>
          </a:p>
          <a:p>
            <a:pPr lvl="1"/>
            <a:r>
              <a:rPr lang="en-US" sz="2000" dirty="0" smtClean="0"/>
              <a:t>Metabolites are </a:t>
            </a:r>
            <a:r>
              <a:rPr lang="en-US" sz="2000" b="1" dirty="0" smtClean="0">
                <a:solidFill>
                  <a:srgbClr val="D06B20"/>
                </a:solidFill>
              </a:rPr>
              <a:t>light</a:t>
            </a:r>
            <a:r>
              <a:rPr lang="en-US" sz="2000" dirty="0" smtClean="0"/>
              <a:t>: average metabolite mass a 100-300 Da</a:t>
            </a:r>
          </a:p>
          <a:p>
            <a:pPr lvl="1"/>
            <a:r>
              <a:rPr lang="en-US" sz="2000" dirty="0" smtClean="0"/>
              <a:t>Proteins are </a:t>
            </a:r>
            <a:r>
              <a:rPr lang="en-US" sz="2000" b="1" dirty="0" smtClean="0">
                <a:solidFill>
                  <a:srgbClr val="D06B20"/>
                </a:solidFill>
              </a:rPr>
              <a:t>heavy</a:t>
            </a:r>
            <a:r>
              <a:rPr lang="en-US" sz="2000" dirty="0" smtClean="0"/>
              <a:t>: median protein length around 300-500 </a:t>
            </a:r>
            <a:r>
              <a:rPr lang="en-US" sz="2000" dirty="0" err="1" smtClean="0"/>
              <a:t>aa</a:t>
            </a:r>
            <a:r>
              <a:rPr lang="en-US" sz="2000" dirty="0" smtClean="0"/>
              <a:t>, about 40,000 Da molecular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141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Trees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762000"/>
            <a:ext cx="8836152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000" dirty="0" smtClean="0"/>
              <a:t>Fragmentation trees are directed acyclic graphs relating the molecular structure of a metabolite to potential fragment masses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D06B20"/>
                </a:solidFill>
              </a:rPr>
              <a:t>Idea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Fragmentation means breaking bonds in the metabolite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By systematically and repeatedly breaking all bonds in a structure and its fragments, one can construct the set of all possible fragments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Fragmentation occurs preferentially along low-energy dissociation pathways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D06B20"/>
                </a:solidFill>
              </a:rPr>
              <a:t>Problems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Not all fragments will be observed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Gas phase fragmentation chemistry is more complex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Rearrangement reactions lead to different structures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Neutral losses are not covered by this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Cycles in molecular graphs pose problems</a:t>
            </a:r>
          </a:p>
          <a:p>
            <a:pPr lvl="2">
              <a:lnSpc>
                <a:spcPct val="130000"/>
              </a:lnSpc>
            </a:pPr>
            <a:endParaRPr lang="en-US" sz="2000" dirty="0" smtClean="0"/>
          </a:p>
          <a:p>
            <a:pPr lvl="1">
              <a:lnSpc>
                <a:spcPct val="13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75848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Trees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There are different ways for constructing fragmentation trees</a:t>
            </a:r>
          </a:p>
          <a:p>
            <a:pPr lvl="1"/>
            <a:r>
              <a:rPr lang="en-US" sz="2400" dirty="0" smtClean="0"/>
              <a:t>Decomposition of molecular structures</a:t>
            </a:r>
          </a:p>
          <a:p>
            <a:pPr lvl="1"/>
            <a:r>
              <a:rPr lang="en-US" sz="2400" dirty="0" smtClean="0"/>
              <a:t>Decomposition of molecular formulas</a:t>
            </a:r>
          </a:p>
          <a:p>
            <a:r>
              <a:rPr lang="en-US" sz="2800" dirty="0" smtClean="0"/>
              <a:t>The first method requires – and leverages – information from available molecular structures</a:t>
            </a:r>
          </a:p>
          <a:p>
            <a:r>
              <a:rPr lang="en-US" sz="2800" dirty="0" smtClean="0"/>
              <a:t>The second approach relies solely on sufficiently accurate masses</a:t>
            </a:r>
          </a:p>
          <a:p>
            <a:r>
              <a:rPr lang="en-US" sz="2800" dirty="0" smtClean="0"/>
              <a:t>We will first discuss the approach based on structures as suggested by </a:t>
            </a:r>
            <a:r>
              <a:rPr lang="en-US" sz="2800" dirty="0" err="1" smtClean="0"/>
              <a:t>Heinonen</a:t>
            </a:r>
            <a:r>
              <a:rPr lang="en-US" sz="2800" dirty="0" smtClean="0"/>
              <a:t> (2006) and then discuss the algorithmic strategies of the second approach by </a:t>
            </a:r>
            <a:r>
              <a:rPr lang="en-US" sz="2800" dirty="0" err="1" smtClean="0"/>
              <a:t>Böcker</a:t>
            </a:r>
            <a:r>
              <a:rPr lang="en-US" sz="2800" dirty="0" smtClean="0"/>
              <a:t> &amp; </a:t>
            </a:r>
            <a:r>
              <a:rPr lang="en-US" sz="2800" dirty="0" err="1" smtClean="0"/>
              <a:t>Rasche</a:t>
            </a:r>
            <a:r>
              <a:rPr lang="en-US" sz="2800" dirty="0" smtClean="0"/>
              <a:t> (2008)</a:t>
            </a:r>
          </a:p>
          <a:p>
            <a:endParaRPr lang="en-US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457890"/>
            <a:ext cx="3455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Heinonen</a:t>
            </a:r>
            <a:r>
              <a:rPr lang="en-US" sz="1000" b="0" dirty="0" smtClean="0">
                <a:solidFill>
                  <a:schemeClr val="tx1"/>
                </a:solidFill>
              </a:rPr>
              <a:t> et al., Proc. German Conf. </a:t>
            </a:r>
            <a:r>
              <a:rPr lang="en-US" sz="1000" b="0" dirty="0" err="1" smtClean="0">
                <a:solidFill>
                  <a:schemeClr val="tx1"/>
                </a:solidFill>
              </a:rPr>
              <a:t>Bioinfo</a:t>
            </a:r>
            <a:r>
              <a:rPr lang="en-US" sz="1000" b="0" dirty="0" smtClean="0">
                <a:solidFill>
                  <a:schemeClr val="tx1"/>
                </a:solidFill>
              </a:rPr>
              <a:t> (GCB 2006)</a:t>
            </a:r>
          </a:p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Böcker</a:t>
            </a:r>
            <a:r>
              <a:rPr lang="en-US" sz="1000" b="0" dirty="0" smtClean="0">
                <a:solidFill>
                  <a:schemeClr val="tx1"/>
                </a:solidFill>
              </a:rPr>
              <a:t> &amp; </a:t>
            </a:r>
            <a:r>
              <a:rPr lang="en-US" sz="1000" b="0" dirty="0" err="1" smtClean="0">
                <a:solidFill>
                  <a:schemeClr val="tx1"/>
                </a:solidFill>
              </a:rPr>
              <a:t>Rasche</a:t>
            </a:r>
            <a:r>
              <a:rPr lang="en-US" sz="1000" b="0" dirty="0" smtClean="0">
                <a:solidFill>
                  <a:schemeClr val="tx1"/>
                </a:solidFill>
              </a:rPr>
              <a:t>, Bioinformatics (2008), 24:i49-i55. 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30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Fragmentation Trees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762000"/>
            <a:ext cx="8836152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err="1" smtClean="0"/>
              <a:t>Heinonen</a:t>
            </a:r>
            <a:r>
              <a:rPr lang="en-US" sz="2000" dirty="0" smtClean="0"/>
              <a:t> et al. suggest to start with a molecular graph </a:t>
            </a:r>
            <a:r>
              <a:rPr lang="en-US" sz="2000" i="1" dirty="0" smtClean="0"/>
              <a:t>G = (V, E) </a:t>
            </a:r>
            <a:r>
              <a:rPr lang="en-US" sz="2000" dirty="0" smtClean="0"/>
              <a:t>where </a:t>
            </a:r>
            <a:r>
              <a:rPr lang="en-US" sz="2000" i="1" dirty="0" smtClean="0"/>
              <a:t>V</a:t>
            </a:r>
            <a:r>
              <a:rPr lang="en-US" sz="2000" dirty="0" smtClean="0"/>
              <a:t> represent atoms and </a:t>
            </a:r>
            <a:r>
              <a:rPr lang="en-US" sz="2000" i="1" dirty="0" smtClean="0"/>
              <a:t>E</a:t>
            </a:r>
            <a:r>
              <a:rPr lang="en-US" sz="2000" dirty="0" smtClean="0"/>
              <a:t> bonds between atoms and decompose this graph by breaking bonds, i.e. removing edges from </a:t>
            </a:r>
            <a:r>
              <a:rPr lang="en-US" sz="2000" i="1" dirty="0" smtClean="0"/>
              <a:t>G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Any connected </a:t>
            </a:r>
            <a:r>
              <a:rPr lang="en-US" sz="2000" dirty="0" err="1" smtClean="0"/>
              <a:t>subgraph</a:t>
            </a:r>
            <a:r>
              <a:rPr lang="en-US" sz="2000" dirty="0" smtClean="0"/>
              <a:t> of </a:t>
            </a:r>
            <a:r>
              <a:rPr lang="en-US" sz="2000" i="1" dirty="0" smtClean="0"/>
              <a:t>G = (V, E) </a:t>
            </a:r>
            <a:r>
              <a:rPr lang="en-US" sz="2000" dirty="0" smtClean="0"/>
              <a:t>is a possible fragment that can be formed from </a:t>
            </a:r>
            <a:r>
              <a:rPr lang="en-US" sz="2000" i="1" dirty="0" smtClean="0"/>
              <a:t>G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More formally:</a:t>
            </a:r>
          </a:p>
          <a:p>
            <a:pPr marL="0" indent="360363">
              <a:lnSpc>
                <a:spcPct val="90000"/>
              </a:lnSpc>
              <a:buNone/>
            </a:pPr>
            <a:r>
              <a:rPr lang="en-US" sz="2000" dirty="0" smtClean="0"/>
              <a:t>The fragmentation tree </a:t>
            </a:r>
            <a:r>
              <a:rPr lang="en-US" sz="2000" i="1" dirty="0" smtClean="0">
                <a:latin typeface="Calibri"/>
              </a:rPr>
              <a:t>G</a:t>
            </a:r>
            <a:r>
              <a:rPr lang="en-US" sz="2000" i="1" baseline="-25000" dirty="0" smtClean="0">
                <a:latin typeface="Calibri"/>
              </a:rPr>
              <a:t>F</a:t>
            </a:r>
            <a:r>
              <a:rPr lang="en-US" sz="2000" i="1" dirty="0" smtClean="0"/>
              <a:t> = (F, </a:t>
            </a:r>
            <a:r>
              <a:rPr lang="en-US" sz="2000" i="1" dirty="0" smtClean="0">
                <a:latin typeface="Calibri"/>
              </a:rPr>
              <a:t>E</a:t>
            </a:r>
            <a:r>
              <a:rPr lang="en-US" sz="2000" i="1" baseline="-25000" dirty="0" smtClean="0">
                <a:latin typeface="Calibri"/>
              </a:rPr>
              <a:t>F</a:t>
            </a:r>
            <a:r>
              <a:rPr lang="en-US" sz="2000" i="1" dirty="0" smtClean="0"/>
              <a:t>, c) </a:t>
            </a:r>
            <a:r>
              <a:rPr lang="en-US" sz="2000" dirty="0" smtClean="0"/>
              <a:t>of </a:t>
            </a:r>
            <a:r>
              <a:rPr lang="en-US" sz="2000" i="1" dirty="0" smtClean="0"/>
              <a:t>G</a:t>
            </a:r>
            <a:r>
              <a:rPr lang="en-US" sz="2000" dirty="0" smtClean="0"/>
              <a:t> is an acyclic directed graph where</a:t>
            </a:r>
          </a:p>
          <a:p>
            <a:pPr lvl="1">
              <a:lnSpc>
                <a:spcPct val="90000"/>
              </a:lnSpc>
            </a:pPr>
            <a:r>
              <a:rPr lang="en-US" sz="2000" i="1" dirty="0" smtClean="0"/>
              <a:t>F</a:t>
            </a:r>
            <a:r>
              <a:rPr lang="en-US" sz="2000" dirty="0" smtClean="0"/>
              <a:t> is the set of nodes corresponding to all fragments that can be formed of </a:t>
            </a:r>
            <a:r>
              <a:rPr lang="en-US" sz="2000" i="1" dirty="0" smtClean="0"/>
              <a:t>G</a:t>
            </a:r>
            <a:r>
              <a:rPr lang="en-US" sz="2000" dirty="0" smtClean="0"/>
              <a:t> (i.e., all possible connected subsets </a:t>
            </a:r>
            <a:r>
              <a:rPr lang="en-US" sz="2000" i="1" dirty="0" smtClean="0"/>
              <a:t>E</a:t>
            </a:r>
            <a:r>
              <a:rPr lang="en-US" sz="2000" dirty="0" smtClean="0"/>
              <a:t>’   </a:t>
            </a:r>
            <a:r>
              <a:rPr lang="en-US" sz="2000" i="1" dirty="0" smtClean="0"/>
              <a:t>E</a:t>
            </a:r>
            <a:r>
              <a:rPr lang="en-US" sz="20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i="1" dirty="0" smtClean="0">
                <a:latin typeface="Calibri"/>
              </a:rPr>
              <a:t>E</a:t>
            </a:r>
            <a:r>
              <a:rPr lang="en-US" sz="2000" i="1" baseline="-25000" dirty="0" smtClean="0">
                <a:latin typeface="Calibri"/>
              </a:rPr>
              <a:t>F</a:t>
            </a:r>
            <a:r>
              <a:rPr lang="en-US" sz="2000" dirty="0" smtClean="0"/>
              <a:t> is the set of directed edges from each fragment in</a:t>
            </a:r>
            <a:r>
              <a:rPr lang="en-US" sz="2000" i="1" dirty="0" smtClean="0"/>
              <a:t> F</a:t>
            </a:r>
            <a:r>
              <a:rPr lang="en-US" sz="2000" dirty="0" smtClean="0"/>
              <a:t> to its </a:t>
            </a:r>
            <a:r>
              <a:rPr lang="en-US" sz="2000" dirty="0" err="1" smtClean="0"/>
              <a:t>subfragments</a:t>
            </a:r>
            <a:r>
              <a:rPr lang="en-US" sz="2000" dirty="0" smtClean="0"/>
              <a:t> (i.e., fragments that are themselves connected subsets of a fragment or the original molecule)</a:t>
            </a:r>
          </a:p>
          <a:p>
            <a:pPr lvl="1">
              <a:lnSpc>
                <a:spcPct val="90000"/>
              </a:lnSpc>
            </a:pPr>
            <a:r>
              <a:rPr lang="en-US" sz="2000" i="1" dirty="0" smtClean="0"/>
              <a:t>c</a:t>
            </a:r>
            <a:r>
              <a:rPr lang="en-US" sz="2000" dirty="0" smtClean="0"/>
              <a:t>: </a:t>
            </a:r>
            <a:r>
              <a:rPr lang="en-US" sz="2000" i="1" dirty="0" smtClean="0">
                <a:latin typeface="Calibri"/>
              </a:rPr>
              <a:t>E</a:t>
            </a:r>
            <a:r>
              <a:rPr lang="en-US" sz="2000" i="1" baseline="-25000" dirty="0" smtClean="0">
                <a:latin typeface="Calibri"/>
              </a:rPr>
              <a:t>F   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msbm10"/>
                <a:ea typeface="msbm10"/>
                <a:cs typeface="msbm10"/>
              </a:rPr>
              <a:t>R</a:t>
            </a:r>
            <a:r>
              <a:rPr lang="en-US" sz="2000" dirty="0" smtClean="0"/>
              <a:t> associates each edge with a cost for forming this fragment 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611779"/>
            <a:ext cx="3408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tx1"/>
                </a:solidFill>
              </a:rPr>
              <a:t>Heinonen</a:t>
            </a:r>
            <a:r>
              <a:rPr lang="en-US" sz="1000" b="0" dirty="0" smtClean="0">
                <a:solidFill>
                  <a:schemeClr val="tx1"/>
                </a:solidFill>
              </a:rPr>
              <a:t> et al., Proc. German Conf. </a:t>
            </a:r>
            <a:r>
              <a:rPr lang="en-US" sz="1000" b="0" dirty="0" err="1" smtClean="0">
                <a:solidFill>
                  <a:schemeClr val="tx1"/>
                </a:solidFill>
              </a:rPr>
              <a:t>Bioinfo</a:t>
            </a:r>
            <a:r>
              <a:rPr lang="en-US" sz="1000" b="0" dirty="0" smtClean="0">
                <a:solidFill>
                  <a:schemeClr val="tx1"/>
                </a:solidFill>
              </a:rPr>
              <a:t> (GCB 2006)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/>
          <a:srcRect l="11918" t="43139" r="8177" b="26066"/>
          <a:stretch/>
        </p:blipFill>
        <p:spPr>
          <a:xfrm>
            <a:off x="785520" y="1643690"/>
            <a:ext cx="7306577" cy="1709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653" y="5001260"/>
            <a:ext cx="131717" cy="167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640" y="6202680"/>
            <a:ext cx="25146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8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Fragmentation Trees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762000"/>
            <a:ext cx="8836152" cy="5410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 dirty="0" smtClean="0"/>
              <a:t>Source molecules can be fragmented in a single step (yielding MS2 spectra) or iteratively until no further fragments can be found (yielding multiple fragmentations as in </a:t>
            </a:r>
            <a:r>
              <a:rPr lang="en-US" sz="2400" dirty="0" err="1" smtClean="0"/>
              <a:t>MS</a:t>
            </a:r>
            <a:r>
              <a:rPr lang="en-US" sz="2400" baseline="30000" dirty="0" err="1" smtClean="0"/>
              <a:t>n</a:t>
            </a:r>
            <a:r>
              <a:rPr lang="en-US" sz="2400" dirty="0" smtClean="0"/>
              <a:t> spectra)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The cost function models the likelihood for forming a particular fragment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Cost function can be modeled by bond energies (more stable bonds are more ‘expensive’, less likely to break)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The best explanation for a tandem spectrum (or for fragment masses observed across multiple fragmentation experiments) should thus be the </a:t>
            </a:r>
            <a:r>
              <a:rPr lang="en-US" sz="2400" b="1" dirty="0" smtClean="0">
                <a:solidFill>
                  <a:srgbClr val="D06B20"/>
                </a:solidFill>
              </a:rPr>
              <a:t>most likely fragmentation pattern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6611779"/>
            <a:ext cx="3408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tx1"/>
                </a:solidFill>
              </a:rPr>
              <a:t>Heinonen</a:t>
            </a:r>
            <a:r>
              <a:rPr lang="en-US" sz="1000" b="0" dirty="0" smtClean="0">
                <a:solidFill>
                  <a:schemeClr val="tx1"/>
                </a:solidFill>
              </a:rPr>
              <a:t> et al., Proc. German Conf. </a:t>
            </a:r>
            <a:r>
              <a:rPr lang="en-US" sz="1000" b="0" dirty="0" err="1" smtClean="0">
                <a:solidFill>
                  <a:schemeClr val="tx1"/>
                </a:solidFill>
              </a:rPr>
              <a:t>Bioinfo</a:t>
            </a:r>
            <a:r>
              <a:rPr lang="en-US" sz="1000" b="0" dirty="0" smtClean="0">
                <a:solidFill>
                  <a:schemeClr val="tx1"/>
                </a:solidFill>
              </a:rPr>
              <a:t> (GCB 2006)</a:t>
            </a:r>
          </a:p>
        </p:txBody>
      </p:sp>
    </p:spTree>
    <p:extLst>
      <p:ext uri="{BB962C8B-B14F-4D97-AF65-F5344CB8AC3E}">
        <p14:creationId xmlns:p14="http://schemas.microsoft.com/office/powerpoint/2010/main" val="3000115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Fragmentation Trees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14400"/>
            <a:ext cx="8836152" cy="5410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D06B20"/>
                </a:solidFill>
              </a:rPr>
              <a:t>Identification</a:t>
            </a:r>
            <a:r>
              <a:rPr lang="en-US" sz="2400" dirty="0" smtClean="0"/>
              <a:t>	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Given a spectrum </a:t>
            </a:r>
            <a:r>
              <a:rPr lang="en-US" sz="2000" i="1" dirty="0" smtClean="0"/>
              <a:t>S</a:t>
            </a:r>
            <a:r>
              <a:rPr lang="en-US" sz="2000" dirty="0" smtClean="0"/>
              <a:t> = (</a:t>
            </a:r>
            <a:r>
              <a:rPr lang="en-US" sz="2000" dirty="0" smtClean="0">
                <a:latin typeface="Calibri"/>
              </a:rPr>
              <a:t>s</a:t>
            </a:r>
            <a:r>
              <a:rPr lang="en-US" sz="2000" baseline="-25000" dirty="0" smtClean="0">
                <a:latin typeface="Calibri"/>
              </a:rPr>
              <a:t>1</a:t>
            </a:r>
            <a:r>
              <a:rPr lang="en-US" sz="2000" dirty="0" smtClean="0"/>
              <a:t>, …, </a:t>
            </a:r>
            <a:r>
              <a:rPr lang="en-US" sz="2000" dirty="0" err="1" smtClean="0">
                <a:latin typeface="Calibri"/>
              </a:rPr>
              <a:t>s</a:t>
            </a:r>
            <a:r>
              <a:rPr lang="en-US" sz="2000" baseline="-25000" dirty="0" err="1" smtClean="0">
                <a:latin typeface="Calibri"/>
              </a:rPr>
              <a:t>k</a:t>
            </a:r>
            <a:r>
              <a:rPr lang="en-US" sz="2000" dirty="0" smtClean="0"/>
              <a:t>) with distinct peak masses </a:t>
            </a:r>
            <a:r>
              <a:rPr lang="en-US" sz="2000" dirty="0" err="1" smtClean="0">
                <a:latin typeface="Calibri"/>
              </a:rPr>
              <a:t>s</a:t>
            </a:r>
            <a:r>
              <a:rPr lang="en-US" sz="2000" baseline="-25000" dirty="0" err="1" smtClean="0">
                <a:latin typeface="Calibri"/>
              </a:rPr>
              <a:t>i</a:t>
            </a:r>
            <a:endParaRPr lang="en-US" sz="2000" baseline="-25000" dirty="0" smtClean="0">
              <a:latin typeface="Calibri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Find the lightest connected </a:t>
            </a:r>
            <a:r>
              <a:rPr lang="en-US" sz="2000" dirty="0" err="1" smtClean="0"/>
              <a:t>subtree</a:t>
            </a:r>
            <a:r>
              <a:rPr lang="en-US" sz="2000" dirty="0" smtClean="0"/>
              <a:t> </a:t>
            </a:r>
            <a:r>
              <a:rPr lang="en-US" sz="2000" i="1" dirty="0" smtClean="0">
                <a:latin typeface="Calibri"/>
              </a:rPr>
              <a:t>G</a:t>
            </a:r>
            <a:r>
              <a:rPr lang="en-US" sz="2000" i="1" baseline="-25000" dirty="0" smtClean="0">
                <a:latin typeface="Calibri"/>
              </a:rPr>
              <a:t>F</a:t>
            </a:r>
            <a:r>
              <a:rPr lang="en-US" sz="2000" i="1" baseline="30000" dirty="0" smtClean="0"/>
              <a:t>*</a:t>
            </a:r>
            <a:r>
              <a:rPr lang="en-US" sz="2000" dirty="0" smtClean="0"/>
              <a:t> of </a:t>
            </a:r>
            <a:r>
              <a:rPr lang="en-US" sz="2000" i="1" dirty="0" smtClean="0">
                <a:latin typeface="Calibri"/>
              </a:rPr>
              <a:t>G</a:t>
            </a:r>
            <a:r>
              <a:rPr lang="en-US" sz="2000" i="1" baseline="-25000" dirty="0" smtClean="0">
                <a:latin typeface="Calibri"/>
              </a:rPr>
              <a:t>F</a:t>
            </a:r>
            <a:r>
              <a:rPr lang="en-US" sz="2000" dirty="0" smtClean="0"/>
              <a:t> of the fragmentation tree that explains all masses </a:t>
            </a:r>
            <a:r>
              <a:rPr lang="en-US" sz="2000" dirty="0" err="1" smtClean="0">
                <a:latin typeface="Calibri"/>
              </a:rPr>
              <a:t>s</a:t>
            </a:r>
            <a:r>
              <a:rPr lang="en-US" sz="2000" baseline="-25000" dirty="0" err="1" smtClean="0">
                <a:latin typeface="Calibri"/>
              </a:rPr>
              <a:t>i</a:t>
            </a:r>
            <a:r>
              <a:rPr lang="en-US" sz="2000" dirty="0" smtClean="0"/>
              <a:t> in the spectrum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This can be repeated for a set of possible structures and results can be scored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The lightest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needs to break the fewest/weakest bonds and still explains all fragments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Masses are represented by internal nodes as well as leaves of </a:t>
            </a:r>
            <a:r>
              <a:rPr lang="en-US" sz="2400" i="1" dirty="0" smtClean="0">
                <a:latin typeface="Calibri"/>
              </a:rPr>
              <a:t>G</a:t>
            </a:r>
            <a:r>
              <a:rPr lang="en-US" sz="2400" i="1" baseline="-25000" dirty="0" smtClean="0">
                <a:latin typeface="Calibri"/>
              </a:rPr>
              <a:t>F</a:t>
            </a:r>
            <a:r>
              <a:rPr lang="en-US" sz="2400" baseline="30000" dirty="0" smtClean="0"/>
              <a:t>*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It has to be connected, because the ions represented by leaves cannot be formed if the fragments represented by internal nodes are not formed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0282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Fragmentation Trees	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Heinonen</a:t>
            </a:r>
            <a:r>
              <a:rPr lang="en-US" sz="2400" dirty="0" smtClean="0"/>
              <a:t> </a:t>
            </a:r>
            <a:r>
              <a:rPr lang="en-US" sz="2400" i="1" dirty="0" smtClean="0"/>
              <a:t>et al. </a:t>
            </a:r>
            <a:r>
              <a:rPr lang="en-US" sz="2400" dirty="0" smtClean="0"/>
              <a:t>suggest that lightest fragmentation trees can be found using mixed integer linear programming (MILP) – for details see their paper</a:t>
            </a:r>
          </a:p>
          <a:p>
            <a:r>
              <a:rPr lang="en-US" sz="2400" dirty="0" smtClean="0"/>
              <a:t>They tested the method on a small set of metabolite spectra </a:t>
            </a:r>
          </a:p>
          <a:p>
            <a:r>
              <a:rPr lang="en-US" sz="2400" dirty="0" smtClean="0"/>
              <a:t>For the majority of metabolites, their method could explain 80-90% of the fragments</a:t>
            </a:r>
          </a:p>
          <a:p>
            <a:r>
              <a:rPr lang="en-US" sz="2400" dirty="0" smtClean="0"/>
              <a:t>Their method was not used to perform a thorough identification benchmark, though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239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Compositional Fragmentation Trees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762000"/>
            <a:ext cx="8836152" cy="5410200"/>
          </a:xfrm>
        </p:spPr>
        <p:txBody>
          <a:bodyPr/>
          <a:lstStyle/>
          <a:p>
            <a:r>
              <a:rPr lang="en-US" sz="2400" dirty="0" err="1" smtClean="0"/>
              <a:t>Heinonen’s</a:t>
            </a:r>
            <a:r>
              <a:rPr lang="en-US" sz="2400" dirty="0" smtClean="0"/>
              <a:t> structural fragmentation trees are the metabolomics equivalent of protein database search: a set of structures is fragmented and theoretical fragmentation trees can then be compared to an experimental spectrum</a:t>
            </a:r>
          </a:p>
          <a:p>
            <a:r>
              <a:rPr lang="en-US" sz="2400" dirty="0" smtClean="0"/>
              <a:t>Compositional fragmentation trees can be used in a way similar to de novo identification in proteomics</a:t>
            </a:r>
          </a:p>
          <a:p>
            <a:r>
              <a:rPr lang="en-US" sz="2400" dirty="0" smtClean="0"/>
              <a:t>The idea is based on the concept of mass decomposition</a:t>
            </a:r>
          </a:p>
          <a:p>
            <a:pPr lvl="1"/>
            <a:r>
              <a:rPr lang="en-US" sz="2000" dirty="0" smtClean="0"/>
              <a:t>A fragment/molecule mass has to correspond to the molecular mass of an existing chemical structure</a:t>
            </a:r>
          </a:p>
          <a:p>
            <a:pPr lvl="1"/>
            <a:r>
              <a:rPr lang="en-US" sz="2000" dirty="0" smtClean="0"/>
              <a:t>It thus has to correspond to the sum of integer multiples of atomic masses</a:t>
            </a:r>
          </a:p>
          <a:p>
            <a:pPr lvl="1"/>
            <a:r>
              <a:rPr lang="en-US" sz="2000" dirty="0" smtClean="0"/>
              <a:t>Given a mass measurement accuracy   , each measured fragment mass </a:t>
            </a:r>
            <a:r>
              <a:rPr lang="en-US" sz="2000" dirty="0" smtClean="0">
                <a:latin typeface="Calibri"/>
              </a:rPr>
              <a:t>m</a:t>
            </a:r>
            <a:r>
              <a:rPr lang="en-US" sz="2000" baseline="-25000" dirty="0" smtClean="0">
                <a:latin typeface="Calibri"/>
              </a:rPr>
              <a:t>i</a:t>
            </a:r>
            <a:r>
              <a:rPr lang="en-US" sz="2000" dirty="0" smtClean="0"/>
              <a:t> has to satisfy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>
                <a:latin typeface="Calibri"/>
              </a:rPr>
              <a:t>m</a:t>
            </a:r>
            <a:r>
              <a:rPr lang="en-US" sz="2000" baseline="-25000" dirty="0" smtClean="0">
                <a:latin typeface="Calibri"/>
              </a:rPr>
              <a:t>i</a:t>
            </a:r>
            <a:r>
              <a:rPr lang="en-US" sz="2000" dirty="0" smtClean="0"/>
              <a:t> - </a:t>
            </a:r>
            <a:r>
              <a:rPr lang="en-US" sz="2000" dirty="0">
                <a:latin typeface="cmmi10"/>
                <a:ea typeface="cmmi10"/>
                <a:cs typeface="cmmi10"/>
              </a:rPr>
              <a:t> </a:t>
            </a:r>
            <a:r>
              <a:rPr lang="en-US" sz="2000" dirty="0" smtClean="0"/>
              <a:t> </a:t>
            </a:r>
            <a:r>
              <a:rPr lang="en-US" sz="2000" dirty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latin typeface="Symbol"/>
                <a:sym typeface="Symbol"/>
              </a:rPr>
              <a:t></a:t>
            </a:r>
            <a:r>
              <a:rPr lang="en-US" sz="2000" baseline="-25000" dirty="0" err="1" smtClean="0">
                <a:latin typeface="Symbol"/>
                <a:sym typeface="Symbol"/>
              </a:rPr>
              <a:t>i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Calibri"/>
              </a:rPr>
              <a:t>a</a:t>
            </a:r>
            <a:r>
              <a:rPr lang="en-US" sz="2000" baseline="-25000" dirty="0" err="1" smtClean="0">
                <a:latin typeface="Calibri"/>
              </a:rPr>
              <a:t>i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alibri"/>
              </a:rPr>
              <a:t>c</a:t>
            </a:r>
            <a:r>
              <a:rPr lang="en-US" sz="2000" baseline="-25000" dirty="0" smtClean="0">
                <a:latin typeface="Calibri"/>
              </a:rPr>
              <a:t>i</a:t>
            </a:r>
            <a:r>
              <a:rPr lang="en-US" sz="2000" dirty="0" smtClean="0"/>
              <a:t> </a:t>
            </a:r>
            <a:r>
              <a:rPr lang="en-US" sz="2000" dirty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  </a:t>
            </a:r>
            <a:r>
              <a:rPr lang="en-US" sz="2000" dirty="0" smtClean="0">
                <a:latin typeface="Calibri"/>
              </a:rPr>
              <a:t>m</a:t>
            </a:r>
            <a:r>
              <a:rPr lang="en-US" sz="2000" baseline="-25000" dirty="0" smtClean="0">
                <a:latin typeface="Calibri"/>
              </a:rPr>
              <a:t>i</a:t>
            </a:r>
            <a:r>
              <a:rPr lang="en-US" sz="2000" dirty="0" smtClean="0"/>
              <a:t> + </a:t>
            </a:r>
            <a:endParaRPr lang="en-US" sz="2000" dirty="0" smtClean="0">
              <a:latin typeface="cmmi10"/>
            </a:endParaRPr>
          </a:p>
          <a:p>
            <a:pPr marL="457200" lvl="1" indent="0">
              <a:buNone/>
            </a:pPr>
            <a:r>
              <a:rPr lang="en-US" sz="2000" dirty="0" smtClean="0"/>
              <a:t>     for </a:t>
            </a:r>
            <a:r>
              <a:rPr lang="en-US" sz="2000" dirty="0" err="1" smtClean="0"/>
              <a:t>monoisotopic</a:t>
            </a:r>
            <a:r>
              <a:rPr lang="en-US" sz="2000" dirty="0" smtClean="0"/>
              <a:t> atomic masses </a:t>
            </a:r>
            <a:r>
              <a:rPr lang="en-US" sz="2000" i="1" dirty="0" err="1" smtClean="0">
                <a:latin typeface="Calibri"/>
              </a:rPr>
              <a:t>a</a:t>
            </a:r>
            <a:r>
              <a:rPr lang="en-US" sz="2000" i="1" baseline="-25000" dirty="0" err="1" smtClean="0">
                <a:latin typeface="Calibri"/>
              </a:rPr>
              <a:t>i</a:t>
            </a:r>
            <a:r>
              <a:rPr lang="en-US" sz="2000" dirty="0" smtClean="0"/>
              <a:t> of all elements involved and </a:t>
            </a:r>
            <a:r>
              <a:rPr lang="en-US" sz="2000" i="1" dirty="0" smtClean="0">
                <a:latin typeface="Calibri"/>
              </a:rPr>
              <a:t>c</a:t>
            </a:r>
            <a:r>
              <a:rPr lang="en-US" sz="2000" i="1" baseline="-25000" dirty="0" smtClean="0">
                <a:latin typeface="Calibri"/>
              </a:rPr>
              <a:t>i</a:t>
            </a:r>
            <a:r>
              <a:rPr lang="en-US" sz="2000" i="1" dirty="0" smtClean="0"/>
              <a:t> </a:t>
            </a:r>
            <a:r>
              <a:rPr lang="en-US" sz="2000" dirty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alibri"/>
                <a:ea typeface="msbm10"/>
                <a:cs typeface="msbm10"/>
              </a:rPr>
              <a:t>N</a:t>
            </a:r>
            <a:r>
              <a:rPr lang="en-US" sz="2000" baseline="-25000" dirty="0" smtClean="0">
                <a:latin typeface="Calibri"/>
                <a:ea typeface="msbm10"/>
                <a:cs typeface="msbm10"/>
              </a:rPr>
              <a:t>0</a:t>
            </a:r>
          </a:p>
          <a:p>
            <a:pPr lvl="1"/>
            <a:r>
              <a:rPr lang="en-US" sz="2000" dirty="0" smtClean="0">
                <a:latin typeface="Calibri"/>
                <a:ea typeface="msbm10"/>
                <a:cs typeface="msbm10"/>
              </a:rPr>
              <a:t>Coefficients c</a:t>
            </a:r>
            <a:r>
              <a:rPr lang="en-US" sz="2000" baseline="-25000" dirty="0" smtClean="0">
                <a:latin typeface="Calibri"/>
                <a:ea typeface="msbm10"/>
                <a:cs typeface="msbm10"/>
              </a:rPr>
              <a:t>i</a:t>
            </a:r>
            <a:r>
              <a:rPr lang="en-US" sz="2000" dirty="0" smtClean="0">
                <a:latin typeface="Calibri"/>
                <a:ea typeface="msbm10"/>
                <a:cs typeface="msbm10"/>
              </a:rPr>
              <a:t> define the composition of the fragment/molecule, i.e. its chemical formula (number of atoms of each element)</a:t>
            </a:r>
            <a:endParaRPr lang="en-US" sz="2000" dirty="0"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295900"/>
            <a:ext cx="15240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80" y="4602480"/>
            <a:ext cx="152400" cy="27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5303520"/>
            <a:ext cx="152400" cy="274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3" y="5379720"/>
            <a:ext cx="159657" cy="20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334000"/>
            <a:ext cx="159657" cy="20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840" y="5755640"/>
            <a:ext cx="137886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92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Mass Decomposition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Given a fragment mass </a:t>
            </a:r>
            <a:r>
              <a:rPr lang="en-US" sz="2400" i="1" dirty="0" smtClean="0"/>
              <a:t>m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 and </a:t>
            </a:r>
            <a:r>
              <a:rPr lang="en-US" sz="2400" dirty="0" err="1" smtClean="0"/>
              <a:t>monoisotopic</a:t>
            </a:r>
            <a:r>
              <a:rPr lang="en-US" sz="2400" dirty="0" smtClean="0"/>
              <a:t> atomic masses corresponds to an integer knapsack problem (‘find all possible ways to pack the atoms into a knapsack such that it has the required fragment mass’)</a:t>
            </a:r>
          </a:p>
          <a:p>
            <a:r>
              <a:rPr lang="en-US" sz="2400" dirty="0" smtClean="0"/>
              <a:t>Given a limited set of elements (CHNOPS), one can easily enumerate all possible compositions for a given mass (e.g., using dynamic programming, but more efficient solutions exist)</a:t>
            </a:r>
          </a:p>
          <a:p>
            <a:r>
              <a:rPr lang="en-US" sz="2400" dirty="0" smtClean="0"/>
              <a:t>For CHNOPS, there are about 700 </a:t>
            </a:r>
            <a:r>
              <a:rPr lang="en-US" sz="2400" dirty="0" err="1" smtClean="0"/>
              <a:t>mio</a:t>
            </a:r>
            <a:r>
              <a:rPr lang="en-US" sz="2400" dirty="0" smtClean="0"/>
              <a:t>. different compositions with a mass below 1,000 Da (</a:t>
            </a:r>
            <a:r>
              <a:rPr lang="en-US" sz="2400" dirty="0" err="1" smtClean="0"/>
              <a:t>Böcker</a:t>
            </a:r>
            <a:r>
              <a:rPr lang="en-US" sz="2400" dirty="0" smtClean="0"/>
              <a:t> et al., 2006)</a:t>
            </a:r>
          </a:p>
          <a:p>
            <a:r>
              <a:rPr lang="en-US" sz="2400" dirty="0" smtClean="0"/>
              <a:t>Given a sufficient mass accuracy (1-2 ppm), it is usually possible to uniquely identify the composition of a molecule </a:t>
            </a:r>
          </a:p>
          <a:p>
            <a:r>
              <a:rPr lang="en-US" sz="2400" dirty="0" smtClean="0"/>
              <a:t>Accordingly, it is possible to reconstruct the compositions for fragment ions</a:t>
            </a:r>
            <a:endParaRPr lang="en-US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-76200" y="6642259"/>
            <a:ext cx="3774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tx1"/>
                </a:solidFill>
              </a:rPr>
              <a:t>Böcker</a:t>
            </a:r>
            <a:r>
              <a:rPr lang="en-US" sz="1000" b="0" dirty="0" smtClean="0">
                <a:solidFill>
                  <a:schemeClr val="tx1"/>
                </a:solidFill>
              </a:rPr>
              <a:t> et al., WABI 2006, LNBI 4175, pp. 12-23, Springer, 2006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19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Compositional Fragmentation Trees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685800"/>
            <a:ext cx="8836152" cy="5410200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b="1" dirty="0" smtClean="0">
                <a:solidFill>
                  <a:srgbClr val="D06B20"/>
                </a:solidFill>
              </a:rPr>
              <a:t>compositional fragmentation graph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is then constructed from the observed masses </a:t>
            </a:r>
            <a:r>
              <a:rPr lang="en-US" sz="2400" i="1" dirty="0" smtClean="0">
                <a:latin typeface="Calibri"/>
              </a:rPr>
              <a:t>m</a:t>
            </a:r>
            <a:r>
              <a:rPr lang="en-US" sz="2400" i="1" baseline="-25000" dirty="0" smtClean="0">
                <a:latin typeface="Calibri"/>
              </a:rPr>
              <a:t>i</a:t>
            </a:r>
            <a:r>
              <a:rPr lang="en-US" sz="2400" dirty="0" smtClean="0"/>
              <a:t> of fragment ions and the molecular mass </a:t>
            </a:r>
            <a:r>
              <a:rPr lang="en-US" sz="2400" i="1" dirty="0" smtClean="0"/>
              <a:t>M</a:t>
            </a:r>
            <a:r>
              <a:rPr lang="en-US" sz="2400" dirty="0" smtClean="0"/>
              <a:t> obtained in a set of experiments</a:t>
            </a:r>
          </a:p>
          <a:p>
            <a:r>
              <a:rPr lang="en-US" sz="2400" dirty="0" smtClean="0"/>
              <a:t>A composition </a:t>
            </a:r>
            <a:r>
              <a:rPr lang="en-US" sz="2400" i="1" dirty="0" smtClean="0"/>
              <a:t>c</a:t>
            </a:r>
            <a:r>
              <a:rPr lang="en-US" sz="2400" dirty="0" smtClean="0"/>
              <a:t> = (</a:t>
            </a:r>
            <a:r>
              <a:rPr lang="en-US" sz="2400" i="1" dirty="0" smtClean="0">
                <a:latin typeface="Calibri"/>
              </a:rPr>
              <a:t>c</a:t>
            </a:r>
            <a:r>
              <a:rPr lang="en-US" sz="2400" baseline="-25000" dirty="0" smtClean="0">
                <a:latin typeface="Calibri"/>
              </a:rPr>
              <a:t>1</a:t>
            </a:r>
            <a:r>
              <a:rPr lang="en-US" sz="2400" dirty="0" smtClean="0"/>
              <a:t>, …, </a:t>
            </a:r>
            <a:r>
              <a:rPr lang="en-US" sz="2400" i="1" dirty="0" err="1" smtClean="0">
                <a:latin typeface="Calibri"/>
              </a:rPr>
              <a:t>c</a:t>
            </a:r>
            <a:r>
              <a:rPr lang="en-US" sz="2400" i="1" baseline="-25000" dirty="0" err="1" smtClean="0">
                <a:latin typeface="Calibri"/>
              </a:rPr>
              <a:t>k</a:t>
            </a:r>
            <a:r>
              <a:rPr lang="en-US" sz="2400" dirty="0" smtClean="0"/>
              <a:t>) (molecular formula) of a fragment is kept for a mass, if it is a </a:t>
            </a:r>
            <a:r>
              <a:rPr lang="en-US" sz="2400" b="1" dirty="0" err="1" smtClean="0">
                <a:solidFill>
                  <a:srgbClr val="D06B20"/>
                </a:solidFill>
              </a:rPr>
              <a:t>submolecule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of the metabolite composition </a:t>
            </a:r>
            <a:r>
              <a:rPr lang="en-US" sz="2400" i="1" dirty="0" smtClean="0"/>
              <a:t>C</a:t>
            </a:r>
            <a:r>
              <a:rPr lang="en-US" sz="2400" dirty="0" smtClean="0"/>
              <a:t> = (</a:t>
            </a:r>
            <a:r>
              <a:rPr lang="en-US" sz="2400" i="1" dirty="0" smtClean="0">
                <a:latin typeface="Calibri"/>
              </a:rPr>
              <a:t>C</a:t>
            </a:r>
            <a:r>
              <a:rPr lang="en-US" sz="2400" baseline="-25000" dirty="0" smtClean="0">
                <a:latin typeface="Calibri"/>
              </a:rPr>
              <a:t>1</a:t>
            </a:r>
            <a:r>
              <a:rPr lang="en-US" sz="2400" dirty="0" smtClean="0"/>
              <a:t>, …, </a:t>
            </a:r>
            <a:r>
              <a:rPr lang="en-US" sz="2400" i="1" dirty="0" err="1" smtClean="0">
                <a:latin typeface="Calibri"/>
              </a:rPr>
              <a:t>C</a:t>
            </a:r>
            <a:r>
              <a:rPr lang="en-US" sz="2400" i="1" baseline="-25000" dirty="0" err="1" smtClean="0">
                <a:latin typeface="Calibri"/>
              </a:rPr>
              <a:t>k</a:t>
            </a:r>
            <a:r>
              <a:rPr lang="en-US" sz="2400" dirty="0" smtClean="0"/>
              <a:t>), i.e. if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The compositional fragmentation graph </a:t>
            </a:r>
            <a:r>
              <a:rPr lang="en-US" sz="2400" i="1" dirty="0" smtClean="0"/>
              <a:t>G</a:t>
            </a:r>
            <a:r>
              <a:rPr lang="en-US" sz="2400" i="1" baseline="-25000" dirty="0" smtClean="0"/>
              <a:t>C</a:t>
            </a:r>
            <a:r>
              <a:rPr lang="en-US" sz="2400" i="1" dirty="0" smtClean="0"/>
              <a:t>(V, E) </a:t>
            </a:r>
            <a:r>
              <a:rPr lang="en-US" sz="2400" dirty="0" smtClean="0"/>
              <a:t>is then a </a:t>
            </a:r>
            <a:r>
              <a:rPr lang="en-US" sz="2400" b="1" dirty="0" smtClean="0">
                <a:solidFill>
                  <a:srgbClr val="D06B20"/>
                </a:solidFill>
              </a:rPr>
              <a:t>directed acyclic graph</a:t>
            </a:r>
            <a:r>
              <a:rPr lang="en-US" sz="2400" b="1" dirty="0" smtClean="0">
                <a:solidFill>
                  <a:srgbClr val="A51E37"/>
                </a:solidFill>
              </a:rPr>
              <a:t> </a:t>
            </a:r>
            <a:r>
              <a:rPr lang="en-US" sz="2400" dirty="0" smtClean="0"/>
              <a:t>with </a:t>
            </a:r>
            <a:r>
              <a:rPr lang="en-US" sz="2400" b="1" dirty="0" smtClean="0">
                <a:solidFill>
                  <a:srgbClr val="D06B20"/>
                </a:solidFill>
              </a:rPr>
              <a:t>nodes representing each possible composition </a:t>
            </a:r>
            <a:r>
              <a:rPr lang="en-US" sz="2400" dirty="0" smtClean="0"/>
              <a:t>of any of the fragment masses in the spectrum and the mass of the original metabolite</a:t>
            </a:r>
          </a:p>
          <a:p>
            <a:r>
              <a:rPr lang="en-US" sz="2400" dirty="0" smtClean="0"/>
              <a:t>A directed edge </a:t>
            </a:r>
            <a:r>
              <a:rPr lang="en-US" sz="2400" i="1" dirty="0" smtClean="0"/>
              <a:t>(u, v)</a:t>
            </a:r>
            <a:r>
              <a:rPr lang="en-US" sz="2400" dirty="0" smtClean="0"/>
              <a:t> is inserted if node </a:t>
            </a:r>
            <a:r>
              <a:rPr lang="en-US" sz="2400" i="1" dirty="0" smtClean="0"/>
              <a:t>v</a:t>
            </a:r>
            <a:r>
              <a:rPr lang="en-US" sz="2400" dirty="0" smtClean="0"/>
              <a:t> represents a </a:t>
            </a:r>
            <a:r>
              <a:rPr lang="en-US" sz="2400" dirty="0" err="1" smtClean="0"/>
              <a:t>submolecule</a:t>
            </a:r>
            <a:r>
              <a:rPr lang="en-US" sz="2400" dirty="0" smtClean="0"/>
              <a:t> of the fragment represented by node </a:t>
            </a:r>
            <a:r>
              <a:rPr lang="en-US" sz="2400" i="1" dirty="0" smtClean="0"/>
              <a:t>u</a:t>
            </a:r>
          </a:p>
          <a:p>
            <a:r>
              <a:rPr lang="en-US" sz="2400" dirty="0" smtClean="0"/>
              <a:t>Each node is assigned a </a:t>
            </a:r>
            <a:r>
              <a:rPr lang="en-US" sz="2400" b="1" dirty="0" smtClean="0">
                <a:solidFill>
                  <a:srgbClr val="D06B20"/>
                </a:solidFill>
              </a:rPr>
              <a:t>color based on the mass </a:t>
            </a:r>
            <a:r>
              <a:rPr lang="en-US" sz="2400" dirty="0" smtClean="0"/>
              <a:t>its composition was derived from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3109064"/>
            <a:ext cx="3505200" cy="3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Compositional Fragmentation Trees</a:t>
            </a:r>
            <a:endParaRPr lang="en-US" sz="32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05800" cy="54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-10160" y="6611779"/>
            <a:ext cx="2925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rgbClr val="000000"/>
                </a:solidFill>
              </a:rPr>
              <a:t>Rasche</a:t>
            </a:r>
            <a:r>
              <a:rPr lang="en-US" sz="1000" b="0" dirty="0" smtClean="0">
                <a:solidFill>
                  <a:srgbClr val="000000"/>
                </a:solidFill>
              </a:rPr>
              <a:t> et al., Anal. Chem., 2011, </a:t>
            </a:r>
            <a:r>
              <a:rPr lang="de-DE" sz="1000" b="0" dirty="0" smtClean="0">
                <a:solidFill>
                  <a:srgbClr val="000000"/>
                </a:solidFill>
              </a:rPr>
              <a:t>83:1243</a:t>
            </a:r>
            <a:r>
              <a:rPr lang="de-DE" sz="1000" b="0" dirty="0">
                <a:solidFill>
                  <a:srgbClr val="000000"/>
                </a:solidFill>
              </a:rPr>
              <a:t>–1251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99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Techniques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Fundamentally two types of approaches</a:t>
            </a:r>
          </a:p>
          <a:p>
            <a:pPr lvl="1"/>
            <a:r>
              <a:rPr lang="en-US" sz="2400" b="1" dirty="0" smtClean="0">
                <a:solidFill>
                  <a:schemeClr val="accent5"/>
                </a:solidFill>
              </a:rPr>
              <a:t>Targeted metabolomics</a:t>
            </a:r>
          </a:p>
          <a:p>
            <a:pPr lvl="2"/>
            <a:r>
              <a:rPr lang="en-US" dirty="0" smtClean="0"/>
              <a:t>Identify only a well-defined subset of metabolites, but those with higher accuracy (hundreds?)</a:t>
            </a:r>
          </a:p>
          <a:p>
            <a:pPr lvl="2"/>
            <a:r>
              <a:rPr lang="en-US" dirty="0" smtClean="0"/>
              <a:t>All of these metabolites can then be identified</a:t>
            </a:r>
          </a:p>
          <a:p>
            <a:pPr lvl="1"/>
            <a:r>
              <a:rPr lang="en-US" sz="2400" b="1" dirty="0" smtClean="0">
                <a:solidFill>
                  <a:srgbClr val="D06B20"/>
                </a:solidFill>
              </a:rPr>
              <a:t>Non-targeted metabolomics (metabolic profiling)</a:t>
            </a:r>
          </a:p>
          <a:p>
            <a:pPr lvl="2"/>
            <a:r>
              <a:rPr lang="en-US" dirty="0" smtClean="0"/>
              <a:t>Try to see as much of the </a:t>
            </a:r>
            <a:r>
              <a:rPr lang="en-US" dirty="0" err="1" smtClean="0"/>
              <a:t>metabolome</a:t>
            </a:r>
            <a:r>
              <a:rPr lang="en-US" dirty="0" smtClean="0"/>
              <a:t> as possible (thousands and more)</a:t>
            </a:r>
          </a:p>
          <a:p>
            <a:pPr lvl="2"/>
            <a:r>
              <a:rPr lang="en-US" dirty="0" smtClean="0"/>
              <a:t>Majority of metabolites can be seen</a:t>
            </a:r>
          </a:p>
          <a:p>
            <a:pPr lvl="2"/>
            <a:r>
              <a:rPr lang="en-US" dirty="0" smtClean="0"/>
              <a:t>Only a small fraction will be identified</a:t>
            </a:r>
          </a:p>
          <a:p>
            <a:r>
              <a:rPr lang="en-US" sz="2400" dirty="0" smtClean="0"/>
              <a:t>Similarly, there is also targeted and non-targeted proteomics</a:t>
            </a:r>
          </a:p>
          <a:p>
            <a:r>
              <a:rPr lang="en-US" sz="2400" dirty="0" smtClean="0"/>
              <a:t>In proteomics, the identification problem is less difficult, though, which is why this distinction is more relevant in metabolomics (where identification is much harder)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943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Compositional Fragmentation Trees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838200"/>
            <a:ext cx="5638800" cy="5486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smtClean="0"/>
              <a:t>Notes: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Nodes represent compositions and thus many nodes may represent the same peak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Multiple nodes can thus have the same color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The graph is transitive: (u, v), (v, w) </a:t>
            </a:r>
            <a:r>
              <a:rPr lang="en-US" sz="2000" dirty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E also implies (u, w) </a:t>
            </a:r>
            <a:r>
              <a:rPr lang="en-US" sz="2000" dirty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 </a:t>
            </a:r>
            <a:r>
              <a:rPr lang="en-US" sz="2000" dirty="0" smtClean="0"/>
              <a:t> E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Information from multiple spectra (</a:t>
            </a:r>
            <a:r>
              <a:rPr lang="en-US" sz="2000" dirty="0" err="1" smtClean="0"/>
              <a:t>MS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 or MS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at varying collision energies) can be freely combined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2133600" cy="550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-20320" y="6611779"/>
            <a:ext cx="2925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rgbClr val="000000"/>
                </a:solidFill>
              </a:rPr>
              <a:t>Rasche</a:t>
            </a:r>
            <a:r>
              <a:rPr lang="en-US" sz="1000" b="0" dirty="0" smtClean="0">
                <a:solidFill>
                  <a:srgbClr val="000000"/>
                </a:solidFill>
              </a:rPr>
              <a:t> et al., Anal. Chem., 2011, </a:t>
            </a:r>
            <a:r>
              <a:rPr lang="de-DE" sz="1000" b="0" dirty="0" smtClean="0">
                <a:solidFill>
                  <a:srgbClr val="000000"/>
                </a:solidFill>
              </a:rPr>
              <a:t>83:1243</a:t>
            </a:r>
            <a:r>
              <a:rPr lang="de-DE" sz="1000" b="0" dirty="0">
                <a:solidFill>
                  <a:srgbClr val="000000"/>
                </a:solidFill>
              </a:rPr>
              <a:t>–1251</a:t>
            </a:r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87" y="2592257"/>
            <a:ext cx="152667" cy="168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40" y="2919903"/>
            <a:ext cx="152667" cy="1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57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Compositional Fragmentation Trees</a:t>
            </a:r>
            <a:endParaRPr lang="en-US" sz="3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7861" t="13805" r="2260" b="3294"/>
          <a:stretch/>
        </p:blipFill>
        <p:spPr>
          <a:xfrm>
            <a:off x="152400" y="1219200"/>
            <a:ext cx="8882826" cy="49728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6611779"/>
            <a:ext cx="3743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rgbClr val="000000"/>
                </a:solidFill>
              </a:rPr>
              <a:t>Scheubert</a:t>
            </a:r>
            <a:r>
              <a:rPr lang="en-US" sz="1000" b="0" dirty="0" smtClean="0">
                <a:solidFill>
                  <a:srgbClr val="000000"/>
                </a:solidFill>
              </a:rPr>
              <a:t> et al., RECOMB 2011, LNBI 6577, pp. 377-391, 2011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1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Colorful </a:t>
            </a:r>
            <a:r>
              <a:rPr lang="en-US" dirty="0" err="1" smtClean="0"/>
              <a:t>Subtree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Assumption</a:t>
            </a:r>
          </a:p>
          <a:p>
            <a:pPr lvl="1"/>
            <a:r>
              <a:rPr lang="en-US" sz="2400" dirty="0" smtClean="0"/>
              <a:t>Every peak is explained by a single molecular fragment</a:t>
            </a:r>
          </a:p>
          <a:p>
            <a:r>
              <a:rPr lang="en-US" sz="2400" dirty="0" smtClean="0"/>
              <a:t>This implies, that a valid fragmentation tree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s </a:t>
            </a:r>
            <a:r>
              <a:rPr lang="en-US" sz="2400" dirty="0"/>
              <a:t>a </a:t>
            </a:r>
            <a:r>
              <a:rPr lang="en-US" sz="2400" dirty="0" err="1"/>
              <a:t>subtree</a:t>
            </a:r>
            <a:r>
              <a:rPr lang="en-US" sz="2400" dirty="0"/>
              <a:t> of the fragmentation </a:t>
            </a:r>
            <a:r>
              <a:rPr lang="en-US" sz="2400" dirty="0" smtClean="0"/>
              <a:t>graph and</a:t>
            </a:r>
            <a:endParaRPr lang="en-US" sz="2400" dirty="0"/>
          </a:p>
          <a:p>
            <a:pPr lvl="1"/>
            <a:r>
              <a:rPr lang="en-US" sz="2400" dirty="0" smtClean="0"/>
              <a:t>contains at most one node of each color</a:t>
            </a:r>
          </a:p>
          <a:p>
            <a:r>
              <a:rPr lang="en-US" sz="2400" dirty="0" smtClean="0"/>
              <a:t>We can define a </a:t>
            </a:r>
            <a:r>
              <a:rPr lang="en-US" sz="2400" b="1" dirty="0" smtClean="0">
                <a:solidFill>
                  <a:srgbClr val="D06B20"/>
                </a:solidFill>
              </a:rPr>
              <a:t>colorful </a:t>
            </a:r>
            <a:r>
              <a:rPr lang="en-US" sz="2400" b="1" dirty="0" err="1" smtClean="0">
                <a:solidFill>
                  <a:srgbClr val="D06B20"/>
                </a:solidFill>
              </a:rPr>
              <a:t>subtree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T = (</a:t>
            </a:r>
            <a:r>
              <a:rPr lang="en-US" sz="2400" i="1" dirty="0" smtClean="0">
                <a:latin typeface="Calibri"/>
              </a:rPr>
              <a:t>V</a:t>
            </a:r>
            <a:r>
              <a:rPr lang="en-US" sz="2400" i="1" baseline="-25000" dirty="0" smtClean="0">
                <a:latin typeface="Calibri"/>
              </a:rPr>
              <a:t>T</a:t>
            </a:r>
            <a:r>
              <a:rPr lang="en-US" sz="2400" dirty="0" smtClean="0"/>
              <a:t>, </a:t>
            </a:r>
            <a:r>
              <a:rPr lang="en-US" sz="2400" i="1" dirty="0" smtClean="0">
                <a:latin typeface="Calibri"/>
              </a:rPr>
              <a:t>E</a:t>
            </a:r>
            <a:r>
              <a:rPr lang="en-US" sz="2400" i="1" baseline="-25000" dirty="0" smtClean="0">
                <a:latin typeface="Calibri"/>
              </a:rPr>
              <a:t>T</a:t>
            </a:r>
            <a:r>
              <a:rPr lang="en-US" sz="2400" dirty="0" smtClean="0"/>
              <a:t>) of a vertex-colored DAG </a:t>
            </a:r>
            <a:r>
              <a:rPr lang="en-US" sz="2400" i="1" dirty="0" smtClean="0"/>
              <a:t>G</a:t>
            </a:r>
            <a:r>
              <a:rPr lang="en-US" sz="2400" dirty="0" smtClean="0"/>
              <a:t> as a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of </a:t>
            </a:r>
            <a:r>
              <a:rPr lang="en-US" sz="2400" i="1" dirty="0" smtClean="0"/>
              <a:t>G</a:t>
            </a:r>
            <a:r>
              <a:rPr lang="en-US" sz="2400" dirty="0" smtClean="0"/>
              <a:t> which uses each color at most once</a:t>
            </a:r>
          </a:p>
          <a:p>
            <a:r>
              <a:rPr lang="en-US" sz="2400" dirty="0" smtClean="0"/>
              <a:t>If we are given edge weights that correspond to fragmentation probabilities, we can try to identify the most likely fragmentation tree</a:t>
            </a:r>
          </a:p>
          <a:p>
            <a:r>
              <a:rPr lang="en-US" sz="2400" dirty="0" smtClean="0"/>
              <a:t>This corresponds to finding the </a:t>
            </a:r>
            <a:r>
              <a:rPr lang="en-US" sz="2400" b="1" dirty="0" smtClean="0">
                <a:solidFill>
                  <a:srgbClr val="D06B20"/>
                </a:solidFill>
              </a:rPr>
              <a:t>maximum colorful </a:t>
            </a:r>
            <a:r>
              <a:rPr lang="en-US" sz="2400" b="1" dirty="0" err="1" smtClean="0">
                <a:solidFill>
                  <a:srgbClr val="D06B20"/>
                </a:solidFill>
              </a:rPr>
              <a:t>subtree</a:t>
            </a:r>
            <a:r>
              <a:rPr lang="en-US" sz="2400" dirty="0" smtClean="0"/>
              <a:t>, i.e. the colorful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of G with the maximal weight</a:t>
            </a:r>
          </a:p>
        </p:txBody>
      </p:sp>
    </p:spTree>
    <p:extLst>
      <p:ext uri="{BB962C8B-B14F-4D97-AF65-F5344CB8AC3E}">
        <p14:creationId xmlns:p14="http://schemas.microsoft.com/office/powerpoint/2010/main" val="790402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Colorful </a:t>
            </a:r>
            <a:r>
              <a:rPr lang="en-US" dirty="0" err="1" smtClean="0"/>
              <a:t>Subtree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Finding a maximum colorful </a:t>
            </a:r>
            <a:r>
              <a:rPr lang="en-US" sz="2400" dirty="0" err="1" smtClean="0"/>
              <a:t>subtree</a:t>
            </a:r>
            <a:r>
              <a:rPr lang="en-US" sz="2400" dirty="0" smtClean="0"/>
              <a:t> is in general NP-hard even for unit weights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Böcker</a:t>
            </a:r>
            <a:r>
              <a:rPr lang="en-US" sz="2400" dirty="0" smtClean="0"/>
              <a:t> &amp; </a:t>
            </a:r>
            <a:r>
              <a:rPr lang="en-US" sz="2400" dirty="0" err="1" smtClean="0"/>
              <a:t>Rasche</a:t>
            </a:r>
            <a:r>
              <a:rPr lang="en-US" sz="2400" dirty="0" smtClean="0"/>
              <a:t> show this by a reduction from SAT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Accordingly, standard methods for solving NP-hard problems have been applied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Branch &amp; bound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FPT algorithms (fixed-parameter tractable)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Dynamic programming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Heuristic solutions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All these methods yield good solutions for the identification of fragmentation trees and can be used to identify metabolites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Notes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chemeClr val="accent5"/>
                </a:solidFill>
              </a:rPr>
              <a:t>Identification of the chemical formula does not yet uniquely identify the metabolite</a:t>
            </a:r>
            <a:r>
              <a:rPr lang="en-US" sz="2000" dirty="0" smtClean="0"/>
              <a:t>!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Structural isomers still have the same chemical formula</a:t>
            </a:r>
          </a:p>
        </p:txBody>
      </p:sp>
    </p:spTree>
    <p:extLst>
      <p:ext uri="{BB962C8B-B14F-4D97-AF65-F5344CB8AC3E}">
        <p14:creationId xmlns:p14="http://schemas.microsoft.com/office/powerpoint/2010/main" val="3884894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Sirius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838200"/>
            <a:ext cx="8836152" cy="5410200"/>
          </a:xfrm>
        </p:spPr>
        <p:txBody>
          <a:bodyPr/>
          <a:lstStyle/>
          <a:p>
            <a:r>
              <a:rPr lang="en-US" sz="2000" dirty="0" smtClean="0"/>
              <a:t>Sirius</a:t>
            </a:r>
            <a:r>
              <a:rPr lang="en-US" sz="1800" baseline="30000" dirty="0" smtClean="0"/>
              <a:t>2</a:t>
            </a:r>
            <a:r>
              <a:rPr lang="en-US" sz="2000" dirty="0" smtClean="0"/>
              <a:t> is a software solution implementing fragmentation tree approaches for metabolite identification developed by Sebastian </a:t>
            </a:r>
            <a:r>
              <a:rPr lang="en-US" sz="2000" dirty="0" err="1" smtClean="0"/>
              <a:t>Böcker’s</a:t>
            </a:r>
            <a:r>
              <a:rPr lang="en-US" sz="2000" dirty="0" smtClean="0"/>
              <a:t> group in Jena</a:t>
            </a:r>
          </a:p>
          <a:p>
            <a:r>
              <a:rPr lang="en-US" sz="2000" dirty="0" smtClean="0"/>
              <a:t>It permits the calculation of theoretical fragmentation trees from sets of spectra and a scoring of fragmentation trees against spectra and structures</a:t>
            </a:r>
          </a:p>
          <a:p>
            <a:r>
              <a:rPr lang="en-US" sz="2000" dirty="0" smtClean="0"/>
              <a:t>The scoring is based an a modified Bayesian formulation for fragmentation trees </a:t>
            </a:r>
          </a:p>
          <a:p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611779"/>
            <a:ext cx="2554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http://</a:t>
            </a:r>
            <a:r>
              <a:rPr lang="en-US" sz="1000" b="0" dirty="0" err="1">
                <a:solidFill>
                  <a:schemeClr val="tx1"/>
                </a:solidFill>
              </a:rPr>
              <a:t>bio.informatik.uni-jena.de</a:t>
            </a:r>
            <a:r>
              <a:rPr lang="en-US" sz="1000" b="0" dirty="0">
                <a:solidFill>
                  <a:schemeClr val="tx1"/>
                </a:solidFill>
              </a:rPr>
              <a:t>/</a:t>
            </a:r>
            <a:r>
              <a:rPr lang="en-US" sz="1000" b="0" dirty="0" err="1">
                <a:solidFill>
                  <a:schemeClr val="tx1"/>
                </a:solidFill>
              </a:rPr>
              <a:t>sirius</a:t>
            </a:r>
            <a:endParaRPr lang="en-US" sz="1000" b="0" dirty="0">
              <a:solidFill>
                <a:schemeClr val="tx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2743200"/>
            <a:ext cx="469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6465"/>
      </p:ext>
    </p:extLst>
  </p:cSld>
  <p:clrMapOvr>
    <a:masterClrMapping/>
  </p:clrMapOvr>
  <p:transition xmlns:p14="http://schemas.microsoft.com/office/powerpoint/2010/main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Sirius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7" name="Textfeld 6"/>
          <p:cNvSpPr txBox="1"/>
          <p:nvPr/>
        </p:nvSpPr>
        <p:spPr>
          <a:xfrm>
            <a:off x="-10160" y="6611779"/>
            <a:ext cx="2925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rgbClr val="000000"/>
                </a:solidFill>
              </a:rPr>
              <a:t>Rasche</a:t>
            </a:r>
            <a:r>
              <a:rPr lang="en-US" sz="1000" b="0" dirty="0" smtClean="0">
                <a:solidFill>
                  <a:srgbClr val="000000"/>
                </a:solidFill>
              </a:rPr>
              <a:t> et al., Anal. Chem., 2011, </a:t>
            </a:r>
            <a:r>
              <a:rPr lang="de-DE" sz="1000" b="0" dirty="0" smtClean="0">
                <a:solidFill>
                  <a:srgbClr val="000000"/>
                </a:solidFill>
              </a:rPr>
              <a:t>83:1243</a:t>
            </a:r>
            <a:r>
              <a:rPr lang="de-DE" sz="1000" b="0" dirty="0">
                <a:solidFill>
                  <a:srgbClr val="000000"/>
                </a:solidFill>
              </a:rPr>
              <a:t>–1251</a:t>
            </a:r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85"/>
      </p:ext>
    </p:extLst>
  </p:cSld>
  <p:clrMapOvr>
    <a:masterClrMapping/>
  </p:clrMapOvr>
  <p:transition xmlns:p14="http://schemas.microsoft.com/office/powerpoint/2010/main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2400" y="914400"/>
            <a:ext cx="8836152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Databases</a:t>
            </a:r>
            <a:endParaRPr lang="en-US" sz="1200" b="1" dirty="0" smtClean="0"/>
          </a:p>
          <a:p>
            <a:pPr lvl="1">
              <a:lnSpc>
                <a:spcPct val="90000"/>
              </a:lnSpc>
            </a:pPr>
            <a:r>
              <a:rPr lang="en-US" sz="1600" b="1" dirty="0" smtClean="0"/>
              <a:t>HMDB</a:t>
            </a:r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400" dirty="0" smtClean="0">
                <a:hlinkClick r:id="rId2"/>
              </a:rPr>
              <a:t>http://hmdb.ca</a:t>
            </a:r>
            <a:r>
              <a:rPr lang="en-US" sz="1400" dirty="0"/>
              <a:t> 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600" b="1" dirty="0" smtClean="0"/>
              <a:t>METLIN</a:t>
            </a:r>
            <a:endParaRPr lang="en-US" sz="1400" b="1" dirty="0" smtClean="0"/>
          </a:p>
          <a:p>
            <a:pPr marL="857250" lvl="2" indent="0">
              <a:lnSpc>
                <a:spcPct val="90000"/>
              </a:lnSpc>
              <a:buNone/>
            </a:pPr>
            <a:r>
              <a:rPr lang="en-US" sz="1400" dirty="0" smtClean="0">
                <a:hlinkClick r:id="rId3"/>
              </a:rPr>
              <a:t>http://metlin.scripps.edu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600" b="1" dirty="0" err="1" smtClean="0"/>
              <a:t>mzCloud</a:t>
            </a:r>
            <a:endParaRPr lang="en-US" sz="1800" b="1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400" dirty="0" smtClean="0">
                <a:hlinkClick r:id="rId4"/>
              </a:rPr>
              <a:t>http://mzcloud.org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800" b="1" dirty="0" err="1" smtClean="0"/>
              <a:t>MassBank</a:t>
            </a:r>
            <a:endParaRPr lang="en-US" sz="1800" b="1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400" dirty="0" smtClean="0">
                <a:hlinkClick r:id="rId5"/>
              </a:rPr>
              <a:t>http://massbank.org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800" b="1" dirty="0" err="1" smtClean="0"/>
              <a:t>MetaboLights</a:t>
            </a:r>
            <a:endParaRPr lang="en-US" sz="1800" b="1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1400" dirty="0">
                <a:hlinkClick r:id="rId6"/>
              </a:rPr>
              <a:t>http://www.ebi.ac.uk/</a:t>
            </a:r>
            <a:r>
              <a:rPr lang="en-US" sz="1400" dirty="0" smtClean="0">
                <a:hlinkClick r:id="rId6"/>
              </a:rPr>
              <a:t>metabolights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800" b="1" dirty="0" smtClean="0"/>
              <a:t>Papers</a:t>
            </a:r>
          </a:p>
          <a:p>
            <a:pPr lvl="1"/>
            <a:r>
              <a:rPr lang="en-US" sz="1200" dirty="0"/>
              <a:t>Hill DW, </a:t>
            </a:r>
            <a:r>
              <a:rPr lang="en-US" sz="1200" dirty="0" err="1"/>
              <a:t>Kertesz</a:t>
            </a:r>
            <a:r>
              <a:rPr lang="en-US" sz="1200" dirty="0"/>
              <a:t> TM, Fontaine D, Friedman R, Grant DF</a:t>
            </a:r>
            <a:r>
              <a:rPr lang="en-US" sz="1200" dirty="0" smtClean="0"/>
              <a:t>. Mass </a:t>
            </a:r>
            <a:r>
              <a:rPr lang="en-US" sz="1200" dirty="0"/>
              <a:t>spectral </a:t>
            </a:r>
            <a:r>
              <a:rPr lang="en-US" sz="1200" dirty="0" err="1"/>
              <a:t>metabonomics</a:t>
            </a:r>
            <a:r>
              <a:rPr lang="en-US" sz="1200" dirty="0"/>
              <a:t> beyond elemental formula: chemical database querying by matching experimental with computational fragmentation </a:t>
            </a:r>
            <a:r>
              <a:rPr lang="en-US" sz="1200" dirty="0" smtClean="0"/>
              <a:t>spectra. Anal </a:t>
            </a:r>
            <a:r>
              <a:rPr lang="en-US" sz="1200" dirty="0"/>
              <a:t>Chem. </a:t>
            </a:r>
            <a:r>
              <a:rPr lang="en-US" sz="1200" dirty="0" smtClean="0"/>
              <a:t>2008, 80:</a:t>
            </a:r>
            <a:r>
              <a:rPr lang="en-US" sz="1200" dirty="0"/>
              <a:t>5574-82</a:t>
            </a:r>
            <a:r>
              <a:rPr lang="en-US" sz="1200" dirty="0" smtClean="0"/>
              <a:t>.</a:t>
            </a:r>
          </a:p>
          <a:p>
            <a:pPr lvl="1"/>
            <a:r>
              <a:rPr lang="en-US" sz="1200" dirty="0" err="1" smtClean="0"/>
              <a:t>Heinenen</a:t>
            </a:r>
            <a:r>
              <a:rPr lang="en-US" sz="1200" dirty="0" smtClean="0"/>
              <a:t> M, </a:t>
            </a:r>
            <a:r>
              <a:rPr lang="en-US" sz="1200" dirty="0" err="1" smtClean="0"/>
              <a:t>Rantanen</a:t>
            </a:r>
            <a:r>
              <a:rPr lang="en-US" sz="1200" dirty="0" smtClean="0"/>
              <a:t> A, </a:t>
            </a:r>
            <a:r>
              <a:rPr lang="en-US" sz="1200" dirty="0" err="1" smtClean="0"/>
              <a:t>Mielikäinen</a:t>
            </a:r>
            <a:r>
              <a:rPr lang="en-US" sz="1200" dirty="0" smtClean="0"/>
              <a:t>, </a:t>
            </a:r>
            <a:r>
              <a:rPr lang="en-US" sz="1200" dirty="0" err="1" smtClean="0"/>
              <a:t>Pitkänen</a:t>
            </a:r>
            <a:r>
              <a:rPr lang="en-US" sz="1200" dirty="0" smtClean="0"/>
              <a:t> E, </a:t>
            </a:r>
            <a:r>
              <a:rPr lang="en-US" sz="1200" dirty="0" err="1" smtClean="0"/>
              <a:t>Kokkonen</a:t>
            </a:r>
            <a:r>
              <a:rPr lang="en-US" sz="1200" dirty="0" smtClean="0"/>
              <a:t> J, </a:t>
            </a:r>
            <a:r>
              <a:rPr lang="en-US" sz="1200" dirty="0" err="1" smtClean="0"/>
              <a:t>Rousu</a:t>
            </a:r>
            <a:r>
              <a:rPr lang="en-US" sz="1200" dirty="0" smtClean="0"/>
              <a:t> J, </a:t>
            </a:r>
            <a:r>
              <a:rPr lang="en-US" sz="1200" dirty="0" err="1" smtClean="0"/>
              <a:t>Ab</a:t>
            </a:r>
            <a:r>
              <a:rPr lang="en-US" sz="1200" dirty="0" smtClean="0"/>
              <a:t> initio prediction of molecular fragments from tandem mass spectrometry data, Proc. German Conference on Bioinformatics (GCB 2006), LNI P-83, 2006, </a:t>
            </a:r>
            <a:r>
              <a:rPr lang="en-US" sz="1200" dirty="0" err="1" smtClean="0"/>
              <a:t>Gesellschaft</a:t>
            </a:r>
            <a:r>
              <a:rPr lang="en-US" sz="1200" dirty="0" smtClean="0"/>
              <a:t> </a:t>
            </a:r>
            <a:r>
              <a:rPr lang="en-US" sz="1200" dirty="0" err="1" smtClean="0"/>
              <a:t>für</a:t>
            </a:r>
            <a:r>
              <a:rPr lang="en-US" sz="1200" dirty="0" smtClean="0"/>
              <a:t> </a:t>
            </a:r>
            <a:r>
              <a:rPr lang="en-US" sz="1200" dirty="0" err="1" smtClean="0"/>
              <a:t>Informatik</a:t>
            </a:r>
            <a:endParaRPr lang="en-US" sz="1200" dirty="0" smtClean="0"/>
          </a:p>
          <a:p>
            <a:pPr lvl="1"/>
            <a:r>
              <a:rPr lang="en-US" sz="1200" dirty="0" err="1" smtClean="0"/>
              <a:t>Scheubert</a:t>
            </a:r>
            <a:r>
              <a:rPr lang="en-US" sz="1200" dirty="0" smtClean="0"/>
              <a:t> K, </a:t>
            </a:r>
            <a:r>
              <a:rPr lang="en-US" sz="1200" dirty="0" err="1" smtClean="0"/>
              <a:t>Hufsky</a:t>
            </a:r>
            <a:r>
              <a:rPr lang="en-US" sz="1200" dirty="0" smtClean="0"/>
              <a:t> F, </a:t>
            </a:r>
            <a:r>
              <a:rPr lang="en-US" sz="1200" dirty="0" err="1" smtClean="0"/>
              <a:t>Rasche</a:t>
            </a:r>
            <a:r>
              <a:rPr lang="en-US" sz="1200" dirty="0" smtClean="0"/>
              <a:t> F, </a:t>
            </a:r>
            <a:r>
              <a:rPr lang="en-US" sz="1200" dirty="0" err="1" smtClean="0"/>
              <a:t>Böcker</a:t>
            </a:r>
            <a:r>
              <a:rPr lang="en-US" sz="1200" dirty="0" smtClean="0"/>
              <a:t> S. Computing Fragmentation Trees from Metabolite Multiple Mass Spectrometry Data, RECOMB 2011 (2011), LNBI 6577, pp. 377-391, Springer, Heidelberg, 2011.</a:t>
            </a:r>
          </a:p>
          <a:p>
            <a:pPr lvl="1"/>
            <a:r>
              <a:rPr lang="en-US" sz="1200" dirty="0" err="1" smtClean="0"/>
              <a:t>Böcker</a:t>
            </a:r>
            <a:r>
              <a:rPr lang="en-US" sz="1200" dirty="0" smtClean="0"/>
              <a:t> S, </a:t>
            </a:r>
            <a:r>
              <a:rPr lang="en-US" sz="1200" dirty="0" err="1" smtClean="0"/>
              <a:t>Letzel</a:t>
            </a:r>
            <a:r>
              <a:rPr lang="en-US" sz="1200" dirty="0" smtClean="0"/>
              <a:t> MC, </a:t>
            </a:r>
            <a:r>
              <a:rPr lang="en-US" sz="1200" dirty="0" err="1" smtClean="0"/>
              <a:t>Liptak</a:t>
            </a:r>
            <a:r>
              <a:rPr lang="en-US" sz="1200" dirty="0" smtClean="0"/>
              <a:t> Z, </a:t>
            </a:r>
            <a:r>
              <a:rPr lang="en-US" sz="1200" dirty="0" err="1" smtClean="0"/>
              <a:t>Pervukhin</a:t>
            </a:r>
            <a:r>
              <a:rPr lang="en-US" sz="1200" dirty="0" smtClean="0"/>
              <a:t> A. Decomposing </a:t>
            </a:r>
            <a:r>
              <a:rPr lang="en-US" sz="1200" dirty="0" err="1" smtClean="0"/>
              <a:t>Metabolomic</a:t>
            </a:r>
            <a:r>
              <a:rPr lang="en-US" sz="1200" dirty="0" smtClean="0"/>
              <a:t> Isotope Patterns, WABI 2006, LNBI 4175, pp. 12-23 ,2006, Springer, Heidelberg</a:t>
            </a:r>
          </a:p>
          <a:p>
            <a:pPr lvl="1"/>
            <a:r>
              <a:rPr lang="en-US" sz="1200" dirty="0" err="1" smtClean="0"/>
              <a:t>Böcker</a:t>
            </a:r>
            <a:r>
              <a:rPr lang="en-US" sz="1200" dirty="0" smtClean="0"/>
              <a:t> S and </a:t>
            </a:r>
            <a:r>
              <a:rPr lang="en-US" sz="1200" dirty="0" err="1" smtClean="0"/>
              <a:t>Rasche</a:t>
            </a:r>
            <a:r>
              <a:rPr lang="en-US" sz="1200" dirty="0" smtClean="0"/>
              <a:t> F. Towards de novo identification of metabolites by analyzing tandem mass spectra. Bioinformatics, 2008, 24:i49-i55.</a:t>
            </a:r>
          </a:p>
          <a:p>
            <a:pPr lvl="1"/>
            <a:r>
              <a:rPr lang="en-US" sz="1200" dirty="0" smtClean="0"/>
              <a:t>Florian </a:t>
            </a:r>
            <a:r>
              <a:rPr lang="en-US" sz="1200" dirty="0" err="1"/>
              <a:t>Rasche</a:t>
            </a:r>
            <a:r>
              <a:rPr lang="en-US" sz="1200" dirty="0"/>
              <a:t>, </a:t>
            </a:r>
            <a:r>
              <a:rPr lang="en-US" sz="1200" dirty="0" err="1"/>
              <a:t>Aleš</a:t>
            </a:r>
            <a:r>
              <a:rPr lang="en-US" sz="1200" dirty="0"/>
              <a:t> </a:t>
            </a:r>
            <a:r>
              <a:rPr lang="en-US" sz="1200" dirty="0" err="1"/>
              <a:t>Svatoš</a:t>
            </a:r>
            <a:r>
              <a:rPr lang="en-US" sz="1200" dirty="0"/>
              <a:t>, Ravi Kumar </a:t>
            </a:r>
            <a:r>
              <a:rPr lang="en-US" sz="1200" dirty="0" err="1"/>
              <a:t>Maddula</a:t>
            </a:r>
            <a:r>
              <a:rPr lang="en-US" sz="1200" dirty="0"/>
              <a:t>, </a:t>
            </a:r>
            <a:r>
              <a:rPr lang="en-US" sz="1200" dirty="0" err="1"/>
              <a:t>Christoph</a:t>
            </a:r>
            <a:r>
              <a:rPr lang="en-US" sz="1200" dirty="0"/>
              <a:t> </a:t>
            </a:r>
            <a:r>
              <a:rPr lang="en-US" sz="1200" dirty="0" err="1"/>
              <a:t>Böttcher</a:t>
            </a:r>
            <a:r>
              <a:rPr lang="en-US" sz="1200" dirty="0"/>
              <a:t>, and Sebastian </a:t>
            </a:r>
            <a:r>
              <a:rPr lang="en-US" sz="1200" dirty="0" err="1" smtClean="0"/>
              <a:t>Böcker</a:t>
            </a:r>
            <a:r>
              <a:rPr lang="en-US" sz="1200" dirty="0" smtClean="0"/>
              <a:t>. </a:t>
            </a:r>
            <a:r>
              <a:rPr lang="en-US" sz="1200" dirty="0"/>
              <a:t>Computing Fragmentation Trees from Tandem Mass Spectrometry </a:t>
            </a:r>
            <a:r>
              <a:rPr lang="en-US" sz="1200" dirty="0" smtClean="0"/>
              <a:t>Data. Analytical </a:t>
            </a:r>
            <a:r>
              <a:rPr lang="en-US" sz="1200" dirty="0"/>
              <a:t>Chemistry (2011) 83 (4): 1243–</a:t>
            </a:r>
            <a:r>
              <a:rPr lang="en-US" sz="1200" dirty="0" smtClean="0"/>
              <a:t>1251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232902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Units 11A-C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66202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vs. Proteomics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 will restrict ourselves to LC-MS(/MS)-based metabolomics in this course</a:t>
            </a:r>
          </a:p>
          <a:p>
            <a:r>
              <a:rPr lang="en-US" sz="2800" dirty="0" smtClean="0"/>
              <a:t>LC-MS can be used for quantification of metabolites in the same fashion as for peptides/proteins</a:t>
            </a:r>
          </a:p>
          <a:p>
            <a:r>
              <a:rPr lang="en-US" sz="2800" dirty="0" smtClean="0"/>
              <a:t>Labeled and unlabeled quantification approaches can be used</a:t>
            </a:r>
          </a:p>
          <a:p>
            <a:r>
              <a:rPr lang="en-US" sz="2800" dirty="0" smtClean="0"/>
              <a:t>Identification differs significantly</a:t>
            </a:r>
          </a:p>
          <a:p>
            <a:pPr lvl="1"/>
            <a:r>
              <a:rPr lang="en-US" sz="2400" dirty="0" smtClean="0"/>
              <a:t>Metabolites (in the general case) are not linear polymers, thus there is no sequence</a:t>
            </a:r>
          </a:p>
          <a:p>
            <a:pPr lvl="1"/>
            <a:r>
              <a:rPr lang="en-US" sz="2400" dirty="0" smtClean="0"/>
              <a:t>Their chemistry is much more diverse and their fragmentation behavior as well</a:t>
            </a:r>
          </a:p>
          <a:p>
            <a:pPr marL="457200" lvl="1" indent="0">
              <a:buNone/>
            </a:pPr>
            <a:r>
              <a:rPr lang="en-US" sz="2400" dirty="0" smtClean="0"/>
              <a:t>    no search against sequence database, no ion series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2077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vs. Proteomics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Quantification</a:t>
            </a:r>
          </a:p>
          <a:p>
            <a:pPr lvl="1"/>
            <a:r>
              <a:rPr lang="en-US" dirty="0" smtClean="0"/>
              <a:t>Wide range of chemical structures does not permit a simple in vitro labeling for arbitrary metabolites (as, for example, </a:t>
            </a:r>
            <a:r>
              <a:rPr lang="en-US" dirty="0" err="1" smtClean="0"/>
              <a:t>iTRAQ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Labeling has to be done in vivo (metabolic labeling)</a:t>
            </a:r>
          </a:p>
          <a:p>
            <a:pPr lvl="1"/>
            <a:r>
              <a:rPr lang="en-US" dirty="0" smtClean="0"/>
              <a:t>Feature detection is complicated</a:t>
            </a:r>
          </a:p>
          <a:p>
            <a:pPr lvl="2"/>
            <a:r>
              <a:rPr lang="en-US" dirty="0" smtClean="0"/>
              <a:t>Frequent occurrence </a:t>
            </a:r>
            <a:r>
              <a:rPr lang="en-US" dirty="0"/>
              <a:t>of </a:t>
            </a:r>
            <a:r>
              <a:rPr lang="en-US" dirty="0" smtClean="0"/>
              <a:t>S</a:t>
            </a:r>
            <a:r>
              <a:rPr lang="en-US" dirty="0"/>
              <a:t>, </a:t>
            </a:r>
            <a:r>
              <a:rPr lang="en-US" dirty="0" err="1"/>
              <a:t>Cl</a:t>
            </a:r>
            <a:r>
              <a:rPr lang="en-US" dirty="0"/>
              <a:t>, Br leads to complex isotope patterns</a:t>
            </a:r>
          </a:p>
          <a:p>
            <a:pPr lvl="2"/>
            <a:r>
              <a:rPr lang="en-US" dirty="0" err="1" smtClean="0"/>
              <a:t>Averagine</a:t>
            </a:r>
            <a:r>
              <a:rPr lang="en-US" dirty="0" smtClean="0"/>
              <a:t> hypothesis does not hold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706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590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Databases for mass spectra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Databases for compounds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Databases for pathways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Comparison of databases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Unit 11B</a:t>
            </a:r>
            <a:br>
              <a:rPr lang="en-US" dirty="0" smtClean="0"/>
            </a:br>
            <a:r>
              <a:rPr lang="en-US" dirty="0" smtClean="0"/>
              <a:t>Metabolite Databases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47077"/>
      </p:ext>
    </p:extLst>
  </p:cSld>
  <p:clrMapOvr>
    <a:masterClrMapping/>
  </p:clrMapOvr>
  <p:transition xmlns:p14="http://schemas.microsoft.com/office/powerpoint/2010/main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VEN@YFUFPMRFUVWXY5L9" val="4307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CPM_Theme_2014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BS_white_e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lnDef>
  </a:objectDefaults>
  <a:extraClrSchemeLst>
    <a:extraClrScheme>
      <a:clrScheme name="SBS_white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_white_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CPM_Theme_2014.thmx</Template>
  <TotalTime>0</TotalTime>
  <Words>3693</Words>
  <Application>Microsoft Macintosh PowerPoint</Application>
  <PresentationFormat>On-screen Show (4:3)</PresentationFormat>
  <Paragraphs>568</Paragraphs>
  <Slides>67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CPM_Theme_2014</vt:lpstr>
      <vt:lpstr>Computational Proteomics and Metabolomics</vt:lpstr>
      <vt:lpstr>Learning Unit 11A Metabolites and Metabolomics</vt:lpstr>
      <vt:lpstr>Metabolism</vt:lpstr>
      <vt:lpstr>Metabolomics vs. Proteomics</vt:lpstr>
      <vt:lpstr>Metabolome vs. Proteome</vt:lpstr>
      <vt:lpstr>Metabolomics Techniques</vt:lpstr>
      <vt:lpstr>Metabolomics vs. Proteomics</vt:lpstr>
      <vt:lpstr>Metabolomics vs. Proteomics</vt:lpstr>
      <vt:lpstr>Learning Unit 11B Metabolite Databases</vt:lpstr>
      <vt:lpstr>Databases</vt:lpstr>
      <vt:lpstr>HMDB</vt:lpstr>
      <vt:lpstr>Human Metabolome Database</vt:lpstr>
      <vt:lpstr>Human Metabolome Database</vt:lpstr>
      <vt:lpstr>Human Metabolome Database</vt:lpstr>
      <vt:lpstr>Human Metabolome Database</vt:lpstr>
      <vt:lpstr>Human Metabolome Database</vt:lpstr>
      <vt:lpstr>Human Metabolome Database</vt:lpstr>
      <vt:lpstr>Human Metabolome Database</vt:lpstr>
      <vt:lpstr>METLIN</vt:lpstr>
      <vt:lpstr>MassBank</vt:lpstr>
      <vt:lpstr>mzCloud</vt:lpstr>
      <vt:lpstr>KEGG</vt:lpstr>
      <vt:lpstr>HumanCyc</vt:lpstr>
      <vt:lpstr>PubChem</vt:lpstr>
      <vt:lpstr>Database Comparison</vt:lpstr>
      <vt:lpstr>Raw Data Repositories</vt:lpstr>
      <vt:lpstr>Raw Data Repositories</vt:lpstr>
      <vt:lpstr>Raw Data Repositories</vt:lpstr>
      <vt:lpstr>Raw Data Repositories</vt:lpstr>
      <vt:lpstr>Raw Data Repositories</vt:lpstr>
      <vt:lpstr>Growth of Metabolomics Data</vt:lpstr>
      <vt:lpstr>Learning Unit 11C Metabolite ID via Spectral Matching and Accurate Mass</vt:lpstr>
      <vt:lpstr>Identification Algorithms</vt:lpstr>
      <vt:lpstr>Mass Distribution</vt:lpstr>
      <vt:lpstr>Mass Distribution</vt:lpstr>
      <vt:lpstr>Isomers</vt:lpstr>
      <vt:lpstr>Metabolite Masses</vt:lpstr>
      <vt:lpstr>METLIN MS/MS Search</vt:lpstr>
      <vt:lpstr>PowerPoint Presentation</vt:lpstr>
      <vt:lpstr>Spectral Library Search</vt:lpstr>
      <vt:lpstr>Spectral Library Search</vt:lpstr>
      <vt:lpstr>Spectral Library Search</vt:lpstr>
      <vt:lpstr>Accurate Mass Search</vt:lpstr>
      <vt:lpstr>Accurate Mass Search</vt:lpstr>
      <vt:lpstr>Accurate Mass Search w/ METLIN</vt:lpstr>
      <vt:lpstr>Accurate Mass Search w/ METLIN</vt:lpstr>
      <vt:lpstr>Accurate Mass Search w/ METLIN</vt:lpstr>
      <vt:lpstr>Accurate Mass Search - Caveats</vt:lpstr>
      <vt:lpstr>Learning Unit 11D Fragmentation Trees</vt:lpstr>
      <vt:lpstr>Fragmentation Trees</vt:lpstr>
      <vt:lpstr>Fragmentation Trees</vt:lpstr>
      <vt:lpstr>Structural Fragmentation Trees</vt:lpstr>
      <vt:lpstr>Structural Fragmentation Trees</vt:lpstr>
      <vt:lpstr>Structural Fragmentation Trees</vt:lpstr>
      <vt:lpstr>Structural Fragmentation Trees </vt:lpstr>
      <vt:lpstr>Compositional Fragmentation Trees</vt:lpstr>
      <vt:lpstr>Rapid Mass Decomposition</vt:lpstr>
      <vt:lpstr>Compositional Fragmentation Trees</vt:lpstr>
      <vt:lpstr>Compositional Fragmentation Trees</vt:lpstr>
      <vt:lpstr>Compositional Fragmentation Trees</vt:lpstr>
      <vt:lpstr>Compositional Fragmentation Trees</vt:lpstr>
      <vt:lpstr>Maximum Colorful Subtree</vt:lpstr>
      <vt:lpstr>Maximum Colorful Subtree</vt:lpstr>
      <vt:lpstr>Sirius2</vt:lpstr>
      <vt:lpstr>Sirius2</vt:lpstr>
      <vt:lpstr>References</vt:lpstr>
      <vt:lpstr>Materials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Proteinstruktur und -modellierung</dc:title>
  <dc:creator/>
  <cp:lastModifiedBy/>
  <cp:revision>17</cp:revision>
  <cp:lastPrinted>1900-12-31T22:00:00Z</cp:lastPrinted>
  <dcterms:created xsi:type="dcterms:W3CDTF">2010-04-12T07:26:14Z</dcterms:created>
  <dcterms:modified xsi:type="dcterms:W3CDTF">2015-01-27T09:21:57Z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