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2" r:id="rId2"/>
  </p:sldMasterIdLst>
  <p:notesMasterIdLst>
    <p:notesMasterId r:id="rId57"/>
  </p:notesMasterIdLst>
  <p:sldIdLst>
    <p:sldId id="756" r:id="rId3"/>
    <p:sldId id="689" r:id="rId4"/>
    <p:sldId id="691" r:id="rId5"/>
    <p:sldId id="692" r:id="rId6"/>
    <p:sldId id="703" r:id="rId7"/>
    <p:sldId id="696" r:id="rId8"/>
    <p:sldId id="704" r:id="rId9"/>
    <p:sldId id="707" r:id="rId10"/>
    <p:sldId id="693" r:id="rId11"/>
    <p:sldId id="706" r:id="rId12"/>
    <p:sldId id="705" r:id="rId13"/>
    <p:sldId id="695" r:id="rId14"/>
    <p:sldId id="687" r:id="rId15"/>
    <p:sldId id="701" r:id="rId16"/>
    <p:sldId id="702" r:id="rId17"/>
    <p:sldId id="754" r:id="rId18"/>
    <p:sldId id="698" r:id="rId19"/>
    <p:sldId id="708" r:id="rId20"/>
    <p:sldId id="746" r:id="rId21"/>
    <p:sldId id="709" r:id="rId22"/>
    <p:sldId id="732" r:id="rId23"/>
    <p:sldId id="647" r:id="rId24"/>
    <p:sldId id="733" r:id="rId25"/>
    <p:sldId id="751" r:id="rId26"/>
    <p:sldId id="729" r:id="rId27"/>
    <p:sldId id="734" r:id="rId28"/>
    <p:sldId id="735" r:id="rId29"/>
    <p:sldId id="736" r:id="rId30"/>
    <p:sldId id="648" r:id="rId31"/>
    <p:sldId id="737" r:id="rId32"/>
    <p:sldId id="738" r:id="rId33"/>
    <p:sldId id="739" r:id="rId34"/>
    <p:sldId id="741" r:id="rId35"/>
    <p:sldId id="740" r:id="rId36"/>
    <p:sldId id="742" r:id="rId37"/>
    <p:sldId id="743" r:id="rId38"/>
    <p:sldId id="744" r:id="rId39"/>
    <p:sldId id="579" r:id="rId40"/>
    <p:sldId id="557" r:id="rId41"/>
    <p:sldId id="650" r:id="rId42"/>
    <p:sldId id="651" r:id="rId43"/>
    <p:sldId id="652" r:id="rId44"/>
    <p:sldId id="653" r:id="rId45"/>
    <p:sldId id="654" r:id="rId46"/>
    <p:sldId id="655" r:id="rId47"/>
    <p:sldId id="745" r:id="rId48"/>
    <p:sldId id="711" r:id="rId49"/>
    <p:sldId id="656" r:id="rId50"/>
    <p:sldId id="657" r:id="rId51"/>
    <p:sldId id="748" r:id="rId52"/>
    <p:sldId id="665" r:id="rId53"/>
    <p:sldId id="699" r:id="rId54"/>
    <p:sldId id="694" r:id="rId55"/>
    <p:sldId id="755" r:id="rId56"/>
  </p:sldIdLst>
  <p:sldSz cx="9144000" cy="6858000" type="screen4x3"/>
  <p:notesSz cx="6858000" cy="9144000"/>
  <p:custDataLst>
    <p:tags r:id="rId59"/>
  </p:custDataLst>
  <p:defaultTextStyle>
    <a:defPPr>
      <a:defRPr lang="en-US"/>
    </a:defPPr>
    <a:lvl1pPr algn="r" rtl="0" eaLnBrk="0" fontAlgn="base" hangingPunct="0">
      <a:spcBef>
        <a:spcPct val="0"/>
      </a:spcBef>
      <a:spcAft>
        <a:spcPct val="0"/>
      </a:spcAft>
      <a:defRPr sz="4400" b="1" kern="1200">
        <a:solidFill>
          <a:schemeClr val="tx2"/>
        </a:solidFill>
        <a:latin typeface="Trebuchet MS" pitchFamily="34"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EAD6"/>
    <a:srgbClr val="FFFF99"/>
    <a:srgbClr val="FF3300"/>
    <a:srgbClr val="FFFF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82769" autoAdjust="0"/>
  </p:normalViewPr>
  <p:slideViewPr>
    <p:cSldViewPr>
      <p:cViewPr varScale="1">
        <p:scale>
          <a:sx n="142" d="100"/>
          <a:sy n="142" d="100"/>
        </p:scale>
        <p:origin x="-9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3" d="100"/>
          <a:sy n="133" d="100"/>
        </p:scale>
        <p:origin x="-28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tags" Target="tags/tag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A7069-F86A-414A-8F1B-9BB4D063977B}"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de-DE"/>
        </a:p>
      </dgm:t>
    </dgm:pt>
    <dgm:pt modelId="{5DA90B94-A1ED-0241-BBE5-A4EC4CC4C0E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Quantitative </a:t>
          </a:r>
          <a:r>
            <a:rPr lang="de-DE" sz="1600" dirty="0" err="1" smtClean="0"/>
            <a:t>Proteomics</a:t>
          </a:r>
          <a:endParaRPr lang="de-DE" sz="1600" dirty="0"/>
        </a:p>
      </dgm:t>
    </dgm:pt>
    <dgm:pt modelId="{615D66B5-0BFB-2941-AD82-59521F482DB5}" type="parTrans" cxnId="{D1CCD322-45FE-E34E-8254-3856E4C9A54D}">
      <dgm:prSet/>
      <dgm:spPr/>
      <dgm:t>
        <a:bodyPr/>
        <a:lstStyle/>
        <a:p>
          <a:endParaRPr lang="de-DE"/>
        </a:p>
      </dgm:t>
    </dgm:pt>
    <dgm:pt modelId="{79855609-2026-604A-A86B-8728F5EAA878}" type="sibTrans" cxnId="{D1CCD322-45FE-E34E-8254-3856E4C9A54D}">
      <dgm:prSet/>
      <dgm:spPr/>
      <dgm:t>
        <a:bodyPr/>
        <a:lstStyle/>
        <a:p>
          <a:endParaRPr lang="de-DE"/>
        </a:p>
      </dgm:t>
    </dgm:pt>
    <dgm:pt modelId="{1E0D97FD-21B7-8642-94CD-2AD09779969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Relative </a:t>
          </a:r>
          <a:r>
            <a:rPr lang="de-DE" sz="1600" dirty="0" err="1" smtClean="0"/>
            <a:t>Quantification</a:t>
          </a:r>
          <a:endParaRPr lang="de-DE" sz="1600" dirty="0"/>
        </a:p>
      </dgm:t>
    </dgm:pt>
    <dgm:pt modelId="{7E63B6E1-509F-2048-829A-C7223ACCD46E}" type="parTrans" cxnId="{B439590A-D74B-2A46-87C1-6528C39DF714}">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DB5B893C-2F7B-AF42-8F23-8ABEDC0315BC}" type="sibTrans" cxnId="{B439590A-D74B-2A46-87C1-6528C39DF714}">
      <dgm:prSet/>
      <dgm:spPr/>
      <dgm:t>
        <a:bodyPr/>
        <a:lstStyle/>
        <a:p>
          <a:endParaRPr lang="de-DE"/>
        </a:p>
      </dgm:t>
    </dgm:pt>
    <dgm:pt modelId="{08886F09-2C98-6643-8CC2-2BDC4BAC8010}">
      <dgm:prSet phldrT="[Text]" custT="1">
        <dgm:style>
          <a:lnRef idx="1">
            <a:schemeClr val="accent6"/>
          </a:lnRef>
          <a:fillRef idx="2">
            <a:schemeClr val="accent6"/>
          </a:fillRef>
          <a:effectRef idx="1">
            <a:schemeClr val="accent6"/>
          </a:effectRef>
          <a:fontRef idx="minor">
            <a:schemeClr val="dk1"/>
          </a:fontRef>
        </dgm:style>
      </dgm:prSet>
      <dgm:spPr>
        <a:solidFill>
          <a:srgbClr val="99FF99"/>
        </a:solidFill>
      </dgm:spPr>
      <dgm:t>
        <a:bodyPr/>
        <a:lstStyle/>
        <a:p>
          <a:r>
            <a:rPr lang="de-DE" sz="1600" dirty="0" err="1" smtClean="0"/>
            <a:t>Labeled</a:t>
          </a:r>
          <a:endParaRPr lang="de-DE" sz="1600" dirty="0"/>
        </a:p>
      </dgm:t>
    </dgm:pt>
    <dgm:pt modelId="{39DC23BE-7A3A-D14E-A33C-FEBD8A48AFB9}" type="parTrans" cxnId="{BD1A843B-FAE2-584A-BC02-326DDE09B45F}">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57EA9516-43AB-7040-90B7-95C78FB0B0CA}" type="sibTrans" cxnId="{BD1A843B-FAE2-584A-BC02-326DDE09B45F}">
      <dgm:prSet/>
      <dgm:spPr/>
      <dgm:t>
        <a:bodyPr/>
        <a:lstStyle/>
        <a:p>
          <a:endParaRPr lang="de-DE"/>
        </a:p>
      </dgm:t>
    </dgm:pt>
    <dgm:pt modelId="{5582F0D1-67CD-DF45-B020-1ECE6EDC800B}">
      <dgm:prSet phldrT="[Text]" custT="1">
        <dgm:style>
          <a:lnRef idx="1">
            <a:schemeClr val="accent6"/>
          </a:lnRef>
          <a:fillRef idx="2">
            <a:schemeClr val="accent6"/>
          </a:fillRef>
          <a:effectRef idx="1">
            <a:schemeClr val="accent6"/>
          </a:effectRef>
          <a:fontRef idx="minor">
            <a:schemeClr val="dk1"/>
          </a:fontRef>
        </dgm:style>
      </dgm:prSet>
      <dgm:spPr>
        <a:solidFill>
          <a:schemeClr val="accent5">
            <a:lumMod val="60000"/>
            <a:lumOff val="40000"/>
          </a:schemeClr>
        </a:solidFill>
      </dgm:spPr>
      <dgm:t>
        <a:bodyPr/>
        <a:lstStyle/>
        <a:p>
          <a:r>
            <a:rPr lang="de-DE" sz="1600" dirty="0" err="1" smtClean="0"/>
            <a:t>Label-Free</a:t>
          </a:r>
          <a:endParaRPr lang="de-DE" sz="1600" dirty="0"/>
        </a:p>
      </dgm:t>
    </dgm:pt>
    <dgm:pt modelId="{03C8D628-9C63-224E-BDC4-81306861CF34}" type="parTrans" cxnId="{AEC98006-D44E-E243-B91B-110F2BD4B329}">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C9F62186-FDC6-E04B-8E03-9E6E1E90C9DF}" type="sibTrans" cxnId="{AEC98006-D44E-E243-B91B-110F2BD4B329}">
      <dgm:prSet/>
      <dgm:spPr/>
      <dgm:t>
        <a:bodyPr/>
        <a:lstStyle/>
        <a:p>
          <a:endParaRPr lang="de-DE"/>
        </a:p>
      </dgm:t>
    </dgm:pt>
    <dgm:pt modelId="{F3A7807E-FFF1-A64C-8869-5F6C9F59759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Absolute </a:t>
          </a:r>
          <a:r>
            <a:rPr lang="de-DE" sz="1600" dirty="0" err="1" smtClean="0"/>
            <a:t>Quantification</a:t>
          </a:r>
          <a:endParaRPr lang="de-DE" sz="1600" dirty="0"/>
        </a:p>
      </dgm:t>
    </dgm:pt>
    <dgm:pt modelId="{5E70DFF9-28E2-0C45-A871-B3FAC9C04DA2}" type="parTrans" cxnId="{C560E0DA-29D4-9343-B4BB-E03D2563019D}">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E35616A5-3B04-6248-AC2F-934FAC0E7373}" type="sibTrans" cxnId="{C560E0DA-29D4-9343-B4BB-E03D2563019D}">
      <dgm:prSet/>
      <dgm:spPr/>
      <dgm:t>
        <a:bodyPr/>
        <a:lstStyle/>
        <a:p>
          <a:endParaRPr lang="de-DE"/>
        </a:p>
      </dgm:t>
    </dgm:pt>
    <dgm:pt modelId="{0632E3F1-B17E-064B-A39B-7D6E9A1B505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AQUA</a:t>
          </a:r>
          <a:endParaRPr lang="de-DE" sz="1600" dirty="0"/>
        </a:p>
      </dgm:t>
    </dgm:pt>
    <dgm:pt modelId="{9DBD8939-F7AA-704B-9163-31E6DFF52D77}" type="parTrans" cxnId="{F313A350-3DCF-EA41-BA6B-293D44DC1844}">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ED8695E8-2A48-1740-9318-958FBF30EA03}" type="sibTrans" cxnId="{F313A350-3DCF-EA41-BA6B-293D44DC1844}">
      <dgm:prSet/>
      <dgm:spPr/>
      <dgm:t>
        <a:bodyPr/>
        <a:lstStyle/>
        <a:p>
          <a:endParaRPr lang="de-DE"/>
        </a:p>
      </dgm:t>
    </dgm:pt>
    <dgm:pt modelId="{B1DFB9AD-9405-A94B-ACB2-CB671941913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SISCAPA</a:t>
          </a:r>
          <a:endParaRPr lang="de-DE" sz="1600" dirty="0"/>
        </a:p>
      </dgm:t>
    </dgm:pt>
    <dgm:pt modelId="{76F9B2C0-9518-1D45-9BD1-3B18A43732D5}" type="parTrans" cxnId="{43BE650B-058B-A440-824A-C83DB4C8EF28}">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8CE69FCA-0EF2-E54C-81FD-97D1E8901843}" type="sibTrans" cxnId="{43BE650B-058B-A440-824A-C83DB4C8EF28}">
      <dgm:prSet/>
      <dgm:spPr/>
      <dgm:t>
        <a:bodyPr/>
        <a:lstStyle/>
        <a:p>
          <a:endParaRPr lang="de-DE"/>
        </a:p>
      </dgm:t>
    </dgm:pt>
    <dgm:pt modelId="{EDFDAD49-C83E-9E47-AAFE-CF40A5237BD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400" dirty="0" err="1" smtClean="0"/>
            <a:t>Spectral</a:t>
          </a:r>
          <a:r>
            <a:rPr lang="de-DE" sz="1400" dirty="0" smtClean="0"/>
            <a:t> </a:t>
          </a:r>
          <a:r>
            <a:rPr lang="de-DE" sz="1400" dirty="0" err="1" smtClean="0"/>
            <a:t>Counting</a:t>
          </a:r>
          <a:endParaRPr lang="de-DE" sz="1400" dirty="0"/>
        </a:p>
      </dgm:t>
    </dgm:pt>
    <dgm:pt modelId="{27AA163B-D211-D84A-836A-2943613BE3F2}" type="parTrans" cxnId="{A245F95B-660E-CA41-87F7-9E7D8AC18944}">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2E6394F3-B3AA-5040-A029-9461C249FA4B}" type="sibTrans" cxnId="{A245F95B-660E-CA41-87F7-9E7D8AC18944}">
      <dgm:prSet/>
      <dgm:spPr/>
      <dgm:t>
        <a:bodyPr/>
        <a:lstStyle/>
        <a:p>
          <a:endParaRPr lang="de-DE"/>
        </a:p>
      </dgm:t>
    </dgm:pt>
    <dgm:pt modelId="{EA2D4A74-C8C3-A244-90CF-3284232A0E7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400" dirty="0" err="1" smtClean="0"/>
            <a:t>Feature-Based</a:t>
          </a:r>
          <a:endParaRPr lang="de-DE" sz="1400" dirty="0"/>
        </a:p>
      </dgm:t>
    </dgm:pt>
    <dgm:pt modelId="{6C6B5FD5-368B-724D-B60B-014C972B3145}" type="parTrans" cxnId="{BFDAC714-9E41-8049-8DD2-77CF213B6939}">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5948AF09-24E3-EE49-B08F-E5FC21F46EBF}" type="sibTrans" cxnId="{BFDAC714-9E41-8049-8DD2-77CF213B6939}">
      <dgm:prSet/>
      <dgm:spPr/>
      <dgm:t>
        <a:bodyPr/>
        <a:lstStyle/>
        <a:p>
          <a:endParaRPr lang="de-DE"/>
        </a:p>
      </dgm:t>
    </dgm:pt>
    <dgm:pt modelId="{AB11FCF4-4F07-F14D-B0A2-E00037FDD41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In vivo</a:t>
          </a:r>
          <a:endParaRPr lang="de-DE" sz="1600" dirty="0"/>
        </a:p>
      </dgm:t>
    </dgm:pt>
    <dgm:pt modelId="{3F77287C-18F7-0749-8BB9-BBE4A4F6A736}" type="parTrans" cxnId="{738FFD4A-BECD-6F44-9D11-F232BD18BA4B}">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417DC66C-071A-9045-8DE0-A3B437141694}" type="sibTrans" cxnId="{738FFD4A-BECD-6F44-9D11-F232BD18BA4B}">
      <dgm:prSet/>
      <dgm:spPr/>
      <dgm:t>
        <a:bodyPr/>
        <a:lstStyle/>
        <a:p>
          <a:endParaRPr lang="de-DE"/>
        </a:p>
      </dgm:t>
    </dgm:pt>
    <dgm:pt modelId="{6D222DB4-5472-D742-A66F-1E77AB727B74}">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In </a:t>
          </a:r>
          <a:r>
            <a:rPr lang="de-DE" sz="1600" dirty="0" err="1" smtClean="0"/>
            <a:t>vitro</a:t>
          </a:r>
          <a:endParaRPr lang="de-DE" sz="1600" dirty="0"/>
        </a:p>
      </dgm:t>
    </dgm:pt>
    <dgm:pt modelId="{19CFF300-A706-6746-AD39-01ADD59E91C4}" type="parTrans" cxnId="{10AC8152-1ED3-4349-92CA-85AB0C9F9865}">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943BCB10-9848-3B43-A2C6-857CA01D3DF0}" type="sibTrans" cxnId="{10AC8152-1ED3-4349-92CA-85AB0C9F9865}">
      <dgm:prSet/>
      <dgm:spPr/>
      <dgm:t>
        <a:bodyPr/>
        <a:lstStyle/>
        <a:p>
          <a:endParaRPr lang="de-DE"/>
        </a:p>
      </dgm:t>
    </dgm:pt>
    <dgm:pt modelId="{E97B7444-E140-6645-82AD-121384F1416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baseline="30000" dirty="0" smtClean="0"/>
            <a:t>14</a:t>
          </a:r>
          <a:r>
            <a:rPr lang="de-DE" sz="1600" dirty="0" smtClean="0"/>
            <a:t>N/</a:t>
          </a:r>
          <a:r>
            <a:rPr lang="de-DE" sz="1600" baseline="30000" dirty="0" smtClean="0"/>
            <a:t>15</a:t>
          </a:r>
          <a:r>
            <a:rPr lang="de-DE" sz="1600" dirty="0" smtClean="0"/>
            <a:t>N</a:t>
          </a:r>
          <a:endParaRPr lang="de-DE" sz="1600" dirty="0"/>
        </a:p>
      </dgm:t>
    </dgm:pt>
    <dgm:pt modelId="{1DCB4CA6-875A-6F41-8EB9-E660EB0784DB}" type="parTrans" cxnId="{34820E21-BD04-364F-854F-9DFAA1EF7D0B}">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95412FA2-7F31-B64C-91EE-9795E0122904}" type="sibTrans" cxnId="{34820E21-BD04-364F-854F-9DFAA1EF7D0B}">
      <dgm:prSet/>
      <dgm:spPr/>
      <dgm:t>
        <a:bodyPr/>
        <a:lstStyle/>
        <a:p>
          <a:endParaRPr lang="de-DE"/>
        </a:p>
      </dgm:t>
    </dgm:pt>
    <dgm:pt modelId="{60889F9F-C82F-8348-9883-A752C420A2E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SILAC</a:t>
          </a:r>
          <a:endParaRPr lang="de-DE" sz="1600" dirty="0"/>
        </a:p>
      </dgm:t>
    </dgm:pt>
    <dgm:pt modelId="{9638E2CD-3070-D14F-8925-1BA68263C739}" type="parTrans" cxnId="{00A8C7A8-3251-4F44-B5DC-E3AB2FB44018}">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A43C0FA8-AF6A-994C-BDE2-F72CFFB3E3AA}" type="sibTrans" cxnId="{00A8C7A8-3251-4F44-B5DC-E3AB2FB44018}">
      <dgm:prSet/>
      <dgm:spPr/>
      <dgm:t>
        <a:bodyPr/>
        <a:lstStyle/>
        <a:p>
          <a:endParaRPr lang="de-DE"/>
        </a:p>
      </dgm:t>
    </dgm:pt>
    <dgm:pt modelId="{BA59494D-2FAF-C849-98C8-C3EAC77074E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err="1" smtClean="0"/>
            <a:t>iTRAQ</a:t>
          </a:r>
          <a:endParaRPr lang="de-DE" sz="1600" dirty="0"/>
        </a:p>
      </dgm:t>
    </dgm:pt>
    <dgm:pt modelId="{E343F85B-AA45-0A47-BF5E-B666ADAE7804}" type="parTrans" cxnId="{1ADDB20C-B843-784D-954E-00CD08B6B597}">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D1207585-C55D-114C-BEDF-75C6C0D9422F}" type="sibTrans" cxnId="{1ADDB20C-B843-784D-954E-00CD08B6B597}">
      <dgm:prSet/>
      <dgm:spPr/>
      <dgm:t>
        <a:bodyPr/>
        <a:lstStyle/>
        <a:p>
          <a:endParaRPr lang="de-DE"/>
        </a:p>
      </dgm:t>
    </dgm:pt>
    <dgm:pt modelId="{BF12D5F3-8879-CE4C-AE75-240473D1623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dirty="0" smtClean="0"/>
            <a:t>TMT</a:t>
          </a:r>
          <a:endParaRPr lang="de-DE" sz="1600" dirty="0"/>
        </a:p>
      </dgm:t>
    </dgm:pt>
    <dgm:pt modelId="{B0E39A12-5E5C-064A-B4FD-BA4005BA4621}" type="parTrans" cxnId="{CC3B6CD7-88C7-2C40-91F8-41F7983BD52B}">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444BD361-7859-0340-B455-1273997B00E5}" type="sibTrans" cxnId="{CC3B6CD7-88C7-2C40-91F8-41F7983BD52B}">
      <dgm:prSet/>
      <dgm:spPr/>
      <dgm:t>
        <a:bodyPr/>
        <a:lstStyle/>
        <a:p>
          <a:endParaRPr lang="de-DE"/>
        </a:p>
      </dgm:t>
    </dgm:pt>
    <dgm:pt modelId="{AAE8EB34-88B7-5145-AC4A-343A5254987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600" baseline="30000" dirty="0" smtClean="0"/>
            <a:t>16</a:t>
          </a:r>
          <a:r>
            <a:rPr lang="de-DE" sz="1600" dirty="0" smtClean="0"/>
            <a:t>O/</a:t>
          </a:r>
          <a:r>
            <a:rPr lang="de-DE" sz="1600" baseline="30000" dirty="0" smtClean="0"/>
            <a:t>18</a:t>
          </a:r>
          <a:r>
            <a:rPr lang="de-DE" sz="1600" dirty="0" smtClean="0"/>
            <a:t>O</a:t>
          </a:r>
          <a:endParaRPr lang="de-DE" sz="1600" dirty="0"/>
        </a:p>
      </dgm:t>
    </dgm:pt>
    <dgm:pt modelId="{F550C6EF-F651-8340-8F9E-49DB22F798B5}" type="parTrans" cxnId="{86ED1879-8B0A-1A4C-8E5C-D2D64826843F}">
      <dgm:prSet>
        <dgm:style>
          <a:lnRef idx="1">
            <a:schemeClr val="accent6"/>
          </a:lnRef>
          <a:fillRef idx="2">
            <a:schemeClr val="accent6"/>
          </a:fillRef>
          <a:effectRef idx="1">
            <a:schemeClr val="accent6"/>
          </a:effectRef>
          <a:fontRef idx="minor">
            <a:schemeClr val="dk1"/>
          </a:fontRef>
        </dgm:style>
      </dgm:prSet>
      <dgm:spPr/>
      <dgm:t>
        <a:bodyPr/>
        <a:lstStyle/>
        <a:p>
          <a:endParaRPr lang="de-DE" sz="1600"/>
        </a:p>
      </dgm:t>
    </dgm:pt>
    <dgm:pt modelId="{81716039-2063-5A41-ADCD-85AC6DF892DB}" type="sibTrans" cxnId="{86ED1879-8B0A-1A4C-8E5C-D2D64826843F}">
      <dgm:prSet/>
      <dgm:spPr/>
      <dgm:t>
        <a:bodyPr/>
        <a:lstStyle/>
        <a:p>
          <a:endParaRPr lang="de-DE"/>
        </a:p>
      </dgm:t>
    </dgm:pt>
    <dgm:pt modelId="{8D43369D-67F2-D54E-ADF4-A116006DDBF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de-DE" sz="1400" dirty="0" smtClean="0">
              <a:effectLst/>
            </a:rPr>
            <a:t>MRM</a:t>
          </a:r>
          <a:endParaRPr lang="de-DE" sz="1400" dirty="0">
            <a:effectLst/>
          </a:endParaRPr>
        </a:p>
      </dgm:t>
    </dgm:pt>
    <dgm:pt modelId="{91882B85-E044-6D47-83E9-C63FD7ECD47C}" type="parTrans" cxnId="{2D01EE07-B2CB-C641-B512-A73C0E2C26E6}">
      <dgm:prSet>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A6ABEF85-6005-6E40-A16D-F4FA99D4D9A1}" type="sibTrans" cxnId="{2D01EE07-B2CB-C641-B512-A73C0E2C26E6}">
      <dgm:prSet/>
      <dgm:spPr/>
      <dgm:t>
        <a:bodyPr/>
        <a:lstStyle/>
        <a:p>
          <a:endParaRPr lang="en-US"/>
        </a:p>
      </dgm:t>
    </dgm:pt>
    <dgm:pt modelId="{9E3F97F7-F934-654B-8E34-CC30B34A827A}" type="pres">
      <dgm:prSet presAssocID="{935A7069-F86A-414A-8F1B-9BB4D063977B}" presName="hierChild1" presStyleCnt="0">
        <dgm:presLayoutVars>
          <dgm:chPref val="1"/>
          <dgm:dir/>
          <dgm:animOne val="branch"/>
          <dgm:animLvl val="lvl"/>
          <dgm:resizeHandles/>
        </dgm:presLayoutVars>
      </dgm:prSet>
      <dgm:spPr/>
      <dgm:t>
        <a:bodyPr/>
        <a:lstStyle/>
        <a:p>
          <a:endParaRPr lang="de-DE"/>
        </a:p>
      </dgm:t>
    </dgm:pt>
    <dgm:pt modelId="{ACBDDA58-B980-F94B-A8F8-A15C045DEF9E}" type="pres">
      <dgm:prSet presAssocID="{5DA90B94-A1ED-0241-BBE5-A4EC4CC4C0EA}" presName="hierRoot1" presStyleCnt="0"/>
      <dgm:spPr>
        <a:scene3d>
          <a:camera prst="orthographicFront"/>
          <a:lightRig rig="threePt" dir="t"/>
        </a:scene3d>
        <a:sp3d/>
      </dgm:spPr>
      <dgm:t>
        <a:bodyPr/>
        <a:lstStyle/>
        <a:p>
          <a:endParaRPr lang="en-US"/>
        </a:p>
      </dgm:t>
    </dgm:pt>
    <dgm:pt modelId="{BB9D177B-0E62-A342-A904-18F2F6106210}" type="pres">
      <dgm:prSet presAssocID="{5DA90B94-A1ED-0241-BBE5-A4EC4CC4C0EA}" presName="composite" presStyleCnt="0"/>
      <dgm:spPr>
        <a:scene3d>
          <a:camera prst="orthographicFront"/>
          <a:lightRig rig="threePt" dir="t"/>
        </a:scene3d>
        <a:sp3d/>
      </dgm:spPr>
      <dgm:t>
        <a:bodyPr/>
        <a:lstStyle/>
        <a:p>
          <a:endParaRPr lang="en-US"/>
        </a:p>
      </dgm:t>
    </dgm:pt>
    <dgm:pt modelId="{D4EBEC1B-7584-6C4A-88A3-D89B04AAC74B}" type="pres">
      <dgm:prSet presAssocID="{5DA90B94-A1ED-0241-BBE5-A4EC4CC4C0EA}" presName="background" presStyleLbl="node0" presStyleIdx="0" presStyleCnt="1">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065DD341-4078-4046-9E58-9AE34DBEAD76}" type="pres">
      <dgm:prSet presAssocID="{5DA90B94-A1ED-0241-BBE5-A4EC4CC4C0EA}" presName="text" presStyleLbl="fgAcc0" presStyleIdx="0" presStyleCnt="1" custScaleX="443419" custLinFactX="-15088" custLinFactY="-192890" custLinFactNeighborX="-100000" custLinFactNeighborY="-200000">
        <dgm:presLayoutVars>
          <dgm:chPref val="3"/>
        </dgm:presLayoutVars>
      </dgm:prSet>
      <dgm:spPr/>
      <dgm:t>
        <a:bodyPr/>
        <a:lstStyle/>
        <a:p>
          <a:endParaRPr lang="de-DE"/>
        </a:p>
      </dgm:t>
    </dgm:pt>
    <dgm:pt modelId="{D5DC5947-78F1-F54E-8164-E42484697007}" type="pres">
      <dgm:prSet presAssocID="{5DA90B94-A1ED-0241-BBE5-A4EC4CC4C0EA}" presName="hierChild2" presStyleCnt="0"/>
      <dgm:spPr>
        <a:scene3d>
          <a:camera prst="orthographicFront"/>
          <a:lightRig rig="threePt" dir="t"/>
        </a:scene3d>
        <a:sp3d/>
      </dgm:spPr>
      <dgm:t>
        <a:bodyPr/>
        <a:lstStyle/>
        <a:p>
          <a:endParaRPr lang="en-US"/>
        </a:p>
      </dgm:t>
    </dgm:pt>
    <dgm:pt modelId="{5BC3F2DA-E4C6-6242-9DB1-2B0CB9B3F834}" type="pres">
      <dgm:prSet presAssocID="{7E63B6E1-509F-2048-829A-C7223ACCD46E}" presName="Name10" presStyleLbl="parChTrans1D2" presStyleIdx="0" presStyleCnt="2"/>
      <dgm:spPr/>
      <dgm:t>
        <a:bodyPr/>
        <a:lstStyle/>
        <a:p>
          <a:endParaRPr lang="de-DE"/>
        </a:p>
      </dgm:t>
    </dgm:pt>
    <dgm:pt modelId="{7F9E9DF5-6AF4-CE49-81CA-BEA1E34DB61C}" type="pres">
      <dgm:prSet presAssocID="{1E0D97FD-21B7-8642-94CD-2AD09779969D}" presName="hierRoot2" presStyleCnt="0"/>
      <dgm:spPr>
        <a:scene3d>
          <a:camera prst="orthographicFront"/>
          <a:lightRig rig="threePt" dir="t"/>
        </a:scene3d>
        <a:sp3d/>
      </dgm:spPr>
      <dgm:t>
        <a:bodyPr/>
        <a:lstStyle/>
        <a:p>
          <a:endParaRPr lang="en-US"/>
        </a:p>
      </dgm:t>
    </dgm:pt>
    <dgm:pt modelId="{44913EFB-9F1F-8A4A-8CF5-C9E5D282A7F5}" type="pres">
      <dgm:prSet presAssocID="{1E0D97FD-21B7-8642-94CD-2AD09779969D}" presName="composite2" presStyleCnt="0"/>
      <dgm:spPr>
        <a:scene3d>
          <a:camera prst="orthographicFront"/>
          <a:lightRig rig="threePt" dir="t"/>
        </a:scene3d>
        <a:sp3d/>
      </dgm:spPr>
      <dgm:t>
        <a:bodyPr/>
        <a:lstStyle/>
        <a:p>
          <a:endParaRPr lang="en-US"/>
        </a:p>
      </dgm:t>
    </dgm:pt>
    <dgm:pt modelId="{8E2FB9D1-2013-F84C-A394-C1C80A7AE009}" type="pres">
      <dgm:prSet presAssocID="{1E0D97FD-21B7-8642-94CD-2AD09779969D}" presName="background2" presStyleLbl="node2" presStyleIdx="0" presStyleCnt="2">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FA511B0A-295D-1146-B145-A15B8DD380A8}" type="pres">
      <dgm:prSet presAssocID="{1E0D97FD-21B7-8642-94CD-2AD09779969D}" presName="text2" presStyleLbl="fgAcc2" presStyleIdx="0" presStyleCnt="2" custScaleX="441318" custLinFactY="-100000" custLinFactNeighborX="15180" custLinFactNeighborY="-199237">
        <dgm:presLayoutVars>
          <dgm:chPref val="3"/>
        </dgm:presLayoutVars>
      </dgm:prSet>
      <dgm:spPr/>
      <dgm:t>
        <a:bodyPr/>
        <a:lstStyle/>
        <a:p>
          <a:endParaRPr lang="de-DE"/>
        </a:p>
      </dgm:t>
    </dgm:pt>
    <dgm:pt modelId="{C2B0074E-2D42-2C4F-A65E-3ADC2ADBBD3A}" type="pres">
      <dgm:prSet presAssocID="{1E0D97FD-21B7-8642-94CD-2AD09779969D}" presName="hierChild3" presStyleCnt="0"/>
      <dgm:spPr>
        <a:scene3d>
          <a:camera prst="orthographicFront"/>
          <a:lightRig rig="threePt" dir="t"/>
        </a:scene3d>
        <a:sp3d/>
      </dgm:spPr>
      <dgm:t>
        <a:bodyPr/>
        <a:lstStyle/>
        <a:p>
          <a:endParaRPr lang="en-US"/>
        </a:p>
      </dgm:t>
    </dgm:pt>
    <dgm:pt modelId="{3A782B90-A4A9-2748-9A18-BC98889A8F51}" type="pres">
      <dgm:prSet presAssocID="{39DC23BE-7A3A-D14E-A33C-FEBD8A48AFB9}" presName="Name17" presStyleLbl="parChTrans1D3" presStyleIdx="0" presStyleCnt="4"/>
      <dgm:spPr/>
      <dgm:t>
        <a:bodyPr/>
        <a:lstStyle/>
        <a:p>
          <a:endParaRPr lang="de-DE"/>
        </a:p>
      </dgm:t>
    </dgm:pt>
    <dgm:pt modelId="{B0FB2DBF-55A6-2C4D-9B30-7F8604A8BD07}" type="pres">
      <dgm:prSet presAssocID="{08886F09-2C98-6643-8CC2-2BDC4BAC8010}" presName="hierRoot3" presStyleCnt="0"/>
      <dgm:spPr>
        <a:scene3d>
          <a:camera prst="orthographicFront"/>
          <a:lightRig rig="threePt" dir="t"/>
        </a:scene3d>
        <a:sp3d/>
      </dgm:spPr>
      <dgm:t>
        <a:bodyPr/>
        <a:lstStyle/>
        <a:p>
          <a:endParaRPr lang="en-US"/>
        </a:p>
      </dgm:t>
    </dgm:pt>
    <dgm:pt modelId="{0E0643D6-A362-C24C-B62F-F6DC3D229E20}" type="pres">
      <dgm:prSet presAssocID="{08886F09-2C98-6643-8CC2-2BDC4BAC8010}" presName="composite3" presStyleCnt="0"/>
      <dgm:spPr>
        <a:scene3d>
          <a:camera prst="orthographicFront"/>
          <a:lightRig rig="threePt" dir="t"/>
        </a:scene3d>
        <a:sp3d/>
      </dgm:spPr>
      <dgm:t>
        <a:bodyPr/>
        <a:lstStyle/>
        <a:p>
          <a:endParaRPr lang="en-US"/>
        </a:p>
      </dgm:t>
    </dgm:pt>
    <dgm:pt modelId="{94038A13-91B2-5E48-8C57-FAD7B9B2A9BB}" type="pres">
      <dgm:prSet presAssocID="{08886F09-2C98-6643-8CC2-2BDC4BAC8010}" presName="background3" presStyleLbl="node3" presStyleIdx="0"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6AFFBEB8-4177-0545-8E02-6F1F69638DEE}" type="pres">
      <dgm:prSet presAssocID="{08886F09-2C98-6643-8CC2-2BDC4BAC8010}" presName="text3" presStyleLbl="fgAcc3" presStyleIdx="0" presStyleCnt="4" custScaleX="265690" custLinFactNeighborX="27923" custLinFactNeighborY="-65477">
        <dgm:presLayoutVars>
          <dgm:chPref val="3"/>
        </dgm:presLayoutVars>
      </dgm:prSet>
      <dgm:spPr/>
      <dgm:t>
        <a:bodyPr/>
        <a:lstStyle/>
        <a:p>
          <a:endParaRPr lang="de-DE"/>
        </a:p>
      </dgm:t>
    </dgm:pt>
    <dgm:pt modelId="{C040F413-9DED-224C-A8D3-76541D423693}" type="pres">
      <dgm:prSet presAssocID="{08886F09-2C98-6643-8CC2-2BDC4BAC8010}" presName="hierChild4" presStyleCnt="0"/>
      <dgm:spPr>
        <a:scene3d>
          <a:camera prst="orthographicFront"/>
          <a:lightRig rig="threePt" dir="t"/>
        </a:scene3d>
        <a:sp3d/>
      </dgm:spPr>
      <dgm:t>
        <a:bodyPr/>
        <a:lstStyle/>
        <a:p>
          <a:endParaRPr lang="en-US"/>
        </a:p>
      </dgm:t>
    </dgm:pt>
    <dgm:pt modelId="{4766F840-3ECA-8A40-9F5C-1846161ACF08}" type="pres">
      <dgm:prSet presAssocID="{3F77287C-18F7-0749-8BB9-BBE4A4F6A736}" presName="Name23" presStyleLbl="parChTrans1D4" presStyleIdx="0" presStyleCnt="10"/>
      <dgm:spPr/>
      <dgm:t>
        <a:bodyPr/>
        <a:lstStyle/>
        <a:p>
          <a:endParaRPr lang="de-DE"/>
        </a:p>
      </dgm:t>
    </dgm:pt>
    <dgm:pt modelId="{DAEDFA6A-7F5F-294F-B1DF-73244353236C}" type="pres">
      <dgm:prSet presAssocID="{AB11FCF4-4F07-F14D-B0A2-E00037FDD417}" presName="hierRoot4" presStyleCnt="0"/>
      <dgm:spPr>
        <a:scene3d>
          <a:camera prst="orthographicFront"/>
          <a:lightRig rig="threePt" dir="t"/>
        </a:scene3d>
        <a:sp3d/>
      </dgm:spPr>
      <dgm:t>
        <a:bodyPr/>
        <a:lstStyle/>
        <a:p>
          <a:endParaRPr lang="en-US"/>
        </a:p>
      </dgm:t>
    </dgm:pt>
    <dgm:pt modelId="{D55B9896-2B4C-5A4F-80EE-E411D44AEA88}" type="pres">
      <dgm:prSet presAssocID="{AB11FCF4-4F07-F14D-B0A2-E00037FDD417}" presName="composite4" presStyleCnt="0"/>
      <dgm:spPr>
        <a:scene3d>
          <a:camera prst="orthographicFront"/>
          <a:lightRig rig="threePt" dir="t"/>
        </a:scene3d>
        <a:sp3d/>
      </dgm:spPr>
      <dgm:t>
        <a:bodyPr/>
        <a:lstStyle/>
        <a:p>
          <a:endParaRPr lang="en-US"/>
        </a:p>
      </dgm:t>
    </dgm:pt>
    <dgm:pt modelId="{27FD3D3A-4C3F-CD4B-8239-8420DB0C8CBE}" type="pres">
      <dgm:prSet presAssocID="{AB11FCF4-4F07-F14D-B0A2-E00037FDD417}" presName="background4" presStyleLbl="node4" presStyleIdx="0"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DF720485-0D57-9943-9392-CB046F69CDFE}" type="pres">
      <dgm:prSet presAssocID="{AB11FCF4-4F07-F14D-B0A2-E00037FDD417}" presName="text4" presStyleLbl="fgAcc4" presStyleIdx="0" presStyleCnt="10" custScaleX="150298" custLinFactNeighborX="36476" custLinFactNeighborY="21040">
        <dgm:presLayoutVars>
          <dgm:chPref val="3"/>
        </dgm:presLayoutVars>
      </dgm:prSet>
      <dgm:spPr/>
      <dgm:t>
        <a:bodyPr/>
        <a:lstStyle/>
        <a:p>
          <a:endParaRPr lang="de-DE"/>
        </a:p>
      </dgm:t>
    </dgm:pt>
    <dgm:pt modelId="{8A213C22-4FF3-7F4C-99AB-899C69753E17}" type="pres">
      <dgm:prSet presAssocID="{AB11FCF4-4F07-F14D-B0A2-E00037FDD417}" presName="hierChild5" presStyleCnt="0"/>
      <dgm:spPr>
        <a:scene3d>
          <a:camera prst="orthographicFront"/>
          <a:lightRig rig="threePt" dir="t"/>
        </a:scene3d>
        <a:sp3d/>
      </dgm:spPr>
      <dgm:t>
        <a:bodyPr/>
        <a:lstStyle/>
        <a:p>
          <a:endParaRPr lang="en-US"/>
        </a:p>
      </dgm:t>
    </dgm:pt>
    <dgm:pt modelId="{8FAEE6C7-67AD-FB40-98B7-B08F42B2BF32}" type="pres">
      <dgm:prSet presAssocID="{1DCB4CA6-875A-6F41-8EB9-E660EB0784DB}" presName="Name23" presStyleLbl="parChTrans1D4" presStyleIdx="1" presStyleCnt="10"/>
      <dgm:spPr/>
      <dgm:t>
        <a:bodyPr/>
        <a:lstStyle/>
        <a:p>
          <a:endParaRPr lang="de-DE"/>
        </a:p>
      </dgm:t>
    </dgm:pt>
    <dgm:pt modelId="{619E8F61-1D9B-BA4C-99CE-4B6B25B07BDB}" type="pres">
      <dgm:prSet presAssocID="{E97B7444-E140-6645-82AD-121384F1416C}" presName="hierRoot4" presStyleCnt="0"/>
      <dgm:spPr>
        <a:scene3d>
          <a:camera prst="orthographicFront"/>
          <a:lightRig rig="threePt" dir="t"/>
        </a:scene3d>
        <a:sp3d/>
      </dgm:spPr>
      <dgm:t>
        <a:bodyPr/>
        <a:lstStyle/>
        <a:p>
          <a:endParaRPr lang="en-US"/>
        </a:p>
      </dgm:t>
    </dgm:pt>
    <dgm:pt modelId="{79EE8776-03E2-CE45-B807-72084BE549E4}" type="pres">
      <dgm:prSet presAssocID="{E97B7444-E140-6645-82AD-121384F1416C}" presName="composite4" presStyleCnt="0"/>
      <dgm:spPr>
        <a:scene3d>
          <a:camera prst="orthographicFront"/>
          <a:lightRig rig="threePt" dir="t"/>
        </a:scene3d>
        <a:sp3d/>
      </dgm:spPr>
      <dgm:t>
        <a:bodyPr/>
        <a:lstStyle/>
        <a:p>
          <a:endParaRPr lang="en-US"/>
        </a:p>
      </dgm:t>
    </dgm:pt>
    <dgm:pt modelId="{31C86822-2AD8-984A-BF77-EAF8968A420D}" type="pres">
      <dgm:prSet presAssocID="{E97B7444-E140-6645-82AD-121384F1416C}" presName="background4" presStyleLbl="node4" presStyleIdx="1" presStyleCnt="10">
        <dgm:style>
          <a:lnRef idx="1">
            <a:schemeClr val="accent6"/>
          </a:lnRef>
          <a:fillRef idx="2">
            <a:schemeClr val="accent6"/>
          </a:fillRef>
          <a:effectRef idx="1">
            <a:schemeClr val="accent6"/>
          </a:effectRef>
          <a:fontRef idx="minor">
            <a:schemeClr val="dk1"/>
          </a:fontRef>
        </dgm:style>
      </dgm:prSet>
      <dgm:spPr/>
      <dgm:t>
        <a:bodyPr/>
        <a:lstStyle/>
        <a:p>
          <a:endParaRPr lang="de-DE"/>
        </a:p>
      </dgm:t>
    </dgm:pt>
    <dgm:pt modelId="{107CB7C8-BF3E-974B-B621-D2FF857DD9C1}" type="pres">
      <dgm:prSet presAssocID="{E97B7444-E140-6645-82AD-121384F1416C}" presName="text4" presStyleLbl="fgAcc4" presStyleIdx="1" presStyleCnt="10" custScaleX="175321" custLinFactY="12566" custLinFactNeighborX="19620" custLinFactNeighborY="100000">
        <dgm:presLayoutVars>
          <dgm:chPref val="3"/>
        </dgm:presLayoutVars>
      </dgm:prSet>
      <dgm:spPr/>
      <dgm:t>
        <a:bodyPr/>
        <a:lstStyle/>
        <a:p>
          <a:endParaRPr lang="de-DE"/>
        </a:p>
      </dgm:t>
    </dgm:pt>
    <dgm:pt modelId="{E2AEE640-6DDF-904E-94B6-94CCC694B795}" type="pres">
      <dgm:prSet presAssocID="{E97B7444-E140-6645-82AD-121384F1416C}" presName="hierChild5" presStyleCnt="0"/>
      <dgm:spPr>
        <a:scene3d>
          <a:camera prst="orthographicFront"/>
          <a:lightRig rig="threePt" dir="t"/>
        </a:scene3d>
        <a:sp3d/>
      </dgm:spPr>
      <dgm:t>
        <a:bodyPr/>
        <a:lstStyle/>
        <a:p>
          <a:endParaRPr lang="en-US"/>
        </a:p>
      </dgm:t>
    </dgm:pt>
    <dgm:pt modelId="{C5CBDFD8-5D62-6E48-B05F-2499F025A2F3}" type="pres">
      <dgm:prSet presAssocID="{9638E2CD-3070-D14F-8925-1BA68263C739}" presName="Name23" presStyleLbl="parChTrans1D4" presStyleIdx="2" presStyleCnt="10"/>
      <dgm:spPr/>
      <dgm:t>
        <a:bodyPr/>
        <a:lstStyle/>
        <a:p>
          <a:endParaRPr lang="de-DE"/>
        </a:p>
      </dgm:t>
    </dgm:pt>
    <dgm:pt modelId="{2BF5525A-BCA5-0145-BE96-9A24F18B3349}" type="pres">
      <dgm:prSet presAssocID="{60889F9F-C82F-8348-9883-A752C420A2EB}" presName="hierRoot4" presStyleCnt="0"/>
      <dgm:spPr>
        <a:scene3d>
          <a:camera prst="orthographicFront"/>
          <a:lightRig rig="threePt" dir="t"/>
        </a:scene3d>
        <a:sp3d/>
      </dgm:spPr>
      <dgm:t>
        <a:bodyPr/>
        <a:lstStyle/>
        <a:p>
          <a:endParaRPr lang="en-US"/>
        </a:p>
      </dgm:t>
    </dgm:pt>
    <dgm:pt modelId="{A2C9A6A1-9BDE-4942-AAC8-8F975DD4C3CC}" type="pres">
      <dgm:prSet presAssocID="{60889F9F-C82F-8348-9883-A752C420A2EB}" presName="composite4" presStyleCnt="0"/>
      <dgm:spPr>
        <a:scene3d>
          <a:camera prst="orthographicFront"/>
          <a:lightRig rig="threePt" dir="t"/>
        </a:scene3d>
        <a:sp3d/>
      </dgm:spPr>
      <dgm:t>
        <a:bodyPr/>
        <a:lstStyle/>
        <a:p>
          <a:endParaRPr lang="en-US"/>
        </a:p>
      </dgm:t>
    </dgm:pt>
    <dgm:pt modelId="{04B2B134-9180-9244-83ED-081A224C450E}" type="pres">
      <dgm:prSet presAssocID="{60889F9F-C82F-8348-9883-A752C420A2EB}" presName="background4" presStyleLbl="node4" presStyleIdx="2"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296EBD82-9604-5740-A6E1-8E051CC95DB2}" type="pres">
      <dgm:prSet presAssocID="{60889F9F-C82F-8348-9883-A752C420A2EB}" presName="text4" presStyleLbl="fgAcc4" presStyleIdx="2" presStyleCnt="10" custScaleX="175321" custLinFactY="12566" custLinFactNeighborX="29780" custLinFactNeighborY="100000">
        <dgm:presLayoutVars>
          <dgm:chPref val="3"/>
        </dgm:presLayoutVars>
      </dgm:prSet>
      <dgm:spPr/>
      <dgm:t>
        <a:bodyPr/>
        <a:lstStyle/>
        <a:p>
          <a:endParaRPr lang="de-DE"/>
        </a:p>
      </dgm:t>
    </dgm:pt>
    <dgm:pt modelId="{AD67B063-D181-9E4C-81F4-88886DB20EBE}" type="pres">
      <dgm:prSet presAssocID="{60889F9F-C82F-8348-9883-A752C420A2EB}" presName="hierChild5" presStyleCnt="0"/>
      <dgm:spPr>
        <a:scene3d>
          <a:camera prst="orthographicFront"/>
          <a:lightRig rig="threePt" dir="t"/>
        </a:scene3d>
        <a:sp3d/>
      </dgm:spPr>
      <dgm:t>
        <a:bodyPr/>
        <a:lstStyle/>
        <a:p>
          <a:endParaRPr lang="en-US"/>
        </a:p>
      </dgm:t>
    </dgm:pt>
    <dgm:pt modelId="{C4BA9648-77FB-3843-93BD-56EB28EB86BD}" type="pres">
      <dgm:prSet presAssocID="{19CFF300-A706-6746-AD39-01ADD59E91C4}" presName="Name23" presStyleLbl="parChTrans1D4" presStyleIdx="3" presStyleCnt="10"/>
      <dgm:spPr/>
      <dgm:t>
        <a:bodyPr/>
        <a:lstStyle/>
        <a:p>
          <a:endParaRPr lang="de-DE"/>
        </a:p>
      </dgm:t>
    </dgm:pt>
    <dgm:pt modelId="{680AE032-6F70-E148-87F8-D934C7CFDFB7}" type="pres">
      <dgm:prSet presAssocID="{6D222DB4-5472-D742-A66F-1E77AB727B74}" presName="hierRoot4" presStyleCnt="0"/>
      <dgm:spPr>
        <a:scene3d>
          <a:camera prst="orthographicFront"/>
          <a:lightRig rig="threePt" dir="t"/>
        </a:scene3d>
        <a:sp3d/>
      </dgm:spPr>
      <dgm:t>
        <a:bodyPr/>
        <a:lstStyle/>
        <a:p>
          <a:endParaRPr lang="en-US"/>
        </a:p>
      </dgm:t>
    </dgm:pt>
    <dgm:pt modelId="{AA9E9A36-17FE-0E49-8652-12130B3362DD}" type="pres">
      <dgm:prSet presAssocID="{6D222DB4-5472-D742-A66F-1E77AB727B74}" presName="composite4" presStyleCnt="0"/>
      <dgm:spPr>
        <a:scene3d>
          <a:camera prst="orthographicFront"/>
          <a:lightRig rig="threePt" dir="t"/>
        </a:scene3d>
        <a:sp3d/>
      </dgm:spPr>
      <dgm:t>
        <a:bodyPr/>
        <a:lstStyle/>
        <a:p>
          <a:endParaRPr lang="en-US"/>
        </a:p>
      </dgm:t>
    </dgm:pt>
    <dgm:pt modelId="{14F61285-4AF9-4944-AD4A-E865B38BDCEA}" type="pres">
      <dgm:prSet presAssocID="{6D222DB4-5472-D742-A66F-1E77AB727B74}" presName="background4" presStyleLbl="node4" presStyleIdx="3"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5E6170D4-F410-2543-BEDD-4C14B83C736B}" type="pres">
      <dgm:prSet presAssocID="{6D222DB4-5472-D742-A66F-1E77AB727B74}" presName="text4" presStyleLbl="fgAcc4" presStyleIdx="3" presStyleCnt="10" custScaleX="150298" custLinFactNeighborX="25588" custLinFactNeighborY="21040">
        <dgm:presLayoutVars>
          <dgm:chPref val="3"/>
        </dgm:presLayoutVars>
      </dgm:prSet>
      <dgm:spPr/>
      <dgm:t>
        <a:bodyPr/>
        <a:lstStyle/>
        <a:p>
          <a:endParaRPr lang="de-DE"/>
        </a:p>
      </dgm:t>
    </dgm:pt>
    <dgm:pt modelId="{919CC034-C6E5-5445-A652-5E1E44AC1D11}" type="pres">
      <dgm:prSet presAssocID="{6D222DB4-5472-D742-A66F-1E77AB727B74}" presName="hierChild5" presStyleCnt="0"/>
      <dgm:spPr>
        <a:scene3d>
          <a:camera prst="orthographicFront"/>
          <a:lightRig rig="threePt" dir="t"/>
        </a:scene3d>
        <a:sp3d/>
      </dgm:spPr>
      <dgm:t>
        <a:bodyPr/>
        <a:lstStyle/>
        <a:p>
          <a:endParaRPr lang="en-US"/>
        </a:p>
      </dgm:t>
    </dgm:pt>
    <dgm:pt modelId="{001890B7-5413-1345-BFA8-05497AAEF17B}" type="pres">
      <dgm:prSet presAssocID="{E343F85B-AA45-0A47-BF5E-B666ADAE7804}" presName="Name23" presStyleLbl="parChTrans1D4" presStyleIdx="4" presStyleCnt="10"/>
      <dgm:spPr/>
      <dgm:t>
        <a:bodyPr/>
        <a:lstStyle/>
        <a:p>
          <a:endParaRPr lang="de-DE"/>
        </a:p>
      </dgm:t>
    </dgm:pt>
    <dgm:pt modelId="{62328777-2469-C04A-8D42-8CF4C4992381}" type="pres">
      <dgm:prSet presAssocID="{BA59494D-2FAF-C849-98C8-C3EAC77074EC}" presName="hierRoot4" presStyleCnt="0"/>
      <dgm:spPr>
        <a:scene3d>
          <a:camera prst="orthographicFront"/>
          <a:lightRig rig="threePt" dir="t"/>
        </a:scene3d>
        <a:sp3d/>
      </dgm:spPr>
      <dgm:t>
        <a:bodyPr/>
        <a:lstStyle/>
        <a:p>
          <a:endParaRPr lang="en-US"/>
        </a:p>
      </dgm:t>
    </dgm:pt>
    <dgm:pt modelId="{3C5829CA-F5F8-7947-A2E0-6FB516A5CA46}" type="pres">
      <dgm:prSet presAssocID="{BA59494D-2FAF-C849-98C8-C3EAC77074EC}" presName="composite4" presStyleCnt="0"/>
      <dgm:spPr>
        <a:scene3d>
          <a:camera prst="orthographicFront"/>
          <a:lightRig rig="threePt" dir="t"/>
        </a:scene3d>
        <a:sp3d/>
      </dgm:spPr>
      <dgm:t>
        <a:bodyPr/>
        <a:lstStyle/>
        <a:p>
          <a:endParaRPr lang="en-US"/>
        </a:p>
      </dgm:t>
    </dgm:pt>
    <dgm:pt modelId="{AE4C7D07-88EA-0547-93E0-8A3D08938209}" type="pres">
      <dgm:prSet presAssocID="{BA59494D-2FAF-C849-98C8-C3EAC77074EC}" presName="background4" presStyleLbl="node4" presStyleIdx="4"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30F5082A-0C95-8144-B2DA-54F45BD33945}" type="pres">
      <dgm:prSet presAssocID="{BA59494D-2FAF-C849-98C8-C3EAC77074EC}" presName="text4" presStyleLbl="fgAcc4" presStyleIdx="4" presStyleCnt="10" custScaleX="175321" custLinFactY="16619" custLinFactNeighborX="26292" custLinFactNeighborY="100000">
        <dgm:presLayoutVars>
          <dgm:chPref val="3"/>
        </dgm:presLayoutVars>
      </dgm:prSet>
      <dgm:spPr/>
      <dgm:t>
        <a:bodyPr/>
        <a:lstStyle/>
        <a:p>
          <a:endParaRPr lang="de-DE"/>
        </a:p>
      </dgm:t>
    </dgm:pt>
    <dgm:pt modelId="{121C9961-DB02-C544-8EAA-A3C5887CAB8B}" type="pres">
      <dgm:prSet presAssocID="{BA59494D-2FAF-C849-98C8-C3EAC77074EC}" presName="hierChild5" presStyleCnt="0"/>
      <dgm:spPr>
        <a:scene3d>
          <a:camera prst="orthographicFront"/>
          <a:lightRig rig="threePt" dir="t"/>
        </a:scene3d>
        <a:sp3d/>
      </dgm:spPr>
      <dgm:t>
        <a:bodyPr/>
        <a:lstStyle/>
        <a:p>
          <a:endParaRPr lang="en-US"/>
        </a:p>
      </dgm:t>
    </dgm:pt>
    <dgm:pt modelId="{D9CC8043-F229-024E-BE5A-CA0B48D4313F}" type="pres">
      <dgm:prSet presAssocID="{B0E39A12-5E5C-064A-B4FD-BA4005BA4621}" presName="Name23" presStyleLbl="parChTrans1D4" presStyleIdx="5" presStyleCnt="10"/>
      <dgm:spPr/>
      <dgm:t>
        <a:bodyPr/>
        <a:lstStyle/>
        <a:p>
          <a:endParaRPr lang="de-DE"/>
        </a:p>
      </dgm:t>
    </dgm:pt>
    <dgm:pt modelId="{ED8AC465-F2F6-1541-A428-A13AB1364188}" type="pres">
      <dgm:prSet presAssocID="{BF12D5F3-8879-CE4C-AE75-240473D1623B}" presName="hierRoot4" presStyleCnt="0"/>
      <dgm:spPr>
        <a:scene3d>
          <a:camera prst="orthographicFront"/>
          <a:lightRig rig="threePt" dir="t"/>
        </a:scene3d>
        <a:sp3d/>
      </dgm:spPr>
      <dgm:t>
        <a:bodyPr/>
        <a:lstStyle/>
        <a:p>
          <a:endParaRPr lang="en-US"/>
        </a:p>
      </dgm:t>
    </dgm:pt>
    <dgm:pt modelId="{F80D20E7-BCAA-A841-AC3A-3545332085A4}" type="pres">
      <dgm:prSet presAssocID="{BF12D5F3-8879-CE4C-AE75-240473D1623B}" presName="composite4" presStyleCnt="0"/>
      <dgm:spPr>
        <a:scene3d>
          <a:camera prst="orthographicFront"/>
          <a:lightRig rig="threePt" dir="t"/>
        </a:scene3d>
        <a:sp3d/>
      </dgm:spPr>
      <dgm:t>
        <a:bodyPr/>
        <a:lstStyle/>
        <a:p>
          <a:endParaRPr lang="en-US"/>
        </a:p>
      </dgm:t>
    </dgm:pt>
    <dgm:pt modelId="{52DDDB7D-75F5-0347-A8FB-6A5673E70680}" type="pres">
      <dgm:prSet presAssocID="{BF12D5F3-8879-CE4C-AE75-240473D1623B}" presName="background4" presStyleLbl="node4" presStyleIdx="5"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DF3FF7AE-153A-D344-8BD6-156BFA7789E7}" type="pres">
      <dgm:prSet presAssocID="{BF12D5F3-8879-CE4C-AE75-240473D1623B}" presName="text4" presStyleLbl="fgAcc4" presStyleIdx="5" presStyleCnt="10" custScaleX="175321" custLinFactY="16619" custLinFactNeighborX="26292" custLinFactNeighborY="100000">
        <dgm:presLayoutVars>
          <dgm:chPref val="3"/>
        </dgm:presLayoutVars>
      </dgm:prSet>
      <dgm:spPr/>
      <dgm:t>
        <a:bodyPr/>
        <a:lstStyle/>
        <a:p>
          <a:endParaRPr lang="de-DE"/>
        </a:p>
      </dgm:t>
    </dgm:pt>
    <dgm:pt modelId="{B5E3A33D-2A78-AB46-8EF5-4F04C5F98EE0}" type="pres">
      <dgm:prSet presAssocID="{BF12D5F3-8879-CE4C-AE75-240473D1623B}" presName="hierChild5" presStyleCnt="0"/>
      <dgm:spPr>
        <a:scene3d>
          <a:camera prst="orthographicFront"/>
          <a:lightRig rig="threePt" dir="t"/>
        </a:scene3d>
        <a:sp3d/>
      </dgm:spPr>
      <dgm:t>
        <a:bodyPr/>
        <a:lstStyle/>
        <a:p>
          <a:endParaRPr lang="en-US"/>
        </a:p>
      </dgm:t>
    </dgm:pt>
    <dgm:pt modelId="{0C1871EF-0DC3-A645-BCC4-77CA1DF02077}" type="pres">
      <dgm:prSet presAssocID="{F550C6EF-F651-8340-8F9E-49DB22F798B5}" presName="Name23" presStyleLbl="parChTrans1D4" presStyleIdx="6" presStyleCnt="10"/>
      <dgm:spPr/>
      <dgm:t>
        <a:bodyPr/>
        <a:lstStyle/>
        <a:p>
          <a:endParaRPr lang="de-DE"/>
        </a:p>
      </dgm:t>
    </dgm:pt>
    <dgm:pt modelId="{4821F368-991F-1548-8917-36856B5FFF88}" type="pres">
      <dgm:prSet presAssocID="{AAE8EB34-88B7-5145-AC4A-343A52549879}" presName="hierRoot4" presStyleCnt="0"/>
      <dgm:spPr>
        <a:scene3d>
          <a:camera prst="orthographicFront"/>
          <a:lightRig rig="threePt" dir="t"/>
        </a:scene3d>
        <a:sp3d/>
      </dgm:spPr>
      <dgm:t>
        <a:bodyPr/>
        <a:lstStyle/>
        <a:p>
          <a:endParaRPr lang="en-US"/>
        </a:p>
      </dgm:t>
    </dgm:pt>
    <dgm:pt modelId="{B75B7CDE-860A-CB4D-851F-E1DD6917383B}" type="pres">
      <dgm:prSet presAssocID="{AAE8EB34-88B7-5145-AC4A-343A52549879}" presName="composite4" presStyleCnt="0"/>
      <dgm:spPr>
        <a:scene3d>
          <a:camera prst="orthographicFront"/>
          <a:lightRig rig="threePt" dir="t"/>
        </a:scene3d>
        <a:sp3d/>
      </dgm:spPr>
      <dgm:t>
        <a:bodyPr/>
        <a:lstStyle/>
        <a:p>
          <a:endParaRPr lang="en-US"/>
        </a:p>
      </dgm:t>
    </dgm:pt>
    <dgm:pt modelId="{4EC58B8E-F328-C84D-B375-8B7251ADF15C}" type="pres">
      <dgm:prSet presAssocID="{AAE8EB34-88B7-5145-AC4A-343A52549879}" presName="background4" presStyleLbl="node4" presStyleIdx="6"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884BD9D5-0E09-0F46-A3A1-98810F6DCF3C}" type="pres">
      <dgm:prSet presAssocID="{AAE8EB34-88B7-5145-AC4A-343A52549879}" presName="text4" presStyleLbl="fgAcc4" presStyleIdx="6" presStyleCnt="10" custScaleX="175321" custLinFactY="16619" custLinFactNeighborX="26292" custLinFactNeighborY="100000">
        <dgm:presLayoutVars>
          <dgm:chPref val="3"/>
        </dgm:presLayoutVars>
      </dgm:prSet>
      <dgm:spPr/>
      <dgm:t>
        <a:bodyPr/>
        <a:lstStyle/>
        <a:p>
          <a:endParaRPr lang="de-DE"/>
        </a:p>
      </dgm:t>
    </dgm:pt>
    <dgm:pt modelId="{BB18494C-54B3-9642-AD78-49964C8CD28D}" type="pres">
      <dgm:prSet presAssocID="{AAE8EB34-88B7-5145-AC4A-343A52549879}" presName="hierChild5" presStyleCnt="0"/>
      <dgm:spPr>
        <a:scene3d>
          <a:camera prst="orthographicFront"/>
          <a:lightRig rig="threePt" dir="t"/>
        </a:scene3d>
        <a:sp3d/>
      </dgm:spPr>
      <dgm:t>
        <a:bodyPr/>
        <a:lstStyle/>
        <a:p>
          <a:endParaRPr lang="en-US"/>
        </a:p>
      </dgm:t>
    </dgm:pt>
    <dgm:pt modelId="{E5AB76CE-73FB-E944-8E88-FFC8726418A7}" type="pres">
      <dgm:prSet presAssocID="{03C8D628-9C63-224E-BDC4-81306861CF34}" presName="Name17" presStyleLbl="parChTrans1D3" presStyleIdx="1" presStyleCnt="4"/>
      <dgm:spPr/>
      <dgm:t>
        <a:bodyPr/>
        <a:lstStyle/>
        <a:p>
          <a:endParaRPr lang="de-DE"/>
        </a:p>
      </dgm:t>
    </dgm:pt>
    <dgm:pt modelId="{98334284-9C42-3D42-BD72-6DDF2E874611}" type="pres">
      <dgm:prSet presAssocID="{5582F0D1-67CD-DF45-B020-1ECE6EDC800B}" presName="hierRoot3" presStyleCnt="0"/>
      <dgm:spPr>
        <a:scene3d>
          <a:camera prst="orthographicFront"/>
          <a:lightRig rig="threePt" dir="t"/>
        </a:scene3d>
        <a:sp3d/>
      </dgm:spPr>
      <dgm:t>
        <a:bodyPr/>
        <a:lstStyle/>
        <a:p>
          <a:endParaRPr lang="en-US"/>
        </a:p>
      </dgm:t>
    </dgm:pt>
    <dgm:pt modelId="{39E75E17-22EE-E341-A770-F1CA5AA4B298}" type="pres">
      <dgm:prSet presAssocID="{5582F0D1-67CD-DF45-B020-1ECE6EDC800B}" presName="composite3" presStyleCnt="0"/>
      <dgm:spPr>
        <a:scene3d>
          <a:camera prst="orthographicFront"/>
          <a:lightRig rig="threePt" dir="t"/>
        </a:scene3d>
        <a:sp3d/>
      </dgm:spPr>
      <dgm:t>
        <a:bodyPr/>
        <a:lstStyle/>
        <a:p>
          <a:endParaRPr lang="en-US"/>
        </a:p>
      </dgm:t>
    </dgm:pt>
    <dgm:pt modelId="{526FE679-C86D-DB48-92F0-23956C03D047}" type="pres">
      <dgm:prSet presAssocID="{5582F0D1-67CD-DF45-B020-1ECE6EDC800B}" presName="background3" presStyleLbl="node3" presStyleIdx="1"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04FC3124-17D2-7B43-8C93-791DC5B80FEC}" type="pres">
      <dgm:prSet presAssocID="{5582F0D1-67CD-DF45-B020-1ECE6EDC800B}" presName="text3" presStyleLbl="fgAcc3" presStyleIdx="1" presStyleCnt="4" custScaleX="265690" custLinFactNeighborX="69834" custLinFactNeighborY="-65477">
        <dgm:presLayoutVars>
          <dgm:chPref val="3"/>
        </dgm:presLayoutVars>
      </dgm:prSet>
      <dgm:spPr/>
      <dgm:t>
        <a:bodyPr/>
        <a:lstStyle/>
        <a:p>
          <a:endParaRPr lang="de-DE"/>
        </a:p>
      </dgm:t>
    </dgm:pt>
    <dgm:pt modelId="{3F4CD76A-80FE-2C4B-AD22-2C31CC024BC9}" type="pres">
      <dgm:prSet presAssocID="{5582F0D1-67CD-DF45-B020-1ECE6EDC800B}" presName="hierChild4" presStyleCnt="0"/>
      <dgm:spPr>
        <a:scene3d>
          <a:camera prst="orthographicFront"/>
          <a:lightRig rig="threePt" dir="t"/>
        </a:scene3d>
        <a:sp3d/>
      </dgm:spPr>
      <dgm:t>
        <a:bodyPr/>
        <a:lstStyle/>
        <a:p>
          <a:endParaRPr lang="en-US"/>
        </a:p>
      </dgm:t>
    </dgm:pt>
    <dgm:pt modelId="{4FA62992-6CDA-B545-B2CC-080F61EEEF30}" type="pres">
      <dgm:prSet presAssocID="{27AA163B-D211-D84A-836A-2943613BE3F2}" presName="Name23" presStyleLbl="parChTrans1D4" presStyleIdx="7" presStyleCnt="10"/>
      <dgm:spPr/>
      <dgm:t>
        <a:bodyPr/>
        <a:lstStyle/>
        <a:p>
          <a:endParaRPr lang="de-DE"/>
        </a:p>
      </dgm:t>
    </dgm:pt>
    <dgm:pt modelId="{635EC97B-CE53-B14D-9910-F0DCE026B4DE}" type="pres">
      <dgm:prSet presAssocID="{EDFDAD49-C83E-9E47-AAFE-CF40A5237BDC}" presName="hierRoot4" presStyleCnt="0"/>
      <dgm:spPr>
        <a:scene3d>
          <a:camera prst="orthographicFront"/>
          <a:lightRig rig="threePt" dir="t"/>
        </a:scene3d>
        <a:sp3d/>
      </dgm:spPr>
      <dgm:t>
        <a:bodyPr/>
        <a:lstStyle/>
        <a:p>
          <a:endParaRPr lang="en-US"/>
        </a:p>
      </dgm:t>
    </dgm:pt>
    <dgm:pt modelId="{48D63234-584B-D745-B696-6ACD91F1D463}" type="pres">
      <dgm:prSet presAssocID="{EDFDAD49-C83E-9E47-AAFE-CF40A5237BDC}" presName="composite4" presStyleCnt="0"/>
      <dgm:spPr>
        <a:scene3d>
          <a:camera prst="orthographicFront"/>
          <a:lightRig rig="threePt" dir="t"/>
        </a:scene3d>
        <a:sp3d/>
      </dgm:spPr>
      <dgm:t>
        <a:bodyPr/>
        <a:lstStyle/>
        <a:p>
          <a:endParaRPr lang="en-US"/>
        </a:p>
      </dgm:t>
    </dgm:pt>
    <dgm:pt modelId="{5C1EC76C-5971-3C43-9E0A-15333E80292F}" type="pres">
      <dgm:prSet presAssocID="{EDFDAD49-C83E-9E47-AAFE-CF40A5237BDC}" presName="background4" presStyleLbl="node4" presStyleIdx="7"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7B0EBB1E-6283-FC43-9A1B-167458F890DC}" type="pres">
      <dgm:prSet presAssocID="{EDFDAD49-C83E-9E47-AAFE-CF40A5237BDC}" presName="text4" presStyleLbl="fgAcc4" presStyleIdx="7" presStyleCnt="10" custScaleX="226948" custLinFactNeighborX="73538" custLinFactNeighborY="21040">
        <dgm:presLayoutVars>
          <dgm:chPref val="3"/>
        </dgm:presLayoutVars>
      </dgm:prSet>
      <dgm:spPr/>
      <dgm:t>
        <a:bodyPr/>
        <a:lstStyle/>
        <a:p>
          <a:endParaRPr lang="de-DE"/>
        </a:p>
      </dgm:t>
    </dgm:pt>
    <dgm:pt modelId="{6CBE49DF-B610-E343-8295-615319239D07}" type="pres">
      <dgm:prSet presAssocID="{EDFDAD49-C83E-9E47-AAFE-CF40A5237BDC}" presName="hierChild5" presStyleCnt="0"/>
      <dgm:spPr>
        <a:scene3d>
          <a:camera prst="orthographicFront"/>
          <a:lightRig rig="threePt" dir="t"/>
        </a:scene3d>
        <a:sp3d/>
      </dgm:spPr>
      <dgm:t>
        <a:bodyPr/>
        <a:lstStyle/>
        <a:p>
          <a:endParaRPr lang="en-US"/>
        </a:p>
      </dgm:t>
    </dgm:pt>
    <dgm:pt modelId="{8EF044B0-1DB3-E042-A269-B52625540783}" type="pres">
      <dgm:prSet presAssocID="{91882B85-E044-6D47-83E9-C63FD7ECD47C}" presName="Name23" presStyleLbl="parChTrans1D4" presStyleIdx="8" presStyleCnt="10"/>
      <dgm:spPr/>
      <dgm:t>
        <a:bodyPr/>
        <a:lstStyle/>
        <a:p>
          <a:endParaRPr lang="en-US"/>
        </a:p>
      </dgm:t>
    </dgm:pt>
    <dgm:pt modelId="{76BABB27-0849-7E4B-9DF6-DB8AEB96FB89}" type="pres">
      <dgm:prSet presAssocID="{8D43369D-67F2-D54E-ADF4-A116006DDBF3}" presName="hierRoot4" presStyleCnt="0"/>
      <dgm:spPr/>
      <dgm:t>
        <a:bodyPr/>
        <a:lstStyle/>
        <a:p>
          <a:endParaRPr lang="en-US"/>
        </a:p>
      </dgm:t>
    </dgm:pt>
    <dgm:pt modelId="{F9420373-6FE0-F145-9BF9-C4355F35C97B}" type="pres">
      <dgm:prSet presAssocID="{8D43369D-67F2-D54E-ADF4-A116006DDBF3}" presName="composite4" presStyleCnt="0"/>
      <dgm:spPr/>
      <dgm:t>
        <a:bodyPr/>
        <a:lstStyle/>
        <a:p>
          <a:endParaRPr lang="en-US"/>
        </a:p>
      </dgm:t>
    </dgm:pt>
    <dgm:pt modelId="{DBEBBCE7-2789-B745-B9F4-A5D86DA8D952}" type="pres">
      <dgm:prSet presAssocID="{8D43369D-67F2-D54E-ADF4-A116006DDBF3}" presName="background4" presStyleLbl="node4" presStyleIdx="8"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8D2C9775-C4B7-3544-A3C3-450E8648651C}" type="pres">
      <dgm:prSet presAssocID="{8D43369D-67F2-D54E-ADF4-A116006DDBF3}" presName="text4" presStyleLbl="fgAcc4" presStyleIdx="8" presStyleCnt="10" custLinFactNeighborX="74339" custLinFactNeighborY="23291">
        <dgm:presLayoutVars>
          <dgm:chPref val="3"/>
        </dgm:presLayoutVars>
      </dgm:prSet>
      <dgm:spPr/>
      <dgm:t>
        <a:bodyPr/>
        <a:lstStyle/>
        <a:p>
          <a:endParaRPr lang="en-US"/>
        </a:p>
      </dgm:t>
    </dgm:pt>
    <dgm:pt modelId="{C124FD81-40C5-0040-80B9-9B84B69CE9D1}" type="pres">
      <dgm:prSet presAssocID="{8D43369D-67F2-D54E-ADF4-A116006DDBF3}" presName="hierChild5" presStyleCnt="0"/>
      <dgm:spPr/>
      <dgm:t>
        <a:bodyPr/>
        <a:lstStyle/>
        <a:p>
          <a:endParaRPr lang="en-US"/>
        </a:p>
      </dgm:t>
    </dgm:pt>
    <dgm:pt modelId="{A9FD8591-6864-944B-932D-3DE25FBD3698}" type="pres">
      <dgm:prSet presAssocID="{6C6B5FD5-368B-724D-B60B-014C972B3145}" presName="Name23" presStyleLbl="parChTrans1D4" presStyleIdx="9" presStyleCnt="10"/>
      <dgm:spPr/>
      <dgm:t>
        <a:bodyPr/>
        <a:lstStyle/>
        <a:p>
          <a:endParaRPr lang="de-DE"/>
        </a:p>
      </dgm:t>
    </dgm:pt>
    <dgm:pt modelId="{576B94CF-3BFB-9840-9A95-B94BA610BA2D}" type="pres">
      <dgm:prSet presAssocID="{EA2D4A74-C8C3-A244-90CF-3284232A0E71}" presName="hierRoot4" presStyleCnt="0"/>
      <dgm:spPr>
        <a:scene3d>
          <a:camera prst="orthographicFront"/>
          <a:lightRig rig="threePt" dir="t"/>
        </a:scene3d>
        <a:sp3d/>
      </dgm:spPr>
      <dgm:t>
        <a:bodyPr/>
        <a:lstStyle/>
        <a:p>
          <a:endParaRPr lang="en-US"/>
        </a:p>
      </dgm:t>
    </dgm:pt>
    <dgm:pt modelId="{65EE42FF-1CC8-DF45-ADAD-64E91535AFDF}" type="pres">
      <dgm:prSet presAssocID="{EA2D4A74-C8C3-A244-90CF-3284232A0E71}" presName="composite4" presStyleCnt="0"/>
      <dgm:spPr>
        <a:scene3d>
          <a:camera prst="orthographicFront"/>
          <a:lightRig rig="threePt" dir="t"/>
        </a:scene3d>
        <a:sp3d/>
      </dgm:spPr>
      <dgm:t>
        <a:bodyPr/>
        <a:lstStyle/>
        <a:p>
          <a:endParaRPr lang="en-US"/>
        </a:p>
      </dgm:t>
    </dgm:pt>
    <dgm:pt modelId="{3DD0A3D0-85DA-F248-BFD2-0CF375A8CB3D}" type="pres">
      <dgm:prSet presAssocID="{EA2D4A74-C8C3-A244-90CF-3284232A0E71}" presName="background4" presStyleLbl="node4" presStyleIdx="9" presStyleCnt="10">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8544A4C4-DABB-A441-B513-EBB161837AF5}" type="pres">
      <dgm:prSet presAssocID="{EA2D4A74-C8C3-A244-90CF-3284232A0E71}" presName="text4" presStyleLbl="fgAcc4" presStyleIdx="9" presStyleCnt="10" custScaleX="226948" custLinFactNeighborX="68593" custLinFactNeighborY="21040">
        <dgm:presLayoutVars>
          <dgm:chPref val="3"/>
        </dgm:presLayoutVars>
      </dgm:prSet>
      <dgm:spPr/>
      <dgm:t>
        <a:bodyPr/>
        <a:lstStyle/>
        <a:p>
          <a:endParaRPr lang="de-DE"/>
        </a:p>
      </dgm:t>
    </dgm:pt>
    <dgm:pt modelId="{40C06ABF-3889-DB4B-A13E-9A893D17A154}" type="pres">
      <dgm:prSet presAssocID="{EA2D4A74-C8C3-A244-90CF-3284232A0E71}" presName="hierChild5" presStyleCnt="0"/>
      <dgm:spPr>
        <a:scene3d>
          <a:camera prst="orthographicFront"/>
          <a:lightRig rig="threePt" dir="t"/>
        </a:scene3d>
        <a:sp3d/>
      </dgm:spPr>
      <dgm:t>
        <a:bodyPr/>
        <a:lstStyle/>
        <a:p>
          <a:endParaRPr lang="en-US"/>
        </a:p>
      </dgm:t>
    </dgm:pt>
    <dgm:pt modelId="{CE4DB804-39B3-4E4A-9804-F718E1F85B12}" type="pres">
      <dgm:prSet presAssocID="{5E70DFF9-28E2-0C45-A871-B3FAC9C04DA2}" presName="Name10" presStyleLbl="parChTrans1D2" presStyleIdx="1" presStyleCnt="2"/>
      <dgm:spPr/>
      <dgm:t>
        <a:bodyPr/>
        <a:lstStyle/>
        <a:p>
          <a:endParaRPr lang="de-DE"/>
        </a:p>
      </dgm:t>
    </dgm:pt>
    <dgm:pt modelId="{9D28ECC2-AA55-6948-BB09-D5BB81DC1114}" type="pres">
      <dgm:prSet presAssocID="{F3A7807E-FFF1-A64C-8869-5F6C9F597593}" presName="hierRoot2" presStyleCnt="0"/>
      <dgm:spPr>
        <a:scene3d>
          <a:camera prst="orthographicFront"/>
          <a:lightRig rig="threePt" dir="t"/>
        </a:scene3d>
        <a:sp3d/>
      </dgm:spPr>
      <dgm:t>
        <a:bodyPr/>
        <a:lstStyle/>
        <a:p>
          <a:endParaRPr lang="en-US"/>
        </a:p>
      </dgm:t>
    </dgm:pt>
    <dgm:pt modelId="{6A8B0C61-8192-5640-AF50-FA30C778DC55}" type="pres">
      <dgm:prSet presAssocID="{F3A7807E-FFF1-A64C-8869-5F6C9F597593}" presName="composite2" presStyleCnt="0"/>
      <dgm:spPr>
        <a:scene3d>
          <a:camera prst="orthographicFront"/>
          <a:lightRig rig="threePt" dir="t"/>
        </a:scene3d>
        <a:sp3d/>
      </dgm:spPr>
      <dgm:t>
        <a:bodyPr/>
        <a:lstStyle/>
        <a:p>
          <a:endParaRPr lang="en-US"/>
        </a:p>
      </dgm:t>
    </dgm:pt>
    <dgm:pt modelId="{4F1A0BED-9268-7C4C-85A7-62E1D3FC14F7}" type="pres">
      <dgm:prSet presAssocID="{F3A7807E-FFF1-A64C-8869-5F6C9F597593}" presName="background2" presStyleLbl="node2" presStyleIdx="1" presStyleCnt="2">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90F5967D-EFF8-914A-83FC-8D6830293284}" type="pres">
      <dgm:prSet presAssocID="{F3A7807E-FFF1-A64C-8869-5F6C9F597593}" presName="text2" presStyleLbl="fgAcc2" presStyleIdx="1" presStyleCnt="2" custScaleX="493333" custLinFactX="-55372" custLinFactY="-100000" custLinFactNeighborX="-100000" custLinFactNeighborY="-199237">
        <dgm:presLayoutVars>
          <dgm:chPref val="3"/>
        </dgm:presLayoutVars>
      </dgm:prSet>
      <dgm:spPr/>
      <dgm:t>
        <a:bodyPr/>
        <a:lstStyle/>
        <a:p>
          <a:endParaRPr lang="de-DE"/>
        </a:p>
      </dgm:t>
    </dgm:pt>
    <dgm:pt modelId="{EEBEF2A8-2639-D343-A671-F410B069A655}" type="pres">
      <dgm:prSet presAssocID="{F3A7807E-FFF1-A64C-8869-5F6C9F597593}" presName="hierChild3" presStyleCnt="0"/>
      <dgm:spPr>
        <a:scene3d>
          <a:camera prst="orthographicFront"/>
          <a:lightRig rig="threePt" dir="t"/>
        </a:scene3d>
        <a:sp3d/>
      </dgm:spPr>
      <dgm:t>
        <a:bodyPr/>
        <a:lstStyle/>
        <a:p>
          <a:endParaRPr lang="en-US"/>
        </a:p>
      </dgm:t>
    </dgm:pt>
    <dgm:pt modelId="{A4F98991-D302-BE4D-921E-ADCE05F49CA7}" type="pres">
      <dgm:prSet presAssocID="{9DBD8939-F7AA-704B-9163-31E6DFF52D77}" presName="Name17" presStyleLbl="parChTrans1D3" presStyleIdx="2" presStyleCnt="4"/>
      <dgm:spPr/>
      <dgm:t>
        <a:bodyPr/>
        <a:lstStyle/>
        <a:p>
          <a:endParaRPr lang="de-DE"/>
        </a:p>
      </dgm:t>
    </dgm:pt>
    <dgm:pt modelId="{3F1BE53D-8174-C945-8E95-7C4A546395D2}" type="pres">
      <dgm:prSet presAssocID="{0632E3F1-B17E-064B-A39B-7D6E9A1B5059}" presName="hierRoot3" presStyleCnt="0"/>
      <dgm:spPr>
        <a:scene3d>
          <a:camera prst="orthographicFront"/>
          <a:lightRig rig="threePt" dir="t"/>
        </a:scene3d>
        <a:sp3d/>
      </dgm:spPr>
      <dgm:t>
        <a:bodyPr/>
        <a:lstStyle/>
        <a:p>
          <a:endParaRPr lang="en-US"/>
        </a:p>
      </dgm:t>
    </dgm:pt>
    <dgm:pt modelId="{98FD766A-A85D-B84F-93B0-AB6E973B3F68}" type="pres">
      <dgm:prSet presAssocID="{0632E3F1-B17E-064B-A39B-7D6E9A1B5059}" presName="composite3" presStyleCnt="0"/>
      <dgm:spPr>
        <a:scene3d>
          <a:camera prst="orthographicFront"/>
          <a:lightRig rig="threePt" dir="t"/>
        </a:scene3d>
        <a:sp3d/>
      </dgm:spPr>
      <dgm:t>
        <a:bodyPr/>
        <a:lstStyle/>
        <a:p>
          <a:endParaRPr lang="en-US"/>
        </a:p>
      </dgm:t>
    </dgm:pt>
    <dgm:pt modelId="{FB4296D9-754B-4F42-9F73-B51042CEC411}" type="pres">
      <dgm:prSet presAssocID="{0632E3F1-B17E-064B-A39B-7D6E9A1B5059}" presName="background3" presStyleLbl="node3" presStyleIdx="2"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E5AE7B90-C4BD-BA4F-9A2B-BB7F7AB0CA74}" type="pres">
      <dgm:prSet presAssocID="{0632E3F1-B17E-064B-A39B-7D6E9A1B5059}" presName="text3" presStyleLbl="fgAcc3" presStyleIdx="2" presStyleCnt="4" custAng="0" custScaleX="165681" custLinFactX="-65206" custLinFactY="-100000" custLinFactNeighborX="-100000" custLinFactNeighborY="-166430">
        <dgm:presLayoutVars>
          <dgm:chPref val="3"/>
        </dgm:presLayoutVars>
      </dgm:prSet>
      <dgm:spPr/>
      <dgm:t>
        <a:bodyPr/>
        <a:lstStyle/>
        <a:p>
          <a:endParaRPr lang="de-DE"/>
        </a:p>
      </dgm:t>
    </dgm:pt>
    <dgm:pt modelId="{F89B5587-6F5C-E14D-92CC-74DF4774C7F5}" type="pres">
      <dgm:prSet presAssocID="{0632E3F1-B17E-064B-A39B-7D6E9A1B5059}" presName="hierChild4" presStyleCnt="0"/>
      <dgm:spPr>
        <a:scene3d>
          <a:camera prst="orthographicFront"/>
          <a:lightRig rig="threePt" dir="t"/>
        </a:scene3d>
        <a:sp3d/>
      </dgm:spPr>
      <dgm:t>
        <a:bodyPr/>
        <a:lstStyle/>
        <a:p>
          <a:endParaRPr lang="en-US"/>
        </a:p>
      </dgm:t>
    </dgm:pt>
    <dgm:pt modelId="{61854F8E-F9EE-7742-A133-9DF82213B564}" type="pres">
      <dgm:prSet presAssocID="{76F9B2C0-9518-1D45-9BD1-3B18A43732D5}" presName="Name17" presStyleLbl="parChTrans1D3" presStyleIdx="3" presStyleCnt="4"/>
      <dgm:spPr/>
      <dgm:t>
        <a:bodyPr/>
        <a:lstStyle/>
        <a:p>
          <a:endParaRPr lang="de-DE"/>
        </a:p>
      </dgm:t>
    </dgm:pt>
    <dgm:pt modelId="{76C438C9-E744-2649-A295-14169D144B85}" type="pres">
      <dgm:prSet presAssocID="{B1DFB9AD-9405-A94B-ACB2-CB671941913D}" presName="hierRoot3" presStyleCnt="0"/>
      <dgm:spPr>
        <a:scene3d>
          <a:camera prst="orthographicFront"/>
          <a:lightRig rig="threePt" dir="t"/>
        </a:scene3d>
        <a:sp3d/>
      </dgm:spPr>
      <dgm:t>
        <a:bodyPr/>
        <a:lstStyle/>
        <a:p>
          <a:endParaRPr lang="en-US"/>
        </a:p>
      </dgm:t>
    </dgm:pt>
    <dgm:pt modelId="{F0B664EF-F821-874E-AD74-A0A2D874BAA6}" type="pres">
      <dgm:prSet presAssocID="{B1DFB9AD-9405-A94B-ACB2-CB671941913D}" presName="composite3" presStyleCnt="0"/>
      <dgm:spPr>
        <a:scene3d>
          <a:camera prst="orthographicFront"/>
          <a:lightRig rig="threePt" dir="t"/>
        </a:scene3d>
        <a:sp3d/>
      </dgm:spPr>
      <dgm:t>
        <a:bodyPr/>
        <a:lstStyle/>
        <a:p>
          <a:endParaRPr lang="en-US"/>
        </a:p>
      </dgm:t>
    </dgm:pt>
    <dgm:pt modelId="{C65D4A89-50FB-BF42-BF0F-32830A50F237}" type="pres">
      <dgm:prSet presAssocID="{B1DFB9AD-9405-A94B-ACB2-CB671941913D}" presName="background3" presStyleLbl="node3" presStyleIdx="3"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3E61C915-5097-2048-B56F-181474F393C1}" type="pres">
      <dgm:prSet presAssocID="{B1DFB9AD-9405-A94B-ACB2-CB671941913D}" presName="text3" presStyleLbl="fgAcc3" presStyleIdx="3" presStyleCnt="4" custAng="0" custScaleX="165681" custLinFactX="-54857" custLinFactY="-100000" custLinFactNeighborX="-100000" custLinFactNeighborY="-166431">
        <dgm:presLayoutVars>
          <dgm:chPref val="3"/>
        </dgm:presLayoutVars>
      </dgm:prSet>
      <dgm:spPr/>
      <dgm:t>
        <a:bodyPr/>
        <a:lstStyle/>
        <a:p>
          <a:endParaRPr lang="de-DE"/>
        </a:p>
      </dgm:t>
    </dgm:pt>
    <dgm:pt modelId="{54361249-DF23-5E40-B4FA-281A84C11AD9}" type="pres">
      <dgm:prSet presAssocID="{B1DFB9AD-9405-A94B-ACB2-CB671941913D}" presName="hierChild4" presStyleCnt="0"/>
      <dgm:spPr>
        <a:scene3d>
          <a:camera prst="orthographicFront"/>
          <a:lightRig rig="threePt" dir="t"/>
        </a:scene3d>
        <a:sp3d/>
      </dgm:spPr>
      <dgm:t>
        <a:bodyPr/>
        <a:lstStyle/>
        <a:p>
          <a:endParaRPr lang="en-US"/>
        </a:p>
      </dgm:t>
    </dgm:pt>
  </dgm:ptLst>
  <dgm:cxnLst>
    <dgm:cxn modelId="{B439590A-D74B-2A46-87C1-6528C39DF714}" srcId="{5DA90B94-A1ED-0241-BBE5-A4EC4CC4C0EA}" destId="{1E0D97FD-21B7-8642-94CD-2AD09779969D}" srcOrd="0" destOrd="0" parTransId="{7E63B6E1-509F-2048-829A-C7223ACCD46E}" sibTransId="{DB5B893C-2F7B-AF42-8F23-8ABEDC0315BC}"/>
    <dgm:cxn modelId="{B32D986B-2455-8947-BD7F-2E804312C0D4}" type="presOf" srcId="{5DA90B94-A1ED-0241-BBE5-A4EC4CC4C0EA}" destId="{065DD341-4078-4046-9E58-9AE34DBEAD76}" srcOrd="0" destOrd="0" presId="urn:microsoft.com/office/officeart/2005/8/layout/hierarchy1"/>
    <dgm:cxn modelId="{933170A8-AEE0-2145-AF9D-49294570DA0B}" type="presOf" srcId="{935A7069-F86A-414A-8F1B-9BB4D063977B}" destId="{9E3F97F7-F934-654B-8E34-CC30B34A827A}" srcOrd="0" destOrd="0" presId="urn:microsoft.com/office/officeart/2005/8/layout/hierarchy1"/>
    <dgm:cxn modelId="{BE94CEB9-C17F-BB4D-938C-DB328A9B4BC3}" type="presOf" srcId="{F3A7807E-FFF1-A64C-8869-5F6C9F597593}" destId="{90F5967D-EFF8-914A-83FC-8D6830293284}" srcOrd="0" destOrd="0" presId="urn:microsoft.com/office/officeart/2005/8/layout/hierarchy1"/>
    <dgm:cxn modelId="{D1A2A2F1-4B35-2C42-BF09-7203D3FA6875}" type="presOf" srcId="{9DBD8939-F7AA-704B-9163-31E6DFF52D77}" destId="{A4F98991-D302-BE4D-921E-ADCE05F49CA7}" srcOrd="0" destOrd="0" presId="urn:microsoft.com/office/officeart/2005/8/layout/hierarchy1"/>
    <dgm:cxn modelId="{93EF6FEC-D723-0C41-9A0C-777687226E40}" type="presOf" srcId="{27AA163B-D211-D84A-836A-2943613BE3F2}" destId="{4FA62992-6CDA-B545-B2CC-080F61EEEF30}" srcOrd="0" destOrd="0" presId="urn:microsoft.com/office/officeart/2005/8/layout/hierarchy1"/>
    <dgm:cxn modelId="{75784BF4-1504-924E-8F1A-A624AC126D54}" type="presOf" srcId="{B1DFB9AD-9405-A94B-ACB2-CB671941913D}" destId="{3E61C915-5097-2048-B56F-181474F393C1}" srcOrd="0" destOrd="0" presId="urn:microsoft.com/office/officeart/2005/8/layout/hierarchy1"/>
    <dgm:cxn modelId="{C614E1C9-AE9A-334F-9408-D72669BC8D86}" type="presOf" srcId="{8D43369D-67F2-D54E-ADF4-A116006DDBF3}" destId="{8D2C9775-C4B7-3544-A3C3-450E8648651C}" srcOrd="0" destOrd="0" presId="urn:microsoft.com/office/officeart/2005/8/layout/hierarchy1"/>
    <dgm:cxn modelId="{43BE650B-058B-A440-824A-C83DB4C8EF28}" srcId="{F3A7807E-FFF1-A64C-8869-5F6C9F597593}" destId="{B1DFB9AD-9405-A94B-ACB2-CB671941913D}" srcOrd="1" destOrd="0" parTransId="{76F9B2C0-9518-1D45-9BD1-3B18A43732D5}" sibTransId="{8CE69FCA-0EF2-E54C-81FD-97D1E8901843}"/>
    <dgm:cxn modelId="{AEC98006-D44E-E243-B91B-110F2BD4B329}" srcId="{1E0D97FD-21B7-8642-94CD-2AD09779969D}" destId="{5582F0D1-67CD-DF45-B020-1ECE6EDC800B}" srcOrd="1" destOrd="0" parTransId="{03C8D628-9C63-224E-BDC4-81306861CF34}" sibTransId="{C9F62186-FDC6-E04B-8E03-9E6E1E90C9DF}"/>
    <dgm:cxn modelId="{0F340F97-37B0-BF4C-B516-525D5F88B656}" type="presOf" srcId="{6D222DB4-5472-D742-A66F-1E77AB727B74}" destId="{5E6170D4-F410-2543-BEDD-4C14B83C736B}" srcOrd="0" destOrd="0" presId="urn:microsoft.com/office/officeart/2005/8/layout/hierarchy1"/>
    <dgm:cxn modelId="{FCED8ACD-34F1-3246-A95F-B8AA84632214}" type="presOf" srcId="{03C8D628-9C63-224E-BDC4-81306861CF34}" destId="{E5AB76CE-73FB-E944-8E88-FFC8726418A7}" srcOrd="0" destOrd="0" presId="urn:microsoft.com/office/officeart/2005/8/layout/hierarchy1"/>
    <dgm:cxn modelId="{EB3F5278-77A3-7347-B196-DBF05D9A89B3}" type="presOf" srcId="{AAE8EB34-88B7-5145-AC4A-343A52549879}" destId="{884BD9D5-0E09-0F46-A3A1-98810F6DCF3C}" srcOrd="0" destOrd="0" presId="urn:microsoft.com/office/officeart/2005/8/layout/hierarchy1"/>
    <dgm:cxn modelId="{CC3B6CD7-88C7-2C40-91F8-41F7983BD52B}" srcId="{6D222DB4-5472-D742-A66F-1E77AB727B74}" destId="{BF12D5F3-8879-CE4C-AE75-240473D1623B}" srcOrd="1" destOrd="0" parTransId="{B0E39A12-5E5C-064A-B4FD-BA4005BA4621}" sibTransId="{444BD361-7859-0340-B455-1273997B00E5}"/>
    <dgm:cxn modelId="{4315ED4A-7E7F-2A4C-9CB7-00F9FD900175}" type="presOf" srcId="{5E70DFF9-28E2-0C45-A871-B3FAC9C04DA2}" destId="{CE4DB804-39B3-4E4A-9804-F718E1F85B12}" srcOrd="0" destOrd="0" presId="urn:microsoft.com/office/officeart/2005/8/layout/hierarchy1"/>
    <dgm:cxn modelId="{68B82D19-F750-D549-83A6-F147FB99D071}" type="presOf" srcId="{7E63B6E1-509F-2048-829A-C7223ACCD46E}" destId="{5BC3F2DA-E4C6-6242-9DB1-2B0CB9B3F834}" srcOrd="0" destOrd="0" presId="urn:microsoft.com/office/officeart/2005/8/layout/hierarchy1"/>
    <dgm:cxn modelId="{BFDAC714-9E41-8049-8DD2-77CF213B6939}" srcId="{5582F0D1-67CD-DF45-B020-1ECE6EDC800B}" destId="{EA2D4A74-C8C3-A244-90CF-3284232A0E71}" srcOrd="2" destOrd="0" parTransId="{6C6B5FD5-368B-724D-B60B-014C972B3145}" sibTransId="{5948AF09-24E3-EE49-B08F-E5FC21F46EBF}"/>
    <dgm:cxn modelId="{7B54E8DA-56FD-C84D-920E-DDE1AC161401}" type="presOf" srcId="{9638E2CD-3070-D14F-8925-1BA68263C739}" destId="{C5CBDFD8-5D62-6E48-B05F-2499F025A2F3}" srcOrd="0" destOrd="0" presId="urn:microsoft.com/office/officeart/2005/8/layout/hierarchy1"/>
    <dgm:cxn modelId="{F313A350-3DCF-EA41-BA6B-293D44DC1844}" srcId="{F3A7807E-FFF1-A64C-8869-5F6C9F597593}" destId="{0632E3F1-B17E-064B-A39B-7D6E9A1B5059}" srcOrd="0" destOrd="0" parTransId="{9DBD8939-F7AA-704B-9163-31E6DFF52D77}" sibTransId="{ED8695E8-2A48-1740-9318-958FBF30EA03}"/>
    <dgm:cxn modelId="{496A7A71-3444-2F42-A4EB-F5A8CD49551B}" type="presOf" srcId="{60889F9F-C82F-8348-9883-A752C420A2EB}" destId="{296EBD82-9604-5740-A6E1-8E051CC95DB2}" srcOrd="0" destOrd="0" presId="urn:microsoft.com/office/officeart/2005/8/layout/hierarchy1"/>
    <dgm:cxn modelId="{16EE5EB8-3B59-F540-8B12-5F6AF196FB1D}" type="presOf" srcId="{E343F85B-AA45-0A47-BF5E-B666ADAE7804}" destId="{001890B7-5413-1345-BFA8-05497AAEF17B}" srcOrd="0" destOrd="0" presId="urn:microsoft.com/office/officeart/2005/8/layout/hierarchy1"/>
    <dgm:cxn modelId="{D1CF50AE-4F64-1D40-BA76-F0ABFD7587FD}" type="presOf" srcId="{39DC23BE-7A3A-D14E-A33C-FEBD8A48AFB9}" destId="{3A782B90-A4A9-2748-9A18-BC98889A8F51}" srcOrd="0" destOrd="0" presId="urn:microsoft.com/office/officeart/2005/8/layout/hierarchy1"/>
    <dgm:cxn modelId="{55F8FDC2-2B60-5E44-8F62-492E436D10EE}" type="presOf" srcId="{EA2D4A74-C8C3-A244-90CF-3284232A0E71}" destId="{8544A4C4-DABB-A441-B513-EBB161837AF5}" srcOrd="0" destOrd="0" presId="urn:microsoft.com/office/officeart/2005/8/layout/hierarchy1"/>
    <dgm:cxn modelId="{421A4F8F-7D5E-2843-9456-33B8237BEDEF}" type="presOf" srcId="{6C6B5FD5-368B-724D-B60B-014C972B3145}" destId="{A9FD8591-6864-944B-932D-3DE25FBD3698}" srcOrd="0" destOrd="0" presId="urn:microsoft.com/office/officeart/2005/8/layout/hierarchy1"/>
    <dgm:cxn modelId="{09F10D2D-C0EE-F541-91C1-A0F4C06A72D7}" type="presOf" srcId="{B0E39A12-5E5C-064A-B4FD-BA4005BA4621}" destId="{D9CC8043-F229-024E-BE5A-CA0B48D4313F}" srcOrd="0" destOrd="0" presId="urn:microsoft.com/office/officeart/2005/8/layout/hierarchy1"/>
    <dgm:cxn modelId="{757DA683-D859-0645-AEA4-1912EF1E9B64}" type="presOf" srcId="{5582F0D1-67CD-DF45-B020-1ECE6EDC800B}" destId="{04FC3124-17D2-7B43-8C93-791DC5B80FEC}" srcOrd="0" destOrd="0" presId="urn:microsoft.com/office/officeart/2005/8/layout/hierarchy1"/>
    <dgm:cxn modelId="{23FDF012-61CE-8543-8D79-8E88BE4A7E45}" type="presOf" srcId="{91882B85-E044-6D47-83E9-C63FD7ECD47C}" destId="{8EF044B0-1DB3-E042-A269-B52625540783}" srcOrd="0" destOrd="0" presId="urn:microsoft.com/office/officeart/2005/8/layout/hierarchy1"/>
    <dgm:cxn modelId="{5B7185EF-DD3F-A84A-9BD6-C77E563E7EF6}" type="presOf" srcId="{0632E3F1-B17E-064B-A39B-7D6E9A1B5059}" destId="{E5AE7B90-C4BD-BA4F-9A2B-BB7F7AB0CA74}" srcOrd="0" destOrd="0" presId="urn:microsoft.com/office/officeart/2005/8/layout/hierarchy1"/>
    <dgm:cxn modelId="{D1CCD322-45FE-E34E-8254-3856E4C9A54D}" srcId="{935A7069-F86A-414A-8F1B-9BB4D063977B}" destId="{5DA90B94-A1ED-0241-BBE5-A4EC4CC4C0EA}" srcOrd="0" destOrd="0" parTransId="{615D66B5-0BFB-2941-AD82-59521F482DB5}" sibTransId="{79855609-2026-604A-A86B-8728F5EAA878}"/>
    <dgm:cxn modelId="{BD1A843B-FAE2-584A-BC02-326DDE09B45F}" srcId="{1E0D97FD-21B7-8642-94CD-2AD09779969D}" destId="{08886F09-2C98-6643-8CC2-2BDC4BAC8010}" srcOrd="0" destOrd="0" parTransId="{39DC23BE-7A3A-D14E-A33C-FEBD8A48AFB9}" sibTransId="{57EA9516-43AB-7040-90B7-95C78FB0B0CA}"/>
    <dgm:cxn modelId="{1ADDB20C-B843-784D-954E-00CD08B6B597}" srcId="{6D222DB4-5472-D742-A66F-1E77AB727B74}" destId="{BA59494D-2FAF-C849-98C8-C3EAC77074EC}" srcOrd="0" destOrd="0" parTransId="{E343F85B-AA45-0A47-BF5E-B666ADAE7804}" sibTransId="{D1207585-C55D-114C-BEDF-75C6C0D9422F}"/>
    <dgm:cxn modelId="{CBDA7CA3-3B7D-FA43-B23F-1E04207E22D4}" type="presOf" srcId="{76F9B2C0-9518-1D45-9BD1-3B18A43732D5}" destId="{61854F8E-F9EE-7742-A133-9DF82213B564}" srcOrd="0" destOrd="0" presId="urn:microsoft.com/office/officeart/2005/8/layout/hierarchy1"/>
    <dgm:cxn modelId="{00A8C7A8-3251-4F44-B5DC-E3AB2FB44018}" srcId="{AB11FCF4-4F07-F14D-B0A2-E00037FDD417}" destId="{60889F9F-C82F-8348-9883-A752C420A2EB}" srcOrd="1" destOrd="0" parTransId="{9638E2CD-3070-D14F-8925-1BA68263C739}" sibTransId="{A43C0FA8-AF6A-994C-BDE2-F72CFFB3E3AA}"/>
    <dgm:cxn modelId="{0367D9EC-64F6-5D42-9C30-7D08A2F10CCE}" type="presOf" srcId="{BF12D5F3-8879-CE4C-AE75-240473D1623B}" destId="{DF3FF7AE-153A-D344-8BD6-156BFA7789E7}" srcOrd="0" destOrd="0" presId="urn:microsoft.com/office/officeart/2005/8/layout/hierarchy1"/>
    <dgm:cxn modelId="{738FFD4A-BECD-6F44-9D11-F232BD18BA4B}" srcId="{08886F09-2C98-6643-8CC2-2BDC4BAC8010}" destId="{AB11FCF4-4F07-F14D-B0A2-E00037FDD417}" srcOrd="0" destOrd="0" parTransId="{3F77287C-18F7-0749-8BB9-BBE4A4F6A736}" sibTransId="{417DC66C-071A-9045-8DE0-A3B437141694}"/>
    <dgm:cxn modelId="{18D5A1DC-A857-D249-8558-26CB53ADD061}" type="presOf" srcId="{AB11FCF4-4F07-F14D-B0A2-E00037FDD417}" destId="{DF720485-0D57-9943-9392-CB046F69CDFE}" srcOrd="0" destOrd="0" presId="urn:microsoft.com/office/officeart/2005/8/layout/hierarchy1"/>
    <dgm:cxn modelId="{770A606B-5A07-E340-9029-ED8CA359D717}" type="presOf" srcId="{F550C6EF-F651-8340-8F9E-49DB22F798B5}" destId="{0C1871EF-0DC3-A645-BCC4-77CA1DF02077}" srcOrd="0" destOrd="0" presId="urn:microsoft.com/office/officeart/2005/8/layout/hierarchy1"/>
    <dgm:cxn modelId="{42534CFF-1EF9-2F4F-A35A-C43AACF318C1}" type="presOf" srcId="{BA59494D-2FAF-C849-98C8-C3EAC77074EC}" destId="{30F5082A-0C95-8144-B2DA-54F45BD33945}" srcOrd="0" destOrd="0" presId="urn:microsoft.com/office/officeart/2005/8/layout/hierarchy1"/>
    <dgm:cxn modelId="{E043D419-A6CF-E243-A1DD-03F01E2330CC}" type="presOf" srcId="{19CFF300-A706-6746-AD39-01ADD59E91C4}" destId="{C4BA9648-77FB-3843-93BD-56EB28EB86BD}" srcOrd="0" destOrd="0" presId="urn:microsoft.com/office/officeart/2005/8/layout/hierarchy1"/>
    <dgm:cxn modelId="{48ECA258-BEE3-9A4D-AFE2-E07EDF9F0C11}" type="presOf" srcId="{3F77287C-18F7-0749-8BB9-BBE4A4F6A736}" destId="{4766F840-3ECA-8A40-9F5C-1846161ACF08}" srcOrd="0" destOrd="0" presId="urn:microsoft.com/office/officeart/2005/8/layout/hierarchy1"/>
    <dgm:cxn modelId="{CBEA8033-0D57-EE4C-9169-B8B5539C04EE}" type="presOf" srcId="{1E0D97FD-21B7-8642-94CD-2AD09779969D}" destId="{FA511B0A-295D-1146-B145-A15B8DD380A8}" srcOrd="0" destOrd="0" presId="urn:microsoft.com/office/officeart/2005/8/layout/hierarchy1"/>
    <dgm:cxn modelId="{10AC8152-1ED3-4349-92CA-85AB0C9F9865}" srcId="{08886F09-2C98-6643-8CC2-2BDC4BAC8010}" destId="{6D222DB4-5472-D742-A66F-1E77AB727B74}" srcOrd="1" destOrd="0" parTransId="{19CFF300-A706-6746-AD39-01ADD59E91C4}" sibTransId="{943BCB10-9848-3B43-A2C6-857CA01D3DF0}"/>
    <dgm:cxn modelId="{23A53789-B82C-0A4E-8895-9D5870215C8C}" type="presOf" srcId="{08886F09-2C98-6643-8CC2-2BDC4BAC8010}" destId="{6AFFBEB8-4177-0545-8E02-6F1F69638DEE}" srcOrd="0" destOrd="0" presId="urn:microsoft.com/office/officeart/2005/8/layout/hierarchy1"/>
    <dgm:cxn modelId="{8F6D3CCA-95C3-AD41-A171-C96128B30567}" type="presOf" srcId="{1DCB4CA6-875A-6F41-8EB9-E660EB0784DB}" destId="{8FAEE6C7-67AD-FB40-98B7-B08F42B2BF32}" srcOrd="0" destOrd="0" presId="urn:microsoft.com/office/officeart/2005/8/layout/hierarchy1"/>
    <dgm:cxn modelId="{86ED1879-8B0A-1A4C-8E5C-D2D64826843F}" srcId="{6D222DB4-5472-D742-A66F-1E77AB727B74}" destId="{AAE8EB34-88B7-5145-AC4A-343A52549879}" srcOrd="2" destOrd="0" parTransId="{F550C6EF-F651-8340-8F9E-49DB22F798B5}" sibTransId="{81716039-2063-5A41-ADCD-85AC6DF892DB}"/>
    <dgm:cxn modelId="{2CEA295D-C22A-1E4D-9494-30EB7D5AE29D}" type="presOf" srcId="{E97B7444-E140-6645-82AD-121384F1416C}" destId="{107CB7C8-BF3E-974B-B621-D2FF857DD9C1}" srcOrd="0" destOrd="0" presId="urn:microsoft.com/office/officeart/2005/8/layout/hierarchy1"/>
    <dgm:cxn modelId="{A245F95B-660E-CA41-87F7-9E7D8AC18944}" srcId="{5582F0D1-67CD-DF45-B020-1ECE6EDC800B}" destId="{EDFDAD49-C83E-9E47-AAFE-CF40A5237BDC}" srcOrd="0" destOrd="0" parTransId="{27AA163B-D211-D84A-836A-2943613BE3F2}" sibTransId="{2E6394F3-B3AA-5040-A029-9461C249FA4B}"/>
    <dgm:cxn modelId="{A53F89C2-815B-4344-81F2-E623CDF200A7}" type="presOf" srcId="{EDFDAD49-C83E-9E47-AAFE-CF40A5237BDC}" destId="{7B0EBB1E-6283-FC43-9A1B-167458F890DC}" srcOrd="0" destOrd="0" presId="urn:microsoft.com/office/officeart/2005/8/layout/hierarchy1"/>
    <dgm:cxn modelId="{C560E0DA-29D4-9343-B4BB-E03D2563019D}" srcId="{5DA90B94-A1ED-0241-BBE5-A4EC4CC4C0EA}" destId="{F3A7807E-FFF1-A64C-8869-5F6C9F597593}" srcOrd="1" destOrd="0" parTransId="{5E70DFF9-28E2-0C45-A871-B3FAC9C04DA2}" sibTransId="{E35616A5-3B04-6248-AC2F-934FAC0E7373}"/>
    <dgm:cxn modelId="{34820E21-BD04-364F-854F-9DFAA1EF7D0B}" srcId="{AB11FCF4-4F07-F14D-B0A2-E00037FDD417}" destId="{E97B7444-E140-6645-82AD-121384F1416C}" srcOrd="0" destOrd="0" parTransId="{1DCB4CA6-875A-6F41-8EB9-E660EB0784DB}" sibTransId="{95412FA2-7F31-B64C-91EE-9795E0122904}"/>
    <dgm:cxn modelId="{2D01EE07-B2CB-C641-B512-A73C0E2C26E6}" srcId="{5582F0D1-67CD-DF45-B020-1ECE6EDC800B}" destId="{8D43369D-67F2-D54E-ADF4-A116006DDBF3}" srcOrd="1" destOrd="0" parTransId="{91882B85-E044-6D47-83E9-C63FD7ECD47C}" sibTransId="{A6ABEF85-6005-6E40-A16D-F4FA99D4D9A1}"/>
    <dgm:cxn modelId="{B0B51924-3A29-BD45-87DF-4D972B9248DE}" type="presParOf" srcId="{9E3F97F7-F934-654B-8E34-CC30B34A827A}" destId="{ACBDDA58-B980-F94B-A8F8-A15C045DEF9E}" srcOrd="0" destOrd="0" presId="urn:microsoft.com/office/officeart/2005/8/layout/hierarchy1"/>
    <dgm:cxn modelId="{A924252C-0DE7-A04B-952E-3F982DC8320B}" type="presParOf" srcId="{ACBDDA58-B980-F94B-A8F8-A15C045DEF9E}" destId="{BB9D177B-0E62-A342-A904-18F2F6106210}" srcOrd="0" destOrd="0" presId="urn:microsoft.com/office/officeart/2005/8/layout/hierarchy1"/>
    <dgm:cxn modelId="{FDCF6714-535A-5842-B719-A78C25C31A97}" type="presParOf" srcId="{BB9D177B-0E62-A342-A904-18F2F6106210}" destId="{D4EBEC1B-7584-6C4A-88A3-D89B04AAC74B}" srcOrd="0" destOrd="0" presId="urn:microsoft.com/office/officeart/2005/8/layout/hierarchy1"/>
    <dgm:cxn modelId="{4A4BC2F4-DECD-D943-8B4C-EFEB4049750A}" type="presParOf" srcId="{BB9D177B-0E62-A342-A904-18F2F6106210}" destId="{065DD341-4078-4046-9E58-9AE34DBEAD76}" srcOrd="1" destOrd="0" presId="urn:microsoft.com/office/officeart/2005/8/layout/hierarchy1"/>
    <dgm:cxn modelId="{DD277F84-1DD0-C949-ACB8-D0D9EC7D12B5}" type="presParOf" srcId="{ACBDDA58-B980-F94B-A8F8-A15C045DEF9E}" destId="{D5DC5947-78F1-F54E-8164-E42484697007}" srcOrd="1" destOrd="0" presId="urn:microsoft.com/office/officeart/2005/8/layout/hierarchy1"/>
    <dgm:cxn modelId="{89485B4E-B70E-B04F-BF2B-480D116B5715}" type="presParOf" srcId="{D5DC5947-78F1-F54E-8164-E42484697007}" destId="{5BC3F2DA-E4C6-6242-9DB1-2B0CB9B3F834}" srcOrd="0" destOrd="0" presId="urn:microsoft.com/office/officeart/2005/8/layout/hierarchy1"/>
    <dgm:cxn modelId="{630CF5E1-DC23-384D-9980-480C30B5EA78}" type="presParOf" srcId="{D5DC5947-78F1-F54E-8164-E42484697007}" destId="{7F9E9DF5-6AF4-CE49-81CA-BEA1E34DB61C}" srcOrd="1" destOrd="0" presId="urn:microsoft.com/office/officeart/2005/8/layout/hierarchy1"/>
    <dgm:cxn modelId="{0193A0AE-2028-DA48-8EAB-E685419507CB}" type="presParOf" srcId="{7F9E9DF5-6AF4-CE49-81CA-BEA1E34DB61C}" destId="{44913EFB-9F1F-8A4A-8CF5-C9E5D282A7F5}" srcOrd="0" destOrd="0" presId="urn:microsoft.com/office/officeart/2005/8/layout/hierarchy1"/>
    <dgm:cxn modelId="{38635654-65E7-5948-8159-51D1E4DFF96B}" type="presParOf" srcId="{44913EFB-9F1F-8A4A-8CF5-C9E5D282A7F5}" destId="{8E2FB9D1-2013-F84C-A394-C1C80A7AE009}" srcOrd="0" destOrd="0" presId="urn:microsoft.com/office/officeart/2005/8/layout/hierarchy1"/>
    <dgm:cxn modelId="{F4D4242D-E14E-FB40-B76D-2042C510EF50}" type="presParOf" srcId="{44913EFB-9F1F-8A4A-8CF5-C9E5D282A7F5}" destId="{FA511B0A-295D-1146-B145-A15B8DD380A8}" srcOrd="1" destOrd="0" presId="urn:microsoft.com/office/officeart/2005/8/layout/hierarchy1"/>
    <dgm:cxn modelId="{11EE57FF-5185-394B-9DE7-D2F2030B3E79}" type="presParOf" srcId="{7F9E9DF5-6AF4-CE49-81CA-BEA1E34DB61C}" destId="{C2B0074E-2D42-2C4F-A65E-3ADC2ADBBD3A}" srcOrd="1" destOrd="0" presId="urn:microsoft.com/office/officeart/2005/8/layout/hierarchy1"/>
    <dgm:cxn modelId="{259ED268-97C3-8C4E-894A-3756A6CF60FC}" type="presParOf" srcId="{C2B0074E-2D42-2C4F-A65E-3ADC2ADBBD3A}" destId="{3A782B90-A4A9-2748-9A18-BC98889A8F51}" srcOrd="0" destOrd="0" presId="urn:microsoft.com/office/officeart/2005/8/layout/hierarchy1"/>
    <dgm:cxn modelId="{B6A4B92B-DE71-3141-8B26-47EB425CCCCE}" type="presParOf" srcId="{C2B0074E-2D42-2C4F-A65E-3ADC2ADBBD3A}" destId="{B0FB2DBF-55A6-2C4D-9B30-7F8604A8BD07}" srcOrd="1" destOrd="0" presId="urn:microsoft.com/office/officeart/2005/8/layout/hierarchy1"/>
    <dgm:cxn modelId="{BFC800F4-0338-AA4C-A757-8D51061ED0FC}" type="presParOf" srcId="{B0FB2DBF-55A6-2C4D-9B30-7F8604A8BD07}" destId="{0E0643D6-A362-C24C-B62F-F6DC3D229E20}" srcOrd="0" destOrd="0" presId="urn:microsoft.com/office/officeart/2005/8/layout/hierarchy1"/>
    <dgm:cxn modelId="{A5B57D79-742B-B842-AF28-85B3D5CCB22E}" type="presParOf" srcId="{0E0643D6-A362-C24C-B62F-F6DC3D229E20}" destId="{94038A13-91B2-5E48-8C57-FAD7B9B2A9BB}" srcOrd="0" destOrd="0" presId="urn:microsoft.com/office/officeart/2005/8/layout/hierarchy1"/>
    <dgm:cxn modelId="{8496ACBC-7145-CD49-93A9-477919CC525B}" type="presParOf" srcId="{0E0643D6-A362-C24C-B62F-F6DC3D229E20}" destId="{6AFFBEB8-4177-0545-8E02-6F1F69638DEE}" srcOrd="1" destOrd="0" presId="urn:microsoft.com/office/officeart/2005/8/layout/hierarchy1"/>
    <dgm:cxn modelId="{4E8DD8B3-B0E7-9943-B617-7572FFB6AE17}" type="presParOf" srcId="{B0FB2DBF-55A6-2C4D-9B30-7F8604A8BD07}" destId="{C040F413-9DED-224C-A8D3-76541D423693}" srcOrd="1" destOrd="0" presId="urn:microsoft.com/office/officeart/2005/8/layout/hierarchy1"/>
    <dgm:cxn modelId="{1AB1CF15-BCC7-4F42-A053-1CFF8518A64C}" type="presParOf" srcId="{C040F413-9DED-224C-A8D3-76541D423693}" destId="{4766F840-3ECA-8A40-9F5C-1846161ACF08}" srcOrd="0" destOrd="0" presId="urn:microsoft.com/office/officeart/2005/8/layout/hierarchy1"/>
    <dgm:cxn modelId="{19D076C6-7B18-C04D-810B-F86B35732619}" type="presParOf" srcId="{C040F413-9DED-224C-A8D3-76541D423693}" destId="{DAEDFA6A-7F5F-294F-B1DF-73244353236C}" srcOrd="1" destOrd="0" presId="urn:microsoft.com/office/officeart/2005/8/layout/hierarchy1"/>
    <dgm:cxn modelId="{ABE1E3F6-7F38-024A-A4BA-3F1A7B5E90CB}" type="presParOf" srcId="{DAEDFA6A-7F5F-294F-B1DF-73244353236C}" destId="{D55B9896-2B4C-5A4F-80EE-E411D44AEA88}" srcOrd="0" destOrd="0" presId="urn:microsoft.com/office/officeart/2005/8/layout/hierarchy1"/>
    <dgm:cxn modelId="{AFB48BCB-75DB-0847-B20A-FF0BC10BB7B1}" type="presParOf" srcId="{D55B9896-2B4C-5A4F-80EE-E411D44AEA88}" destId="{27FD3D3A-4C3F-CD4B-8239-8420DB0C8CBE}" srcOrd="0" destOrd="0" presId="urn:microsoft.com/office/officeart/2005/8/layout/hierarchy1"/>
    <dgm:cxn modelId="{91D172F7-7663-7343-B043-E14242117DFB}" type="presParOf" srcId="{D55B9896-2B4C-5A4F-80EE-E411D44AEA88}" destId="{DF720485-0D57-9943-9392-CB046F69CDFE}" srcOrd="1" destOrd="0" presId="urn:microsoft.com/office/officeart/2005/8/layout/hierarchy1"/>
    <dgm:cxn modelId="{38CA7A51-5FDE-A940-B2D0-7D055CD15B98}" type="presParOf" srcId="{DAEDFA6A-7F5F-294F-B1DF-73244353236C}" destId="{8A213C22-4FF3-7F4C-99AB-899C69753E17}" srcOrd="1" destOrd="0" presId="urn:microsoft.com/office/officeart/2005/8/layout/hierarchy1"/>
    <dgm:cxn modelId="{35683387-745C-A24E-8437-4C20757D9B99}" type="presParOf" srcId="{8A213C22-4FF3-7F4C-99AB-899C69753E17}" destId="{8FAEE6C7-67AD-FB40-98B7-B08F42B2BF32}" srcOrd="0" destOrd="0" presId="urn:microsoft.com/office/officeart/2005/8/layout/hierarchy1"/>
    <dgm:cxn modelId="{8C676E58-0FBB-4F42-8453-8DF0758EB771}" type="presParOf" srcId="{8A213C22-4FF3-7F4C-99AB-899C69753E17}" destId="{619E8F61-1D9B-BA4C-99CE-4B6B25B07BDB}" srcOrd="1" destOrd="0" presId="urn:microsoft.com/office/officeart/2005/8/layout/hierarchy1"/>
    <dgm:cxn modelId="{633B58E9-BB3B-3D47-BD06-6269910FC586}" type="presParOf" srcId="{619E8F61-1D9B-BA4C-99CE-4B6B25B07BDB}" destId="{79EE8776-03E2-CE45-B807-72084BE549E4}" srcOrd="0" destOrd="0" presId="urn:microsoft.com/office/officeart/2005/8/layout/hierarchy1"/>
    <dgm:cxn modelId="{E8155F04-635D-374B-A17A-D7C17DA1BC30}" type="presParOf" srcId="{79EE8776-03E2-CE45-B807-72084BE549E4}" destId="{31C86822-2AD8-984A-BF77-EAF8968A420D}" srcOrd="0" destOrd="0" presId="urn:microsoft.com/office/officeart/2005/8/layout/hierarchy1"/>
    <dgm:cxn modelId="{59B61DF6-1A8F-8646-927A-8F64F502508A}" type="presParOf" srcId="{79EE8776-03E2-CE45-B807-72084BE549E4}" destId="{107CB7C8-BF3E-974B-B621-D2FF857DD9C1}" srcOrd="1" destOrd="0" presId="urn:microsoft.com/office/officeart/2005/8/layout/hierarchy1"/>
    <dgm:cxn modelId="{367776C4-167D-6C4C-8642-2427FEB370F2}" type="presParOf" srcId="{619E8F61-1D9B-BA4C-99CE-4B6B25B07BDB}" destId="{E2AEE640-6DDF-904E-94B6-94CCC694B795}" srcOrd="1" destOrd="0" presId="urn:microsoft.com/office/officeart/2005/8/layout/hierarchy1"/>
    <dgm:cxn modelId="{A964EA0D-7EC8-C245-A1E5-EF774EDF62D5}" type="presParOf" srcId="{8A213C22-4FF3-7F4C-99AB-899C69753E17}" destId="{C5CBDFD8-5D62-6E48-B05F-2499F025A2F3}" srcOrd="2" destOrd="0" presId="urn:microsoft.com/office/officeart/2005/8/layout/hierarchy1"/>
    <dgm:cxn modelId="{C6F77F0F-5222-3446-8821-297EADC4521E}" type="presParOf" srcId="{8A213C22-4FF3-7F4C-99AB-899C69753E17}" destId="{2BF5525A-BCA5-0145-BE96-9A24F18B3349}" srcOrd="3" destOrd="0" presId="urn:microsoft.com/office/officeart/2005/8/layout/hierarchy1"/>
    <dgm:cxn modelId="{3980CCAE-9C91-AF46-8C2B-9C93DC8F111A}" type="presParOf" srcId="{2BF5525A-BCA5-0145-BE96-9A24F18B3349}" destId="{A2C9A6A1-9BDE-4942-AAC8-8F975DD4C3CC}" srcOrd="0" destOrd="0" presId="urn:microsoft.com/office/officeart/2005/8/layout/hierarchy1"/>
    <dgm:cxn modelId="{802BE5EB-ED6D-994C-A1A5-90AAF30E9EE6}" type="presParOf" srcId="{A2C9A6A1-9BDE-4942-AAC8-8F975DD4C3CC}" destId="{04B2B134-9180-9244-83ED-081A224C450E}" srcOrd="0" destOrd="0" presId="urn:microsoft.com/office/officeart/2005/8/layout/hierarchy1"/>
    <dgm:cxn modelId="{DB8409C8-7C11-F348-8F06-265F435349BE}" type="presParOf" srcId="{A2C9A6A1-9BDE-4942-AAC8-8F975DD4C3CC}" destId="{296EBD82-9604-5740-A6E1-8E051CC95DB2}" srcOrd="1" destOrd="0" presId="urn:microsoft.com/office/officeart/2005/8/layout/hierarchy1"/>
    <dgm:cxn modelId="{7E6939F6-E4ED-8D4F-9655-D36E0B43A740}" type="presParOf" srcId="{2BF5525A-BCA5-0145-BE96-9A24F18B3349}" destId="{AD67B063-D181-9E4C-81F4-88886DB20EBE}" srcOrd="1" destOrd="0" presId="urn:microsoft.com/office/officeart/2005/8/layout/hierarchy1"/>
    <dgm:cxn modelId="{BB8ED297-44D2-0040-85F0-1D3BCB2185C8}" type="presParOf" srcId="{C040F413-9DED-224C-A8D3-76541D423693}" destId="{C4BA9648-77FB-3843-93BD-56EB28EB86BD}" srcOrd="2" destOrd="0" presId="urn:microsoft.com/office/officeart/2005/8/layout/hierarchy1"/>
    <dgm:cxn modelId="{94F442AF-6CA7-4347-A642-5BD8425DC78E}" type="presParOf" srcId="{C040F413-9DED-224C-A8D3-76541D423693}" destId="{680AE032-6F70-E148-87F8-D934C7CFDFB7}" srcOrd="3" destOrd="0" presId="urn:microsoft.com/office/officeart/2005/8/layout/hierarchy1"/>
    <dgm:cxn modelId="{CAEBB8EE-77D4-B645-9A57-6E2C164F3767}" type="presParOf" srcId="{680AE032-6F70-E148-87F8-D934C7CFDFB7}" destId="{AA9E9A36-17FE-0E49-8652-12130B3362DD}" srcOrd="0" destOrd="0" presId="urn:microsoft.com/office/officeart/2005/8/layout/hierarchy1"/>
    <dgm:cxn modelId="{951B502C-747F-2C4F-8097-BD534A19DC2B}" type="presParOf" srcId="{AA9E9A36-17FE-0E49-8652-12130B3362DD}" destId="{14F61285-4AF9-4944-AD4A-E865B38BDCEA}" srcOrd="0" destOrd="0" presId="urn:microsoft.com/office/officeart/2005/8/layout/hierarchy1"/>
    <dgm:cxn modelId="{D0458A45-A6EC-D441-A846-F84555FD9839}" type="presParOf" srcId="{AA9E9A36-17FE-0E49-8652-12130B3362DD}" destId="{5E6170D4-F410-2543-BEDD-4C14B83C736B}" srcOrd="1" destOrd="0" presId="urn:microsoft.com/office/officeart/2005/8/layout/hierarchy1"/>
    <dgm:cxn modelId="{9731C8A3-383D-F942-99D2-A1A801BF6687}" type="presParOf" srcId="{680AE032-6F70-E148-87F8-D934C7CFDFB7}" destId="{919CC034-C6E5-5445-A652-5E1E44AC1D11}" srcOrd="1" destOrd="0" presId="urn:microsoft.com/office/officeart/2005/8/layout/hierarchy1"/>
    <dgm:cxn modelId="{31A9EF3C-894B-8248-AD20-0BE133B30C59}" type="presParOf" srcId="{919CC034-C6E5-5445-A652-5E1E44AC1D11}" destId="{001890B7-5413-1345-BFA8-05497AAEF17B}" srcOrd="0" destOrd="0" presId="urn:microsoft.com/office/officeart/2005/8/layout/hierarchy1"/>
    <dgm:cxn modelId="{ECC3F8A3-0F34-D640-A022-EF2980AB2FB7}" type="presParOf" srcId="{919CC034-C6E5-5445-A652-5E1E44AC1D11}" destId="{62328777-2469-C04A-8D42-8CF4C4992381}" srcOrd="1" destOrd="0" presId="urn:microsoft.com/office/officeart/2005/8/layout/hierarchy1"/>
    <dgm:cxn modelId="{42A8D778-018C-024A-8FB1-5997C14E03CB}" type="presParOf" srcId="{62328777-2469-C04A-8D42-8CF4C4992381}" destId="{3C5829CA-F5F8-7947-A2E0-6FB516A5CA46}" srcOrd="0" destOrd="0" presId="urn:microsoft.com/office/officeart/2005/8/layout/hierarchy1"/>
    <dgm:cxn modelId="{00D9C063-38C0-3443-832F-A636E8C077B8}" type="presParOf" srcId="{3C5829CA-F5F8-7947-A2E0-6FB516A5CA46}" destId="{AE4C7D07-88EA-0547-93E0-8A3D08938209}" srcOrd="0" destOrd="0" presId="urn:microsoft.com/office/officeart/2005/8/layout/hierarchy1"/>
    <dgm:cxn modelId="{B0B36441-24C5-2648-BF22-02855B121778}" type="presParOf" srcId="{3C5829CA-F5F8-7947-A2E0-6FB516A5CA46}" destId="{30F5082A-0C95-8144-B2DA-54F45BD33945}" srcOrd="1" destOrd="0" presId="urn:microsoft.com/office/officeart/2005/8/layout/hierarchy1"/>
    <dgm:cxn modelId="{36B20D40-B210-A244-928D-1A23EAEA1FEA}" type="presParOf" srcId="{62328777-2469-C04A-8D42-8CF4C4992381}" destId="{121C9961-DB02-C544-8EAA-A3C5887CAB8B}" srcOrd="1" destOrd="0" presId="urn:microsoft.com/office/officeart/2005/8/layout/hierarchy1"/>
    <dgm:cxn modelId="{09F712B9-B1C3-4C4C-BCD9-0064702B4D54}" type="presParOf" srcId="{919CC034-C6E5-5445-A652-5E1E44AC1D11}" destId="{D9CC8043-F229-024E-BE5A-CA0B48D4313F}" srcOrd="2" destOrd="0" presId="urn:microsoft.com/office/officeart/2005/8/layout/hierarchy1"/>
    <dgm:cxn modelId="{65A95732-A89A-8B40-BEC4-675580472D53}" type="presParOf" srcId="{919CC034-C6E5-5445-A652-5E1E44AC1D11}" destId="{ED8AC465-F2F6-1541-A428-A13AB1364188}" srcOrd="3" destOrd="0" presId="urn:microsoft.com/office/officeart/2005/8/layout/hierarchy1"/>
    <dgm:cxn modelId="{DEB62008-2093-C647-A78C-197E879F0595}" type="presParOf" srcId="{ED8AC465-F2F6-1541-A428-A13AB1364188}" destId="{F80D20E7-BCAA-A841-AC3A-3545332085A4}" srcOrd="0" destOrd="0" presId="urn:microsoft.com/office/officeart/2005/8/layout/hierarchy1"/>
    <dgm:cxn modelId="{EAB220C4-29E6-C043-B99D-0DD1B79748D0}" type="presParOf" srcId="{F80D20E7-BCAA-A841-AC3A-3545332085A4}" destId="{52DDDB7D-75F5-0347-A8FB-6A5673E70680}" srcOrd="0" destOrd="0" presId="urn:microsoft.com/office/officeart/2005/8/layout/hierarchy1"/>
    <dgm:cxn modelId="{8374E15A-9013-5048-A975-22E6747D0052}" type="presParOf" srcId="{F80D20E7-BCAA-A841-AC3A-3545332085A4}" destId="{DF3FF7AE-153A-D344-8BD6-156BFA7789E7}" srcOrd="1" destOrd="0" presId="urn:microsoft.com/office/officeart/2005/8/layout/hierarchy1"/>
    <dgm:cxn modelId="{C4B3A255-4F54-594A-9EF6-2611BA1374CD}" type="presParOf" srcId="{ED8AC465-F2F6-1541-A428-A13AB1364188}" destId="{B5E3A33D-2A78-AB46-8EF5-4F04C5F98EE0}" srcOrd="1" destOrd="0" presId="urn:microsoft.com/office/officeart/2005/8/layout/hierarchy1"/>
    <dgm:cxn modelId="{26997A98-EAEC-954E-9F08-FB69C964E6B0}" type="presParOf" srcId="{919CC034-C6E5-5445-A652-5E1E44AC1D11}" destId="{0C1871EF-0DC3-A645-BCC4-77CA1DF02077}" srcOrd="4" destOrd="0" presId="urn:microsoft.com/office/officeart/2005/8/layout/hierarchy1"/>
    <dgm:cxn modelId="{BA40672E-D3BA-7A42-8B6F-654D383BA5E2}" type="presParOf" srcId="{919CC034-C6E5-5445-A652-5E1E44AC1D11}" destId="{4821F368-991F-1548-8917-36856B5FFF88}" srcOrd="5" destOrd="0" presId="urn:microsoft.com/office/officeart/2005/8/layout/hierarchy1"/>
    <dgm:cxn modelId="{D67AA8A2-DEA2-0142-9A79-91C3068A27B7}" type="presParOf" srcId="{4821F368-991F-1548-8917-36856B5FFF88}" destId="{B75B7CDE-860A-CB4D-851F-E1DD6917383B}" srcOrd="0" destOrd="0" presId="urn:microsoft.com/office/officeart/2005/8/layout/hierarchy1"/>
    <dgm:cxn modelId="{8B2F0024-1124-D347-848D-21ED00D3CA1F}" type="presParOf" srcId="{B75B7CDE-860A-CB4D-851F-E1DD6917383B}" destId="{4EC58B8E-F328-C84D-B375-8B7251ADF15C}" srcOrd="0" destOrd="0" presId="urn:microsoft.com/office/officeart/2005/8/layout/hierarchy1"/>
    <dgm:cxn modelId="{1293464B-E42C-3048-8E02-F71DFB3D30B3}" type="presParOf" srcId="{B75B7CDE-860A-CB4D-851F-E1DD6917383B}" destId="{884BD9D5-0E09-0F46-A3A1-98810F6DCF3C}" srcOrd="1" destOrd="0" presId="urn:microsoft.com/office/officeart/2005/8/layout/hierarchy1"/>
    <dgm:cxn modelId="{1FF536F9-FF82-3B4B-BE39-C61E3D9721D5}" type="presParOf" srcId="{4821F368-991F-1548-8917-36856B5FFF88}" destId="{BB18494C-54B3-9642-AD78-49964C8CD28D}" srcOrd="1" destOrd="0" presId="urn:microsoft.com/office/officeart/2005/8/layout/hierarchy1"/>
    <dgm:cxn modelId="{D767E4BB-FD45-9848-83E5-A5051E465F7C}" type="presParOf" srcId="{C2B0074E-2D42-2C4F-A65E-3ADC2ADBBD3A}" destId="{E5AB76CE-73FB-E944-8E88-FFC8726418A7}" srcOrd="2" destOrd="0" presId="urn:microsoft.com/office/officeart/2005/8/layout/hierarchy1"/>
    <dgm:cxn modelId="{4EB9CDB7-A506-2941-8540-F29D41A58DAA}" type="presParOf" srcId="{C2B0074E-2D42-2C4F-A65E-3ADC2ADBBD3A}" destId="{98334284-9C42-3D42-BD72-6DDF2E874611}" srcOrd="3" destOrd="0" presId="urn:microsoft.com/office/officeart/2005/8/layout/hierarchy1"/>
    <dgm:cxn modelId="{E6A574F9-431D-9F48-8577-6A0BB3D5D68A}" type="presParOf" srcId="{98334284-9C42-3D42-BD72-6DDF2E874611}" destId="{39E75E17-22EE-E341-A770-F1CA5AA4B298}" srcOrd="0" destOrd="0" presId="urn:microsoft.com/office/officeart/2005/8/layout/hierarchy1"/>
    <dgm:cxn modelId="{297AFD7D-8BC4-014D-8FD2-6AF414A97B19}" type="presParOf" srcId="{39E75E17-22EE-E341-A770-F1CA5AA4B298}" destId="{526FE679-C86D-DB48-92F0-23956C03D047}" srcOrd="0" destOrd="0" presId="urn:microsoft.com/office/officeart/2005/8/layout/hierarchy1"/>
    <dgm:cxn modelId="{4F8267DC-317E-6E45-B70D-372CF5163D9A}" type="presParOf" srcId="{39E75E17-22EE-E341-A770-F1CA5AA4B298}" destId="{04FC3124-17D2-7B43-8C93-791DC5B80FEC}" srcOrd="1" destOrd="0" presId="urn:microsoft.com/office/officeart/2005/8/layout/hierarchy1"/>
    <dgm:cxn modelId="{B228268F-8A3A-0C41-8ABB-C953477AE873}" type="presParOf" srcId="{98334284-9C42-3D42-BD72-6DDF2E874611}" destId="{3F4CD76A-80FE-2C4B-AD22-2C31CC024BC9}" srcOrd="1" destOrd="0" presId="urn:microsoft.com/office/officeart/2005/8/layout/hierarchy1"/>
    <dgm:cxn modelId="{7B3D84D2-C342-964F-8625-DE38E720FE88}" type="presParOf" srcId="{3F4CD76A-80FE-2C4B-AD22-2C31CC024BC9}" destId="{4FA62992-6CDA-B545-B2CC-080F61EEEF30}" srcOrd="0" destOrd="0" presId="urn:microsoft.com/office/officeart/2005/8/layout/hierarchy1"/>
    <dgm:cxn modelId="{85649D98-DD9F-4247-A933-AEBCD34086CB}" type="presParOf" srcId="{3F4CD76A-80FE-2C4B-AD22-2C31CC024BC9}" destId="{635EC97B-CE53-B14D-9910-F0DCE026B4DE}" srcOrd="1" destOrd="0" presId="urn:microsoft.com/office/officeart/2005/8/layout/hierarchy1"/>
    <dgm:cxn modelId="{04CBA653-6F53-1241-9F8C-82CD85E222FB}" type="presParOf" srcId="{635EC97B-CE53-B14D-9910-F0DCE026B4DE}" destId="{48D63234-584B-D745-B696-6ACD91F1D463}" srcOrd="0" destOrd="0" presId="urn:microsoft.com/office/officeart/2005/8/layout/hierarchy1"/>
    <dgm:cxn modelId="{C121F341-06AD-2047-B5A6-65FC1F0E0B01}" type="presParOf" srcId="{48D63234-584B-D745-B696-6ACD91F1D463}" destId="{5C1EC76C-5971-3C43-9E0A-15333E80292F}" srcOrd="0" destOrd="0" presId="urn:microsoft.com/office/officeart/2005/8/layout/hierarchy1"/>
    <dgm:cxn modelId="{99B23863-198D-6246-A49F-75E7A347DC2E}" type="presParOf" srcId="{48D63234-584B-D745-B696-6ACD91F1D463}" destId="{7B0EBB1E-6283-FC43-9A1B-167458F890DC}" srcOrd="1" destOrd="0" presId="urn:microsoft.com/office/officeart/2005/8/layout/hierarchy1"/>
    <dgm:cxn modelId="{CC467FEC-7DC2-CC4C-8CD0-569BB496AEFB}" type="presParOf" srcId="{635EC97B-CE53-B14D-9910-F0DCE026B4DE}" destId="{6CBE49DF-B610-E343-8295-615319239D07}" srcOrd="1" destOrd="0" presId="urn:microsoft.com/office/officeart/2005/8/layout/hierarchy1"/>
    <dgm:cxn modelId="{19EF3E41-D849-9F45-83D2-28088308BDC5}" type="presParOf" srcId="{3F4CD76A-80FE-2C4B-AD22-2C31CC024BC9}" destId="{8EF044B0-1DB3-E042-A269-B52625540783}" srcOrd="2" destOrd="0" presId="urn:microsoft.com/office/officeart/2005/8/layout/hierarchy1"/>
    <dgm:cxn modelId="{231BD68C-4D81-EE42-BAD3-161FF3D74337}" type="presParOf" srcId="{3F4CD76A-80FE-2C4B-AD22-2C31CC024BC9}" destId="{76BABB27-0849-7E4B-9DF6-DB8AEB96FB89}" srcOrd="3" destOrd="0" presId="urn:microsoft.com/office/officeart/2005/8/layout/hierarchy1"/>
    <dgm:cxn modelId="{E089BB02-5ED9-4A4C-959D-D0464EFAC92D}" type="presParOf" srcId="{76BABB27-0849-7E4B-9DF6-DB8AEB96FB89}" destId="{F9420373-6FE0-F145-9BF9-C4355F35C97B}" srcOrd="0" destOrd="0" presId="urn:microsoft.com/office/officeart/2005/8/layout/hierarchy1"/>
    <dgm:cxn modelId="{401C7A47-7E8D-914A-8930-E31BA4642706}" type="presParOf" srcId="{F9420373-6FE0-F145-9BF9-C4355F35C97B}" destId="{DBEBBCE7-2789-B745-B9F4-A5D86DA8D952}" srcOrd="0" destOrd="0" presId="urn:microsoft.com/office/officeart/2005/8/layout/hierarchy1"/>
    <dgm:cxn modelId="{9D5EE71E-DFA5-5D46-A837-2C18F1E1D677}" type="presParOf" srcId="{F9420373-6FE0-F145-9BF9-C4355F35C97B}" destId="{8D2C9775-C4B7-3544-A3C3-450E8648651C}" srcOrd="1" destOrd="0" presId="urn:microsoft.com/office/officeart/2005/8/layout/hierarchy1"/>
    <dgm:cxn modelId="{218B3944-B6F0-854D-B0BB-90B6D78FA9A5}" type="presParOf" srcId="{76BABB27-0849-7E4B-9DF6-DB8AEB96FB89}" destId="{C124FD81-40C5-0040-80B9-9B84B69CE9D1}" srcOrd="1" destOrd="0" presId="urn:microsoft.com/office/officeart/2005/8/layout/hierarchy1"/>
    <dgm:cxn modelId="{CE9BC853-DBB6-B44C-AB4D-CBBC1FE3952B}" type="presParOf" srcId="{3F4CD76A-80FE-2C4B-AD22-2C31CC024BC9}" destId="{A9FD8591-6864-944B-932D-3DE25FBD3698}" srcOrd="4" destOrd="0" presId="urn:microsoft.com/office/officeart/2005/8/layout/hierarchy1"/>
    <dgm:cxn modelId="{445617D7-E04B-0F45-8024-E744027E5F65}" type="presParOf" srcId="{3F4CD76A-80FE-2C4B-AD22-2C31CC024BC9}" destId="{576B94CF-3BFB-9840-9A95-B94BA610BA2D}" srcOrd="5" destOrd="0" presId="urn:microsoft.com/office/officeart/2005/8/layout/hierarchy1"/>
    <dgm:cxn modelId="{9AFAECC6-355D-C44D-9B47-5BCED5FD206C}" type="presParOf" srcId="{576B94CF-3BFB-9840-9A95-B94BA610BA2D}" destId="{65EE42FF-1CC8-DF45-ADAD-64E91535AFDF}" srcOrd="0" destOrd="0" presId="urn:microsoft.com/office/officeart/2005/8/layout/hierarchy1"/>
    <dgm:cxn modelId="{F48D2504-D66B-0946-86DB-EE6432BD0DAA}" type="presParOf" srcId="{65EE42FF-1CC8-DF45-ADAD-64E91535AFDF}" destId="{3DD0A3D0-85DA-F248-BFD2-0CF375A8CB3D}" srcOrd="0" destOrd="0" presId="urn:microsoft.com/office/officeart/2005/8/layout/hierarchy1"/>
    <dgm:cxn modelId="{72F50D68-87C5-044C-862F-F914BF88D616}" type="presParOf" srcId="{65EE42FF-1CC8-DF45-ADAD-64E91535AFDF}" destId="{8544A4C4-DABB-A441-B513-EBB161837AF5}" srcOrd="1" destOrd="0" presId="urn:microsoft.com/office/officeart/2005/8/layout/hierarchy1"/>
    <dgm:cxn modelId="{69EC887F-C23C-604D-BFE5-F47F0DFCB663}" type="presParOf" srcId="{576B94CF-3BFB-9840-9A95-B94BA610BA2D}" destId="{40C06ABF-3889-DB4B-A13E-9A893D17A154}" srcOrd="1" destOrd="0" presId="urn:microsoft.com/office/officeart/2005/8/layout/hierarchy1"/>
    <dgm:cxn modelId="{23E12F3C-FA1B-FB44-9967-9074879D9EAD}" type="presParOf" srcId="{D5DC5947-78F1-F54E-8164-E42484697007}" destId="{CE4DB804-39B3-4E4A-9804-F718E1F85B12}" srcOrd="2" destOrd="0" presId="urn:microsoft.com/office/officeart/2005/8/layout/hierarchy1"/>
    <dgm:cxn modelId="{5DE0488F-C425-8047-8797-6B0376BB33A4}" type="presParOf" srcId="{D5DC5947-78F1-F54E-8164-E42484697007}" destId="{9D28ECC2-AA55-6948-BB09-D5BB81DC1114}" srcOrd="3" destOrd="0" presId="urn:microsoft.com/office/officeart/2005/8/layout/hierarchy1"/>
    <dgm:cxn modelId="{47B8BD41-B227-044C-8E21-C1A503F6B909}" type="presParOf" srcId="{9D28ECC2-AA55-6948-BB09-D5BB81DC1114}" destId="{6A8B0C61-8192-5640-AF50-FA30C778DC55}" srcOrd="0" destOrd="0" presId="urn:microsoft.com/office/officeart/2005/8/layout/hierarchy1"/>
    <dgm:cxn modelId="{93903424-4063-D945-8F30-FF36AE07111A}" type="presParOf" srcId="{6A8B0C61-8192-5640-AF50-FA30C778DC55}" destId="{4F1A0BED-9268-7C4C-85A7-62E1D3FC14F7}" srcOrd="0" destOrd="0" presId="urn:microsoft.com/office/officeart/2005/8/layout/hierarchy1"/>
    <dgm:cxn modelId="{9811A6B2-43E1-244A-802B-1870B23EF69B}" type="presParOf" srcId="{6A8B0C61-8192-5640-AF50-FA30C778DC55}" destId="{90F5967D-EFF8-914A-83FC-8D6830293284}" srcOrd="1" destOrd="0" presId="urn:microsoft.com/office/officeart/2005/8/layout/hierarchy1"/>
    <dgm:cxn modelId="{0080955D-E9BD-EF4F-B232-900A020770CF}" type="presParOf" srcId="{9D28ECC2-AA55-6948-BB09-D5BB81DC1114}" destId="{EEBEF2A8-2639-D343-A671-F410B069A655}" srcOrd="1" destOrd="0" presId="urn:microsoft.com/office/officeart/2005/8/layout/hierarchy1"/>
    <dgm:cxn modelId="{AAE4EE78-AF7A-CE42-9D2F-2749C150BEAD}" type="presParOf" srcId="{EEBEF2A8-2639-D343-A671-F410B069A655}" destId="{A4F98991-D302-BE4D-921E-ADCE05F49CA7}" srcOrd="0" destOrd="0" presId="urn:microsoft.com/office/officeart/2005/8/layout/hierarchy1"/>
    <dgm:cxn modelId="{969816B6-42BE-7946-B394-448E5992D361}" type="presParOf" srcId="{EEBEF2A8-2639-D343-A671-F410B069A655}" destId="{3F1BE53D-8174-C945-8E95-7C4A546395D2}" srcOrd="1" destOrd="0" presId="urn:microsoft.com/office/officeart/2005/8/layout/hierarchy1"/>
    <dgm:cxn modelId="{D9EA1078-6A1C-F241-9DFA-D666077F17F1}" type="presParOf" srcId="{3F1BE53D-8174-C945-8E95-7C4A546395D2}" destId="{98FD766A-A85D-B84F-93B0-AB6E973B3F68}" srcOrd="0" destOrd="0" presId="urn:microsoft.com/office/officeart/2005/8/layout/hierarchy1"/>
    <dgm:cxn modelId="{CA4AD1D1-417B-F64B-9550-D3435AFE8058}" type="presParOf" srcId="{98FD766A-A85D-B84F-93B0-AB6E973B3F68}" destId="{FB4296D9-754B-4F42-9F73-B51042CEC411}" srcOrd="0" destOrd="0" presId="urn:microsoft.com/office/officeart/2005/8/layout/hierarchy1"/>
    <dgm:cxn modelId="{61BE7CA8-FD84-D040-8702-884287764892}" type="presParOf" srcId="{98FD766A-A85D-B84F-93B0-AB6E973B3F68}" destId="{E5AE7B90-C4BD-BA4F-9A2B-BB7F7AB0CA74}" srcOrd="1" destOrd="0" presId="urn:microsoft.com/office/officeart/2005/8/layout/hierarchy1"/>
    <dgm:cxn modelId="{F6D0D22D-7139-A34F-AAEA-D9F47AA8A013}" type="presParOf" srcId="{3F1BE53D-8174-C945-8E95-7C4A546395D2}" destId="{F89B5587-6F5C-E14D-92CC-74DF4774C7F5}" srcOrd="1" destOrd="0" presId="urn:microsoft.com/office/officeart/2005/8/layout/hierarchy1"/>
    <dgm:cxn modelId="{08763945-6A1E-9E44-BD76-923FDA779118}" type="presParOf" srcId="{EEBEF2A8-2639-D343-A671-F410B069A655}" destId="{61854F8E-F9EE-7742-A133-9DF82213B564}" srcOrd="2" destOrd="0" presId="urn:microsoft.com/office/officeart/2005/8/layout/hierarchy1"/>
    <dgm:cxn modelId="{A3BA269E-FDD8-9443-B0E1-8EB4F3C7D54B}" type="presParOf" srcId="{EEBEF2A8-2639-D343-A671-F410B069A655}" destId="{76C438C9-E744-2649-A295-14169D144B85}" srcOrd="3" destOrd="0" presId="urn:microsoft.com/office/officeart/2005/8/layout/hierarchy1"/>
    <dgm:cxn modelId="{BDF3CA67-C884-F242-9655-071624E02F50}" type="presParOf" srcId="{76C438C9-E744-2649-A295-14169D144B85}" destId="{F0B664EF-F821-874E-AD74-A0A2D874BAA6}" srcOrd="0" destOrd="0" presId="urn:microsoft.com/office/officeart/2005/8/layout/hierarchy1"/>
    <dgm:cxn modelId="{505FF8C7-0F4B-0A40-925B-CACBB5F8205B}" type="presParOf" srcId="{F0B664EF-F821-874E-AD74-A0A2D874BAA6}" destId="{C65D4A89-50FB-BF42-BF0F-32830A50F237}" srcOrd="0" destOrd="0" presId="urn:microsoft.com/office/officeart/2005/8/layout/hierarchy1"/>
    <dgm:cxn modelId="{7F950E3E-2D3D-C145-81B0-907861FE3B94}" type="presParOf" srcId="{F0B664EF-F821-874E-AD74-A0A2D874BAA6}" destId="{3E61C915-5097-2048-B56F-181474F393C1}" srcOrd="1" destOrd="0" presId="urn:microsoft.com/office/officeart/2005/8/layout/hierarchy1"/>
    <dgm:cxn modelId="{16151979-4E61-D04A-947C-26241F168A30}" type="presParOf" srcId="{76C438C9-E744-2649-A295-14169D144B85}" destId="{54361249-DF23-5E40-B4FA-281A84C11A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54F8E-F9EE-7742-A133-9DF82213B564}">
      <dsp:nvSpPr>
        <dsp:cNvPr id="0" name=""/>
        <dsp:cNvSpPr/>
      </dsp:nvSpPr>
      <dsp:spPr>
        <a:xfrm>
          <a:off x="7449204" y="1363867"/>
          <a:ext cx="561334" cy="296603"/>
        </a:xfrm>
        <a:custGeom>
          <a:avLst/>
          <a:gdLst/>
          <a:ahLst/>
          <a:cxnLst/>
          <a:rect l="0" t="0" r="0" b="0"/>
          <a:pathLst>
            <a:path>
              <a:moveTo>
                <a:pt x="0" y="0"/>
              </a:moveTo>
              <a:lnTo>
                <a:pt x="0" y="241555"/>
              </a:lnTo>
              <a:lnTo>
                <a:pt x="561334" y="241555"/>
              </a:lnTo>
              <a:lnTo>
                <a:pt x="561334" y="296603"/>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A4F98991-D302-BE4D-921E-ADCE05F49CA7}">
      <dsp:nvSpPr>
        <dsp:cNvPr id="0" name=""/>
        <dsp:cNvSpPr/>
      </dsp:nvSpPr>
      <dsp:spPr>
        <a:xfrm>
          <a:off x="6832495" y="1363867"/>
          <a:ext cx="616709" cy="296606"/>
        </a:xfrm>
        <a:custGeom>
          <a:avLst/>
          <a:gdLst/>
          <a:ahLst/>
          <a:cxnLst/>
          <a:rect l="0" t="0" r="0" b="0"/>
          <a:pathLst>
            <a:path>
              <a:moveTo>
                <a:pt x="616709" y="0"/>
              </a:moveTo>
              <a:lnTo>
                <a:pt x="616709" y="241559"/>
              </a:lnTo>
              <a:lnTo>
                <a:pt x="0" y="241559"/>
              </a:lnTo>
              <a:lnTo>
                <a:pt x="0" y="296606"/>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E4DB804-39B3-4E4A-9804-F718E1F85B12}">
      <dsp:nvSpPr>
        <dsp:cNvPr id="0" name=""/>
        <dsp:cNvSpPr/>
      </dsp:nvSpPr>
      <dsp:spPr>
        <a:xfrm>
          <a:off x="5823970" y="460345"/>
          <a:ext cx="1625234" cy="526194"/>
        </a:xfrm>
        <a:custGeom>
          <a:avLst/>
          <a:gdLst/>
          <a:ahLst/>
          <a:cxnLst/>
          <a:rect l="0" t="0" r="0" b="0"/>
          <a:pathLst>
            <a:path>
              <a:moveTo>
                <a:pt x="0" y="0"/>
              </a:moveTo>
              <a:lnTo>
                <a:pt x="0" y="471147"/>
              </a:lnTo>
              <a:lnTo>
                <a:pt x="1625234" y="471147"/>
              </a:lnTo>
              <a:lnTo>
                <a:pt x="1625234" y="526194"/>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A9FD8591-6864-944B-932D-3DE25FBD3698}">
      <dsp:nvSpPr>
        <dsp:cNvPr id="0" name=""/>
        <dsp:cNvSpPr/>
      </dsp:nvSpPr>
      <dsp:spPr>
        <a:xfrm>
          <a:off x="6815454" y="2796049"/>
          <a:ext cx="1096060" cy="499268"/>
        </a:xfrm>
        <a:custGeom>
          <a:avLst/>
          <a:gdLst/>
          <a:ahLst/>
          <a:cxnLst/>
          <a:rect l="0" t="0" r="0" b="0"/>
          <a:pathLst>
            <a:path>
              <a:moveTo>
                <a:pt x="0" y="0"/>
              </a:moveTo>
              <a:lnTo>
                <a:pt x="0" y="444221"/>
              </a:lnTo>
              <a:lnTo>
                <a:pt x="1096060" y="444221"/>
              </a:lnTo>
              <a:lnTo>
                <a:pt x="1096060" y="499268"/>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8EF044B0-1DB3-E042-A269-B52625540783}">
      <dsp:nvSpPr>
        <dsp:cNvPr id="0" name=""/>
        <dsp:cNvSpPr/>
      </dsp:nvSpPr>
      <dsp:spPr>
        <a:xfrm>
          <a:off x="6769734" y="2796049"/>
          <a:ext cx="91440" cy="507762"/>
        </a:xfrm>
        <a:custGeom>
          <a:avLst/>
          <a:gdLst/>
          <a:ahLst/>
          <a:cxnLst/>
          <a:rect l="0" t="0" r="0" b="0"/>
          <a:pathLst>
            <a:path>
              <a:moveTo>
                <a:pt x="45720" y="0"/>
              </a:moveTo>
              <a:lnTo>
                <a:pt x="45720" y="452715"/>
              </a:lnTo>
              <a:lnTo>
                <a:pt x="72489" y="452715"/>
              </a:lnTo>
              <a:lnTo>
                <a:pt x="72489" y="507762"/>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4FA62992-6CDA-B545-B2CC-080F61EEEF30}">
      <dsp:nvSpPr>
        <dsp:cNvPr id="0" name=""/>
        <dsp:cNvSpPr/>
      </dsp:nvSpPr>
      <dsp:spPr>
        <a:xfrm>
          <a:off x="5734030" y="2796049"/>
          <a:ext cx="1081424" cy="499268"/>
        </a:xfrm>
        <a:custGeom>
          <a:avLst/>
          <a:gdLst/>
          <a:ahLst/>
          <a:cxnLst/>
          <a:rect l="0" t="0" r="0" b="0"/>
          <a:pathLst>
            <a:path>
              <a:moveTo>
                <a:pt x="1081424" y="0"/>
              </a:moveTo>
              <a:lnTo>
                <a:pt x="1081424" y="444221"/>
              </a:lnTo>
              <a:lnTo>
                <a:pt x="0" y="444221"/>
              </a:lnTo>
              <a:lnTo>
                <a:pt x="0" y="499268"/>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E5AB76CE-73FB-E944-8E88-FFC8726418A7}">
      <dsp:nvSpPr>
        <dsp:cNvPr id="0" name=""/>
        <dsp:cNvSpPr/>
      </dsp:nvSpPr>
      <dsp:spPr>
        <a:xfrm>
          <a:off x="4578894" y="1363867"/>
          <a:ext cx="2236560" cy="1054855"/>
        </a:xfrm>
        <a:custGeom>
          <a:avLst/>
          <a:gdLst/>
          <a:ahLst/>
          <a:cxnLst/>
          <a:rect l="0" t="0" r="0" b="0"/>
          <a:pathLst>
            <a:path>
              <a:moveTo>
                <a:pt x="0" y="0"/>
              </a:moveTo>
              <a:lnTo>
                <a:pt x="0" y="999808"/>
              </a:lnTo>
              <a:lnTo>
                <a:pt x="2236560" y="999808"/>
              </a:lnTo>
              <a:lnTo>
                <a:pt x="2236560" y="1054855"/>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0C1871EF-0DC3-A645-BCC4-77CA1DF02077}">
      <dsp:nvSpPr>
        <dsp:cNvPr id="0" name=""/>
        <dsp:cNvSpPr/>
      </dsp:nvSpPr>
      <dsp:spPr>
        <a:xfrm>
          <a:off x="4196230" y="3672644"/>
          <a:ext cx="1178014" cy="533462"/>
        </a:xfrm>
        <a:custGeom>
          <a:avLst/>
          <a:gdLst/>
          <a:ahLst/>
          <a:cxnLst/>
          <a:rect l="0" t="0" r="0" b="0"/>
          <a:pathLst>
            <a:path>
              <a:moveTo>
                <a:pt x="0" y="0"/>
              </a:moveTo>
              <a:lnTo>
                <a:pt x="0" y="478414"/>
              </a:lnTo>
              <a:lnTo>
                <a:pt x="1178014" y="478414"/>
              </a:lnTo>
              <a:lnTo>
                <a:pt x="1178014" y="533462"/>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D9CC8043-F229-024E-BE5A-CA0B48D4313F}">
      <dsp:nvSpPr>
        <dsp:cNvPr id="0" name=""/>
        <dsp:cNvSpPr/>
      </dsp:nvSpPr>
      <dsp:spPr>
        <a:xfrm>
          <a:off x="4150510" y="3672644"/>
          <a:ext cx="91440" cy="533462"/>
        </a:xfrm>
        <a:custGeom>
          <a:avLst/>
          <a:gdLst/>
          <a:ahLst/>
          <a:cxnLst/>
          <a:rect l="0" t="0" r="0" b="0"/>
          <a:pathLst>
            <a:path>
              <a:moveTo>
                <a:pt x="45720" y="0"/>
              </a:moveTo>
              <a:lnTo>
                <a:pt x="45720" y="478414"/>
              </a:lnTo>
              <a:lnTo>
                <a:pt x="49903" y="478414"/>
              </a:lnTo>
              <a:lnTo>
                <a:pt x="49903" y="533462"/>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001890B7-5413-1345-BFA8-05497AAEF17B}">
      <dsp:nvSpPr>
        <dsp:cNvPr id="0" name=""/>
        <dsp:cNvSpPr/>
      </dsp:nvSpPr>
      <dsp:spPr>
        <a:xfrm>
          <a:off x="3026582" y="3672644"/>
          <a:ext cx="1169647" cy="533462"/>
        </a:xfrm>
        <a:custGeom>
          <a:avLst/>
          <a:gdLst/>
          <a:ahLst/>
          <a:cxnLst/>
          <a:rect l="0" t="0" r="0" b="0"/>
          <a:pathLst>
            <a:path>
              <a:moveTo>
                <a:pt x="1169647" y="0"/>
              </a:moveTo>
              <a:lnTo>
                <a:pt x="1169647" y="478414"/>
              </a:lnTo>
              <a:lnTo>
                <a:pt x="0" y="478414"/>
              </a:lnTo>
              <a:lnTo>
                <a:pt x="0" y="533462"/>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4BA9648-77FB-3843-93BD-56EB28EB86BD}">
      <dsp:nvSpPr>
        <dsp:cNvPr id="0" name=""/>
        <dsp:cNvSpPr/>
      </dsp:nvSpPr>
      <dsp:spPr>
        <a:xfrm>
          <a:off x="2742816" y="2796049"/>
          <a:ext cx="1453413" cy="499268"/>
        </a:xfrm>
        <a:custGeom>
          <a:avLst/>
          <a:gdLst/>
          <a:ahLst/>
          <a:cxnLst/>
          <a:rect l="0" t="0" r="0" b="0"/>
          <a:pathLst>
            <a:path>
              <a:moveTo>
                <a:pt x="0" y="0"/>
              </a:moveTo>
              <a:lnTo>
                <a:pt x="0" y="444221"/>
              </a:lnTo>
              <a:lnTo>
                <a:pt x="1453413" y="444221"/>
              </a:lnTo>
              <a:lnTo>
                <a:pt x="1453413" y="499268"/>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5CBDFD8-5D62-6E48-B05F-2499F025A2F3}">
      <dsp:nvSpPr>
        <dsp:cNvPr id="0" name=""/>
        <dsp:cNvSpPr/>
      </dsp:nvSpPr>
      <dsp:spPr>
        <a:xfrm>
          <a:off x="1326350" y="3672644"/>
          <a:ext cx="547126" cy="518169"/>
        </a:xfrm>
        <a:custGeom>
          <a:avLst/>
          <a:gdLst/>
          <a:ahLst/>
          <a:cxnLst/>
          <a:rect l="0" t="0" r="0" b="0"/>
          <a:pathLst>
            <a:path>
              <a:moveTo>
                <a:pt x="0" y="0"/>
              </a:moveTo>
              <a:lnTo>
                <a:pt x="0" y="463121"/>
              </a:lnTo>
              <a:lnTo>
                <a:pt x="547126" y="463121"/>
              </a:lnTo>
              <a:lnTo>
                <a:pt x="547126" y="518169"/>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8FAEE6C7-67AD-FB40-98B7-B08F42B2BF32}">
      <dsp:nvSpPr>
        <dsp:cNvPr id="0" name=""/>
        <dsp:cNvSpPr/>
      </dsp:nvSpPr>
      <dsp:spPr>
        <a:xfrm>
          <a:off x="639274" y="3672644"/>
          <a:ext cx="687076" cy="518169"/>
        </a:xfrm>
        <a:custGeom>
          <a:avLst/>
          <a:gdLst/>
          <a:ahLst/>
          <a:cxnLst/>
          <a:rect l="0" t="0" r="0" b="0"/>
          <a:pathLst>
            <a:path>
              <a:moveTo>
                <a:pt x="687076" y="0"/>
              </a:moveTo>
              <a:lnTo>
                <a:pt x="687076" y="463121"/>
              </a:lnTo>
              <a:lnTo>
                <a:pt x="0" y="463121"/>
              </a:lnTo>
              <a:lnTo>
                <a:pt x="0" y="518169"/>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4766F840-3ECA-8A40-9F5C-1846161ACF08}">
      <dsp:nvSpPr>
        <dsp:cNvPr id="0" name=""/>
        <dsp:cNvSpPr/>
      </dsp:nvSpPr>
      <dsp:spPr>
        <a:xfrm>
          <a:off x="1326350" y="2796049"/>
          <a:ext cx="1416465" cy="499268"/>
        </a:xfrm>
        <a:custGeom>
          <a:avLst/>
          <a:gdLst/>
          <a:ahLst/>
          <a:cxnLst/>
          <a:rect l="0" t="0" r="0" b="0"/>
          <a:pathLst>
            <a:path>
              <a:moveTo>
                <a:pt x="1416465" y="0"/>
              </a:moveTo>
              <a:lnTo>
                <a:pt x="1416465" y="444221"/>
              </a:lnTo>
              <a:lnTo>
                <a:pt x="0" y="444221"/>
              </a:lnTo>
              <a:lnTo>
                <a:pt x="0" y="499268"/>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3A782B90-A4A9-2748-9A18-BC98889A8F51}">
      <dsp:nvSpPr>
        <dsp:cNvPr id="0" name=""/>
        <dsp:cNvSpPr/>
      </dsp:nvSpPr>
      <dsp:spPr>
        <a:xfrm>
          <a:off x="2742816" y="1363867"/>
          <a:ext cx="1836077" cy="1054855"/>
        </a:xfrm>
        <a:custGeom>
          <a:avLst/>
          <a:gdLst/>
          <a:ahLst/>
          <a:cxnLst/>
          <a:rect l="0" t="0" r="0" b="0"/>
          <a:pathLst>
            <a:path>
              <a:moveTo>
                <a:pt x="1836077" y="0"/>
              </a:moveTo>
              <a:lnTo>
                <a:pt x="1836077" y="999808"/>
              </a:lnTo>
              <a:lnTo>
                <a:pt x="0" y="999808"/>
              </a:lnTo>
              <a:lnTo>
                <a:pt x="0" y="1054855"/>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5BC3F2DA-E4C6-6242-9DB1-2B0CB9B3F834}">
      <dsp:nvSpPr>
        <dsp:cNvPr id="0" name=""/>
        <dsp:cNvSpPr/>
      </dsp:nvSpPr>
      <dsp:spPr>
        <a:xfrm>
          <a:off x="4578894" y="460345"/>
          <a:ext cx="1245076" cy="526194"/>
        </a:xfrm>
        <a:custGeom>
          <a:avLst/>
          <a:gdLst/>
          <a:ahLst/>
          <a:cxnLst/>
          <a:rect l="0" t="0" r="0" b="0"/>
          <a:pathLst>
            <a:path>
              <a:moveTo>
                <a:pt x="1245076" y="0"/>
              </a:moveTo>
              <a:lnTo>
                <a:pt x="1245076" y="471147"/>
              </a:lnTo>
              <a:lnTo>
                <a:pt x="0" y="471147"/>
              </a:lnTo>
              <a:lnTo>
                <a:pt x="0" y="526194"/>
              </a:lnTo>
            </a:path>
          </a:pathLst>
        </a:custGeom>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D4EBEC1B-7584-6C4A-88A3-D89B04AAC74B}">
      <dsp:nvSpPr>
        <dsp:cNvPr id="0" name=""/>
        <dsp:cNvSpPr/>
      </dsp:nvSpPr>
      <dsp:spPr>
        <a:xfrm>
          <a:off x="4506539" y="83019"/>
          <a:ext cx="263486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065DD341-4078-4046-9E58-9AE34DBEAD76}">
      <dsp:nvSpPr>
        <dsp:cNvPr id="0" name=""/>
        <dsp:cNvSpPr/>
      </dsp:nvSpPr>
      <dsp:spPr>
        <a:xfrm>
          <a:off x="4572563" y="145742"/>
          <a:ext cx="263486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Quantitative </a:t>
          </a:r>
          <a:r>
            <a:rPr lang="de-DE" sz="1600" kern="1200" dirty="0" err="1" smtClean="0"/>
            <a:t>Proteomics</a:t>
          </a:r>
          <a:endParaRPr lang="de-DE" sz="1600" kern="1200" dirty="0"/>
        </a:p>
      </dsp:txBody>
      <dsp:txXfrm>
        <a:off x="4583615" y="156794"/>
        <a:ext cx="2612757" cy="355222"/>
      </dsp:txXfrm>
    </dsp:sp>
    <dsp:sp modelId="{8E2FB9D1-2013-F84C-A394-C1C80A7AE009}">
      <dsp:nvSpPr>
        <dsp:cNvPr id="0" name=""/>
        <dsp:cNvSpPr/>
      </dsp:nvSpPr>
      <dsp:spPr>
        <a:xfrm>
          <a:off x="3267705" y="986540"/>
          <a:ext cx="2622377"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FA511B0A-295D-1146-B145-A15B8DD380A8}">
      <dsp:nvSpPr>
        <dsp:cNvPr id="0" name=""/>
        <dsp:cNvSpPr/>
      </dsp:nvSpPr>
      <dsp:spPr>
        <a:xfrm>
          <a:off x="3333729" y="1049263"/>
          <a:ext cx="2622377"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Relative </a:t>
          </a:r>
          <a:r>
            <a:rPr lang="de-DE" sz="1600" kern="1200" dirty="0" err="1" smtClean="0"/>
            <a:t>Quantification</a:t>
          </a:r>
          <a:endParaRPr lang="de-DE" sz="1600" kern="1200" dirty="0"/>
        </a:p>
      </dsp:txBody>
      <dsp:txXfrm>
        <a:off x="3344781" y="1060315"/>
        <a:ext cx="2600273" cy="355222"/>
      </dsp:txXfrm>
    </dsp:sp>
    <dsp:sp modelId="{94038A13-91B2-5E48-8C57-FAD7B9B2A9BB}">
      <dsp:nvSpPr>
        <dsp:cNvPr id="0" name=""/>
        <dsp:cNvSpPr/>
      </dsp:nvSpPr>
      <dsp:spPr>
        <a:xfrm>
          <a:off x="1953431" y="2418722"/>
          <a:ext cx="1578769"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6AFFBEB8-4177-0545-8E02-6F1F69638DEE}">
      <dsp:nvSpPr>
        <dsp:cNvPr id="0" name=""/>
        <dsp:cNvSpPr/>
      </dsp:nvSpPr>
      <dsp:spPr>
        <a:xfrm>
          <a:off x="2019455" y="2481445"/>
          <a:ext cx="1578769" cy="377326"/>
        </a:xfrm>
        <a:prstGeom prst="roundRect">
          <a:avLst>
            <a:gd name="adj" fmla="val 10000"/>
          </a:avLst>
        </a:prstGeom>
        <a:solidFill>
          <a:srgbClr val="99FF99"/>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err="1" smtClean="0"/>
            <a:t>Labeled</a:t>
          </a:r>
          <a:endParaRPr lang="de-DE" sz="1600" kern="1200" dirty="0"/>
        </a:p>
      </dsp:txBody>
      <dsp:txXfrm>
        <a:off x="2030507" y="2492497"/>
        <a:ext cx="1556665" cy="355222"/>
      </dsp:txXfrm>
    </dsp:sp>
    <dsp:sp modelId="{27FD3D3A-4C3F-CD4B-8239-8420DB0C8CBE}">
      <dsp:nvSpPr>
        <dsp:cNvPr id="0" name=""/>
        <dsp:cNvSpPr/>
      </dsp:nvSpPr>
      <dsp:spPr>
        <a:xfrm>
          <a:off x="879804" y="3295318"/>
          <a:ext cx="89309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DF720485-0D57-9943-9392-CB046F69CDFE}">
      <dsp:nvSpPr>
        <dsp:cNvPr id="0" name=""/>
        <dsp:cNvSpPr/>
      </dsp:nvSpPr>
      <dsp:spPr>
        <a:xfrm>
          <a:off x="945828" y="3358041"/>
          <a:ext cx="89309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In vivo</a:t>
          </a:r>
          <a:endParaRPr lang="de-DE" sz="1600" kern="1200" dirty="0"/>
        </a:p>
      </dsp:txBody>
      <dsp:txXfrm>
        <a:off x="956880" y="3369093"/>
        <a:ext cx="870989" cy="355222"/>
      </dsp:txXfrm>
    </dsp:sp>
    <dsp:sp modelId="{31C86822-2AD8-984A-BF77-EAF8968A420D}">
      <dsp:nvSpPr>
        <dsp:cNvPr id="0" name=""/>
        <dsp:cNvSpPr/>
      </dsp:nvSpPr>
      <dsp:spPr>
        <a:xfrm>
          <a:off x="118382" y="4190814"/>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107CB7C8-BF3E-974B-B621-D2FF857DD9C1}">
      <dsp:nvSpPr>
        <dsp:cNvPr id="0" name=""/>
        <dsp:cNvSpPr/>
      </dsp:nvSpPr>
      <dsp:spPr>
        <a:xfrm>
          <a:off x="184406" y="4253536"/>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baseline="30000" dirty="0" smtClean="0"/>
            <a:t>14</a:t>
          </a:r>
          <a:r>
            <a:rPr lang="de-DE" sz="1600" kern="1200" dirty="0" smtClean="0"/>
            <a:t>N/</a:t>
          </a:r>
          <a:r>
            <a:rPr lang="de-DE" sz="1600" kern="1200" baseline="30000" dirty="0" smtClean="0"/>
            <a:t>15</a:t>
          </a:r>
          <a:r>
            <a:rPr lang="de-DE" sz="1600" kern="1200" dirty="0" smtClean="0"/>
            <a:t>N</a:t>
          </a:r>
          <a:endParaRPr lang="de-DE" sz="1600" kern="1200" dirty="0"/>
        </a:p>
      </dsp:txBody>
      <dsp:txXfrm>
        <a:off x="195458" y="4264588"/>
        <a:ext cx="1019679" cy="355222"/>
      </dsp:txXfrm>
    </dsp:sp>
    <dsp:sp modelId="{04B2B134-9180-9244-83ED-081A224C450E}">
      <dsp:nvSpPr>
        <dsp:cNvPr id="0" name=""/>
        <dsp:cNvSpPr/>
      </dsp:nvSpPr>
      <dsp:spPr>
        <a:xfrm>
          <a:off x="1352586" y="4190814"/>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296EBD82-9604-5740-A6E1-8E051CC95DB2}">
      <dsp:nvSpPr>
        <dsp:cNvPr id="0" name=""/>
        <dsp:cNvSpPr/>
      </dsp:nvSpPr>
      <dsp:spPr>
        <a:xfrm>
          <a:off x="1418610" y="4253536"/>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SILAC</a:t>
          </a:r>
          <a:endParaRPr lang="de-DE" sz="1600" kern="1200" dirty="0"/>
        </a:p>
      </dsp:txBody>
      <dsp:txXfrm>
        <a:off x="1429662" y="4264588"/>
        <a:ext cx="1019679" cy="355222"/>
      </dsp:txXfrm>
    </dsp:sp>
    <dsp:sp modelId="{14F61285-4AF9-4944-AD4A-E865B38BDCEA}">
      <dsp:nvSpPr>
        <dsp:cNvPr id="0" name=""/>
        <dsp:cNvSpPr/>
      </dsp:nvSpPr>
      <dsp:spPr>
        <a:xfrm>
          <a:off x="3749684" y="3295318"/>
          <a:ext cx="89309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5E6170D4-F410-2543-BEDD-4C14B83C736B}">
      <dsp:nvSpPr>
        <dsp:cNvPr id="0" name=""/>
        <dsp:cNvSpPr/>
      </dsp:nvSpPr>
      <dsp:spPr>
        <a:xfrm>
          <a:off x="3815707" y="3358041"/>
          <a:ext cx="89309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In </a:t>
          </a:r>
          <a:r>
            <a:rPr lang="de-DE" sz="1600" kern="1200" dirty="0" err="1" smtClean="0"/>
            <a:t>vitro</a:t>
          </a:r>
          <a:endParaRPr lang="de-DE" sz="1600" kern="1200" dirty="0"/>
        </a:p>
      </dsp:txBody>
      <dsp:txXfrm>
        <a:off x="3826759" y="3369093"/>
        <a:ext cx="870989" cy="355222"/>
      </dsp:txXfrm>
    </dsp:sp>
    <dsp:sp modelId="{AE4C7D07-88EA-0547-93E0-8A3D08938209}">
      <dsp:nvSpPr>
        <dsp:cNvPr id="0" name=""/>
        <dsp:cNvSpPr/>
      </dsp:nvSpPr>
      <dsp:spPr>
        <a:xfrm>
          <a:off x="2505691" y="4206107"/>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30F5082A-0C95-8144-B2DA-54F45BD33945}">
      <dsp:nvSpPr>
        <dsp:cNvPr id="0" name=""/>
        <dsp:cNvSpPr/>
      </dsp:nvSpPr>
      <dsp:spPr>
        <a:xfrm>
          <a:off x="2571714" y="4268829"/>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err="1" smtClean="0"/>
            <a:t>iTRAQ</a:t>
          </a:r>
          <a:endParaRPr lang="de-DE" sz="1600" kern="1200" dirty="0"/>
        </a:p>
      </dsp:txBody>
      <dsp:txXfrm>
        <a:off x="2582766" y="4279881"/>
        <a:ext cx="1019679" cy="355222"/>
      </dsp:txXfrm>
    </dsp:sp>
    <dsp:sp modelId="{52DDDB7D-75F5-0347-A8FB-6A5673E70680}">
      <dsp:nvSpPr>
        <dsp:cNvPr id="0" name=""/>
        <dsp:cNvSpPr/>
      </dsp:nvSpPr>
      <dsp:spPr>
        <a:xfrm>
          <a:off x="3679522" y="4206107"/>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DF3FF7AE-153A-D344-8BD6-156BFA7789E7}">
      <dsp:nvSpPr>
        <dsp:cNvPr id="0" name=""/>
        <dsp:cNvSpPr/>
      </dsp:nvSpPr>
      <dsp:spPr>
        <a:xfrm>
          <a:off x="3745546" y="4268829"/>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TMT</a:t>
          </a:r>
          <a:endParaRPr lang="de-DE" sz="1600" kern="1200" dirty="0"/>
        </a:p>
      </dsp:txBody>
      <dsp:txXfrm>
        <a:off x="3756598" y="4279881"/>
        <a:ext cx="1019679" cy="355222"/>
      </dsp:txXfrm>
    </dsp:sp>
    <dsp:sp modelId="{4EC58B8E-F328-C84D-B375-8B7251ADF15C}">
      <dsp:nvSpPr>
        <dsp:cNvPr id="0" name=""/>
        <dsp:cNvSpPr/>
      </dsp:nvSpPr>
      <dsp:spPr>
        <a:xfrm>
          <a:off x="4853353" y="4206107"/>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884BD9D5-0E09-0F46-A3A1-98810F6DCF3C}">
      <dsp:nvSpPr>
        <dsp:cNvPr id="0" name=""/>
        <dsp:cNvSpPr/>
      </dsp:nvSpPr>
      <dsp:spPr>
        <a:xfrm>
          <a:off x="4919377" y="4268829"/>
          <a:ext cx="1041783"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baseline="30000" dirty="0" smtClean="0"/>
            <a:t>16</a:t>
          </a:r>
          <a:r>
            <a:rPr lang="de-DE" sz="1600" kern="1200" dirty="0" smtClean="0"/>
            <a:t>O/</a:t>
          </a:r>
          <a:r>
            <a:rPr lang="de-DE" sz="1600" kern="1200" baseline="30000" dirty="0" smtClean="0"/>
            <a:t>18</a:t>
          </a:r>
          <a:r>
            <a:rPr lang="de-DE" sz="1600" kern="1200" dirty="0" smtClean="0"/>
            <a:t>O</a:t>
          </a:r>
          <a:endParaRPr lang="de-DE" sz="1600" kern="1200" dirty="0"/>
        </a:p>
      </dsp:txBody>
      <dsp:txXfrm>
        <a:off x="4930429" y="4279881"/>
        <a:ext cx="1019679" cy="355222"/>
      </dsp:txXfrm>
    </dsp:sp>
    <dsp:sp modelId="{526FE679-C86D-DB48-92F0-23956C03D047}">
      <dsp:nvSpPr>
        <dsp:cNvPr id="0" name=""/>
        <dsp:cNvSpPr/>
      </dsp:nvSpPr>
      <dsp:spPr>
        <a:xfrm>
          <a:off x="6026070" y="2418722"/>
          <a:ext cx="1578769"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04FC3124-17D2-7B43-8C93-791DC5B80FEC}">
      <dsp:nvSpPr>
        <dsp:cNvPr id="0" name=""/>
        <dsp:cNvSpPr/>
      </dsp:nvSpPr>
      <dsp:spPr>
        <a:xfrm>
          <a:off x="6092094" y="2481445"/>
          <a:ext cx="1578769" cy="377326"/>
        </a:xfrm>
        <a:prstGeom prst="roundRect">
          <a:avLst>
            <a:gd name="adj" fmla="val 10000"/>
          </a:avLst>
        </a:prstGeom>
        <a:solidFill>
          <a:schemeClr val="accent5">
            <a:lumMod val="60000"/>
            <a:lumOff val="40000"/>
          </a:schemeClr>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err="1" smtClean="0"/>
            <a:t>Label-Free</a:t>
          </a:r>
          <a:endParaRPr lang="de-DE" sz="1600" kern="1200" dirty="0"/>
        </a:p>
      </dsp:txBody>
      <dsp:txXfrm>
        <a:off x="6103146" y="2492497"/>
        <a:ext cx="1556665" cy="355222"/>
      </dsp:txXfrm>
    </dsp:sp>
    <dsp:sp modelId="{5C1EC76C-5971-3C43-9E0A-15333E80292F}">
      <dsp:nvSpPr>
        <dsp:cNvPr id="0" name=""/>
        <dsp:cNvSpPr/>
      </dsp:nvSpPr>
      <dsp:spPr>
        <a:xfrm>
          <a:off x="5059750" y="3295318"/>
          <a:ext cx="1348558"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7B0EBB1E-6283-FC43-9A1B-167458F890DC}">
      <dsp:nvSpPr>
        <dsp:cNvPr id="0" name=""/>
        <dsp:cNvSpPr/>
      </dsp:nvSpPr>
      <dsp:spPr>
        <a:xfrm>
          <a:off x="5125774" y="3358041"/>
          <a:ext cx="1348558"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smtClean="0"/>
            <a:t>Spectral</a:t>
          </a:r>
          <a:r>
            <a:rPr lang="de-DE" sz="1400" kern="1200" dirty="0" smtClean="0"/>
            <a:t> </a:t>
          </a:r>
          <a:r>
            <a:rPr lang="de-DE" sz="1400" kern="1200" dirty="0" err="1" smtClean="0"/>
            <a:t>Counting</a:t>
          </a:r>
          <a:endParaRPr lang="de-DE" sz="1400" kern="1200" dirty="0"/>
        </a:p>
      </dsp:txBody>
      <dsp:txXfrm>
        <a:off x="5136826" y="3369093"/>
        <a:ext cx="1326454" cy="355222"/>
      </dsp:txXfrm>
    </dsp:sp>
    <dsp:sp modelId="{DBEBBCE7-2789-B745-B9F4-A5D86DA8D952}">
      <dsp:nvSpPr>
        <dsp:cNvPr id="0" name=""/>
        <dsp:cNvSpPr/>
      </dsp:nvSpPr>
      <dsp:spPr>
        <a:xfrm>
          <a:off x="6545116" y="3303811"/>
          <a:ext cx="594214"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8D2C9775-C4B7-3544-A3C3-450E8648651C}">
      <dsp:nvSpPr>
        <dsp:cNvPr id="0" name=""/>
        <dsp:cNvSpPr/>
      </dsp:nvSpPr>
      <dsp:spPr>
        <a:xfrm>
          <a:off x="6611140" y="3366534"/>
          <a:ext cx="594214"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effectLst/>
            </a:rPr>
            <a:t>MRM</a:t>
          </a:r>
          <a:endParaRPr lang="de-DE" sz="1400" kern="1200" dirty="0">
            <a:effectLst/>
          </a:endParaRPr>
        </a:p>
      </dsp:txBody>
      <dsp:txXfrm>
        <a:off x="6622192" y="3377586"/>
        <a:ext cx="572110" cy="355222"/>
      </dsp:txXfrm>
    </dsp:sp>
    <dsp:sp modelId="{3DD0A3D0-85DA-F248-BFD2-0CF375A8CB3D}">
      <dsp:nvSpPr>
        <dsp:cNvPr id="0" name=""/>
        <dsp:cNvSpPr/>
      </dsp:nvSpPr>
      <dsp:spPr>
        <a:xfrm>
          <a:off x="7237235" y="3295318"/>
          <a:ext cx="1348558"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8544A4C4-DABB-A441-B513-EBB161837AF5}">
      <dsp:nvSpPr>
        <dsp:cNvPr id="0" name=""/>
        <dsp:cNvSpPr/>
      </dsp:nvSpPr>
      <dsp:spPr>
        <a:xfrm>
          <a:off x="7303259" y="3358041"/>
          <a:ext cx="1348558"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smtClean="0"/>
            <a:t>Feature-Based</a:t>
          </a:r>
          <a:endParaRPr lang="de-DE" sz="1400" kern="1200" dirty="0"/>
        </a:p>
      </dsp:txBody>
      <dsp:txXfrm>
        <a:off x="7314311" y="3369093"/>
        <a:ext cx="1326454" cy="355222"/>
      </dsp:txXfrm>
    </dsp:sp>
    <dsp:sp modelId="{4F1A0BED-9268-7C4C-85A7-62E1D3FC14F7}">
      <dsp:nvSpPr>
        <dsp:cNvPr id="0" name=""/>
        <dsp:cNvSpPr/>
      </dsp:nvSpPr>
      <dsp:spPr>
        <a:xfrm>
          <a:off x="5983475" y="986540"/>
          <a:ext cx="2931457"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90F5967D-EFF8-914A-83FC-8D6830293284}">
      <dsp:nvSpPr>
        <dsp:cNvPr id="0" name=""/>
        <dsp:cNvSpPr/>
      </dsp:nvSpPr>
      <dsp:spPr>
        <a:xfrm>
          <a:off x="6049499" y="1049263"/>
          <a:ext cx="2931457"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Absolute </a:t>
          </a:r>
          <a:r>
            <a:rPr lang="de-DE" sz="1600" kern="1200" dirty="0" err="1" smtClean="0"/>
            <a:t>Quantification</a:t>
          </a:r>
          <a:endParaRPr lang="de-DE" sz="1600" kern="1200" dirty="0"/>
        </a:p>
      </dsp:txBody>
      <dsp:txXfrm>
        <a:off x="6060551" y="1060315"/>
        <a:ext cx="2909353" cy="355222"/>
      </dsp:txXfrm>
    </dsp:sp>
    <dsp:sp modelId="{FB4296D9-754B-4F42-9F73-B51042CEC411}">
      <dsp:nvSpPr>
        <dsp:cNvPr id="0" name=""/>
        <dsp:cNvSpPr/>
      </dsp:nvSpPr>
      <dsp:spPr>
        <a:xfrm>
          <a:off x="6340244" y="1660474"/>
          <a:ext cx="98450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E5AE7B90-C4BD-BA4F-9A2B-BB7F7AB0CA74}">
      <dsp:nvSpPr>
        <dsp:cNvPr id="0" name=""/>
        <dsp:cNvSpPr/>
      </dsp:nvSpPr>
      <dsp:spPr>
        <a:xfrm>
          <a:off x="6406268" y="1723196"/>
          <a:ext cx="98450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AQUA</a:t>
          </a:r>
          <a:endParaRPr lang="de-DE" sz="1600" kern="1200" dirty="0"/>
        </a:p>
      </dsp:txBody>
      <dsp:txXfrm>
        <a:off x="6417320" y="1734248"/>
        <a:ext cx="962397" cy="355222"/>
      </dsp:txXfrm>
    </dsp:sp>
    <dsp:sp modelId="{C65D4A89-50FB-BF42-BF0F-32830A50F237}">
      <dsp:nvSpPr>
        <dsp:cNvPr id="0" name=""/>
        <dsp:cNvSpPr/>
      </dsp:nvSpPr>
      <dsp:spPr>
        <a:xfrm>
          <a:off x="7518288" y="1660470"/>
          <a:ext cx="98450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sp>
    <dsp:sp modelId="{3E61C915-5097-2048-B56F-181474F393C1}">
      <dsp:nvSpPr>
        <dsp:cNvPr id="0" name=""/>
        <dsp:cNvSpPr/>
      </dsp:nvSpPr>
      <dsp:spPr>
        <a:xfrm>
          <a:off x="7584312" y="1723193"/>
          <a:ext cx="984501" cy="377326"/>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SISCAPA</a:t>
          </a:r>
          <a:endParaRPr lang="de-DE" sz="1600" kern="1200" dirty="0"/>
        </a:p>
      </dsp:txBody>
      <dsp:txXfrm>
        <a:off x="7595364" y="1734245"/>
        <a:ext cx="962397" cy="3552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Calibri"/>
              </a:defRPr>
            </a:lvl1pPr>
          </a:lstStyle>
          <a:p>
            <a:endParaRPr lang="en-US" dirty="0"/>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Calibri"/>
              </a:defRPr>
            </a:lvl1pPr>
          </a:lstStyle>
          <a:p>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Calibri"/>
              </a:defRPr>
            </a:lvl1pPr>
          </a:lstStyle>
          <a:p>
            <a:endParaRPr lang="en-US"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Calibri"/>
              </a:defRPr>
            </a:lvl1pPr>
          </a:lstStyle>
          <a:p>
            <a:fld id="{B39B35C4-293E-48C9-B534-A0BC74E38117}" type="slidenum">
              <a:rPr lang="en-US" smtClean="0"/>
              <a:pPr/>
              <a:t>‹#›</a:t>
            </a:fld>
            <a:endParaRPr lang="en-US" dirty="0"/>
          </a:p>
        </p:txBody>
      </p:sp>
    </p:spTree>
    <p:extLst>
      <p:ext uri="{BB962C8B-B14F-4D97-AF65-F5344CB8AC3E}">
        <p14:creationId xmlns:p14="http://schemas.microsoft.com/office/powerpoint/2010/main" val="13764439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a:ea typeface="+mn-ea"/>
        <a:cs typeface="+mn-cs"/>
      </a:defRPr>
    </a:lvl1pPr>
    <a:lvl2pPr marL="457200" algn="l" rtl="0" fontAlgn="base">
      <a:spcBef>
        <a:spcPct val="30000"/>
      </a:spcBef>
      <a:spcAft>
        <a:spcPct val="0"/>
      </a:spcAft>
      <a:defRPr sz="1200" kern="1200">
        <a:solidFill>
          <a:schemeClr val="tx1"/>
        </a:solidFill>
        <a:latin typeface="Calibri"/>
        <a:ea typeface="+mn-ea"/>
        <a:cs typeface="+mn-cs"/>
      </a:defRPr>
    </a:lvl2pPr>
    <a:lvl3pPr marL="914400" algn="l" rtl="0" fontAlgn="base">
      <a:spcBef>
        <a:spcPct val="30000"/>
      </a:spcBef>
      <a:spcAft>
        <a:spcPct val="0"/>
      </a:spcAft>
      <a:defRPr sz="1200" kern="1200">
        <a:solidFill>
          <a:schemeClr val="tx1"/>
        </a:solidFill>
        <a:latin typeface="Calibri"/>
        <a:ea typeface="+mn-ea"/>
        <a:cs typeface="+mn-cs"/>
      </a:defRPr>
    </a:lvl3pPr>
    <a:lvl4pPr marL="1371600" algn="l" rtl="0" fontAlgn="base">
      <a:spcBef>
        <a:spcPct val="30000"/>
      </a:spcBef>
      <a:spcAft>
        <a:spcPct val="0"/>
      </a:spcAft>
      <a:defRPr sz="1200" kern="1200">
        <a:solidFill>
          <a:schemeClr val="tx1"/>
        </a:solidFill>
        <a:latin typeface="Calibri"/>
        <a:ea typeface="+mn-ea"/>
        <a:cs typeface="+mn-cs"/>
      </a:defRPr>
    </a:lvl4pPr>
    <a:lvl5pPr marL="1828800" algn="l" rtl="0" fontAlgn="base">
      <a:spcBef>
        <a:spcPct val="30000"/>
      </a:spcBef>
      <a:spcAft>
        <a:spcPct val="0"/>
      </a:spcAft>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8ED7D57-9AD5-4829-A75C-A11F3F754590}" type="slidenum">
              <a:rPr lang="de-DE"/>
              <a:pPr/>
              <a:t>1</a:t>
            </a:fld>
            <a:endParaRPr lang="de-DE"/>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de-DE" dirty="0" smtClean="0"/>
          </a:p>
        </p:txBody>
      </p:sp>
    </p:spTree>
    <p:extLst>
      <p:ext uri="{BB962C8B-B14F-4D97-AF65-F5344CB8AC3E}">
        <p14:creationId xmlns:p14="http://schemas.microsoft.com/office/powerpoint/2010/main" val="200400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Was </a:t>
            </a:r>
            <a:r>
              <a:rPr lang="en-US" dirty="0" err="1" smtClean="0"/>
              <a:t>soll</a:t>
            </a:r>
            <a:r>
              <a:rPr lang="en-US" dirty="0" smtClean="0"/>
              <a:t> die </a:t>
            </a:r>
            <a:r>
              <a:rPr lang="en-US" dirty="0" err="1" smtClean="0"/>
              <a:t>hier</a:t>
            </a:r>
            <a:r>
              <a:rPr lang="en-US" dirty="0" smtClean="0"/>
              <a:t>?</a:t>
            </a:r>
            <a:endParaRPr lang="en-US" dirty="0"/>
          </a:p>
        </p:txBody>
      </p:sp>
      <p:sp>
        <p:nvSpPr>
          <p:cNvPr id="4" name="Slide Number Placeholder 3"/>
          <p:cNvSpPr>
            <a:spLocks noGrp="1"/>
          </p:cNvSpPr>
          <p:nvPr>
            <p:ph type="sldNum" sz="quarter" idx="10"/>
          </p:nvPr>
        </p:nvSpPr>
        <p:spPr/>
        <p:txBody>
          <a:bodyPr/>
          <a:lstStyle/>
          <a:p>
            <a:fld id="{B39B35C4-293E-48C9-B534-A0BC74E38117}" type="slidenum">
              <a:rPr lang="en-US" smtClean="0"/>
              <a:pPr/>
              <a:t>52</a:t>
            </a:fld>
            <a:endParaRPr lang="en-US"/>
          </a:p>
        </p:txBody>
      </p:sp>
    </p:spTree>
    <p:extLst>
      <p:ext uri="{BB962C8B-B14F-4D97-AF65-F5344CB8AC3E}">
        <p14:creationId xmlns:p14="http://schemas.microsoft.com/office/powerpoint/2010/main" val="9725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LatexIT</a:t>
            </a:r>
            <a:r>
              <a:rPr lang="en-US" dirty="0" smtClean="0"/>
              <a:t> formula:</a:t>
            </a:r>
          </a:p>
          <a:p>
            <a:endParaRPr lang="en-US" dirty="0" smtClean="0"/>
          </a:p>
          <a:p>
            <a:endParaRPr lang="fr-FR" sz="1200" kern="1200" dirty="0" smtClean="0">
              <a:solidFill>
                <a:schemeClr val="tx1"/>
              </a:solidFill>
              <a:ea typeface="+mn-ea"/>
              <a:cs typeface="+mn-cs"/>
            </a:endParaRPr>
          </a:p>
          <a:p>
            <a:endParaRPr lang="fr-FR" sz="1200" kern="1200" dirty="0" smtClean="0">
              <a:solidFill>
                <a:schemeClr val="tx1"/>
              </a:solidFill>
              <a:ea typeface="+mn-ea"/>
              <a:cs typeface="+mn-cs"/>
            </a:endParaRPr>
          </a:p>
          <a:p>
            <a:r>
              <a:rPr lang="en-US" sz="1200" kern="1200" dirty="0" err="1" smtClean="0">
                <a:solidFill>
                  <a:schemeClr val="tx1"/>
                </a:solidFill>
                <a:ea typeface="+mn-ea"/>
                <a:cs typeface="+mn-cs"/>
              </a:rPr>
              <a:t>I_i</a:t>
            </a:r>
            <a:r>
              <a:rPr lang="en-US" sz="1200" kern="1200" dirty="0" smtClean="0">
                <a:solidFill>
                  <a:schemeClr val="tx1"/>
                </a:solidFill>
                <a:ea typeface="+mn-ea"/>
                <a:cs typeface="+mn-cs"/>
              </a:rPr>
              <a:t>(t) &amp; = </a:t>
            </a:r>
            <a:r>
              <a:rPr lang="en-US" sz="1200" kern="1200" dirty="0" err="1" smtClean="0">
                <a:solidFill>
                  <a:schemeClr val="tx1"/>
                </a:solidFill>
                <a:ea typeface="+mn-ea"/>
                <a:cs typeface="+mn-cs"/>
              </a:rPr>
              <a:t>f_i</a:t>
            </a:r>
            <a:r>
              <a:rPr lang="en-US" sz="1200" kern="1200" dirty="0" smtClean="0">
                <a:solidFill>
                  <a:schemeClr val="tx1"/>
                </a:solidFill>
                <a:ea typeface="+mn-ea"/>
                <a:cs typeface="+mn-cs"/>
              </a:rPr>
              <a:t>\</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c_i</a:t>
            </a:r>
            <a:r>
              <a:rPr lang="en-US" sz="1200" kern="1200" dirty="0" smtClean="0">
                <a:solidFill>
                  <a:schemeClr val="tx1"/>
                </a:solidFill>
                <a:ea typeface="+mn-ea"/>
                <a:cs typeface="+mn-cs"/>
              </a:rPr>
              <a:t>(t)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a typeface="+mn-ea"/>
                <a:cs typeface="+mn-cs"/>
              </a:rPr>
              <a:t>\</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I_i</a:t>
            </a:r>
            <a:r>
              <a:rPr lang="en-US" sz="1200" kern="1200" dirty="0" smtClean="0">
                <a:solidFill>
                  <a:schemeClr val="tx1"/>
                </a:solidFill>
                <a:ea typeface="+mn-ea"/>
                <a:cs typeface="+mn-cs"/>
              </a:rPr>
              <a:t>(t) &amp; = </a:t>
            </a:r>
            <a:r>
              <a:rPr lang="en-US" sz="1200" kern="1200" dirty="0" err="1" smtClean="0">
                <a:solidFill>
                  <a:schemeClr val="tx1"/>
                </a:solidFill>
                <a:ea typeface="+mn-ea"/>
                <a:cs typeface="+mn-cs"/>
              </a:rPr>
              <a:t>f_i</a:t>
            </a:r>
            <a:r>
              <a:rPr lang="en-US" sz="1200" kern="1200" dirty="0" smtClean="0">
                <a:solidFill>
                  <a:schemeClr val="tx1"/>
                </a:solidFill>
                <a:ea typeface="+mn-ea"/>
                <a:cs typeface="+mn-cs"/>
              </a:rPr>
              <a:t>\</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c_i</a:t>
            </a:r>
            <a:r>
              <a:rPr lang="en-US" sz="1200" kern="1200" dirty="0" smtClean="0">
                <a:solidFill>
                  <a:schemeClr val="tx1"/>
                </a:solidFill>
                <a:ea typeface="+mn-ea"/>
                <a:cs typeface="+mn-cs"/>
              </a:rPr>
              <a:t>(t)</a:t>
            </a:r>
          </a:p>
          <a:p>
            <a:endParaRPr lang="en-US" sz="1200" kern="1200" dirty="0" smtClean="0">
              <a:solidFill>
                <a:schemeClr val="tx1"/>
              </a:solidFill>
              <a:ea typeface="+mn-ea"/>
              <a:cs typeface="+mn-cs"/>
            </a:endParaRPr>
          </a:p>
          <a:p>
            <a:endParaRPr lang="en-US"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B39B35C4-293E-48C9-B534-A0BC74E38117}" type="slidenum">
              <a:rPr lang="en-US" smtClean="0"/>
              <a:pPr/>
              <a:t>15</a:t>
            </a:fld>
            <a:endParaRPr lang="en-US"/>
          </a:p>
        </p:txBody>
      </p:sp>
    </p:spTree>
    <p:extLst>
      <p:ext uri="{BB962C8B-B14F-4D97-AF65-F5344CB8AC3E}">
        <p14:creationId xmlns:p14="http://schemas.microsoft.com/office/powerpoint/2010/main" val="276006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LatexIT</a:t>
            </a:r>
            <a:r>
              <a:rPr lang="en-US" dirty="0" smtClean="0"/>
              <a:t> formula:</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a typeface="+mn-ea"/>
                <a:cs typeface="+mn-cs"/>
              </a:rPr>
              <a:t>c_i</a:t>
            </a:r>
            <a:r>
              <a:rPr lang="en-US" sz="1200" kern="1200" dirty="0" smtClean="0">
                <a:solidFill>
                  <a:schemeClr val="tx1"/>
                </a:solidFill>
                <a:ea typeface="+mn-ea"/>
                <a:cs typeface="+mn-cs"/>
              </a:rPr>
              <a:t>(t) &amp; =  g(</a:t>
            </a:r>
            <a:r>
              <a:rPr lang="en-US" sz="1200" kern="1200" dirty="0" err="1" smtClean="0">
                <a:solidFill>
                  <a:schemeClr val="tx1"/>
                </a:solidFill>
                <a:ea typeface="+mn-ea"/>
                <a:cs typeface="+mn-cs"/>
              </a:rPr>
              <a:t>rt_i</a:t>
            </a:r>
            <a:r>
              <a:rPr lang="en-US" sz="1200" kern="1200" dirty="0" smtClean="0">
                <a:solidFill>
                  <a:schemeClr val="tx1"/>
                </a:solidFill>
                <a:ea typeface="+mn-ea"/>
                <a:cs typeface="+mn-cs"/>
              </a:rPr>
              <a:t>,\</a:t>
            </a:r>
            <a:r>
              <a:rPr lang="en-US" sz="1200" kern="1200" dirty="0" err="1" smtClean="0">
                <a:solidFill>
                  <a:schemeClr val="tx1"/>
                </a:solidFill>
                <a:ea typeface="+mn-ea"/>
                <a:cs typeface="+mn-cs"/>
              </a:rPr>
              <a:t>sigma_i,t</a:t>
            </a:r>
            <a:r>
              <a:rPr lang="en-US" sz="1200" kern="1200" dirty="0" smtClean="0">
                <a:solidFill>
                  <a:schemeClr val="tx1"/>
                </a:solidFill>
                <a:ea typeface="+mn-ea"/>
                <a:cs typeface="+mn-cs"/>
              </a:rPr>
              <a:t>)c^{tot}_</a:t>
            </a:r>
            <a:r>
              <a:rPr lang="en-US" sz="1200" kern="1200" dirty="0" err="1" smtClean="0">
                <a:solidFill>
                  <a:schemeClr val="tx1"/>
                </a:solidFill>
                <a:ea typeface="+mn-ea"/>
                <a:cs typeface="+mn-cs"/>
              </a:rPr>
              <a:t>i</a:t>
            </a:r>
            <a:r>
              <a:rPr lang="en-US" sz="1200" kern="1200" dirty="0" smtClean="0">
                <a:solidFill>
                  <a:schemeClr val="tx1"/>
                </a:solidFill>
                <a:ea typeface="+mn-ea"/>
                <a:cs typeface="+mn-cs"/>
              </a:rPr>
              <a:t> \\</a:t>
            </a:r>
          </a:p>
          <a:p>
            <a:endParaRPr lang="en-US" dirty="0" smtClean="0"/>
          </a:p>
          <a:p>
            <a:r>
              <a:rPr lang="en-US" sz="1200" kern="1200" dirty="0" smtClean="0">
                <a:solidFill>
                  <a:schemeClr val="tx1"/>
                </a:solidFill>
                <a:ea typeface="+mn-ea"/>
                <a:cs typeface="+mn-cs"/>
              </a:rPr>
              <a:t>\</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I_i</a:t>
            </a:r>
            <a:r>
              <a:rPr lang="en-US" sz="1200" kern="1200" dirty="0" smtClean="0">
                <a:solidFill>
                  <a:schemeClr val="tx1"/>
                </a:solidFill>
                <a:ea typeface="+mn-ea"/>
                <a:cs typeface="+mn-cs"/>
              </a:rPr>
              <a:t>(t)  &amp; =  </a:t>
            </a:r>
            <a:r>
              <a:rPr lang="en-US" sz="1200" kern="1200" dirty="0" err="1" smtClean="0">
                <a:solidFill>
                  <a:schemeClr val="tx1"/>
                </a:solidFill>
                <a:ea typeface="+mn-ea"/>
                <a:cs typeface="+mn-cs"/>
              </a:rPr>
              <a:t>f_i</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c^{tot}_</a:t>
            </a:r>
            <a:r>
              <a:rPr lang="en-US" sz="1200" kern="1200" dirty="0" err="1" smtClean="0">
                <a:solidFill>
                  <a:schemeClr val="tx1"/>
                </a:solidFill>
                <a:ea typeface="+mn-ea"/>
                <a:cs typeface="+mn-cs"/>
              </a:rPr>
              <a:t>i</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g(</a:t>
            </a:r>
            <a:r>
              <a:rPr lang="en-US" sz="1200" kern="1200" dirty="0" err="1" smtClean="0">
                <a:solidFill>
                  <a:schemeClr val="tx1"/>
                </a:solidFill>
                <a:ea typeface="+mn-ea"/>
                <a:cs typeface="+mn-cs"/>
              </a:rPr>
              <a:t>rt_i</a:t>
            </a:r>
            <a:r>
              <a:rPr lang="en-US" sz="1200" kern="1200" dirty="0" smtClean="0">
                <a:solidFill>
                  <a:schemeClr val="tx1"/>
                </a:solidFill>
                <a:ea typeface="+mn-ea"/>
                <a:cs typeface="+mn-cs"/>
              </a:rPr>
              <a:t>,\</a:t>
            </a:r>
            <a:r>
              <a:rPr lang="en-US" sz="1200" kern="1200" dirty="0" err="1" smtClean="0">
                <a:solidFill>
                  <a:schemeClr val="tx1"/>
                </a:solidFill>
                <a:ea typeface="+mn-ea"/>
                <a:cs typeface="+mn-cs"/>
              </a:rPr>
              <a:t>sigma_i,t</a:t>
            </a:r>
            <a:r>
              <a:rPr lang="en-US" sz="1200" kern="1200" dirty="0" smtClean="0">
                <a:solidFill>
                  <a:schemeClr val="tx1"/>
                </a:solidFill>
                <a:ea typeface="+mn-ea"/>
                <a:cs typeface="+mn-cs"/>
              </a:rPr>
              <a:t>) \\</a:t>
            </a:r>
          </a:p>
          <a:p>
            <a:r>
              <a:rPr lang="en-US" sz="1200" kern="1200" dirty="0" smtClean="0">
                <a:solidFill>
                  <a:schemeClr val="tx1"/>
                </a:solidFill>
                <a:ea typeface="+mn-ea"/>
                <a:cs typeface="+mn-cs"/>
              </a:rPr>
              <a:t>\</a:t>
            </a:r>
            <a:r>
              <a:rPr lang="en-US" sz="1200" kern="1200" dirty="0" err="1" smtClean="0">
                <a:solidFill>
                  <a:schemeClr val="tx1"/>
                </a:solidFill>
                <a:ea typeface="+mn-ea"/>
                <a:cs typeface="+mn-cs"/>
              </a:rPr>
              <a:t>int_t</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I_i</a:t>
            </a:r>
            <a:r>
              <a:rPr lang="en-US" sz="1200" kern="1200" dirty="0" smtClean="0">
                <a:solidFill>
                  <a:schemeClr val="tx1"/>
                </a:solidFill>
                <a:ea typeface="+mn-ea"/>
                <a:cs typeface="+mn-cs"/>
              </a:rPr>
              <a:t>(t)  &amp; =  </a:t>
            </a:r>
            <a:r>
              <a:rPr lang="en-US" sz="1200" kern="1200" dirty="0" err="1" smtClean="0">
                <a:solidFill>
                  <a:schemeClr val="tx1"/>
                </a:solidFill>
                <a:ea typeface="+mn-ea"/>
                <a:cs typeface="+mn-cs"/>
              </a:rPr>
              <a:t>f_i</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c^{tot}_</a:t>
            </a:r>
            <a:r>
              <a:rPr lang="en-US" sz="1200" kern="1200" dirty="0" err="1" smtClean="0">
                <a:solidFill>
                  <a:schemeClr val="tx1"/>
                </a:solidFill>
                <a:ea typeface="+mn-ea"/>
                <a:cs typeface="+mn-cs"/>
              </a:rPr>
              <a:t>i</a:t>
            </a:r>
            <a:r>
              <a:rPr lang="en-US" sz="1200" kern="1200" dirty="0" smtClean="0">
                <a:solidFill>
                  <a:schemeClr val="tx1"/>
                </a:solidFill>
                <a:ea typeface="+mn-ea"/>
                <a:cs typeface="+mn-cs"/>
              </a:rPr>
              <a:t> \</a:t>
            </a:r>
            <a:r>
              <a:rPr lang="en-US" sz="1200" kern="1200" dirty="0" err="1" smtClean="0">
                <a:solidFill>
                  <a:schemeClr val="tx1"/>
                </a:solidFill>
                <a:ea typeface="+mn-ea"/>
                <a:cs typeface="+mn-cs"/>
              </a:rPr>
              <a:t>cdot</a:t>
            </a:r>
            <a:r>
              <a:rPr lang="en-US" sz="1200" kern="1200" dirty="0" smtClean="0">
                <a:solidFill>
                  <a:schemeClr val="tx1"/>
                </a:solidFill>
                <a:ea typeface="+mn-ea"/>
                <a:cs typeface="+mn-cs"/>
              </a:rPr>
              <a:t> 1</a:t>
            </a:r>
          </a:p>
          <a:p>
            <a:r>
              <a:rPr lang="fr-FR" sz="1200" kern="1200" dirty="0" smtClean="0">
                <a:solidFill>
                  <a:schemeClr val="tx1"/>
                </a:solidFill>
                <a:ea typeface="+mn-ea"/>
                <a:cs typeface="+mn-cs"/>
              </a:rPr>
              <a:t>0_i</a:t>
            </a:r>
            <a:endParaRPr lang="en-US" dirty="0"/>
          </a:p>
        </p:txBody>
      </p:sp>
      <p:sp>
        <p:nvSpPr>
          <p:cNvPr id="4" name="Slide Number Placeholder 3"/>
          <p:cNvSpPr>
            <a:spLocks noGrp="1"/>
          </p:cNvSpPr>
          <p:nvPr>
            <p:ph type="sldNum" sz="quarter" idx="10"/>
          </p:nvPr>
        </p:nvSpPr>
        <p:spPr/>
        <p:txBody>
          <a:bodyPr/>
          <a:lstStyle/>
          <a:p>
            <a:fld id="{B39B35C4-293E-48C9-B534-A0BC74E38117}" type="slidenum">
              <a:rPr lang="en-US" smtClean="0"/>
              <a:pPr/>
              <a:t>16</a:t>
            </a:fld>
            <a:endParaRPr lang="en-US"/>
          </a:p>
        </p:txBody>
      </p:sp>
    </p:spTree>
    <p:extLst>
      <p:ext uri="{BB962C8B-B14F-4D97-AF65-F5344CB8AC3E}">
        <p14:creationId xmlns:p14="http://schemas.microsoft.com/office/powerpoint/2010/main" val="276006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ends the LU 4A</a:t>
            </a:r>
            <a:endParaRPr lang="en-US" dirty="0"/>
          </a:p>
        </p:txBody>
      </p:sp>
      <p:sp>
        <p:nvSpPr>
          <p:cNvPr id="4" name="Slide Number Placeholder 3"/>
          <p:cNvSpPr>
            <a:spLocks noGrp="1"/>
          </p:cNvSpPr>
          <p:nvPr>
            <p:ph type="sldNum" sz="quarter" idx="10"/>
          </p:nvPr>
        </p:nvSpPr>
        <p:spPr/>
        <p:txBody>
          <a:bodyPr/>
          <a:lstStyle/>
          <a:p>
            <a:fld id="{B39B35C4-293E-48C9-B534-A0BC74E38117}" type="slidenum">
              <a:rPr lang="en-US" smtClean="0"/>
              <a:pPr/>
              <a:t>21</a:t>
            </a:fld>
            <a:endParaRPr lang="en-US"/>
          </a:p>
        </p:txBody>
      </p:sp>
    </p:spTree>
    <p:extLst>
      <p:ext uri="{BB962C8B-B14F-4D97-AF65-F5344CB8AC3E}">
        <p14:creationId xmlns:p14="http://schemas.microsoft.com/office/powerpoint/2010/main" val="2043882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B35C4-293E-48C9-B534-A0BC74E38117}" type="slidenum">
              <a:rPr lang="en-US" smtClean="0"/>
              <a:pPr/>
              <a:t>22</a:t>
            </a:fld>
            <a:endParaRPr lang="en-US"/>
          </a:p>
        </p:txBody>
      </p:sp>
    </p:spTree>
    <p:extLst>
      <p:ext uri="{BB962C8B-B14F-4D97-AF65-F5344CB8AC3E}">
        <p14:creationId xmlns:p14="http://schemas.microsoft.com/office/powerpoint/2010/main" val="300278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D494D-687E-834A-AE0B-E9A5B19CD0A8}" type="slidenum">
              <a:rPr lang="en-US"/>
              <a:pPr/>
              <a:t>39</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45733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0902F-32FC-45AE-B73B-CAB00A8094EC}" type="slidenum">
              <a:rPr lang="en-US"/>
              <a:pPr/>
              <a:t>48</a:t>
            </a:fld>
            <a:endParaRPr lang="en-US"/>
          </a:p>
        </p:txBody>
      </p:sp>
      <p:sp>
        <p:nvSpPr>
          <p:cNvPr id="984066" name="Rectangle 2"/>
          <p:cNvSpPr>
            <a:spLocks noGrp="1" noRot="1" noChangeAspect="1" noChangeArrowheads="1" noTextEdit="1"/>
          </p:cNvSpPr>
          <p:nvPr>
            <p:ph type="sldImg"/>
          </p:nvPr>
        </p:nvSpPr>
        <p:spPr>
          <a:ln/>
        </p:spPr>
      </p:sp>
      <p:sp>
        <p:nvSpPr>
          <p:cNvPr id="98406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74796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15C3E-2A67-41C9-AD4C-94AF76ABC87A}" type="slidenum">
              <a:rPr lang="en-US"/>
              <a:pPr/>
              <a:t>49</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6466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E768E7B-3C97-814A-BDD5-47961BF90D60}" type="slidenum">
              <a:rPr lang="en-GB"/>
              <a:pPr/>
              <a:t>51</a:t>
            </a:fld>
            <a:endParaRPr lang="en-GB"/>
          </a:p>
        </p:txBody>
      </p:sp>
      <p:sp>
        <p:nvSpPr>
          <p:cNvPr id="96257" name="Text Box 1"/>
          <p:cNvSpPr txBox="1">
            <a:spLocks noChangeArrowheads="1"/>
          </p:cNvSpPr>
          <p:nvPr/>
        </p:nvSpPr>
        <p:spPr bwMode="auto">
          <a:xfrm>
            <a:off x="922760" y="686020"/>
            <a:ext cx="5014089" cy="342863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6258" name="Text Box 2"/>
          <p:cNvSpPr txBox="1">
            <a:spLocks noGrp="1" noChangeArrowheads="1"/>
          </p:cNvSpPr>
          <p:nvPr>
            <p:ph type="body"/>
          </p:nvPr>
        </p:nvSpPr>
        <p:spPr bwMode="auto">
          <a:xfrm>
            <a:off x="914722" y="4343327"/>
            <a:ext cx="5028557" cy="41146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80014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66275" name="Rectangle 3"/>
          <p:cNvSpPr>
            <a:spLocks noGrp="1" noChangeArrowheads="1"/>
          </p:cNvSpPr>
          <p:nvPr>
            <p:ph type="ctrTitle"/>
          </p:nvPr>
        </p:nvSpPr>
        <p:spPr>
          <a:xfrm>
            <a:off x="685800" y="426780"/>
            <a:ext cx="7772400" cy="1524000"/>
          </a:xfrm>
          <a:prstGeom prst="rect">
            <a:avLst/>
          </a:prstGeom>
        </p:spPr>
        <p:txBody>
          <a:bodyPr>
            <a:normAutofit/>
          </a:bodyPr>
          <a:lstStyle>
            <a:lvl1pPr algn="ctr">
              <a:defRPr sz="4400">
                <a:solidFill>
                  <a:srgbClr val="000000"/>
                </a:solidFill>
              </a:defRPr>
            </a:lvl1pPr>
          </a:lstStyle>
          <a:p>
            <a:r>
              <a:rPr lang="en-US" smtClean="0"/>
              <a:t>Mastertitelformat bearbeiten</a:t>
            </a:r>
            <a:endParaRPr lang="de-DE" dirty="0"/>
          </a:p>
        </p:txBody>
      </p:sp>
      <p:sp>
        <p:nvSpPr>
          <p:cNvPr id="566276" name="Rectangle 4"/>
          <p:cNvSpPr>
            <a:spLocks noGrp="1" noChangeArrowheads="1"/>
          </p:cNvSpPr>
          <p:nvPr>
            <p:ph type="subTitle" idx="1"/>
          </p:nvPr>
        </p:nvSpPr>
        <p:spPr>
          <a:xfrm>
            <a:off x="1447800" y="2407980"/>
            <a:ext cx="6400800" cy="1003920"/>
          </a:xfrm>
          <a:prstGeom prst="rect">
            <a:avLst/>
          </a:prstGeom>
        </p:spPr>
        <p:txBody>
          <a:bodyPr>
            <a:normAutofit/>
          </a:bodyPr>
          <a:lstStyle>
            <a:lvl1pPr marL="0" indent="0" algn="ctr">
              <a:buFontTx/>
              <a:buNone/>
              <a:defRPr sz="3200" b="0">
                <a:solidFill>
                  <a:srgbClr val="000000"/>
                </a:solidFill>
              </a:defRPr>
            </a:lvl1pPr>
          </a:lstStyle>
          <a:p>
            <a:r>
              <a:rPr lang="en-US" dirty="0" smtClean="0"/>
              <a:t>Master-</a:t>
            </a:r>
            <a:r>
              <a:rPr lang="en-US" dirty="0" err="1" smtClean="0"/>
              <a:t>Untertitelformat</a:t>
            </a:r>
            <a:r>
              <a:rPr lang="en-US" dirty="0" smtClean="0"/>
              <a:t> </a:t>
            </a:r>
            <a:r>
              <a:rPr lang="en-US" dirty="0" err="1" smtClean="0"/>
              <a:t>bearbeiten</a:t>
            </a:r>
            <a:endParaRPr lang="de-DE" dirty="0"/>
          </a:p>
        </p:txBody>
      </p:sp>
      <p:pic>
        <p:nvPicPr>
          <p:cNvPr id="6" name="Picture 5"/>
          <p:cNvPicPr>
            <a:picLocks noChangeAspect="1"/>
          </p:cNvPicPr>
          <p:nvPr userDrawn="1"/>
        </p:nvPicPr>
        <p:blipFill>
          <a:blip r:embed="rId2"/>
          <a:stretch>
            <a:fillRect/>
          </a:stretch>
        </p:blipFill>
        <p:spPr>
          <a:xfrm>
            <a:off x="6804248" y="6309320"/>
            <a:ext cx="1117600" cy="393700"/>
          </a:xfrm>
          <a:prstGeom prst="rect">
            <a:avLst/>
          </a:prstGeom>
        </p:spPr>
      </p:pic>
      <p:sp>
        <p:nvSpPr>
          <p:cNvPr id="7" name="TextBox 6"/>
          <p:cNvSpPr txBox="1"/>
          <p:nvPr userDrawn="1"/>
        </p:nvSpPr>
        <p:spPr>
          <a:xfrm>
            <a:off x="1119926" y="6385520"/>
            <a:ext cx="4737069" cy="246221"/>
          </a:xfrm>
          <a:prstGeom prst="rect">
            <a:avLst/>
          </a:prstGeom>
          <a:noFill/>
        </p:spPr>
        <p:txBody>
          <a:bodyPr wrap="none" rtlCol="0">
            <a:spAutoFit/>
          </a:bodyPr>
          <a:lstStyle/>
          <a:p>
            <a:pPr algn="l"/>
            <a:r>
              <a:rPr lang="en-US" sz="1000" dirty="0">
                <a:solidFill>
                  <a:srgbClr val="000000"/>
                </a:solidFill>
                <a:latin typeface="Calibri"/>
              </a:rPr>
              <a:t>This work is licensed under a Creative Commons Attribution 4.0 International License.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10" name="Picture 9"/>
          <p:cNvPicPr>
            <a:picLocks noChangeAspect="1"/>
          </p:cNvPicPr>
          <p:nvPr/>
        </p:nvPicPr>
        <p:blipFill>
          <a:blip r:embed="rId2"/>
          <a:stretch>
            <a:fillRect/>
          </a:stretch>
        </p:blipFill>
        <p:spPr>
          <a:xfrm>
            <a:off x="6781800" y="6248400"/>
            <a:ext cx="1117600" cy="393700"/>
          </a:xfrm>
          <a:prstGeom prst="rect">
            <a:avLst/>
          </a:prstGeom>
        </p:spPr>
      </p:pic>
      <p:sp>
        <p:nvSpPr>
          <p:cNvPr id="11" name="TextBox 10"/>
          <p:cNvSpPr txBox="1"/>
          <p:nvPr/>
        </p:nvSpPr>
        <p:spPr>
          <a:xfrm>
            <a:off x="1097478" y="6324600"/>
            <a:ext cx="4737069" cy="246221"/>
          </a:xfrm>
          <a:prstGeom prst="rect">
            <a:avLst/>
          </a:prstGeom>
          <a:noFill/>
        </p:spPr>
        <p:txBody>
          <a:bodyPr wrap="none" rtlCol="0">
            <a:spAutoFit/>
          </a:bodyPr>
          <a:lstStyle/>
          <a:p>
            <a:pPr algn="l"/>
            <a:r>
              <a:rPr lang="en-US" sz="1000" dirty="0">
                <a:solidFill>
                  <a:srgbClr val="000000"/>
                </a:solidFill>
                <a:latin typeface="Calibri"/>
              </a:rPr>
              <a:t>This work is licensed under a Creative Commons Attribution 4.0 International License.</a:t>
            </a:r>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en-US"/>
          </a:p>
        </p:txBody>
      </p:sp>
      <p:sp>
        <p:nvSpPr>
          <p:cNvPr id="3" name="Inhaltsplatzhalt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sldNum" sz="quarter" idx="10"/>
          </p:nvPr>
        </p:nvSpPr>
        <p:spPr>
          <a:ln/>
        </p:spPr>
        <p:txBody>
          <a:bodyPr/>
          <a:lstStyle>
            <a:lvl1pPr>
              <a:defRPr>
                <a:cs typeface="Calibri"/>
              </a:defRPr>
            </a:lvl1pPr>
          </a:lstStyle>
          <a:p>
            <a:pPr>
              <a:defRPr/>
            </a:pPr>
            <a:fld id="{41B0E2A2-38C9-407E-9B30-D35E37AC93A0}" type="slidenum">
              <a:rPr lang="de-DE" smtClean="0"/>
              <a:pPr>
                <a:defRPr/>
              </a:pPr>
              <a:t>‹#›</a:t>
            </a:fld>
            <a:endParaRPr lang="de-DE" dirty="0"/>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x-none" noProof="0" smtClean="0"/>
              <a:t>Click to edit Master title style</a:t>
            </a:r>
            <a:endParaRPr lang="en-US" noProof="0" dirty="0"/>
          </a:p>
        </p:txBody>
      </p:sp>
      <p:sp>
        <p:nvSpPr>
          <p:cNvPr id="3" name="Inhaltsplatzhalter 2"/>
          <p:cNvSpPr>
            <a:spLocks noGrp="1"/>
          </p:cNvSpPr>
          <p:nvPr>
            <p:ph sz="half" idx="1"/>
          </p:nvPr>
        </p:nvSpPr>
        <p:spPr>
          <a:xfrm>
            <a:off x="467545"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cs typeface="Calibri"/>
              </a:defRPr>
            </a:lvl1pPr>
          </a:lstStyle>
          <a:p>
            <a:pPr>
              <a:defRPr/>
            </a:pPr>
            <a:fld id="{41B0E2A2-38C9-407E-9B30-D35E37AC93A0}" type="slidenum">
              <a:rPr lang="de-DE" smtClean="0"/>
              <a:pPr>
                <a:defRPr/>
              </a:pPr>
              <a:t>‹#›</a:t>
            </a:fld>
            <a:endParaRPr lang="de-DE" dirty="0"/>
          </a:p>
        </p:txBody>
      </p:sp>
      <p:sp>
        <p:nvSpPr>
          <p:cNvPr id="9" name="Inhaltsplatzhalter 2"/>
          <p:cNvSpPr>
            <a:spLocks noGrp="1"/>
          </p:cNvSpPr>
          <p:nvPr>
            <p:ph sz="half" idx="14"/>
          </p:nvPr>
        </p:nvSpPr>
        <p:spPr>
          <a:xfrm>
            <a:off x="4716016"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Tree>
    <p:extLst>
      <p:ext uri="{BB962C8B-B14F-4D97-AF65-F5344CB8AC3E}">
        <p14:creationId xmlns:p14="http://schemas.microsoft.com/office/powerpoint/2010/main" val="169130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cs typeface="Calibri"/>
              </a:defRPr>
            </a:lvl1pPr>
          </a:lstStyle>
          <a:p>
            <a:pPr>
              <a:defRPr/>
            </a:pPr>
            <a:fld id="{41B0E2A2-38C9-407E-9B30-D35E37AC93A0}" type="slidenum">
              <a:rPr lang="de-DE" smtClean="0"/>
              <a:pPr>
                <a:defRPr/>
              </a:pPr>
              <a:t>‹#›</a:t>
            </a:fld>
            <a:endParaRPr lang="de-DE" dirty="0"/>
          </a:p>
        </p:txBody>
      </p:sp>
    </p:spTree>
    <p:extLst>
      <p:ext uri="{BB962C8B-B14F-4D97-AF65-F5344CB8AC3E}">
        <p14:creationId xmlns:p14="http://schemas.microsoft.com/office/powerpoint/2010/main" val="390434003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58360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defRPr/>
            </a:pPr>
            <a:endParaRPr lang="en-US" dirty="0">
              <a:solidFill>
                <a:srgbClr val="000000"/>
              </a:solidFill>
              <a:latin typeface="Calibri"/>
              <a:cs typeface="Calibri"/>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defRPr>
            </a:lvl1pPr>
          </a:lstStyle>
          <a:p>
            <a:r>
              <a:rPr lang="en-US" smtClean="0"/>
              <a:t>Mastertitelformat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9"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10"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11"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2584375572"/>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Mastertitelformat bearbeiten</a:t>
            </a:r>
            <a:endParaRPr lang="de-DE" dirty="0"/>
          </a:p>
        </p:txBody>
      </p:sp>
      <p:sp>
        <p:nvSpPr>
          <p:cNvPr id="9"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
        <p:nvSpPr>
          <p:cNvPr id="5" name="Foliennummernplatzhalter 30"/>
          <p:cNvSpPr txBox="1">
            <a:spLocks/>
          </p:cNvSpPr>
          <p:nvPr userDrawn="1"/>
        </p:nvSpPr>
        <p:spPr>
          <a:xfrm>
            <a:off x="6858000" y="6647688"/>
            <a:ext cx="2286000" cy="210312"/>
          </a:xfrm>
          <a:prstGeom prst="rect">
            <a:avLst/>
          </a:prstGeom>
          <a:noFill/>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rgbClr val="000000"/>
                </a:solidFill>
                <a:latin typeface="Calibri" pitchFamily="34"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fld id="{9E4E3AA8-A566-436A-A30C-E6F14AA2C6FF}" type="slidenum">
              <a:rPr lang="de-DE" smtClean="0"/>
              <a:pPr/>
              <a:t>‹#›</a:t>
            </a:fld>
            <a:endParaRPr lang="de-DE"/>
          </a:p>
        </p:txBody>
      </p:sp>
      <p:sp>
        <p:nvSpPr>
          <p:cNvPr id="6"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7"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255450834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10"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11"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12"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197181291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8" name="Foliennummernplatzhalter 30"/>
          <p:cNvSpPr>
            <a:spLocks noGrp="1"/>
          </p:cNvSpPr>
          <p:nvPr>
            <p:ph type="sldNum" sz="quarter" idx="10"/>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9"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10"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50037313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4"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5"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6"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33043669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defRPr>
            </a:lvl1pPr>
          </a:lstStyle>
          <a:p>
            <a:r>
              <a:rPr lang="en-US" smtClean="0"/>
              <a:t>Mastertitelformat 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4" name="Foliennummernplatzhalter 3"/>
          <p:cNvSpPr>
            <a:spLocks noGrp="1"/>
          </p:cNvSpPr>
          <p:nvPr>
            <p:ph type="sldNum" sz="quarter" idx="10"/>
          </p:nvPr>
        </p:nvSpPr>
        <p:spPr>
          <a:xfrm>
            <a:off x="6858000" y="6647688"/>
            <a:ext cx="2286000" cy="210312"/>
          </a:xfrm>
          <a:prstGeom prst="rect">
            <a:avLst/>
          </a:prstGeom>
        </p:spPr>
        <p:txBody>
          <a:bodyPr/>
          <a:lstStyle>
            <a:lvl1pPr>
              <a:defRPr smtClean="0">
                <a:solidFill>
                  <a:srgbClr val="000000"/>
                </a:solidFill>
              </a:defRPr>
            </a:lvl1pPr>
          </a:lstStyle>
          <a:p>
            <a:fld id="{9E4E3AA8-A566-436A-A30C-E6F14AA2C6FF}" type="slidenum">
              <a:rPr lang="de-DE" smtClean="0"/>
              <a:pPr/>
              <a:t>‹#›</a:t>
            </a:fld>
            <a:endParaRPr lang="de-DE"/>
          </a:p>
        </p:txBody>
      </p:sp>
      <p:sp>
        <p:nvSpPr>
          <p:cNvPr id="19" name="Pfeil nach rechts 18"/>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rgbClr val="000000"/>
              </a:solidFill>
              <a:effectLst/>
              <a:latin typeface="Calibri"/>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4" name="Foliennummernplatzhalter 30"/>
          <p:cNvSpPr txBox="1">
            <a:spLocks/>
          </p:cNvSpPr>
          <p:nvPr userDrawn="1"/>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b="0" kern="1200">
                <a:solidFill>
                  <a:schemeClr val="tx1"/>
                </a:solidFill>
                <a:latin typeface="Calibri" charset="0"/>
                <a:ea typeface="+mn-ea"/>
                <a:cs typeface="+mn-cs"/>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mn-cs"/>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mn-cs"/>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mn-cs"/>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mn-cs"/>
              </a:defRPr>
            </a:lvl5pPr>
            <a:lvl6pPr marL="2286000" algn="l" defTabSz="914400" rtl="0" eaLnBrk="1" latinLnBrk="0" hangingPunct="1">
              <a:defRPr sz="4400" b="1" kern="1200">
                <a:solidFill>
                  <a:schemeClr val="tx2"/>
                </a:solidFill>
                <a:latin typeface="Trebuchet MS" pitchFamily="34" charset="0"/>
                <a:ea typeface="+mn-ea"/>
                <a:cs typeface="+mn-cs"/>
              </a:defRPr>
            </a:lvl6pPr>
            <a:lvl7pPr marL="2743200" algn="l" defTabSz="914400" rtl="0" eaLnBrk="1" latinLnBrk="0" hangingPunct="1">
              <a:defRPr sz="4400" b="1" kern="1200">
                <a:solidFill>
                  <a:schemeClr val="tx2"/>
                </a:solidFill>
                <a:latin typeface="Trebuchet MS" pitchFamily="34" charset="0"/>
                <a:ea typeface="+mn-ea"/>
                <a:cs typeface="+mn-cs"/>
              </a:defRPr>
            </a:lvl7pPr>
            <a:lvl8pPr marL="3200400" algn="l" defTabSz="914400" rtl="0" eaLnBrk="1" latinLnBrk="0" hangingPunct="1">
              <a:defRPr sz="4400" b="1" kern="1200">
                <a:solidFill>
                  <a:schemeClr val="tx2"/>
                </a:solidFill>
                <a:latin typeface="Trebuchet MS" pitchFamily="34" charset="0"/>
                <a:ea typeface="+mn-ea"/>
                <a:cs typeface="+mn-cs"/>
              </a:defRPr>
            </a:lvl8pPr>
            <a:lvl9pPr marL="3657600" algn="l" defTabSz="914400" rtl="0" eaLnBrk="1" latinLnBrk="0" hangingPunct="1">
              <a:defRPr sz="4400" b="1" kern="1200">
                <a:solidFill>
                  <a:schemeClr val="tx2"/>
                </a:solidFill>
                <a:latin typeface="Trebuchet MS" pitchFamily="34" charset="0"/>
                <a:ea typeface="+mn-ea"/>
                <a:cs typeface="+mn-cs"/>
              </a:defRPr>
            </a:lvl9pPr>
          </a:lstStyle>
          <a:p>
            <a:pPr>
              <a:defRPr/>
            </a:pPr>
            <a:fld id="{41B0E2A2-38C9-407E-9B30-D35E37AC93A0}" type="slidenum">
              <a:rPr lang="de-DE" smtClean="0"/>
              <a:pPr>
                <a:defRPr/>
              </a:pPr>
              <a:t>‹#›</a:t>
            </a:fld>
            <a:endParaRPr lang="de-DE" dirty="0"/>
          </a:p>
        </p:txBody>
      </p:sp>
      <p:sp>
        <p:nvSpPr>
          <p:cNvPr id="5" name="Textplatzhalter 9"/>
          <p:cNvSpPr txBox="1">
            <a:spLocks/>
          </p:cNvSpPr>
          <p:nvPr userDrawn="1"/>
        </p:nvSpPr>
        <p:spPr>
          <a:xfrm>
            <a:off x="0" y="6629400"/>
            <a:ext cx="4572000" cy="210312"/>
          </a:xfrm>
          <a:prstGeom prst="rect">
            <a:avLst/>
          </a:prstGeom>
        </p:spPr>
        <p:txBody>
          <a:bodyPr>
            <a:noAutofit/>
          </a:bodyPr>
          <a:lstStyle>
            <a:lvl1pPr marL="342900" indent="-342900" algn="ctr" rtl="0" eaLnBrk="1" fontAlgn="base" hangingPunct="1">
              <a:spcBef>
                <a:spcPct val="20000"/>
              </a:spcBef>
              <a:spcAft>
                <a:spcPct val="0"/>
              </a:spcAft>
              <a:buFont typeface="Arial" pitchFamily="34" charset="0"/>
              <a:buNone/>
              <a:defRPr sz="1200" b="1" baseline="0">
                <a:solidFill>
                  <a:schemeClr val="tx2"/>
                </a:solidFill>
                <a:latin typeface="Calibri" pitchFamily="34" charset="0"/>
                <a:ea typeface="ヒラギノ角ゴ Pro W3" charset="0"/>
                <a:cs typeface="ヒラギノ角ゴ Pro W3" charset="0"/>
              </a:defRPr>
            </a:lvl1pPr>
            <a:lvl2pPr marL="742950" indent="-28575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cs typeface="ＭＳ Ｐゴシック" charset="0"/>
              </a:defRPr>
            </a:lvl2pPr>
            <a:lvl3pPr marL="1143000" indent="-228600" algn="ctr" rtl="0" eaLnBrk="1" fontAlgn="base" hangingPunct="1">
              <a:spcBef>
                <a:spcPct val="20000"/>
              </a:spcBef>
              <a:spcAft>
                <a:spcPct val="0"/>
              </a:spcAft>
              <a:buFont typeface="Arial" pitchFamily="34" charset="0"/>
              <a:buNone/>
              <a:defRPr sz="1200" b="1">
                <a:solidFill>
                  <a:schemeClr val="tx2"/>
                </a:solidFill>
                <a:latin typeface="Calibri" pitchFamily="34" charset="0"/>
                <a:ea typeface="ＭＳ Ｐゴシック" pitchFamily="-65" charset="-128"/>
              </a:defRPr>
            </a:lvl3pPr>
            <a:lvl4pPr marL="16002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4pPr>
            <a:lvl5pPr marL="2057400" indent="-228600" algn="ctr" rtl="0" eaLnBrk="1" fontAlgn="base" hangingPunct="1">
              <a:spcBef>
                <a:spcPct val="20000"/>
              </a:spcBef>
              <a:spcAft>
                <a:spcPct val="0"/>
              </a:spcAft>
              <a:buFont typeface="Arial" charset="0"/>
              <a:buNone/>
              <a:defRPr sz="1200" b="1">
                <a:solidFill>
                  <a:schemeClr val="tx2"/>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marL="342900" marR="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lang="en-US" b="0" dirty="0" smtClean="0">
                <a:solidFill>
                  <a:srgbClr val="000000"/>
                </a:solidFill>
              </a:rPr>
              <a:t>Authors: </a:t>
            </a:r>
            <a:r>
              <a:rPr lang="en-US" b="0" dirty="0" err="1" smtClean="0">
                <a:solidFill>
                  <a:srgbClr val="000000"/>
                </a:solidFill>
              </a:rPr>
              <a:t>Nahnsen</a:t>
            </a:r>
            <a:r>
              <a:rPr lang="en-US" b="0" dirty="0" smtClean="0">
                <a:solidFill>
                  <a:srgbClr val="000000"/>
                </a:solidFill>
              </a:rPr>
              <a:t>,</a:t>
            </a:r>
            <a:r>
              <a:rPr lang="en-US" b="0" baseline="0" dirty="0" smtClean="0">
                <a:solidFill>
                  <a:srgbClr val="000000"/>
                </a:solidFill>
              </a:rPr>
              <a:t> </a:t>
            </a:r>
            <a:r>
              <a:rPr lang="en-US" b="0" baseline="0" dirty="0" err="1" smtClean="0">
                <a:solidFill>
                  <a:srgbClr val="000000"/>
                </a:solidFill>
              </a:rPr>
              <a:t>Kohlbacher</a:t>
            </a:r>
            <a:r>
              <a:rPr lang="en-US" b="0" baseline="0" dirty="0" smtClean="0">
                <a:solidFill>
                  <a:srgbClr val="000000"/>
                </a:solidFill>
              </a:rPr>
              <a:t>, Reinert</a:t>
            </a:r>
            <a:endParaRPr lang="en-US" b="0" dirty="0" smtClean="0">
              <a:solidFill>
                <a:srgbClr val="000000"/>
              </a:solidFill>
            </a:endParaRPr>
          </a:p>
          <a:p>
            <a:pPr algn="l"/>
            <a:endParaRPr lang="en-US" b="0" dirty="0" smtClean="0">
              <a:solidFill>
                <a:srgbClr val="000000"/>
              </a:solidFill>
            </a:endParaRPr>
          </a:p>
        </p:txBody>
      </p:sp>
    </p:spTree>
    <p:extLst>
      <p:ext uri="{BB962C8B-B14F-4D97-AF65-F5344CB8AC3E}">
        <p14:creationId xmlns:p14="http://schemas.microsoft.com/office/powerpoint/2010/main" val="143236494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Mastertitelformat bearbeiten</a:t>
            </a:r>
            <a:endParaRPr lang="de-DE"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Inhaltsplatzhalter 2"/>
          <p:cNvSpPr>
            <a:spLocks noGrp="1"/>
          </p:cNvSpPr>
          <p:nvPr>
            <p:ph sz="half" idx="1"/>
          </p:nvPr>
        </p:nvSpPr>
        <p:spPr>
          <a:xfrm>
            <a:off x="381000" y="990600"/>
            <a:ext cx="404177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4" name="Inhaltsplatzhalter 3"/>
          <p:cNvSpPr>
            <a:spLocks noGrp="1"/>
          </p:cNvSpPr>
          <p:nvPr>
            <p:ph sz="half" idx="2"/>
          </p:nvPr>
        </p:nvSpPr>
        <p:spPr>
          <a:xfrm>
            <a:off x="4575175" y="990600"/>
            <a:ext cx="4187825" cy="5318125"/>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solidFill>
                  <a:srgbClr val="000000"/>
                </a:solidFill>
              </a:defRPr>
            </a:lvl1pPr>
          </a:lstStyle>
          <a:p>
            <a:fld id="{9E4E3AA8-A566-436A-A30C-E6F14AA2C6FF}" type="slidenum">
              <a:rPr lang="de-DE" smtClean="0"/>
              <a:pPr/>
              <a:t>‹#›</a:t>
            </a:fld>
            <a:endParaRPr lang="de-DE"/>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7" name="Foliennummernplatzhalter 6"/>
          <p:cNvSpPr>
            <a:spLocks noGrp="1"/>
          </p:cNvSpPr>
          <p:nvPr>
            <p:ph type="sldNum" sz="quarter" idx="10"/>
          </p:nvPr>
        </p:nvSpPr>
        <p:spPr>
          <a:xfrm>
            <a:off x="6858000" y="6647688"/>
            <a:ext cx="2286000" cy="210312"/>
          </a:xfrm>
          <a:prstGeom prst="rect">
            <a:avLst/>
          </a:prstGeom>
        </p:spPr>
        <p:txBody>
          <a:bodyPr/>
          <a:lstStyle>
            <a:lvl1pPr>
              <a:defRPr smtClean="0">
                <a:solidFill>
                  <a:srgbClr val="000000"/>
                </a:solidFill>
              </a:defRPr>
            </a:lvl1pPr>
          </a:lstStyle>
          <a:p>
            <a:fld id="{9E4E3AA8-A566-436A-A30C-E6F14AA2C6FF}" type="slidenum">
              <a:rPr lang="de-DE" smtClean="0"/>
              <a:pPr/>
              <a:t>‹#›</a:t>
            </a:fld>
            <a:endParaRPr lang="de-DE"/>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Foliennummernplatzhalter 2"/>
          <p:cNvSpPr>
            <a:spLocks noGrp="1"/>
          </p:cNvSpPr>
          <p:nvPr>
            <p:ph type="sldNum" sz="quarter" idx="10"/>
          </p:nvPr>
        </p:nvSpPr>
        <p:spPr>
          <a:xfrm>
            <a:off x="6858000" y="6647688"/>
            <a:ext cx="2286000" cy="210312"/>
          </a:xfrm>
          <a:prstGeom prst="rect">
            <a:avLst/>
          </a:prstGeom>
        </p:spPr>
        <p:txBody>
          <a:bodyPr/>
          <a:lstStyle>
            <a:lvl1pPr>
              <a:defRPr smtClean="0">
                <a:solidFill>
                  <a:srgbClr val="000000"/>
                </a:solidFill>
              </a:defRPr>
            </a:lvl1pPr>
          </a:lstStyle>
          <a:p>
            <a:fld id="{9E4E3AA8-A566-436A-A30C-E6F14AA2C6FF}" type="slidenum">
              <a:rPr lang="de-DE" smtClean="0"/>
              <a:pPr/>
              <a:t>‹#›</a:t>
            </a:fld>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6858000" y="6647688"/>
            <a:ext cx="2286000" cy="210312"/>
          </a:xfrm>
          <a:prstGeom prst="rect">
            <a:avLst/>
          </a:prstGeom>
        </p:spPr>
        <p:txBody>
          <a:bodyPr/>
          <a:lstStyle>
            <a:lvl1pPr>
              <a:defRPr smtClean="0"/>
            </a:lvl1pPr>
          </a:lstStyle>
          <a:p>
            <a:fld id="{9E4E3AA8-A566-436A-A30C-E6F14AA2C6FF}" type="slidenum">
              <a:rPr lang="de-DE" smtClean="0"/>
              <a:pPr/>
              <a:t>‹#›</a:t>
            </a:fld>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3"/>
          <p:cNvSpPr>
            <a:spLocks noGrp="1"/>
          </p:cNvSpPr>
          <p:nvPr>
            <p:ph type="sldNum" sz="quarter" idx="10"/>
          </p:nvPr>
        </p:nvSpPr>
        <p:spPr/>
        <p:txBody>
          <a:bodyPr/>
          <a:lstStyle>
            <a:lvl1pPr>
              <a:defRPr/>
            </a:lvl1pPr>
          </a:lstStyle>
          <a:p>
            <a:fld id="{DF2D24CC-4B8F-43CE-B0E6-0AEB73AD6BFA}" type="slidenum">
              <a:rPr lang="de-DE"/>
              <a:pPr/>
              <a:t>‹#›</a:t>
            </a:fld>
            <a:endParaRPr lang="de-DE"/>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3"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4" name="Picture 3"/>
          <p:cNvPicPr>
            <a:picLocks noChangeAspect="1"/>
          </p:cNvPicPr>
          <p:nvPr/>
        </p:nvPicPr>
        <p:blipFill>
          <a:blip r:embed="rId2"/>
          <a:stretch>
            <a:fillRect/>
          </a:stretch>
        </p:blipFill>
        <p:spPr>
          <a:xfrm>
            <a:off x="6781800" y="6248400"/>
            <a:ext cx="1117600" cy="393700"/>
          </a:xfrm>
          <a:prstGeom prst="rect">
            <a:avLst/>
          </a:prstGeom>
        </p:spPr>
      </p:pic>
      <p:sp>
        <p:nvSpPr>
          <p:cNvPr id="5" name="TextBox 4"/>
          <p:cNvSpPr txBox="1"/>
          <p:nvPr/>
        </p:nvSpPr>
        <p:spPr>
          <a:xfrm>
            <a:off x="1097478" y="6324600"/>
            <a:ext cx="4737069" cy="246221"/>
          </a:xfrm>
          <a:prstGeom prst="rect">
            <a:avLst/>
          </a:prstGeom>
          <a:noFill/>
        </p:spPr>
        <p:txBody>
          <a:bodyPr wrap="none" rtlCol="0">
            <a:spAutoFit/>
          </a:bodyPr>
          <a:lstStyle/>
          <a:p>
            <a:pPr algn="l"/>
            <a:r>
              <a:rPr lang="en-US" sz="1000" dirty="0">
                <a:solidFill>
                  <a:srgbClr val="000000"/>
                </a:solidFill>
                <a:latin typeface="Calibri"/>
              </a:rPr>
              <a:t>This work is licensed under a Creative Commons Attribution 4.0 International License.</a:t>
            </a:r>
          </a:p>
        </p:txBody>
      </p:sp>
    </p:spTree>
    <p:extLst>
      <p:ext uri="{BB962C8B-B14F-4D97-AF65-F5344CB8AC3E}">
        <p14:creationId xmlns:p14="http://schemas.microsoft.com/office/powerpoint/2010/main" val="70326182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platzhalter 12"/>
          <p:cNvSpPr txBox="1">
            <a:spLocks/>
          </p:cNvSpPr>
          <p:nvPr/>
        </p:nvSpPr>
        <p:spPr>
          <a:xfrm>
            <a:off x="0" y="6611112"/>
            <a:ext cx="2268538" cy="648072"/>
          </a:xfrm>
          <a:prstGeom prst="rect">
            <a:avLst/>
          </a:prstGeom>
        </p:spPr>
        <p:txBody>
          <a:bodyPr>
            <a:noAutofit/>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marR="0" lvl="0" indent="-228600" algn="l" defTabSz="914400" rtl="0" eaLnBrk="1" fontAlgn="base" latinLnBrk="0" hangingPunct="1">
              <a:lnSpc>
                <a:spcPct val="10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Calibri"/>
              <a:ea typeface="ＭＳ Ｐゴシック" pitchFamily="-65" charset="-128"/>
            </a:endParaRPr>
          </a:p>
        </p:txBody>
      </p:sp>
      <p:sp>
        <p:nvSpPr>
          <p:cNvPr id="29" name="Textplatzhalter 28"/>
          <p:cNvSpPr>
            <a:spLocks noGrp="1"/>
          </p:cNvSpPr>
          <p:nvPr>
            <p:ph type="body" idx="1"/>
          </p:nvPr>
        </p:nvSpPr>
        <p:spPr>
          <a:xfrm>
            <a:off x="152400" y="990600"/>
            <a:ext cx="8839200" cy="5410200"/>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1" name="Foliennummernplatzhalter 30"/>
          <p:cNvSpPr>
            <a:spLocks noGrp="1"/>
          </p:cNvSpPr>
          <p:nvPr>
            <p:ph type="sldNum" sz="quarter" idx="4"/>
          </p:nvPr>
        </p:nvSpPr>
        <p:spPr>
          <a:xfrm>
            <a:off x="6858000" y="6647688"/>
            <a:ext cx="2286000" cy="210312"/>
          </a:xfrm>
          <a:prstGeom prst="rect">
            <a:avLst/>
          </a:prstGeom>
          <a:noFill/>
        </p:spPr>
        <p:txBody>
          <a:bodyPr vert="horz" lIns="91440" tIns="45720" rIns="91440" bIns="45720" rtlCol="0" anchor="ctr"/>
          <a:lstStyle>
            <a:lvl1pPr algn="r">
              <a:defRPr sz="1200" b="0">
                <a:solidFill>
                  <a:srgbClr val="000000"/>
                </a:solidFill>
                <a:latin typeface="Calibri" pitchFamily="34" charset="0"/>
              </a:defRPr>
            </a:lvl1pPr>
          </a:lstStyle>
          <a:p>
            <a:fld id="{9E4E3AA8-A566-436A-A30C-E6F14AA2C6FF}" type="slidenum">
              <a:rPr lang="de-DE" smtClean="0"/>
              <a:pPr/>
              <a:t>‹#›</a:t>
            </a:fld>
            <a:endParaRPr lang="de-DE"/>
          </a:p>
        </p:txBody>
      </p:sp>
      <p:sp>
        <p:nvSpPr>
          <p:cNvPr id="28" name="Titelplatzhalter 27"/>
          <p:cNvSpPr>
            <a:spLocks noGrp="1"/>
          </p:cNvSpPr>
          <p:nvPr>
            <p:ph type="title"/>
          </p:nvPr>
        </p:nvSpPr>
        <p:spPr>
          <a:xfrm>
            <a:off x="152400" y="76200"/>
            <a:ext cx="6705600" cy="685800"/>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ransition xmlns:p14="http://schemas.microsoft.com/office/powerpoint/2010/main"/>
  <p:txStyles>
    <p:titleStyle>
      <a:lvl1pPr algn="l" rtl="0" eaLnBrk="1" fontAlgn="base" hangingPunct="1">
        <a:spcBef>
          <a:spcPct val="0"/>
        </a:spcBef>
        <a:spcAft>
          <a:spcPct val="0"/>
        </a:spcAft>
        <a:defRPr sz="3600" b="1">
          <a:solidFill>
            <a:srgbClr val="000000"/>
          </a:solidFill>
          <a:latin typeface="Calibri" pitchFamily="34" charset="0"/>
          <a:ea typeface="+mj-ea"/>
          <a:cs typeface="+mj-cs"/>
        </a:defRPr>
      </a:lvl1pPr>
      <a:lvl2pPr algn="l" rtl="0" eaLnBrk="1" fontAlgn="base" hangingPunct="1">
        <a:spcBef>
          <a:spcPct val="0"/>
        </a:spcBef>
        <a:spcAft>
          <a:spcPct val="0"/>
        </a:spcAft>
        <a:defRPr sz="3600" b="1">
          <a:solidFill>
            <a:schemeClr val="accent2"/>
          </a:solidFill>
          <a:latin typeface="Trebuchet MS" pitchFamily="-65" charset="0"/>
        </a:defRPr>
      </a:lvl2pPr>
      <a:lvl3pPr algn="l" rtl="0" eaLnBrk="1" fontAlgn="base" hangingPunct="1">
        <a:spcBef>
          <a:spcPct val="0"/>
        </a:spcBef>
        <a:spcAft>
          <a:spcPct val="0"/>
        </a:spcAft>
        <a:defRPr sz="3600" b="1">
          <a:solidFill>
            <a:schemeClr val="accent2"/>
          </a:solidFill>
          <a:latin typeface="Trebuchet MS" pitchFamily="-65" charset="0"/>
        </a:defRPr>
      </a:lvl3pPr>
      <a:lvl4pPr algn="l" rtl="0" eaLnBrk="1" fontAlgn="base" hangingPunct="1">
        <a:spcBef>
          <a:spcPct val="0"/>
        </a:spcBef>
        <a:spcAft>
          <a:spcPct val="0"/>
        </a:spcAft>
        <a:defRPr sz="3600" b="1">
          <a:solidFill>
            <a:schemeClr val="accent2"/>
          </a:solidFill>
          <a:latin typeface="Trebuchet MS" pitchFamily="-65" charset="0"/>
        </a:defRPr>
      </a:lvl4pPr>
      <a:lvl5pPr algn="l" rtl="0" eaLnBrk="1" fontAlgn="base" hangingPunct="1">
        <a:spcBef>
          <a:spcPct val="0"/>
        </a:spcBef>
        <a:spcAft>
          <a:spcPct val="0"/>
        </a:spcAft>
        <a:defRPr sz="3600" b="1">
          <a:solidFill>
            <a:schemeClr val="accent2"/>
          </a:solidFill>
          <a:latin typeface="Trebuchet MS" pitchFamily="-65"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pitchFamily="34" charset="0"/>
        <a:buChar char="•"/>
        <a:defRPr sz="3200">
          <a:solidFill>
            <a:srgbClr val="000000"/>
          </a:solidFill>
          <a:latin typeface="Calibri" pitchFamily="34" charset="0"/>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rgbClr val="000000"/>
          </a:solidFill>
          <a:latin typeface="Calibri" pitchFamily="34" charset="0"/>
          <a:ea typeface="ＭＳ Ｐゴシック" pitchFamily="-65" charset="-128"/>
        </a:defRPr>
      </a:lvl2pPr>
      <a:lvl3pPr marL="1143000" indent="-228600" algn="l" rtl="0" eaLnBrk="1" fontAlgn="base" hangingPunct="1">
        <a:spcBef>
          <a:spcPct val="20000"/>
        </a:spcBef>
        <a:spcAft>
          <a:spcPct val="0"/>
        </a:spcAft>
        <a:buFont typeface="Arial" pitchFamily="34" charset="0"/>
        <a:buChar char="•"/>
        <a:defRPr sz="2400">
          <a:solidFill>
            <a:srgbClr val="000000"/>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pitchFamily="34" charset="0"/>
        <a:buChar char="•"/>
        <a:defRPr sz="2000">
          <a:solidFill>
            <a:srgbClr val="000000"/>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pitchFamily="34" charset="0"/>
        <a:buChar char="•"/>
        <a:defRPr sz="2000">
          <a:solidFill>
            <a:srgbClr val="000000"/>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platzhalter 12"/>
          <p:cNvSpPr txBox="1">
            <a:spLocks/>
          </p:cNvSpPr>
          <p:nvPr/>
        </p:nvSpPr>
        <p:spPr>
          <a:xfrm>
            <a:off x="0" y="6610350"/>
            <a:ext cx="2268538" cy="649288"/>
          </a:xfrm>
          <a:prstGeom prst="rect">
            <a:avLst/>
          </a:prstGeom>
        </p:spPr>
        <p:txBody>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indent="-228600">
              <a:spcBef>
                <a:spcPct val="20000"/>
              </a:spcBef>
              <a:defRPr/>
            </a:pPr>
            <a:endParaRPr lang="en-US" b="0" kern="0" dirty="0">
              <a:latin typeface="Calibri"/>
              <a:ea typeface="ＭＳ Ｐゴシック" pitchFamily="-65" charset="-128"/>
              <a:cs typeface="+mn-cs"/>
            </a:endParaRPr>
          </a:p>
        </p:txBody>
      </p:sp>
      <p:sp>
        <p:nvSpPr>
          <p:cNvPr id="1032" name="Textplatzhalter 28"/>
          <p:cNvSpPr>
            <a:spLocks noGrp="1"/>
          </p:cNvSpPr>
          <p:nvPr>
            <p:ph type="body" idx="1"/>
          </p:nvPr>
        </p:nvSpPr>
        <p:spPr bwMode="auto">
          <a:xfrm>
            <a:off x="152400" y="9906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1" name="Foliennummernplatzhalter 30"/>
          <p:cNvSpPr>
            <a:spLocks noGrp="1"/>
          </p:cNvSpPr>
          <p:nvPr>
            <p:ph type="sldNum" sz="quarter" idx="4"/>
          </p:nvPr>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lvl1pPr algn="r" eaLnBrk="0" hangingPunct="0">
              <a:defRPr sz="1200" b="0">
                <a:latin typeface="Calibri" charset="0"/>
              </a:defRPr>
            </a:lvl1pPr>
          </a:lstStyle>
          <a:p>
            <a:fld id="{9E4E3AA8-A566-436A-A30C-E6F14AA2C6FF}" type="slidenum">
              <a:rPr lang="de-DE" smtClean="0"/>
              <a:pPr/>
              <a:t>‹#›</a:t>
            </a:fld>
            <a:endParaRPr lang="de-DE"/>
          </a:p>
        </p:txBody>
      </p:sp>
      <p:sp>
        <p:nvSpPr>
          <p:cNvPr id="1034" name="Titelplatzhalter 27"/>
          <p:cNvSpPr>
            <a:spLocks noGrp="1"/>
          </p:cNvSpPr>
          <p:nvPr>
            <p:ph type="title"/>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90" r:id="rId7"/>
    <p:sldLayoutId id="2147483676" r:id="rId8"/>
    <p:sldLayoutId id="2147483677" r:id="rId9"/>
    <p:sldLayoutId id="2147483678" r:id="rId10"/>
    <p:sldLayoutId id="2147483679" r:id="rId11"/>
    <p:sldLayoutId id="2147483680" r:id="rId12"/>
  </p:sldLayoutIdLst>
  <p:transition xmlns:p14="http://schemas.microsoft.com/office/powerpoint/2010/main"/>
  <p:txStyles>
    <p:titleStyle>
      <a:lvl1pPr algn="l" rtl="0" eaLnBrk="1" fontAlgn="base" hangingPunct="1">
        <a:spcBef>
          <a:spcPct val="0"/>
        </a:spcBef>
        <a:spcAft>
          <a:spcPct val="0"/>
        </a:spcAft>
        <a:defRPr sz="3200" b="1">
          <a:solidFill>
            <a:srgbClr val="000000"/>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hyperlink" Target="http://en.wikipedia.org/wiki/Detection_lim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WMF"/><Relationship Id="rId1" Type="http://schemas.openxmlformats.org/officeDocument/2006/relationships/slideLayout" Target="../slideLayouts/slideLayout15.xml"/><Relationship Id="rId2" Type="http://schemas.openxmlformats.org/officeDocument/2006/relationships/hyperlink" Target="http://en.wikipedia.org/wiki/Detection_limi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jpeg"/><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en.wikipedia.org/wiki/Analytical_chemistry" TargetMode="External"/><Relationship Id="rId3" Type="http://schemas.openxmlformats.org/officeDocument/2006/relationships/hyperlink" Target="http://en.wikipedia.org/wiki/Quantifica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 Id="rId3" Type="http://schemas.openxmlformats.org/officeDocument/2006/relationships/hyperlink" Target="http://en.wikipedia.org/wiki/File:Isobaric_labeling.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jpeg"/></Relationships>
</file>

<file path=ppt/slides/_rels/slide38.xml.rels><?xml version="1.0" encoding="UTF-8" standalone="yes"?>
<Relationships xmlns="http://schemas.openxmlformats.org/package/2006/relationships"><Relationship Id="rId9" Type="http://schemas.openxmlformats.org/officeDocument/2006/relationships/image" Target="../media/image3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8.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8.xml"/><Relationship Id="rId2"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5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Proteomics and Metabolomics</a:t>
            </a:r>
            <a:endParaRPr lang="en-US" dirty="0"/>
          </a:p>
        </p:txBody>
      </p:sp>
      <p:sp>
        <p:nvSpPr>
          <p:cNvPr id="8" name="Rectangle 3"/>
          <p:cNvSpPr>
            <a:spLocks noGrp="1" noChangeArrowheads="1"/>
          </p:cNvSpPr>
          <p:nvPr>
            <p:ph type="body" idx="4294967295"/>
          </p:nvPr>
        </p:nvSpPr>
        <p:spPr>
          <a:xfrm>
            <a:off x="762000" y="3581400"/>
            <a:ext cx="7772400" cy="901700"/>
          </a:xfrm>
        </p:spPr>
        <p:txBody>
          <a:bodyPr>
            <a:normAutofit/>
          </a:bodyPr>
          <a:lstStyle/>
          <a:p>
            <a:pPr marL="0" indent="0" algn="ctr">
              <a:buNone/>
            </a:pPr>
            <a:r>
              <a:rPr lang="de-DE" sz="2400" b="1" i="1" dirty="0" smtClean="0">
                <a:solidFill>
                  <a:schemeClr val="tx1"/>
                </a:solidFill>
              </a:rPr>
              <a:t>Oliver Kohlbacher, Sven </a:t>
            </a:r>
            <a:r>
              <a:rPr lang="de-DE" sz="2400" b="1" i="1" dirty="0" err="1" smtClean="0">
                <a:solidFill>
                  <a:schemeClr val="tx1"/>
                </a:solidFill>
              </a:rPr>
              <a:t>Nahnsen</a:t>
            </a:r>
            <a:r>
              <a:rPr lang="de-DE" sz="2400" b="1" i="1" dirty="0" smtClean="0">
                <a:solidFill>
                  <a:schemeClr val="tx1"/>
                </a:solidFill>
              </a:rPr>
              <a:t>, Knut Reinert</a:t>
            </a:r>
          </a:p>
        </p:txBody>
      </p:sp>
      <p:sp>
        <p:nvSpPr>
          <p:cNvPr id="9" name="Rectangle 3"/>
          <p:cNvSpPr>
            <a:spLocks noGrp="1" noChangeArrowheads="1"/>
          </p:cNvSpPr>
          <p:nvPr>
            <p:ph type="body" idx="4294967295"/>
          </p:nvPr>
        </p:nvSpPr>
        <p:spPr>
          <a:xfrm>
            <a:off x="762000" y="4876800"/>
            <a:ext cx="7772400" cy="901700"/>
          </a:xfrm>
        </p:spPr>
        <p:txBody>
          <a:bodyPr>
            <a:normAutofit/>
          </a:bodyPr>
          <a:lstStyle/>
          <a:p>
            <a:pPr marL="0" indent="0" algn="ctr">
              <a:buNone/>
            </a:pPr>
            <a:r>
              <a:rPr lang="de-DE" sz="2400" i="1" dirty="0"/>
              <a:t>4</a:t>
            </a:r>
            <a:r>
              <a:rPr lang="de-DE" sz="2400" i="1" dirty="0" smtClean="0">
                <a:solidFill>
                  <a:schemeClr val="tx1"/>
                </a:solidFill>
              </a:rPr>
              <a:t>. </a:t>
            </a:r>
            <a:r>
              <a:rPr lang="de-DE" sz="2400" i="1" dirty="0" err="1" smtClean="0">
                <a:solidFill>
                  <a:schemeClr val="tx1"/>
                </a:solidFill>
              </a:rPr>
              <a:t>Quantification</a:t>
            </a:r>
            <a:r>
              <a:rPr lang="de-DE" sz="2400" i="1" dirty="0" smtClean="0">
                <a:solidFill>
                  <a:schemeClr val="tx1"/>
                </a:solidFill>
              </a:rPr>
              <a:t> I: General </a:t>
            </a:r>
            <a:r>
              <a:rPr lang="de-DE" sz="2400" i="1" dirty="0" err="1" smtClean="0">
                <a:solidFill>
                  <a:schemeClr val="tx1"/>
                </a:solidFill>
              </a:rPr>
              <a:t>concepts</a:t>
            </a:r>
            <a:r>
              <a:rPr lang="de-DE" sz="2400" i="1" dirty="0" smtClean="0">
                <a:solidFill>
                  <a:schemeClr val="tx1"/>
                </a:solidFill>
              </a:rPr>
              <a:t>, </a:t>
            </a:r>
            <a:r>
              <a:rPr lang="de-DE" sz="2400" i="1" dirty="0" err="1" smtClean="0">
                <a:solidFill>
                  <a:schemeClr val="tx1"/>
                </a:solidFill>
              </a:rPr>
              <a:t>isobaric</a:t>
            </a:r>
            <a:r>
              <a:rPr lang="de-DE" sz="2400" i="1" dirty="0" smtClean="0">
                <a:solidFill>
                  <a:schemeClr val="tx1"/>
                </a:solidFill>
              </a:rPr>
              <a:t> tags</a:t>
            </a:r>
          </a:p>
        </p:txBody>
      </p:sp>
    </p:spTree>
    <p:extLst>
      <p:ext uri="{BB962C8B-B14F-4D97-AF65-F5344CB8AC3E}">
        <p14:creationId xmlns:p14="http://schemas.microsoft.com/office/powerpoint/2010/main" val="1530683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Geschweifte Klammer rechts 40"/>
          <p:cNvSpPr/>
          <p:nvPr/>
        </p:nvSpPr>
        <p:spPr bwMode="auto">
          <a:xfrm rot="5400000">
            <a:off x="3599892" y="2240868"/>
            <a:ext cx="216024" cy="2592288"/>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23" name="Rechteck 22"/>
          <p:cNvSpPr/>
          <p:nvPr/>
        </p:nvSpPr>
        <p:spPr bwMode="auto">
          <a:xfrm>
            <a:off x="1475656" y="3861048"/>
            <a:ext cx="5904656" cy="144016"/>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2" name="Titel 1"/>
          <p:cNvSpPr>
            <a:spLocks noGrp="1"/>
          </p:cNvSpPr>
          <p:nvPr>
            <p:ph type="title"/>
          </p:nvPr>
        </p:nvSpPr>
        <p:spPr/>
        <p:txBody>
          <a:bodyPr/>
          <a:lstStyle/>
          <a:p>
            <a:r>
              <a:rPr lang="en-US" dirty="0" smtClean="0"/>
              <a:t>Response</a:t>
            </a:r>
            <a:endParaRPr lang="en-US" dirty="0"/>
          </a:p>
        </p:txBody>
      </p:sp>
      <p:sp>
        <p:nvSpPr>
          <p:cNvPr id="3" name="Inhaltsplatzhalter 2"/>
          <p:cNvSpPr>
            <a:spLocks noGrp="1"/>
          </p:cNvSpPr>
          <p:nvPr>
            <p:ph idx="1"/>
          </p:nvPr>
        </p:nvSpPr>
        <p:spPr>
          <a:xfrm>
            <a:off x="155448" y="4869160"/>
            <a:ext cx="8836152" cy="1531640"/>
          </a:xfrm>
        </p:spPr>
        <p:txBody>
          <a:bodyPr/>
          <a:lstStyle/>
          <a:p>
            <a:r>
              <a:rPr lang="en-US" sz="1800" b="1" dirty="0" smtClean="0">
                <a:solidFill>
                  <a:srgbClr val="A51E37"/>
                </a:solidFill>
              </a:rPr>
              <a:t>LOD</a:t>
            </a:r>
            <a:r>
              <a:rPr lang="en-US" sz="1800" dirty="0" smtClean="0"/>
              <a:t>: level of detection – at what concentration can we decide that the analyte is present</a:t>
            </a:r>
          </a:p>
          <a:p>
            <a:r>
              <a:rPr lang="en-US" sz="1800" b="1" dirty="0" smtClean="0">
                <a:solidFill>
                  <a:srgbClr val="A51E37"/>
                </a:solidFill>
              </a:rPr>
              <a:t>LOQ</a:t>
            </a:r>
            <a:r>
              <a:rPr lang="en-US" sz="1800" dirty="0" smtClean="0"/>
              <a:t>: level of quantification – at what concentration can we accurately quantify it</a:t>
            </a:r>
          </a:p>
          <a:p>
            <a:r>
              <a:rPr lang="en-US" sz="1800" b="1" dirty="0" smtClean="0">
                <a:solidFill>
                  <a:srgbClr val="A51E37"/>
                </a:solidFill>
              </a:rPr>
              <a:t>LOL</a:t>
            </a:r>
            <a:r>
              <a:rPr lang="en-US" sz="1800" dirty="0" smtClean="0"/>
              <a:t>: limit of linearity – saturation effects start here</a:t>
            </a:r>
          </a:p>
          <a:p>
            <a:r>
              <a:rPr lang="en-US" sz="1800" b="1" dirty="0" smtClean="0">
                <a:solidFill>
                  <a:srgbClr val="A51E37"/>
                </a:solidFill>
              </a:rPr>
              <a:t>Linear range (dynamic range)</a:t>
            </a:r>
            <a:r>
              <a:rPr lang="en-US" sz="1800" dirty="0" smtClean="0"/>
              <a:t>: the concentration range where we get a response that is linear in the concentration </a:t>
            </a:r>
          </a:p>
          <a:p>
            <a:endParaRPr lang="en-US" sz="1800" dirty="0"/>
          </a:p>
        </p:txBody>
      </p:sp>
      <p:sp>
        <p:nvSpPr>
          <p:cNvPr id="11" name="Textfeld 10"/>
          <p:cNvSpPr txBox="1"/>
          <p:nvPr/>
        </p:nvSpPr>
        <p:spPr>
          <a:xfrm rot="16200000">
            <a:off x="624139" y="1375978"/>
            <a:ext cx="1056700" cy="646331"/>
          </a:xfrm>
          <a:prstGeom prst="rect">
            <a:avLst/>
          </a:prstGeom>
          <a:noFill/>
        </p:spPr>
        <p:txBody>
          <a:bodyPr wrap="none" rtlCol="0">
            <a:spAutoFit/>
          </a:bodyPr>
          <a:lstStyle/>
          <a:p>
            <a:r>
              <a:rPr lang="en-US" sz="1800" dirty="0" smtClean="0">
                <a:latin typeface="Calibri"/>
              </a:rPr>
              <a:t>detector </a:t>
            </a:r>
          </a:p>
          <a:p>
            <a:r>
              <a:rPr lang="en-US" sz="1800" dirty="0" smtClean="0">
                <a:latin typeface="Calibri"/>
              </a:rPr>
              <a:t>response</a:t>
            </a:r>
            <a:endParaRPr lang="en-US" sz="1800" dirty="0">
              <a:latin typeface="Calibri"/>
            </a:endParaRPr>
          </a:p>
        </p:txBody>
      </p:sp>
      <p:sp>
        <p:nvSpPr>
          <p:cNvPr id="13" name="Textfeld 12"/>
          <p:cNvSpPr txBox="1"/>
          <p:nvPr/>
        </p:nvSpPr>
        <p:spPr>
          <a:xfrm>
            <a:off x="6105048" y="4005064"/>
            <a:ext cx="1525027" cy="369332"/>
          </a:xfrm>
          <a:prstGeom prst="rect">
            <a:avLst/>
          </a:prstGeom>
          <a:noFill/>
        </p:spPr>
        <p:txBody>
          <a:bodyPr wrap="none" rtlCol="0">
            <a:spAutoFit/>
          </a:bodyPr>
          <a:lstStyle/>
          <a:p>
            <a:r>
              <a:rPr lang="en-US" sz="1800" dirty="0" smtClean="0">
                <a:latin typeface="Calibri"/>
              </a:rPr>
              <a:t>concentration</a:t>
            </a:r>
            <a:endParaRPr lang="en-US" sz="1800" dirty="0">
              <a:latin typeface="Calibri"/>
            </a:endParaRPr>
          </a:p>
        </p:txBody>
      </p:sp>
      <p:cxnSp>
        <p:nvCxnSpPr>
          <p:cNvPr id="15" name="Gerade Verbindung 14"/>
          <p:cNvCxnSpPr/>
          <p:nvPr/>
        </p:nvCxnSpPr>
        <p:spPr bwMode="auto">
          <a:xfrm flipV="1">
            <a:off x="1475656" y="1772816"/>
            <a:ext cx="3528392" cy="216024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2" name="Freihandform 21"/>
          <p:cNvSpPr/>
          <p:nvPr/>
        </p:nvSpPr>
        <p:spPr>
          <a:xfrm>
            <a:off x="5013830" y="1205263"/>
            <a:ext cx="2018745" cy="557890"/>
          </a:xfrm>
          <a:custGeom>
            <a:avLst/>
            <a:gdLst>
              <a:gd name="connsiteX0" fmla="*/ 0 w 1395889"/>
              <a:gd name="connsiteY0" fmla="*/ 863995 h 863995"/>
              <a:gd name="connsiteX1" fmla="*/ 1380088 w 1395889"/>
              <a:gd name="connsiteY1" fmla="*/ 19820 h 863995"/>
              <a:gd name="connsiteX2" fmla="*/ 785475 w 1395889"/>
              <a:gd name="connsiteY2" fmla="*/ 247380 h 863995"/>
              <a:gd name="connsiteX0" fmla="*/ 0 w 785475"/>
              <a:gd name="connsiteY0" fmla="*/ 642016 h 642016"/>
              <a:gd name="connsiteX1" fmla="*/ 528544 w 785475"/>
              <a:gd name="connsiteY1" fmla="*/ 54763 h 642016"/>
              <a:gd name="connsiteX2" fmla="*/ 785475 w 785475"/>
              <a:gd name="connsiteY2" fmla="*/ 25401 h 642016"/>
              <a:gd name="connsiteX0" fmla="*/ 0 w 1152520"/>
              <a:gd name="connsiteY0" fmla="*/ 99465 h 611430"/>
              <a:gd name="connsiteX1" fmla="*/ 895589 w 1152520"/>
              <a:gd name="connsiteY1" fmla="*/ 583946 h 611430"/>
              <a:gd name="connsiteX2" fmla="*/ 1152520 w 1152520"/>
              <a:gd name="connsiteY2" fmla="*/ 554584 h 611430"/>
              <a:gd name="connsiteX0" fmla="*/ 0 w 2018745"/>
              <a:gd name="connsiteY0" fmla="*/ 557890 h 1048826"/>
              <a:gd name="connsiteX1" fmla="*/ 895589 w 2018745"/>
              <a:gd name="connsiteY1" fmla="*/ 1042371 h 1048826"/>
              <a:gd name="connsiteX2" fmla="*/ 2018745 w 2018745"/>
              <a:gd name="connsiteY2" fmla="*/ 0 h 1048826"/>
              <a:gd name="connsiteX0" fmla="*/ 0 w 2018745"/>
              <a:gd name="connsiteY0" fmla="*/ 557890 h 557890"/>
              <a:gd name="connsiteX1" fmla="*/ 844203 w 2018745"/>
              <a:gd name="connsiteY1" fmla="*/ 117450 h 557890"/>
              <a:gd name="connsiteX2" fmla="*/ 2018745 w 2018745"/>
              <a:gd name="connsiteY2" fmla="*/ 0 h 557890"/>
            </a:gdLst>
            <a:ahLst/>
            <a:cxnLst>
              <a:cxn ang="0">
                <a:pos x="connsiteX0" y="connsiteY0"/>
              </a:cxn>
              <a:cxn ang="0">
                <a:pos x="connsiteX1" y="connsiteY1"/>
              </a:cxn>
              <a:cxn ang="0">
                <a:pos x="connsiteX2" y="connsiteY2"/>
              </a:cxn>
            </a:cxnLst>
            <a:rect l="l" t="t" r="r" b="b"/>
            <a:pathLst>
              <a:path w="2018745" h="557890">
                <a:moveTo>
                  <a:pt x="0" y="557890"/>
                </a:moveTo>
                <a:cubicBezTo>
                  <a:pt x="624588" y="187187"/>
                  <a:pt x="507746" y="210432"/>
                  <a:pt x="844203" y="117450"/>
                </a:cubicBezTo>
                <a:cubicBezTo>
                  <a:pt x="1180660" y="24468"/>
                  <a:pt x="2018745" y="0"/>
                  <a:pt x="2018745" y="0"/>
                </a:cubicBezTo>
              </a:path>
            </a:pathLst>
          </a:custGeom>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cxnSp>
        <p:nvCxnSpPr>
          <p:cNvPr id="7" name="Gerade Verbindung mit Pfeil 6"/>
          <p:cNvCxnSpPr/>
          <p:nvPr/>
        </p:nvCxnSpPr>
        <p:spPr bwMode="auto">
          <a:xfrm flipV="1">
            <a:off x="1475656" y="980728"/>
            <a:ext cx="0" cy="316835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9" name="Gerade Verbindung mit Pfeil 8"/>
          <p:cNvCxnSpPr/>
          <p:nvPr/>
        </p:nvCxnSpPr>
        <p:spPr bwMode="auto">
          <a:xfrm flipV="1">
            <a:off x="1331640" y="4005064"/>
            <a:ext cx="6472336" cy="838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4" name="Textfeld 23"/>
          <p:cNvSpPr txBox="1"/>
          <p:nvPr/>
        </p:nvSpPr>
        <p:spPr>
          <a:xfrm>
            <a:off x="5899041" y="836712"/>
            <a:ext cx="1173706" cy="369332"/>
          </a:xfrm>
          <a:prstGeom prst="rect">
            <a:avLst/>
          </a:prstGeom>
          <a:noFill/>
        </p:spPr>
        <p:txBody>
          <a:bodyPr wrap="none" rtlCol="0">
            <a:spAutoFit/>
          </a:bodyPr>
          <a:lstStyle/>
          <a:p>
            <a:r>
              <a:rPr lang="en-US" sz="1800" dirty="0" smtClean="0">
                <a:latin typeface="Calibri"/>
              </a:rPr>
              <a:t>saturation</a:t>
            </a:r>
            <a:endParaRPr lang="en-US" sz="1800" dirty="0">
              <a:latin typeface="Calibri"/>
            </a:endParaRPr>
          </a:p>
        </p:txBody>
      </p:sp>
      <p:cxnSp>
        <p:nvCxnSpPr>
          <p:cNvPr id="25" name="Gerade Verbindung mit Pfeil 24"/>
          <p:cNvCxnSpPr/>
          <p:nvPr/>
        </p:nvCxnSpPr>
        <p:spPr bwMode="auto">
          <a:xfrm flipV="1">
            <a:off x="1835696" y="4005064"/>
            <a:ext cx="8384" cy="43204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8" name="Textfeld 27"/>
          <p:cNvSpPr txBox="1"/>
          <p:nvPr/>
        </p:nvSpPr>
        <p:spPr>
          <a:xfrm>
            <a:off x="1566041" y="4385725"/>
            <a:ext cx="583889" cy="369332"/>
          </a:xfrm>
          <a:prstGeom prst="rect">
            <a:avLst/>
          </a:prstGeom>
          <a:noFill/>
        </p:spPr>
        <p:txBody>
          <a:bodyPr wrap="none" rtlCol="0">
            <a:spAutoFit/>
          </a:bodyPr>
          <a:lstStyle/>
          <a:p>
            <a:r>
              <a:rPr lang="en-US" sz="1800" dirty="0" smtClean="0">
                <a:latin typeface="Calibri"/>
              </a:rPr>
              <a:t>LOD</a:t>
            </a:r>
            <a:endParaRPr lang="en-US" sz="1800" dirty="0">
              <a:latin typeface="Calibri"/>
            </a:endParaRPr>
          </a:p>
        </p:txBody>
      </p:sp>
      <p:cxnSp>
        <p:nvCxnSpPr>
          <p:cNvPr id="29" name="Gerade Verbindung mit Pfeil 28"/>
          <p:cNvCxnSpPr/>
          <p:nvPr/>
        </p:nvCxnSpPr>
        <p:spPr bwMode="auto">
          <a:xfrm flipV="1">
            <a:off x="2411760" y="4005064"/>
            <a:ext cx="8384" cy="43204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0" name="Textfeld 29"/>
          <p:cNvSpPr txBox="1"/>
          <p:nvPr/>
        </p:nvSpPr>
        <p:spPr>
          <a:xfrm>
            <a:off x="2118135" y="4385725"/>
            <a:ext cx="607859" cy="369332"/>
          </a:xfrm>
          <a:prstGeom prst="rect">
            <a:avLst/>
          </a:prstGeom>
          <a:noFill/>
        </p:spPr>
        <p:txBody>
          <a:bodyPr wrap="none" rtlCol="0">
            <a:spAutoFit/>
          </a:bodyPr>
          <a:lstStyle/>
          <a:p>
            <a:r>
              <a:rPr lang="en-US" sz="1800" dirty="0" smtClean="0">
                <a:latin typeface="Calibri"/>
              </a:rPr>
              <a:t>LOQ</a:t>
            </a:r>
            <a:endParaRPr lang="en-US" sz="1800" dirty="0">
              <a:latin typeface="Calibri"/>
            </a:endParaRPr>
          </a:p>
        </p:txBody>
      </p:sp>
      <p:cxnSp>
        <p:nvCxnSpPr>
          <p:cNvPr id="32" name="Gerade Verbindung 31"/>
          <p:cNvCxnSpPr/>
          <p:nvPr/>
        </p:nvCxnSpPr>
        <p:spPr bwMode="auto">
          <a:xfrm flipH="1" flipV="1">
            <a:off x="1835696" y="3717032"/>
            <a:ext cx="8384" cy="296416"/>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5" name="Gerade Verbindung 34"/>
          <p:cNvCxnSpPr/>
          <p:nvPr/>
        </p:nvCxnSpPr>
        <p:spPr bwMode="auto">
          <a:xfrm flipH="1" flipV="1">
            <a:off x="2411760" y="3356992"/>
            <a:ext cx="8384" cy="656456"/>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7" name="Gerade Verbindung 36"/>
          <p:cNvCxnSpPr/>
          <p:nvPr/>
        </p:nvCxnSpPr>
        <p:spPr bwMode="auto">
          <a:xfrm flipV="1">
            <a:off x="5004048" y="1772816"/>
            <a:ext cx="0" cy="2232248"/>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9" name="Gerade Verbindung mit Pfeil 38"/>
          <p:cNvCxnSpPr/>
          <p:nvPr/>
        </p:nvCxnSpPr>
        <p:spPr bwMode="auto">
          <a:xfrm flipV="1">
            <a:off x="5004048" y="4005064"/>
            <a:ext cx="8384" cy="43204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40" name="Textfeld 39"/>
          <p:cNvSpPr txBox="1"/>
          <p:nvPr/>
        </p:nvSpPr>
        <p:spPr>
          <a:xfrm>
            <a:off x="4782295" y="4385725"/>
            <a:ext cx="535987" cy="369332"/>
          </a:xfrm>
          <a:prstGeom prst="rect">
            <a:avLst/>
          </a:prstGeom>
          <a:noFill/>
        </p:spPr>
        <p:txBody>
          <a:bodyPr wrap="none" rtlCol="0">
            <a:spAutoFit/>
          </a:bodyPr>
          <a:lstStyle/>
          <a:p>
            <a:r>
              <a:rPr lang="en-US" sz="1800" dirty="0" smtClean="0">
                <a:latin typeface="Calibri"/>
              </a:rPr>
              <a:t>LOL</a:t>
            </a:r>
            <a:endParaRPr lang="en-US" sz="1800" dirty="0">
              <a:latin typeface="Calibri"/>
            </a:endParaRPr>
          </a:p>
        </p:txBody>
      </p:sp>
      <p:sp>
        <p:nvSpPr>
          <p:cNvPr id="42" name="Textfeld 41"/>
          <p:cNvSpPr txBox="1"/>
          <p:nvPr/>
        </p:nvSpPr>
        <p:spPr>
          <a:xfrm>
            <a:off x="3096144" y="3521080"/>
            <a:ext cx="1331840" cy="369332"/>
          </a:xfrm>
          <a:prstGeom prst="rect">
            <a:avLst/>
          </a:prstGeom>
          <a:noFill/>
        </p:spPr>
        <p:txBody>
          <a:bodyPr wrap="none" rtlCol="0">
            <a:spAutoFit/>
          </a:bodyPr>
          <a:lstStyle/>
          <a:p>
            <a:r>
              <a:rPr lang="en-US" sz="1800" dirty="0" smtClean="0">
                <a:latin typeface="Calibri"/>
              </a:rPr>
              <a:t>linear range</a:t>
            </a:r>
            <a:endParaRPr lang="en-US" sz="1800" dirty="0">
              <a:latin typeface="Calibri"/>
            </a:endParaRPr>
          </a:p>
        </p:txBody>
      </p:sp>
      <p:cxnSp>
        <p:nvCxnSpPr>
          <p:cNvPr id="43" name="Gerade Verbindung 42"/>
          <p:cNvCxnSpPr/>
          <p:nvPr/>
        </p:nvCxnSpPr>
        <p:spPr bwMode="auto">
          <a:xfrm flipV="1">
            <a:off x="2987824" y="2060848"/>
            <a:ext cx="0" cy="936104"/>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45" name="Gerade Verbindung 44"/>
          <p:cNvCxnSpPr/>
          <p:nvPr/>
        </p:nvCxnSpPr>
        <p:spPr bwMode="auto">
          <a:xfrm flipH="1">
            <a:off x="2987824" y="2060848"/>
            <a:ext cx="1512168" cy="0"/>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48" name="Textfeld 47"/>
          <p:cNvSpPr txBox="1"/>
          <p:nvPr/>
        </p:nvSpPr>
        <p:spPr>
          <a:xfrm>
            <a:off x="2537049" y="1691516"/>
            <a:ext cx="1890261" cy="369332"/>
          </a:xfrm>
          <a:prstGeom prst="rect">
            <a:avLst/>
          </a:prstGeom>
          <a:noFill/>
        </p:spPr>
        <p:txBody>
          <a:bodyPr wrap="none" rtlCol="0">
            <a:spAutoFit/>
          </a:bodyPr>
          <a:lstStyle/>
          <a:p>
            <a:r>
              <a:rPr lang="en-US" sz="1800" dirty="0" smtClean="0">
                <a:latin typeface="Calibri"/>
              </a:rPr>
              <a:t>slope = sensitivity</a:t>
            </a:r>
            <a:endParaRPr lang="en-US" sz="1800" dirty="0">
              <a:latin typeface="Calibri"/>
            </a:endParaRPr>
          </a:p>
        </p:txBody>
      </p:sp>
      <p:sp>
        <p:nvSpPr>
          <p:cNvPr id="49" name="Textfeld 48"/>
          <p:cNvSpPr txBox="1"/>
          <p:nvPr/>
        </p:nvSpPr>
        <p:spPr>
          <a:xfrm>
            <a:off x="6139046" y="3573016"/>
            <a:ext cx="697627" cy="369332"/>
          </a:xfrm>
          <a:prstGeom prst="rect">
            <a:avLst/>
          </a:prstGeom>
          <a:noFill/>
        </p:spPr>
        <p:txBody>
          <a:bodyPr wrap="none" rtlCol="0">
            <a:spAutoFit/>
          </a:bodyPr>
          <a:lstStyle/>
          <a:p>
            <a:r>
              <a:rPr lang="en-US" sz="1800" dirty="0" smtClean="0">
                <a:solidFill>
                  <a:schemeClr val="accent1"/>
                </a:solidFill>
                <a:latin typeface="Calibri"/>
              </a:rPr>
              <a:t>noise</a:t>
            </a:r>
            <a:endParaRPr lang="en-US" sz="1800" dirty="0">
              <a:solidFill>
                <a:schemeClr val="accent1"/>
              </a:solidFill>
              <a:latin typeface="Calibri"/>
            </a:endParaRPr>
          </a:p>
        </p:txBody>
      </p:sp>
      <p:cxnSp>
        <p:nvCxnSpPr>
          <p:cNvPr id="50" name="Gerade Verbindung 49"/>
          <p:cNvCxnSpPr/>
          <p:nvPr/>
        </p:nvCxnSpPr>
        <p:spPr bwMode="auto">
          <a:xfrm flipV="1">
            <a:off x="5156448" y="1925216"/>
            <a:ext cx="0" cy="2232248"/>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035203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Limit</a:t>
            </a:r>
            <a:endParaRPr lang="en-US" dirty="0"/>
          </a:p>
        </p:txBody>
      </p:sp>
      <p:sp>
        <p:nvSpPr>
          <p:cNvPr id="3" name="Inhaltsplatzhalter 2"/>
          <p:cNvSpPr>
            <a:spLocks noGrp="1"/>
          </p:cNvSpPr>
          <p:nvPr>
            <p:ph idx="1"/>
          </p:nvPr>
        </p:nvSpPr>
        <p:spPr>
          <a:xfrm>
            <a:off x="155448" y="4005064"/>
            <a:ext cx="8836152" cy="2395736"/>
          </a:xfrm>
        </p:spPr>
        <p:txBody>
          <a:bodyPr/>
          <a:lstStyle/>
          <a:p>
            <a:r>
              <a:rPr lang="en-US" sz="2000" b="1" dirty="0" smtClean="0">
                <a:solidFill>
                  <a:srgbClr val="A51E37"/>
                </a:solidFill>
              </a:rPr>
              <a:t>Limit of detection </a:t>
            </a:r>
            <a:r>
              <a:rPr lang="en-US" sz="2000" dirty="0" smtClean="0"/>
              <a:t>(detection limit) -- LOD: the lowest analyte concentration that can be distinguished from the absence of the analyte (blank) within a stated confidence limit (generally 99% confidence)</a:t>
            </a:r>
          </a:p>
          <a:p>
            <a:r>
              <a:rPr lang="en-US" sz="2000" b="1" dirty="0" smtClean="0">
                <a:solidFill>
                  <a:schemeClr val="tx2"/>
                </a:solidFill>
              </a:rPr>
              <a:t>Limit of quantification </a:t>
            </a:r>
            <a:r>
              <a:rPr lang="en-US" sz="2000" dirty="0" smtClean="0"/>
              <a:t>– LOQ: the concentration at which we can distinguish two values with reasonable confidence</a:t>
            </a:r>
          </a:p>
          <a:p>
            <a:r>
              <a:rPr lang="en-US" sz="2000" dirty="0" smtClean="0"/>
              <a:t>Both depend on the noise level, the matrix, the instrument, the sensitivity for a specific analyte, etc.</a:t>
            </a:r>
            <a:endParaRPr lang="en-US" sz="2000" dirty="0"/>
          </a:p>
        </p:txBody>
      </p:sp>
      <p:pic>
        <p:nvPicPr>
          <p:cNvPr id="6" name="Bild 5"/>
          <p:cNvPicPr>
            <a:picLocks noChangeAspect="1"/>
          </p:cNvPicPr>
          <p:nvPr/>
        </p:nvPicPr>
        <p:blipFill>
          <a:blip r:embed="rId2"/>
          <a:stretch>
            <a:fillRect/>
          </a:stretch>
        </p:blipFill>
        <p:spPr>
          <a:xfrm>
            <a:off x="2002763" y="887761"/>
            <a:ext cx="5305541" cy="3045295"/>
          </a:xfrm>
          <a:prstGeom prst="rect">
            <a:avLst/>
          </a:prstGeom>
        </p:spPr>
      </p:pic>
      <p:sp>
        <p:nvSpPr>
          <p:cNvPr id="7" name="Textfeld 6"/>
          <p:cNvSpPr txBox="1"/>
          <p:nvPr/>
        </p:nvSpPr>
        <p:spPr>
          <a:xfrm>
            <a:off x="4862964" y="6415654"/>
            <a:ext cx="4344020" cy="246221"/>
          </a:xfrm>
          <a:prstGeom prst="rect">
            <a:avLst/>
          </a:prstGeom>
          <a:noFill/>
        </p:spPr>
        <p:txBody>
          <a:bodyPr wrap="none" rtlCol="0">
            <a:spAutoFit/>
          </a:bodyPr>
          <a:lstStyle/>
          <a:p>
            <a:r>
              <a:rPr lang="en-US" sz="1000" dirty="0">
                <a:solidFill>
                  <a:schemeClr val="tx1"/>
                </a:solidFill>
                <a:latin typeface="Calibri"/>
                <a:hlinkClick r:id="rId3"/>
              </a:rPr>
              <a:t>http://en.wikipedia.org/wiki/</a:t>
            </a:r>
            <a:r>
              <a:rPr lang="en-US" sz="1000" dirty="0" smtClean="0">
                <a:solidFill>
                  <a:schemeClr val="tx1"/>
                </a:solidFill>
                <a:latin typeface="Calibri"/>
                <a:hlinkClick r:id="rId3"/>
              </a:rPr>
              <a:t>Detection_limit</a:t>
            </a:r>
            <a:r>
              <a:rPr lang="en-US" sz="1000" dirty="0" smtClean="0">
                <a:solidFill>
                  <a:schemeClr val="tx1"/>
                </a:solidFill>
                <a:latin typeface="Calibri"/>
              </a:rPr>
              <a:t> [accessed 15.11.2011, 14:00 CET</a:t>
            </a:r>
            <a:endParaRPr lang="en-US" sz="1000" dirty="0">
              <a:solidFill>
                <a:schemeClr val="tx1"/>
              </a:solidFill>
              <a:latin typeface="Calibri"/>
            </a:endParaRPr>
          </a:p>
        </p:txBody>
      </p:sp>
    </p:spTree>
    <p:extLst>
      <p:ext uri="{BB962C8B-B14F-4D97-AF65-F5344CB8AC3E}">
        <p14:creationId xmlns:p14="http://schemas.microsoft.com/office/powerpoint/2010/main" val="3056613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LOD/LOQ</a:t>
            </a:r>
            <a:endParaRPr lang="en-US" dirty="0"/>
          </a:p>
        </p:txBody>
      </p:sp>
      <p:sp>
        <p:nvSpPr>
          <p:cNvPr id="3" name="Inhaltsplatzhalter 2"/>
          <p:cNvSpPr>
            <a:spLocks noGrp="1"/>
          </p:cNvSpPr>
          <p:nvPr>
            <p:ph idx="1"/>
          </p:nvPr>
        </p:nvSpPr>
        <p:spPr>
          <a:xfrm>
            <a:off x="155448" y="827112"/>
            <a:ext cx="8836152" cy="5410200"/>
          </a:xfrm>
        </p:spPr>
        <p:txBody>
          <a:bodyPr/>
          <a:lstStyle/>
          <a:p>
            <a:pPr marL="0" indent="0" algn="just">
              <a:buNone/>
            </a:pPr>
            <a:r>
              <a:rPr lang="en-US" sz="2000" i="1" dirty="0" smtClean="0"/>
              <a:t>“Suppose </a:t>
            </a:r>
            <a:r>
              <a:rPr lang="en-US" sz="2000" i="1" dirty="0"/>
              <a:t>you are at an airport with lots of noise from jets taking off. If the person next to you speaks softly, you will probably not hear them. Their voice is less than the LOD. If they speak a bit louder, you may hear them but it is not possible to be certain of what they are saying and there is still a good chance you may not hear them. Their voice is &gt;LOD but &lt;LOQ. If they speak even louder, then you can understand them and take action on what they are saying and there is little chance you will not hear them. Their voice is then &gt;LOD and &gt;LOQ. Likewise, their voice may stay at the same loudness, but the noise from jets may be reduced allowing their voice to become &gt;LOD. Detection limits are dependent on both the signal intensity (voice) and the noise (jet noise)</a:t>
            </a:r>
            <a:r>
              <a:rPr lang="en-US" sz="2000" i="1" dirty="0" smtClean="0"/>
              <a:t>.”</a:t>
            </a:r>
            <a:endParaRPr lang="en-US" sz="2000" i="1" dirty="0"/>
          </a:p>
        </p:txBody>
      </p:sp>
      <p:sp>
        <p:nvSpPr>
          <p:cNvPr id="6" name="Textfeld 5"/>
          <p:cNvSpPr txBox="1"/>
          <p:nvPr/>
        </p:nvSpPr>
        <p:spPr>
          <a:xfrm>
            <a:off x="4862964" y="6415654"/>
            <a:ext cx="4344020" cy="246221"/>
          </a:xfrm>
          <a:prstGeom prst="rect">
            <a:avLst/>
          </a:prstGeom>
          <a:noFill/>
        </p:spPr>
        <p:txBody>
          <a:bodyPr wrap="none" rtlCol="0">
            <a:spAutoFit/>
          </a:bodyPr>
          <a:lstStyle/>
          <a:p>
            <a:r>
              <a:rPr lang="en-US" sz="1000" dirty="0">
                <a:solidFill>
                  <a:schemeClr val="tx1"/>
                </a:solidFill>
                <a:latin typeface="Calibri"/>
                <a:hlinkClick r:id="rId2"/>
              </a:rPr>
              <a:t>http://en.wikipedia.org/wiki/</a:t>
            </a:r>
            <a:r>
              <a:rPr lang="en-US" sz="1000" dirty="0" smtClean="0">
                <a:solidFill>
                  <a:schemeClr val="tx1"/>
                </a:solidFill>
                <a:latin typeface="Calibri"/>
                <a:hlinkClick r:id="rId2"/>
              </a:rPr>
              <a:t>Detection_limit</a:t>
            </a:r>
            <a:r>
              <a:rPr lang="en-US" sz="1000" dirty="0" smtClean="0">
                <a:solidFill>
                  <a:schemeClr val="tx1"/>
                </a:solidFill>
                <a:latin typeface="Calibri"/>
              </a:rPr>
              <a:t> [accessed 12.11.2011, 10:20 CET</a:t>
            </a:r>
            <a:endParaRPr lang="en-US" sz="1000" dirty="0">
              <a:solidFill>
                <a:schemeClr val="tx1"/>
              </a:solidFill>
              <a:latin typeface="Calibri"/>
            </a:endParaRPr>
          </a:p>
        </p:txBody>
      </p:sp>
      <p:pic>
        <p:nvPicPr>
          <p:cNvPr id="7" name="Bild 6"/>
          <p:cNvPicPr>
            <a:picLocks noChangeAspect="1"/>
          </p:cNvPicPr>
          <p:nvPr/>
        </p:nvPicPr>
        <p:blipFill>
          <a:blip r:embed="rId3"/>
          <a:stretch>
            <a:fillRect/>
          </a:stretch>
        </p:blipFill>
        <p:spPr>
          <a:xfrm>
            <a:off x="4139952" y="4725144"/>
            <a:ext cx="4746104" cy="1487113"/>
          </a:xfrm>
          <a:prstGeom prst="rect">
            <a:avLst/>
          </a:prstGeom>
        </p:spPr>
      </p:pic>
      <p:pic>
        <p:nvPicPr>
          <p:cNvPr id="9" name="Bild 8" descr="MC900056432.WM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4005063"/>
            <a:ext cx="2088232" cy="2596671"/>
          </a:xfrm>
          <a:prstGeom prst="rect">
            <a:avLst/>
          </a:prstGeom>
        </p:spPr>
      </p:pic>
    </p:spTree>
    <p:extLst>
      <p:ext uri="{BB962C8B-B14F-4D97-AF65-F5344CB8AC3E}">
        <p14:creationId xmlns:p14="http://schemas.microsoft.com/office/powerpoint/2010/main" val="3406215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Mass Spectrometry</a:t>
            </a:r>
            <a:endParaRPr lang="en-US" dirty="0"/>
          </a:p>
        </p:txBody>
      </p:sp>
      <p:sp>
        <p:nvSpPr>
          <p:cNvPr id="3" name="Inhaltsplatzhalter 2"/>
          <p:cNvSpPr>
            <a:spLocks noGrp="1"/>
          </p:cNvSpPr>
          <p:nvPr>
            <p:ph idx="1"/>
          </p:nvPr>
        </p:nvSpPr>
        <p:spPr>
          <a:xfrm>
            <a:off x="155448" y="4005064"/>
            <a:ext cx="8836152" cy="2323728"/>
          </a:xfrm>
        </p:spPr>
        <p:txBody>
          <a:bodyPr/>
          <a:lstStyle/>
          <a:p>
            <a:r>
              <a:rPr lang="en-US" sz="2400" dirty="0" smtClean="0"/>
              <a:t>Ionization: number of ionized analyte molecules proportional to the total amount present</a:t>
            </a:r>
          </a:p>
          <a:p>
            <a:r>
              <a:rPr lang="en-US" sz="2400" dirty="0" smtClean="0"/>
              <a:t>MS detector: proportional to the number of ions (the ion current)</a:t>
            </a:r>
          </a:p>
          <a:p>
            <a:r>
              <a:rPr lang="en-US" sz="2400" dirty="0" smtClean="0"/>
              <a:t>Caveats:</a:t>
            </a:r>
          </a:p>
          <a:p>
            <a:pPr lvl="1"/>
            <a:r>
              <a:rPr lang="en-US" sz="2000" dirty="0" smtClean="0"/>
              <a:t>Saturation: there is an upper limit to the response</a:t>
            </a:r>
          </a:p>
          <a:p>
            <a:pPr lvl="1"/>
            <a:r>
              <a:rPr lang="en-US" sz="2000" dirty="0" smtClean="0"/>
              <a:t>Noise: does the signal really come from the analyte?</a:t>
            </a:r>
            <a:endParaRPr lang="en-US" sz="2000" dirty="0"/>
          </a:p>
        </p:txBody>
      </p:sp>
      <p:pic>
        <p:nvPicPr>
          <p:cNvPr id="6" name="Picture 3"/>
          <p:cNvPicPr>
            <a:picLocks noChangeAspect="1" noChangeArrowheads="1"/>
          </p:cNvPicPr>
          <p:nvPr/>
        </p:nvPicPr>
        <p:blipFill>
          <a:blip r:embed="rId2" cstate="print"/>
          <a:srcRect/>
          <a:stretch>
            <a:fillRect/>
          </a:stretch>
        </p:blipFill>
        <p:spPr bwMode="auto">
          <a:xfrm>
            <a:off x="2987824" y="-2259632"/>
            <a:ext cx="3096344" cy="9269962"/>
          </a:xfrm>
          <a:prstGeom prst="rect">
            <a:avLst/>
          </a:prstGeom>
          <a:noFill/>
          <a:ln w="9525">
            <a:noFill/>
            <a:miter lim="800000"/>
            <a:headEnd/>
            <a:tailEnd/>
          </a:ln>
          <a:scene3d>
            <a:camera prst="orthographicFront">
              <a:rot lat="10800000" lon="10800000" rev="5400000"/>
            </a:camera>
            <a:lightRig rig="threePt" dir="t"/>
          </a:scene3d>
        </p:spPr>
      </p:pic>
    </p:spTree>
    <p:extLst>
      <p:ext uri="{BB962C8B-B14F-4D97-AF65-F5344CB8AC3E}">
        <p14:creationId xmlns:p14="http://schemas.microsoft.com/office/powerpoint/2010/main" val="4237126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LC-MS</a:t>
            </a:r>
            <a:endParaRPr lang="en-US" dirty="0"/>
          </a:p>
        </p:txBody>
      </p:sp>
      <p:sp>
        <p:nvSpPr>
          <p:cNvPr id="3" name="Inhaltsplatzhalter 2"/>
          <p:cNvSpPr>
            <a:spLocks noGrp="1"/>
          </p:cNvSpPr>
          <p:nvPr>
            <p:ph idx="1"/>
          </p:nvPr>
        </p:nvSpPr>
        <p:spPr/>
        <p:txBody>
          <a:bodyPr/>
          <a:lstStyle/>
          <a:p>
            <a:pPr>
              <a:lnSpc>
                <a:spcPct val="120000"/>
              </a:lnSpc>
            </a:pPr>
            <a:r>
              <a:rPr lang="en-US" sz="2400" b="1" dirty="0" smtClean="0">
                <a:solidFill>
                  <a:srgbClr val="D39706"/>
                </a:solidFill>
              </a:rPr>
              <a:t>Fixed volume </a:t>
            </a:r>
            <a:r>
              <a:rPr lang="en-US" sz="2400" dirty="0" smtClean="0"/>
              <a:t>of the sample is injected </a:t>
            </a:r>
          </a:p>
          <a:p>
            <a:pPr>
              <a:lnSpc>
                <a:spcPct val="120000"/>
              </a:lnSpc>
            </a:pPr>
            <a:r>
              <a:rPr lang="en-US" sz="2400" dirty="0" smtClean="0"/>
              <a:t>Total amount of analyte eluting from the column is the same amount as the amount injected (normally, </a:t>
            </a:r>
            <a:r>
              <a:rPr lang="en-US" sz="2400" b="1" dirty="0" smtClean="0">
                <a:solidFill>
                  <a:srgbClr val="D39706"/>
                </a:solidFill>
              </a:rPr>
              <a:t>nothing gets ‘lost’ </a:t>
            </a:r>
            <a:r>
              <a:rPr lang="en-US" sz="2400" dirty="0" smtClean="0"/>
              <a:t>on the column)</a:t>
            </a:r>
          </a:p>
          <a:p>
            <a:pPr>
              <a:lnSpc>
                <a:spcPct val="120000"/>
              </a:lnSpc>
            </a:pPr>
            <a:r>
              <a:rPr lang="en-US" sz="2400" dirty="0" smtClean="0"/>
              <a:t>Analyte </a:t>
            </a:r>
            <a:r>
              <a:rPr lang="en-US" sz="2400" dirty="0"/>
              <a:t>spreads out, elutes over a certain timespan from the </a:t>
            </a:r>
            <a:r>
              <a:rPr lang="en-US" sz="2400" dirty="0" smtClean="0"/>
              <a:t>column: maximum </a:t>
            </a:r>
            <a:r>
              <a:rPr lang="en-US" sz="2400" b="1" dirty="0" smtClean="0">
                <a:solidFill>
                  <a:srgbClr val="D39706"/>
                </a:solidFill>
              </a:rPr>
              <a:t>concentrations at the end of the column depend on retention time </a:t>
            </a:r>
            <a:r>
              <a:rPr lang="en-US" sz="2400" dirty="0" smtClean="0"/>
              <a:t>(peak broadening)</a:t>
            </a:r>
          </a:p>
          <a:p>
            <a:pPr>
              <a:lnSpc>
                <a:spcPct val="120000"/>
              </a:lnSpc>
            </a:pPr>
            <a:r>
              <a:rPr lang="en-US" sz="2400" dirty="0" smtClean="0"/>
              <a:t>Only a fraction of the analyte really enters the MS (skimmer!)</a:t>
            </a:r>
          </a:p>
          <a:p>
            <a:pPr>
              <a:lnSpc>
                <a:spcPct val="120000"/>
              </a:lnSpc>
            </a:pPr>
            <a:r>
              <a:rPr lang="en-US" sz="2400" b="1" dirty="0" smtClean="0">
                <a:solidFill>
                  <a:srgbClr val="D39706"/>
                </a:solidFill>
              </a:rPr>
              <a:t>Ionization efficiency differs</a:t>
            </a:r>
            <a:r>
              <a:rPr lang="en-US" sz="2400" dirty="0" smtClean="0"/>
              <a:t> between </a:t>
            </a:r>
            <a:r>
              <a:rPr lang="en-US" sz="2400" dirty="0" err="1" smtClean="0"/>
              <a:t>analytes</a:t>
            </a:r>
            <a:endParaRPr lang="en-US" sz="2400" dirty="0" smtClean="0"/>
          </a:p>
          <a:p>
            <a:pPr>
              <a:lnSpc>
                <a:spcPct val="120000"/>
              </a:lnSpc>
            </a:pPr>
            <a:endParaRPr lang="en-US" sz="2400" dirty="0" smtClean="0"/>
          </a:p>
          <a:p>
            <a:pPr>
              <a:lnSpc>
                <a:spcPct val="120000"/>
              </a:lnSpc>
            </a:pPr>
            <a:endParaRPr lang="en-US" sz="2400" dirty="0" smtClean="0"/>
          </a:p>
          <a:p>
            <a:pPr>
              <a:lnSpc>
                <a:spcPct val="120000"/>
              </a:lnSpc>
            </a:pPr>
            <a:endParaRPr lang="en-US" sz="2400" dirty="0" smtClean="0"/>
          </a:p>
          <a:p>
            <a:pPr>
              <a:lnSpc>
                <a:spcPct val="120000"/>
              </a:lnSpc>
            </a:pPr>
            <a:endParaRPr lang="en-US" sz="2400" dirty="0"/>
          </a:p>
          <a:p>
            <a:pPr>
              <a:lnSpc>
                <a:spcPct val="120000"/>
              </a:lnSpc>
            </a:pPr>
            <a:endParaRPr lang="en-US" sz="2400" dirty="0"/>
          </a:p>
        </p:txBody>
      </p:sp>
    </p:spTree>
    <p:extLst>
      <p:ext uri="{BB962C8B-B14F-4D97-AF65-F5344CB8AC3E}">
        <p14:creationId xmlns:p14="http://schemas.microsoft.com/office/powerpoint/2010/main" val="2812053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LC-MS</a:t>
            </a:r>
            <a:endParaRPr lang="en-US" dirty="0"/>
          </a:p>
        </p:txBody>
      </p:sp>
      <p:sp>
        <p:nvSpPr>
          <p:cNvPr id="3" name="Inhaltsplatzhalter 2"/>
          <p:cNvSpPr>
            <a:spLocks noGrp="1"/>
          </p:cNvSpPr>
          <p:nvPr>
            <p:ph idx="1"/>
          </p:nvPr>
        </p:nvSpPr>
        <p:spPr>
          <a:xfrm>
            <a:off x="179512" y="764704"/>
            <a:ext cx="8836152" cy="5410200"/>
          </a:xfrm>
        </p:spPr>
        <p:txBody>
          <a:bodyPr/>
          <a:lstStyle/>
          <a:p>
            <a:r>
              <a:rPr lang="en-US" sz="2400" dirty="0" smtClean="0"/>
              <a:t>MS signal intensity  for peptide </a:t>
            </a:r>
            <a:r>
              <a:rPr lang="en-US" sz="2400" dirty="0" err="1" smtClean="0"/>
              <a:t>i</a:t>
            </a:r>
            <a:r>
              <a:rPr lang="en-US" sz="2400" dirty="0" smtClean="0"/>
              <a:t> at time t is proportional to </a:t>
            </a:r>
            <a:r>
              <a:rPr lang="en-US" sz="2400" b="1" dirty="0" smtClean="0">
                <a:solidFill>
                  <a:srgbClr val="D39706"/>
                </a:solidFill>
              </a:rPr>
              <a:t>concentration c</a:t>
            </a:r>
            <a:r>
              <a:rPr lang="en-US" sz="2400" b="1" baseline="-25000" dirty="0" smtClean="0">
                <a:solidFill>
                  <a:srgbClr val="D39706"/>
                </a:solidFill>
              </a:rPr>
              <a:t>i</a:t>
            </a:r>
            <a:r>
              <a:rPr lang="en-US" sz="2400" b="1" dirty="0" smtClean="0">
                <a:solidFill>
                  <a:srgbClr val="D39706"/>
                </a:solidFill>
              </a:rPr>
              <a:t>(t)</a:t>
            </a:r>
            <a:r>
              <a:rPr lang="en-US" sz="2400" dirty="0" smtClean="0">
                <a:solidFill>
                  <a:srgbClr val="A51E37"/>
                </a:solidFill>
              </a:rPr>
              <a:t> </a:t>
            </a:r>
            <a:r>
              <a:rPr lang="en-US" sz="2400" dirty="0" smtClean="0"/>
              <a:t>eluting off the column.</a:t>
            </a:r>
          </a:p>
          <a:p>
            <a:endParaRPr lang="en-US" sz="2400" dirty="0"/>
          </a:p>
          <a:p>
            <a:endParaRPr lang="en-US" sz="2400" dirty="0" smtClean="0"/>
          </a:p>
          <a:p>
            <a:r>
              <a:rPr lang="en-US" sz="2400" dirty="0" smtClean="0"/>
              <a:t>The </a:t>
            </a:r>
            <a:r>
              <a:rPr lang="en-US" sz="2400" b="1" dirty="0" smtClean="0">
                <a:solidFill>
                  <a:srgbClr val="D39706"/>
                </a:solidFill>
              </a:rPr>
              <a:t>area under the (chromatographic) peak is proportional to the total amount</a:t>
            </a:r>
            <a:r>
              <a:rPr lang="en-US" sz="2400" dirty="0" smtClean="0"/>
              <a:t> </a:t>
            </a:r>
            <a:r>
              <a:rPr lang="en-US" sz="2400" dirty="0" err="1" smtClean="0"/>
              <a:t>c</a:t>
            </a:r>
            <a:r>
              <a:rPr lang="en-US" sz="2400" baseline="-25000" dirty="0" err="1" smtClean="0"/>
              <a:t>i</a:t>
            </a:r>
            <a:r>
              <a:rPr lang="en-US" sz="2400" baseline="30000" dirty="0" err="1" smtClean="0"/>
              <a:t>tot</a:t>
            </a:r>
            <a:r>
              <a:rPr lang="en-US" sz="2400" dirty="0" smtClean="0"/>
              <a:t> of analyte eluting and thus to the amount in the sample. Hence we want to integrate over time.</a:t>
            </a:r>
          </a:p>
          <a:p>
            <a:endParaRPr lang="en-US" sz="2400" dirty="0" smtClean="0"/>
          </a:p>
          <a:p>
            <a:endParaRPr lang="en-US" sz="2400" dirty="0" smtClean="0"/>
          </a:p>
        </p:txBody>
      </p:sp>
      <p:pic>
        <p:nvPicPr>
          <p:cNvPr id="6" name="Picture 5"/>
          <p:cNvPicPr>
            <a:picLocks noChangeAspect="1"/>
          </p:cNvPicPr>
          <p:nvPr/>
        </p:nvPicPr>
        <p:blipFill>
          <a:blip r:embed="rId3"/>
          <a:stretch>
            <a:fillRect/>
          </a:stretch>
        </p:blipFill>
        <p:spPr>
          <a:xfrm>
            <a:off x="3275856" y="1844824"/>
            <a:ext cx="2997200" cy="469900"/>
          </a:xfrm>
          <a:prstGeom prst="rect">
            <a:avLst/>
          </a:prstGeom>
        </p:spPr>
      </p:pic>
      <p:pic>
        <p:nvPicPr>
          <p:cNvPr id="7" name="Picture 6"/>
          <p:cNvPicPr>
            <a:picLocks noChangeAspect="1"/>
          </p:cNvPicPr>
          <p:nvPr/>
        </p:nvPicPr>
        <p:blipFill>
          <a:blip r:embed="rId4"/>
          <a:stretch>
            <a:fillRect/>
          </a:stretch>
        </p:blipFill>
        <p:spPr>
          <a:xfrm>
            <a:off x="2627784" y="3861048"/>
            <a:ext cx="3962400" cy="1054100"/>
          </a:xfrm>
          <a:prstGeom prst="rect">
            <a:avLst/>
          </a:prstGeom>
        </p:spPr>
      </p:pic>
    </p:spTree>
    <p:extLst>
      <p:ext uri="{BB962C8B-B14F-4D97-AF65-F5344CB8AC3E}">
        <p14:creationId xmlns:p14="http://schemas.microsoft.com/office/powerpoint/2010/main" val="2945574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LC-MS</a:t>
            </a:r>
            <a:endParaRPr lang="en-US" dirty="0"/>
          </a:p>
        </p:txBody>
      </p:sp>
      <p:sp>
        <p:nvSpPr>
          <p:cNvPr id="3" name="Inhaltsplatzhalter 2"/>
          <p:cNvSpPr>
            <a:spLocks noGrp="1"/>
          </p:cNvSpPr>
          <p:nvPr>
            <p:ph idx="1"/>
          </p:nvPr>
        </p:nvSpPr>
        <p:spPr>
          <a:xfrm>
            <a:off x="179512" y="764704"/>
            <a:ext cx="8836152" cy="5410200"/>
          </a:xfrm>
        </p:spPr>
        <p:txBody>
          <a:bodyPr/>
          <a:lstStyle/>
          <a:p>
            <a:r>
              <a:rPr lang="en-US" sz="2400" dirty="0" smtClean="0"/>
              <a:t>Elution profiles are (roughly) Gaussians. Hence we can model the the elution as a product of the total concentration spread by a retention time model</a:t>
            </a:r>
          </a:p>
          <a:p>
            <a:pPr marL="0" indent="0">
              <a:buNone/>
            </a:pPr>
            <a:endParaRPr lang="en-US" sz="2400" dirty="0" smtClean="0"/>
          </a:p>
          <a:p>
            <a:r>
              <a:rPr lang="en-US" sz="2400" dirty="0" smtClean="0"/>
              <a:t>Strategy</a:t>
            </a:r>
          </a:p>
          <a:p>
            <a:pPr lvl="1"/>
            <a:r>
              <a:rPr lang="en-US" sz="2000" dirty="0" smtClean="0"/>
              <a:t>Integrate over the MS signal </a:t>
            </a:r>
            <a:r>
              <a:rPr lang="en-US" sz="2000" i="1" dirty="0" smtClean="0"/>
              <a:t>(</a:t>
            </a:r>
            <a:r>
              <a:rPr lang="en-US" sz="2000" dirty="0" smtClean="0"/>
              <a:t>intensity </a:t>
            </a:r>
            <a:r>
              <a:rPr lang="en-US" sz="2000" i="1" dirty="0" smtClean="0"/>
              <a:t>I</a:t>
            </a:r>
            <a:r>
              <a:rPr lang="en-US" sz="2000" i="1" baseline="-25000" dirty="0" smtClean="0"/>
              <a:t>i</a:t>
            </a:r>
            <a:r>
              <a:rPr lang="en-US" sz="2000" i="1" dirty="0" smtClean="0"/>
              <a:t>(t))</a:t>
            </a:r>
            <a:r>
              <a:rPr lang="en-US" sz="2000" dirty="0" smtClean="0"/>
              <a:t> caused by the analyte </a:t>
            </a:r>
            <a:r>
              <a:rPr lang="en-US" sz="2000" i="1" dirty="0" err="1" smtClean="0"/>
              <a:t>i</a:t>
            </a:r>
            <a:r>
              <a:rPr lang="en-US" sz="2000" dirty="0" smtClean="0"/>
              <a:t> over the total elution time of an analyte (centered around </a:t>
            </a:r>
            <a:r>
              <a:rPr lang="en-US" sz="2000" i="1" dirty="0" err="1" smtClean="0"/>
              <a:t>rt</a:t>
            </a:r>
            <a:r>
              <a:rPr lang="en-US" sz="2000" i="1" baseline="-25000" dirty="0" err="1" smtClean="0"/>
              <a:t>i</a:t>
            </a:r>
            <a:r>
              <a:rPr lang="en-US" sz="2000" i="1" baseline="-25000" dirty="0" smtClean="0"/>
              <a:t>,</a:t>
            </a:r>
            <a:r>
              <a:rPr lang="en-US" sz="2000" i="1" dirty="0" smtClean="0"/>
              <a:t> </a:t>
            </a:r>
            <a:r>
              <a:rPr lang="en-US" sz="2000" dirty="0" smtClean="0"/>
              <a:t>peak width defined by standard deviation of the Gaussian)</a:t>
            </a:r>
          </a:p>
          <a:p>
            <a:pPr lvl="1"/>
            <a:r>
              <a:rPr lang="en-US" sz="2000" dirty="0" smtClean="0"/>
              <a:t>Response factor </a:t>
            </a:r>
            <a:r>
              <a:rPr lang="en-US" sz="2000" i="1" dirty="0" smtClean="0"/>
              <a:t>f</a:t>
            </a:r>
            <a:r>
              <a:rPr lang="en-US" sz="2000" i="1" baseline="-25000" dirty="0" smtClean="0"/>
              <a:t>i</a:t>
            </a:r>
            <a:r>
              <a:rPr lang="en-US" sz="2000" dirty="0" smtClean="0"/>
              <a:t> is unknown</a:t>
            </a:r>
            <a:endParaRPr lang="en-US" i="1" dirty="0" smtClean="0">
              <a:latin typeface="Calibri"/>
            </a:endParaRPr>
          </a:p>
          <a:p>
            <a:endParaRPr lang="en-US" sz="2400" dirty="0" smtClean="0"/>
          </a:p>
        </p:txBody>
      </p:sp>
      <p:pic>
        <p:nvPicPr>
          <p:cNvPr id="6" name="Picture 5"/>
          <p:cNvPicPr>
            <a:picLocks noChangeAspect="1"/>
          </p:cNvPicPr>
          <p:nvPr/>
        </p:nvPicPr>
        <p:blipFill>
          <a:blip r:embed="rId3"/>
          <a:stretch>
            <a:fillRect/>
          </a:stretch>
        </p:blipFill>
        <p:spPr>
          <a:xfrm>
            <a:off x="2771800" y="2060848"/>
            <a:ext cx="4216400" cy="520700"/>
          </a:xfrm>
          <a:prstGeom prst="rect">
            <a:avLst/>
          </a:prstGeom>
        </p:spPr>
      </p:pic>
      <p:pic>
        <p:nvPicPr>
          <p:cNvPr id="7" name="Picture 6"/>
          <p:cNvPicPr>
            <a:picLocks noChangeAspect="1"/>
          </p:cNvPicPr>
          <p:nvPr/>
        </p:nvPicPr>
        <p:blipFill>
          <a:blip r:embed="rId4"/>
          <a:stretch>
            <a:fillRect/>
          </a:stretch>
        </p:blipFill>
        <p:spPr>
          <a:xfrm>
            <a:off x="1835696" y="4293096"/>
            <a:ext cx="6210300" cy="2273300"/>
          </a:xfrm>
          <a:prstGeom prst="rect">
            <a:avLst/>
          </a:prstGeom>
        </p:spPr>
      </p:pic>
    </p:spTree>
    <p:extLst>
      <p:ext uri="{BB962C8B-B14F-4D97-AF65-F5344CB8AC3E}">
        <p14:creationId xmlns:p14="http://schemas.microsoft.com/office/powerpoint/2010/main" val="239080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t>Detection, Identification, Quantification</a:t>
            </a:r>
            <a:endParaRPr lang="en-US" sz="2800" dirty="0"/>
          </a:p>
        </p:txBody>
      </p:sp>
      <p:sp>
        <p:nvSpPr>
          <p:cNvPr id="3" name="Inhaltsplatzhalter 2"/>
          <p:cNvSpPr>
            <a:spLocks noGrp="1"/>
          </p:cNvSpPr>
          <p:nvPr>
            <p:ph idx="1"/>
          </p:nvPr>
        </p:nvSpPr>
        <p:spPr>
          <a:xfrm>
            <a:off x="155448" y="836712"/>
            <a:ext cx="4488560" cy="5410200"/>
          </a:xfrm>
        </p:spPr>
        <p:txBody>
          <a:bodyPr/>
          <a:lstStyle/>
          <a:p>
            <a:pPr>
              <a:lnSpc>
                <a:spcPct val="110000"/>
              </a:lnSpc>
            </a:pPr>
            <a:r>
              <a:rPr lang="en-US" sz="2400" dirty="0" smtClean="0"/>
              <a:t>Proteomics</a:t>
            </a:r>
          </a:p>
          <a:p>
            <a:pPr lvl="1">
              <a:lnSpc>
                <a:spcPct val="110000"/>
              </a:lnSpc>
            </a:pPr>
            <a:r>
              <a:rPr lang="en-US" sz="2000" dirty="0" smtClean="0"/>
              <a:t>More peptides/proteins are usually identified than quantified</a:t>
            </a:r>
          </a:p>
          <a:p>
            <a:pPr lvl="1">
              <a:lnSpc>
                <a:spcPct val="110000"/>
              </a:lnSpc>
            </a:pPr>
            <a:r>
              <a:rPr lang="en-US" sz="2000" dirty="0" smtClean="0"/>
              <a:t>Identification: MS/MS, quantification usually by MS -&gt; independent processes</a:t>
            </a:r>
          </a:p>
          <a:p>
            <a:pPr lvl="1">
              <a:lnSpc>
                <a:spcPct val="110000"/>
              </a:lnSpc>
            </a:pPr>
            <a:r>
              <a:rPr lang="en-US" sz="2000" dirty="0" smtClean="0"/>
              <a:t>Many things can be seen (detected) but cannot be identified or quantified</a:t>
            </a:r>
          </a:p>
          <a:p>
            <a:pPr>
              <a:lnSpc>
                <a:spcPct val="110000"/>
              </a:lnSpc>
            </a:pPr>
            <a:r>
              <a:rPr lang="en-US" sz="2400" dirty="0" smtClean="0"/>
              <a:t>Metabolomics</a:t>
            </a:r>
          </a:p>
          <a:p>
            <a:pPr lvl="1">
              <a:lnSpc>
                <a:spcPct val="110000"/>
              </a:lnSpc>
            </a:pPr>
            <a:r>
              <a:rPr lang="en-US" sz="2000" dirty="0" smtClean="0"/>
              <a:t>Identification here is particularly difficult</a:t>
            </a:r>
          </a:p>
          <a:p>
            <a:pPr lvl="1">
              <a:lnSpc>
                <a:spcPct val="110000"/>
              </a:lnSpc>
            </a:pPr>
            <a:r>
              <a:rPr lang="en-US" sz="2000" dirty="0" smtClean="0"/>
              <a:t>We can identify only a  fraction of what we can quantify</a:t>
            </a:r>
          </a:p>
          <a:p>
            <a:pPr lvl="1">
              <a:lnSpc>
                <a:spcPct val="110000"/>
              </a:lnSpc>
            </a:pPr>
            <a:endParaRPr lang="en-US" sz="2000" dirty="0"/>
          </a:p>
        </p:txBody>
      </p:sp>
      <p:pic>
        <p:nvPicPr>
          <p:cNvPr id="7" name="Bild 6"/>
          <p:cNvPicPr>
            <a:picLocks noChangeAspect="1"/>
          </p:cNvPicPr>
          <p:nvPr/>
        </p:nvPicPr>
        <p:blipFill>
          <a:blip r:embed="rId2"/>
          <a:stretch>
            <a:fillRect/>
          </a:stretch>
        </p:blipFill>
        <p:spPr>
          <a:xfrm>
            <a:off x="5217172" y="1052736"/>
            <a:ext cx="3603300" cy="2320032"/>
          </a:xfrm>
          <a:prstGeom prst="rect">
            <a:avLst/>
          </a:prstGeom>
        </p:spPr>
      </p:pic>
      <p:sp>
        <p:nvSpPr>
          <p:cNvPr id="8" name="Textfeld 7"/>
          <p:cNvSpPr txBox="1"/>
          <p:nvPr/>
        </p:nvSpPr>
        <p:spPr>
          <a:xfrm>
            <a:off x="5830848" y="6434581"/>
            <a:ext cx="3392049" cy="246221"/>
          </a:xfrm>
          <a:prstGeom prst="rect">
            <a:avLst/>
          </a:prstGeom>
          <a:noFill/>
        </p:spPr>
        <p:txBody>
          <a:bodyPr wrap="none" rtlCol="0">
            <a:spAutoFit/>
          </a:bodyPr>
          <a:lstStyle/>
          <a:p>
            <a:r>
              <a:rPr lang="en-US" sz="1000" dirty="0" err="1" smtClean="0">
                <a:solidFill>
                  <a:srgbClr val="000000"/>
                </a:solidFill>
                <a:latin typeface="Calibri"/>
              </a:rPr>
              <a:t>Bantscheff</a:t>
            </a:r>
            <a:r>
              <a:rPr lang="en-US" sz="1000" dirty="0" smtClean="0">
                <a:solidFill>
                  <a:srgbClr val="000000"/>
                </a:solidFill>
                <a:latin typeface="Calibri"/>
              </a:rPr>
              <a:t> et al., Anal </a:t>
            </a:r>
            <a:r>
              <a:rPr lang="en-US" sz="1000" dirty="0" err="1" smtClean="0">
                <a:solidFill>
                  <a:srgbClr val="000000"/>
                </a:solidFill>
                <a:latin typeface="Calibri"/>
              </a:rPr>
              <a:t>Bioanal</a:t>
            </a:r>
            <a:r>
              <a:rPr lang="en-US" sz="1000" dirty="0" smtClean="0">
                <a:solidFill>
                  <a:srgbClr val="000000"/>
                </a:solidFill>
                <a:latin typeface="Calibri"/>
              </a:rPr>
              <a:t> </a:t>
            </a:r>
            <a:r>
              <a:rPr lang="en-US" sz="1000" dirty="0" err="1" smtClean="0">
                <a:solidFill>
                  <a:srgbClr val="000000"/>
                </a:solidFill>
                <a:latin typeface="Calibri"/>
              </a:rPr>
              <a:t>Chem</a:t>
            </a:r>
            <a:r>
              <a:rPr lang="en-US" sz="1000" dirty="0" smtClean="0">
                <a:solidFill>
                  <a:srgbClr val="000000"/>
                </a:solidFill>
                <a:latin typeface="Calibri"/>
              </a:rPr>
              <a:t> (2005), 389, 1017-1031.</a:t>
            </a:r>
            <a:endParaRPr lang="en-US" sz="1000" dirty="0">
              <a:solidFill>
                <a:srgbClr val="000000"/>
              </a:solidFill>
              <a:latin typeface="Calibri"/>
            </a:endParaRPr>
          </a:p>
        </p:txBody>
      </p:sp>
      <p:sp>
        <p:nvSpPr>
          <p:cNvPr id="10" name="Pfeil nach rechts 9"/>
          <p:cNvSpPr/>
          <p:nvPr/>
        </p:nvSpPr>
        <p:spPr bwMode="auto">
          <a:xfrm>
            <a:off x="1337662" y="4233858"/>
            <a:ext cx="822960" cy="822960"/>
          </a:xfrm>
          <a:prstGeom prst="rightArrow">
            <a:avLst/>
          </a:prstGeom>
          <a:noFill/>
          <a:ln w="9525" cap="flat" cmpd="sng" algn="ctr">
            <a:noFill/>
            <a:prstDash val="solid"/>
            <a:round/>
            <a:headEnd type="none" w="med" len="med"/>
            <a:tailEnd type="none" w="med" len="med"/>
          </a:ln>
          <a:effectLst/>
        </p:spPr>
        <p:txBody>
          <a:bodyPr/>
          <a:lstStyle/>
          <a:p>
            <a:endParaRPr lang="en-US" dirty="0">
              <a:latin typeface="Calibri"/>
            </a:endParaRPr>
          </a:p>
        </p:txBody>
      </p:sp>
      <p:sp>
        <p:nvSpPr>
          <p:cNvPr id="11" name="Pfeil nach rechts 10"/>
          <p:cNvSpPr/>
          <p:nvPr/>
        </p:nvSpPr>
        <p:spPr bwMode="auto">
          <a:xfrm rot="16200000">
            <a:off x="6752170" y="3409070"/>
            <a:ext cx="822960" cy="574787"/>
          </a:xfrm>
          <a:prstGeom prst="rightArrow">
            <a:avLst>
              <a:gd name="adj1" fmla="val 65498"/>
              <a:gd name="adj2" fmla="val 5000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a:r>
              <a:rPr lang="en-US" sz="1800" dirty="0" smtClean="0">
                <a:latin typeface="Calibri"/>
              </a:rPr>
              <a:t>LOQ</a:t>
            </a:r>
            <a:endParaRPr lang="en-US" sz="1800" dirty="0">
              <a:latin typeface="Calibri"/>
            </a:endParaRPr>
          </a:p>
        </p:txBody>
      </p:sp>
      <p:sp>
        <p:nvSpPr>
          <p:cNvPr id="12" name="Pfeil nach rechts 11"/>
          <p:cNvSpPr/>
          <p:nvPr/>
        </p:nvSpPr>
        <p:spPr bwMode="auto">
          <a:xfrm rot="16200000">
            <a:off x="5744058" y="3409070"/>
            <a:ext cx="822960" cy="574787"/>
          </a:xfrm>
          <a:prstGeom prst="rightArrow">
            <a:avLst>
              <a:gd name="adj1" fmla="val 65498"/>
              <a:gd name="adj2" fmla="val 5000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a:r>
              <a:rPr lang="en-US" sz="1800" dirty="0" smtClean="0">
                <a:latin typeface="Calibri"/>
              </a:rPr>
              <a:t>LOD</a:t>
            </a:r>
            <a:endParaRPr lang="en-US" sz="1800" dirty="0">
              <a:latin typeface="Calibri"/>
            </a:endParaRPr>
          </a:p>
        </p:txBody>
      </p:sp>
      <p:sp>
        <p:nvSpPr>
          <p:cNvPr id="13" name="Pfeil nach rechts 12"/>
          <p:cNvSpPr/>
          <p:nvPr/>
        </p:nvSpPr>
        <p:spPr bwMode="auto">
          <a:xfrm rot="16200000">
            <a:off x="6177382" y="3409070"/>
            <a:ext cx="822960" cy="574787"/>
          </a:xfrm>
          <a:prstGeom prst="rightArrow">
            <a:avLst>
              <a:gd name="adj1" fmla="val 65498"/>
              <a:gd name="adj2" fmla="val 50000"/>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ctr"/>
            <a:r>
              <a:rPr lang="en-US" sz="1800" dirty="0" smtClean="0">
                <a:latin typeface="Calibri"/>
              </a:rPr>
              <a:t>LOI</a:t>
            </a:r>
            <a:endParaRPr lang="en-US" sz="1800" dirty="0">
              <a:latin typeface="Calibri"/>
            </a:endParaRPr>
          </a:p>
        </p:txBody>
      </p:sp>
      <p:sp>
        <p:nvSpPr>
          <p:cNvPr id="14" name="Textfeld 13"/>
          <p:cNvSpPr txBox="1"/>
          <p:nvPr/>
        </p:nvSpPr>
        <p:spPr>
          <a:xfrm>
            <a:off x="5808422" y="4941168"/>
            <a:ext cx="3192175" cy="400110"/>
          </a:xfrm>
          <a:prstGeom prst="rect">
            <a:avLst/>
          </a:prstGeom>
          <a:noFill/>
        </p:spPr>
        <p:txBody>
          <a:bodyPr wrap="none" rtlCol="0">
            <a:spAutoFit/>
          </a:bodyPr>
          <a:lstStyle/>
          <a:p>
            <a:r>
              <a:rPr lang="en-US" sz="2000" dirty="0" smtClean="0">
                <a:latin typeface="Calibri"/>
              </a:rPr>
              <a:t>LOI: “Level of identification”</a:t>
            </a:r>
            <a:endParaRPr lang="en-US" sz="2000" dirty="0">
              <a:latin typeface="Calibri"/>
            </a:endParaRPr>
          </a:p>
        </p:txBody>
      </p:sp>
    </p:spTree>
    <p:extLst>
      <p:ext uri="{BB962C8B-B14F-4D97-AF65-F5344CB8AC3E}">
        <p14:creationId xmlns:p14="http://schemas.microsoft.com/office/powerpoint/2010/main" val="1222875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Data – MS Spectra</a:t>
            </a:r>
            <a:endParaRPr lang="en-US" dirty="0"/>
          </a:p>
        </p:txBody>
      </p:sp>
      <p:sp>
        <p:nvSpPr>
          <p:cNvPr id="3" name="Inhaltsplatzhalter 2"/>
          <p:cNvSpPr>
            <a:spLocks noGrp="1"/>
          </p:cNvSpPr>
          <p:nvPr>
            <p:ph idx="1"/>
          </p:nvPr>
        </p:nvSpPr>
        <p:spPr>
          <a:xfrm>
            <a:off x="155448" y="908720"/>
            <a:ext cx="8836152" cy="5492080"/>
          </a:xfrm>
        </p:spPr>
        <p:txBody>
          <a:bodyPr/>
          <a:lstStyle/>
          <a:p>
            <a:r>
              <a:rPr lang="en-US" sz="2800" dirty="0" smtClean="0"/>
              <a:t>Different ionized species in the same MS spectrum result in different peaks</a:t>
            </a:r>
          </a:p>
          <a:p>
            <a:r>
              <a:rPr lang="en-US" sz="2800" dirty="0" smtClean="0"/>
              <a:t>Example</a:t>
            </a:r>
          </a:p>
          <a:p>
            <a:pPr lvl="1"/>
            <a:r>
              <a:rPr lang="en-US" sz="2400" dirty="0" smtClean="0"/>
              <a:t>Each peptide leads to a distinct set of peaks (isotope patterns!)</a:t>
            </a:r>
          </a:p>
          <a:p>
            <a:pPr lvl="1"/>
            <a:r>
              <a:rPr lang="en-US" sz="2400" dirty="0" smtClean="0"/>
              <a:t>Intensity of each peak is proportional to the concentration at the time of elution</a:t>
            </a:r>
            <a:endParaRPr lang="en-US" sz="2400" dirty="0"/>
          </a:p>
        </p:txBody>
      </p:sp>
      <p:pic>
        <p:nvPicPr>
          <p:cNvPr id="6" name="Bild 5" descr="MS_BS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658856"/>
            <a:ext cx="6912768" cy="3052691"/>
          </a:xfrm>
          <a:prstGeom prst="rect">
            <a:avLst/>
          </a:prstGeom>
        </p:spPr>
      </p:pic>
    </p:spTree>
    <p:extLst>
      <p:ext uri="{BB962C8B-B14F-4D97-AF65-F5344CB8AC3E}">
        <p14:creationId xmlns:p14="http://schemas.microsoft.com/office/powerpoint/2010/main" val="1092676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Data – MS Spectra</a:t>
            </a:r>
            <a:endParaRPr lang="en-US" dirty="0"/>
          </a:p>
        </p:txBody>
      </p:sp>
      <p:sp>
        <p:nvSpPr>
          <p:cNvPr id="3" name="Inhaltsplatzhalter 2"/>
          <p:cNvSpPr>
            <a:spLocks noGrp="1"/>
          </p:cNvSpPr>
          <p:nvPr>
            <p:ph idx="1"/>
          </p:nvPr>
        </p:nvSpPr>
        <p:spPr>
          <a:xfrm>
            <a:off x="155448" y="908720"/>
            <a:ext cx="8836152" cy="5492080"/>
          </a:xfrm>
        </p:spPr>
        <p:txBody>
          <a:bodyPr/>
          <a:lstStyle/>
          <a:p>
            <a:r>
              <a:rPr lang="en-US" sz="2400" b="1" dirty="0" smtClean="0">
                <a:solidFill>
                  <a:srgbClr val="D39706"/>
                </a:solidFill>
              </a:rPr>
              <a:t>Direct comparison of intensities of different analytes </a:t>
            </a:r>
            <a:r>
              <a:rPr lang="en-US" sz="2400" dirty="0" smtClean="0"/>
              <a:t>in the same spectrum </a:t>
            </a:r>
            <a:r>
              <a:rPr lang="en-US" sz="2400" b="1" dirty="0" smtClean="0">
                <a:solidFill>
                  <a:srgbClr val="D39706"/>
                </a:solidFill>
              </a:rPr>
              <a:t>is not possible </a:t>
            </a:r>
            <a:r>
              <a:rPr lang="en-US" sz="2400" dirty="0" smtClean="0"/>
              <a:t>because they have different response factors!</a:t>
            </a:r>
          </a:p>
          <a:p>
            <a:r>
              <a:rPr lang="en-US" sz="2400" dirty="0" smtClean="0"/>
              <a:t>Exception: peptides/metabolites that differ only by a stable isotope label will have identical response factors – their intensities can be compared </a:t>
            </a:r>
            <a:r>
              <a:rPr lang="en-US" sz="2400" b="1" dirty="0" smtClean="0">
                <a:solidFill>
                  <a:srgbClr val="D39706"/>
                </a:solidFill>
              </a:rPr>
              <a:t>within the same spectrum</a:t>
            </a:r>
            <a:r>
              <a:rPr lang="en-US" sz="2400" dirty="0" smtClean="0"/>
              <a:t>! This is the basis for isotopic labels.</a:t>
            </a:r>
            <a:endParaRPr lang="en-US" sz="2000" dirty="0"/>
          </a:p>
        </p:txBody>
      </p:sp>
      <p:pic>
        <p:nvPicPr>
          <p:cNvPr id="7" name="Bild 6" descr="SIL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163" y="4005064"/>
            <a:ext cx="6882221" cy="2736304"/>
          </a:xfrm>
          <a:prstGeom prst="rect">
            <a:avLst/>
          </a:prstGeom>
        </p:spPr>
      </p:pic>
      <p:sp>
        <p:nvSpPr>
          <p:cNvPr id="8" name="Textfeld 7"/>
          <p:cNvSpPr txBox="1"/>
          <p:nvPr/>
        </p:nvSpPr>
        <p:spPr>
          <a:xfrm>
            <a:off x="2559284" y="3861048"/>
            <a:ext cx="643776" cy="400110"/>
          </a:xfrm>
          <a:prstGeom prst="rect">
            <a:avLst/>
          </a:prstGeom>
          <a:noFill/>
        </p:spPr>
        <p:txBody>
          <a:bodyPr wrap="none" rtlCol="0">
            <a:spAutoFit/>
          </a:bodyPr>
          <a:lstStyle/>
          <a:p>
            <a:r>
              <a:rPr lang="en-US" sz="2000" b="0" dirty="0" smtClean="0">
                <a:latin typeface="Calibri"/>
              </a:rPr>
              <a:t>light</a:t>
            </a:r>
            <a:endParaRPr lang="en-US" sz="2000" b="0" dirty="0">
              <a:latin typeface="Calibri"/>
            </a:endParaRPr>
          </a:p>
        </p:txBody>
      </p:sp>
      <p:sp>
        <p:nvSpPr>
          <p:cNvPr id="9" name="Textfeld 8"/>
          <p:cNvSpPr txBox="1"/>
          <p:nvPr/>
        </p:nvSpPr>
        <p:spPr>
          <a:xfrm>
            <a:off x="4418250" y="3861048"/>
            <a:ext cx="801822" cy="400110"/>
          </a:xfrm>
          <a:prstGeom prst="rect">
            <a:avLst/>
          </a:prstGeom>
          <a:noFill/>
        </p:spPr>
        <p:txBody>
          <a:bodyPr wrap="none" rtlCol="0">
            <a:spAutoFit/>
          </a:bodyPr>
          <a:lstStyle/>
          <a:p>
            <a:r>
              <a:rPr lang="en-US" sz="2000" b="0" dirty="0" smtClean="0">
                <a:latin typeface="Calibri"/>
              </a:rPr>
              <a:t>heavy</a:t>
            </a:r>
            <a:endParaRPr lang="en-US" sz="2000" b="0" dirty="0">
              <a:latin typeface="Calibri"/>
            </a:endParaRPr>
          </a:p>
        </p:txBody>
      </p:sp>
    </p:spTree>
    <p:extLst>
      <p:ext uri="{BB962C8B-B14F-4D97-AF65-F5344CB8AC3E}">
        <p14:creationId xmlns:p14="http://schemas.microsoft.com/office/powerpoint/2010/main" val="1863193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a:t>
            </a:r>
            <a:endParaRPr lang="en-US" dirty="0"/>
          </a:p>
        </p:txBody>
      </p:sp>
      <p:sp>
        <p:nvSpPr>
          <p:cNvPr id="3" name="Inhaltsplatzhalter 2"/>
          <p:cNvSpPr>
            <a:spLocks noGrp="1"/>
          </p:cNvSpPr>
          <p:nvPr>
            <p:ph idx="1"/>
          </p:nvPr>
        </p:nvSpPr>
        <p:spPr/>
        <p:txBody>
          <a:bodyPr/>
          <a:lstStyle/>
          <a:p>
            <a:r>
              <a:rPr lang="en-US" dirty="0" smtClean="0"/>
              <a:t>Quantification using mass spectrometry</a:t>
            </a:r>
          </a:p>
          <a:p>
            <a:pPr lvl="1"/>
            <a:r>
              <a:rPr lang="en-US" dirty="0" smtClean="0"/>
              <a:t>Basic terms from analytical chemistry</a:t>
            </a:r>
          </a:p>
          <a:p>
            <a:pPr lvl="1"/>
            <a:r>
              <a:rPr lang="en-US" dirty="0" smtClean="0"/>
              <a:t>Quantitative behavior of mass spectrometers</a:t>
            </a:r>
          </a:p>
          <a:p>
            <a:r>
              <a:rPr lang="en-US" dirty="0" smtClean="0"/>
              <a:t>Experimental quantification strategies</a:t>
            </a:r>
          </a:p>
          <a:p>
            <a:pPr marL="742950" lvl="2" indent="-342900"/>
            <a:r>
              <a:rPr lang="en-US" sz="2800" dirty="0"/>
              <a:t>Absolute and relative </a:t>
            </a:r>
            <a:r>
              <a:rPr lang="en-US" sz="2800" dirty="0" smtClean="0"/>
              <a:t>quantification</a:t>
            </a:r>
          </a:p>
          <a:p>
            <a:pPr marL="742950" lvl="2" indent="-342900"/>
            <a:r>
              <a:rPr lang="en-US" sz="2800" dirty="0" smtClean="0"/>
              <a:t>Label-free vs. labeled techniques</a:t>
            </a:r>
          </a:p>
          <a:p>
            <a:pPr marL="742950" lvl="2" indent="-342900"/>
            <a:r>
              <a:rPr lang="en-US" sz="2800" dirty="0" smtClean="0"/>
              <a:t>Selected experimental techniques</a:t>
            </a:r>
          </a:p>
          <a:p>
            <a:pPr marL="742950" lvl="2" indent="-342900"/>
            <a:r>
              <a:rPr lang="en-US" sz="2800" dirty="0" smtClean="0"/>
              <a:t>Isobaric tags</a:t>
            </a:r>
          </a:p>
        </p:txBody>
      </p:sp>
    </p:spTree>
    <p:extLst>
      <p:ext uri="{BB962C8B-B14F-4D97-AF65-F5344CB8AC3E}">
        <p14:creationId xmlns:p14="http://schemas.microsoft.com/office/powerpoint/2010/main" val="2430411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Data – MS</a:t>
            </a:r>
            <a:r>
              <a:rPr lang="en-US" baseline="30000" dirty="0" smtClean="0"/>
              <a:t>2</a:t>
            </a:r>
            <a:r>
              <a:rPr lang="en-US" dirty="0" smtClean="0"/>
              <a:t> Spectra</a:t>
            </a:r>
            <a:endParaRPr lang="en-US" dirty="0"/>
          </a:p>
        </p:txBody>
      </p:sp>
      <p:sp>
        <p:nvSpPr>
          <p:cNvPr id="3" name="Inhaltsplatzhalter 2"/>
          <p:cNvSpPr>
            <a:spLocks noGrp="1"/>
          </p:cNvSpPr>
          <p:nvPr>
            <p:ph idx="1"/>
          </p:nvPr>
        </p:nvSpPr>
        <p:spPr/>
        <p:txBody>
          <a:bodyPr/>
          <a:lstStyle/>
          <a:p>
            <a:r>
              <a:rPr lang="en-US" sz="2800" dirty="0" smtClean="0"/>
              <a:t>Fragment spectra can be used for quantification as well</a:t>
            </a:r>
          </a:p>
          <a:p>
            <a:pPr lvl="1"/>
            <a:r>
              <a:rPr lang="en-US" sz="2000" dirty="0" smtClean="0"/>
              <a:t>Under identical fragmentation conditions, the fragment ion intensity is proportional to the parent ion concentration/intensity</a:t>
            </a:r>
          </a:p>
          <a:p>
            <a:pPr lvl="1"/>
            <a:r>
              <a:rPr lang="en-US" sz="2000" dirty="0" smtClean="0"/>
              <a:t>Key methods: MRM, </a:t>
            </a:r>
            <a:r>
              <a:rPr lang="en-US" sz="2000" dirty="0" err="1" smtClean="0"/>
              <a:t>iTRAQ</a:t>
            </a:r>
            <a:endParaRPr lang="en-US" sz="2000" dirty="0" smtClean="0"/>
          </a:p>
          <a:p>
            <a:pPr lvl="1"/>
            <a:endParaRPr lang="en-US" sz="2000" dirty="0"/>
          </a:p>
        </p:txBody>
      </p:sp>
      <p:pic>
        <p:nvPicPr>
          <p:cNvPr id="6" name="Bild 5" descr="iTRAQ_2094.3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43" y="3587864"/>
            <a:ext cx="8133165" cy="3153504"/>
          </a:xfrm>
          <a:prstGeom prst="rect">
            <a:avLst/>
          </a:prstGeom>
        </p:spPr>
      </p:pic>
      <p:pic>
        <p:nvPicPr>
          <p:cNvPr id="7" name="Bild 6" descr="iTRAQ_2094.31_zoom.pdf"/>
          <p:cNvPicPr>
            <a:picLocks noChangeAspect="1"/>
          </p:cNvPicPr>
          <p:nvPr/>
        </p:nvPicPr>
        <p:blipFill rotWithShape="1">
          <a:blip r:embed="rId3">
            <a:extLst>
              <a:ext uri="{28A0092B-C50C-407E-A947-70E740481C1C}">
                <a14:useLocalDpi xmlns:a14="http://schemas.microsoft.com/office/drawing/2010/main" val="0"/>
              </a:ext>
            </a:extLst>
          </a:blip>
          <a:srcRect l="41976" t="-412" r="39516" b="412"/>
          <a:stretch/>
        </p:blipFill>
        <p:spPr>
          <a:xfrm>
            <a:off x="1619672" y="2852936"/>
            <a:ext cx="1073683" cy="2249295"/>
          </a:xfrm>
          <a:prstGeom prst="rect">
            <a:avLst/>
          </a:prstGeom>
          <a:ln w="38100" cmpd="sng">
            <a:solidFill>
              <a:schemeClr val="accent5"/>
            </a:solidFill>
          </a:ln>
          <a:effectLst>
            <a:outerShdw blurRad="50800" dist="38100" dir="2700000" algn="tl" rotWithShape="0">
              <a:prstClr val="black">
                <a:alpha val="40000"/>
              </a:prstClr>
            </a:outerShdw>
          </a:effectLst>
        </p:spPr>
      </p:pic>
      <p:cxnSp>
        <p:nvCxnSpPr>
          <p:cNvPr id="9" name="Gerade Verbindung 8"/>
          <p:cNvCxnSpPr/>
          <p:nvPr/>
        </p:nvCxnSpPr>
        <p:spPr bwMode="auto">
          <a:xfrm>
            <a:off x="1619672" y="5085184"/>
            <a:ext cx="914400" cy="914400"/>
          </a:xfrm>
          <a:prstGeom prst="line">
            <a:avLst/>
          </a:prstGeom>
          <a:noFill/>
          <a:ln w="9525" cap="flat" cmpd="sng" algn="ctr">
            <a:noFill/>
            <a:prstDash val="solid"/>
            <a:round/>
            <a:headEnd type="none" w="med" len="med"/>
            <a:tailEnd type="none" w="med" len="med"/>
          </a:ln>
          <a:effectLst/>
        </p:spPr>
      </p:cxnSp>
      <p:cxnSp>
        <p:nvCxnSpPr>
          <p:cNvPr id="11" name="Gerade Verbindung 10"/>
          <p:cNvCxnSpPr/>
          <p:nvPr/>
        </p:nvCxnSpPr>
        <p:spPr bwMode="auto">
          <a:xfrm flipV="1">
            <a:off x="1530558" y="5134680"/>
            <a:ext cx="86840" cy="336522"/>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4" name="Gerade Verbindung 13"/>
          <p:cNvCxnSpPr/>
          <p:nvPr/>
        </p:nvCxnSpPr>
        <p:spPr bwMode="auto">
          <a:xfrm flipV="1">
            <a:off x="1617398" y="5134680"/>
            <a:ext cx="1107213" cy="336522"/>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9" name="Rechteck 18"/>
          <p:cNvSpPr/>
          <p:nvPr/>
        </p:nvSpPr>
        <p:spPr bwMode="auto">
          <a:xfrm>
            <a:off x="5220072" y="3429000"/>
            <a:ext cx="3240360" cy="158417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err="1" smtClean="0">
                <a:latin typeface="Calibri"/>
              </a:rPr>
              <a:t>iTRAQ</a:t>
            </a:r>
            <a:r>
              <a:rPr lang="en-US" sz="2000" dirty="0" smtClean="0">
                <a:latin typeface="Calibri"/>
              </a:rPr>
              <a:t> </a:t>
            </a:r>
            <a:r>
              <a:rPr lang="en-US" sz="2000" b="0" dirty="0" smtClean="0">
                <a:latin typeface="Calibri"/>
              </a:rPr>
              <a:t>MS</a:t>
            </a:r>
            <a:r>
              <a:rPr lang="en-US" sz="2000" b="0" baseline="30000" dirty="0" smtClean="0">
                <a:latin typeface="Calibri"/>
              </a:rPr>
              <a:t>2</a:t>
            </a:r>
            <a:r>
              <a:rPr lang="en-US" sz="2000" dirty="0" smtClean="0">
                <a:latin typeface="Calibri"/>
              </a:rPr>
              <a:t> </a:t>
            </a:r>
            <a:r>
              <a:rPr lang="en-US" sz="2000" b="0" dirty="0" smtClean="0">
                <a:latin typeface="Calibri"/>
              </a:rPr>
              <a:t>spectrum (4-plex) with reporter ions at 114, 115, 116, 117 Da (intensities roughly 0.6:0.6:1:1)</a:t>
            </a:r>
            <a:endParaRPr kumimoji="0" lang="en-US" sz="2000" b="0" i="0" u="none" strike="noStrike" cap="none" normalizeH="0" baseline="0" dirty="0">
              <a:ln>
                <a:noFill/>
              </a:ln>
              <a:solidFill>
                <a:schemeClr val="tx2"/>
              </a:solidFill>
              <a:effectLst/>
              <a:latin typeface="Calibri"/>
            </a:endParaRPr>
          </a:p>
        </p:txBody>
      </p:sp>
    </p:spTree>
    <p:extLst>
      <p:ext uri="{BB962C8B-B14F-4D97-AF65-F5344CB8AC3E}">
        <p14:creationId xmlns:p14="http://schemas.microsoft.com/office/powerpoint/2010/main" val="3700916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Chromatograms</a:t>
            </a:r>
            <a:endParaRPr lang="en-US" dirty="0"/>
          </a:p>
        </p:txBody>
      </p:sp>
      <p:sp>
        <p:nvSpPr>
          <p:cNvPr id="3" name="Inhaltsplatzhalter 2"/>
          <p:cNvSpPr>
            <a:spLocks noGrp="1"/>
          </p:cNvSpPr>
          <p:nvPr>
            <p:ph idx="1"/>
          </p:nvPr>
        </p:nvSpPr>
        <p:spPr/>
        <p:txBody>
          <a:bodyPr/>
          <a:lstStyle/>
          <a:p>
            <a:r>
              <a:rPr lang="en-US" sz="2400" dirty="0" smtClean="0"/>
              <a:t>Except for quantification techniques where a direct comparison is made within the same spectrum (</a:t>
            </a:r>
            <a:r>
              <a:rPr lang="en-US" sz="2400" dirty="0" err="1" smtClean="0"/>
              <a:t>iTRAQ</a:t>
            </a:r>
            <a:r>
              <a:rPr lang="en-US" sz="2400" dirty="0" smtClean="0"/>
              <a:t>, SILAC), elution profiles have to be considered</a:t>
            </a:r>
          </a:p>
          <a:p>
            <a:r>
              <a:rPr lang="en-US" sz="2400" dirty="0" smtClean="0"/>
              <a:t>Accurate quantification requires accurate </a:t>
            </a:r>
            <a:r>
              <a:rPr lang="en-US" sz="2400" b="1" dirty="0" smtClean="0">
                <a:solidFill>
                  <a:srgbClr val="D39706"/>
                </a:solidFill>
              </a:rPr>
              <a:t>integration over the retention time profile</a:t>
            </a:r>
          </a:p>
          <a:p>
            <a:r>
              <a:rPr lang="en-US" sz="2400" dirty="0" smtClean="0"/>
              <a:t>Since the peak area remains the same, this means the quantification will be independent of changes in the peak shape and width</a:t>
            </a:r>
          </a:p>
          <a:p>
            <a:r>
              <a:rPr lang="en-US" sz="2400" dirty="0" smtClean="0"/>
              <a:t>Elution profiles are often assumed to be Gaussian, but in reality they can deviate significantly (tailing/heading leads to asymmetric peak shapes – in the model of theoretical plates, this corresponds to incomplete equilibration)</a:t>
            </a:r>
          </a:p>
          <a:p>
            <a:r>
              <a:rPr lang="en-US" sz="2400" dirty="0" smtClean="0"/>
              <a:t>For details, see Learning Unit 2A</a:t>
            </a:r>
            <a:endParaRPr lang="en-US" sz="2400" dirty="0"/>
          </a:p>
        </p:txBody>
      </p:sp>
    </p:spTree>
    <p:extLst>
      <p:ext uri="{BB962C8B-B14F-4D97-AF65-F5344CB8AC3E}">
        <p14:creationId xmlns:p14="http://schemas.microsoft.com/office/powerpoint/2010/main" val="1231014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effectLst/>
        </p:spPr>
        <p:txBody>
          <a:bodyPr/>
          <a:lstStyle/>
          <a:p>
            <a:r>
              <a:rPr lang="en-US" dirty="0" smtClean="0"/>
              <a:t>Quantification Strategies</a:t>
            </a:r>
            <a:endParaRPr lang="en-US" dirty="0"/>
          </a:p>
        </p:txBody>
      </p:sp>
      <p:graphicFrame>
        <p:nvGraphicFramePr>
          <p:cNvPr id="5" name="Inhaltsplatzhalter 4"/>
          <p:cNvGraphicFramePr>
            <a:graphicFrameLocks noGrp="1" noChangeAspect="1"/>
          </p:cNvGraphicFramePr>
          <p:nvPr>
            <p:ph idx="1"/>
            <p:extLst>
              <p:ext uri="{D42A27DB-BD31-4B8C-83A1-F6EECF244321}">
                <p14:modId xmlns:p14="http://schemas.microsoft.com/office/powerpoint/2010/main" val="1399630241"/>
              </p:ext>
            </p:extLst>
          </p:nvPr>
        </p:nvGraphicFramePr>
        <p:xfrm>
          <a:off x="-76200" y="1066800"/>
          <a:ext cx="9905999" cy="577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3868521" y="6611779"/>
            <a:ext cx="2398501" cy="246221"/>
          </a:xfrm>
          <a:prstGeom prst="rect">
            <a:avLst/>
          </a:prstGeom>
          <a:noFill/>
        </p:spPr>
        <p:txBody>
          <a:bodyPr wrap="none" rtlCol="0">
            <a:spAutoFit/>
          </a:bodyPr>
          <a:lstStyle/>
          <a:p>
            <a:r>
              <a:rPr lang="en-US" sz="1000" b="0" dirty="0" smtClean="0">
                <a:latin typeface="Calibri"/>
              </a:rPr>
              <a:t>After: Lau et al., Proteomics, 2007, 7, 2787</a:t>
            </a:r>
            <a:endParaRPr lang="en-US" sz="1000" b="0" dirty="0">
              <a:latin typeface="Calibri"/>
            </a:endParaRPr>
          </a:p>
        </p:txBody>
      </p:sp>
    </p:spTree>
    <p:extLst>
      <p:ext uri="{BB962C8B-B14F-4D97-AF65-F5344CB8AC3E}">
        <p14:creationId xmlns:p14="http://schemas.microsoft.com/office/powerpoint/2010/main" val="1525271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Labeling Techniques </a:t>
            </a:r>
            <a:endParaRPr lang="en-US" dirty="0"/>
          </a:p>
        </p:txBody>
      </p:sp>
      <p:sp>
        <p:nvSpPr>
          <p:cNvPr id="3" name="Inhaltsplatzhalter 2"/>
          <p:cNvSpPr>
            <a:spLocks noGrp="1"/>
          </p:cNvSpPr>
          <p:nvPr>
            <p:ph idx="1"/>
          </p:nvPr>
        </p:nvSpPr>
        <p:spPr/>
        <p:txBody>
          <a:bodyPr>
            <a:noAutofit/>
          </a:bodyPr>
          <a:lstStyle/>
          <a:p>
            <a:r>
              <a:rPr lang="en-US" sz="2400" dirty="0" smtClean="0"/>
              <a:t>Many labeling techniques exploit stable isotope labeling</a:t>
            </a:r>
          </a:p>
          <a:p>
            <a:pPr lvl="1"/>
            <a:r>
              <a:rPr lang="en-US" sz="2000" dirty="0" smtClean="0"/>
              <a:t>Different isotopes of the same element behave chemically basically identically (often used: </a:t>
            </a:r>
            <a:r>
              <a:rPr lang="en-US" sz="2000" baseline="30000" dirty="0" smtClean="0"/>
              <a:t>1/2</a:t>
            </a:r>
            <a:r>
              <a:rPr lang="en-US" sz="2000" dirty="0" smtClean="0"/>
              <a:t>H, </a:t>
            </a:r>
            <a:r>
              <a:rPr lang="en-US" sz="2000" baseline="30000" dirty="0" smtClean="0"/>
              <a:t>12/13</a:t>
            </a:r>
            <a:r>
              <a:rPr lang="en-US" sz="2000" dirty="0" smtClean="0"/>
              <a:t>C, </a:t>
            </a:r>
            <a:r>
              <a:rPr lang="en-US" sz="2000" baseline="30000" dirty="0" smtClean="0"/>
              <a:t>14/15</a:t>
            </a:r>
            <a:r>
              <a:rPr lang="en-US" sz="2000" dirty="0" smtClean="0"/>
              <a:t>N, </a:t>
            </a:r>
            <a:r>
              <a:rPr lang="en-US" sz="2000" baseline="30000" dirty="0" smtClean="0"/>
              <a:t>16/18</a:t>
            </a:r>
            <a:r>
              <a:rPr lang="en-US" sz="2000" dirty="0" smtClean="0"/>
              <a:t>O)</a:t>
            </a:r>
          </a:p>
          <a:p>
            <a:pPr lvl="1"/>
            <a:r>
              <a:rPr lang="en-US" sz="2000" dirty="0" smtClean="0"/>
              <a:t>Their masses differ, however, so the MS can distinguish them</a:t>
            </a:r>
          </a:p>
          <a:p>
            <a:r>
              <a:rPr lang="en-US" sz="2400" dirty="0" smtClean="0"/>
              <a:t>Introducing a label in one sample and a different (or no label) in another, mixing allows a relative quantification between two (or more) samples</a:t>
            </a:r>
          </a:p>
          <a:p>
            <a:r>
              <a:rPr lang="en-US" sz="2400" b="1" dirty="0" smtClean="0">
                <a:solidFill>
                  <a:srgbClr val="D39706"/>
                </a:solidFill>
              </a:rPr>
              <a:t>Advantages</a:t>
            </a:r>
          </a:p>
          <a:p>
            <a:pPr lvl="1"/>
            <a:r>
              <a:rPr lang="en-US" sz="2000" dirty="0" smtClean="0"/>
              <a:t>Both samples are treated identically, systematic errors affect them in the same way</a:t>
            </a:r>
          </a:p>
          <a:p>
            <a:pPr lvl="1"/>
            <a:r>
              <a:rPr lang="en-US" sz="2000" dirty="0" smtClean="0"/>
              <a:t>Can be easily annotated manually (e.g., look for pairs of peaks)</a:t>
            </a:r>
          </a:p>
          <a:p>
            <a:r>
              <a:rPr lang="en-US" sz="2400" b="1" dirty="0" smtClean="0">
                <a:solidFill>
                  <a:srgbClr val="D39706"/>
                </a:solidFill>
              </a:rPr>
              <a:t>Disadvantages</a:t>
            </a:r>
          </a:p>
          <a:p>
            <a:pPr lvl="1"/>
            <a:r>
              <a:rPr lang="en-US" sz="2000" dirty="0" smtClean="0"/>
              <a:t>Labels can be expensive, difficult, unreliable to introduce</a:t>
            </a:r>
          </a:p>
          <a:p>
            <a:pPr lvl="1"/>
            <a:r>
              <a:rPr lang="en-US" sz="2000" dirty="0" smtClean="0"/>
              <a:t>Labeling </a:t>
            </a:r>
            <a:r>
              <a:rPr lang="en-US" sz="2000" i="1" dirty="0" smtClean="0"/>
              <a:t>in vivo </a:t>
            </a:r>
            <a:r>
              <a:rPr lang="en-US" sz="2000" dirty="0" smtClean="0"/>
              <a:t>is not always possible, not all techniques support </a:t>
            </a:r>
            <a:r>
              <a:rPr lang="en-US" sz="2000" i="1" dirty="0" smtClean="0"/>
              <a:t>in vitro </a:t>
            </a:r>
            <a:r>
              <a:rPr lang="en-US" sz="2000" dirty="0" smtClean="0"/>
              <a:t>labeling</a:t>
            </a:r>
          </a:p>
          <a:p>
            <a:pPr lvl="1"/>
            <a:endParaRPr lang="en-US" sz="2000" dirty="0" smtClean="0"/>
          </a:p>
          <a:p>
            <a:endParaRPr lang="en-US" sz="2400" dirty="0"/>
          </a:p>
        </p:txBody>
      </p:sp>
    </p:spTree>
    <p:extLst>
      <p:ext uri="{BB962C8B-B14F-4D97-AF65-F5344CB8AC3E}">
        <p14:creationId xmlns:p14="http://schemas.microsoft.com/office/powerpoint/2010/main" val="1079131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Labeling Techniques</a:t>
            </a:r>
            <a:endParaRPr lang="en-US" dirty="0"/>
          </a:p>
        </p:txBody>
      </p:sp>
      <p:sp>
        <p:nvSpPr>
          <p:cNvPr id="3" name="Inhaltsplatzhalter 2"/>
          <p:cNvSpPr>
            <a:spLocks noGrp="1"/>
          </p:cNvSpPr>
          <p:nvPr>
            <p:ph idx="1"/>
          </p:nvPr>
        </p:nvSpPr>
        <p:spPr/>
        <p:txBody>
          <a:bodyPr>
            <a:normAutofit fontScale="70000" lnSpcReduction="20000"/>
          </a:bodyPr>
          <a:lstStyle/>
          <a:p>
            <a:pPr>
              <a:lnSpc>
                <a:spcPct val="120000"/>
              </a:lnSpc>
            </a:pPr>
            <a:r>
              <a:rPr lang="en-US" b="1" dirty="0" smtClean="0">
                <a:solidFill>
                  <a:srgbClr val="D39706"/>
                </a:solidFill>
              </a:rPr>
              <a:t>Chemical labeling</a:t>
            </a:r>
          </a:p>
          <a:p>
            <a:pPr lvl="1">
              <a:lnSpc>
                <a:spcPct val="120000"/>
              </a:lnSpc>
            </a:pPr>
            <a:r>
              <a:rPr lang="en-US" dirty="0" smtClean="0"/>
              <a:t>Peptides are modified chemically after extraction</a:t>
            </a:r>
          </a:p>
          <a:p>
            <a:pPr lvl="1">
              <a:lnSpc>
                <a:spcPct val="120000"/>
              </a:lnSpc>
            </a:pPr>
            <a:r>
              <a:rPr lang="en-US" dirty="0" smtClean="0"/>
              <a:t>Label is usually attached covalently at specific functional groups </a:t>
            </a:r>
            <a:br>
              <a:rPr lang="en-US" dirty="0" smtClean="0"/>
            </a:br>
            <a:r>
              <a:rPr lang="en-US" dirty="0" smtClean="0"/>
              <a:t>(N-terminus, specific side chains, …)</a:t>
            </a:r>
          </a:p>
          <a:p>
            <a:pPr lvl="1">
              <a:lnSpc>
                <a:spcPct val="120000"/>
              </a:lnSpc>
            </a:pPr>
            <a:r>
              <a:rPr lang="en-US" dirty="0" smtClean="0"/>
              <a:t>Does not involve a perturbation of the in vivo system</a:t>
            </a:r>
          </a:p>
          <a:p>
            <a:pPr lvl="1">
              <a:lnSpc>
                <a:spcPct val="120000"/>
              </a:lnSpc>
            </a:pPr>
            <a:r>
              <a:rPr lang="en-US" dirty="0" smtClean="0"/>
              <a:t>Labeling occurs late (during sample preparation) and thus does not account for variance introduced in the early steps</a:t>
            </a:r>
          </a:p>
          <a:p>
            <a:pPr>
              <a:lnSpc>
                <a:spcPct val="120000"/>
              </a:lnSpc>
            </a:pPr>
            <a:r>
              <a:rPr lang="en-US" b="1" dirty="0" smtClean="0">
                <a:solidFill>
                  <a:srgbClr val="D39706"/>
                </a:solidFill>
              </a:rPr>
              <a:t>Metabolic labeling</a:t>
            </a:r>
          </a:p>
          <a:p>
            <a:pPr lvl="1">
              <a:lnSpc>
                <a:spcPct val="120000"/>
              </a:lnSpc>
            </a:pPr>
            <a:r>
              <a:rPr lang="en-US" dirty="0" smtClean="0"/>
              <a:t>Stable isotope labels are integrated by ‘feeding’ the organism with labeled metabolites (amino acids, nitrogen sources, glucose, …)</a:t>
            </a:r>
          </a:p>
          <a:p>
            <a:pPr lvl="1">
              <a:lnSpc>
                <a:spcPct val="120000"/>
              </a:lnSpc>
            </a:pPr>
            <a:r>
              <a:rPr lang="en-US" dirty="0" smtClean="0"/>
              <a:t>Full incorporation of the label can take a while</a:t>
            </a:r>
          </a:p>
          <a:p>
            <a:pPr lvl="1">
              <a:lnSpc>
                <a:spcPct val="120000"/>
              </a:lnSpc>
            </a:pPr>
            <a:r>
              <a:rPr lang="en-US" dirty="0" smtClean="0"/>
              <a:t>Requires perturbation of the in vivo system, depending on the size quite expensive</a:t>
            </a:r>
          </a:p>
          <a:p>
            <a:pPr lvl="1">
              <a:lnSpc>
                <a:spcPct val="120000"/>
              </a:lnSpc>
            </a:pPr>
            <a:r>
              <a:rPr lang="en-US" dirty="0" smtClean="0"/>
              <a:t>Labeling occurs early in the study, results in higher reproducibility </a:t>
            </a:r>
            <a:endParaRPr lang="en-US" dirty="0"/>
          </a:p>
        </p:txBody>
      </p:sp>
    </p:spTree>
    <p:extLst>
      <p:ext uri="{BB962C8B-B14F-4D97-AF65-F5344CB8AC3E}">
        <p14:creationId xmlns:p14="http://schemas.microsoft.com/office/powerpoint/2010/main" val="3356984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SILAC</a:t>
            </a:r>
            <a:endParaRPr lang="en-US" dirty="0"/>
          </a:p>
        </p:txBody>
      </p:sp>
      <p:sp>
        <p:nvSpPr>
          <p:cNvPr id="3" name="Inhaltsplatzhalter 2"/>
          <p:cNvSpPr>
            <a:spLocks noGrp="1"/>
          </p:cNvSpPr>
          <p:nvPr>
            <p:ph idx="1"/>
          </p:nvPr>
        </p:nvSpPr>
        <p:spPr>
          <a:xfrm>
            <a:off x="152400" y="827112"/>
            <a:ext cx="8839200" cy="5410200"/>
          </a:xfrm>
        </p:spPr>
        <p:txBody>
          <a:bodyPr>
            <a:normAutofit/>
          </a:bodyPr>
          <a:lstStyle/>
          <a:p>
            <a:r>
              <a:rPr lang="en-US" sz="2400" b="1" dirty="0" smtClean="0">
                <a:solidFill>
                  <a:schemeClr val="accent4"/>
                </a:solidFill>
              </a:rPr>
              <a:t>SILAC – Stable Isotope Labeling with </a:t>
            </a:r>
            <a:br>
              <a:rPr lang="en-US" sz="2400" b="1" dirty="0" smtClean="0">
                <a:solidFill>
                  <a:schemeClr val="accent4"/>
                </a:solidFill>
              </a:rPr>
            </a:br>
            <a:r>
              <a:rPr lang="en-US" sz="2400" b="1" dirty="0" smtClean="0">
                <a:solidFill>
                  <a:schemeClr val="accent4"/>
                </a:solidFill>
              </a:rPr>
              <a:t>Amino Acids in Cell Culture </a:t>
            </a:r>
          </a:p>
          <a:p>
            <a:pPr lvl="1"/>
            <a:r>
              <a:rPr lang="en-US" sz="2000" dirty="0" smtClean="0"/>
              <a:t>Introduce stable labels by feeding labeled amino acids to the cell culture</a:t>
            </a:r>
          </a:p>
          <a:p>
            <a:pPr lvl="1"/>
            <a:r>
              <a:rPr lang="en-US" sz="2000" dirty="0" smtClean="0"/>
              <a:t>Labels will be integrated into all proteins after a reasonable amount of time</a:t>
            </a:r>
          </a:p>
          <a:p>
            <a:pPr lvl="1"/>
            <a:r>
              <a:rPr lang="en-US" sz="2000" dirty="0" smtClean="0"/>
              <a:t>Mix and compare with an unlabeled sample</a:t>
            </a:r>
          </a:p>
          <a:p>
            <a:pPr lvl="1"/>
            <a:r>
              <a:rPr lang="en-US" sz="2000" dirty="0" err="1" smtClean="0"/>
              <a:t>Tryptic</a:t>
            </a:r>
            <a:r>
              <a:rPr lang="en-US" sz="2000" dirty="0" smtClean="0"/>
              <a:t> digest ensures that each peptide contains at most one lysine!</a:t>
            </a:r>
          </a:p>
          <a:p>
            <a:pPr lvl="1"/>
            <a:r>
              <a:rPr lang="en-US" sz="2000" dirty="0" smtClean="0"/>
              <a:t>Peptides with heavy and light label are otherwise identical and </a:t>
            </a:r>
            <a:r>
              <a:rPr lang="en-US" sz="2000" dirty="0" err="1" smtClean="0"/>
              <a:t>coelute</a:t>
            </a:r>
            <a:endParaRPr lang="en-US" sz="2000" dirty="0" smtClean="0"/>
          </a:p>
          <a:p>
            <a:pPr lvl="1"/>
            <a:r>
              <a:rPr lang="en-US" sz="2000" dirty="0" smtClean="0"/>
              <a:t>Spectra contain isotope patterns for both heavy and light peptides</a:t>
            </a:r>
            <a:endParaRPr lang="en-US" sz="2000" dirty="0"/>
          </a:p>
        </p:txBody>
      </p:sp>
      <p:pic>
        <p:nvPicPr>
          <p:cNvPr id="7" name="Bild 6" descr="SILA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163" y="4005064"/>
            <a:ext cx="6882221" cy="2736304"/>
          </a:xfrm>
          <a:prstGeom prst="rect">
            <a:avLst/>
          </a:prstGeom>
        </p:spPr>
      </p:pic>
      <p:sp>
        <p:nvSpPr>
          <p:cNvPr id="8" name="Rechteck 7"/>
          <p:cNvSpPr/>
          <p:nvPr/>
        </p:nvSpPr>
        <p:spPr bwMode="auto">
          <a:xfrm>
            <a:off x="5508104" y="4509120"/>
            <a:ext cx="2664296" cy="144016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latin typeface="Calibri"/>
              </a:rPr>
              <a:t>SILAC pair </a:t>
            </a:r>
            <a:r>
              <a:rPr lang="en-US" sz="2000" b="0" dirty="0" smtClean="0">
                <a:latin typeface="Calibri"/>
              </a:rPr>
              <a:t>with charge 2 and  approximately a 1:1 ratio (unperturbed)</a:t>
            </a:r>
            <a:endParaRPr kumimoji="0" lang="en-US" sz="2000" b="0" i="0" u="none" strike="noStrike" cap="none" normalizeH="0" baseline="0" dirty="0">
              <a:ln>
                <a:noFill/>
              </a:ln>
              <a:solidFill>
                <a:schemeClr val="tx2"/>
              </a:solidFill>
              <a:effectLst/>
              <a:latin typeface="Calibri"/>
            </a:endParaRPr>
          </a:p>
        </p:txBody>
      </p:sp>
      <p:sp>
        <p:nvSpPr>
          <p:cNvPr id="9" name="Textfeld 8"/>
          <p:cNvSpPr txBox="1"/>
          <p:nvPr/>
        </p:nvSpPr>
        <p:spPr>
          <a:xfrm>
            <a:off x="2559284" y="3861048"/>
            <a:ext cx="643776" cy="400110"/>
          </a:xfrm>
          <a:prstGeom prst="rect">
            <a:avLst/>
          </a:prstGeom>
          <a:noFill/>
        </p:spPr>
        <p:txBody>
          <a:bodyPr wrap="none" rtlCol="0">
            <a:spAutoFit/>
          </a:bodyPr>
          <a:lstStyle/>
          <a:p>
            <a:r>
              <a:rPr lang="en-US" sz="2000" b="0" dirty="0" smtClean="0">
                <a:latin typeface="Calibri"/>
              </a:rPr>
              <a:t>light</a:t>
            </a:r>
            <a:endParaRPr lang="en-US" sz="2000" b="0" dirty="0">
              <a:latin typeface="Calibri"/>
            </a:endParaRPr>
          </a:p>
        </p:txBody>
      </p:sp>
      <p:sp>
        <p:nvSpPr>
          <p:cNvPr id="10" name="Textfeld 9"/>
          <p:cNvSpPr txBox="1"/>
          <p:nvPr/>
        </p:nvSpPr>
        <p:spPr>
          <a:xfrm>
            <a:off x="4418250" y="3861048"/>
            <a:ext cx="801822" cy="400110"/>
          </a:xfrm>
          <a:prstGeom prst="rect">
            <a:avLst/>
          </a:prstGeom>
          <a:noFill/>
        </p:spPr>
        <p:txBody>
          <a:bodyPr wrap="none" rtlCol="0">
            <a:spAutoFit/>
          </a:bodyPr>
          <a:lstStyle/>
          <a:p>
            <a:r>
              <a:rPr lang="en-US" sz="2000" b="0" dirty="0" smtClean="0">
                <a:latin typeface="Calibri"/>
              </a:rPr>
              <a:t>heavy</a:t>
            </a:r>
            <a:endParaRPr lang="en-US" sz="2000" b="0" dirty="0">
              <a:latin typeface="Calibri"/>
            </a:endParaRPr>
          </a:p>
        </p:txBody>
      </p:sp>
    </p:spTree>
    <p:extLst>
      <p:ext uri="{BB962C8B-B14F-4D97-AF65-F5344CB8AC3E}">
        <p14:creationId xmlns:p14="http://schemas.microsoft.com/office/powerpoint/2010/main" val="59414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SILAC</a:t>
            </a:r>
            <a:endParaRPr lang="en-US" dirty="0"/>
          </a:p>
        </p:txBody>
      </p:sp>
      <p:pic>
        <p:nvPicPr>
          <p:cNvPr id="6" name="Inhaltsplatzhalter 5"/>
          <p:cNvPicPr>
            <a:picLocks noGrp="1" noChangeAspect="1"/>
          </p:cNvPicPr>
          <p:nvPr>
            <p:ph idx="1"/>
          </p:nvPr>
        </p:nvPicPr>
        <p:blipFill>
          <a:blip r:embed="rId2"/>
          <a:srcRect l="-24778" r="-24778"/>
          <a:stretch>
            <a:fillRect/>
          </a:stretch>
        </p:blipFill>
        <p:spPr>
          <a:prstGeom prst="rect">
            <a:avLst/>
          </a:prstGeom>
        </p:spPr>
      </p:pic>
      <p:sp>
        <p:nvSpPr>
          <p:cNvPr id="7" name="Textfeld 6"/>
          <p:cNvSpPr txBox="1"/>
          <p:nvPr/>
        </p:nvSpPr>
        <p:spPr>
          <a:xfrm>
            <a:off x="3885553" y="6639163"/>
            <a:ext cx="2405013" cy="246221"/>
          </a:xfrm>
          <a:prstGeom prst="rect">
            <a:avLst/>
          </a:prstGeom>
          <a:noFill/>
        </p:spPr>
        <p:txBody>
          <a:bodyPr wrap="none" rtlCol="0">
            <a:spAutoFit/>
          </a:bodyPr>
          <a:lstStyle/>
          <a:p>
            <a:r>
              <a:rPr lang="en-US" sz="1000" dirty="0" err="1" smtClean="0">
                <a:solidFill>
                  <a:schemeClr val="tx1"/>
                </a:solidFill>
                <a:latin typeface="Calibri"/>
              </a:rPr>
              <a:t>Ong</a:t>
            </a:r>
            <a:r>
              <a:rPr lang="en-US" sz="1000" dirty="0" smtClean="0">
                <a:solidFill>
                  <a:schemeClr val="tx1"/>
                </a:solidFill>
                <a:latin typeface="Calibri"/>
              </a:rPr>
              <a:t>, Mann, Nat </a:t>
            </a:r>
            <a:r>
              <a:rPr lang="en-US" sz="1000" dirty="0" err="1" smtClean="0">
                <a:solidFill>
                  <a:schemeClr val="tx1"/>
                </a:solidFill>
                <a:latin typeface="Calibri"/>
              </a:rPr>
              <a:t>Prot</a:t>
            </a:r>
            <a:r>
              <a:rPr lang="en-US" sz="1000" dirty="0" smtClean="0">
                <a:solidFill>
                  <a:schemeClr val="tx1"/>
                </a:solidFill>
                <a:latin typeface="Calibri"/>
              </a:rPr>
              <a:t> 1 (2007), 2650-2660.</a:t>
            </a:r>
            <a:endParaRPr lang="en-US" sz="1000" dirty="0">
              <a:solidFill>
                <a:schemeClr val="tx1"/>
              </a:solidFill>
              <a:latin typeface="Calibri"/>
            </a:endParaRPr>
          </a:p>
        </p:txBody>
      </p:sp>
    </p:spTree>
    <p:extLst>
      <p:ext uri="{BB962C8B-B14F-4D97-AF65-F5344CB8AC3E}">
        <p14:creationId xmlns:p14="http://schemas.microsoft.com/office/powerpoint/2010/main" val="41852131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SILAC</a:t>
            </a:r>
            <a:endParaRPr lang="en-US" dirty="0"/>
          </a:p>
        </p:txBody>
      </p:sp>
      <p:sp>
        <p:nvSpPr>
          <p:cNvPr id="7" name="Textfeld 6"/>
          <p:cNvSpPr txBox="1"/>
          <p:nvPr/>
        </p:nvSpPr>
        <p:spPr>
          <a:xfrm>
            <a:off x="4173585" y="6611779"/>
            <a:ext cx="2405013" cy="246221"/>
          </a:xfrm>
          <a:prstGeom prst="rect">
            <a:avLst/>
          </a:prstGeom>
          <a:noFill/>
        </p:spPr>
        <p:txBody>
          <a:bodyPr wrap="none" rtlCol="0">
            <a:spAutoFit/>
          </a:bodyPr>
          <a:lstStyle/>
          <a:p>
            <a:r>
              <a:rPr lang="en-US" sz="1000" dirty="0" err="1" smtClean="0">
                <a:solidFill>
                  <a:schemeClr val="tx1"/>
                </a:solidFill>
                <a:latin typeface="Calibri"/>
              </a:rPr>
              <a:t>Ong</a:t>
            </a:r>
            <a:r>
              <a:rPr lang="en-US" sz="1000" dirty="0" smtClean="0">
                <a:solidFill>
                  <a:schemeClr val="tx1"/>
                </a:solidFill>
                <a:latin typeface="Calibri"/>
              </a:rPr>
              <a:t>, Mann, Nat </a:t>
            </a:r>
            <a:r>
              <a:rPr lang="en-US" sz="1000" dirty="0" err="1" smtClean="0">
                <a:solidFill>
                  <a:schemeClr val="tx1"/>
                </a:solidFill>
                <a:latin typeface="Calibri"/>
              </a:rPr>
              <a:t>Prot</a:t>
            </a:r>
            <a:r>
              <a:rPr lang="en-US" sz="1000" dirty="0" smtClean="0">
                <a:solidFill>
                  <a:schemeClr val="tx1"/>
                </a:solidFill>
                <a:latin typeface="Calibri"/>
              </a:rPr>
              <a:t> 1 (2007), 2650-2660.</a:t>
            </a:r>
            <a:endParaRPr lang="en-US" sz="1000" dirty="0">
              <a:solidFill>
                <a:schemeClr val="tx1"/>
              </a:solidFill>
              <a:latin typeface="Calibri"/>
            </a:endParaRPr>
          </a:p>
        </p:txBody>
      </p:sp>
      <p:pic>
        <p:nvPicPr>
          <p:cNvPr id="4" name="Inhaltsplatzhalter 3"/>
          <p:cNvPicPr>
            <a:picLocks noGrp="1" noChangeAspect="1"/>
          </p:cNvPicPr>
          <p:nvPr>
            <p:ph idx="1"/>
          </p:nvPr>
        </p:nvPicPr>
        <p:blipFill rotWithShape="1">
          <a:blip r:embed="rId2"/>
          <a:srcRect l="8847" t="4144" r="1727" b="49724"/>
          <a:stretch/>
        </p:blipFill>
        <p:spPr>
          <a:xfrm>
            <a:off x="539552" y="908720"/>
            <a:ext cx="7992888" cy="5328592"/>
          </a:xfrm>
        </p:spPr>
      </p:pic>
    </p:spTree>
    <p:extLst>
      <p:ext uri="{BB962C8B-B14F-4D97-AF65-F5344CB8AC3E}">
        <p14:creationId xmlns:p14="http://schemas.microsoft.com/office/powerpoint/2010/main" val="1294777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SILAC</a:t>
            </a:r>
            <a:endParaRPr lang="en-US" dirty="0"/>
          </a:p>
        </p:txBody>
      </p:sp>
      <p:sp>
        <p:nvSpPr>
          <p:cNvPr id="7" name="Textfeld 6"/>
          <p:cNvSpPr txBox="1"/>
          <p:nvPr/>
        </p:nvSpPr>
        <p:spPr>
          <a:xfrm>
            <a:off x="3741537" y="6611779"/>
            <a:ext cx="2405013" cy="246221"/>
          </a:xfrm>
          <a:prstGeom prst="rect">
            <a:avLst/>
          </a:prstGeom>
          <a:noFill/>
        </p:spPr>
        <p:txBody>
          <a:bodyPr wrap="none" rtlCol="0">
            <a:spAutoFit/>
          </a:bodyPr>
          <a:lstStyle/>
          <a:p>
            <a:r>
              <a:rPr lang="en-US" sz="1000" dirty="0" err="1" smtClean="0">
                <a:solidFill>
                  <a:schemeClr val="tx1"/>
                </a:solidFill>
                <a:latin typeface="Calibri"/>
              </a:rPr>
              <a:t>Ong</a:t>
            </a:r>
            <a:r>
              <a:rPr lang="en-US" sz="1000" dirty="0" smtClean="0">
                <a:solidFill>
                  <a:schemeClr val="tx1"/>
                </a:solidFill>
                <a:latin typeface="Calibri"/>
              </a:rPr>
              <a:t>, Mann, Nat </a:t>
            </a:r>
            <a:r>
              <a:rPr lang="en-US" sz="1000" dirty="0" err="1" smtClean="0">
                <a:solidFill>
                  <a:schemeClr val="tx1"/>
                </a:solidFill>
                <a:latin typeface="Calibri"/>
              </a:rPr>
              <a:t>Prot</a:t>
            </a:r>
            <a:r>
              <a:rPr lang="en-US" sz="1000" dirty="0" smtClean="0">
                <a:solidFill>
                  <a:schemeClr val="tx1"/>
                </a:solidFill>
                <a:latin typeface="Calibri"/>
              </a:rPr>
              <a:t> 1 (2007), 2650-2660.</a:t>
            </a:r>
            <a:endParaRPr lang="en-US" sz="1000" dirty="0">
              <a:solidFill>
                <a:schemeClr val="tx1"/>
              </a:solidFill>
              <a:latin typeface="Calibri"/>
            </a:endParaRPr>
          </a:p>
        </p:txBody>
      </p:sp>
      <p:pic>
        <p:nvPicPr>
          <p:cNvPr id="4" name="Inhaltsplatzhalter 3"/>
          <p:cNvPicPr>
            <a:picLocks noGrp="1" noChangeAspect="1"/>
          </p:cNvPicPr>
          <p:nvPr>
            <p:ph idx="1"/>
          </p:nvPr>
        </p:nvPicPr>
        <p:blipFill rotWithShape="1">
          <a:blip r:embed="rId2"/>
          <a:srcRect l="10164" t="57971" r="4934" b="-43"/>
          <a:stretch/>
        </p:blipFill>
        <p:spPr>
          <a:xfrm>
            <a:off x="1533118" y="1916832"/>
            <a:ext cx="5847194" cy="3744416"/>
          </a:xfrm>
        </p:spPr>
      </p:pic>
    </p:spTree>
    <p:extLst>
      <p:ext uri="{BB962C8B-B14F-4D97-AF65-F5344CB8AC3E}">
        <p14:creationId xmlns:p14="http://schemas.microsoft.com/office/powerpoint/2010/main" val="4145547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rcRect l="-5481" r="-5481"/>
          <a:stretch>
            <a:fillRect/>
          </a:stretch>
        </p:blipFill>
        <p:spPr/>
      </p:pic>
      <p:sp>
        <p:nvSpPr>
          <p:cNvPr id="5" name="Textfeld 4"/>
          <p:cNvSpPr txBox="1"/>
          <p:nvPr/>
        </p:nvSpPr>
        <p:spPr>
          <a:xfrm>
            <a:off x="3729326" y="6608035"/>
            <a:ext cx="2574080" cy="246221"/>
          </a:xfrm>
          <a:prstGeom prst="rect">
            <a:avLst/>
          </a:prstGeom>
          <a:noFill/>
        </p:spPr>
        <p:txBody>
          <a:bodyPr wrap="none" rtlCol="0">
            <a:spAutoFit/>
          </a:bodyPr>
          <a:lstStyle/>
          <a:p>
            <a:r>
              <a:rPr lang="en-US" sz="1000" dirty="0" err="1" smtClean="0">
                <a:solidFill>
                  <a:srgbClr val="000000"/>
                </a:solidFill>
                <a:latin typeface="Calibri"/>
              </a:rPr>
              <a:t>Mumby</a:t>
            </a:r>
            <a:r>
              <a:rPr lang="en-US" sz="1000" dirty="0" smtClean="0">
                <a:solidFill>
                  <a:srgbClr val="000000"/>
                </a:solidFill>
                <a:latin typeface="Calibri"/>
              </a:rPr>
              <a:t>, </a:t>
            </a:r>
            <a:r>
              <a:rPr lang="en-US" sz="1000" dirty="0" err="1" smtClean="0">
                <a:solidFill>
                  <a:srgbClr val="000000"/>
                </a:solidFill>
                <a:latin typeface="Calibri"/>
              </a:rPr>
              <a:t>Brekken</a:t>
            </a:r>
            <a:r>
              <a:rPr lang="en-US" sz="1000" dirty="0" smtClean="0">
                <a:solidFill>
                  <a:srgbClr val="000000"/>
                </a:solidFill>
                <a:latin typeface="Calibri"/>
              </a:rPr>
              <a:t>, Genome </a:t>
            </a:r>
            <a:r>
              <a:rPr lang="en-US" sz="1000" dirty="0" err="1" smtClean="0">
                <a:solidFill>
                  <a:srgbClr val="000000"/>
                </a:solidFill>
                <a:latin typeface="Calibri"/>
              </a:rPr>
              <a:t>Biol</a:t>
            </a:r>
            <a:r>
              <a:rPr lang="en-US" sz="1000" dirty="0" smtClean="0">
                <a:solidFill>
                  <a:srgbClr val="000000"/>
                </a:solidFill>
                <a:latin typeface="Calibri"/>
              </a:rPr>
              <a:t> (2005), 6:230</a:t>
            </a:r>
            <a:endParaRPr lang="en-US" sz="1000" dirty="0">
              <a:solidFill>
                <a:srgbClr val="000000"/>
              </a:solidFill>
              <a:latin typeface="Calibri"/>
            </a:endParaRPr>
          </a:p>
        </p:txBody>
      </p:sp>
      <p:sp>
        <p:nvSpPr>
          <p:cNvPr id="3" name="Titel 2"/>
          <p:cNvSpPr>
            <a:spLocks noGrp="1"/>
          </p:cNvSpPr>
          <p:nvPr>
            <p:ph type="title"/>
          </p:nvPr>
        </p:nvSpPr>
        <p:spPr/>
        <p:txBody>
          <a:bodyPr/>
          <a:lstStyle/>
          <a:p>
            <a:r>
              <a:rPr lang="en-US" dirty="0" smtClean="0"/>
              <a:t>SILAC</a:t>
            </a:r>
            <a:endParaRPr lang="en-US" dirty="0"/>
          </a:p>
        </p:txBody>
      </p:sp>
    </p:spTree>
    <p:extLst>
      <p:ext uri="{BB962C8B-B14F-4D97-AF65-F5344CB8AC3E}">
        <p14:creationId xmlns:p14="http://schemas.microsoft.com/office/powerpoint/2010/main" val="5996054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Analytical Chemistry</a:t>
            </a:r>
            <a:endParaRPr lang="en-US" dirty="0"/>
          </a:p>
        </p:txBody>
      </p:sp>
      <p:sp>
        <p:nvSpPr>
          <p:cNvPr id="3" name="Inhaltsplatzhalter 2"/>
          <p:cNvSpPr>
            <a:spLocks noGrp="1"/>
          </p:cNvSpPr>
          <p:nvPr>
            <p:ph idx="1"/>
          </p:nvPr>
        </p:nvSpPr>
        <p:spPr/>
        <p:txBody>
          <a:bodyPr/>
          <a:lstStyle/>
          <a:p>
            <a:r>
              <a:rPr lang="en-US" sz="2800" b="1" dirty="0" smtClean="0">
                <a:solidFill>
                  <a:schemeClr val="tx2"/>
                </a:solidFill>
              </a:rPr>
              <a:t>“</a:t>
            </a:r>
            <a:r>
              <a:rPr lang="en-US" sz="2800" b="1" dirty="0" smtClean="0">
                <a:solidFill>
                  <a:srgbClr val="D06B20"/>
                </a:solidFill>
              </a:rPr>
              <a:t>Analytical </a:t>
            </a:r>
            <a:r>
              <a:rPr lang="en-US" sz="2800" b="1" dirty="0">
                <a:solidFill>
                  <a:srgbClr val="D06B20"/>
                </a:solidFill>
              </a:rPr>
              <a:t>chemistry </a:t>
            </a:r>
            <a:r>
              <a:rPr lang="en-US" sz="2800" dirty="0"/>
              <a:t>is the study of the separation, identification, and </a:t>
            </a:r>
            <a:r>
              <a:rPr lang="en-US" sz="2800" b="1" i="1" dirty="0">
                <a:solidFill>
                  <a:srgbClr val="D06B20"/>
                </a:solidFill>
              </a:rPr>
              <a:t>quantification</a:t>
            </a:r>
            <a:r>
              <a:rPr lang="en-US" sz="2800" dirty="0">
                <a:solidFill>
                  <a:srgbClr val="D06B20"/>
                </a:solidFill>
              </a:rPr>
              <a:t> </a:t>
            </a:r>
            <a:r>
              <a:rPr lang="en-US" sz="2800" dirty="0"/>
              <a:t>of the chemical components of natural and artificial materials</a:t>
            </a:r>
            <a:r>
              <a:rPr lang="en-US" sz="2800" dirty="0" smtClean="0"/>
              <a:t>.”</a:t>
            </a:r>
            <a:endParaRPr lang="en-US" sz="2800" dirty="0"/>
          </a:p>
          <a:p>
            <a:endParaRPr lang="en-US" sz="2800" b="1" dirty="0" smtClean="0">
              <a:solidFill>
                <a:srgbClr val="A51E37"/>
              </a:solidFill>
            </a:endParaRPr>
          </a:p>
          <a:p>
            <a:r>
              <a:rPr lang="en-US" sz="2800" b="1" dirty="0" smtClean="0">
                <a:solidFill>
                  <a:schemeClr val="tx1"/>
                </a:solidFill>
              </a:rPr>
              <a:t>“</a:t>
            </a:r>
            <a:r>
              <a:rPr lang="en-US" sz="2800" b="1" dirty="0" smtClean="0">
                <a:solidFill>
                  <a:srgbClr val="D06B20"/>
                </a:solidFill>
              </a:rPr>
              <a:t>Quantification</a:t>
            </a:r>
            <a:r>
              <a:rPr lang="en-US" sz="2800" dirty="0" smtClean="0">
                <a:solidFill>
                  <a:srgbClr val="D06B20"/>
                </a:solidFill>
              </a:rPr>
              <a:t> </a:t>
            </a:r>
            <a:r>
              <a:rPr lang="en-US" sz="2800" dirty="0" smtClean="0"/>
              <a:t>[…] </a:t>
            </a:r>
            <a:r>
              <a:rPr lang="en-US" sz="2800" dirty="0"/>
              <a:t>is the act of counting and measuring that maps human sense observations and experiences into members of some set of numbers</a:t>
            </a:r>
            <a:r>
              <a:rPr lang="en-US" sz="2800" dirty="0" smtClean="0"/>
              <a:t>.”</a:t>
            </a:r>
          </a:p>
          <a:p>
            <a:pPr marL="0" indent="0">
              <a:buNone/>
            </a:pPr>
            <a:endParaRPr lang="en-US" sz="2800" dirty="0"/>
          </a:p>
          <a:p>
            <a:r>
              <a:rPr lang="en-US" sz="2800" b="1" dirty="0" smtClean="0">
                <a:solidFill>
                  <a:schemeClr val="accent5"/>
                </a:solidFill>
              </a:rPr>
              <a:t>Quantitative Mass Spectrometry </a:t>
            </a:r>
            <a:r>
              <a:rPr lang="en-US" sz="2800" dirty="0" smtClean="0"/>
              <a:t>:= </a:t>
            </a:r>
          </a:p>
          <a:p>
            <a:pPr marL="400050" lvl="1" indent="0">
              <a:buNone/>
            </a:pPr>
            <a:r>
              <a:rPr lang="en-US" dirty="0" smtClean="0"/>
              <a:t>use of a mass spectrometer to turn amounts of </a:t>
            </a:r>
            <a:r>
              <a:rPr lang="en-US" i="1" dirty="0" err="1" smtClean="0"/>
              <a:t>analytes</a:t>
            </a:r>
            <a:r>
              <a:rPr lang="en-US" dirty="0" smtClean="0"/>
              <a:t> into numbers</a:t>
            </a:r>
            <a:endParaRPr lang="en-US" dirty="0"/>
          </a:p>
        </p:txBody>
      </p:sp>
      <p:sp>
        <p:nvSpPr>
          <p:cNvPr id="6" name="Textfeld 5"/>
          <p:cNvSpPr txBox="1"/>
          <p:nvPr/>
        </p:nvSpPr>
        <p:spPr>
          <a:xfrm>
            <a:off x="4437682" y="6269250"/>
            <a:ext cx="4742830" cy="400110"/>
          </a:xfrm>
          <a:prstGeom prst="rect">
            <a:avLst/>
          </a:prstGeom>
          <a:noFill/>
        </p:spPr>
        <p:txBody>
          <a:bodyPr wrap="none" rtlCol="0">
            <a:spAutoFit/>
          </a:bodyPr>
          <a:lstStyle/>
          <a:p>
            <a:r>
              <a:rPr lang="en-US" sz="1000" dirty="0">
                <a:solidFill>
                  <a:schemeClr val="tx1"/>
                </a:solidFill>
                <a:latin typeface="Calibri"/>
                <a:hlinkClick r:id="rId2"/>
              </a:rPr>
              <a:t>http://en.wikipedia.org/wiki/</a:t>
            </a:r>
            <a:r>
              <a:rPr lang="en-US" sz="1000" dirty="0" smtClean="0">
                <a:solidFill>
                  <a:schemeClr val="tx1"/>
                </a:solidFill>
                <a:latin typeface="Calibri"/>
                <a:hlinkClick r:id="rId2"/>
              </a:rPr>
              <a:t>Analytical_chemistry</a:t>
            </a:r>
            <a:r>
              <a:rPr lang="en-US" sz="1000" dirty="0" smtClean="0">
                <a:solidFill>
                  <a:schemeClr val="tx1"/>
                </a:solidFill>
                <a:latin typeface="Calibri"/>
              </a:rPr>
              <a:t> [accessed 12.11.2011, 10:40 CET] </a:t>
            </a:r>
          </a:p>
          <a:p>
            <a:r>
              <a:rPr lang="en-US" sz="1000" dirty="0">
                <a:solidFill>
                  <a:schemeClr val="tx1"/>
                </a:solidFill>
                <a:latin typeface="Calibri"/>
                <a:hlinkClick r:id="rId3"/>
              </a:rPr>
              <a:t>http://en.wikipedia.org/wiki/</a:t>
            </a:r>
            <a:r>
              <a:rPr lang="en-US" sz="1000" dirty="0" smtClean="0">
                <a:solidFill>
                  <a:schemeClr val="tx1"/>
                </a:solidFill>
                <a:latin typeface="Calibri"/>
                <a:hlinkClick r:id="rId3"/>
              </a:rPr>
              <a:t>Quantification</a:t>
            </a:r>
            <a:r>
              <a:rPr lang="en-US" sz="1000" dirty="0" smtClean="0">
                <a:solidFill>
                  <a:schemeClr val="tx1"/>
                </a:solidFill>
                <a:latin typeface="Calibri"/>
              </a:rPr>
              <a:t> [accessed 12.11.2011, 10:45 CET]</a:t>
            </a:r>
            <a:endParaRPr lang="en-US" sz="1000" dirty="0">
              <a:solidFill>
                <a:schemeClr val="tx1"/>
              </a:solidFill>
              <a:latin typeface="Calibri"/>
            </a:endParaRPr>
          </a:p>
        </p:txBody>
      </p:sp>
    </p:spTree>
    <p:extLst>
      <p:ext uri="{BB962C8B-B14F-4D97-AF65-F5344CB8AC3E}">
        <p14:creationId xmlns:p14="http://schemas.microsoft.com/office/powerpoint/2010/main" val="2320253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Spike-In SILAC</a:t>
            </a:r>
            <a:endParaRPr lang="en-US" dirty="0"/>
          </a:p>
        </p:txBody>
      </p:sp>
      <p:pic>
        <p:nvPicPr>
          <p:cNvPr id="5" name="Inhaltsplatzhalter 4"/>
          <p:cNvPicPr>
            <a:picLocks noGrp="1" noChangeAspect="1"/>
          </p:cNvPicPr>
          <p:nvPr>
            <p:ph idx="1"/>
          </p:nvPr>
        </p:nvPicPr>
        <p:blipFill>
          <a:blip r:embed="rId2"/>
          <a:srcRect t="-2164" b="-2164"/>
          <a:stretch>
            <a:fillRect/>
          </a:stretch>
        </p:blipFill>
        <p:spPr/>
      </p:pic>
      <p:sp>
        <p:nvSpPr>
          <p:cNvPr id="4" name="Textfeld 3"/>
          <p:cNvSpPr txBox="1"/>
          <p:nvPr/>
        </p:nvSpPr>
        <p:spPr>
          <a:xfrm>
            <a:off x="4214662" y="6639163"/>
            <a:ext cx="2328369" cy="246221"/>
          </a:xfrm>
          <a:prstGeom prst="rect">
            <a:avLst/>
          </a:prstGeom>
          <a:noFill/>
        </p:spPr>
        <p:txBody>
          <a:bodyPr wrap="none" rtlCol="0">
            <a:spAutoFit/>
          </a:bodyPr>
          <a:lstStyle/>
          <a:p>
            <a:r>
              <a:rPr lang="en-US" sz="1000" dirty="0" smtClean="0">
                <a:solidFill>
                  <a:schemeClr val="tx1"/>
                </a:solidFill>
                <a:latin typeface="Calibri"/>
              </a:rPr>
              <a:t>Geiger et al., Nat </a:t>
            </a:r>
            <a:r>
              <a:rPr lang="en-US" sz="1000" dirty="0" err="1" smtClean="0">
                <a:solidFill>
                  <a:schemeClr val="tx1"/>
                </a:solidFill>
                <a:latin typeface="Calibri"/>
              </a:rPr>
              <a:t>Prot</a:t>
            </a:r>
            <a:r>
              <a:rPr lang="en-US" sz="1000" dirty="0" smtClean="0">
                <a:solidFill>
                  <a:schemeClr val="tx1"/>
                </a:solidFill>
                <a:latin typeface="Calibri"/>
              </a:rPr>
              <a:t> 6 (2011), 147-157.</a:t>
            </a:r>
            <a:endParaRPr lang="en-US" sz="1000" dirty="0">
              <a:solidFill>
                <a:schemeClr val="tx1"/>
              </a:solidFill>
              <a:latin typeface="Calibri"/>
            </a:endParaRPr>
          </a:p>
        </p:txBody>
      </p:sp>
    </p:spTree>
    <p:extLst>
      <p:ext uri="{BB962C8B-B14F-4D97-AF65-F5344CB8AC3E}">
        <p14:creationId xmlns:p14="http://schemas.microsoft.com/office/powerpoint/2010/main" val="4187144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Spike-In SILAC</a:t>
            </a:r>
            <a:endParaRPr lang="en-US" dirty="0"/>
          </a:p>
        </p:txBody>
      </p:sp>
      <p:sp>
        <p:nvSpPr>
          <p:cNvPr id="4" name="Textfeld 3"/>
          <p:cNvSpPr txBox="1"/>
          <p:nvPr/>
        </p:nvSpPr>
        <p:spPr>
          <a:xfrm>
            <a:off x="4358678" y="6608035"/>
            <a:ext cx="2328369" cy="246221"/>
          </a:xfrm>
          <a:prstGeom prst="rect">
            <a:avLst/>
          </a:prstGeom>
          <a:noFill/>
        </p:spPr>
        <p:txBody>
          <a:bodyPr wrap="none" rtlCol="0">
            <a:spAutoFit/>
          </a:bodyPr>
          <a:lstStyle/>
          <a:p>
            <a:r>
              <a:rPr lang="en-US" sz="1000" dirty="0" smtClean="0">
                <a:solidFill>
                  <a:schemeClr val="tx1"/>
                </a:solidFill>
                <a:latin typeface="Calibri"/>
              </a:rPr>
              <a:t>Geiger et al., Nat </a:t>
            </a:r>
            <a:r>
              <a:rPr lang="en-US" sz="1000" dirty="0" err="1" smtClean="0">
                <a:solidFill>
                  <a:schemeClr val="tx1"/>
                </a:solidFill>
                <a:latin typeface="Calibri"/>
              </a:rPr>
              <a:t>Prot</a:t>
            </a:r>
            <a:r>
              <a:rPr lang="en-US" sz="1000" dirty="0" smtClean="0">
                <a:solidFill>
                  <a:schemeClr val="tx1"/>
                </a:solidFill>
                <a:latin typeface="Calibri"/>
              </a:rPr>
              <a:t> 6 (2011), 147-157.</a:t>
            </a:r>
            <a:endParaRPr lang="en-US" sz="1000" dirty="0">
              <a:solidFill>
                <a:schemeClr val="tx1"/>
              </a:solidFill>
              <a:latin typeface="Calibri"/>
            </a:endParaRPr>
          </a:p>
        </p:txBody>
      </p:sp>
      <p:pic>
        <p:nvPicPr>
          <p:cNvPr id="6" name="Inhaltsplatzhalter 5"/>
          <p:cNvPicPr>
            <a:picLocks noGrp="1" noChangeAspect="1"/>
          </p:cNvPicPr>
          <p:nvPr>
            <p:ph idx="1"/>
          </p:nvPr>
        </p:nvPicPr>
        <p:blipFill rotWithShape="1">
          <a:blip r:embed="rId2"/>
          <a:srcRect l="2615" t="-2289" r="-2615" b="42692"/>
          <a:stretch/>
        </p:blipFill>
        <p:spPr>
          <a:xfrm>
            <a:off x="35496" y="1196752"/>
            <a:ext cx="9102320" cy="5040560"/>
          </a:xfrm>
        </p:spPr>
      </p:pic>
    </p:spTree>
    <p:extLst>
      <p:ext uri="{BB962C8B-B14F-4D97-AF65-F5344CB8AC3E}">
        <p14:creationId xmlns:p14="http://schemas.microsoft.com/office/powerpoint/2010/main" val="479062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SILAC Mouse</a:t>
            </a:r>
            <a:endParaRPr lang="en-US" dirty="0"/>
          </a:p>
        </p:txBody>
      </p:sp>
      <p:sp>
        <p:nvSpPr>
          <p:cNvPr id="4" name="Textfeld 3"/>
          <p:cNvSpPr txBox="1"/>
          <p:nvPr/>
        </p:nvSpPr>
        <p:spPr>
          <a:xfrm>
            <a:off x="6962174" y="6381328"/>
            <a:ext cx="2218476" cy="246221"/>
          </a:xfrm>
          <a:prstGeom prst="rect">
            <a:avLst/>
          </a:prstGeom>
          <a:noFill/>
        </p:spPr>
        <p:txBody>
          <a:bodyPr wrap="none" rtlCol="0">
            <a:spAutoFit/>
          </a:bodyPr>
          <a:lstStyle/>
          <a:p>
            <a:r>
              <a:rPr lang="en-US" sz="1000" dirty="0" err="1" smtClean="0">
                <a:solidFill>
                  <a:schemeClr val="tx1"/>
                </a:solidFill>
                <a:latin typeface="Calibri"/>
              </a:rPr>
              <a:t>Krüger</a:t>
            </a:r>
            <a:r>
              <a:rPr lang="en-US" sz="1000" dirty="0" smtClean="0">
                <a:solidFill>
                  <a:schemeClr val="tx1"/>
                </a:solidFill>
                <a:latin typeface="Calibri"/>
              </a:rPr>
              <a:t> et al., Cell (2008), 134:353-364.</a:t>
            </a:r>
            <a:endParaRPr lang="en-US" sz="1000" dirty="0">
              <a:solidFill>
                <a:schemeClr val="tx1"/>
              </a:solidFill>
              <a:latin typeface="Calibri"/>
            </a:endParaRPr>
          </a:p>
        </p:txBody>
      </p:sp>
      <p:pic>
        <p:nvPicPr>
          <p:cNvPr id="5" name="Inhaltsplatzhalter 4"/>
          <p:cNvPicPr>
            <a:picLocks noGrp="1" noChangeAspect="1"/>
          </p:cNvPicPr>
          <p:nvPr>
            <p:ph idx="1"/>
          </p:nvPr>
        </p:nvPicPr>
        <p:blipFill rotWithShape="1">
          <a:blip r:embed="rId2"/>
          <a:srcRect t="-1185" b="39854"/>
          <a:stretch/>
        </p:blipFill>
        <p:spPr>
          <a:xfrm>
            <a:off x="152400" y="1330244"/>
            <a:ext cx="8839200" cy="4763052"/>
          </a:xfrm>
        </p:spPr>
      </p:pic>
    </p:spTree>
    <p:extLst>
      <p:ext uri="{BB962C8B-B14F-4D97-AF65-F5344CB8AC3E}">
        <p14:creationId xmlns:p14="http://schemas.microsoft.com/office/powerpoint/2010/main" val="1904987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Isobaric Labeling</a:t>
            </a:r>
            <a:endParaRPr lang="en-US" dirty="0"/>
          </a:p>
        </p:txBody>
      </p:sp>
      <p:pic>
        <p:nvPicPr>
          <p:cNvPr id="4" name="Inhaltsplatzhalter 3"/>
          <p:cNvPicPr>
            <a:picLocks noGrp="1" noChangeAspect="1"/>
          </p:cNvPicPr>
          <p:nvPr>
            <p:ph idx="1"/>
          </p:nvPr>
        </p:nvPicPr>
        <p:blipFill>
          <a:blip r:embed="rId2"/>
          <a:srcRect l="-7387" r="-7387"/>
          <a:stretch>
            <a:fillRect/>
          </a:stretch>
        </p:blipFill>
        <p:spPr/>
      </p:pic>
      <p:sp>
        <p:nvSpPr>
          <p:cNvPr id="3" name="Textfeld 2"/>
          <p:cNvSpPr txBox="1"/>
          <p:nvPr/>
        </p:nvSpPr>
        <p:spPr>
          <a:xfrm>
            <a:off x="4166643" y="6415444"/>
            <a:ext cx="5013869" cy="253916"/>
          </a:xfrm>
          <a:prstGeom prst="rect">
            <a:avLst/>
          </a:prstGeom>
          <a:noFill/>
        </p:spPr>
        <p:txBody>
          <a:bodyPr wrap="none" rtlCol="0">
            <a:spAutoFit/>
          </a:bodyPr>
          <a:lstStyle/>
          <a:p>
            <a:r>
              <a:rPr lang="en-US" sz="1050" dirty="0">
                <a:solidFill>
                  <a:srgbClr val="000000"/>
                </a:solidFill>
                <a:latin typeface="Calibri"/>
                <a:hlinkClick r:id="rId3"/>
              </a:rPr>
              <a:t>http://en.wikipedia.org/wiki/</a:t>
            </a:r>
            <a:r>
              <a:rPr lang="en-US" sz="1050" dirty="0" smtClean="0">
                <a:solidFill>
                  <a:srgbClr val="000000"/>
                </a:solidFill>
                <a:latin typeface="Calibri"/>
                <a:hlinkClick r:id="rId3"/>
              </a:rPr>
              <a:t>File:Isobaric_labeling.png</a:t>
            </a:r>
            <a:r>
              <a:rPr lang="en-US" sz="1050" dirty="0" smtClean="0">
                <a:solidFill>
                  <a:srgbClr val="000000"/>
                </a:solidFill>
                <a:latin typeface="Calibri"/>
              </a:rPr>
              <a:t> [accessed 19.11.11, 19:48 CET]</a:t>
            </a:r>
            <a:endParaRPr lang="en-US" sz="1050" dirty="0">
              <a:solidFill>
                <a:srgbClr val="000000"/>
              </a:solidFill>
              <a:latin typeface="Calibri"/>
            </a:endParaRPr>
          </a:p>
        </p:txBody>
      </p:sp>
    </p:spTree>
    <p:extLst>
      <p:ext uri="{BB962C8B-B14F-4D97-AF65-F5344CB8AC3E}">
        <p14:creationId xmlns:p14="http://schemas.microsoft.com/office/powerpoint/2010/main" val="9424347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Isobaric Labeling</a:t>
            </a:r>
            <a:endParaRPr lang="en-US" dirty="0"/>
          </a:p>
        </p:txBody>
      </p:sp>
      <p:sp>
        <p:nvSpPr>
          <p:cNvPr id="5" name="Inhaltsplatzhalter 4"/>
          <p:cNvSpPr>
            <a:spLocks noGrp="1"/>
          </p:cNvSpPr>
          <p:nvPr>
            <p:ph idx="1"/>
          </p:nvPr>
        </p:nvSpPr>
        <p:spPr/>
        <p:txBody>
          <a:bodyPr>
            <a:normAutofit fontScale="85000" lnSpcReduction="20000"/>
          </a:bodyPr>
          <a:lstStyle/>
          <a:p>
            <a:r>
              <a:rPr lang="en-US" dirty="0" smtClean="0"/>
              <a:t>Idea</a:t>
            </a:r>
          </a:p>
          <a:p>
            <a:pPr lvl="1"/>
            <a:r>
              <a:rPr lang="en-US" dirty="0" smtClean="0"/>
              <a:t>Label the different samples with labels of the </a:t>
            </a:r>
            <a:r>
              <a:rPr lang="en-US" b="1" dirty="0" smtClean="0">
                <a:solidFill>
                  <a:srgbClr val="A51E37"/>
                </a:solidFill>
              </a:rPr>
              <a:t>same mass (isobaric)</a:t>
            </a:r>
          </a:p>
          <a:p>
            <a:pPr lvl="1"/>
            <a:r>
              <a:rPr lang="en-US" dirty="0" smtClean="0"/>
              <a:t>Design the label in a way that they fragment differently upon collision-induced dissociation</a:t>
            </a:r>
          </a:p>
          <a:p>
            <a:pPr lvl="1"/>
            <a:r>
              <a:rPr lang="en-US" dirty="0" smtClean="0"/>
              <a:t>MS</a:t>
            </a:r>
            <a:r>
              <a:rPr lang="en-US" baseline="30000" dirty="0" smtClean="0"/>
              <a:t>2</a:t>
            </a:r>
            <a:r>
              <a:rPr lang="en-US" dirty="0" smtClean="0"/>
              <a:t> spectra will then contain </a:t>
            </a:r>
            <a:r>
              <a:rPr lang="en-US" b="1" dirty="0" smtClean="0">
                <a:solidFill>
                  <a:srgbClr val="A51E37"/>
                </a:solidFill>
              </a:rPr>
              <a:t>reporter ions</a:t>
            </a:r>
          </a:p>
          <a:p>
            <a:pPr lvl="1"/>
            <a:r>
              <a:rPr lang="en-US" dirty="0" smtClean="0"/>
              <a:t>Quantification and identification are then both based on tandem spectra only</a:t>
            </a:r>
          </a:p>
          <a:p>
            <a:pPr marL="457200" lvl="1" indent="0">
              <a:buNone/>
            </a:pPr>
            <a:endParaRPr lang="en-US" dirty="0" smtClean="0"/>
          </a:p>
          <a:p>
            <a:r>
              <a:rPr lang="en-US" dirty="0" smtClean="0"/>
              <a:t>Key method: </a:t>
            </a:r>
            <a:r>
              <a:rPr lang="en-US" b="1" dirty="0" err="1" smtClean="0">
                <a:solidFill>
                  <a:schemeClr val="tx2"/>
                </a:solidFill>
              </a:rPr>
              <a:t>iTRAQ</a:t>
            </a:r>
            <a:r>
              <a:rPr lang="en-US" b="1" dirty="0" smtClean="0">
                <a:solidFill>
                  <a:schemeClr val="tx2"/>
                </a:solidFill>
              </a:rPr>
              <a:t> – isobaric tags for relative and absolute quantification</a:t>
            </a:r>
          </a:p>
          <a:p>
            <a:pPr lvl="1"/>
            <a:r>
              <a:rPr lang="en-US" dirty="0" smtClean="0"/>
              <a:t>Based on covalent modification of N-terminus of peptides</a:t>
            </a:r>
          </a:p>
          <a:p>
            <a:pPr lvl="1"/>
            <a:r>
              <a:rPr lang="en-US" dirty="0" smtClean="0"/>
              <a:t>Labeling performed after digestion (also applicable to clinical samples)</a:t>
            </a:r>
          </a:p>
          <a:p>
            <a:pPr lvl="1"/>
            <a:r>
              <a:rPr lang="en-US" dirty="0" smtClean="0"/>
              <a:t>Kits available for 4 or 8 distinct labels (‘</a:t>
            </a:r>
            <a:r>
              <a:rPr lang="en-US" dirty="0" err="1" smtClean="0"/>
              <a:t>quadroplex</a:t>
            </a:r>
            <a:r>
              <a:rPr lang="en-US" dirty="0" smtClean="0"/>
              <a:t>’, ‘</a:t>
            </a:r>
            <a:r>
              <a:rPr lang="en-US" dirty="0" err="1" smtClean="0"/>
              <a:t>octoplex</a:t>
            </a:r>
            <a:r>
              <a:rPr lang="en-US" dirty="0" smtClean="0"/>
              <a:t>’)</a:t>
            </a:r>
            <a:endParaRPr lang="en-US" dirty="0"/>
          </a:p>
        </p:txBody>
      </p:sp>
    </p:spTree>
    <p:extLst>
      <p:ext uri="{BB962C8B-B14F-4D97-AF65-F5344CB8AC3E}">
        <p14:creationId xmlns:p14="http://schemas.microsoft.com/office/powerpoint/2010/main" val="1585091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iTRAQ</a:t>
            </a:r>
            <a:endParaRPr lang="en-US" dirty="0"/>
          </a:p>
        </p:txBody>
      </p:sp>
      <p:sp>
        <p:nvSpPr>
          <p:cNvPr id="3" name="Textfeld 2"/>
          <p:cNvSpPr txBox="1"/>
          <p:nvPr/>
        </p:nvSpPr>
        <p:spPr>
          <a:xfrm>
            <a:off x="3923268" y="6631468"/>
            <a:ext cx="2809267" cy="253916"/>
          </a:xfrm>
          <a:prstGeom prst="rect">
            <a:avLst/>
          </a:prstGeom>
          <a:noFill/>
        </p:spPr>
        <p:txBody>
          <a:bodyPr wrap="none" rtlCol="0">
            <a:spAutoFit/>
          </a:bodyPr>
          <a:lstStyle/>
          <a:p>
            <a:r>
              <a:rPr lang="en-US" sz="1050" dirty="0" smtClean="0">
                <a:solidFill>
                  <a:srgbClr val="000000"/>
                </a:solidFill>
                <a:latin typeface="Calibri"/>
              </a:rPr>
              <a:t>Ross et al., Mol Cell </a:t>
            </a:r>
            <a:r>
              <a:rPr lang="en-US" sz="1050" dirty="0" err="1" smtClean="0">
                <a:solidFill>
                  <a:srgbClr val="000000"/>
                </a:solidFill>
                <a:latin typeface="Calibri"/>
              </a:rPr>
              <a:t>Prot</a:t>
            </a:r>
            <a:r>
              <a:rPr lang="en-US" sz="1050" dirty="0">
                <a:solidFill>
                  <a:srgbClr val="000000"/>
                </a:solidFill>
                <a:latin typeface="Calibri"/>
              </a:rPr>
              <a:t> (2004), 3, 1154-</a:t>
            </a:r>
            <a:r>
              <a:rPr lang="en-US" sz="1050" dirty="0" smtClean="0">
                <a:solidFill>
                  <a:srgbClr val="000000"/>
                </a:solidFill>
                <a:latin typeface="Calibri"/>
              </a:rPr>
              <a:t>1169.</a:t>
            </a:r>
            <a:endParaRPr lang="en-US" sz="1050" dirty="0">
              <a:solidFill>
                <a:srgbClr val="000000"/>
              </a:solidFill>
              <a:latin typeface="Calibri"/>
            </a:endParaRPr>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590" r="-8590"/>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59352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iTRAQ</a:t>
            </a:r>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1358" r="-11358"/>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feld 4"/>
          <p:cNvSpPr txBox="1"/>
          <p:nvPr/>
        </p:nvSpPr>
        <p:spPr>
          <a:xfrm>
            <a:off x="3995276" y="6604084"/>
            <a:ext cx="2809267" cy="253916"/>
          </a:xfrm>
          <a:prstGeom prst="rect">
            <a:avLst/>
          </a:prstGeom>
          <a:noFill/>
        </p:spPr>
        <p:txBody>
          <a:bodyPr wrap="none" rtlCol="0">
            <a:spAutoFit/>
          </a:bodyPr>
          <a:lstStyle/>
          <a:p>
            <a:r>
              <a:rPr lang="en-US" sz="1050" dirty="0" smtClean="0">
                <a:solidFill>
                  <a:srgbClr val="000000"/>
                </a:solidFill>
                <a:latin typeface="Calibri"/>
              </a:rPr>
              <a:t>Ross et al., Mol Cell </a:t>
            </a:r>
            <a:r>
              <a:rPr lang="en-US" sz="1050" dirty="0" err="1" smtClean="0">
                <a:solidFill>
                  <a:srgbClr val="000000"/>
                </a:solidFill>
                <a:latin typeface="Calibri"/>
              </a:rPr>
              <a:t>Prot</a:t>
            </a:r>
            <a:r>
              <a:rPr lang="en-US" sz="1050" dirty="0">
                <a:solidFill>
                  <a:srgbClr val="000000"/>
                </a:solidFill>
                <a:latin typeface="Calibri"/>
              </a:rPr>
              <a:t> (2004), 3, 1154-</a:t>
            </a:r>
            <a:r>
              <a:rPr lang="en-US" sz="1050" dirty="0" smtClean="0">
                <a:solidFill>
                  <a:srgbClr val="000000"/>
                </a:solidFill>
                <a:latin typeface="Calibri"/>
              </a:rPr>
              <a:t>1169.</a:t>
            </a:r>
            <a:endParaRPr lang="en-US" sz="1050" dirty="0">
              <a:solidFill>
                <a:srgbClr val="000000"/>
              </a:solidFill>
              <a:latin typeface="Calibri"/>
            </a:endParaRPr>
          </a:p>
        </p:txBody>
      </p:sp>
    </p:spTree>
    <p:extLst>
      <p:ext uri="{BB962C8B-B14F-4D97-AF65-F5344CB8AC3E}">
        <p14:creationId xmlns:p14="http://schemas.microsoft.com/office/powerpoint/2010/main" val="2068265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iTRAQ</a:t>
            </a:r>
            <a:endParaRPr lang="en-US" dirty="0"/>
          </a:p>
        </p:txBody>
      </p:sp>
      <p:sp>
        <p:nvSpPr>
          <p:cNvPr id="5" name="Textfeld 4"/>
          <p:cNvSpPr txBox="1"/>
          <p:nvPr/>
        </p:nvSpPr>
        <p:spPr>
          <a:xfrm>
            <a:off x="4211300" y="6604084"/>
            <a:ext cx="2809267" cy="253916"/>
          </a:xfrm>
          <a:prstGeom prst="rect">
            <a:avLst/>
          </a:prstGeom>
          <a:noFill/>
        </p:spPr>
        <p:txBody>
          <a:bodyPr wrap="none" rtlCol="0">
            <a:spAutoFit/>
          </a:bodyPr>
          <a:lstStyle/>
          <a:p>
            <a:r>
              <a:rPr lang="en-US" sz="1050" dirty="0" smtClean="0">
                <a:solidFill>
                  <a:srgbClr val="000000"/>
                </a:solidFill>
                <a:latin typeface="Calibri"/>
              </a:rPr>
              <a:t>Ross et al., Mol Cell </a:t>
            </a:r>
            <a:r>
              <a:rPr lang="en-US" sz="1050" dirty="0" err="1" smtClean="0">
                <a:solidFill>
                  <a:srgbClr val="000000"/>
                </a:solidFill>
                <a:latin typeface="Calibri"/>
              </a:rPr>
              <a:t>Prot</a:t>
            </a:r>
            <a:r>
              <a:rPr lang="en-US" sz="1050" dirty="0">
                <a:solidFill>
                  <a:srgbClr val="000000"/>
                </a:solidFill>
                <a:latin typeface="Calibri"/>
              </a:rPr>
              <a:t> (2004), 3, 1154-</a:t>
            </a:r>
            <a:r>
              <a:rPr lang="en-US" sz="1050" dirty="0" smtClean="0">
                <a:solidFill>
                  <a:srgbClr val="000000"/>
                </a:solidFill>
                <a:latin typeface="Calibri"/>
              </a:rPr>
              <a:t>1169.</a:t>
            </a:r>
            <a:endParaRPr lang="en-US" sz="1050" dirty="0">
              <a:solidFill>
                <a:srgbClr val="000000"/>
              </a:solidFill>
              <a:latin typeface="Calibri"/>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6623" r="-16623"/>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11849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Quantitative Data – LC-MS Maps</a:t>
            </a:r>
            <a:endParaRPr lang="en-US" dirty="0"/>
          </a:p>
        </p:txBody>
      </p:sp>
      <p:sp>
        <p:nvSpPr>
          <p:cNvPr id="3" name="Inhaltsplatzhalter 2"/>
          <p:cNvSpPr>
            <a:spLocks noGrp="1"/>
          </p:cNvSpPr>
          <p:nvPr>
            <p:ph idx="1"/>
          </p:nvPr>
        </p:nvSpPr>
        <p:spPr/>
        <p:txBody>
          <a:bodyPr/>
          <a:lstStyle/>
          <a:p>
            <a:r>
              <a:rPr lang="en-US" sz="2400" dirty="0" smtClean="0"/>
              <a:t>Spectra are acquired with rates up to dozens per second </a:t>
            </a:r>
          </a:p>
          <a:p>
            <a:r>
              <a:rPr lang="en-US" sz="2400" dirty="0" smtClean="0"/>
              <a:t>Stacking the spectra yields </a:t>
            </a:r>
            <a:r>
              <a:rPr lang="en-US" sz="2400" b="1" dirty="0" smtClean="0">
                <a:solidFill>
                  <a:srgbClr val="000090"/>
                </a:solidFill>
              </a:rPr>
              <a:t>maps</a:t>
            </a:r>
          </a:p>
          <a:p>
            <a:r>
              <a:rPr lang="en-US" sz="2400" dirty="0" smtClean="0"/>
              <a:t>Resolution: </a:t>
            </a:r>
          </a:p>
          <a:p>
            <a:pPr lvl="1"/>
            <a:r>
              <a:rPr lang="en-US" sz="2400" dirty="0" smtClean="0"/>
              <a:t>Up to millions of points per spectrum</a:t>
            </a:r>
          </a:p>
          <a:p>
            <a:pPr lvl="1"/>
            <a:r>
              <a:rPr lang="en-US" sz="2400" dirty="0" smtClean="0"/>
              <a:t>Tens of thousands of spectra per LC run</a:t>
            </a:r>
          </a:p>
          <a:p>
            <a:r>
              <a:rPr lang="en-US" sz="2400" dirty="0" smtClean="0"/>
              <a:t>Huge 2D datasets of up to hundreds of GB per sample</a:t>
            </a:r>
          </a:p>
          <a:p>
            <a:r>
              <a:rPr lang="en-US" sz="2400" dirty="0" smtClean="0"/>
              <a:t>MS intensity follows the chromatographic concentration</a:t>
            </a:r>
          </a:p>
          <a:p>
            <a:endParaRPr lang="en-US" sz="2400" dirty="0"/>
          </a:p>
        </p:txBody>
      </p:sp>
      <p:pic>
        <p:nvPicPr>
          <p:cNvPr id="28" name="Bild 27" descr="test.map.png"/>
          <p:cNvPicPr>
            <a:picLocks noChangeAspect="1"/>
          </p:cNvPicPr>
          <p:nvPr/>
        </p:nvPicPr>
        <p:blipFill>
          <a:blip r:embed="rId2"/>
          <a:srcRect l="9138" t="58732" r="46897" b="6341"/>
          <a:stretch>
            <a:fillRect/>
          </a:stretch>
        </p:blipFill>
        <p:spPr>
          <a:xfrm>
            <a:off x="2971800" y="4572000"/>
            <a:ext cx="2197554" cy="1447800"/>
          </a:xfrm>
          <a:prstGeom prst="rect">
            <a:avLst/>
          </a:prstGeom>
        </p:spPr>
      </p:pic>
      <p:pic>
        <p:nvPicPr>
          <p:cNvPr id="29" name="Bild 28"/>
          <p:cNvPicPr>
            <a:picLocks noChangeAspect="1"/>
          </p:cNvPicPr>
          <p:nvPr/>
        </p:nvPicPr>
        <p:blipFill>
          <a:blip r:embed="rId3"/>
          <a:srcRect l="2813" t="24031" r="35312" b="19897"/>
          <a:stretch>
            <a:fillRect/>
          </a:stretch>
        </p:blipFill>
        <p:spPr>
          <a:xfrm>
            <a:off x="5856163" y="4419600"/>
            <a:ext cx="3059237" cy="1676400"/>
          </a:xfrm>
          <a:prstGeom prst="rect">
            <a:avLst/>
          </a:prstGeom>
        </p:spPr>
      </p:pic>
      <p:grpSp>
        <p:nvGrpSpPr>
          <p:cNvPr id="4" name="Gruppierung 49"/>
          <p:cNvGrpSpPr/>
          <p:nvPr/>
        </p:nvGrpSpPr>
        <p:grpSpPr>
          <a:xfrm>
            <a:off x="0" y="4114800"/>
            <a:ext cx="2717800" cy="2082800"/>
            <a:chOff x="254000" y="4572000"/>
            <a:chExt cx="2717800" cy="2082800"/>
          </a:xfrm>
        </p:grpSpPr>
        <p:pic>
          <p:nvPicPr>
            <p:cNvPr id="30" name="Bild 29" descr="test.dta_RT4257.41.dta.png"/>
            <p:cNvPicPr>
              <a:picLocks noChangeAspect="1"/>
            </p:cNvPicPr>
            <p:nvPr/>
          </p:nvPicPr>
          <p:blipFill>
            <a:blip r:embed="rId4"/>
            <a:stretch>
              <a:fillRect/>
            </a:stretch>
          </p:blipFill>
          <p:spPr>
            <a:xfrm>
              <a:off x="254000" y="6019800"/>
              <a:ext cx="1270000" cy="635000"/>
            </a:xfrm>
            <a:prstGeom prst="rect">
              <a:avLst/>
            </a:prstGeom>
          </p:spPr>
        </p:pic>
        <p:pic>
          <p:nvPicPr>
            <p:cNvPr id="31" name="Bild 30" descr="test.dta_RT4267.04.dta.png"/>
            <p:cNvPicPr>
              <a:picLocks noChangeAspect="1"/>
            </p:cNvPicPr>
            <p:nvPr/>
          </p:nvPicPr>
          <p:blipFill>
            <a:blip r:embed="rId5"/>
            <a:stretch>
              <a:fillRect/>
            </a:stretch>
          </p:blipFill>
          <p:spPr>
            <a:xfrm>
              <a:off x="330200" y="5943600"/>
              <a:ext cx="1270000" cy="635000"/>
            </a:xfrm>
            <a:prstGeom prst="rect">
              <a:avLst/>
            </a:prstGeom>
          </p:spPr>
        </p:pic>
        <p:pic>
          <p:nvPicPr>
            <p:cNvPr id="32" name="Bild 31" descr="test.dta_RT4276.67.dta.png"/>
            <p:cNvPicPr>
              <a:picLocks noChangeAspect="1"/>
            </p:cNvPicPr>
            <p:nvPr/>
          </p:nvPicPr>
          <p:blipFill>
            <a:blip r:embed="rId6"/>
            <a:stretch>
              <a:fillRect/>
            </a:stretch>
          </p:blipFill>
          <p:spPr>
            <a:xfrm>
              <a:off x="406400" y="5867400"/>
              <a:ext cx="1270000" cy="635000"/>
            </a:xfrm>
            <a:prstGeom prst="rect">
              <a:avLst/>
            </a:prstGeom>
          </p:spPr>
        </p:pic>
        <p:pic>
          <p:nvPicPr>
            <p:cNvPr id="33" name="Bild 32" descr="test.dta_RT4286.3.dta.png"/>
            <p:cNvPicPr>
              <a:picLocks noChangeAspect="1"/>
            </p:cNvPicPr>
            <p:nvPr/>
          </p:nvPicPr>
          <p:blipFill>
            <a:blip r:embed="rId7"/>
            <a:stretch>
              <a:fillRect/>
            </a:stretch>
          </p:blipFill>
          <p:spPr>
            <a:xfrm>
              <a:off x="482600" y="5791200"/>
              <a:ext cx="1270000" cy="635000"/>
            </a:xfrm>
            <a:prstGeom prst="rect">
              <a:avLst/>
            </a:prstGeom>
          </p:spPr>
        </p:pic>
        <p:pic>
          <p:nvPicPr>
            <p:cNvPr id="34" name="Bild 33" descr="test.dta_RT4295.93.dta.png"/>
            <p:cNvPicPr>
              <a:picLocks noChangeAspect="1"/>
            </p:cNvPicPr>
            <p:nvPr/>
          </p:nvPicPr>
          <p:blipFill>
            <a:blip r:embed="rId8"/>
            <a:stretch>
              <a:fillRect/>
            </a:stretch>
          </p:blipFill>
          <p:spPr>
            <a:xfrm>
              <a:off x="558800" y="5715000"/>
              <a:ext cx="1270000" cy="635000"/>
            </a:xfrm>
            <a:prstGeom prst="rect">
              <a:avLst/>
            </a:prstGeom>
          </p:spPr>
        </p:pic>
        <p:pic>
          <p:nvPicPr>
            <p:cNvPr id="35" name="Bild 34" descr="test.dta_RT4306.16.dta.png"/>
            <p:cNvPicPr>
              <a:picLocks noChangeAspect="1"/>
            </p:cNvPicPr>
            <p:nvPr/>
          </p:nvPicPr>
          <p:blipFill>
            <a:blip r:embed="rId9"/>
            <a:stretch>
              <a:fillRect/>
            </a:stretch>
          </p:blipFill>
          <p:spPr>
            <a:xfrm>
              <a:off x="635000" y="5638800"/>
              <a:ext cx="1270000" cy="635000"/>
            </a:xfrm>
            <a:prstGeom prst="rect">
              <a:avLst/>
            </a:prstGeom>
          </p:spPr>
        </p:pic>
        <p:pic>
          <p:nvPicPr>
            <p:cNvPr id="36" name="Bild 35" descr="test.dta_RT4316.39.dta.png"/>
            <p:cNvPicPr>
              <a:picLocks noChangeAspect="1"/>
            </p:cNvPicPr>
            <p:nvPr/>
          </p:nvPicPr>
          <p:blipFill>
            <a:blip r:embed="rId10"/>
            <a:stretch>
              <a:fillRect/>
            </a:stretch>
          </p:blipFill>
          <p:spPr>
            <a:xfrm>
              <a:off x="711200" y="5562600"/>
              <a:ext cx="1270000" cy="635000"/>
            </a:xfrm>
            <a:prstGeom prst="rect">
              <a:avLst/>
            </a:prstGeom>
          </p:spPr>
        </p:pic>
        <p:pic>
          <p:nvPicPr>
            <p:cNvPr id="37" name="Bild 36" descr="test.dta_RT4326.63.dta.png"/>
            <p:cNvPicPr>
              <a:picLocks noChangeAspect="1"/>
            </p:cNvPicPr>
            <p:nvPr/>
          </p:nvPicPr>
          <p:blipFill>
            <a:blip r:embed="rId11"/>
            <a:stretch>
              <a:fillRect/>
            </a:stretch>
          </p:blipFill>
          <p:spPr>
            <a:xfrm>
              <a:off x="787400" y="5486400"/>
              <a:ext cx="1270000" cy="635000"/>
            </a:xfrm>
            <a:prstGeom prst="rect">
              <a:avLst/>
            </a:prstGeom>
          </p:spPr>
        </p:pic>
        <p:pic>
          <p:nvPicPr>
            <p:cNvPr id="38" name="Bild 37" descr="test.dta_RT4336.86.dta.png"/>
            <p:cNvPicPr>
              <a:picLocks noChangeAspect="1"/>
            </p:cNvPicPr>
            <p:nvPr/>
          </p:nvPicPr>
          <p:blipFill>
            <a:blip r:embed="rId12"/>
            <a:stretch>
              <a:fillRect/>
            </a:stretch>
          </p:blipFill>
          <p:spPr>
            <a:xfrm>
              <a:off x="863600" y="5410200"/>
              <a:ext cx="1270000" cy="635000"/>
            </a:xfrm>
            <a:prstGeom prst="rect">
              <a:avLst/>
            </a:prstGeom>
          </p:spPr>
        </p:pic>
        <p:pic>
          <p:nvPicPr>
            <p:cNvPr id="39" name="Bild 38" descr="test.dta_RT4336.86.dta.png"/>
            <p:cNvPicPr>
              <a:picLocks noChangeAspect="1"/>
            </p:cNvPicPr>
            <p:nvPr/>
          </p:nvPicPr>
          <p:blipFill>
            <a:blip r:embed="rId12"/>
            <a:stretch>
              <a:fillRect/>
            </a:stretch>
          </p:blipFill>
          <p:spPr>
            <a:xfrm>
              <a:off x="939800" y="5334000"/>
              <a:ext cx="1270000" cy="635000"/>
            </a:xfrm>
            <a:prstGeom prst="rect">
              <a:avLst/>
            </a:prstGeom>
          </p:spPr>
        </p:pic>
        <p:pic>
          <p:nvPicPr>
            <p:cNvPr id="40" name="Bild 39" descr="test.dta_RT4347.1.dta.png"/>
            <p:cNvPicPr>
              <a:picLocks noChangeAspect="1"/>
            </p:cNvPicPr>
            <p:nvPr/>
          </p:nvPicPr>
          <p:blipFill>
            <a:blip r:embed="rId13"/>
            <a:stretch>
              <a:fillRect/>
            </a:stretch>
          </p:blipFill>
          <p:spPr>
            <a:xfrm>
              <a:off x="1016000" y="5257800"/>
              <a:ext cx="1270000" cy="635000"/>
            </a:xfrm>
            <a:prstGeom prst="rect">
              <a:avLst/>
            </a:prstGeom>
          </p:spPr>
        </p:pic>
        <p:pic>
          <p:nvPicPr>
            <p:cNvPr id="41" name="Bild 40" descr="test.dta_RT4357.34.dta.png"/>
            <p:cNvPicPr>
              <a:picLocks noChangeAspect="1"/>
            </p:cNvPicPr>
            <p:nvPr/>
          </p:nvPicPr>
          <p:blipFill>
            <a:blip r:embed="rId14"/>
            <a:stretch>
              <a:fillRect/>
            </a:stretch>
          </p:blipFill>
          <p:spPr>
            <a:xfrm>
              <a:off x="1092200" y="5181600"/>
              <a:ext cx="1270000" cy="635000"/>
            </a:xfrm>
            <a:prstGeom prst="rect">
              <a:avLst/>
            </a:prstGeom>
          </p:spPr>
        </p:pic>
        <p:pic>
          <p:nvPicPr>
            <p:cNvPr id="42" name="Bild 41" descr="test.dta_RT4367.37.dta.png"/>
            <p:cNvPicPr>
              <a:picLocks noChangeAspect="1"/>
            </p:cNvPicPr>
            <p:nvPr/>
          </p:nvPicPr>
          <p:blipFill>
            <a:blip r:embed="rId15"/>
            <a:stretch>
              <a:fillRect/>
            </a:stretch>
          </p:blipFill>
          <p:spPr>
            <a:xfrm>
              <a:off x="1168400" y="5105400"/>
              <a:ext cx="1270000" cy="635000"/>
            </a:xfrm>
            <a:prstGeom prst="rect">
              <a:avLst/>
            </a:prstGeom>
          </p:spPr>
        </p:pic>
        <p:pic>
          <p:nvPicPr>
            <p:cNvPr id="43" name="Bild 42" descr="test.dta_RT4377.6.dta.png"/>
            <p:cNvPicPr>
              <a:picLocks noChangeAspect="1"/>
            </p:cNvPicPr>
            <p:nvPr/>
          </p:nvPicPr>
          <p:blipFill>
            <a:blip r:embed="rId16"/>
            <a:stretch>
              <a:fillRect/>
            </a:stretch>
          </p:blipFill>
          <p:spPr>
            <a:xfrm>
              <a:off x="1244600" y="5029200"/>
              <a:ext cx="1270000" cy="635000"/>
            </a:xfrm>
            <a:prstGeom prst="rect">
              <a:avLst/>
            </a:prstGeom>
          </p:spPr>
        </p:pic>
        <p:pic>
          <p:nvPicPr>
            <p:cNvPr id="44" name="Bild 43" descr="test.dta_RT4387.84.dta.png"/>
            <p:cNvPicPr>
              <a:picLocks noChangeAspect="1"/>
            </p:cNvPicPr>
            <p:nvPr/>
          </p:nvPicPr>
          <p:blipFill>
            <a:blip r:embed="rId17"/>
            <a:stretch>
              <a:fillRect/>
            </a:stretch>
          </p:blipFill>
          <p:spPr>
            <a:xfrm>
              <a:off x="1320800" y="4953000"/>
              <a:ext cx="1270000" cy="635000"/>
            </a:xfrm>
            <a:prstGeom prst="rect">
              <a:avLst/>
            </a:prstGeom>
          </p:spPr>
        </p:pic>
        <p:pic>
          <p:nvPicPr>
            <p:cNvPr id="45" name="Bild 44" descr="test.dta_RT4398.07.dta.png"/>
            <p:cNvPicPr>
              <a:picLocks noChangeAspect="1"/>
            </p:cNvPicPr>
            <p:nvPr/>
          </p:nvPicPr>
          <p:blipFill>
            <a:blip r:embed="rId18"/>
            <a:stretch>
              <a:fillRect/>
            </a:stretch>
          </p:blipFill>
          <p:spPr>
            <a:xfrm>
              <a:off x="1397000" y="4876800"/>
              <a:ext cx="1270000" cy="635000"/>
            </a:xfrm>
            <a:prstGeom prst="rect">
              <a:avLst/>
            </a:prstGeom>
          </p:spPr>
        </p:pic>
        <p:pic>
          <p:nvPicPr>
            <p:cNvPr id="46" name="Bild 45" descr="test.dta_RT4408.11.dta.png"/>
            <p:cNvPicPr>
              <a:picLocks noChangeAspect="1"/>
            </p:cNvPicPr>
            <p:nvPr/>
          </p:nvPicPr>
          <p:blipFill>
            <a:blip r:embed="rId19"/>
            <a:stretch>
              <a:fillRect/>
            </a:stretch>
          </p:blipFill>
          <p:spPr>
            <a:xfrm>
              <a:off x="1473200" y="4800600"/>
              <a:ext cx="1270000" cy="635000"/>
            </a:xfrm>
            <a:prstGeom prst="rect">
              <a:avLst/>
            </a:prstGeom>
          </p:spPr>
        </p:pic>
        <p:pic>
          <p:nvPicPr>
            <p:cNvPr id="47" name="Bild 46" descr="test.dta_RT4417.75.dta.png"/>
            <p:cNvPicPr>
              <a:picLocks noChangeAspect="1"/>
            </p:cNvPicPr>
            <p:nvPr/>
          </p:nvPicPr>
          <p:blipFill>
            <a:blip r:embed="rId20"/>
            <a:stretch>
              <a:fillRect/>
            </a:stretch>
          </p:blipFill>
          <p:spPr>
            <a:xfrm>
              <a:off x="1549400" y="4724400"/>
              <a:ext cx="1270000" cy="635000"/>
            </a:xfrm>
            <a:prstGeom prst="rect">
              <a:avLst/>
            </a:prstGeom>
          </p:spPr>
        </p:pic>
        <p:pic>
          <p:nvPicPr>
            <p:cNvPr id="48" name="Bild 47" descr="test.dta_RT4427.37.dta.png"/>
            <p:cNvPicPr>
              <a:picLocks noChangeAspect="1"/>
            </p:cNvPicPr>
            <p:nvPr/>
          </p:nvPicPr>
          <p:blipFill>
            <a:blip r:embed="rId21"/>
            <a:stretch>
              <a:fillRect/>
            </a:stretch>
          </p:blipFill>
          <p:spPr>
            <a:xfrm>
              <a:off x="1625600" y="4648200"/>
              <a:ext cx="1270000" cy="635000"/>
            </a:xfrm>
            <a:prstGeom prst="rect">
              <a:avLst/>
            </a:prstGeom>
          </p:spPr>
        </p:pic>
        <p:pic>
          <p:nvPicPr>
            <p:cNvPr id="49" name="Bild 48" descr="test.dta_RT4437.dta.png"/>
            <p:cNvPicPr>
              <a:picLocks noChangeAspect="1"/>
            </p:cNvPicPr>
            <p:nvPr/>
          </p:nvPicPr>
          <p:blipFill>
            <a:blip r:embed="rId22"/>
            <a:stretch>
              <a:fillRect/>
            </a:stretch>
          </p:blipFill>
          <p:spPr>
            <a:xfrm>
              <a:off x="1701800" y="4572000"/>
              <a:ext cx="1270000" cy="63500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lstStyle/>
          <a:p>
            <a:r>
              <a:rPr lang="de-DE" dirty="0"/>
              <a:t>LC-</a:t>
            </a:r>
            <a:r>
              <a:rPr lang="de-DE" dirty="0" smtClean="0"/>
              <a:t>MS Data </a:t>
            </a:r>
            <a:r>
              <a:rPr lang="de-DE" dirty="0"/>
              <a:t>(</a:t>
            </a:r>
            <a:r>
              <a:rPr lang="de-DE" dirty="0" err="1"/>
              <a:t>Map</a:t>
            </a:r>
            <a:r>
              <a:rPr lang="de-DE" dirty="0"/>
              <a:t>)</a:t>
            </a:r>
          </a:p>
        </p:txBody>
      </p:sp>
      <p:sp>
        <p:nvSpPr>
          <p:cNvPr id="412" name="Foliennummernplatzhalter 3"/>
          <p:cNvSpPr>
            <a:spLocks noGrp="1"/>
          </p:cNvSpPr>
          <p:nvPr>
            <p:ph type="sldNum" sz="quarter" idx="10"/>
          </p:nvPr>
        </p:nvSpPr>
        <p:spPr/>
        <p:txBody>
          <a:bodyPr/>
          <a:lstStyle/>
          <a:p>
            <a:fld id="{D4C640A6-8DD2-C247-80A1-A4941784F4D5}" type="slidenum">
              <a:rPr lang="de-DE"/>
              <a:pPr/>
              <a:t>39</a:t>
            </a:fld>
            <a:endParaRPr lang="de-DE"/>
          </a:p>
        </p:txBody>
      </p:sp>
      <p:pic>
        <p:nvPicPr>
          <p:cNvPr id="816131" name="Picture 3" descr="Bildschirmphoto16"/>
          <p:cNvPicPr>
            <a:picLocks noChangeAspect="1" noChangeArrowheads="1"/>
          </p:cNvPicPr>
          <p:nvPr/>
        </p:nvPicPr>
        <p:blipFill>
          <a:blip r:embed="rId3">
            <a:clrChange>
              <a:clrFrom>
                <a:srgbClr val="EEEEE6"/>
              </a:clrFrom>
              <a:clrTo>
                <a:srgbClr val="EEEEE6">
                  <a:alpha val="0"/>
                </a:srgbClr>
              </a:clrTo>
            </a:clrChange>
          </a:blip>
          <a:srcRect l="2942" t="12614" r="1079" b="2220"/>
          <a:stretch>
            <a:fillRect/>
          </a:stretch>
        </p:blipFill>
        <p:spPr bwMode="auto">
          <a:xfrm>
            <a:off x="0" y="836613"/>
            <a:ext cx="9324975" cy="5905500"/>
          </a:xfrm>
          <a:prstGeom prst="rect">
            <a:avLst/>
          </a:prstGeom>
          <a:noFill/>
        </p:spPr>
      </p:pic>
      <p:sp>
        <p:nvSpPr>
          <p:cNvPr id="816535" name="Oval 407"/>
          <p:cNvSpPr>
            <a:spLocks noChangeArrowheads="1"/>
          </p:cNvSpPr>
          <p:nvPr/>
        </p:nvSpPr>
        <p:spPr bwMode="auto">
          <a:xfrm rot="276959">
            <a:off x="2382838" y="5113338"/>
            <a:ext cx="790575" cy="238125"/>
          </a:xfrm>
          <a:prstGeom prst="ellipse">
            <a:avLst/>
          </a:prstGeom>
          <a:noFill/>
          <a:ln w="28575">
            <a:solidFill>
              <a:srgbClr val="0000FF"/>
            </a:solidFill>
            <a:round/>
            <a:headEnd/>
            <a:tailEnd/>
          </a:ln>
          <a:effectLst/>
        </p:spPr>
        <p:txBody>
          <a:bodyPr wrap="none" anchor="ctr">
            <a:prstTxWarp prst="textNoShape">
              <a:avLst/>
            </a:prstTxWarp>
          </a:bodyPr>
          <a:lstStyle/>
          <a:p>
            <a:endParaRPr lang="de-DE" dirty="0">
              <a:latin typeface="Calibri"/>
            </a:endParaRPr>
          </a:p>
        </p:txBody>
      </p:sp>
      <p:grpSp>
        <p:nvGrpSpPr>
          <p:cNvPr id="5" name="Group 412"/>
          <p:cNvGrpSpPr>
            <a:grpSpLocks/>
          </p:cNvGrpSpPr>
          <p:nvPr/>
        </p:nvGrpSpPr>
        <p:grpSpPr bwMode="auto">
          <a:xfrm>
            <a:off x="3059113" y="2108200"/>
            <a:ext cx="5095873" cy="2976563"/>
            <a:chOff x="1927" y="1328"/>
            <a:chExt cx="3210" cy="1875"/>
          </a:xfrm>
        </p:grpSpPr>
        <p:sp>
          <p:nvSpPr>
            <p:cNvPr id="816536" name="Line 408"/>
            <p:cNvSpPr>
              <a:spLocks noChangeShapeType="1"/>
            </p:cNvSpPr>
            <p:nvPr/>
          </p:nvSpPr>
          <p:spPr bwMode="auto">
            <a:xfrm flipV="1">
              <a:off x="1927" y="1570"/>
              <a:ext cx="635" cy="1633"/>
            </a:xfrm>
            <a:prstGeom prst="line">
              <a:avLst/>
            </a:prstGeom>
            <a:noFill/>
            <a:ln w="57150">
              <a:solidFill>
                <a:srgbClr val="0000FF"/>
              </a:solidFill>
              <a:round/>
              <a:headEnd/>
              <a:tailEnd type="triangle" w="med" len="med"/>
            </a:ln>
            <a:effectLst/>
          </p:spPr>
          <p:txBody>
            <a:bodyPr anchor="ctr">
              <a:prstTxWarp prst="textNoShape">
                <a:avLst/>
              </a:prstTxWarp>
            </a:bodyPr>
            <a:lstStyle/>
            <a:p>
              <a:endParaRPr lang="de-DE" dirty="0">
                <a:latin typeface="Calibri"/>
              </a:endParaRPr>
            </a:p>
          </p:txBody>
        </p:sp>
        <p:sp>
          <p:nvSpPr>
            <p:cNvPr id="816537" name="Rectangle 409"/>
            <p:cNvSpPr>
              <a:spLocks noChangeArrowheads="1"/>
            </p:cNvSpPr>
            <p:nvPr/>
          </p:nvSpPr>
          <p:spPr bwMode="auto">
            <a:xfrm>
              <a:off x="2215" y="1328"/>
              <a:ext cx="2922" cy="485"/>
            </a:xfrm>
            <a:prstGeom prst="rect">
              <a:avLst/>
            </a:prstGeom>
            <a:noFill/>
            <a:ln w="9525">
              <a:noFill/>
              <a:miter lim="800000"/>
              <a:headEnd/>
              <a:tailEnd/>
            </a:ln>
            <a:effectLst/>
          </p:spPr>
          <p:txBody>
            <a:bodyPr wrap="none">
              <a:prstTxWarp prst="textNoShape">
                <a:avLst/>
              </a:prstTxWarp>
              <a:spAutoFit/>
            </a:bodyPr>
            <a:lstStyle/>
            <a:p>
              <a:pPr lvl="1" algn="l">
                <a:lnSpc>
                  <a:spcPct val="80000"/>
                </a:lnSpc>
                <a:spcBef>
                  <a:spcPct val="20000"/>
                </a:spcBef>
              </a:pPr>
              <a:r>
                <a:rPr lang="en-US" sz="2400" dirty="0" smtClean="0">
                  <a:solidFill>
                    <a:schemeClr val="accent2"/>
                  </a:solidFill>
                  <a:latin typeface="Calibri"/>
                </a:rPr>
                <a:t>Quantification</a:t>
              </a:r>
            </a:p>
            <a:p>
              <a:pPr lvl="1" algn="l">
                <a:lnSpc>
                  <a:spcPct val="80000"/>
                </a:lnSpc>
                <a:spcBef>
                  <a:spcPct val="20000"/>
                </a:spcBef>
              </a:pPr>
              <a:r>
                <a:rPr lang="en-US" sz="2400" b="0" dirty="0">
                  <a:solidFill>
                    <a:schemeClr val="tx1"/>
                  </a:solidFill>
                  <a:latin typeface="Calibri"/>
                </a:rPr>
                <a:t> (15 </a:t>
              </a:r>
              <a:r>
                <a:rPr lang="en-US" sz="2400" b="0" dirty="0" err="1">
                  <a:solidFill>
                    <a:schemeClr val="tx1"/>
                  </a:solidFill>
                  <a:latin typeface="Calibri"/>
                </a:rPr>
                <a:t>nmol/µl</a:t>
              </a:r>
              <a:r>
                <a:rPr lang="en-US" sz="2400" b="0" dirty="0">
                  <a:solidFill>
                    <a:schemeClr val="tx1"/>
                  </a:solidFill>
                  <a:latin typeface="Calibri"/>
                </a:rPr>
                <a:t>, 3x</a:t>
              </a:r>
              <a:r>
                <a:rPr lang="en-US" sz="2400" b="0" dirty="0" smtClean="0">
                  <a:solidFill>
                    <a:schemeClr val="tx1"/>
                  </a:solidFill>
                  <a:latin typeface="Calibri"/>
                </a:rPr>
                <a:t> over-expressed, </a:t>
              </a:r>
              <a:r>
                <a:rPr lang="en-US" sz="2400" b="0" dirty="0">
                  <a:solidFill>
                    <a:schemeClr val="tx1"/>
                  </a:solidFill>
                  <a:latin typeface="Calibri"/>
                </a:rPr>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6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5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Terms</a:t>
            </a:r>
            <a:endParaRPr lang="en-US" dirty="0"/>
          </a:p>
        </p:txBody>
      </p:sp>
      <p:sp>
        <p:nvSpPr>
          <p:cNvPr id="3" name="Inhaltsplatzhalter 2"/>
          <p:cNvSpPr>
            <a:spLocks noGrp="1"/>
          </p:cNvSpPr>
          <p:nvPr>
            <p:ph idx="1"/>
          </p:nvPr>
        </p:nvSpPr>
        <p:spPr>
          <a:xfrm>
            <a:off x="155448" y="990600"/>
            <a:ext cx="8836152" cy="4022576"/>
          </a:xfrm>
        </p:spPr>
        <p:txBody>
          <a:bodyPr/>
          <a:lstStyle/>
          <a:p>
            <a:r>
              <a:rPr lang="en-US" sz="2800" b="1" dirty="0" smtClean="0">
                <a:solidFill>
                  <a:schemeClr val="accent5"/>
                </a:solidFill>
              </a:rPr>
              <a:t>Analyte</a:t>
            </a:r>
            <a:r>
              <a:rPr lang="en-US" sz="2800" dirty="0" smtClean="0">
                <a:solidFill>
                  <a:schemeClr val="accent5"/>
                </a:solidFill>
              </a:rPr>
              <a:t> </a:t>
            </a:r>
            <a:r>
              <a:rPr lang="en-US" sz="2800" dirty="0" smtClean="0"/>
              <a:t>– the stuff we want to analyze (proteins, peptides, metabolites)</a:t>
            </a:r>
          </a:p>
          <a:p>
            <a:r>
              <a:rPr lang="en-US" sz="2800" b="1" dirty="0" smtClean="0">
                <a:solidFill>
                  <a:srgbClr val="D06B20"/>
                </a:solidFill>
              </a:rPr>
              <a:t>Matrix</a:t>
            </a:r>
            <a:r>
              <a:rPr lang="en-US" sz="2800" dirty="0" smtClean="0">
                <a:solidFill>
                  <a:srgbClr val="D06B20"/>
                </a:solidFill>
              </a:rPr>
              <a:t> </a:t>
            </a:r>
            <a:r>
              <a:rPr lang="en-US" sz="2800" dirty="0" smtClean="0"/>
              <a:t>– the components of the sample that are not </a:t>
            </a:r>
            <a:r>
              <a:rPr lang="en-US" sz="2800" dirty="0" err="1" smtClean="0"/>
              <a:t>analytes</a:t>
            </a:r>
            <a:endParaRPr lang="en-US" sz="2800" dirty="0" smtClean="0"/>
          </a:p>
          <a:p>
            <a:r>
              <a:rPr lang="en-US" sz="2800" dirty="0" smtClean="0"/>
              <a:t>The matrix can significantly impact the way the whole analysis is performed</a:t>
            </a:r>
          </a:p>
          <a:p>
            <a:r>
              <a:rPr lang="en-US" sz="2800" b="1" dirty="0" smtClean="0">
                <a:solidFill>
                  <a:srgbClr val="D06B20"/>
                </a:solidFill>
              </a:rPr>
              <a:t>Example</a:t>
            </a:r>
          </a:p>
          <a:p>
            <a:pPr lvl="1"/>
            <a:r>
              <a:rPr lang="en-US" sz="2400" dirty="0" smtClean="0"/>
              <a:t>Proteomics analysis from urine</a:t>
            </a:r>
          </a:p>
          <a:p>
            <a:pPr lvl="1"/>
            <a:r>
              <a:rPr lang="en-US" sz="2400" dirty="0" smtClean="0"/>
              <a:t>Urine contains </a:t>
            </a:r>
          </a:p>
          <a:p>
            <a:pPr lvl="2"/>
            <a:r>
              <a:rPr lang="en-US" sz="2000" dirty="0" smtClean="0"/>
              <a:t>Proteins and peptides – the </a:t>
            </a:r>
            <a:r>
              <a:rPr lang="en-US" sz="2000" b="1" dirty="0" smtClean="0">
                <a:solidFill>
                  <a:srgbClr val="D06B20"/>
                </a:solidFill>
              </a:rPr>
              <a:t>analytes</a:t>
            </a:r>
          </a:p>
          <a:p>
            <a:pPr lvl="2"/>
            <a:r>
              <a:rPr lang="en-US" sz="2000" dirty="0" smtClean="0"/>
              <a:t>Water</a:t>
            </a:r>
          </a:p>
          <a:p>
            <a:pPr lvl="2"/>
            <a:r>
              <a:rPr lang="en-US" sz="2000" dirty="0" smtClean="0"/>
              <a:t>Metabolites</a:t>
            </a:r>
          </a:p>
          <a:p>
            <a:pPr lvl="2"/>
            <a:r>
              <a:rPr lang="en-US" sz="2000" dirty="0" smtClean="0"/>
              <a:t>Urea</a:t>
            </a:r>
          </a:p>
          <a:p>
            <a:pPr lvl="2"/>
            <a:r>
              <a:rPr lang="en-US" sz="2000" dirty="0" smtClean="0"/>
              <a:t>…</a:t>
            </a:r>
          </a:p>
          <a:p>
            <a:pPr lvl="1"/>
            <a:endParaRPr lang="en-US" sz="2400" dirty="0"/>
          </a:p>
        </p:txBody>
      </p:sp>
      <p:sp>
        <p:nvSpPr>
          <p:cNvPr id="6" name="Geschweifte Klammer rechts 5"/>
          <p:cNvSpPr/>
          <p:nvPr/>
        </p:nvSpPr>
        <p:spPr bwMode="auto">
          <a:xfrm>
            <a:off x="2843808" y="5589240"/>
            <a:ext cx="304800" cy="1060477"/>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en-US" dirty="0">
              <a:latin typeface="Calibri"/>
            </a:endParaRPr>
          </a:p>
        </p:txBody>
      </p:sp>
      <p:sp>
        <p:nvSpPr>
          <p:cNvPr id="7" name="Textfeld 6"/>
          <p:cNvSpPr txBox="1"/>
          <p:nvPr/>
        </p:nvSpPr>
        <p:spPr>
          <a:xfrm>
            <a:off x="3259107" y="5877272"/>
            <a:ext cx="880845" cy="400110"/>
          </a:xfrm>
          <a:prstGeom prst="rect">
            <a:avLst/>
          </a:prstGeom>
          <a:noFill/>
        </p:spPr>
        <p:txBody>
          <a:bodyPr wrap="none" rtlCol="0">
            <a:spAutoFit/>
          </a:bodyPr>
          <a:lstStyle/>
          <a:p>
            <a:r>
              <a:rPr lang="en-US" sz="2000" dirty="0" smtClean="0">
                <a:solidFill>
                  <a:srgbClr val="D06B20"/>
                </a:solidFill>
                <a:latin typeface="Calibri"/>
              </a:rPr>
              <a:t>matrix</a:t>
            </a:r>
            <a:endParaRPr lang="en-US" sz="2800" dirty="0">
              <a:solidFill>
                <a:srgbClr val="D06B20"/>
              </a:solidFill>
              <a:latin typeface="Calibri"/>
            </a:endParaRPr>
          </a:p>
        </p:txBody>
      </p:sp>
    </p:spTree>
    <p:extLst>
      <p:ext uri="{BB962C8B-B14F-4D97-AF65-F5344CB8AC3E}">
        <p14:creationId xmlns:p14="http://schemas.microsoft.com/office/powerpoint/2010/main" val="2593258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Label-Free </a:t>
            </a:r>
            <a:r>
              <a:rPr lang="de-DE" dirty="0" err="1" smtClean="0"/>
              <a:t>Quantification</a:t>
            </a:r>
            <a:r>
              <a:rPr lang="de-DE" dirty="0" smtClean="0"/>
              <a:t> (LFQ)</a:t>
            </a:r>
            <a:endParaRPr lang="de-DE" dirty="0"/>
          </a:p>
        </p:txBody>
      </p:sp>
      <p:sp>
        <p:nvSpPr>
          <p:cNvPr id="3" name="Inhaltsplatzhalter 2"/>
          <p:cNvSpPr>
            <a:spLocks noGrp="1"/>
          </p:cNvSpPr>
          <p:nvPr>
            <p:ph idx="1"/>
          </p:nvPr>
        </p:nvSpPr>
        <p:spPr/>
        <p:txBody>
          <a:bodyPr/>
          <a:lstStyle/>
          <a:p>
            <a:r>
              <a:rPr lang="en-US" dirty="0" smtClean="0"/>
              <a:t>Label-free quantification is probably the most natural way of quantifying </a:t>
            </a:r>
          </a:p>
          <a:p>
            <a:pPr lvl="1"/>
            <a:r>
              <a:rPr lang="en-US" b="1" dirty="0" smtClean="0">
                <a:solidFill>
                  <a:srgbClr val="A51E37"/>
                </a:solidFill>
              </a:rPr>
              <a:t>No labeling required</a:t>
            </a:r>
            <a:r>
              <a:rPr lang="en-US" dirty="0" smtClean="0"/>
              <a:t>, removing further sources of error, no restriction on sample generation, cheap</a:t>
            </a:r>
          </a:p>
          <a:p>
            <a:pPr lvl="1"/>
            <a:r>
              <a:rPr lang="en-US" dirty="0" smtClean="0"/>
              <a:t>Data on different samples acquired in different measurements – </a:t>
            </a:r>
            <a:r>
              <a:rPr lang="en-US" b="1" dirty="0" smtClean="0">
                <a:solidFill>
                  <a:srgbClr val="A51E37"/>
                </a:solidFill>
              </a:rPr>
              <a:t>higher reproducibility needed</a:t>
            </a:r>
          </a:p>
          <a:p>
            <a:pPr lvl="1"/>
            <a:r>
              <a:rPr lang="en-US" b="1" dirty="0" smtClean="0">
                <a:solidFill>
                  <a:srgbClr val="A51E37"/>
                </a:solidFill>
              </a:rPr>
              <a:t>Manual analysis difficult</a:t>
            </a:r>
          </a:p>
          <a:p>
            <a:pPr lvl="1"/>
            <a:r>
              <a:rPr lang="en-US" b="1" dirty="0" smtClean="0">
                <a:solidFill>
                  <a:srgbClr val="A51E37"/>
                </a:solidFill>
              </a:rPr>
              <a:t>Scales very well</a:t>
            </a:r>
            <a:r>
              <a:rPr lang="en-US" dirty="0" smtClean="0"/>
              <a:t> with the number of samples, basically no limit, no difference in the analysis between 2 or 100 samples</a:t>
            </a:r>
            <a:endParaRPr lang="en-US" dirty="0"/>
          </a:p>
        </p:txBody>
      </p:sp>
    </p:spTree>
    <p:extLst>
      <p:ext uri="{BB962C8B-B14F-4D97-AF65-F5344CB8AC3E}">
        <p14:creationId xmlns:p14="http://schemas.microsoft.com/office/powerpoint/2010/main" val="2483352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ild 65" descr="test.map.png"/>
          <p:cNvPicPr>
            <a:picLocks noChangeAspect="1"/>
          </p:cNvPicPr>
          <p:nvPr/>
        </p:nvPicPr>
        <p:blipFill>
          <a:blip r:embed="rId2">
            <a:duotone>
              <a:prstClr val="black"/>
              <a:srgbClr val="00FF12">
                <a:tint val="45000"/>
                <a:satMod val="400000"/>
              </a:srgbClr>
            </a:duotone>
          </a:blip>
          <a:srcRect l="9138" t="58732" r="46897" b="6341"/>
          <a:stretch>
            <a:fillRect/>
          </a:stretch>
        </p:blipFill>
        <p:spPr>
          <a:xfrm>
            <a:off x="5940152" y="908720"/>
            <a:ext cx="1296144" cy="1152128"/>
          </a:xfrm>
          <a:prstGeom prst="rect">
            <a:avLst/>
          </a:prstGeom>
        </p:spPr>
      </p:pic>
      <p:pic>
        <p:nvPicPr>
          <p:cNvPr id="67" name="Bild 66" descr="test.map.png"/>
          <p:cNvPicPr>
            <a:picLocks noChangeAspect="1"/>
          </p:cNvPicPr>
          <p:nvPr/>
        </p:nvPicPr>
        <p:blipFill>
          <a:blip r:embed="rId2">
            <a:duotone>
              <a:prstClr val="black"/>
              <a:schemeClr val="accent5">
                <a:tint val="45000"/>
                <a:satMod val="400000"/>
              </a:schemeClr>
            </a:duotone>
          </a:blip>
          <a:srcRect l="9138" t="58732" r="46897" b="6341"/>
          <a:stretch>
            <a:fillRect/>
          </a:stretch>
        </p:blipFill>
        <p:spPr>
          <a:xfrm>
            <a:off x="7452320" y="908720"/>
            <a:ext cx="1296144" cy="1152128"/>
          </a:xfrm>
          <a:prstGeom prst="rect">
            <a:avLst/>
          </a:prstGeom>
        </p:spPr>
      </p:pic>
      <p:pic>
        <p:nvPicPr>
          <p:cNvPr id="62" name="Bild 61" descr="test.map.png"/>
          <p:cNvPicPr>
            <a:picLocks noChangeAspect="1"/>
          </p:cNvPicPr>
          <p:nvPr/>
        </p:nvPicPr>
        <p:blipFill>
          <a:blip r:embed="rId2">
            <a:duotone>
              <a:prstClr val="black"/>
              <a:schemeClr val="tx2">
                <a:tint val="45000"/>
                <a:satMod val="400000"/>
              </a:schemeClr>
            </a:duotone>
          </a:blip>
          <a:srcRect l="9138" t="58732" r="46897" b="6341"/>
          <a:stretch>
            <a:fillRect/>
          </a:stretch>
        </p:blipFill>
        <p:spPr>
          <a:xfrm>
            <a:off x="4427984" y="908720"/>
            <a:ext cx="1296144" cy="1152128"/>
          </a:xfrm>
          <a:prstGeom prst="rect">
            <a:avLst/>
          </a:prstGeom>
        </p:spPr>
      </p:pic>
      <p:sp>
        <p:nvSpPr>
          <p:cNvPr id="2" name="Titel 1"/>
          <p:cNvSpPr>
            <a:spLocks noGrp="1"/>
          </p:cNvSpPr>
          <p:nvPr>
            <p:ph type="title"/>
          </p:nvPr>
        </p:nvSpPr>
        <p:spPr/>
        <p:txBody>
          <a:bodyPr/>
          <a:lstStyle/>
          <a:p>
            <a:r>
              <a:rPr lang="de-DE" dirty="0" smtClean="0"/>
              <a:t>LFQ – Analysis </a:t>
            </a:r>
            <a:r>
              <a:rPr lang="de-DE" dirty="0" err="1" smtClean="0"/>
              <a:t>Strategy</a:t>
            </a:r>
            <a:endParaRPr lang="de-DE" dirty="0"/>
          </a:p>
        </p:txBody>
      </p:sp>
      <p:sp>
        <p:nvSpPr>
          <p:cNvPr id="3" name="Inhaltsplatzhalter 2"/>
          <p:cNvSpPr>
            <a:spLocks noGrp="1"/>
          </p:cNvSpPr>
          <p:nvPr>
            <p:ph idx="1"/>
          </p:nvPr>
        </p:nvSpPr>
        <p:spPr>
          <a:xfrm>
            <a:off x="152400" y="990600"/>
            <a:ext cx="4635624" cy="5410200"/>
          </a:xfrm>
        </p:spPr>
        <p:txBody>
          <a:bodyPr>
            <a:normAutofit/>
          </a:bodyPr>
          <a:lstStyle/>
          <a:p>
            <a:pPr marL="514350" indent="-514350">
              <a:lnSpc>
                <a:spcPct val="130000"/>
              </a:lnSpc>
              <a:buFont typeface="+mj-lt"/>
              <a:buAutoNum type="arabicPeriod"/>
            </a:pPr>
            <a:r>
              <a:rPr lang="de-DE" sz="2400" b="1" dirty="0" smtClean="0">
                <a:solidFill>
                  <a:srgbClr val="A51E37"/>
                </a:solidFill>
              </a:rPr>
              <a:t>Find</a:t>
            </a:r>
            <a:r>
              <a:rPr lang="de-DE" sz="2400" dirty="0" smtClean="0">
                <a:solidFill>
                  <a:srgbClr val="A51E37"/>
                </a:solidFill>
              </a:rPr>
              <a:t> </a:t>
            </a:r>
            <a:r>
              <a:rPr lang="de-DE" sz="2400" dirty="0" err="1" smtClean="0"/>
              <a:t>features</a:t>
            </a:r>
            <a:r>
              <a:rPr lang="de-DE" sz="2400" dirty="0" smtClean="0"/>
              <a:t> in all </a:t>
            </a:r>
            <a:r>
              <a:rPr lang="de-DE" sz="2400" dirty="0" err="1" smtClean="0"/>
              <a:t>maps</a:t>
            </a:r>
            <a:endParaRPr lang="de-DE" sz="2400" dirty="0" smtClean="0"/>
          </a:p>
        </p:txBody>
      </p:sp>
      <p:sp>
        <p:nvSpPr>
          <p:cNvPr id="60" name="Rectangle 30"/>
          <p:cNvSpPr>
            <a:spLocks noChangeArrowheads="1"/>
          </p:cNvSpPr>
          <p:nvPr/>
        </p:nvSpPr>
        <p:spPr bwMode="auto">
          <a:xfrm>
            <a:off x="4427984"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4" name="Rectangle 30"/>
          <p:cNvSpPr>
            <a:spLocks noChangeArrowheads="1"/>
          </p:cNvSpPr>
          <p:nvPr/>
        </p:nvSpPr>
        <p:spPr bwMode="auto">
          <a:xfrm>
            <a:off x="5940152"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5" name="Rectangle 30"/>
          <p:cNvSpPr>
            <a:spLocks noChangeArrowheads="1"/>
          </p:cNvSpPr>
          <p:nvPr/>
        </p:nvSpPr>
        <p:spPr bwMode="auto">
          <a:xfrm>
            <a:off x="7452320"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nvGrpSpPr>
          <p:cNvPr id="5" name="Gruppierung 4"/>
          <p:cNvGrpSpPr/>
          <p:nvPr/>
        </p:nvGrpSpPr>
        <p:grpSpPr>
          <a:xfrm>
            <a:off x="5940152" y="2186036"/>
            <a:ext cx="1296144" cy="1125538"/>
            <a:chOff x="5940152" y="2186036"/>
            <a:chExt cx="1296144" cy="1125538"/>
          </a:xfrm>
        </p:grpSpPr>
        <p:sp>
          <p:nvSpPr>
            <p:cNvPr id="98" name="Oval 9"/>
            <p:cNvSpPr>
              <a:spLocks noChangeArrowheads="1"/>
            </p:cNvSpPr>
            <p:nvPr/>
          </p:nvSpPr>
          <p:spPr bwMode="auto">
            <a:xfrm>
              <a:off x="6660877" y="227176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9" name="Oval 10"/>
            <p:cNvSpPr>
              <a:spLocks noChangeArrowheads="1"/>
            </p:cNvSpPr>
            <p:nvPr/>
          </p:nvSpPr>
          <p:spPr bwMode="auto">
            <a:xfrm>
              <a:off x="5940152" y="2948036"/>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0" name="Oval 11"/>
            <p:cNvSpPr>
              <a:spLocks noChangeArrowheads="1"/>
            </p:cNvSpPr>
            <p:nvPr/>
          </p:nvSpPr>
          <p:spPr bwMode="auto">
            <a:xfrm>
              <a:off x="6570389" y="27670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1" name="Oval 16"/>
            <p:cNvSpPr>
              <a:spLocks noChangeArrowheads="1"/>
            </p:cNvSpPr>
            <p:nvPr/>
          </p:nvSpPr>
          <p:spPr bwMode="auto">
            <a:xfrm>
              <a:off x="6749777" y="2946449"/>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2" name="Rectangle 30"/>
            <p:cNvSpPr>
              <a:spLocks noChangeArrowheads="1"/>
            </p:cNvSpPr>
            <p:nvPr/>
          </p:nvSpPr>
          <p:spPr bwMode="auto">
            <a:xfrm>
              <a:off x="5940152"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1" name="Oval 11"/>
            <p:cNvSpPr>
              <a:spLocks noChangeArrowheads="1"/>
            </p:cNvSpPr>
            <p:nvPr/>
          </p:nvSpPr>
          <p:spPr bwMode="auto">
            <a:xfrm>
              <a:off x="6444208"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2" name="Oval 11"/>
            <p:cNvSpPr>
              <a:spLocks noChangeArrowheads="1"/>
            </p:cNvSpPr>
            <p:nvPr/>
          </p:nvSpPr>
          <p:spPr bwMode="auto">
            <a:xfrm>
              <a:off x="6300192" y="234888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3" name="Oval 11"/>
            <p:cNvSpPr>
              <a:spLocks noChangeArrowheads="1"/>
            </p:cNvSpPr>
            <p:nvPr/>
          </p:nvSpPr>
          <p:spPr bwMode="auto">
            <a:xfrm>
              <a:off x="7001792" y="2564904"/>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4" name="Oval 11"/>
            <p:cNvSpPr>
              <a:spLocks noChangeArrowheads="1"/>
            </p:cNvSpPr>
            <p:nvPr/>
          </p:nvSpPr>
          <p:spPr bwMode="auto">
            <a:xfrm>
              <a:off x="6722789"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grpSp>
        <p:nvGrpSpPr>
          <p:cNvPr id="4" name="Gruppierung 3"/>
          <p:cNvGrpSpPr/>
          <p:nvPr/>
        </p:nvGrpSpPr>
        <p:grpSpPr>
          <a:xfrm>
            <a:off x="4427984" y="2186036"/>
            <a:ext cx="1296144" cy="1125538"/>
            <a:chOff x="4427984" y="2186036"/>
            <a:chExt cx="1296144" cy="1125538"/>
          </a:xfrm>
        </p:grpSpPr>
        <p:sp>
          <p:nvSpPr>
            <p:cNvPr id="35" name="Oval 9"/>
            <p:cNvSpPr>
              <a:spLocks noChangeArrowheads="1"/>
            </p:cNvSpPr>
            <p:nvPr/>
          </p:nvSpPr>
          <p:spPr bwMode="auto">
            <a:xfrm>
              <a:off x="5351909" y="227176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6" name="Oval 10"/>
            <p:cNvSpPr>
              <a:spLocks noChangeArrowheads="1"/>
            </p:cNvSpPr>
            <p:nvPr/>
          </p:nvSpPr>
          <p:spPr bwMode="auto">
            <a:xfrm>
              <a:off x="4631184" y="2948036"/>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7" name="Oval 11"/>
            <p:cNvSpPr>
              <a:spLocks noChangeArrowheads="1"/>
            </p:cNvSpPr>
            <p:nvPr/>
          </p:nvSpPr>
          <p:spPr bwMode="auto">
            <a:xfrm>
              <a:off x="5261421" y="2767061"/>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42" name="Oval 16"/>
            <p:cNvSpPr>
              <a:spLocks noChangeArrowheads="1"/>
            </p:cNvSpPr>
            <p:nvPr/>
          </p:nvSpPr>
          <p:spPr bwMode="auto">
            <a:xfrm>
              <a:off x="5440809" y="2946449"/>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53" name="Rectangle 30"/>
            <p:cNvSpPr>
              <a:spLocks noChangeArrowheads="1"/>
            </p:cNvSpPr>
            <p:nvPr/>
          </p:nvSpPr>
          <p:spPr bwMode="auto">
            <a:xfrm>
              <a:off x="4427984"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5" name="Oval 11"/>
            <p:cNvSpPr>
              <a:spLocks noChangeArrowheads="1"/>
            </p:cNvSpPr>
            <p:nvPr/>
          </p:nvSpPr>
          <p:spPr bwMode="auto">
            <a:xfrm>
              <a:off x="5076056" y="3124076"/>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grpSp>
      <p:grpSp>
        <p:nvGrpSpPr>
          <p:cNvPr id="6" name="Gruppierung 5"/>
          <p:cNvGrpSpPr/>
          <p:nvPr/>
        </p:nvGrpSpPr>
        <p:grpSpPr>
          <a:xfrm>
            <a:off x="7452320" y="2186036"/>
            <a:ext cx="1296144" cy="1125538"/>
            <a:chOff x="7452320" y="2186036"/>
            <a:chExt cx="1296144" cy="1125538"/>
          </a:xfrm>
        </p:grpSpPr>
        <p:sp>
          <p:nvSpPr>
            <p:cNvPr id="110" name="Oval 9"/>
            <p:cNvSpPr>
              <a:spLocks noChangeArrowheads="1"/>
            </p:cNvSpPr>
            <p:nvPr/>
          </p:nvSpPr>
          <p:spPr bwMode="auto">
            <a:xfrm>
              <a:off x="8497069" y="227176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1" name="Oval 10"/>
            <p:cNvSpPr>
              <a:spLocks noChangeArrowheads="1"/>
            </p:cNvSpPr>
            <p:nvPr/>
          </p:nvSpPr>
          <p:spPr bwMode="auto">
            <a:xfrm>
              <a:off x="7776344" y="2948036"/>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2" name="Oval 11"/>
            <p:cNvSpPr>
              <a:spLocks noChangeArrowheads="1"/>
            </p:cNvSpPr>
            <p:nvPr/>
          </p:nvSpPr>
          <p:spPr bwMode="auto">
            <a:xfrm>
              <a:off x="8406581" y="2767061"/>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3" name="Oval 16"/>
            <p:cNvSpPr>
              <a:spLocks noChangeArrowheads="1"/>
            </p:cNvSpPr>
            <p:nvPr/>
          </p:nvSpPr>
          <p:spPr bwMode="auto">
            <a:xfrm>
              <a:off x="8585969" y="2946449"/>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4" name="Rectangle 30"/>
            <p:cNvSpPr>
              <a:spLocks noChangeArrowheads="1"/>
            </p:cNvSpPr>
            <p:nvPr/>
          </p:nvSpPr>
          <p:spPr bwMode="auto">
            <a:xfrm>
              <a:off x="7452320"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6" name="Oval 11"/>
            <p:cNvSpPr>
              <a:spLocks noChangeArrowheads="1"/>
            </p:cNvSpPr>
            <p:nvPr/>
          </p:nvSpPr>
          <p:spPr bwMode="auto">
            <a:xfrm>
              <a:off x="7793880" y="2348880"/>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spTree>
    <p:extLst>
      <p:ext uri="{BB962C8B-B14F-4D97-AF65-F5344CB8AC3E}">
        <p14:creationId xmlns:p14="http://schemas.microsoft.com/office/powerpoint/2010/main" val="1399551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Bild 65" descr="test.map.png"/>
          <p:cNvPicPr>
            <a:picLocks noChangeAspect="1"/>
          </p:cNvPicPr>
          <p:nvPr/>
        </p:nvPicPr>
        <p:blipFill>
          <a:blip r:embed="rId2">
            <a:duotone>
              <a:prstClr val="black"/>
              <a:srgbClr val="00FF12">
                <a:tint val="45000"/>
                <a:satMod val="400000"/>
              </a:srgbClr>
            </a:duotone>
          </a:blip>
          <a:srcRect l="9138" t="58732" r="46897" b="6341"/>
          <a:stretch>
            <a:fillRect/>
          </a:stretch>
        </p:blipFill>
        <p:spPr>
          <a:xfrm>
            <a:off x="5940152" y="908720"/>
            <a:ext cx="1296144" cy="1152128"/>
          </a:xfrm>
          <a:prstGeom prst="rect">
            <a:avLst/>
          </a:prstGeom>
        </p:spPr>
      </p:pic>
      <p:pic>
        <p:nvPicPr>
          <p:cNvPr id="67" name="Bild 66" descr="test.map.png"/>
          <p:cNvPicPr>
            <a:picLocks noChangeAspect="1"/>
          </p:cNvPicPr>
          <p:nvPr/>
        </p:nvPicPr>
        <p:blipFill>
          <a:blip r:embed="rId2">
            <a:duotone>
              <a:prstClr val="black"/>
              <a:schemeClr val="accent5">
                <a:tint val="45000"/>
                <a:satMod val="400000"/>
              </a:schemeClr>
            </a:duotone>
          </a:blip>
          <a:srcRect l="9138" t="58732" r="46897" b="6341"/>
          <a:stretch>
            <a:fillRect/>
          </a:stretch>
        </p:blipFill>
        <p:spPr>
          <a:xfrm>
            <a:off x="7452320" y="908720"/>
            <a:ext cx="1296144" cy="1152128"/>
          </a:xfrm>
          <a:prstGeom prst="rect">
            <a:avLst/>
          </a:prstGeom>
        </p:spPr>
      </p:pic>
      <p:pic>
        <p:nvPicPr>
          <p:cNvPr id="62" name="Bild 61" descr="test.map.png"/>
          <p:cNvPicPr>
            <a:picLocks noChangeAspect="1"/>
          </p:cNvPicPr>
          <p:nvPr/>
        </p:nvPicPr>
        <p:blipFill>
          <a:blip r:embed="rId2">
            <a:duotone>
              <a:prstClr val="black"/>
              <a:schemeClr val="tx2">
                <a:tint val="45000"/>
                <a:satMod val="400000"/>
              </a:schemeClr>
            </a:duotone>
          </a:blip>
          <a:srcRect l="9138" t="58732" r="46897" b="6341"/>
          <a:stretch>
            <a:fillRect/>
          </a:stretch>
        </p:blipFill>
        <p:spPr>
          <a:xfrm>
            <a:off x="4427984" y="908720"/>
            <a:ext cx="1296144" cy="1152128"/>
          </a:xfrm>
          <a:prstGeom prst="rect">
            <a:avLst/>
          </a:prstGeom>
        </p:spPr>
      </p:pic>
      <p:sp>
        <p:nvSpPr>
          <p:cNvPr id="2" name="Titel 1"/>
          <p:cNvSpPr>
            <a:spLocks noGrp="1"/>
          </p:cNvSpPr>
          <p:nvPr>
            <p:ph type="title"/>
          </p:nvPr>
        </p:nvSpPr>
        <p:spPr/>
        <p:txBody>
          <a:bodyPr/>
          <a:lstStyle/>
          <a:p>
            <a:r>
              <a:rPr lang="de-DE" dirty="0" smtClean="0"/>
              <a:t>LFQ – Analysis </a:t>
            </a:r>
            <a:r>
              <a:rPr lang="de-DE" dirty="0" err="1" smtClean="0"/>
              <a:t>Strategy</a:t>
            </a:r>
            <a:endParaRPr lang="de-DE" dirty="0"/>
          </a:p>
        </p:txBody>
      </p:sp>
      <p:sp>
        <p:nvSpPr>
          <p:cNvPr id="3" name="Inhaltsplatzhalter 2"/>
          <p:cNvSpPr>
            <a:spLocks noGrp="1"/>
          </p:cNvSpPr>
          <p:nvPr>
            <p:ph idx="1"/>
          </p:nvPr>
        </p:nvSpPr>
        <p:spPr>
          <a:xfrm>
            <a:off x="152400" y="990600"/>
            <a:ext cx="4635624" cy="5410200"/>
          </a:xfrm>
        </p:spPr>
        <p:txBody>
          <a:bodyPr>
            <a:normAutofit/>
          </a:bodyPr>
          <a:lstStyle/>
          <a:p>
            <a:pPr marL="514350" indent="-514350">
              <a:lnSpc>
                <a:spcPct val="130000"/>
              </a:lnSpc>
              <a:buFont typeface="+mj-lt"/>
              <a:buAutoNum type="arabicPeriod"/>
            </a:pPr>
            <a:r>
              <a:rPr lang="de-DE" sz="2400" b="1" dirty="0" smtClean="0">
                <a:solidFill>
                  <a:srgbClr val="A51E37"/>
                </a:solidFill>
              </a:rPr>
              <a:t>Find</a:t>
            </a:r>
            <a:r>
              <a:rPr lang="de-DE" sz="2400" dirty="0" smtClean="0">
                <a:solidFill>
                  <a:srgbClr val="A51E37"/>
                </a:solidFill>
              </a:rPr>
              <a:t> </a:t>
            </a:r>
            <a:r>
              <a:rPr lang="de-DE" sz="2400" dirty="0" err="1" smtClean="0"/>
              <a:t>features</a:t>
            </a:r>
            <a:r>
              <a:rPr lang="de-DE" sz="2400" dirty="0" smtClean="0"/>
              <a:t> in all </a:t>
            </a:r>
            <a:r>
              <a:rPr lang="de-DE" sz="2400" dirty="0" err="1" smtClean="0"/>
              <a:t>maps</a:t>
            </a:r>
            <a:endParaRPr lang="de-DE" sz="2400" dirty="0" smtClean="0"/>
          </a:p>
          <a:p>
            <a:pPr marL="514350" indent="-514350">
              <a:lnSpc>
                <a:spcPct val="130000"/>
              </a:lnSpc>
              <a:buFont typeface="+mj-lt"/>
              <a:buAutoNum type="arabicPeriod"/>
            </a:pPr>
            <a:r>
              <a:rPr lang="de-DE" sz="2400" b="1" dirty="0" err="1" smtClean="0">
                <a:solidFill>
                  <a:srgbClr val="A51E37"/>
                </a:solidFill>
              </a:rPr>
              <a:t>Align</a:t>
            </a:r>
            <a:r>
              <a:rPr lang="de-DE" sz="2400" dirty="0" smtClean="0">
                <a:solidFill>
                  <a:srgbClr val="A51E37"/>
                </a:solidFill>
              </a:rPr>
              <a:t> </a:t>
            </a:r>
            <a:r>
              <a:rPr lang="de-DE" sz="2400" dirty="0" err="1" smtClean="0"/>
              <a:t>maps</a:t>
            </a:r>
            <a:r>
              <a:rPr lang="de-DE" sz="2400" dirty="0" smtClean="0"/>
              <a:t> </a:t>
            </a:r>
          </a:p>
        </p:txBody>
      </p:sp>
      <p:sp>
        <p:nvSpPr>
          <p:cNvPr id="35" name="Oval 9"/>
          <p:cNvSpPr>
            <a:spLocks noChangeArrowheads="1"/>
          </p:cNvSpPr>
          <p:nvPr/>
        </p:nvSpPr>
        <p:spPr bwMode="auto">
          <a:xfrm>
            <a:off x="5351909" y="227176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6" name="Oval 10"/>
          <p:cNvSpPr>
            <a:spLocks noChangeArrowheads="1"/>
          </p:cNvSpPr>
          <p:nvPr/>
        </p:nvSpPr>
        <p:spPr bwMode="auto">
          <a:xfrm>
            <a:off x="4631184" y="2948036"/>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7" name="Oval 11"/>
          <p:cNvSpPr>
            <a:spLocks noChangeArrowheads="1"/>
          </p:cNvSpPr>
          <p:nvPr/>
        </p:nvSpPr>
        <p:spPr bwMode="auto">
          <a:xfrm>
            <a:off x="5261421" y="2767061"/>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42" name="Oval 16"/>
          <p:cNvSpPr>
            <a:spLocks noChangeArrowheads="1"/>
          </p:cNvSpPr>
          <p:nvPr/>
        </p:nvSpPr>
        <p:spPr bwMode="auto">
          <a:xfrm>
            <a:off x="5440809" y="2946449"/>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53" name="Rectangle 30"/>
          <p:cNvSpPr>
            <a:spLocks noChangeArrowheads="1"/>
          </p:cNvSpPr>
          <p:nvPr/>
        </p:nvSpPr>
        <p:spPr bwMode="auto">
          <a:xfrm>
            <a:off x="4427984"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0" name="Rectangle 30"/>
          <p:cNvSpPr>
            <a:spLocks noChangeArrowheads="1"/>
          </p:cNvSpPr>
          <p:nvPr/>
        </p:nvSpPr>
        <p:spPr bwMode="auto">
          <a:xfrm>
            <a:off x="4427984"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4" name="Rectangle 30"/>
          <p:cNvSpPr>
            <a:spLocks noChangeArrowheads="1"/>
          </p:cNvSpPr>
          <p:nvPr/>
        </p:nvSpPr>
        <p:spPr bwMode="auto">
          <a:xfrm>
            <a:off x="5940152"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5" name="Rectangle 30"/>
          <p:cNvSpPr>
            <a:spLocks noChangeArrowheads="1"/>
          </p:cNvSpPr>
          <p:nvPr/>
        </p:nvSpPr>
        <p:spPr bwMode="auto">
          <a:xfrm>
            <a:off x="7452320"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8" name="Oval 9"/>
          <p:cNvSpPr>
            <a:spLocks noChangeArrowheads="1"/>
          </p:cNvSpPr>
          <p:nvPr/>
        </p:nvSpPr>
        <p:spPr bwMode="auto">
          <a:xfrm>
            <a:off x="6660877" y="227176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9" name="Oval 10"/>
          <p:cNvSpPr>
            <a:spLocks noChangeArrowheads="1"/>
          </p:cNvSpPr>
          <p:nvPr/>
        </p:nvSpPr>
        <p:spPr bwMode="auto">
          <a:xfrm>
            <a:off x="5940152" y="2948036"/>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0" name="Oval 11"/>
          <p:cNvSpPr>
            <a:spLocks noChangeArrowheads="1"/>
          </p:cNvSpPr>
          <p:nvPr/>
        </p:nvSpPr>
        <p:spPr bwMode="auto">
          <a:xfrm>
            <a:off x="6570389" y="27670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1" name="Oval 16"/>
          <p:cNvSpPr>
            <a:spLocks noChangeArrowheads="1"/>
          </p:cNvSpPr>
          <p:nvPr/>
        </p:nvSpPr>
        <p:spPr bwMode="auto">
          <a:xfrm>
            <a:off x="6749777" y="2946449"/>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2" name="Rectangle 30"/>
          <p:cNvSpPr>
            <a:spLocks noChangeArrowheads="1"/>
          </p:cNvSpPr>
          <p:nvPr/>
        </p:nvSpPr>
        <p:spPr bwMode="auto">
          <a:xfrm>
            <a:off x="5940152"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10" name="Oval 9"/>
          <p:cNvSpPr>
            <a:spLocks noChangeArrowheads="1"/>
          </p:cNvSpPr>
          <p:nvPr/>
        </p:nvSpPr>
        <p:spPr bwMode="auto">
          <a:xfrm>
            <a:off x="8497069" y="227176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1" name="Oval 10"/>
          <p:cNvSpPr>
            <a:spLocks noChangeArrowheads="1"/>
          </p:cNvSpPr>
          <p:nvPr/>
        </p:nvSpPr>
        <p:spPr bwMode="auto">
          <a:xfrm>
            <a:off x="7776344" y="2948036"/>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2" name="Oval 11"/>
          <p:cNvSpPr>
            <a:spLocks noChangeArrowheads="1"/>
          </p:cNvSpPr>
          <p:nvPr/>
        </p:nvSpPr>
        <p:spPr bwMode="auto">
          <a:xfrm>
            <a:off x="8406581" y="2767061"/>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3" name="Oval 16"/>
          <p:cNvSpPr>
            <a:spLocks noChangeArrowheads="1"/>
          </p:cNvSpPr>
          <p:nvPr/>
        </p:nvSpPr>
        <p:spPr bwMode="auto">
          <a:xfrm>
            <a:off x="8585969" y="2946449"/>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4" name="Rectangle 30"/>
          <p:cNvSpPr>
            <a:spLocks noChangeArrowheads="1"/>
          </p:cNvSpPr>
          <p:nvPr/>
        </p:nvSpPr>
        <p:spPr bwMode="auto">
          <a:xfrm>
            <a:off x="7452320"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1" name="Oval 11"/>
          <p:cNvSpPr>
            <a:spLocks noChangeArrowheads="1"/>
          </p:cNvSpPr>
          <p:nvPr/>
        </p:nvSpPr>
        <p:spPr bwMode="auto">
          <a:xfrm>
            <a:off x="6444208"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2" name="Oval 11"/>
          <p:cNvSpPr>
            <a:spLocks noChangeArrowheads="1"/>
          </p:cNvSpPr>
          <p:nvPr/>
        </p:nvSpPr>
        <p:spPr bwMode="auto">
          <a:xfrm>
            <a:off x="6300192" y="234888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3" name="Oval 11"/>
          <p:cNvSpPr>
            <a:spLocks noChangeArrowheads="1"/>
          </p:cNvSpPr>
          <p:nvPr/>
        </p:nvSpPr>
        <p:spPr bwMode="auto">
          <a:xfrm>
            <a:off x="7001792" y="2564904"/>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4" name="Oval 11"/>
          <p:cNvSpPr>
            <a:spLocks noChangeArrowheads="1"/>
          </p:cNvSpPr>
          <p:nvPr/>
        </p:nvSpPr>
        <p:spPr bwMode="auto">
          <a:xfrm>
            <a:off x="6722789"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5" name="Oval 11"/>
          <p:cNvSpPr>
            <a:spLocks noChangeArrowheads="1"/>
          </p:cNvSpPr>
          <p:nvPr/>
        </p:nvSpPr>
        <p:spPr bwMode="auto">
          <a:xfrm>
            <a:off x="5076056" y="3124076"/>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6" name="Oval 11"/>
          <p:cNvSpPr>
            <a:spLocks noChangeArrowheads="1"/>
          </p:cNvSpPr>
          <p:nvPr/>
        </p:nvSpPr>
        <p:spPr bwMode="auto">
          <a:xfrm>
            <a:off x="7793880" y="2348880"/>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nvGrpSpPr>
          <p:cNvPr id="150" name="Gruppierung 149"/>
          <p:cNvGrpSpPr/>
          <p:nvPr/>
        </p:nvGrpSpPr>
        <p:grpSpPr>
          <a:xfrm>
            <a:off x="4427984" y="3527598"/>
            <a:ext cx="1296144" cy="1125538"/>
            <a:chOff x="4427984" y="3527598"/>
            <a:chExt cx="1296144" cy="1125538"/>
          </a:xfrm>
        </p:grpSpPr>
        <p:sp>
          <p:nvSpPr>
            <p:cNvPr id="88"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7" name="Oval 9"/>
            <p:cNvSpPr>
              <a:spLocks noChangeArrowheads="1"/>
            </p:cNvSpPr>
            <p:nvPr/>
          </p:nvSpPr>
          <p:spPr bwMode="auto">
            <a:xfrm>
              <a:off x="5148709" y="3613323"/>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8" name="Oval 10"/>
            <p:cNvSpPr>
              <a:spLocks noChangeArrowheads="1"/>
            </p:cNvSpPr>
            <p:nvPr/>
          </p:nvSpPr>
          <p:spPr bwMode="auto">
            <a:xfrm>
              <a:off x="4427984" y="4289598"/>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9" name="Oval 11"/>
            <p:cNvSpPr>
              <a:spLocks noChangeArrowheads="1"/>
            </p:cNvSpPr>
            <p:nvPr/>
          </p:nvSpPr>
          <p:spPr bwMode="auto">
            <a:xfrm>
              <a:off x="5058221" y="4108623"/>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0" name="Oval 16"/>
            <p:cNvSpPr>
              <a:spLocks noChangeArrowheads="1"/>
            </p:cNvSpPr>
            <p:nvPr/>
          </p:nvSpPr>
          <p:spPr bwMode="auto">
            <a:xfrm>
              <a:off x="5237609" y="428801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1"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2" name="Oval 11"/>
            <p:cNvSpPr>
              <a:spLocks noChangeArrowheads="1"/>
            </p:cNvSpPr>
            <p:nvPr/>
          </p:nvSpPr>
          <p:spPr bwMode="auto">
            <a:xfrm>
              <a:off x="4872856" y="4465638"/>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grpSp>
      <p:grpSp>
        <p:nvGrpSpPr>
          <p:cNvPr id="151" name="Gruppierung 150"/>
          <p:cNvGrpSpPr/>
          <p:nvPr/>
        </p:nvGrpSpPr>
        <p:grpSpPr>
          <a:xfrm>
            <a:off x="5940152" y="3527598"/>
            <a:ext cx="1296144" cy="1125538"/>
            <a:chOff x="5940152" y="3527598"/>
            <a:chExt cx="1296144" cy="1125538"/>
          </a:xfrm>
        </p:grpSpPr>
        <p:sp>
          <p:nvSpPr>
            <p:cNvPr id="134"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5"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6"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7"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8"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9"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0"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1"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2"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grpSp>
        <p:nvGrpSpPr>
          <p:cNvPr id="149" name="Gruppierung 148"/>
          <p:cNvGrpSpPr/>
          <p:nvPr/>
        </p:nvGrpSpPr>
        <p:grpSpPr>
          <a:xfrm>
            <a:off x="7434784" y="3527598"/>
            <a:ext cx="1313680" cy="1125538"/>
            <a:chOff x="7434784" y="3527598"/>
            <a:chExt cx="1313680" cy="1125538"/>
          </a:xfrm>
        </p:grpSpPr>
        <p:sp>
          <p:nvSpPr>
            <p:cNvPr id="143" name="Oval 9"/>
            <p:cNvSpPr>
              <a:spLocks noChangeArrowheads="1"/>
            </p:cNvSpPr>
            <p:nvPr/>
          </p:nvSpPr>
          <p:spPr bwMode="auto">
            <a:xfrm>
              <a:off x="8155509" y="3613323"/>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4" name="Oval 10"/>
            <p:cNvSpPr>
              <a:spLocks noChangeArrowheads="1"/>
            </p:cNvSpPr>
            <p:nvPr/>
          </p:nvSpPr>
          <p:spPr bwMode="auto">
            <a:xfrm>
              <a:off x="7434784" y="4289598"/>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5" name="Oval 11"/>
            <p:cNvSpPr>
              <a:spLocks noChangeArrowheads="1"/>
            </p:cNvSpPr>
            <p:nvPr/>
          </p:nvSpPr>
          <p:spPr bwMode="auto">
            <a:xfrm>
              <a:off x="8065021" y="4108623"/>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6" name="Oval 16"/>
            <p:cNvSpPr>
              <a:spLocks noChangeArrowheads="1"/>
            </p:cNvSpPr>
            <p:nvPr/>
          </p:nvSpPr>
          <p:spPr bwMode="auto">
            <a:xfrm>
              <a:off x="8244409" y="428801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7" name="Rectangle 30"/>
            <p:cNvSpPr>
              <a:spLocks noChangeArrowheads="1"/>
            </p:cNvSpPr>
            <p:nvPr/>
          </p:nvSpPr>
          <p:spPr bwMode="auto">
            <a:xfrm>
              <a:off x="7452320"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8" name="Oval 11"/>
            <p:cNvSpPr>
              <a:spLocks noChangeArrowheads="1"/>
            </p:cNvSpPr>
            <p:nvPr/>
          </p:nvSpPr>
          <p:spPr bwMode="auto">
            <a:xfrm>
              <a:off x="7505848" y="3690442"/>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spTree>
    <p:extLst>
      <p:ext uri="{BB962C8B-B14F-4D97-AF65-F5344CB8AC3E}">
        <p14:creationId xmlns:p14="http://schemas.microsoft.com/office/powerpoint/2010/main" val="482128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uppierung 176"/>
          <p:cNvGrpSpPr/>
          <p:nvPr/>
        </p:nvGrpSpPr>
        <p:grpSpPr>
          <a:xfrm>
            <a:off x="5940152" y="4823742"/>
            <a:ext cx="1296144" cy="1125538"/>
            <a:chOff x="5940152" y="4823742"/>
            <a:chExt cx="1296144" cy="1125538"/>
          </a:xfrm>
        </p:grpSpPr>
        <p:sp>
          <p:nvSpPr>
            <p:cNvPr id="153"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4" name="Oval 9"/>
            <p:cNvSpPr>
              <a:spLocks noChangeArrowheads="1"/>
            </p:cNvSpPr>
            <p:nvPr/>
          </p:nvSpPr>
          <p:spPr bwMode="auto">
            <a:xfrm>
              <a:off x="6660877" y="4909467"/>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5" name="Oval 10"/>
            <p:cNvSpPr>
              <a:spLocks noChangeArrowheads="1"/>
            </p:cNvSpPr>
            <p:nvPr/>
          </p:nvSpPr>
          <p:spPr bwMode="auto">
            <a:xfrm>
              <a:off x="5940152" y="5585742"/>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6" name="Oval 11"/>
            <p:cNvSpPr>
              <a:spLocks noChangeArrowheads="1"/>
            </p:cNvSpPr>
            <p:nvPr/>
          </p:nvSpPr>
          <p:spPr bwMode="auto">
            <a:xfrm>
              <a:off x="6570389" y="5404767"/>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7" name="Oval 16"/>
            <p:cNvSpPr>
              <a:spLocks noChangeArrowheads="1"/>
            </p:cNvSpPr>
            <p:nvPr/>
          </p:nvSpPr>
          <p:spPr bwMode="auto">
            <a:xfrm>
              <a:off x="6749777" y="5584155"/>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8"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9" name="Oval 11"/>
            <p:cNvSpPr>
              <a:spLocks noChangeArrowheads="1"/>
            </p:cNvSpPr>
            <p:nvPr/>
          </p:nvSpPr>
          <p:spPr bwMode="auto">
            <a:xfrm>
              <a:off x="6385024" y="5761782"/>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grpSp>
      <p:pic>
        <p:nvPicPr>
          <p:cNvPr id="66" name="Bild 65" descr="test.map.png"/>
          <p:cNvPicPr>
            <a:picLocks noChangeAspect="1"/>
          </p:cNvPicPr>
          <p:nvPr/>
        </p:nvPicPr>
        <p:blipFill>
          <a:blip r:embed="rId2">
            <a:duotone>
              <a:prstClr val="black"/>
              <a:srgbClr val="00FF12">
                <a:tint val="45000"/>
                <a:satMod val="400000"/>
              </a:srgbClr>
            </a:duotone>
          </a:blip>
          <a:srcRect l="9138" t="58732" r="46897" b="6341"/>
          <a:stretch>
            <a:fillRect/>
          </a:stretch>
        </p:blipFill>
        <p:spPr>
          <a:xfrm>
            <a:off x="5940152" y="908720"/>
            <a:ext cx="1296144" cy="1152128"/>
          </a:xfrm>
          <a:prstGeom prst="rect">
            <a:avLst/>
          </a:prstGeom>
        </p:spPr>
      </p:pic>
      <p:pic>
        <p:nvPicPr>
          <p:cNvPr id="67" name="Bild 66" descr="test.map.png"/>
          <p:cNvPicPr>
            <a:picLocks noChangeAspect="1"/>
          </p:cNvPicPr>
          <p:nvPr/>
        </p:nvPicPr>
        <p:blipFill>
          <a:blip r:embed="rId2">
            <a:duotone>
              <a:prstClr val="black"/>
              <a:schemeClr val="accent5">
                <a:tint val="45000"/>
                <a:satMod val="400000"/>
              </a:schemeClr>
            </a:duotone>
          </a:blip>
          <a:srcRect l="9138" t="58732" r="46897" b="6341"/>
          <a:stretch>
            <a:fillRect/>
          </a:stretch>
        </p:blipFill>
        <p:spPr>
          <a:xfrm>
            <a:off x="7452320" y="908720"/>
            <a:ext cx="1296144" cy="1152128"/>
          </a:xfrm>
          <a:prstGeom prst="rect">
            <a:avLst/>
          </a:prstGeom>
        </p:spPr>
      </p:pic>
      <p:pic>
        <p:nvPicPr>
          <p:cNvPr id="62" name="Bild 61" descr="test.map.png"/>
          <p:cNvPicPr>
            <a:picLocks noChangeAspect="1"/>
          </p:cNvPicPr>
          <p:nvPr/>
        </p:nvPicPr>
        <p:blipFill>
          <a:blip r:embed="rId2">
            <a:duotone>
              <a:prstClr val="black"/>
              <a:schemeClr val="tx2">
                <a:tint val="45000"/>
                <a:satMod val="400000"/>
              </a:schemeClr>
            </a:duotone>
          </a:blip>
          <a:srcRect l="9138" t="58732" r="46897" b="6341"/>
          <a:stretch>
            <a:fillRect/>
          </a:stretch>
        </p:blipFill>
        <p:spPr>
          <a:xfrm>
            <a:off x="4427984" y="908720"/>
            <a:ext cx="1296144" cy="1152128"/>
          </a:xfrm>
          <a:prstGeom prst="rect">
            <a:avLst/>
          </a:prstGeom>
        </p:spPr>
      </p:pic>
      <p:sp>
        <p:nvSpPr>
          <p:cNvPr id="2" name="Titel 1"/>
          <p:cNvSpPr>
            <a:spLocks noGrp="1"/>
          </p:cNvSpPr>
          <p:nvPr>
            <p:ph type="title"/>
          </p:nvPr>
        </p:nvSpPr>
        <p:spPr/>
        <p:txBody>
          <a:bodyPr/>
          <a:lstStyle/>
          <a:p>
            <a:r>
              <a:rPr lang="de-DE" dirty="0" smtClean="0"/>
              <a:t>LFQ – Analysis </a:t>
            </a:r>
            <a:r>
              <a:rPr lang="de-DE" dirty="0" err="1" smtClean="0"/>
              <a:t>Strategy</a:t>
            </a:r>
            <a:endParaRPr lang="de-DE" dirty="0"/>
          </a:p>
        </p:txBody>
      </p:sp>
      <p:sp>
        <p:nvSpPr>
          <p:cNvPr id="3" name="Inhaltsplatzhalter 2"/>
          <p:cNvSpPr>
            <a:spLocks noGrp="1"/>
          </p:cNvSpPr>
          <p:nvPr>
            <p:ph idx="1"/>
          </p:nvPr>
        </p:nvSpPr>
        <p:spPr>
          <a:xfrm>
            <a:off x="152400" y="990600"/>
            <a:ext cx="4635624" cy="5410200"/>
          </a:xfrm>
        </p:spPr>
        <p:txBody>
          <a:bodyPr>
            <a:normAutofit/>
          </a:bodyPr>
          <a:lstStyle/>
          <a:p>
            <a:pPr marL="514350" indent="-514350">
              <a:lnSpc>
                <a:spcPct val="130000"/>
              </a:lnSpc>
              <a:buFont typeface="+mj-lt"/>
              <a:buAutoNum type="arabicPeriod"/>
            </a:pPr>
            <a:r>
              <a:rPr lang="de-DE" sz="2400" b="1" dirty="0" smtClean="0">
                <a:solidFill>
                  <a:srgbClr val="A51E37"/>
                </a:solidFill>
              </a:rPr>
              <a:t>Find</a:t>
            </a:r>
            <a:r>
              <a:rPr lang="de-DE" sz="2400" dirty="0" smtClean="0">
                <a:solidFill>
                  <a:srgbClr val="A51E37"/>
                </a:solidFill>
              </a:rPr>
              <a:t> </a:t>
            </a:r>
            <a:r>
              <a:rPr lang="de-DE" sz="2400" dirty="0" err="1" smtClean="0"/>
              <a:t>features</a:t>
            </a:r>
            <a:r>
              <a:rPr lang="de-DE" sz="2400" dirty="0" smtClean="0"/>
              <a:t> in all </a:t>
            </a:r>
            <a:r>
              <a:rPr lang="de-DE" sz="2400" dirty="0" err="1" smtClean="0"/>
              <a:t>maps</a:t>
            </a:r>
            <a:endParaRPr lang="de-DE" sz="2400" dirty="0" smtClean="0"/>
          </a:p>
          <a:p>
            <a:pPr marL="514350" indent="-514350">
              <a:lnSpc>
                <a:spcPct val="130000"/>
              </a:lnSpc>
              <a:buFont typeface="+mj-lt"/>
              <a:buAutoNum type="arabicPeriod"/>
            </a:pPr>
            <a:r>
              <a:rPr lang="de-DE" sz="2400" b="1" dirty="0" err="1" smtClean="0">
                <a:solidFill>
                  <a:srgbClr val="A51E37"/>
                </a:solidFill>
              </a:rPr>
              <a:t>Align</a:t>
            </a:r>
            <a:r>
              <a:rPr lang="de-DE" sz="2400" dirty="0" smtClean="0">
                <a:solidFill>
                  <a:srgbClr val="A51E37"/>
                </a:solidFill>
              </a:rPr>
              <a:t> </a:t>
            </a:r>
            <a:r>
              <a:rPr lang="de-DE" sz="2400" dirty="0" err="1" smtClean="0"/>
              <a:t>maps</a:t>
            </a:r>
            <a:r>
              <a:rPr lang="de-DE" sz="2400" dirty="0" smtClean="0"/>
              <a:t> </a:t>
            </a:r>
          </a:p>
          <a:p>
            <a:pPr marL="514350" indent="-514350">
              <a:lnSpc>
                <a:spcPct val="130000"/>
              </a:lnSpc>
              <a:buFont typeface="+mj-lt"/>
              <a:buAutoNum type="arabicPeriod"/>
            </a:pPr>
            <a:r>
              <a:rPr lang="de-DE" sz="2400" b="1" dirty="0" smtClean="0">
                <a:solidFill>
                  <a:srgbClr val="A51E37"/>
                </a:solidFill>
              </a:rPr>
              <a:t>Link</a:t>
            </a:r>
            <a:r>
              <a:rPr lang="de-DE" sz="2400" dirty="0" smtClean="0">
                <a:solidFill>
                  <a:srgbClr val="A51E37"/>
                </a:solidFill>
              </a:rPr>
              <a:t> </a:t>
            </a:r>
            <a:r>
              <a:rPr lang="de-DE" sz="2400" dirty="0" err="1" smtClean="0"/>
              <a:t>corresponding</a:t>
            </a:r>
            <a:r>
              <a:rPr lang="de-DE" sz="2400" dirty="0" smtClean="0"/>
              <a:t> </a:t>
            </a:r>
            <a:r>
              <a:rPr lang="de-DE" sz="2400" dirty="0" err="1" smtClean="0"/>
              <a:t>features</a:t>
            </a:r>
            <a:endParaRPr lang="de-DE" sz="2400" dirty="0" smtClean="0"/>
          </a:p>
        </p:txBody>
      </p:sp>
      <p:sp>
        <p:nvSpPr>
          <p:cNvPr id="35" name="Oval 9"/>
          <p:cNvSpPr>
            <a:spLocks noChangeArrowheads="1"/>
          </p:cNvSpPr>
          <p:nvPr/>
        </p:nvSpPr>
        <p:spPr bwMode="auto">
          <a:xfrm>
            <a:off x="5351909" y="227176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6" name="Oval 10"/>
          <p:cNvSpPr>
            <a:spLocks noChangeArrowheads="1"/>
          </p:cNvSpPr>
          <p:nvPr/>
        </p:nvSpPr>
        <p:spPr bwMode="auto">
          <a:xfrm>
            <a:off x="4631184" y="2948036"/>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7" name="Oval 11"/>
          <p:cNvSpPr>
            <a:spLocks noChangeArrowheads="1"/>
          </p:cNvSpPr>
          <p:nvPr/>
        </p:nvSpPr>
        <p:spPr bwMode="auto">
          <a:xfrm>
            <a:off x="5261421" y="2767061"/>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42" name="Oval 16"/>
          <p:cNvSpPr>
            <a:spLocks noChangeArrowheads="1"/>
          </p:cNvSpPr>
          <p:nvPr/>
        </p:nvSpPr>
        <p:spPr bwMode="auto">
          <a:xfrm>
            <a:off x="5440809" y="2946449"/>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53" name="Rectangle 30"/>
          <p:cNvSpPr>
            <a:spLocks noChangeArrowheads="1"/>
          </p:cNvSpPr>
          <p:nvPr/>
        </p:nvSpPr>
        <p:spPr bwMode="auto">
          <a:xfrm>
            <a:off x="4427984"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0" name="Rectangle 30"/>
          <p:cNvSpPr>
            <a:spLocks noChangeArrowheads="1"/>
          </p:cNvSpPr>
          <p:nvPr/>
        </p:nvSpPr>
        <p:spPr bwMode="auto">
          <a:xfrm>
            <a:off x="4427984"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4" name="Rectangle 30"/>
          <p:cNvSpPr>
            <a:spLocks noChangeArrowheads="1"/>
          </p:cNvSpPr>
          <p:nvPr/>
        </p:nvSpPr>
        <p:spPr bwMode="auto">
          <a:xfrm>
            <a:off x="5940152"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5" name="Rectangle 30"/>
          <p:cNvSpPr>
            <a:spLocks noChangeArrowheads="1"/>
          </p:cNvSpPr>
          <p:nvPr/>
        </p:nvSpPr>
        <p:spPr bwMode="auto">
          <a:xfrm>
            <a:off x="7452320"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8" name="Oval 9"/>
          <p:cNvSpPr>
            <a:spLocks noChangeArrowheads="1"/>
          </p:cNvSpPr>
          <p:nvPr/>
        </p:nvSpPr>
        <p:spPr bwMode="auto">
          <a:xfrm>
            <a:off x="6660877" y="227176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9" name="Oval 10"/>
          <p:cNvSpPr>
            <a:spLocks noChangeArrowheads="1"/>
          </p:cNvSpPr>
          <p:nvPr/>
        </p:nvSpPr>
        <p:spPr bwMode="auto">
          <a:xfrm>
            <a:off x="5940152" y="2948036"/>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0" name="Oval 11"/>
          <p:cNvSpPr>
            <a:spLocks noChangeArrowheads="1"/>
          </p:cNvSpPr>
          <p:nvPr/>
        </p:nvSpPr>
        <p:spPr bwMode="auto">
          <a:xfrm>
            <a:off x="6570389" y="27670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1" name="Oval 16"/>
          <p:cNvSpPr>
            <a:spLocks noChangeArrowheads="1"/>
          </p:cNvSpPr>
          <p:nvPr/>
        </p:nvSpPr>
        <p:spPr bwMode="auto">
          <a:xfrm>
            <a:off x="6749777" y="2946449"/>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2" name="Rectangle 30"/>
          <p:cNvSpPr>
            <a:spLocks noChangeArrowheads="1"/>
          </p:cNvSpPr>
          <p:nvPr/>
        </p:nvSpPr>
        <p:spPr bwMode="auto">
          <a:xfrm>
            <a:off x="5940152"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10" name="Oval 9"/>
          <p:cNvSpPr>
            <a:spLocks noChangeArrowheads="1"/>
          </p:cNvSpPr>
          <p:nvPr/>
        </p:nvSpPr>
        <p:spPr bwMode="auto">
          <a:xfrm>
            <a:off x="8497069" y="227176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1" name="Oval 10"/>
          <p:cNvSpPr>
            <a:spLocks noChangeArrowheads="1"/>
          </p:cNvSpPr>
          <p:nvPr/>
        </p:nvSpPr>
        <p:spPr bwMode="auto">
          <a:xfrm>
            <a:off x="7776344" y="2948036"/>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2" name="Oval 11"/>
          <p:cNvSpPr>
            <a:spLocks noChangeArrowheads="1"/>
          </p:cNvSpPr>
          <p:nvPr/>
        </p:nvSpPr>
        <p:spPr bwMode="auto">
          <a:xfrm>
            <a:off x="8406581" y="2767061"/>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3" name="Oval 16"/>
          <p:cNvSpPr>
            <a:spLocks noChangeArrowheads="1"/>
          </p:cNvSpPr>
          <p:nvPr/>
        </p:nvSpPr>
        <p:spPr bwMode="auto">
          <a:xfrm>
            <a:off x="8585969" y="2946449"/>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4" name="Rectangle 30"/>
          <p:cNvSpPr>
            <a:spLocks noChangeArrowheads="1"/>
          </p:cNvSpPr>
          <p:nvPr/>
        </p:nvSpPr>
        <p:spPr bwMode="auto">
          <a:xfrm>
            <a:off x="7452320"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1" name="Oval 11"/>
          <p:cNvSpPr>
            <a:spLocks noChangeArrowheads="1"/>
          </p:cNvSpPr>
          <p:nvPr/>
        </p:nvSpPr>
        <p:spPr bwMode="auto">
          <a:xfrm>
            <a:off x="6444208"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2" name="Oval 11"/>
          <p:cNvSpPr>
            <a:spLocks noChangeArrowheads="1"/>
          </p:cNvSpPr>
          <p:nvPr/>
        </p:nvSpPr>
        <p:spPr bwMode="auto">
          <a:xfrm>
            <a:off x="6300192" y="234888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3" name="Oval 11"/>
          <p:cNvSpPr>
            <a:spLocks noChangeArrowheads="1"/>
          </p:cNvSpPr>
          <p:nvPr/>
        </p:nvSpPr>
        <p:spPr bwMode="auto">
          <a:xfrm>
            <a:off x="7001792" y="2564904"/>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4" name="Oval 11"/>
          <p:cNvSpPr>
            <a:spLocks noChangeArrowheads="1"/>
          </p:cNvSpPr>
          <p:nvPr/>
        </p:nvSpPr>
        <p:spPr bwMode="auto">
          <a:xfrm>
            <a:off x="6722789"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5" name="Oval 11"/>
          <p:cNvSpPr>
            <a:spLocks noChangeArrowheads="1"/>
          </p:cNvSpPr>
          <p:nvPr/>
        </p:nvSpPr>
        <p:spPr bwMode="auto">
          <a:xfrm>
            <a:off x="5076056" y="3124076"/>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6" name="Oval 11"/>
          <p:cNvSpPr>
            <a:spLocks noChangeArrowheads="1"/>
          </p:cNvSpPr>
          <p:nvPr/>
        </p:nvSpPr>
        <p:spPr bwMode="auto">
          <a:xfrm>
            <a:off x="7793880" y="2348880"/>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nvGrpSpPr>
          <p:cNvPr id="150" name="Gruppierung 149"/>
          <p:cNvGrpSpPr/>
          <p:nvPr/>
        </p:nvGrpSpPr>
        <p:grpSpPr>
          <a:xfrm>
            <a:off x="4427984" y="3527598"/>
            <a:ext cx="1296144" cy="1125538"/>
            <a:chOff x="4427984" y="3527598"/>
            <a:chExt cx="1296144" cy="1125538"/>
          </a:xfrm>
        </p:grpSpPr>
        <p:sp>
          <p:nvSpPr>
            <p:cNvPr id="88"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7" name="Oval 9"/>
            <p:cNvSpPr>
              <a:spLocks noChangeArrowheads="1"/>
            </p:cNvSpPr>
            <p:nvPr/>
          </p:nvSpPr>
          <p:spPr bwMode="auto">
            <a:xfrm>
              <a:off x="5148709" y="3613323"/>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8" name="Oval 10"/>
            <p:cNvSpPr>
              <a:spLocks noChangeArrowheads="1"/>
            </p:cNvSpPr>
            <p:nvPr/>
          </p:nvSpPr>
          <p:spPr bwMode="auto">
            <a:xfrm>
              <a:off x="4427984" y="4289598"/>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9" name="Oval 11"/>
            <p:cNvSpPr>
              <a:spLocks noChangeArrowheads="1"/>
            </p:cNvSpPr>
            <p:nvPr/>
          </p:nvSpPr>
          <p:spPr bwMode="auto">
            <a:xfrm>
              <a:off x="5058221" y="4108623"/>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0" name="Oval 16"/>
            <p:cNvSpPr>
              <a:spLocks noChangeArrowheads="1"/>
            </p:cNvSpPr>
            <p:nvPr/>
          </p:nvSpPr>
          <p:spPr bwMode="auto">
            <a:xfrm>
              <a:off x="5237609" y="428801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1"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2" name="Oval 11"/>
            <p:cNvSpPr>
              <a:spLocks noChangeArrowheads="1"/>
            </p:cNvSpPr>
            <p:nvPr/>
          </p:nvSpPr>
          <p:spPr bwMode="auto">
            <a:xfrm>
              <a:off x="4872856" y="4465638"/>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grpSp>
      <p:grpSp>
        <p:nvGrpSpPr>
          <p:cNvPr id="151" name="Gruppierung 150"/>
          <p:cNvGrpSpPr/>
          <p:nvPr/>
        </p:nvGrpSpPr>
        <p:grpSpPr>
          <a:xfrm>
            <a:off x="5940152" y="3527598"/>
            <a:ext cx="1296144" cy="1125538"/>
            <a:chOff x="5940152" y="3527598"/>
            <a:chExt cx="1296144" cy="1125538"/>
          </a:xfrm>
        </p:grpSpPr>
        <p:sp>
          <p:nvSpPr>
            <p:cNvPr id="134"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5"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6"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7"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8"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9"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0"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1"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2"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grpSp>
        <p:nvGrpSpPr>
          <p:cNvPr id="149" name="Gruppierung 148"/>
          <p:cNvGrpSpPr/>
          <p:nvPr/>
        </p:nvGrpSpPr>
        <p:grpSpPr>
          <a:xfrm>
            <a:off x="7434784" y="3527598"/>
            <a:ext cx="1313680" cy="1125538"/>
            <a:chOff x="7434784" y="3527598"/>
            <a:chExt cx="1313680" cy="1125538"/>
          </a:xfrm>
        </p:grpSpPr>
        <p:sp>
          <p:nvSpPr>
            <p:cNvPr id="143" name="Oval 9"/>
            <p:cNvSpPr>
              <a:spLocks noChangeArrowheads="1"/>
            </p:cNvSpPr>
            <p:nvPr/>
          </p:nvSpPr>
          <p:spPr bwMode="auto">
            <a:xfrm>
              <a:off x="8155509" y="3613323"/>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4" name="Oval 10"/>
            <p:cNvSpPr>
              <a:spLocks noChangeArrowheads="1"/>
            </p:cNvSpPr>
            <p:nvPr/>
          </p:nvSpPr>
          <p:spPr bwMode="auto">
            <a:xfrm>
              <a:off x="7434784" y="4289598"/>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5" name="Oval 11"/>
            <p:cNvSpPr>
              <a:spLocks noChangeArrowheads="1"/>
            </p:cNvSpPr>
            <p:nvPr/>
          </p:nvSpPr>
          <p:spPr bwMode="auto">
            <a:xfrm>
              <a:off x="8065021" y="4108623"/>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6" name="Oval 16"/>
            <p:cNvSpPr>
              <a:spLocks noChangeArrowheads="1"/>
            </p:cNvSpPr>
            <p:nvPr/>
          </p:nvSpPr>
          <p:spPr bwMode="auto">
            <a:xfrm>
              <a:off x="8244409" y="428801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7" name="Rectangle 30"/>
            <p:cNvSpPr>
              <a:spLocks noChangeArrowheads="1"/>
            </p:cNvSpPr>
            <p:nvPr/>
          </p:nvSpPr>
          <p:spPr bwMode="auto">
            <a:xfrm>
              <a:off x="7452320"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8" name="Oval 11"/>
            <p:cNvSpPr>
              <a:spLocks noChangeArrowheads="1"/>
            </p:cNvSpPr>
            <p:nvPr/>
          </p:nvSpPr>
          <p:spPr bwMode="auto">
            <a:xfrm>
              <a:off x="7505848" y="3690442"/>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sp>
        <p:nvSpPr>
          <p:cNvPr id="171" name="Oval 9"/>
          <p:cNvSpPr>
            <a:spLocks noChangeArrowheads="1"/>
          </p:cNvSpPr>
          <p:nvPr/>
        </p:nvSpPr>
        <p:spPr bwMode="auto">
          <a:xfrm>
            <a:off x="6643341" y="4909467"/>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2" name="Oval 10"/>
          <p:cNvSpPr>
            <a:spLocks noChangeArrowheads="1"/>
          </p:cNvSpPr>
          <p:nvPr/>
        </p:nvSpPr>
        <p:spPr bwMode="auto">
          <a:xfrm>
            <a:off x="5922616" y="5585742"/>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3" name="Oval 11"/>
          <p:cNvSpPr>
            <a:spLocks noChangeArrowheads="1"/>
          </p:cNvSpPr>
          <p:nvPr/>
        </p:nvSpPr>
        <p:spPr bwMode="auto">
          <a:xfrm>
            <a:off x="6552853" y="5404767"/>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4" name="Oval 16"/>
          <p:cNvSpPr>
            <a:spLocks noChangeArrowheads="1"/>
          </p:cNvSpPr>
          <p:nvPr/>
        </p:nvSpPr>
        <p:spPr bwMode="auto">
          <a:xfrm>
            <a:off x="6732241" y="5584155"/>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5"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76" name="Oval 11"/>
          <p:cNvSpPr>
            <a:spLocks noChangeArrowheads="1"/>
          </p:cNvSpPr>
          <p:nvPr/>
        </p:nvSpPr>
        <p:spPr bwMode="auto">
          <a:xfrm>
            <a:off x="5993680" y="4986586"/>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grpSp>
        <p:nvGrpSpPr>
          <p:cNvPr id="160" name="Gruppierung 159"/>
          <p:cNvGrpSpPr/>
          <p:nvPr/>
        </p:nvGrpSpPr>
        <p:grpSpPr>
          <a:xfrm>
            <a:off x="5940152" y="4823742"/>
            <a:ext cx="1296144" cy="1125538"/>
            <a:chOff x="5940152" y="3527598"/>
            <a:chExt cx="1296144" cy="1125538"/>
          </a:xfrm>
        </p:grpSpPr>
        <p:sp>
          <p:nvSpPr>
            <p:cNvPr id="161"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2"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3"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4"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5"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6"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7"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8"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9"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cxnSp>
        <p:nvCxnSpPr>
          <p:cNvPr id="181" name="Gerade Verbindung 180"/>
          <p:cNvCxnSpPr>
            <a:endCxn id="163" idx="2"/>
          </p:cNvCxnSpPr>
          <p:nvPr/>
        </p:nvCxnSpPr>
        <p:spPr bwMode="auto">
          <a:xfrm>
            <a:off x="5292080" y="5244009"/>
            <a:ext cx="1278309" cy="205208"/>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18212715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uppierung 176"/>
          <p:cNvGrpSpPr/>
          <p:nvPr/>
        </p:nvGrpSpPr>
        <p:grpSpPr>
          <a:xfrm>
            <a:off x="5940152" y="4823742"/>
            <a:ext cx="1296144" cy="1125538"/>
            <a:chOff x="5940152" y="4823742"/>
            <a:chExt cx="1296144" cy="1125538"/>
          </a:xfrm>
        </p:grpSpPr>
        <p:sp>
          <p:nvSpPr>
            <p:cNvPr id="153"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4" name="Oval 9"/>
            <p:cNvSpPr>
              <a:spLocks noChangeArrowheads="1"/>
            </p:cNvSpPr>
            <p:nvPr/>
          </p:nvSpPr>
          <p:spPr bwMode="auto">
            <a:xfrm>
              <a:off x="6660877" y="4909467"/>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5" name="Oval 10"/>
            <p:cNvSpPr>
              <a:spLocks noChangeArrowheads="1"/>
            </p:cNvSpPr>
            <p:nvPr/>
          </p:nvSpPr>
          <p:spPr bwMode="auto">
            <a:xfrm>
              <a:off x="5940152" y="5585742"/>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6" name="Oval 11"/>
            <p:cNvSpPr>
              <a:spLocks noChangeArrowheads="1"/>
            </p:cNvSpPr>
            <p:nvPr/>
          </p:nvSpPr>
          <p:spPr bwMode="auto">
            <a:xfrm>
              <a:off x="6570389" y="5404767"/>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7" name="Oval 16"/>
            <p:cNvSpPr>
              <a:spLocks noChangeArrowheads="1"/>
            </p:cNvSpPr>
            <p:nvPr/>
          </p:nvSpPr>
          <p:spPr bwMode="auto">
            <a:xfrm>
              <a:off x="6749777" y="5584155"/>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8"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9" name="Oval 11"/>
            <p:cNvSpPr>
              <a:spLocks noChangeArrowheads="1"/>
            </p:cNvSpPr>
            <p:nvPr/>
          </p:nvSpPr>
          <p:spPr bwMode="auto">
            <a:xfrm>
              <a:off x="6385024" y="5761782"/>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grpSp>
      <p:pic>
        <p:nvPicPr>
          <p:cNvPr id="66" name="Bild 65" descr="test.map.png"/>
          <p:cNvPicPr>
            <a:picLocks noChangeAspect="1"/>
          </p:cNvPicPr>
          <p:nvPr/>
        </p:nvPicPr>
        <p:blipFill>
          <a:blip r:embed="rId2">
            <a:duotone>
              <a:prstClr val="black"/>
              <a:srgbClr val="00FF12">
                <a:tint val="45000"/>
                <a:satMod val="400000"/>
              </a:srgbClr>
            </a:duotone>
          </a:blip>
          <a:srcRect l="9138" t="58732" r="46897" b="6341"/>
          <a:stretch>
            <a:fillRect/>
          </a:stretch>
        </p:blipFill>
        <p:spPr>
          <a:xfrm>
            <a:off x="5940152" y="908720"/>
            <a:ext cx="1296144" cy="1152128"/>
          </a:xfrm>
          <a:prstGeom prst="rect">
            <a:avLst/>
          </a:prstGeom>
        </p:spPr>
      </p:pic>
      <p:pic>
        <p:nvPicPr>
          <p:cNvPr id="67" name="Bild 66" descr="test.map.png"/>
          <p:cNvPicPr>
            <a:picLocks noChangeAspect="1"/>
          </p:cNvPicPr>
          <p:nvPr/>
        </p:nvPicPr>
        <p:blipFill>
          <a:blip r:embed="rId2">
            <a:duotone>
              <a:prstClr val="black"/>
              <a:schemeClr val="accent5">
                <a:tint val="45000"/>
                <a:satMod val="400000"/>
              </a:schemeClr>
            </a:duotone>
          </a:blip>
          <a:srcRect l="9138" t="58732" r="46897" b="6341"/>
          <a:stretch>
            <a:fillRect/>
          </a:stretch>
        </p:blipFill>
        <p:spPr>
          <a:xfrm>
            <a:off x="7452320" y="908720"/>
            <a:ext cx="1296144" cy="1152128"/>
          </a:xfrm>
          <a:prstGeom prst="rect">
            <a:avLst/>
          </a:prstGeom>
        </p:spPr>
      </p:pic>
      <p:pic>
        <p:nvPicPr>
          <p:cNvPr id="62" name="Bild 61" descr="test.map.png"/>
          <p:cNvPicPr>
            <a:picLocks noChangeAspect="1"/>
          </p:cNvPicPr>
          <p:nvPr/>
        </p:nvPicPr>
        <p:blipFill>
          <a:blip r:embed="rId2">
            <a:duotone>
              <a:prstClr val="black"/>
              <a:schemeClr val="tx2">
                <a:tint val="45000"/>
                <a:satMod val="400000"/>
              </a:schemeClr>
            </a:duotone>
          </a:blip>
          <a:srcRect l="9138" t="58732" r="46897" b="6341"/>
          <a:stretch>
            <a:fillRect/>
          </a:stretch>
        </p:blipFill>
        <p:spPr>
          <a:xfrm>
            <a:off x="4427984" y="908720"/>
            <a:ext cx="1296144" cy="1152128"/>
          </a:xfrm>
          <a:prstGeom prst="rect">
            <a:avLst/>
          </a:prstGeom>
        </p:spPr>
      </p:pic>
      <p:sp>
        <p:nvSpPr>
          <p:cNvPr id="2" name="Titel 1"/>
          <p:cNvSpPr>
            <a:spLocks noGrp="1"/>
          </p:cNvSpPr>
          <p:nvPr>
            <p:ph type="title"/>
          </p:nvPr>
        </p:nvSpPr>
        <p:spPr/>
        <p:txBody>
          <a:bodyPr/>
          <a:lstStyle/>
          <a:p>
            <a:r>
              <a:rPr lang="de-DE" dirty="0" smtClean="0"/>
              <a:t>LFQ – Analysis </a:t>
            </a:r>
            <a:r>
              <a:rPr lang="de-DE" dirty="0" err="1" smtClean="0"/>
              <a:t>Strategy</a:t>
            </a:r>
            <a:endParaRPr lang="de-DE" dirty="0"/>
          </a:p>
        </p:txBody>
      </p:sp>
      <p:sp>
        <p:nvSpPr>
          <p:cNvPr id="3" name="Inhaltsplatzhalter 2"/>
          <p:cNvSpPr>
            <a:spLocks noGrp="1"/>
          </p:cNvSpPr>
          <p:nvPr>
            <p:ph idx="1"/>
          </p:nvPr>
        </p:nvSpPr>
        <p:spPr>
          <a:xfrm>
            <a:off x="152400" y="990600"/>
            <a:ext cx="4635624" cy="5410200"/>
          </a:xfrm>
        </p:spPr>
        <p:txBody>
          <a:bodyPr>
            <a:normAutofit/>
          </a:bodyPr>
          <a:lstStyle/>
          <a:p>
            <a:pPr marL="514350" indent="-514350">
              <a:lnSpc>
                <a:spcPct val="130000"/>
              </a:lnSpc>
              <a:buFont typeface="+mj-lt"/>
              <a:buAutoNum type="arabicPeriod"/>
            </a:pPr>
            <a:r>
              <a:rPr lang="de-DE" sz="2400" b="1" dirty="0" smtClean="0">
                <a:solidFill>
                  <a:srgbClr val="A51E37"/>
                </a:solidFill>
              </a:rPr>
              <a:t>Find</a:t>
            </a:r>
            <a:r>
              <a:rPr lang="de-DE" sz="2400" dirty="0" smtClean="0">
                <a:solidFill>
                  <a:srgbClr val="A51E37"/>
                </a:solidFill>
              </a:rPr>
              <a:t> </a:t>
            </a:r>
            <a:r>
              <a:rPr lang="de-DE" sz="2400" dirty="0" err="1" smtClean="0"/>
              <a:t>features</a:t>
            </a:r>
            <a:r>
              <a:rPr lang="de-DE" sz="2400" dirty="0" smtClean="0"/>
              <a:t> in all </a:t>
            </a:r>
            <a:r>
              <a:rPr lang="de-DE" sz="2400" dirty="0" err="1" smtClean="0"/>
              <a:t>maps</a:t>
            </a:r>
            <a:endParaRPr lang="de-DE" sz="2400" dirty="0" smtClean="0"/>
          </a:p>
          <a:p>
            <a:pPr marL="514350" indent="-514350">
              <a:lnSpc>
                <a:spcPct val="130000"/>
              </a:lnSpc>
              <a:buFont typeface="+mj-lt"/>
              <a:buAutoNum type="arabicPeriod"/>
            </a:pPr>
            <a:r>
              <a:rPr lang="de-DE" sz="2400" b="1" dirty="0" err="1" smtClean="0">
                <a:solidFill>
                  <a:srgbClr val="A51E37"/>
                </a:solidFill>
              </a:rPr>
              <a:t>Align</a:t>
            </a:r>
            <a:r>
              <a:rPr lang="de-DE" sz="2400" dirty="0" smtClean="0">
                <a:solidFill>
                  <a:srgbClr val="A51E37"/>
                </a:solidFill>
              </a:rPr>
              <a:t> </a:t>
            </a:r>
            <a:r>
              <a:rPr lang="de-DE" sz="2400" dirty="0" err="1" smtClean="0"/>
              <a:t>maps</a:t>
            </a:r>
            <a:r>
              <a:rPr lang="de-DE" sz="2400" dirty="0" smtClean="0"/>
              <a:t> </a:t>
            </a:r>
          </a:p>
          <a:p>
            <a:pPr marL="514350" indent="-514350">
              <a:lnSpc>
                <a:spcPct val="130000"/>
              </a:lnSpc>
              <a:buFont typeface="+mj-lt"/>
              <a:buAutoNum type="arabicPeriod"/>
            </a:pPr>
            <a:r>
              <a:rPr lang="de-DE" sz="2400" b="1" dirty="0" smtClean="0">
                <a:solidFill>
                  <a:srgbClr val="A51E37"/>
                </a:solidFill>
              </a:rPr>
              <a:t>Link</a:t>
            </a:r>
            <a:r>
              <a:rPr lang="de-DE" sz="2400" dirty="0" smtClean="0">
                <a:solidFill>
                  <a:srgbClr val="A51E37"/>
                </a:solidFill>
              </a:rPr>
              <a:t> </a:t>
            </a:r>
            <a:r>
              <a:rPr lang="de-DE" sz="2400" dirty="0" err="1" smtClean="0"/>
              <a:t>corresponding</a:t>
            </a:r>
            <a:r>
              <a:rPr lang="de-DE" sz="2400" dirty="0" smtClean="0"/>
              <a:t> </a:t>
            </a:r>
            <a:r>
              <a:rPr lang="de-DE" sz="2400" dirty="0" err="1" smtClean="0"/>
              <a:t>features</a:t>
            </a:r>
            <a:endParaRPr lang="de-DE" sz="2400" dirty="0" smtClean="0"/>
          </a:p>
          <a:p>
            <a:pPr marL="514350" indent="-514350">
              <a:lnSpc>
                <a:spcPct val="130000"/>
              </a:lnSpc>
              <a:buFont typeface="+mj-lt"/>
              <a:buAutoNum type="arabicPeriod"/>
            </a:pPr>
            <a:r>
              <a:rPr lang="de-DE" sz="2400" b="1" dirty="0" err="1" smtClean="0">
                <a:solidFill>
                  <a:srgbClr val="A51E37"/>
                </a:solidFill>
              </a:rPr>
              <a:t>Identify</a:t>
            </a:r>
            <a:r>
              <a:rPr lang="de-DE" sz="2400" dirty="0" smtClean="0">
                <a:solidFill>
                  <a:srgbClr val="A51E37"/>
                </a:solidFill>
              </a:rPr>
              <a:t> </a:t>
            </a:r>
            <a:r>
              <a:rPr lang="de-DE" sz="2400" dirty="0" err="1" smtClean="0"/>
              <a:t>features</a:t>
            </a:r>
            <a:endParaRPr lang="de-DE" sz="2400" dirty="0" smtClean="0"/>
          </a:p>
        </p:txBody>
      </p:sp>
      <p:sp>
        <p:nvSpPr>
          <p:cNvPr id="35" name="Oval 9"/>
          <p:cNvSpPr>
            <a:spLocks noChangeArrowheads="1"/>
          </p:cNvSpPr>
          <p:nvPr/>
        </p:nvSpPr>
        <p:spPr bwMode="auto">
          <a:xfrm>
            <a:off x="5351909" y="227176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6" name="Oval 10"/>
          <p:cNvSpPr>
            <a:spLocks noChangeArrowheads="1"/>
          </p:cNvSpPr>
          <p:nvPr/>
        </p:nvSpPr>
        <p:spPr bwMode="auto">
          <a:xfrm>
            <a:off x="4631184" y="2948036"/>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7" name="Oval 11"/>
          <p:cNvSpPr>
            <a:spLocks noChangeArrowheads="1"/>
          </p:cNvSpPr>
          <p:nvPr/>
        </p:nvSpPr>
        <p:spPr bwMode="auto">
          <a:xfrm>
            <a:off x="5261421" y="2767061"/>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42" name="Oval 16"/>
          <p:cNvSpPr>
            <a:spLocks noChangeArrowheads="1"/>
          </p:cNvSpPr>
          <p:nvPr/>
        </p:nvSpPr>
        <p:spPr bwMode="auto">
          <a:xfrm>
            <a:off x="5440809" y="2946449"/>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53" name="Rectangle 30"/>
          <p:cNvSpPr>
            <a:spLocks noChangeArrowheads="1"/>
          </p:cNvSpPr>
          <p:nvPr/>
        </p:nvSpPr>
        <p:spPr bwMode="auto">
          <a:xfrm>
            <a:off x="4427984"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0" name="Rectangle 30"/>
          <p:cNvSpPr>
            <a:spLocks noChangeArrowheads="1"/>
          </p:cNvSpPr>
          <p:nvPr/>
        </p:nvSpPr>
        <p:spPr bwMode="auto">
          <a:xfrm>
            <a:off x="4427984"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4" name="Rectangle 30"/>
          <p:cNvSpPr>
            <a:spLocks noChangeArrowheads="1"/>
          </p:cNvSpPr>
          <p:nvPr/>
        </p:nvSpPr>
        <p:spPr bwMode="auto">
          <a:xfrm>
            <a:off x="5940152"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5" name="Rectangle 30"/>
          <p:cNvSpPr>
            <a:spLocks noChangeArrowheads="1"/>
          </p:cNvSpPr>
          <p:nvPr/>
        </p:nvSpPr>
        <p:spPr bwMode="auto">
          <a:xfrm>
            <a:off x="7452320"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8" name="Oval 9"/>
          <p:cNvSpPr>
            <a:spLocks noChangeArrowheads="1"/>
          </p:cNvSpPr>
          <p:nvPr/>
        </p:nvSpPr>
        <p:spPr bwMode="auto">
          <a:xfrm>
            <a:off x="6660877" y="227176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9" name="Oval 10"/>
          <p:cNvSpPr>
            <a:spLocks noChangeArrowheads="1"/>
          </p:cNvSpPr>
          <p:nvPr/>
        </p:nvSpPr>
        <p:spPr bwMode="auto">
          <a:xfrm>
            <a:off x="5940152" y="2948036"/>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0" name="Oval 11"/>
          <p:cNvSpPr>
            <a:spLocks noChangeArrowheads="1"/>
          </p:cNvSpPr>
          <p:nvPr/>
        </p:nvSpPr>
        <p:spPr bwMode="auto">
          <a:xfrm>
            <a:off x="6570389" y="27670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1" name="Oval 16"/>
          <p:cNvSpPr>
            <a:spLocks noChangeArrowheads="1"/>
          </p:cNvSpPr>
          <p:nvPr/>
        </p:nvSpPr>
        <p:spPr bwMode="auto">
          <a:xfrm>
            <a:off x="6749777" y="2946449"/>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2" name="Rectangle 30"/>
          <p:cNvSpPr>
            <a:spLocks noChangeArrowheads="1"/>
          </p:cNvSpPr>
          <p:nvPr/>
        </p:nvSpPr>
        <p:spPr bwMode="auto">
          <a:xfrm>
            <a:off x="5940152"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10" name="Oval 9"/>
          <p:cNvSpPr>
            <a:spLocks noChangeArrowheads="1"/>
          </p:cNvSpPr>
          <p:nvPr/>
        </p:nvSpPr>
        <p:spPr bwMode="auto">
          <a:xfrm>
            <a:off x="8497069" y="227176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1" name="Oval 10"/>
          <p:cNvSpPr>
            <a:spLocks noChangeArrowheads="1"/>
          </p:cNvSpPr>
          <p:nvPr/>
        </p:nvSpPr>
        <p:spPr bwMode="auto">
          <a:xfrm>
            <a:off x="7776344" y="2948036"/>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2" name="Oval 11"/>
          <p:cNvSpPr>
            <a:spLocks noChangeArrowheads="1"/>
          </p:cNvSpPr>
          <p:nvPr/>
        </p:nvSpPr>
        <p:spPr bwMode="auto">
          <a:xfrm>
            <a:off x="8406581" y="2767061"/>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3" name="Oval 16"/>
          <p:cNvSpPr>
            <a:spLocks noChangeArrowheads="1"/>
          </p:cNvSpPr>
          <p:nvPr/>
        </p:nvSpPr>
        <p:spPr bwMode="auto">
          <a:xfrm>
            <a:off x="8585969" y="2946449"/>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4" name="Rectangle 30"/>
          <p:cNvSpPr>
            <a:spLocks noChangeArrowheads="1"/>
          </p:cNvSpPr>
          <p:nvPr/>
        </p:nvSpPr>
        <p:spPr bwMode="auto">
          <a:xfrm>
            <a:off x="7452320"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1" name="Oval 11"/>
          <p:cNvSpPr>
            <a:spLocks noChangeArrowheads="1"/>
          </p:cNvSpPr>
          <p:nvPr/>
        </p:nvSpPr>
        <p:spPr bwMode="auto">
          <a:xfrm>
            <a:off x="6444208"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2" name="Oval 11"/>
          <p:cNvSpPr>
            <a:spLocks noChangeArrowheads="1"/>
          </p:cNvSpPr>
          <p:nvPr/>
        </p:nvSpPr>
        <p:spPr bwMode="auto">
          <a:xfrm>
            <a:off x="6300192" y="234888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3" name="Oval 11"/>
          <p:cNvSpPr>
            <a:spLocks noChangeArrowheads="1"/>
          </p:cNvSpPr>
          <p:nvPr/>
        </p:nvSpPr>
        <p:spPr bwMode="auto">
          <a:xfrm>
            <a:off x="7001792" y="2564904"/>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4" name="Oval 11"/>
          <p:cNvSpPr>
            <a:spLocks noChangeArrowheads="1"/>
          </p:cNvSpPr>
          <p:nvPr/>
        </p:nvSpPr>
        <p:spPr bwMode="auto">
          <a:xfrm>
            <a:off x="6722789"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5" name="Oval 11"/>
          <p:cNvSpPr>
            <a:spLocks noChangeArrowheads="1"/>
          </p:cNvSpPr>
          <p:nvPr/>
        </p:nvSpPr>
        <p:spPr bwMode="auto">
          <a:xfrm>
            <a:off x="5076056" y="3124076"/>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6" name="Oval 11"/>
          <p:cNvSpPr>
            <a:spLocks noChangeArrowheads="1"/>
          </p:cNvSpPr>
          <p:nvPr/>
        </p:nvSpPr>
        <p:spPr bwMode="auto">
          <a:xfrm>
            <a:off x="7793880" y="2348880"/>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nvGrpSpPr>
          <p:cNvPr id="150" name="Gruppierung 149"/>
          <p:cNvGrpSpPr/>
          <p:nvPr/>
        </p:nvGrpSpPr>
        <p:grpSpPr>
          <a:xfrm>
            <a:off x="4427984" y="3527598"/>
            <a:ext cx="1296144" cy="1125538"/>
            <a:chOff x="4427984" y="3527598"/>
            <a:chExt cx="1296144" cy="1125538"/>
          </a:xfrm>
        </p:grpSpPr>
        <p:sp>
          <p:nvSpPr>
            <p:cNvPr id="88"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7" name="Oval 9"/>
            <p:cNvSpPr>
              <a:spLocks noChangeArrowheads="1"/>
            </p:cNvSpPr>
            <p:nvPr/>
          </p:nvSpPr>
          <p:spPr bwMode="auto">
            <a:xfrm>
              <a:off x="5148709" y="3613323"/>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8" name="Oval 10"/>
            <p:cNvSpPr>
              <a:spLocks noChangeArrowheads="1"/>
            </p:cNvSpPr>
            <p:nvPr/>
          </p:nvSpPr>
          <p:spPr bwMode="auto">
            <a:xfrm>
              <a:off x="4427984" y="4289598"/>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9" name="Oval 11"/>
            <p:cNvSpPr>
              <a:spLocks noChangeArrowheads="1"/>
            </p:cNvSpPr>
            <p:nvPr/>
          </p:nvSpPr>
          <p:spPr bwMode="auto">
            <a:xfrm>
              <a:off x="5058221" y="4108623"/>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0" name="Oval 16"/>
            <p:cNvSpPr>
              <a:spLocks noChangeArrowheads="1"/>
            </p:cNvSpPr>
            <p:nvPr/>
          </p:nvSpPr>
          <p:spPr bwMode="auto">
            <a:xfrm>
              <a:off x="5237609" y="428801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1"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2" name="Oval 11"/>
            <p:cNvSpPr>
              <a:spLocks noChangeArrowheads="1"/>
            </p:cNvSpPr>
            <p:nvPr/>
          </p:nvSpPr>
          <p:spPr bwMode="auto">
            <a:xfrm>
              <a:off x="4872856" y="4465638"/>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grpSp>
      <p:grpSp>
        <p:nvGrpSpPr>
          <p:cNvPr id="151" name="Gruppierung 150"/>
          <p:cNvGrpSpPr/>
          <p:nvPr/>
        </p:nvGrpSpPr>
        <p:grpSpPr>
          <a:xfrm>
            <a:off x="5940152" y="3527598"/>
            <a:ext cx="1296144" cy="1125538"/>
            <a:chOff x="5940152" y="3527598"/>
            <a:chExt cx="1296144" cy="1125538"/>
          </a:xfrm>
        </p:grpSpPr>
        <p:sp>
          <p:nvSpPr>
            <p:cNvPr id="134"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5"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6"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7"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8"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9"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0"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1"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2"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grpSp>
        <p:nvGrpSpPr>
          <p:cNvPr id="149" name="Gruppierung 148"/>
          <p:cNvGrpSpPr/>
          <p:nvPr/>
        </p:nvGrpSpPr>
        <p:grpSpPr>
          <a:xfrm>
            <a:off x="7434784" y="3527598"/>
            <a:ext cx="1313680" cy="1125538"/>
            <a:chOff x="7434784" y="3527598"/>
            <a:chExt cx="1313680" cy="1125538"/>
          </a:xfrm>
        </p:grpSpPr>
        <p:sp>
          <p:nvSpPr>
            <p:cNvPr id="143" name="Oval 9"/>
            <p:cNvSpPr>
              <a:spLocks noChangeArrowheads="1"/>
            </p:cNvSpPr>
            <p:nvPr/>
          </p:nvSpPr>
          <p:spPr bwMode="auto">
            <a:xfrm>
              <a:off x="8155509" y="3613323"/>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4" name="Oval 10"/>
            <p:cNvSpPr>
              <a:spLocks noChangeArrowheads="1"/>
            </p:cNvSpPr>
            <p:nvPr/>
          </p:nvSpPr>
          <p:spPr bwMode="auto">
            <a:xfrm>
              <a:off x="7434784" y="4289598"/>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5" name="Oval 11"/>
            <p:cNvSpPr>
              <a:spLocks noChangeArrowheads="1"/>
            </p:cNvSpPr>
            <p:nvPr/>
          </p:nvSpPr>
          <p:spPr bwMode="auto">
            <a:xfrm>
              <a:off x="8065021" y="4108623"/>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6" name="Oval 16"/>
            <p:cNvSpPr>
              <a:spLocks noChangeArrowheads="1"/>
            </p:cNvSpPr>
            <p:nvPr/>
          </p:nvSpPr>
          <p:spPr bwMode="auto">
            <a:xfrm>
              <a:off x="8244409" y="428801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7" name="Rectangle 30"/>
            <p:cNvSpPr>
              <a:spLocks noChangeArrowheads="1"/>
            </p:cNvSpPr>
            <p:nvPr/>
          </p:nvSpPr>
          <p:spPr bwMode="auto">
            <a:xfrm>
              <a:off x="7452320"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8" name="Oval 11"/>
            <p:cNvSpPr>
              <a:spLocks noChangeArrowheads="1"/>
            </p:cNvSpPr>
            <p:nvPr/>
          </p:nvSpPr>
          <p:spPr bwMode="auto">
            <a:xfrm>
              <a:off x="7505848" y="3690442"/>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sp>
        <p:nvSpPr>
          <p:cNvPr id="171" name="Oval 9"/>
          <p:cNvSpPr>
            <a:spLocks noChangeArrowheads="1"/>
          </p:cNvSpPr>
          <p:nvPr/>
        </p:nvSpPr>
        <p:spPr bwMode="auto">
          <a:xfrm>
            <a:off x="6643341" y="4909467"/>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2" name="Oval 10"/>
          <p:cNvSpPr>
            <a:spLocks noChangeArrowheads="1"/>
          </p:cNvSpPr>
          <p:nvPr/>
        </p:nvSpPr>
        <p:spPr bwMode="auto">
          <a:xfrm>
            <a:off x="5922616" y="5585742"/>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3" name="Oval 11"/>
          <p:cNvSpPr>
            <a:spLocks noChangeArrowheads="1"/>
          </p:cNvSpPr>
          <p:nvPr/>
        </p:nvSpPr>
        <p:spPr bwMode="auto">
          <a:xfrm>
            <a:off x="6552853" y="5404767"/>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4" name="Oval 16"/>
          <p:cNvSpPr>
            <a:spLocks noChangeArrowheads="1"/>
          </p:cNvSpPr>
          <p:nvPr/>
        </p:nvSpPr>
        <p:spPr bwMode="auto">
          <a:xfrm>
            <a:off x="6732241" y="5584155"/>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5"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76" name="Oval 11"/>
          <p:cNvSpPr>
            <a:spLocks noChangeArrowheads="1"/>
          </p:cNvSpPr>
          <p:nvPr/>
        </p:nvSpPr>
        <p:spPr bwMode="auto">
          <a:xfrm>
            <a:off x="5993680" y="4986586"/>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grpSp>
        <p:nvGrpSpPr>
          <p:cNvPr id="160" name="Gruppierung 159"/>
          <p:cNvGrpSpPr/>
          <p:nvPr/>
        </p:nvGrpSpPr>
        <p:grpSpPr>
          <a:xfrm>
            <a:off x="5940152" y="4823742"/>
            <a:ext cx="1296144" cy="1125538"/>
            <a:chOff x="5940152" y="3527598"/>
            <a:chExt cx="1296144" cy="1125538"/>
          </a:xfrm>
        </p:grpSpPr>
        <p:sp>
          <p:nvSpPr>
            <p:cNvPr id="161"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2"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3"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4"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5"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6"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7"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8"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9"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sp>
        <p:nvSpPr>
          <p:cNvPr id="178" name="Textfeld 177"/>
          <p:cNvSpPr txBox="1"/>
          <p:nvPr/>
        </p:nvSpPr>
        <p:spPr>
          <a:xfrm>
            <a:off x="3306440" y="5013176"/>
            <a:ext cx="1985640"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dirty="0">
                <a:solidFill>
                  <a:schemeClr val="accent2"/>
                </a:solidFill>
                <a:latin typeface="Calibri"/>
              </a:rPr>
              <a:t>GDAFFGMSCK</a:t>
            </a:r>
          </a:p>
        </p:txBody>
      </p:sp>
      <p:cxnSp>
        <p:nvCxnSpPr>
          <p:cNvPr id="181" name="Gerade Verbindung 180"/>
          <p:cNvCxnSpPr>
            <a:stCxn id="178" idx="3"/>
            <a:endCxn id="163" idx="2"/>
          </p:cNvCxnSpPr>
          <p:nvPr/>
        </p:nvCxnSpPr>
        <p:spPr bwMode="auto">
          <a:xfrm>
            <a:off x="5292080" y="5244009"/>
            <a:ext cx="1278309" cy="205208"/>
          </a:xfrm>
          <a:prstGeom prst="line">
            <a:avLst/>
          </a:prstGeom>
          <a:noFill/>
          <a:ln w="9525" cap="flat" cmpd="sng" algn="ctr">
            <a:noFill/>
            <a:prstDash val="solid"/>
            <a:round/>
            <a:headEnd type="none" w="med" len="med"/>
            <a:tailEnd type="none" w="med" len="med"/>
          </a:ln>
          <a:effectLst/>
        </p:spPr>
      </p:cxnSp>
      <p:cxnSp>
        <p:nvCxnSpPr>
          <p:cNvPr id="183" name="Gerade Verbindung 182"/>
          <p:cNvCxnSpPr>
            <a:stCxn id="178" idx="3"/>
            <a:endCxn id="173" idx="1"/>
          </p:cNvCxnSpPr>
          <p:nvPr/>
        </p:nvCxnSpPr>
        <p:spPr bwMode="auto">
          <a:xfrm>
            <a:off x="5292080" y="5244009"/>
            <a:ext cx="1274025" cy="173777"/>
          </a:xfrm>
          <a:prstGeom prst="line">
            <a:avLst/>
          </a:prstGeom>
          <a:noFill/>
          <a:ln w="381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3042299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uppierung 176"/>
          <p:cNvGrpSpPr/>
          <p:nvPr/>
        </p:nvGrpSpPr>
        <p:grpSpPr>
          <a:xfrm>
            <a:off x="5940152" y="4823742"/>
            <a:ext cx="1296144" cy="1125538"/>
            <a:chOff x="5940152" y="4823742"/>
            <a:chExt cx="1296144" cy="1125538"/>
          </a:xfrm>
        </p:grpSpPr>
        <p:sp>
          <p:nvSpPr>
            <p:cNvPr id="153"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4" name="Oval 9"/>
            <p:cNvSpPr>
              <a:spLocks noChangeArrowheads="1"/>
            </p:cNvSpPr>
            <p:nvPr/>
          </p:nvSpPr>
          <p:spPr bwMode="auto">
            <a:xfrm>
              <a:off x="6660877" y="4909467"/>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5" name="Oval 10"/>
            <p:cNvSpPr>
              <a:spLocks noChangeArrowheads="1"/>
            </p:cNvSpPr>
            <p:nvPr/>
          </p:nvSpPr>
          <p:spPr bwMode="auto">
            <a:xfrm>
              <a:off x="5940152" y="5585742"/>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6" name="Oval 11"/>
            <p:cNvSpPr>
              <a:spLocks noChangeArrowheads="1"/>
            </p:cNvSpPr>
            <p:nvPr/>
          </p:nvSpPr>
          <p:spPr bwMode="auto">
            <a:xfrm>
              <a:off x="6570389" y="5404767"/>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7" name="Oval 16"/>
            <p:cNvSpPr>
              <a:spLocks noChangeArrowheads="1"/>
            </p:cNvSpPr>
            <p:nvPr/>
          </p:nvSpPr>
          <p:spPr bwMode="auto">
            <a:xfrm>
              <a:off x="6749777" y="5584155"/>
              <a:ext cx="90487"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sp>
          <p:nvSpPr>
            <p:cNvPr id="158"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59" name="Oval 11"/>
            <p:cNvSpPr>
              <a:spLocks noChangeArrowheads="1"/>
            </p:cNvSpPr>
            <p:nvPr/>
          </p:nvSpPr>
          <p:spPr bwMode="auto">
            <a:xfrm>
              <a:off x="6385024" y="5761782"/>
              <a:ext cx="90488" cy="88900"/>
            </a:xfrm>
            <a:prstGeom prst="ellipse">
              <a:avLst/>
            </a:prstGeom>
            <a:solidFill>
              <a:srgbClr val="FF0000"/>
            </a:solidFill>
            <a:ln w="57150" cmpd="sng">
              <a:solidFill>
                <a:srgbClr val="FF0000"/>
              </a:solidFill>
              <a:miter lim="800000"/>
              <a:headEnd/>
              <a:tailEnd/>
            </a:ln>
            <a:effectLst/>
          </p:spPr>
          <p:txBody>
            <a:bodyPr wrap="none" anchor="ctr"/>
            <a:lstStyle/>
            <a:p>
              <a:endParaRPr lang="de-DE" dirty="0">
                <a:latin typeface="Calibri"/>
              </a:endParaRPr>
            </a:p>
          </p:txBody>
        </p:sp>
      </p:grpSp>
      <p:pic>
        <p:nvPicPr>
          <p:cNvPr id="66" name="Bild 65" descr="test.map.png"/>
          <p:cNvPicPr>
            <a:picLocks noChangeAspect="1"/>
          </p:cNvPicPr>
          <p:nvPr/>
        </p:nvPicPr>
        <p:blipFill>
          <a:blip r:embed="rId2">
            <a:duotone>
              <a:prstClr val="black"/>
              <a:srgbClr val="00FF12">
                <a:tint val="45000"/>
                <a:satMod val="400000"/>
              </a:srgbClr>
            </a:duotone>
          </a:blip>
          <a:srcRect l="9138" t="58732" r="46897" b="6341"/>
          <a:stretch>
            <a:fillRect/>
          </a:stretch>
        </p:blipFill>
        <p:spPr>
          <a:xfrm>
            <a:off x="5940152" y="908720"/>
            <a:ext cx="1296144" cy="1152128"/>
          </a:xfrm>
          <a:prstGeom prst="rect">
            <a:avLst/>
          </a:prstGeom>
        </p:spPr>
      </p:pic>
      <p:pic>
        <p:nvPicPr>
          <p:cNvPr id="67" name="Bild 66" descr="test.map.png"/>
          <p:cNvPicPr>
            <a:picLocks noChangeAspect="1"/>
          </p:cNvPicPr>
          <p:nvPr/>
        </p:nvPicPr>
        <p:blipFill>
          <a:blip r:embed="rId2">
            <a:duotone>
              <a:prstClr val="black"/>
              <a:schemeClr val="accent5">
                <a:tint val="45000"/>
                <a:satMod val="400000"/>
              </a:schemeClr>
            </a:duotone>
          </a:blip>
          <a:srcRect l="9138" t="58732" r="46897" b="6341"/>
          <a:stretch>
            <a:fillRect/>
          </a:stretch>
        </p:blipFill>
        <p:spPr>
          <a:xfrm>
            <a:off x="7452320" y="908720"/>
            <a:ext cx="1296144" cy="1152128"/>
          </a:xfrm>
          <a:prstGeom prst="rect">
            <a:avLst/>
          </a:prstGeom>
        </p:spPr>
      </p:pic>
      <p:pic>
        <p:nvPicPr>
          <p:cNvPr id="62" name="Bild 61" descr="test.map.png"/>
          <p:cNvPicPr>
            <a:picLocks noChangeAspect="1"/>
          </p:cNvPicPr>
          <p:nvPr/>
        </p:nvPicPr>
        <p:blipFill>
          <a:blip r:embed="rId2">
            <a:duotone>
              <a:prstClr val="black"/>
              <a:schemeClr val="tx2">
                <a:tint val="45000"/>
                <a:satMod val="400000"/>
              </a:schemeClr>
            </a:duotone>
          </a:blip>
          <a:srcRect l="9138" t="58732" r="46897" b="6341"/>
          <a:stretch>
            <a:fillRect/>
          </a:stretch>
        </p:blipFill>
        <p:spPr>
          <a:xfrm>
            <a:off x="4427984" y="908720"/>
            <a:ext cx="1296144" cy="1152128"/>
          </a:xfrm>
          <a:prstGeom prst="rect">
            <a:avLst/>
          </a:prstGeom>
        </p:spPr>
      </p:pic>
      <p:sp>
        <p:nvSpPr>
          <p:cNvPr id="2" name="Titel 1"/>
          <p:cNvSpPr>
            <a:spLocks noGrp="1"/>
          </p:cNvSpPr>
          <p:nvPr>
            <p:ph type="title"/>
          </p:nvPr>
        </p:nvSpPr>
        <p:spPr/>
        <p:txBody>
          <a:bodyPr/>
          <a:lstStyle/>
          <a:p>
            <a:r>
              <a:rPr lang="de-DE" dirty="0" smtClean="0"/>
              <a:t>LFQ – Analysis </a:t>
            </a:r>
            <a:r>
              <a:rPr lang="de-DE" dirty="0" err="1" smtClean="0"/>
              <a:t>Strategy</a:t>
            </a:r>
            <a:endParaRPr lang="de-DE" dirty="0"/>
          </a:p>
        </p:txBody>
      </p:sp>
      <p:sp>
        <p:nvSpPr>
          <p:cNvPr id="3" name="Inhaltsplatzhalter 2"/>
          <p:cNvSpPr>
            <a:spLocks noGrp="1"/>
          </p:cNvSpPr>
          <p:nvPr>
            <p:ph idx="1"/>
          </p:nvPr>
        </p:nvSpPr>
        <p:spPr>
          <a:xfrm>
            <a:off x="152400" y="990600"/>
            <a:ext cx="4635624" cy="5410200"/>
          </a:xfrm>
        </p:spPr>
        <p:txBody>
          <a:bodyPr>
            <a:normAutofit/>
          </a:bodyPr>
          <a:lstStyle/>
          <a:p>
            <a:pPr marL="514350" indent="-514350">
              <a:lnSpc>
                <a:spcPct val="130000"/>
              </a:lnSpc>
              <a:buFont typeface="+mj-lt"/>
              <a:buAutoNum type="arabicPeriod"/>
            </a:pPr>
            <a:r>
              <a:rPr lang="de-DE" sz="2400" b="1" dirty="0" smtClean="0">
                <a:solidFill>
                  <a:srgbClr val="A51E37"/>
                </a:solidFill>
              </a:rPr>
              <a:t>Find</a:t>
            </a:r>
            <a:r>
              <a:rPr lang="de-DE" sz="2400" dirty="0" smtClean="0">
                <a:solidFill>
                  <a:srgbClr val="A51E37"/>
                </a:solidFill>
              </a:rPr>
              <a:t> </a:t>
            </a:r>
            <a:r>
              <a:rPr lang="de-DE" sz="2400" dirty="0" err="1" smtClean="0"/>
              <a:t>features</a:t>
            </a:r>
            <a:r>
              <a:rPr lang="de-DE" sz="2400" dirty="0" smtClean="0"/>
              <a:t> in all </a:t>
            </a:r>
            <a:r>
              <a:rPr lang="de-DE" sz="2400" dirty="0" err="1" smtClean="0"/>
              <a:t>maps</a:t>
            </a:r>
            <a:endParaRPr lang="de-DE" sz="2400" dirty="0" smtClean="0"/>
          </a:p>
          <a:p>
            <a:pPr marL="514350" indent="-514350">
              <a:lnSpc>
                <a:spcPct val="130000"/>
              </a:lnSpc>
              <a:buFont typeface="+mj-lt"/>
              <a:buAutoNum type="arabicPeriod"/>
            </a:pPr>
            <a:r>
              <a:rPr lang="de-DE" sz="2400" b="1" dirty="0" err="1" smtClean="0">
                <a:solidFill>
                  <a:srgbClr val="A51E37"/>
                </a:solidFill>
              </a:rPr>
              <a:t>Align</a:t>
            </a:r>
            <a:r>
              <a:rPr lang="de-DE" sz="2400" dirty="0" smtClean="0">
                <a:solidFill>
                  <a:srgbClr val="A51E37"/>
                </a:solidFill>
              </a:rPr>
              <a:t> </a:t>
            </a:r>
            <a:r>
              <a:rPr lang="de-DE" sz="2400" dirty="0" err="1" smtClean="0"/>
              <a:t>maps</a:t>
            </a:r>
            <a:r>
              <a:rPr lang="de-DE" sz="2400" dirty="0" smtClean="0"/>
              <a:t> </a:t>
            </a:r>
          </a:p>
          <a:p>
            <a:pPr marL="514350" indent="-514350">
              <a:lnSpc>
                <a:spcPct val="130000"/>
              </a:lnSpc>
              <a:buFont typeface="+mj-lt"/>
              <a:buAutoNum type="arabicPeriod"/>
            </a:pPr>
            <a:r>
              <a:rPr lang="de-DE" sz="2400" b="1" dirty="0" smtClean="0">
                <a:solidFill>
                  <a:srgbClr val="A51E37"/>
                </a:solidFill>
              </a:rPr>
              <a:t>Link</a:t>
            </a:r>
            <a:r>
              <a:rPr lang="de-DE" sz="2400" dirty="0" smtClean="0">
                <a:solidFill>
                  <a:srgbClr val="A51E37"/>
                </a:solidFill>
              </a:rPr>
              <a:t> </a:t>
            </a:r>
            <a:r>
              <a:rPr lang="de-DE" sz="2400" dirty="0" err="1" smtClean="0"/>
              <a:t>corresponding</a:t>
            </a:r>
            <a:r>
              <a:rPr lang="de-DE" sz="2400" dirty="0" smtClean="0"/>
              <a:t> </a:t>
            </a:r>
            <a:r>
              <a:rPr lang="de-DE" sz="2400" dirty="0" err="1" smtClean="0"/>
              <a:t>features</a:t>
            </a:r>
            <a:endParaRPr lang="de-DE" sz="2400" dirty="0" smtClean="0"/>
          </a:p>
          <a:p>
            <a:pPr marL="514350" indent="-514350">
              <a:lnSpc>
                <a:spcPct val="130000"/>
              </a:lnSpc>
              <a:buFont typeface="+mj-lt"/>
              <a:buAutoNum type="arabicPeriod"/>
            </a:pPr>
            <a:r>
              <a:rPr lang="de-DE" sz="2400" b="1" dirty="0" err="1" smtClean="0">
                <a:solidFill>
                  <a:srgbClr val="A51E37"/>
                </a:solidFill>
              </a:rPr>
              <a:t>Identify</a:t>
            </a:r>
            <a:r>
              <a:rPr lang="de-DE" sz="2400" dirty="0" smtClean="0">
                <a:solidFill>
                  <a:srgbClr val="A51E37"/>
                </a:solidFill>
              </a:rPr>
              <a:t> </a:t>
            </a:r>
            <a:r>
              <a:rPr lang="de-DE" sz="2400" dirty="0" err="1" smtClean="0"/>
              <a:t>features</a:t>
            </a:r>
            <a:endParaRPr lang="de-DE" sz="2400" dirty="0" smtClean="0"/>
          </a:p>
          <a:p>
            <a:pPr marL="514350" indent="-514350">
              <a:lnSpc>
                <a:spcPct val="130000"/>
              </a:lnSpc>
              <a:buFont typeface="+mj-lt"/>
              <a:buAutoNum type="arabicPeriod"/>
            </a:pPr>
            <a:r>
              <a:rPr lang="de-DE" sz="2400" b="1" dirty="0" err="1" smtClean="0">
                <a:solidFill>
                  <a:srgbClr val="A51E37"/>
                </a:solidFill>
              </a:rPr>
              <a:t>Quantify</a:t>
            </a:r>
            <a:endParaRPr lang="de-DE" sz="2400" b="1" dirty="0" smtClean="0">
              <a:solidFill>
                <a:srgbClr val="A51E37"/>
              </a:solidFill>
            </a:endParaRPr>
          </a:p>
        </p:txBody>
      </p:sp>
      <p:sp>
        <p:nvSpPr>
          <p:cNvPr id="35" name="Oval 9"/>
          <p:cNvSpPr>
            <a:spLocks noChangeArrowheads="1"/>
          </p:cNvSpPr>
          <p:nvPr/>
        </p:nvSpPr>
        <p:spPr bwMode="auto">
          <a:xfrm>
            <a:off x="5351909" y="227176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6" name="Oval 10"/>
          <p:cNvSpPr>
            <a:spLocks noChangeArrowheads="1"/>
          </p:cNvSpPr>
          <p:nvPr/>
        </p:nvSpPr>
        <p:spPr bwMode="auto">
          <a:xfrm>
            <a:off x="4631184" y="2948036"/>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37" name="Oval 11"/>
          <p:cNvSpPr>
            <a:spLocks noChangeArrowheads="1"/>
          </p:cNvSpPr>
          <p:nvPr/>
        </p:nvSpPr>
        <p:spPr bwMode="auto">
          <a:xfrm>
            <a:off x="5261421" y="2767061"/>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42" name="Oval 16"/>
          <p:cNvSpPr>
            <a:spLocks noChangeArrowheads="1"/>
          </p:cNvSpPr>
          <p:nvPr/>
        </p:nvSpPr>
        <p:spPr bwMode="auto">
          <a:xfrm>
            <a:off x="5440809" y="2946449"/>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53" name="Rectangle 30"/>
          <p:cNvSpPr>
            <a:spLocks noChangeArrowheads="1"/>
          </p:cNvSpPr>
          <p:nvPr/>
        </p:nvSpPr>
        <p:spPr bwMode="auto">
          <a:xfrm>
            <a:off x="4427984"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0" name="Rectangle 30"/>
          <p:cNvSpPr>
            <a:spLocks noChangeArrowheads="1"/>
          </p:cNvSpPr>
          <p:nvPr/>
        </p:nvSpPr>
        <p:spPr bwMode="auto">
          <a:xfrm>
            <a:off x="4427984"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4" name="Rectangle 30"/>
          <p:cNvSpPr>
            <a:spLocks noChangeArrowheads="1"/>
          </p:cNvSpPr>
          <p:nvPr/>
        </p:nvSpPr>
        <p:spPr bwMode="auto">
          <a:xfrm>
            <a:off x="5940152"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65" name="Rectangle 30"/>
          <p:cNvSpPr>
            <a:spLocks noChangeArrowheads="1"/>
          </p:cNvSpPr>
          <p:nvPr/>
        </p:nvSpPr>
        <p:spPr bwMode="auto">
          <a:xfrm>
            <a:off x="7452320" y="908720"/>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8" name="Oval 9"/>
          <p:cNvSpPr>
            <a:spLocks noChangeArrowheads="1"/>
          </p:cNvSpPr>
          <p:nvPr/>
        </p:nvSpPr>
        <p:spPr bwMode="auto">
          <a:xfrm>
            <a:off x="6660877" y="227176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9" name="Oval 10"/>
          <p:cNvSpPr>
            <a:spLocks noChangeArrowheads="1"/>
          </p:cNvSpPr>
          <p:nvPr/>
        </p:nvSpPr>
        <p:spPr bwMode="auto">
          <a:xfrm>
            <a:off x="5940152" y="2948036"/>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0" name="Oval 11"/>
          <p:cNvSpPr>
            <a:spLocks noChangeArrowheads="1"/>
          </p:cNvSpPr>
          <p:nvPr/>
        </p:nvSpPr>
        <p:spPr bwMode="auto">
          <a:xfrm>
            <a:off x="6570389" y="27670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1" name="Oval 16"/>
          <p:cNvSpPr>
            <a:spLocks noChangeArrowheads="1"/>
          </p:cNvSpPr>
          <p:nvPr/>
        </p:nvSpPr>
        <p:spPr bwMode="auto">
          <a:xfrm>
            <a:off x="6749777" y="2946449"/>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2" name="Rectangle 30"/>
          <p:cNvSpPr>
            <a:spLocks noChangeArrowheads="1"/>
          </p:cNvSpPr>
          <p:nvPr/>
        </p:nvSpPr>
        <p:spPr bwMode="auto">
          <a:xfrm>
            <a:off x="5940152"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10" name="Oval 9"/>
          <p:cNvSpPr>
            <a:spLocks noChangeArrowheads="1"/>
          </p:cNvSpPr>
          <p:nvPr/>
        </p:nvSpPr>
        <p:spPr bwMode="auto">
          <a:xfrm>
            <a:off x="8497069" y="227176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1" name="Oval 10"/>
          <p:cNvSpPr>
            <a:spLocks noChangeArrowheads="1"/>
          </p:cNvSpPr>
          <p:nvPr/>
        </p:nvSpPr>
        <p:spPr bwMode="auto">
          <a:xfrm>
            <a:off x="7776344" y="2948036"/>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2" name="Oval 11"/>
          <p:cNvSpPr>
            <a:spLocks noChangeArrowheads="1"/>
          </p:cNvSpPr>
          <p:nvPr/>
        </p:nvSpPr>
        <p:spPr bwMode="auto">
          <a:xfrm>
            <a:off x="8406581" y="2767061"/>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3" name="Oval 16"/>
          <p:cNvSpPr>
            <a:spLocks noChangeArrowheads="1"/>
          </p:cNvSpPr>
          <p:nvPr/>
        </p:nvSpPr>
        <p:spPr bwMode="auto">
          <a:xfrm>
            <a:off x="8585969" y="2946449"/>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14" name="Rectangle 30"/>
          <p:cNvSpPr>
            <a:spLocks noChangeArrowheads="1"/>
          </p:cNvSpPr>
          <p:nvPr/>
        </p:nvSpPr>
        <p:spPr bwMode="auto">
          <a:xfrm>
            <a:off x="7452320" y="2186036"/>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1" name="Oval 11"/>
          <p:cNvSpPr>
            <a:spLocks noChangeArrowheads="1"/>
          </p:cNvSpPr>
          <p:nvPr/>
        </p:nvSpPr>
        <p:spPr bwMode="auto">
          <a:xfrm>
            <a:off x="6444208"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2" name="Oval 11"/>
          <p:cNvSpPr>
            <a:spLocks noChangeArrowheads="1"/>
          </p:cNvSpPr>
          <p:nvPr/>
        </p:nvSpPr>
        <p:spPr bwMode="auto">
          <a:xfrm>
            <a:off x="6300192" y="234888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3" name="Oval 11"/>
          <p:cNvSpPr>
            <a:spLocks noChangeArrowheads="1"/>
          </p:cNvSpPr>
          <p:nvPr/>
        </p:nvSpPr>
        <p:spPr bwMode="auto">
          <a:xfrm>
            <a:off x="7001792" y="2564904"/>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4" name="Oval 11"/>
          <p:cNvSpPr>
            <a:spLocks noChangeArrowheads="1"/>
          </p:cNvSpPr>
          <p:nvPr/>
        </p:nvSpPr>
        <p:spPr bwMode="auto">
          <a:xfrm>
            <a:off x="6722789" y="2919461"/>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5" name="Oval 11"/>
          <p:cNvSpPr>
            <a:spLocks noChangeArrowheads="1"/>
          </p:cNvSpPr>
          <p:nvPr/>
        </p:nvSpPr>
        <p:spPr bwMode="auto">
          <a:xfrm>
            <a:off x="5076056" y="3124076"/>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6" name="Oval 11"/>
          <p:cNvSpPr>
            <a:spLocks noChangeArrowheads="1"/>
          </p:cNvSpPr>
          <p:nvPr/>
        </p:nvSpPr>
        <p:spPr bwMode="auto">
          <a:xfrm>
            <a:off x="7793880" y="2348880"/>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nvGrpSpPr>
          <p:cNvPr id="150" name="Gruppierung 149"/>
          <p:cNvGrpSpPr/>
          <p:nvPr/>
        </p:nvGrpSpPr>
        <p:grpSpPr>
          <a:xfrm>
            <a:off x="4427984" y="3527598"/>
            <a:ext cx="1296144" cy="1125538"/>
            <a:chOff x="4427984" y="3527598"/>
            <a:chExt cx="1296144" cy="1125538"/>
          </a:xfrm>
        </p:grpSpPr>
        <p:sp>
          <p:nvSpPr>
            <p:cNvPr id="88"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27" name="Oval 9"/>
            <p:cNvSpPr>
              <a:spLocks noChangeArrowheads="1"/>
            </p:cNvSpPr>
            <p:nvPr/>
          </p:nvSpPr>
          <p:spPr bwMode="auto">
            <a:xfrm>
              <a:off x="5148709" y="3613323"/>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8" name="Oval 10"/>
            <p:cNvSpPr>
              <a:spLocks noChangeArrowheads="1"/>
            </p:cNvSpPr>
            <p:nvPr/>
          </p:nvSpPr>
          <p:spPr bwMode="auto">
            <a:xfrm>
              <a:off x="4427984" y="4289598"/>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29" name="Oval 11"/>
            <p:cNvSpPr>
              <a:spLocks noChangeArrowheads="1"/>
            </p:cNvSpPr>
            <p:nvPr/>
          </p:nvSpPr>
          <p:spPr bwMode="auto">
            <a:xfrm>
              <a:off x="5058221" y="4108623"/>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0" name="Oval 16"/>
            <p:cNvSpPr>
              <a:spLocks noChangeArrowheads="1"/>
            </p:cNvSpPr>
            <p:nvPr/>
          </p:nvSpPr>
          <p:spPr bwMode="auto">
            <a:xfrm>
              <a:off x="5237609" y="4288011"/>
              <a:ext cx="90487"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sp>
          <p:nvSpPr>
            <p:cNvPr id="131" name="Rectangle 30"/>
            <p:cNvSpPr>
              <a:spLocks noChangeArrowheads="1"/>
            </p:cNvSpPr>
            <p:nvPr/>
          </p:nvSpPr>
          <p:spPr bwMode="auto">
            <a:xfrm>
              <a:off x="4427984"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2" name="Oval 11"/>
            <p:cNvSpPr>
              <a:spLocks noChangeArrowheads="1"/>
            </p:cNvSpPr>
            <p:nvPr/>
          </p:nvSpPr>
          <p:spPr bwMode="auto">
            <a:xfrm>
              <a:off x="4872856" y="4465638"/>
              <a:ext cx="90488" cy="88900"/>
            </a:xfrm>
            <a:prstGeom prst="ellipse">
              <a:avLst/>
            </a:prstGeom>
            <a:solidFill>
              <a:srgbClr val="FF0000"/>
            </a:solidFill>
            <a:ln w="9360">
              <a:solidFill>
                <a:srgbClr val="FF0000"/>
              </a:solidFill>
              <a:miter lim="800000"/>
              <a:headEnd/>
              <a:tailEnd/>
            </a:ln>
            <a:effectLst/>
          </p:spPr>
          <p:txBody>
            <a:bodyPr wrap="none" anchor="ctr"/>
            <a:lstStyle/>
            <a:p>
              <a:endParaRPr lang="de-DE" dirty="0">
                <a:latin typeface="Calibri"/>
              </a:endParaRPr>
            </a:p>
          </p:txBody>
        </p:sp>
      </p:grpSp>
      <p:grpSp>
        <p:nvGrpSpPr>
          <p:cNvPr id="151" name="Gruppierung 150"/>
          <p:cNvGrpSpPr/>
          <p:nvPr/>
        </p:nvGrpSpPr>
        <p:grpSpPr>
          <a:xfrm>
            <a:off x="5940152" y="3527598"/>
            <a:ext cx="1296144" cy="1125538"/>
            <a:chOff x="5940152" y="3527598"/>
            <a:chExt cx="1296144" cy="1125538"/>
          </a:xfrm>
        </p:grpSpPr>
        <p:sp>
          <p:nvSpPr>
            <p:cNvPr id="134"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5"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6"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7"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8"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39"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0"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1"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2"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grpSp>
        <p:nvGrpSpPr>
          <p:cNvPr id="149" name="Gruppierung 148"/>
          <p:cNvGrpSpPr/>
          <p:nvPr/>
        </p:nvGrpSpPr>
        <p:grpSpPr>
          <a:xfrm>
            <a:off x="7434784" y="3527598"/>
            <a:ext cx="1313680" cy="1125538"/>
            <a:chOff x="7434784" y="3527598"/>
            <a:chExt cx="1313680" cy="1125538"/>
          </a:xfrm>
        </p:grpSpPr>
        <p:sp>
          <p:nvSpPr>
            <p:cNvPr id="143" name="Oval 9"/>
            <p:cNvSpPr>
              <a:spLocks noChangeArrowheads="1"/>
            </p:cNvSpPr>
            <p:nvPr/>
          </p:nvSpPr>
          <p:spPr bwMode="auto">
            <a:xfrm>
              <a:off x="8155509" y="3613323"/>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4" name="Oval 10"/>
            <p:cNvSpPr>
              <a:spLocks noChangeArrowheads="1"/>
            </p:cNvSpPr>
            <p:nvPr/>
          </p:nvSpPr>
          <p:spPr bwMode="auto">
            <a:xfrm>
              <a:off x="7434784" y="4289598"/>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5" name="Oval 11"/>
            <p:cNvSpPr>
              <a:spLocks noChangeArrowheads="1"/>
            </p:cNvSpPr>
            <p:nvPr/>
          </p:nvSpPr>
          <p:spPr bwMode="auto">
            <a:xfrm>
              <a:off x="8065021" y="4108623"/>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6" name="Oval 16"/>
            <p:cNvSpPr>
              <a:spLocks noChangeArrowheads="1"/>
            </p:cNvSpPr>
            <p:nvPr/>
          </p:nvSpPr>
          <p:spPr bwMode="auto">
            <a:xfrm>
              <a:off x="8244409" y="4288011"/>
              <a:ext cx="90487"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sp>
          <p:nvSpPr>
            <p:cNvPr id="147" name="Rectangle 30"/>
            <p:cNvSpPr>
              <a:spLocks noChangeArrowheads="1"/>
            </p:cNvSpPr>
            <p:nvPr/>
          </p:nvSpPr>
          <p:spPr bwMode="auto">
            <a:xfrm>
              <a:off x="7452320"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48" name="Oval 11"/>
            <p:cNvSpPr>
              <a:spLocks noChangeArrowheads="1"/>
            </p:cNvSpPr>
            <p:nvPr/>
          </p:nvSpPr>
          <p:spPr bwMode="auto">
            <a:xfrm>
              <a:off x="7505848" y="3690442"/>
              <a:ext cx="90488" cy="88900"/>
            </a:xfrm>
            <a:prstGeom prst="ellipse">
              <a:avLst/>
            </a:prstGeom>
            <a:solidFill>
              <a:srgbClr val="3366FF"/>
            </a:solidFill>
            <a:ln w="9360">
              <a:solidFill>
                <a:srgbClr val="3366FF"/>
              </a:solidFill>
              <a:miter lim="800000"/>
              <a:headEnd/>
              <a:tailEnd/>
            </a:ln>
            <a:effectLst/>
          </p:spPr>
          <p:txBody>
            <a:bodyPr wrap="none" anchor="ctr"/>
            <a:lstStyle/>
            <a:p>
              <a:endParaRPr lang="de-DE" dirty="0">
                <a:latin typeface="Calibri"/>
              </a:endParaRPr>
            </a:p>
          </p:txBody>
        </p:sp>
      </p:grpSp>
      <p:sp>
        <p:nvSpPr>
          <p:cNvPr id="171" name="Oval 9"/>
          <p:cNvSpPr>
            <a:spLocks noChangeArrowheads="1"/>
          </p:cNvSpPr>
          <p:nvPr/>
        </p:nvSpPr>
        <p:spPr bwMode="auto">
          <a:xfrm>
            <a:off x="6643341" y="4909467"/>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2" name="Oval 10"/>
          <p:cNvSpPr>
            <a:spLocks noChangeArrowheads="1"/>
          </p:cNvSpPr>
          <p:nvPr/>
        </p:nvSpPr>
        <p:spPr bwMode="auto">
          <a:xfrm>
            <a:off x="5922616" y="5585742"/>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3" name="Oval 11"/>
          <p:cNvSpPr>
            <a:spLocks noChangeArrowheads="1"/>
          </p:cNvSpPr>
          <p:nvPr/>
        </p:nvSpPr>
        <p:spPr bwMode="auto">
          <a:xfrm>
            <a:off x="6552853" y="5404767"/>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4" name="Oval 16"/>
          <p:cNvSpPr>
            <a:spLocks noChangeArrowheads="1"/>
          </p:cNvSpPr>
          <p:nvPr/>
        </p:nvSpPr>
        <p:spPr bwMode="auto">
          <a:xfrm>
            <a:off x="6732241" y="5584155"/>
            <a:ext cx="90487"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sp>
        <p:nvSpPr>
          <p:cNvPr id="175" name="Rectangle 30"/>
          <p:cNvSpPr>
            <a:spLocks noChangeArrowheads="1"/>
          </p:cNvSpPr>
          <p:nvPr/>
        </p:nvSpPr>
        <p:spPr bwMode="auto">
          <a:xfrm>
            <a:off x="5940152" y="4823742"/>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76" name="Oval 11"/>
          <p:cNvSpPr>
            <a:spLocks noChangeArrowheads="1"/>
          </p:cNvSpPr>
          <p:nvPr/>
        </p:nvSpPr>
        <p:spPr bwMode="auto">
          <a:xfrm>
            <a:off x="5993680" y="4986586"/>
            <a:ext cx="90488" cy="88900"/>
          </a:xfrm>
          <a:prstGeom prst="ellipse">
            <a:avLst/>
          </a:prstGeom>
          <a:solidFill>
            <a:srgbClr val="3366FF"/>
          </a:solidFill>
          <a:ln w="28575" cmpd="sng">
            <a:solidFill>
              <a:srgbClr val="3366FF"/>
            </a:solidFill>
            <a:miter lim="800000"/>
            <a:headEnd/>
            <a:tailEnd/>
          </a:ln>
          <a:effectLst/>
        </p:spPr>
        <p:txBody>
          <a:bodyPr wrap="none" anchor="ctr"/>
          <a:lstStyle/>
          <a:p>
            <a:endParaRPr lang="de-DE" dirty="0">
              <a:latin typeface="Calibri"/>
            </a:endParaRPr>
          </a:p>
        </p:txBody>
      </p:sp>
      <p:grpSp>
        <p:nvGrpSpPr>
          <p:cNvPr id="160" name="Gruppierung 159"/>
          <p:cNvGrpSpPr/>
          <p:nvPr/>
        </p:nvGrpSpPr>
        <p:grpSpPr>
          <a:xfrm>
            <a:off x="5940152" y="4823742"/>
            <a:ext cx="1296144" cy="1125538"/>
            <a:chOff x="5940152" y="3527598"/>
            <a:chExt cx="1296144" cy="1125538"/>
          </a:xfrm>
        </p:grpSpPr>
        <p:sp>
          <p:nvSpPr>
            <p:cNvPr id="161" name="Oval 9"/>
            <p:cNvSpPr>
              <a:spLocks noChangeArrowheads="1"/>
            </p:cNvSpPr>
            <p:nvPr/>
          </p:nvSpPr>
          <p:spPr bwMode="auto">
            <a:xfrm>
              <a:off x="6660877" y="361332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2" name="Oval 10"/>
            <p:cNvSpPr>
              <a:spLocks noChangeArrowheads="1"/>
            </p:cNvSpPr>
            <p:nvPr/>
          </p:nvSpPr>
          <p:spPr bwMode="auto">
            <a:xfrm>
              <a:off x="5940152" y="4289598"/>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3" name="Oval 11"/>
            <p:cNvSpPr>
              <a:spLocks noChangeArrowheads="1"/>
            </p:cNvSpPr>
            <p:nvPr/>
          </p:nvSpPr>
          <p:spPr bwMode="auto">
            <a:xfrm>
              <a:off x="6570389" y="41086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4" name="Oval 16"/>
            <p:cNvSpPr>
              <a:spLocks noChangeArrowheads="1"/>
            </p:cNvSpPr>
            <p:nvPr/>
          </p:nvSpPr>
          <p:spPr bwMode="auto">
            <a:xfrm>
              <a:off x="6749777" y="4288011"/>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5" name="Rectangle 30"/>
            <p:cNvSpPr>
              <a:spLocks noChangeArrowheads="1"/>
            </p:cNvSpPr>
            <p:nvPr/>
          </p:nvSpPr>
          <p:spPr bwMode="auto">
            <a:xfrm>
              <a:off x="5940152" y="3527598"/>
              <a:ext cx="1296144" cy="1125538"/>
            </a:xfrm>
            <a:prstGeom prst="rect">
              <a:avLst/>
            </a:prstGeom>
            <a:noFill/>
            <a:ln w="19080">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6" name="Oval 11"/>
            <p:cNvSpPr>
              <a:spLocks noChangeArrowheads="1"/>
            </p:cNvSpPr>
            <p:nvPr/>
          </p:nvSpPr>
          <p:spPr bwMode="auto">
            <a:xfrm>
              <a:off x="6444208"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7" name="Oval 11"/>
            <p:cNvSpPr>
              <a:spLocks noChangeArrowheads="1"/>
            </p:cNvSpPr>
            <p:nvPr/>
          </p:nvSpPr>
          <p:spPr bwMode="auto">
            <a:xfrm>
              <a:off x="6300192" y="3690442"/>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8" name="Oval 11"/>
            <p:cNvSpPr>
              <a:spLocks noChangeArrowheads="1"/>
            </p:cNvSpPr>
            <p:nvPr/>
          </p:nvSpPr>
          <p:spPr bwMode="auto">
            <a:xfrm>
              <a:off x="7001792" y="3906466"/>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69" name="Oval 11"/>
            <p:cNvSpPr>
              <a:spLocks noChangeArrowheads="1"/>
            </p:cNvSpPr>
            <p:nvPr/>
          </p:nvSpPr>
          <p:spPr bwMode="auto">
            <a:xfrm>
              <a:off x="6722789" y="4261023"/>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sp>
        <p:nvSpPr>
          <p:cNvPr id="178" name="Textfeld 177"/>
          <p:cNvSpPr txBox="1"/>
          <p:nvPr/>
        </p:nvSpPr>
        <p:spPr>
          <a:xfrm>
            <a:off x="3306440" y="5013176"/>
            <a:ext cx="1985640"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dirty="0">
                <a:solidFill>
                  <a:schemeClr val="accent2"/>
                </a:solidFill>
                <a:latin typeface="Calibri"/>
              </a:rPr>
              <a:t>GDAFFGMSCK</a:t>
            </a:r>
          </a:p>
        </p:txBody>
      </p:sp>
      <p:sp>
        <p:nvSpPr>
          <p:cNvPr id="179" name="Textfeld 178"/>
          <p:cNvSpPr txBox="1"/>
          <p:nvPr/>
        </p:nvSpPr>
        <p:spPr>
          <a:xfrm>
            <a:off x="3519115" y="5805264"/>
            <a:ext cx="1815371"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dirty="0" smtClean="0">
                <a:solidFill>
                  <a:schemeClr val="accent2"/>
                </a:solidFill>
                <a:latin typeface="Calibri"/>
              </a:rPr>
              <a:t>1.0 : 1.2 : 0.5</a:t>
            </a:r>
            <a:endParaRPr lang="en-US" sz="2400" dirty="0">
              <a:solidFill>
                <a:schemeClr val="accent2"/>
              </a:solidFill>
              <a:latin typeface="Calibri"/>
            </a:endParaRPr>
          </a:p>
        </p:txBody>
      </p:sp>
      <p:cxnSp>
        <p:nvCxnSpPr>
          <p:cNvPr id="181" name="Gerade Verbindung 180"/>
          <p:cNvCxnSpPr>
            <a:stCxn id="178" idx="3"/>
            <a:endCxn id="163" idx="2"/>
          </p:cNvCxnSpPr>
          <p:nvPr/>
        </p:nvCxnSpPr>
        <p:spPr bwMode="auto">
          <a:xfrm>
            <a:off x="5292080" y="5244009"/>
            <a:ext cx="1278309" cy="205208"/>
          </a:xfrm>
          <a:prstGeom prst="line">
            <a:avLst/>
          </a:prstGeom>
          <a:noFill/>
          <a:ln w="9525" cap="flat" cmpd="sng" algn="ctr">
            <a:noFill/>
            <a:prstDash val="solid"/>
            <a:round/>
            <a:headEnd type="none" w="med" len="med"/>
            <a:tailEnd type="none" w="med" len="med"/>
          </a:ln>
          <a:effectLst/>
        </p:spPr>
      </p:cxnSp>
      <p:cxnSp>
        <p:nvCxnSpPr>
          <p:cNvPr id="183" name="Gerade Verbindung 182"/>
          <p:cNvCxnSpPr>
            <a:stCxn id="178" idx="3"/>
            <a:endCxn id="173" idx="1"/>
          </p:cNvCxnSpPr>
          <p:nvPr/>
        </p:nvCxnSpPr>
        <p:spPr bwMode="auto">
          <a:xfrm>
            <a:off x="5292080" y="5244009"/>
            <a:ext cx="1274025" cy="173777"/>
          </a:xfrm>
          <a:prstGeom prst="line">
            <a:avLst/>
          </a:prstGeom>
          <a:noFill/>
          <a:ln w="38100" cap="flat" cmpd="sng" algn="ctr">
            <a:solidFill>
              <a:srgbClr val="000000"/>
            </a:solidFill>
            <a:prstDash val="solid"/>
            <a:round/>
            <a:headEnd type="none" w="med" len="med"/>
            <a:tailEnd type="none" w="med" len="med"/>
          </a:ln>
          <a:effectLst/>
        </p:spPr>
      </p:cxnSp>
      <p:cxnSp>
        <p:nvCxnSpPr>
          <p:cNvPr id="184" name="Gerade Verbindung 183"/>
          <p:cNvCxnSpPr>
            <a:stCxn id="179" idx="3"/>
            <a:endCxn id="163" idx="1"/>
          </p:cNvCxnSpPr>
          <p:nvPr/>
        </p:nvCxnSpPr>
        <p:spPr bwMode="auto">
          <a:xfrm flipV="1">
            <a:off x="5334486" y="5417786"/>
            <a:ext cx="1249155" cy="618311"/>
          </a:xfrm>
          <a:prstGeom prst="line">
            <a:avLst/>
          </a:prstGeom>
          <a:noFill/>
          <a:ln w="3810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13666838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Feature-Based Alignment</a:t>
            </a:r>
            <a:endParaRPr lang="en-US" dirty="0"/>
          </a:p>
        </p:txBody>
      </p:sp>
      <p:sp>
        <p:nvSpPr>
          <p:cNvPr id="3" name="Inhaltsplatzhalter 2"/>
          <p:cNvSpPr>
            <a:spLocks noGrp="1"/>
          </p:cNvSpPr>
          <p:nvPr>
            <p:ph idx="1"/>
          </p:nvPr>
        </p:nvSpPr>
        <p:spPr/>
        <p:txBody>
          <a:bodyPr>
            <a:noAutofit/>
          </a:bodyPr>
          <a:lstStyle/>
          <a:p>
            <a:pPr>
              <a:lnSpc>
                <a:spcPct val="120000"/>
              </a:lnSpc>
            </a:pPr>
            <a:r>
              <a:rPr lang="en-US" sz="2400" dirty="0" smtClean="0"/>
              <a:t>LC-MS maps can contain millions of peaks</a:t>
            </a:r>
          </a:p>
          <a:p>
            <a:pPr>
              <a:lnSpc>
                <a:spcPct val="120000"/>
              </a:lnSpc>
            </a:pPr>
            <a:r>
              <a:rPr lang="en-US" sz="2400" dirty="0" smtClean="0"/>
              <a:t>Retention time of peptides and metabolites can shift between experiments</a:t>
            </a:r>
          </a:p>
          <a:p>
            <a:pPr>
              <a:lnSpc>
                <a:spcPct val="120000"/>
              </a:lnSpc>
            </a:pPr>
            <a:r>
              <a:rPr lang="en-US" sz="2400" dirty="0" smtClean="0"/>
              <a:t>In label-free quantification, maps thus need to be aligned in order to identify corresponding features</a:t>
            </a:r>
          </a:p>
          <a:p>
            <a:pPr>
              <a:lnSpc>
                <a:spcPct val="120000"/>
              </a:lnSpc>
            </a:pPr>
            <a:r>
              <a:rPr lang="en-US" sz="2400" dirty="0" smtClean="0"/>
              <a:t>Alignment can be done on the raw maps (where it is usually called ‘</a:t>
            </a:r>
            <a:r>
              <a:rPr lang="en-US" sz="2400" dirty="0" err="1" smtClean="0"/>
              <a:t>dewarping</a:t>
            </a:r>
            <a:r>
              <a:rPr lang="en-US" sz="2400" dirty="0" smtClean="0"/>
              <a:t>’) or on already identified features</a:t>
            </a:r>
          </a:p>
          <a:p>
            <a:pPr>
              <a:lnSpc>
                <a:spcPct val="120000"/>
              </a:lnSpc>
            </a:pPr>
            <a:r>
              <a:rPr lang="en-US" sz="2400" dirty="0" smtClean="0"/>
              <a:t>The latter is simpler, as it does not require the alignment of millions of peaks, but just of tens of thousands of features</a:t>
            </a:r>
          </a:p>
          <a:p>
            <a:pPr>
              <a:lnSpc>
                <a:spcPct val="120000"/>
              </a:lnSpc>
            </a:pPr>
            <a:r>
              <a:rPr lang="en-US" sz="2400" dirty="0" smtClean="0"/>
              <a:t>Disadvantage: it replies on an accurate feature finding</a:t>
            </a:r>
            <a:endParaRPr lang="en-US" sz="2400" dirty="0"/>
          </a:p>
        </p:txBody>
      </p:sp>
    </p:spTree>
    <p:extLst>
      <p:ext uri="{BB962C8B-B14F-4D97-AF65-F5344CB8AC3E}">
        <p14:creationId xmlns:p14="http://schemas.microsoft.com/office/powerpoint/2010/main" val="4065896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Feature-Based Alignment</a:t>
            </a:r>
            <a:endParaRPr lang="en-US" dirty="0"/>
          </a:p>
        </p:txBody>
      </p:sp>
      <p:pic>
        <p:nvPicPr>
          <p:cNvPr id="9" name="Bild 8" descr="BS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80729"/>
            <a:ext cx="4176464" cy="2505878"/>
          </a:xfrm>
          <a:prstGeom prst="rect">
            <a:avLst/>
          </a:prstGeom>
        </p:spPr>
      </p:pic>
      <p:pic>
        <p:nvPicPr>
          <p:cNvPr id="10" name="Bild 9" descr="BSA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980728"/>
            <a:ext cx="4200467" cy="2520280"/>
          </a:xfrm>
          <a:prstGeom prst="rect">
            <a:avLst/>
          </a:prstGeom>
        </p:spPr>
      </p:pic>
      <p:pic>
        <p:nvPicPr>
          <p:cNvPr id="11" name="Bild 10" descr="BSA1_feature.bmp"/>
          <p:cNvPicPr>
            <a:picLocks noChangeAspect="1"/>
          </p:cNvPicPr>
          <p:nvPr/>
        </p:nvPicPr>
        <p:blipFill rotWithShape="1">
          <a:blip r:embed="rId4">
            <a:extLst>
              <a:ext uri="{28A0092B-C50C-407E-A947-70E740481C1C}">
                <a14:useLocalDpi xmlns:a14="http://schemas.microsoft.com/office/drawing/2010/main" val="0"/>
              </a:ext>
            </a:extLst>
          </a:blip>
          <a:srcRect l="6996" b="9813"/>
          <a:stretch/>
        </p:blipFill>
        <p:spPr>
          <a:xfrm>
            <a:off x="314796" y="3635470"/>
            <a:ext cx="4185196" cy="2541344"/>
          </a:xfrm>
          <a:prstGeom prst="rect">
            <a:avLst/>
          </a:prstGeom>
        </p:spPr>
      </p:pic>
      <p:pic>
        <p:nvPicPr>
          <p:cNvPr id="12" name="Bild 11" descr="BSA2_feature.bmp"/>
          <p:cNvPicPr>
            <a:picLocks noChangeAspect="1"/>
          </p:cNvPicPr>
          <p:nvPr/>
        </p:nvPicPr>
        <p:blipFill rotWithShape="1">
          <a:blip r:embed="rId5">
            <a:extLst>
              <a:ext uri="{28A0092B-C50C-407E-A947-70E740481C1C}">
                <a14:useLocalDpi xmlns:a14="http://schemas.microsoft.com/office/drawing/2010/main" val="0"/>
              </a:ext>
            </a:extLst>
          </a:blip>
          <a:srcRect l="6781" b="9793"/>
          <a:stretch/>
        </p:blipFill>
        <p:spPr>
          <a:xfrm>
            <a:off x="4716016" y="3645024"/>
            <a:ext cx="4178094" cy="2531790"/>
          </a:xfrm>
          <a:prstGeom prst="rect">
            <a:avLst/>
          </a:prstGeom>
        </p:spPr>
      </p:pic>
      <p:sp>
        <p:nvSpPr>
          <p:cNvPr id="13" name="Textfeld 12"/>
          <p:cNvSpPr txBox="1"/>
          <p:nvPr/>
        </p:nvSpPr>
        <p:spPr>
          <a:xfrm>
            <a:off x="644803" y="1052736"/>
            <a:ext cx="1838965" cy="400110"/>
          </a:xfrm>
          <a:prstGeom prst="rect">
            <a:avLst/>
          </a:prstGeom>
          <a:solidFill>
            <a:schemeClr val="accent6">
              <a:lumMod val="75000"/>
              <a:alpha val="64000"/>
            </a:schemeClr>
          </a:solidFill>
        </p:spPr>
        <p:txBody>
          <a:bodyPr wrap="none" rtlCol="0">
            <a:spAutoFit/>
          </a:bodyPr>
          <a:lstStyle/>
          <a:p>
            <a:r>
              <a:rPr lang="en-US" sz="2000" dirty="0" smtClean="0">
                <a:solidFill>
                  <a:schemeClr val="bg1"/>
                </a:solidFill>
                <a:latin typeface="Calibri"/>
              </a:rPr>
              <a:t>~350,000 peaks</a:t>
            </a:r>
            <a:endParaRPr lang="en-US" sz="2000" dirty="0">
              <a:solidFill>
                <a:schemeClr val="bg1"/>
              </a:solidFill>
              <a:latin typeface="Calibri"/>
            </a:endParaRPr>
          </a:p>
        </p:txBody>
      </p:sp>
      <p:sp>
        <p:nvSpPr>
          <p:cNvPr id="14" name="Textfeld 13"/>
          <p:cNvSpPr txBox="1"/>
          <p:nvPr/>
        </p:nvSpPr>
        <p:spPr>
          <a:xfrm>
            <a:off x="624640" y="5693186"/>
            <a:ext cx="1710725" cy="400110"/>
          </a:xfrm>
          <a:prstGeom prst="rect">
            <a:avLst/>
          </a:prstGeom>
          <a:solidFill>
            <a:schemeClr val="accent6">
              <a:lumMod val="75000"/>
              <a:alpha val="64000"/>
            </a:schemeClr>
          </a:solidFill>
        </p:spPr>
        <p:txBody>
          <a:bodyPr wrap="none" rtlCol="0">
            <a:spAutoFit/>
          </a:bodyPr>
          <a:lstStyle/>
          <a:p>
            <a:r>
              <a:rPr lang="en-US" sz="2000" dirty="0" smtClean="0">
                <a:solidFill>
                  <a:schemeClr val="bg1"/>
                </a:solidFill>
                <a:latin typeface="Calibri"/>
              </a:rPr>
              <a:t>~ 700 features</a:t>
            </a:r>
            <a:endParaRPr lang="en-US" sz="2000" dirty="0">
              <a:solidFill>
                <a:schemeClr val="bg1"/>
              </a:solidFill>
              <a:latin typeface="Calibri"/>
            </a:endParaRPr>
          </a:p>
        </p:txBody>
      </p:sp>
      <p:sp>
        <p:nvSpPr>
          <p:cNvPr id="15" name="Pfeil nach unten 14"/>
          <p:cNvSpPr/>
          <p:nvPr/>
        </p:nvSpPr>
        <p:spPr bwMode="auto">
          <a:xfrm>
            <a:off x="1979712" y="3356992"/>
            <a:ext cx="720080" cy="57606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16" name="Pfeil nach unten 15"/>
          <p:cNvSpPr/>
          <p:nvPr/>
        </p:nvSpPr>
        <p:spPr bwMode="auto">
          <a:xfrm>
            <a:off x="6516216" y="3356992"/>
            <a:ext cx="720080" cy="576064"/>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cxnSp>
        <p:nvCxnSpPr>
          <p:cNvPr id="18" name="Gerade Verbindung mit Pfeil 17"/>
          <p:cNvCxnSpPr/>
          <p:nvPr/>
        </p:nvCxnSpPr>
        <p:spPr bwMode="auto">
          <a:xfrm>
            <a:off x="2699792" y="4581128"/>
            <a:ext cx="4104456" cy="0"/>
          </a:xfrm>
          <a:prstGeom prst="straightConnector1">
            <a:avLst/>
          </a:prstGeom>
          <a:ln w="38100" cmpd="sng">
            <a:headEnd type="arrow"/>
            <a:tailEnd type="arrow"/>
          </a:ln>
        </p:spPr>
        <p:style>
          <a:lnRef idx="1">
            <a:schemeClr val="accent5"/>
          </a:lnRef>
          <a:fillRef idx="0">
            <a:schemeClr val="accent5"/>
          </a:fillRef>
          <a:effectRef idx="0">
            <a:schemeClr val="accent5"/>
          </a:effectRef>
          <a:fontRef idx="minor">
            <a:schemeClr val="tx1"/>
          </a:fontRef>
        </p:style>
      </p:cxnSp>
      <p:cxnSp>
        <p:nvCxnSpPr>
          <p:cNvPr id="19" name="Gerade Verbindung mit Pfeil 18"/>
          <p:cNvCxnSpPr/>
          <p:nvPr/>
        </p:nvCxnSpPr>
        <p:spPr bwMode="auto">
          <a:xfrm>
            <a:off x="2411760" y="5445224"/>
            <a:ext cx="4104456" cy="0"/>
          </a:xfrm>
          <a:prstGeom prst="straightConnector1">
            <a:avLst/>
          </a:prstGeom>
          <a:ln w="38100" cmpd="sng">
            <a:headEnd type="arrow"/>
            <a:tailEnd type="arrow"/>
          </a:ln>
        </p:spPr>
        <p:style>
          <a:lnRef idx="1">
            <a:schemeClr val="accent5"/>
          </a:lnRef>
          <a:fillRef idx="0">
            <a:schemeClr val="accent5"/>
          </a:fillRef>
          <a:effectRef idx="0">
            <a:schemeClr val="accent5"/>
          </a:effectRef>
          <a:fontRef idx="minor">
            <a:schemeClr val="tx1"/>
          </a:fontRef>
        </p:style>
      </p:cxnSp>
      <p:cxnSp>
        <p:nvCxnSpPr>
          <p:cNvPr id="20" name="Gerade Verbindung mit Pfeil 19"/>
          <p:cNvCxnSpPr/>
          <p:nvPr/>
        </p:nvCxnSpPr>
        <p:spPr bwMode="auto">
          <a:xfrm>
            <a:off x="3563888" y="5085184"/>
            <a:ext cx="4104456" cy="0"/>
          </a:xfrm>
          <a:prstGeom prst="straightConnector1">
            <a:avLst/>
          </a:prstGeom>
          <a:ln w="38100" cmpd="sng">
            <a:headEnd type="arrow"/>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615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p:txBody>
          <a:bodyPr/>
          <a:lstStyle/>
          <a:p>
            <a:r>
              <a:rPr lang="de-DE" dirty="0" smtClean="0"/>
              <a:t>Feature </a:t>
            </a:r>
            <a:r>
              <a:rPr lang="de-DE" dirty="0" err="1" smtClean="0"/>
              <a:t>Finding</a:t>
            </a:r>
            <a:endParaRPr lang="de-DE" dirty="0"/>
          </a:p>
        </p:txBody>
      </p:sp>
      <p:sp>
        <p:nvSpPr>
          <p:cNvPr id="970755" name="Rectangle 3"/>
          <p:cNvSpPr>
            <a:spLocks noGrp="1" noChangeArrowheads="1"/>
          </p:cNvSpPr>
          <p:nvPr>
            <p:ph idx="1"/>
          </p:nvPr>
        </p:nvSpPr>
        <p:spPr/>
        <p:txBody>
          <a:bodyPr/>
          <a:lstStyle/>
          <a:p>
            <a:r>
              <a:rPr lang="en-US" sz="2800" dirty="0" smtClean="0"/>
              <a:t>Identify all peaks belonging to one peptide</a:t>
            </a:r>
          </a:p>
          <a:p>
            <a:r>
              <a:rPr lang="en-US" sz="2800" dirty="0" smtClean="0"/>
              <a:t>Key idea: </a:t>
            </a:r>
          </a:p>
          <a:p>
            <a:pPr lvl="1"/>
            <a:r>
              <a:rPr lang="en-US" sz="2400" dirty="0"/>
              <a:t>I</a:t>
            </a:r>
            <a:r>
              <a:rPr lang="en-US" sz="2400" dirty="0" smtClean="0"/>
              <a:t>dentify suspicious regions</a:t>
            </a:r>
          </a:p>
          <a:p>
            <a:pPr lvl="1"/>
            <a:r>
              <a:rPr lang="en-US" sz="2400" dirty="0" smtClean="0"/>
              <a:t>Fit a </a:t>
            </a:r>
            <a:r>
              <a:rPr lang="en-US" sz="2400" b="1" dirty="0" smtClean="0">
                <a:solidFill>
                  <a:srgbClr val="FF0000"/>
                </a:solidFill>
              </a:rPr>
              <a:t>model </a:t>
            </a:r>
            <a:r>
              <a:rPr lang="en-US" sz="2400" dirty="0" smtClean="0"/>
              <a:t>to that region and identify peaks explained by it</a:t>
            </a:r>
            <a:endParaRPr lang="en-US" sz="2800" dirty="0"/>
          </a:p>
        </p:txBody>
      </p:sp>
      <p:pic>
        <p:nvPicPr>
          <p:cNvPr id="970756" name="Picture 4" descr="screenshot-10"/>
          <p:cNvPicPr>
            <a:picLocks noChangeAspect="1" noChangeArrowheads="1"/>
          </p:cNvPicPr>
          <p:nvPr/>
        </p:nvPicPr>
        <p:blipFill>
          <a:blip r:embed="rId3"/>
          <a:srcRect l="1649" t="4167" r="3590" b="2380"/>
          <a:stretch>
            <a:fillRect/>
          </a:stretch>
        </p:blipFill>
        <p:spPr bwMode="auto">
          <a:xfrm>
            <a:off x="250825" y="3068638"/>
            <a:ext cx="4105275" cy="3240087"/>
          </a:xfrm>
          <a:prstGeom prst="rect">
            <a:avLst/>
          </a:prstGeom>
          <a:noFill/>
        </p:spPr>
      </p:pic>
      <p:pic>
        <p:nvPicPr>
          <p:cNvPr id="970757" name="Picture 5" descr="screenshot-12"/>
          <p:cNvPicPr>
            <a:picLocks noChangeAspect="1" noChangeArrowheads="1"/>
          </p:cNvPicPr>
          <p:nvPr/>
        </p:nvPicPr>
        <p:blipFill>
          <a:blip r:embed="rId4"/>
          <a:srcRect l="3337" t="4170" r="3520" b="4353"/>
          <a:stretch>
            <a:fillRect/>
          </a:stretch>
        </p:blipFill>
        <p:spPr bwMode="auto">
          <a:xfrm>
            <a:off x="4787900" y="3068638"/>
            <a:ext cx="4032250" cy="3168650"/>
          </a:xfrm>
          <a:prstGeom prst="rect">
            <a:avLst/>
          </a:prstGeom>
          <a:noFill/>
        </p:spPr>
      </p:pic>
    </p:spTree>
    <p:extLst>
      <p:ext uri="{BB962C8B-B14F-4D97-AF65-F5344CB8AC3E}">
        <p14:creationId xmlns:p14="http://schemas.microsoft.com/office/powerpoint/2010/main" val="150205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de-DE" dirty="0" smtClean="0"/>
              <a:t>Feature </a:t>
            </a:r>
            <a:r>
              <a:rPr lang="de-DE" dirty="0" err="1" smtClean="0"/>
              <a:t>Finding</a:t>
            </a:r>
            <a:endParaRPr lang="de-DE" dirty="0"/>
          </a:p>
        </p:txBody>
      </p:sp>
      <p:sp>
        <p:nvSpPr>
          <p:cNvPr id="1022979" name="Rectangle 3"/>
          <p:cNvSpPr>
            <a:spLocks noGrp="1" noChangeArrowheads="1"/>
          </p:cNvSpPr>
          <p:nvPr>
            <p:ph idx="1"/>
          </p:nvPr>
        </p:nvSpPr>
        <p:spPr/>
        <p:txBody>
          <a:bodyPr/>
          <a:lstStyle/>
          <a:p>
            <a:pPr>
              <a:lnSpc>
                <a:spcPct val="95000"/>
              </a:lnSpc>
            </a:pPr>
            <a:r>
              <a:rPr lang="en-US" sz="2400" b="1" dirty="0" smtClean="0">
                <a:solidFill>
                  <a:srgbClr val="A51E37"/>
                </a:solidFill>
              </a:rPr>
              <a:t>Extension</a:t>
            </a:r>
            <a:r>
              <a:rPr lang="en-US" sz="2400" b="1" dirty="0" smtClean="0">
                <a:solidFill>
                  <a:schemeClr val="accent2"/>
                </a:solidFill>
              </a:rPr>
              <a:t>: </a:t>
            </a:r>
            <a:r>
              <a:rPr lang="en-US" sz="2400" dirty="0" smtClean="0"/>
              <a:t>collect all data points close to the seed</a:t>
            </a:r>
            <a:endParaRPr lang="en-US" sz="2400" b="1" dirty="0" smtClean="0">
              <a:solidFill>
                <a:schemeClr val="accent2"/>
              </a:solidFill>
            </a:endParaRPr>
          </a:p>
          <a:p>
            <a:pPr>
              <a:lnSpc>
                <a:spcPct val="95000"/>
              </a:lnSpc>
            </a:pPr>
            <a:r>
              <a:rPr lang="en-US" sz="2400" b="1" dirty="0" smtClean="0">
                <a:solidFill>
                  <a:srgbClr val="A51E37"/>
                </a:solidFill>
              </a:rPr>
              <a:t>Refinement:</a:t>
            </a:r>
            <a:r>
              <a:rPr lang="en-US" sz="2400" b="1" dirty="0" smtClean="0">
                <a:solidFill>
                  <a:schemeClr val="accent2"/>
                </a:solidFill>
              </a:rPr>
              <a:t> </a:t>
            </a:r>
            <a:r>
              <a:rPr lang="en-US" sz="2400" dirty="0" smtClean="0">
                <a:solidFill>
                  <a:schemeClr val="accent2"/>
                </a:solidFill>
              </a:rPr>
              <a:t>remove peaks </a:t>
            </a:r>
            <a:r>
              <a:rPr lang="en-US" sz="2400" dirty="0" smtClean="0"/>
              <a:t>that are not consistent with the model</a:t>
            </a:r>
          </a:p>
          <a:p>
            <a:pPr>
              <a:lnSpc>
                <a:spcPct val="95000"/>
              </a:lnSpc>
            </a:pPr>
            <a:r>
              <a:rPr lang="en-US" sz="2400" b="1" dirty="0" smtClean="0">
                <a:solidFill>
                  <a:srgbClr val="A51E37"/>
                </a:solidFill>
              </a:rPr>
              <a:t>Fit an optimal model</a:t>
            </a:r>
            <a:r>
              <a:rPr lang="en-US" sz="2400" dirty="0" smtClean="0"/>
              <a:t> for the reduced set of peaks</a:t>
            </a:r>
          </a:p>
          <a:p>
            <a:pPr>
              <a:lnSpc>
                <a:spcPct val="95000"/>
              </a:lnSpc>
            </a:pPr>
            <a:r>
              <a:rPr lang="en-US" sz="2400" dirty="0" smtClean="0"/>
              <a:t>Iterate this until no further improvement can be achieved</a:t>
            </a:r>
          </a:p>
        </p:txBody>
      </p:sp>
      <p:pic>
        <p:nvPicPr>
          <p:cNvPr id="1022980" name="Picture 4" descr="screenshot-4"/>
          <p:cNvPicPr preferRelativeResize="0">
            <a:picLocks noChangeArrowheads="1"/>
          </p:cNvPicPr>
          <p:nvPr/>
        </p:nvPicPr>
        <p:blipFill>
          <a:blip r:embed="rId3"/>
          <a:srcRect l="13010" t="30797" r="2298" b="20531"/>
          <a:stretch>
            <a:fillRect/>
          </a:stretch>
        </p:blipFill>
        <p:spPr bwMode="auto">
          <a:xfrm>
            <a:off x="34925" y="4076700"/>
            <a:ext cx="9074150" cy="2232025"/>
          </a:xfrm>
          <a:prstGeom prst="rect">
            <a:avLst/>
          </a:prstGeom>
          <a:noFill/>
          <a:ln w="9525">
            <a:noFill/>
            <a:miter lim="800000"/>
            <a:headEnd/>
            <a:tailEnd/>
          </a:ln>
        </p:spPr>
      </p:pic>
    </p:spTree>
    <p:extLst>
      <p:ext uri="{BB962C8B-B14F-4D97-AF65-F5344CB8AC3E}">
        <p14:creationId xmlns:p14="http://schemas.microsoft.com/office/powerpoint/2010/main" val="1876224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Matrix Effects in LC-MS</a:t>
            </a:r>
            <a:endParaRPr lang="en-US" dirty="0"/>
          </a:p>
        </p:txBody>
      </p:sp>
      <p:sp>
        <p:nvSpPr>
          <p:cNvPr id="3" name="Inhaltsplatzhalter 2"/>
          <p:cNvSpPr>
            <a:spLocks noGrp="1"/>
          </p:cNvSpPr>
          <p:nvPr>
            <p:ph idx="1"/>
          </p:nvPr>
        </p:nvSpPr>
        <p:spPr/>
        <p:txBody>
          <a:bodyPr/>
          <a:lstStyle/>
          <a:p>
            <a:r>
              <a:rPr lang="en-US" dirty="0" smtClean="0"/>
              <a:t>Components of the matrix are being separated just like the </a:t>
            </a:r>
            <a:r>
              <a:rPr lang="en-US" dirty="0" err="1" smtClean="0"/>
              <a:t>analytes</a:t>
            </a:r>
            <a:endParaRPr lang="en-US" dirty="0" smtClean="0"/>
          </a:p>
          <a:p>
            <a:r>
              <a:rPr lang="en-US" dirty="0" smtClean="0"/>
              <a:t>Parts of the matrix can be ionized as well and then also show up as signals in the MS</a:t>
            </a:r>
          </a:p>
          <a:p>
            <a:r>
              <a:rPr lang="en-US" i="1" dirty="0" smtClean="0"/>
              <a:t>A priori </a:t>
            </a:r>
            <a:r>
              <a:rPr lang="en-US" dirty="0" smtClean="0"/>
              <a:t>it is unknown, which part of the signal stems from matrix or </a:t>
            </a:r>
            <a:r>
              <a:rPr lang="en-US" dirty="0" err="1" smtClean="0"/>
              <a:t>analytes</a:t>
            </a:r>
            <a:endParaRPr lang="en-US" dirty="0" smtClean="0"/>
          </a:p>
          <a:p>
            <a:r>
              <a:rPr lang="en-US" dirty="0" smtClean="0"/>
              <a:t>Matrix can interfere with the analysis by</a:t>
            </a:r>
          </a:p>
          <a:p>
            <a:pPr lvl="1"/>
            <a:r>
              <a:rPr lang="en-US" dirty="0" smtClean="0"/>
              <a:t>Competing with </a:t>
            </a:r>
            <a:r>
              <a:rPr lang="en-US" dirty="0" err="1" smtClean="0"/>
              <a:t>analytes</a:t>
            </a:r>
            <a:r>
              <a:rPr lang="en-US" dirty="0" smtClean="0"/>
              <a:t> for ionization -&gt; reduce the number of analyte molecules ionized</a:t>
            </a:r>
          </a:p>
          <a:p>
            <a:pPr lvl="1"/>
            <a:r>
              <a:rPr lang="en-US" dirty="0" smtClean="0"/>
              <a:t>Adsorb, precipitate or even react with the analyte</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692835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Linear Alignment</a:t>
            </a:r>
            <a:endParaRPr lang="en-US" dirty="0"/>
          </a:p>
        </p:txBody>
      </p:sp>
      <p:sp>
        <p:nvSpPr>
          <p:cNvPr id="3" name="Inhaltsplatzhalter 2"/>
          <p:cNvSpPr>
            <a:spLocks noGrp="1"/>
          </p:cNvSpPr>
          <p:nvPr>
            <p:ph idx="1"/>
          </p:nvPr>
        </p:nvSpPr>
        <p:spPr/>
        <p:txBody>
          <a:bodyPr>
            <a:normAutofit/>
          </a:bodyPr>
          <a:lstStyle/>
          <a:p>
            <a:r>
              <a:rPr lang="en-US" sz="2800" dirty="0" smtClean="0"/>
              <a:t>Lange et al. proposed an efficient feature-based alignment of maps based on pose clustering</a:t>
            </a:r>
          </a:p>
          <a:p>
            <a:r>
              <a:rPr lang="en-US" sz="2800" dirty="0" smtClean="0"/>
              <a:t>The algorithm takes a pair of maps and computes an optimal linear alignment</a:t>
            </a:r>
          </a:p>
          <a:p>
            <a:r>
              <a:rPr lang="en-US" sz="2800" dirty="0" smtClean="0"/>
              <a:t>It can be applied for multiple alignment of an arbitrary amount of maps by applying it multiply and align the maps in a star-like fashion onto one reference map (</a:t>
            </a:r>
            <a:r>
              <a:rPr lang="en-US" sz="2800" i="1" dirty="0" smtClean="0"/>
              <a:t>k</a:t>
            </a:r>
            <a:r>
              <a:rPr lang="en-US" sz="2800" dirty="0" smtClean="0"/>
              <a:t>-1 alignments for </a:t>
            </a:r>
            <a:r>
              <a:rPr lang="en-US" sz="2800" i="1" dirty="0" smtClean="0"/>
              <a:t>k</a:t>
            </a:r>
            <a:r>
              <a:rPr lang="en-US" sz="2800" dirty="0" smtClean="0"/>
              <a:t> maps)</a:t>
            </a:r>
          </a:p>
          <a:p>
            <a:r>
              <a:rPr lang="en-US" sz="2800" dirty="0" smtClean="0"/>
              <a:t>The algorithm relies on accurate feature detection but is rather runtime efficient</a:t>
            </a:r>
            <a:endParaRPr lang="en-US" sz="2800" dirty="0"/>
          </a:p>
        </p:txBody>
      </p:sp>
      <p:sp>
        <p:nvSpPr>
          <p:cNvPr id="4" name="Textfeld 3"/>
          <p:cNvSpPr txBox="1"/>
          <p:nvPr/>
        </p:nvSpPr>
        <p:spPr>
          <a:xfrm>
            <a:off x="6410275" y="6381328"/>
            <a:ext cx="2718287" cy="246221"/>
          </a:xfrm>
          <a:prstGeom prst="rect">
            <a:avLst/>
          </a:prstGeom>
          <a:noFill/>
        </p:spPr>
        <p:txBody>
          <a:bodyPr wrap="none" rtlCol="0">
            <a:spAutoFit/>
          </a:bodyPr>
          <a:lstStyle/>
          <a:p>
            <a:r>
              <a:rPr lang="en-US" sz="1000" dirty="0" smtClean="0">
                <a:solidFill>
                  <a:schemeClr val="tx1"/>
                </a:solidFill>
                <a:latin typeface="Calibri"/>
              </a:rPr>
              <a:t>Lange et al., </a:t>
            </a:r>
            <a:r>
              <a:rPr lang="en-US" sz="1000" dirty="0">
                <a:solidFill>
                  <a:schemeClr val="tx1"/>
                </a:solidFill>
                <a:latin typeface="Calibri"/>
              </a:rPr>
              <a:t>Bioinformatics (2007), 23:i273-i281</a:t>
            </a:r>
          </a:p>
        </p:txBody>
      </p:sp>
    </p:spTree>
    <p:extLst>
      <p:ext uri="{BB962C8B-B14F-4D97-AF65-F5344CB8AC3E}">
        <p14:creationId xmlns:p14="http://schemas.microsoft.com/office/powerpoint/2010/main" val="1799191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036763" y="3467100"/>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3" name="Oval 3"/>
          <p:cNvSpPr>
            <a:spLocks noChangeArrowheads="1"/>
          </p:cNvSpPr>
          <p:nvPr/>
        </p:nvSpPr>
        <p:spPr bwMode="auto">
          <a:xfrm>
            <a:off x="2127250" y="4186238"/>
            <a:ext cx="90488"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4" name="Oval 4"/>
          <p:cNvSpPr>
            <a:spLocks noChangeArrowheads="1"/>
          </p:cNvSpPr>
          <p:nvPr/>
        </p:nvSpPr>
        <p:spPr bwMode="auto">
          <a:xfrm>
            <a:off x="3116263" y="4052888"/>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5" name="Oval 5"/>
          <p:cNvSpPr>
            <a:spLocks noChangeArrowheads="1"/>
          </p:cNvSpPr>
          <p:nvPr/>
        </p:nvSpPr>
        <p:spPr bwMode="auto">
          <a:xfrm>
            <a:off x="1438275" y="5046663"/>
            <a:ext cx="90488"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6" name="Oval 6"/>
          <p:cNvSpPr>
            <a:spLocks noChangeArrowheads="1"/>
          </p:cNvSpPr>
          <p:nvPr/>
        </p:nvSpPr>
        <p:spPr bwMode="auto">
          <a:xfrm>
            <a:off x="2024063" y="5135563"/>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7" name="Oval 7"/>
          <p:cNvSpPr>
            <a:spLocks noChangeArrowheads="1"/>
          </p:cNvSpPr>
          <p:nvPr/>
        </p:nvSpPr>
        <p:spPr bwMode="auto">
          <a:xfrm>
            <a:off x="1528763" y="5811838"/>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8" name="Oval 8"/>
          <p:cNvSpPr>
            <a:spLocks noChangeArrowheads="1"/>
          </p:cNvSpPr>
          <p:nvPr/>
        </p:nvSpPr>
        <p:spPr bwMode="auto">
          <a:xfrm>
            <a:off x="2347913" y="2054225"/>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89" name="Oval 9"/>
          <p:cNvSpPr>
            <a:spLocks noChangeArrowheads="1"/>
          </p:cNvSpPr>
          <p:nvPr/>
        </p:nvSpPr>
        <p:spPr bwMode="auto">
          <a:xfrm>
            <a:off x="1627188" y="2730500"/>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0" name="Oval 10"/>
          <p:cNvSpPr>
            <a:spLocks noChangeArrowheads="1"/>
          </p:cNvSpPr>
          <p:nvPr/>
        </p:nvSpPr>
        <p:spPr bwMode="auto">
          <a:xfrm>
            <a:off x="2257425" y="2549525"/>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1" name="Text Box 11"/>
          <p:cNvSpPr txBox="1">
            <a:spLocks noChangeArrowheads="1"/>
          </p:cNvSpPr>
          <p:nvPr/>
        </p:nvSpPr>
        <p:spPr bwMode="auto">
          <a:xfrm>
            <a:off x="30510" y="2227263"/>
            <a:ext cx="9934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Map 1</a:t>
            </a:r>
          </a:p>
        </p:txBody>
      </p:sp>
      <p:sp>
        <p:nvSpPr>
          <p:cNvPr id="20492" name="Text Box 12"/>
          <p:cNvSpPr txBox="1">
            <a:spLocks noChangeArrowheads="1"/>
          </p:cNvSpPr>
          <p:nvPr/>
        </p:nvSpPr>
        <p:spPr bwMode="auto">
          <a:xfrm>
            <a:off x="27335" y="3759200"/>
            <a:ext cx="9934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Map 2</a:t>
            </a:r>
          </a:p>
        </p:txBody>
      </p:sp>
      <p:sp>
        <p:nvSpPr>
          <p:cNvPr id="20493" name="Text Box 13"/>
          <p:cNvSpPr txBox="1">
            <a:spLocks noChangeArrowheads="1"/>
          </p:cNvSpPr>
          <p:nvPr/>
        </p:nvSpPr>
        <p:spPr bwMode="auto">
          <a:xfrm>
            <a:off x="-50847" y="5359400"/>
            <a:ext cx="10652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Map </a:t>
            </a:r>
            <a:r>
              <a:rPr lang="en-GB" i="1" dirty="0">
                <a:latin typeface="Calibri"/>
                <a:cs typeface="Calibri"/>
              </a:rPr>
              <a:t>k</a:t>
            </a:r>
          </a:p>
        </p:txBody>
      </p:sp>
      <p:sp>
        <p:nvSpPr>
          <p:cNvPr id="20494" name="Text Box 14"/>
          <p:cNvSpPr txBox="1">
            <a:spLocks noChangeArrowheads="1"/>
          </p:cNvSpPr>
          <p:nvPr/>
        </p:nvSpPr>
        <p:spPr bwMode="auto">
          <a:xfrm rot="5400000">
            <a:off x="2213770" y="4390231"/>
            <a:ext cx="40481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a:t>
            </a:r>
          </a:p>
        </p:txBody>
      </p:sp>
      <p:sp>
        <p:nvSpPr>
          <p:cNvPr id="20495" name="Oval 15"/>
          <p:cNvSpPr>
            <a:spLocks noChangeArrowheads="1"/>
          </p:cNvSpPr>
          <p:nvPr/>
        </p:nvSpPr>
        <p:spPr bwMode="auto">
          <a:xfrm>
            <a:off x="2436813" y="272891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6" name="Oval 16"/>
          <p:cNvSpPr>
            <a:spLocks noChangeArrowheads="1"/>
          </p:cNvSpPr>
          <p:nvPr/>
        </p:nvSpPr>
        <p:spPr bwMode="auto">
          <a:xfrm>
            <a:off x="2768600" y="217170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7" name="Oval 17"/>
          <p:cNvSpPr>
            <a:spLocks noChangeArrowheads="1"/>
          </p:cNvSpPr>
          <p:nvPr/>
        </p:nvSpPr>
        <p:spPr bwMode="auto">
          <a:xfrm>
            <a:off x="2954338" y="3854450"/>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8" name="Oval 18"/>
          <p:cNvSpPr>
            <a:spLocks noChangeArrowheads="1"/>
          </p:cNvSpPr>
          <p:nvPr/>
        </p:nvSpPr>
        <p:spPr bwMode="auto">
          <a:xfrm>
            <a:off x="2863850" y="3451225"/>
            <a:ext cx="90488"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499" name="Oval 19"/>
          <p:cNvSpPr>
            <a:spLocks noChangeArrowheads="1"/>
          </p:cNvSpPr>
          <p:nvPr/>
        </p:nvSpPr>
        <p:spPr bwMode="auto">
          <a:xfrm>
            <a:off x="1649413" y="4395788"/>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00" name="Oval 20"/>
          <p:cNvSpPr>
            <a:spLocks noChangeArrowheads="1"/>
          </p:cNvSpPr>
          <p:nvPr/>
        </p:nvSpPr>
        <p:spPr bwMode="auto">
          <a:xfrm>
            <a:off x="2039938" y="4865688"/>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nvGrpSpPr>
          <p:cNvPr id="20501" name="Group 21"/>
          <p:cNvGrpSpPr>
            <a:grpSpLocks/>
          </p:cNvGrpSpPr>
          <p:nvPr/>
        </p:nvGrpSpPr>
        <p:grpSpPr bwMode="auto">
          <a:xfrm>
            <a:off x="1377952" y="6034098"/>
            <a:ext cx="450851" cy="309563"/>
            <a:chOff x="868" y="3801"/>
            <a:chExt cx="284" cy="195"/>
          </a:xfrm>
        </p:grpSpPr>
        <p:sp>
          <p:nvSpPr>
            <p:cNvPr id="20502" name="Text Box 22"/>
            <p:cNvSpPr txBox="1">
              <a:spLocks noChangeArrowheads="1"/>
            </p:cNvSpPr>
            <p:nvPr/>
          </p:nvSpPr>
          <p:spPr bwMode="auto">
            <a:xfrm>
              <a:off x="897" y="3801"/>
              <a:ext cx="195"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pPr>
                <a:spcBef>
                  <a:spcPts val="350"/>
                </a:spcBef>
              </a:pPr>
              <a:r>
                <a:rPr lang="en-GB" sz="1400" dirty="0" err="1">
                  <a:latin typeface="Calibri"/>
                  <a:cs typeface="Calibri"/>
                </a:rPr>
                <a:t>rt</a:t>
              </a:r>
              <a:endParaRPr lang="en-GB" sz="1400" dirty="0">
                <a:latin typeface="Calibri"/>
                <a:cs typeface="Calibri"/>
              </a:endParaRPr>
            </a:p>
          </p:txBody>
        </p:sp>
        <p:sp>
          <p:nvSpPr>
            <p:cNvPr id="20503" name="Line 23"/>
            <p:cNvSpPr>
              <a:spLocks noChangeShapeType="1"/>
            </p:cNvSpPr>
            <p:nvPr/>
          </p:nvSpPr>
          <p:spPr bwMode="auto">
            <a:xfrm>
              <a:off x="868" y="3823"/>
              <a:ext cx="284" cy="1"/>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latin typeface="Calibri"/>
              </a:endParaRPr>
            </a:p>
          </p:txBody>
        </p:sp>
      </p:grpSp>
      <p:grpSp>
        <p:nvGrpSpPr>
          <p:cNvPr id="20504" name="Group 24"/>
          <p:cNvGrpSpPr>
            <a:grpSpLocks/>
          </p:cNvGrpSpPr>
          <p:nvPr/>
        </p:nvGrpSpPr>
        <p:grpSpPr bwMode="auto">
          <a:xfrm>
            <a:off x="968375" y="5440363"/>
            <a:ext cx="354013" cy="515938"/>
            <a:chOff x="610" y="3427"/>
            <a:chExt cx="223" cy="325"/>
          </a:xfrm>
        </p:grpSpPr>
        <p:sp>
          <p:nvSpPr>
            <p:cNvPr id="20505" name="Text Box 25"/>
            <p:cNvSpPr txBox="1">
              <a:spLocks noChangeArrowheads="1"/>
            </p:cNvSpPr>
            <p:nvPr/>
          </p:nvSpPr>
          <p:spPr bwMode="auto">
            <a:xfrm rot="16200000">
              <a:off x="558" y="3504"/>
              <a:ext cx="300" cy="19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pPr>
                <a:spcBef>
                  <a:spcPts val="350"/>
                </a:spcBef>
              </a:pPr>
              <a:r>
                <a:rPr lang="en-GB" sz="1400" dirty="0">
                  <a:latin typeface="Calibri"/>
                  <a:cs typeface="Calibri"/>
                </a:rPr>
                <a:t>m/z</a:t>
              </a:r>
            </a:p>
          </p:txBody>
        </p:sp>
        <p:sp>
          <p:nvSpPr>
            <p:cNvPr id="20506" name="Line 26"/>
            <p:cNvSpPr>
              <a:spLocks noChangeShapeType="1"/>
            </p:cNvSpPr>
            <p:nvPr/>
          </p:nvSpPr>
          <p:spPr bwMode="auto">
            <a:xfrm flipV="1">
              <a:off x="832" y="3427"/>
              <a:ext cx="1" cy="286"/>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latin typeface="Calibri"/>
              </a:endParaRPr>
            </a:p>
          </p:txBody>
        </p:sp>
      </p:grpSp>
      <p:sp>
        <p:nvSpPr>
          <p:cNvPr id="20507" name="Rectangle 27"/>
          <p:cNvSpPr>
            <a:spLocks noChangeArrowheads="1"/>
          </p:cNvSpPr>
          <p:nvPr/>
        </p:nvSpPr>
        <p:spPr bwMode="auto">
          <a:xfrm>
            <a:off x="1423988" y="3370263"/>
            <a:ext cx="1935162" cy="1125537"/>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08" name="Rectangle 28"/>
          <p:cNvSpPr>
            <a:spLocks noChangeArrowheads="1"/>
          </p:cNvSpPr>
          <p:nvPr/>
        </p:nvSpPr>
        <p:spPr bwMode="auto">
          <a:xfrm>
            <a:off x="1423988" y="4843463"/>
            <a:ext cx="1935162" cy="1125537"/>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09" name="Rectangle 29"/>
          <p:cNvSpPr>
            <a:spLocks noChangeArrowheads="1"/>
          </p:cNvSpPr>
          <p:nvPr/>
        </p:nvSpPr>
        <p:spPr bwMode="auto">
          <a:xfrm>
            <a:off x="1423988" y="1968500"/>
            <a:ext cx="1935162" cy="1125538"/>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10" name="AutoShape 30"/>
          <p:cNvSpPr>
            <a:spLocks noChangeArrowheads="1"/>
          </p:cNvSpPr>
          <p:nvPr/>
        </p:nvSpPr>
        <p:spPr bwMode="auto">
          <a:xfrm>
            <a:off x="3346773" y="2275633"/>
            <a:ext cx="855662" cy="450850"/>
          </a:xfrm>
          <a:prstGeom prst="rightArrow">
            <a:avLst>
              <a:gd name="adj1" fmla="val 50000"/>
              <a:gd name="adj2" fmla="val 47447"/>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11" name="AutoShape 31"/>
          <p:cNvSpPr>
            <a:spLocks noChangeArrowheads="1"/>
          </p:cNvSpPr>
          <p:nvPr/>
        </p:nvSpPr>
        <p:spPr bwMode="auto">
          <a:xfrm>
            <a:off x="3356298" y="3721846"/>
            <a:ext cx="855662" cy="450850"/>
          </a:xfrm>
          <a:prstGeom prst="rightArrow">
            <a:avLst>
              <a:gd name="adj1" fmla="val 50000"/>
              <a:gd name="adj2" fmla="val 47447"/>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12" name="AutoShape 32"/>
          <p:cNvSpPr>
            <a:spLocks noChangeArrowheads="1"/>
          </p:cNvSpPr>
          <p:nvPr/>
        </p:nvSpPr>
        <p:spPr bwMode="auto">
          <a:xfrm>
            <a:off x="3356298" y="5229200"/>
            <a:ext cx="855662" cy="450850"/>
          </a:xfrm>
          <a:prstGeom prst="rightArrow">
            <a:avLst>
              <a:gd name="adj1" fmla="val 50000"/>
              <a:gd name="adj2" fmla="val 47447"/>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14" name="Text Box 34"/>
          <p:cNvSpPr txBox="1">
            <a:spLocks noChangeArrowheads="1"/>
          </p:cNvSpPr>
          <p:nvPr/>
        </p:nvSpPr>
        <p:spPr bwMode="auto">
          <a:xfrm>
            <a:off x="3527405" y="2672508"/>
            <a:ext cx="45436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T</a:t>
            </a:r>
            <a:r>
              <a:rPr lang="en-GB" baseline="-33000" dirty="0">
                <a:latin typeface="Calibri"/>
                <a:cs typeface="Calibri"/>
              </a:rPr>
              <a:t>1</a:t>
            </a:r>
          </a:p>
        </p:txBody>
      </p:sp>
      <p:sp>
        <p:nvSpPr>
          <p:cNvPr id="20515" name="Text Box 35"/>
          <p:cNvSpPr txBox="1">
            <a:spLocks noChangeArrowheads="1"/>
          </p:cNvSpPr>
          <p:nvPr/>
        </p:nvSpPr>
        <p:spPr bwMode="auto">
          <a:xfrm>
            <a:off x="3527405" y="4156821"/>
            <a:ext cx="45436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T</a:t>
            </a:r>
            <a:r>
              <a:rPr lang="en-GB" baseline="-33000" dirty="0">
                <a:latin typeface="Calibri"/>
                <a:cs typeface="Calibri"/>
              </a:rPr>
              <a:t>2</a:t>
            </a:r>
          </a:p>
        </p:txBody>
      </p:sp>
      <p:sp>
        <p:nvSpPr>
          <p:cNvPr id="20516" name="Text Box 36"/>
          <p:cNvSpPr txBox="1">
            <a:spLocks noChangeArrowheads="1"/>
          </p:cNvSpPr>
          <p:nvPr/>
        </p:nvSpPr>
        <p:spPr bwMode="auto">
          <a:xfrm>
            <a:off x="3502912" y="5634012"/>
            <a:ext cx="47092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err="1">
                <a:latin typeface="Calibri"/>
                <a:cs typeface="Calibri"/>
              </a:rPr>
              <a:t>T</a:t>
            </a:r>
            <a:r>
              <a:rPr lang="en-GB" i="1" baseline="-33000" dirty="0" err="1">
                <a:latin typeface="Calibri"/>
                <a:cs typeface="Calibri"/>
              </a:rPr>
              <a:t>k</a:t>
            </a:r>
            <a:endParaRPr lang="en-GB" i="1" baseline="-33000" dirty="0">
              <a:latin typeface="Calibri"/>
              <a:cs typeface="Calibri"/>
            </a:endParaRPr>
          </a:p>
        </p:txBody>
      </p:sp>
      <p:sp>
        <p:nvSpPr>
          <p:cNvPr id="20536" name="Oval 56"/>
          <p:cNvSpPr>
            <a:spLocks noChangeArrowheads="1"/>
          </p:cNvSpPr>
          <p:nvPr/>
        </p:nvSpPr>
        <p:spPr bwMode="auto">
          <a:xfrm>
            <a:off x="7434263" y="3430588"/>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37" name="Oval 57"/>
          <p:cNvSpPr>
            <a:spLocks noChangeArrowheads="1"/>
          </p:cNvSpPr>
          <p:nvPr/>
        </p:nvSpPr>
        <p:spPr bwMode="auto">
          <a:xfrm>
            <a:off x="8245475" y="3519488"/>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38" name="Oval 58"/>
          <p:cNvSpPr>
            <a:spLocks noChangeArrowheads="1"/>
          </p:cNvSpPr>
          <p:nvPr/>
        </p:nvSpPr>
        <p:spPr bwMode="auto">
          <a:xfrm>
            <a:off x="7524750" y="4195763"/>
            <a:ext cx="73025"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39" name="Oval 59"/>
          <p:cNvSpPr>
            <a:spLocks noChangeArrowheads="1"/>
          </p:cNvSpPr>
          <p:nvPr/>
        </p:nvSpPr>
        <p:spPr bwMode="auto">
          <a:xfrm>
            <a:off x="7451725" y="3519488"/>
            <a:ext cx="73025"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0" name="Oval 60"/>
          <p:cNvSpPr>
            <a:spLocks noChangeArrowheads="1"/>
          </p:cNvSpPr>
          <p:nvPr/>
        </p:nvSpPr>
        <p:spPr bwMode="auto">
          <a:xfrm>
            <a:off x="8307388" y="3519488"/>
            <a:ext cx="73025"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1" name="Oval 61"/>
          <p:cNvSpPr>
            <a:spLocks noChangeArrowheads="1"/>
          </p:cNvSpPr>
          <p:nvPr/>
        </p:nvSpPr>
        <p:spPr bwMode="auto">
          <a:xfrm>
            <a:off x="8289925" y="3565525"/>
            <a:ext cx="73025"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2" name="Oval 62"/>
          <p:cNvSpPr>
            <a:spLocks noChangeArrowheads="1"/>
          </p:cNvSpPr>
          <p:nvPr/>
        </p:nvSpPr>
        <p:spPr bwMode="auto">
          <a:xfrm>
            <a:off x="7569200" y="4149725"/>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3" name="Oval 63"/>
          <p:cNvSpPr>
            <a:spLocks noChangeArrowheads="1"/>
          </p:cNvSpPr>
          <p:nvPr/>
        </p:nvSpPr>
        <p:spPr bwMode="auto">
          <a:xfrm>
            <a:off x="8081963" y="4016375"/>
            <a:ext cx="73025"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4" name="Oval 64"/>
          <p:cNvSpPr>
            <a:spLocks noChangeArrowheads="1"/>
          </p:cNvSpPr>
          <p:nvPr/>
        </p:nvSpPr>
        <p:spPr bwMode="auto">
          <a:xfrm>
            <a:off x="8110538" y="3970338"/>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5" name="Oval 65"/>
          <p:cNvSpPr>
            <a:spLocks noChangeArrowheads="1"/>
          </p:cNvSpPr>
          <p:nvPr/>
        </p:nvSpPr>
        <p:spPr bwMode="auto">
          <a:xfrm>
            <a:off x="7359650" y="3371850"/>
            <a:ext cx="314325" cy="328613"/>
          </a:xfrm>
          <a:prstGeom prst="ellipse">
            <a:avLst/>
          </a:prstGeom>
          <a:noFill/>
          <a:ln w="2556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6" name="Oval 66"/>
          <p:cNvSpPr>
            <a:spLocks noChangeArrowheads="1"/>
          </p:cNvSpPr>
          <p:nvPr/>
        </p:nvSpPr>
        <p:spPr bwMode="auto">
          <a:xfrm>
            <a:off x="8154988" y="3413125"/>
            <a:ext cx="314325" cy="328613"/>
          </a:xfrm>
          <a:prstGeom prst="ellipse">
            <a:avLst/>
          </a:prstGeom>
          <a:noFill/>
          <a:ln w="2556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7" name="Oval 67"/>
          <p:cNvSpPr>
            <a:spLocks noChangeArrowheads="1"/>
          </p:cNvSpPr>
          <p:nvPr/>
        </p:nvSpPr>
        <p:spPr bwMode="auto">
          <a:xfrm>
            <a:off x="7434263" y="4046538"/>
            <a:ext cx="314325" cy="328612"/>
          </a:xfrm>
          <a:prstGeom prst="ellipse">
            <a:avLst/>
          </a:prstGeom>
          <a:noFill/>
          <a:ln w="2556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8" name="Oval 68"/>
          <p:cNvSpPr>
            <a:spLocks noChangeArrowheads="1"/>
          </p:cNvSpPr>
          <p:nvPr/>
        </p:nvSpPr>
        <p:spPr bwMode="auto">
          <a:xfrm>
            <a:off x="7975600" y="3867150"/>
            <a:ext cx="314325" cy="328613"/>
          </a:xfrm>
          <a:prstGeom prst="ellipse">
            <a:avLst/>
          </a:prstGeom>
          <a:noFill/>
          <a:ln w="2556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49" name="AutoShape 69"/>
          <p:cNvSpPr>
            <a:spLocks noChangeArrowheads="1"/>
          </p:cNvSpPr>
          <p:nvPr/>
        </p:nvSpPr>
        <p:spPr bwMode="auto">
          <a:xfrm rot="19020000">
            <a:off x="5981700" y="4678363"/>
            <a:ext cx="1214438" cy="450850"/>
          </a:xfrm>
          <a:prstGeom prst="rightArrow">
            <a:avLst>
              <a:gd name="adj1" fmla="val 50000"/>
              <a:gd name="adj2" fmla="val 67342"/>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0" name="AutoShape 70"/>
          <p:cNvSpPr>
            <a:spLocks noChangeArrowheads="1"/>
          </p:cNvSpPr>
          <p:nvPr/>
        </p:nvSpPr>
        <p:spPr bwMode="auto">
          <a:xfrm rot="3120000">
            <a:off x="5961856" y="2718594"/>
            <a:ext cx="1214438" cy="450850"/>
          </a:xfrm>
          <a:prstGeom prst="rightArrow">
            <a:avLst>
              <a:gd name="adj1" fmla="val 50000"/>
              <a:gd name="adj2" fmla="val 67342"/>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1" name="AutoShape 71"/>
          <p:cNvSpPr>
            <a:spLocks noChangeArrowheads="1"/>
          </p:cNvSpPr>
          <p:nvPr/>
        </p:nvSpPr>
        <p:spPr bwMode="auto">
          <a:xfrm>
            <a:off x="6192838" y="3641725"/>
            <a:ext cx="855662" cy="450850"/>
          </a:xfrm>
          <a:prstGeom prst="rightArrow">
            <a:avLst>
              <a:gd name="adj1" fmla="val 50000"/>
              <a:gd name="adj2" fmla="val 47447"/>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2" name="Text Box 72"/>
          <p:cNvSpPr txBox="1">
            <a:spLocks noChangeArrowheads="1"/>
          </p:cNvSpPr>
          <p:nvPr/>
        </p:nvSpPr>
        <p:spPr bwMode="auto">
          <a:xfrm>
            <a:off x="6845012" y="4859338"/>
            <a:ext cx="216592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pPr algn="ctr"/>
            <a:r>
              <a:rPr lang="en-GB" dirty="0">
                <a:solidFill>
                  <a:srgbClr val="F30009"/>
                </a:solidFill>
                <a:latin typeface="Calibri"/>
                <a:cs typeface="Calibri"/>
              </a:rPr>
              <a:t>Consensus map</a:t>
            </a:r>
          </a:p>
          <a:p>
            <a:pPr algn="ctr"/>
            <a:endParaRPr lang="en-GB" dirty="0">
              <a:solidFill>
                <a:srgbClr val="F30009"/>
              </a:solidFill>
              <a:latin typeface="Calibri"/>
              <a:cs typeface="Calibri"/>
            </a:endParaRPr>
          </a:p>
        </p:txBody>
      </p:sp>
      <p:sp>
        <p:nvSpPr>
          <p:cNvPr id="20553" name="Oval 73"/>
          <p:cNvSpPr>
            <a:spLocks noChangeArrowheads="1"/>
          </p:cNvSpPr>
          <p:nvPr/>
        </p:nvSpPr>
        <p:spPr bwMode="auto">
          <a:xfrm>
            <a:off x="8559800" y="3565525"/>
            <a:ext cx="73025"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4" name="Oval 74"/>
          <p:cNvSpPr>
            <a:spLocks noChangeArrowheads="1"/>
          </p:cNvSpPr>
          <p:nvPr/>
        </p:nvSpPr>
        <p:spPr bwMode="auto">
          <a:xfrm>
            <a:off x="8289925" y="4149725"/>
            <a:ext cx="73025"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5" name="Oval 75"/>
          <p:cNvSpPr>
            <a:spLocks noChangeArrowheads="1"/>
          </p:cNvSpPr>
          <p:nvPr/>
        </p:nvSpPr>
        <p:spPr bwMode="auto">
          <a:xfrm>
            <a:off x="8334375" y="4149725"/>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6" name="Oval 76"/>
          <p:cNvSpPr>
            <a:spLocks noChangeArrowheads="1"/>
          </p:cNvSpPr>
          <p:nvPr/>
        </p:nvSpPr>
        <p:spPr bwMode="auto">
          <a:xfrm>
            <a:off x="8199438" y="4046538"/>
            <a:ext cx="314325" cy="328612"/>
          </a:xfrm>
          <a:prstGeom prst="ellipse">
            <a:avLst/>
          </a:prstGeom>
          <a:noFill/>
          <a:ln w="25560">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8" name="Oval 78"/>
          <p:cNvSpPr>
            <a:spLocks noChangeArrowheads="1"/>
          </p:cNvSpPr>
          <p:nvPr/>
        </p:nvSpPr>
        <p:spPr bwMode="auto">
          <a:xfrm>
            <a:off x="7254875" y="4375150"/>
            <a:ext cx="73025"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59" name="Oval 79"/>
          <p:cNvSpPr>
            <a:spLocks noChangeArrowheads="1"/>
          </p:cNvSpPr>
          <p:nvPr/>
        </p:nvSpPr>
        <p:spPr bwMode="auto">
          <a:xfrm>
            <a:off x="7569200" y="4224338"/>
            <a:ext cx="73025"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20560" name="Text Box 80"/>
          <p:cNvSpPr txBox="1">
            <a:spLocks noChangeArrowheads="1"/>
          </p:cNvSpPr>
          <p:nvPr/>
        </p:nvSpPr>
        <p:spPr bwMode="auto">
          <a:xfrm>
            <a:off x="179512" y="836712"/>
            <a:ext cx="8784976" cy="1080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normAutofit/>
          </a:bodyPr>
          <a:lstStyle>
            <a:lvl1pPr marL="298450" indent="-298450">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ＭＳ Ｐゴシック" charset="0"/>
                <a:cs typeface="Arial" charset="0"/>
              </a:defRPr>
            </a:lvl1pPr>
            <a:lvl2pPr>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2pPr>
            <a:lvl3pPr>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3pPr>
            <a:lvl4pPr>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4pPr>
            <a:lvl5pPr>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298450" algn="l"/>
                <a:tab pos="1212850" algn="l"/>
                <a:tab pos="2127250" algn="l"/>
                <a:tab pos="3041650" algn="l"/>
                <a:tab pos="3956050" algn="l"/>
                <a:tab pos="4870450" algn="l"/>
                <a:tab pos="5784850" algn="l"/>
                <a:tab pos="6699250" algn="l"/>
                <a:tab pos="7613650" algn="l"/>
                <a:tab pos="8528050" algn="l"/>
                <a:tab pos="9442450" algn="l"/>
                <a:tab pos="10356850" algn="l"/>
              </a:tabLst>
              <a:defRPr sz="2400" b="1">
                <a:solidFill>
                  <a:srgbClr val="000000"/>
                </a:solidFill>
                <a:latin typeface="Trebuchet MS" charset="0"/>
                <a:ea typeface="Arial" charset="0"/>
                <a:cs typeface="Arial" charset="0"/>
              </a:defRPr>
            </a:lvl9pPr>
          </a:lstStyle>
          <a:p>
            <a:pPr algn="l">
              <a:spcBef>
                <a:spcPts val="550"/>
              </a:spcBef>
              <a:buFont typeface="Trebuchet MS" charset="0"/>
              <a:buChar char="•"/>
            </a:pPr>
            <a:r>
              <a:rPr lang="en-GB" sz="2000" b="0" dirty="0" err="1">
                <a:latin typeface="Calibri"/>
                <a:cs typeface="Calibri"/>
              </a:rPr>
              <a:t>Dewarp</a:t>
            </a:r>
            <a:r>
              <a:rPr lang="en-GB" sz="2000" b="0" dirty="0">
                <a:latin typeface="Calibri"/>
                <a:cs typeface="Calibri"/>
              </a:rPr>
              <a:t> </a:t>
            </a:r>
            <a:r>
              <a:rPr lang="en-GB" sz="2000" b="0" i="1" dirty="0">
                <a:latin typeface="Calibri"/>
                <a:cs typeface="Calibri"/>
              </a:rPr>
              <a:t>k</a:t>
            </a:r>
            <a:r>
              <a:rPr lang="en-GB" sz="2000" b="0" dirty="0">
                <a:latin typeface="Calibri"/>
                <a:cs typeface="Calibri"/>
              </a:rPr>
              <a:t> maps onto a comparable coordinate system</a:t>
            </a:r>
          </a:p>
          <a:p>
            <a:pPr algn="l" eaLnBrk="1" hangingPunct="1">
              <a:lnSpc>
                <a:spcPct val="99000"/>
              </a:lnSpc>
              <a:spcBef>
                <a:spcPts val="550"/>
              </a:spcBef>
              <a:buClr>
                <a:srgbClr val="4D4D4D"/>
              </a:buClr>
              <a:buFont typeface="Trebuchet MS" charset="0"/>
              <a:buChar char="•"/>
            </a:pPr>
            <a:r>
              <a:rPr lang="en-GB" sz="2000" b="0" dirty="0" smtClean="0">
                <a:latin typeface="Calibri"/>
                <a:cs typeface="Calibri"/>
              </a:rPr>
              <a:t>Choose one map (usually the one with the largest number of features) as reference map (here: map 2 -&gt; </a:t>
            </a:r>
            <a:r>
              <a:rPr lang="en-GB" sz="2000" dirty="0" smtClean="0">
                <a:latin typeface="Calibri"/>
                <a:cs typeface="Calibri"/>
              </a:rPr>
              <a:t>T</a:t>
            </a:r>
            <a:r>
              <a:rPr lang="en-GB" sz="2000" b="0" baseline="-25000" dirty="0" smtClean="0">
                <a:latin typeface="Calibri"/>
                <a:cs typeface="Calibri"/>
              </a:rPr>
              <a:t>2</a:t>
            </a:r>
            <a:r>
              <a:rPr lang="en-GB" sz="2000" b="0" dirty="0" smtClean="0">
                <a:latin typeface="Calibri"/>
                <a:cs typeface="Calibri"/>
              </a:rPr>
              <a:t> = </a:t>
            </a:r>
            <a:r>
              <a:rPr lang="en-GB" sz="2000" dirty="0" smtClean="0">
                <a:latin typeface="Calibri"/>
                <a:cs typeface="Calibri"/>
              </a:rPr>
              <a:t>1</a:t>
            </a:r>
            <a:r>
              <a:rPr lang="en-GB" sz="2000" b="0" dirty="0" smtClean="0">
                <a:latin typeface="Calibri"/>
                <a:cs typeface="Calibri"/>
              </a:rPr>
              <a:t>)</a:t>
            </a:r>
            <a:endParaRPr lang="en-GB" sz="2000" b="0" dirty="0">
              <a:latin typeface="Calibri"/>
              <a:cs typeface="Calibri"/>
            </a:endParaRPr>
          </a:p>
        </p:txBody>
      </p:sp>
      <p:sp>
        <p:nvSpPr>
          <p:cNvPr id="2" name="Titel 1"/>
          <p:cNvSpPr>
            <a:spLocks noGrp="1"/>
          </p:cNvSpPr>
          <p:nvPr>
            <p:ph type="title"/>
          </p:nvPr>
        </p:nvSpPr>
        <p:spPr/>
        <p:txBody>
          <a:bodyPr/>
          <a:lstStyle/>
          <a:p>
            <a:r>
              <a:rPr lang="en-US" dirty="0" smtClean="0"/>
              <a:t>Multiple Alignment</a:t>
            </a:r>
            <a:endParaRPr lang="en-US" dirty="0"/>
          </a:p>
        </p:txBody>
      </p:sp>
      <p:sp>
        <p:nvSpPr>
          <p:cNvPr id="83" name="Oval 2"/>
          <p:cNvSpPr>
            <a:spLocks noChangeArrowheads="1"/>
          </p:cNvSpPr>
          <p:nvPr/>
        </p:nvSpPr>
        <p:spPr bwMode="auto">
          <a:xfrm>
            <a:off x="4798765" y="3487440"/>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4" name="Oval 3"/>
          <p:cNvSpPr>
            <a:spLocks noChangeArrowheads="1"/>
          </p:cNvSpPr>
          <p:nvPr/>
        </p:nvSpPr>
        <p:spPr bwMode="auto">
          <a:xfrm>
            <a:off x="4889252" y="4206578"/>
            <a:ext cx="90488"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5" name="Oval 4"/>
          <p:cNvSpPr>
            <a:spLocks noChangeArrowheads="1"/>
          </p:cNvSpPr>
          <p:nvPr/>
        </p:nvSpPr>
        <p:spPr bwMode="auto">
          <a:xfrm>
            <a:off x="5878265" y="4073228"/>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6" name="Oval 5"/>
          <p:cNvSpPr>
            <a:spLocks noChangeArrowheads="1"/>
          </p:cNvSpPr>
          <p:nvPr/>
        </p:nvSpPr>
        <p:spPr bwMode="auto">
          <a:xfrm>
            <a:off x="4427984" y="5067003"/>
            <a:ext cx="90488"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7" name="Oval 6"/>
          <p:cNvSpPr>
            <a:spLocks noChangeArrowheads="1"/>
          </p:cNvSpPr>
          <p:nvPr/>
        </p:nvSpPr>
        <p:spPr bwMode="auto">
          <a:xfrm>
            <a:off x="5689774" y="5155903"/>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8" name="Oval 7"/>
          <p:cNvSpPr>
            <a:spLocks noChangeArrowheads="1"/>
          </p:cNvSpPr>
          <p:nvPr/>
        </p:nvSpPr>
        <p:spPr bwMode="auto">
          <a:xfrm>
            <a:off x="4518472" y="5832178"/>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89" name="Oval 8"/>
          <p:cNvSpPr>
            <a:spLocks noChangeArrowheads="1"/>
          </p:cNvSpPr>
          <p:nvPr/>
        </p:nvSpPr>
        <p:spPr bwMode="auto">
          <a:xfrm>
            <a:off x="5742608" y="2074565"/>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0" name="Oval 9"/>
          <p:cNvSpPr>
            <a:spLocks noChangeArrowheads="1"/>
          </p:cNvSpPr>
          <p:nvPr/>
        </p:nvSpPr>
        <p:spPr bwMode="auto">
          <a:xfrm>
            <a:off x="4841553" y="2750840"/>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1" name="Oval 10"/>
          <p:cNvSpPr>
            <a:spLocks noChangeArrowheads="1"/>
          </p:cNvSpPr>
          <p:nvPr/>
        </p:nvSpPr>
        <p:spPr bwMode="auto">
          <a:xfrm>
            <a:off x="5652120" y="2569865"/>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2" name="Text Box 14"/>
          <p:cNvSpPr txBox="1">
            <a:spLocks noChangeArrowheads="1"/>
          </p:cNvSpPr>
          <p:nvPr/>
        </p:nvSpPr>
        <p:spPr bwMode="auto">
          <a:xfrm rot="5400000">
            <a:off x="4975772" y="4410571"/>
            <a:ext cx="40481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r>
              <a:rPr lang="en-GB" dirty="0">
                <a:latin typeface="Calibri"/>
                <a:cs typeface="Calibri"/>
              </a:rPr>
              <a:t>…</a:t>
            </a:r>
          </a:p>
        </p:txBody>
      </p:sp>
      <p:sp>
        <p:nvSpPr>
          <p:cNvPr id="93" name="Oval 15"/>
          <p:cNvSpPr>
            <a:spLocks noChangeArrowheads="1"/>
          </p:cNvSpPr>
          <p:nvPr/>
        </p:nvSpPr>
        <p:spPr bwMode="auto">
          <a:xfrm>
            <a:off x="5831508" y="2749253"/>
            <a:ext cx="90487"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4" name="Oval 16"/>
          <p:cNvSpPr>
            <a:spLocks noChangeArrowheads="1"/>
          </p:cNvSpPr>
          <p:nvPr/>
        </p:nvSpPr>
        <p:spPr bwMode="auto">
          <a:xfrm>
            <a:off x="6012160" y="2192040"/>
            <a:ext cx="90488" cy="88900"/>
          </a:xfrm>
          <a:prstGeom prst="ellipse">
            <a:avLst/>
          </a:prstGeom>
          <a:solidFill>
            <a:srgbClr val="669900"/>
          </a:solidFill>
          <a:ln w="9360">
            <a:solidFill>
              <a:srgbClr val="66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5" name="Oval 17"/>
          <p:cNvSpPr>
            <a:spLocks noChangeArrowheads="1"/>
          </p:cNvSpPr>
          <p:nvPr/>
        </p:nvSpPr>
        <p:spPr bwMode="auto">
          <a:xfrm>
            <a:off x="5716340" y="3874790"/>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6" name="Oval 18"/>
          <p:cNvSpPr>
            <a:spLocks noChangeArrowheads="1"/>
          </p:cNvSpPr>
          <p:nvPr/>
        </p:nvSpPr>
        <p:spPr bwMode="auto">
          <a:xfrm>
            <a:off x="5625852" y="3471565"/>
            <a:ext cx="90488"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7" name="Oval 19"/>
          <p:cNvSpPr>
            <a:spLocks noChangeArrowheads="1"/>
          </p:cNvSpPr>
          <p:nvPr/>
        </p:nvSpPr>
        <p:spPr bwMode="auto">
          <a:xfrm>
            <a:off x="4411415" y="4416128"/>
            <a:ext cx="90487" cy="88900"/>
          </a:xfrm>
          <a:prstGeom prst="ellipse">
            <a:avLst/>
          </a:prstGeom>
          <a:solidFill>
            <a:srgbClr val="213299"/>
          </a:solidFill>
          <a:ln w="9360">
            <a:solidFill>
              <a:srgbClr val="213299"/>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98" name="Oval 20"/>
          <p:cNvSpPr>
            <a:spLocks noChangeArrowheads="1"/>
          </p:cNvSpPr>
          <p:nvPr/>
        </p:nvSpPr>
        <p:spPr bwMode="auto">
          <a:xfrm>
            <a:off x="5705649" y="4886028"/>
            <a:ext cx="90487"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grpSp>
        <p:nvGrpSpPr>
          <p:cNvPr id="99" name="Group 21"/>
          <p:cNvGrpSpPr>
            <a:grpSpLocks/>
          </p:cNvGrpSpPr>
          <p:nvPr/>
        </p:nvGrpSpPr>
        <p:grpSpPr bwMode="auto">
          <a:xfrm>
            <a:off x="4139954" y="6054438"/>
            <a:ext cx="450851" cy="309563"/>
            <a:chOff x="868" y="3801"/>
            <a:chExt cx="284" cy="195"/>
          </a:xfrm>
        </p:grpSpPr>
        <p:sp>
          <p:nvSpPr>
            <p:cNvPr id="100" name="Text Box 22"/>
            <p:cNvSpPr txBox="1">
              <a:spLocks noChangeArrowheads="1"/>
            </p:cNvSpPr>
            <p:nvPr/>
          </p:nvSpPr>
          <p:spPr bwMode="auto">
            <a:xfrm>
              <a:off x="897" y="3801"/>
              <a:ext cx="195" cy="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5pPr>
              <a:lvl6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6pPr>
              <a:lvl7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7pPr>
              <a:lvl8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8pPr>
              <a:lvl9pPr eaLnBrk="0" fontAlgn="base" hangingPunct="0">
                <a:lnSpc>
                  <a:spcPct val="97000"/>
                </a:lnSpc>
                <a:spcBef>
                  <a:spcPts val="600"/>
                </a:spcBef>
                <a:spcAft>
                  <a:spcPct val="0"/>
                </a:spcAft>
                <a:buClr>
                  <a:srgbClr val="000000"/>
                </a:buClr>
                <a:buSzPct val="100000"/>
                <a:buFont typeface="Trebuchet MS"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rebuchet MS" charset="0"/>
                  <a:ea typeface="Arial" charset="0"/>
                  <a:cs typeface="Arial" charset="0"/>
                </a:defRPr>
              </a:lvl9pPr>
            </a:lstStyle>
            <a:p>
              <a:pPr>
                <a:spcBef>
                  <a:spcPts val="350"/>
                </a:spcBef>
              </a:pPr>
              <a:r>
                <a:rPr lang="en-GB" sz="1400" dirty="0" err="1">
                  <a:latin typeface="Calibri"/>
                  <a:cs typeface="Calibri"/>
                </a:rPr>
                <a:t>rt</a:t>
              </a:r>
              <a:endParaRPr lang="en-GB" sz="1400" dirty="0">
                <a:latin typeface="Calibri"/>
                <a:cs typeface="Calibri"/>
              </a:endParaRPr>
            </a:p>
          </p:txBody>
        </p:sp>
        <p:sp>
          <p:nvSpPr>
            <p:cNvPr id="101" name="Line 23"/>
            <p:cNvSpPr>
              <a:spLocks noChangeShapeType="1"/>
            </p:cNvSpPr>
            <p:nvPr/>
          </p:nvSpPr>
          <p:spPr bwMode="auto">
            <a:xfrm>
              <a:off x="868" y="3823"/>
              <a:ext cx="284" cy="1"/>
            </a:xfrm>
            <a:prstGeom prst="line">
              <a:avLst/>
            </a:prstGeom>
            <a:noFill/>
            <a:ln w="255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dirty="0">
                <a:latin typeface="Calibri"/>
              </a:endParaRPr>
            </a:p>
          </p:txBody>
        </p:sp>
      </p:grpSp>
      <p:sp>
        <p:nvSpPr>
          <p:cNvPr id="102" name="Rectangle 27"/>
          <p:cNvSpPr>
            <a:spLocks noChangeArrowheads="1"/>
          </p:cNvSpPr>
          <p:nvPr/>
        </p:nvSpPr>
        <p:spPr bwMode="auto">
          <a:xfrm>
            <a:off x="4185990" y="3390603"/>
            <a:ext cx="1935162" cy="1125537"/>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3" name="Rectangle 28"/>
          <p:cNvSpPr>
            <a:spLocks noChangeArrowheads="1"/>
          </p:cNvSpPr>
          <p:nvPr/>
        </p:nvSpPr>
        <p:spPr bwMode="auto">
          <a:xfrm>
            <a:off x="4185990" y="4863803"/>
            <a:ext cx="1935162" cy="1125537"/>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4" name="Rectangle 29"/>
          <p:cNvSpPr>
            <a:spLocks noChangeArrowheads="1"/>
          </p:cNvSpPr>
          <p:nvPr/>
        </p:nvSpPr>
        <p:spPr bwMode="auto">
          <a:xfrm>
            <a:off x="4185990" y="1988840"/>
            <a:ext cx="1935162" cy="1125538"/>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5" name="Rectangle 27"/>
          <p:cNvSpPr>
            <a:spLocks noChangeArrowheads="1"/>
          </p:cNvSpPr>
          <p:nvPr/>
        </p:nvSpPr>
        <p:spPr bwMode="auto">
          <a:xfrm>
            <a:off x="7101334" y="3383583"/>
            <a:ext cx="1935162" cy="1125537"/>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
        <p:nvSpPr>
          <p:cNvPr id="106" name="Oval 61"/>
          <p:cNvSpPr>
            <a:spLocks noChangeArrowheads="1"/>
          </p:cNvSpPr>
          <p:nvPr/>
        </p:nvSpPr>
        <p:spPr bwMode="auto">
          <a:xfrm>
            <a:off x="8387407" y="3772148"/>
            <a:ext cx="73025" cy="88900"/>
          </a:xfrm>
          <a:prstGeom prst="ellipse">
            <a:avLst/>
          </a:prstGeom>
          <a:solidFill>
            <a:srgbClr val="FF0000"/>
          </a:solidFill>
          <a:ln w="9360">
            <a:solidFill>
              <a:srgbClr val="B2B2B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dirty="0">
              <a:latin typeface="Calibri"/>
            </a:endParaRPr>
          </a:p>
        </p:txBody>
      </p:sp>
    </p:spTree>
    <p:extLst>
      <p:ext uri="{BB962C8B-B14F-4D97-AF65-F5344CB8AC3E}">
        <p14:creationId xmlns:p14="http://schemas.microsoft.com/office/powerpoint/2010/main" val="666426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Quantification Strategies</a:t>
            </a:r>
            <a:endParaRPr lang="en-US" dirty="0"/>
          </a:p>
        </p:txBody>
      </p:sp>
      <p:pic>
        <p:nvPicPr>
          <p:cNvPr id="6" name="Inhaltsplatzhalter 5"/>
          <p:cNvPicPr>
            <a:picLocks noGrp="1" noChangeAspect="1"/>
          </p:cNvPicPr>
          <p:nvPr>
            <p:ph idx="1"/>
          </p:nvPr>
        </p:nvPicPr>
        <p:blipFill>
          <a:blip r:embed="rId3"/>
          <a:srcRect l="-6133" r="-6133"/>
          <a:stretch>
            <a:fillRect/>
          </a:stretch>
        </p:blipFill>
        <p:spPr>
          <a:xfrm>
            <a:off x="299464" y="836712"/>
            <a:ext cx="8521008" cy="5217244"/>
          </a:xfrm>
        </p:spPr>
      </p:pic>
      <p:sp>
        <p:nvSpPr>
          <p:cNvPr id="7" name="Textfeld 6"/>
          <p:cNvSpPr txBox="1"/>
          <p:nvPr/>
        </p:nvSpPr>
        <p:spPr>
          <a:xfrm>
            <a:off x="3852309" y="6611779"/>
            <a:ext cx="3392049" cy="246221"/>
          </a:xfrm>
          <a:prstGeom prst="rect">
            <a:avLst/>
          </a:prstGeom>
          <a:noFill/>
        </p:spPr>
        <p:txBody>
          <a:bodyPr wrap="none" rtlCol="0">
            <a:spAutoFit/>
          </a:bodyPr>
          <a:lstStyle/>
          <a:p>
            <a:r>
              <a:rPr lang="en-US" sz="1000" dirty="0" err="1" smtClean="0">
                <a:solidFill>
                  <a:srgbClr val="000000"/>
                </a:solidFill>
                <a:latin typeface="Calibri"/>
              </a:rPr>
              <a:t>Bantscheff</a:t>
            </a:r>
            <a:r>
              <a:rPr lang="en-US" sz="1000" dirty="0" smtClean="0">
                <a:solidFill>
                  <a:srgbClr val="000000"/>
                </a:solidFill>
                <a:latin typeface="Calibri"/>
              </a:rPr>
              <a:t> et al., Anal </a:t>
            </a:r>
            <a:r>
              <a:rPr lang="en-US" sz="1000" dirty="0" err="1" smtClean="0">
                <a:solidFill>
                  <a:srgbClr val="000000"/>
                </a:solidFill>
                <a:latin typeface="Calibri"/>
              </a:rPr>
              <a:t>Bioanal</a:t>
            </a:r>
            <a:r>
              <a:rPr lang="en-US" sz="1000" dirty="0" smtClean="0">
                <a:solidFill>
                  <a:srgbClr val="000000"/>
                </a:solidFill>
                <a:latin typeface="Calibri"/>
              </a:rPr>
              <a:t> </a:t>
            </a:r>
            <a:r>
              <a:rPr lang="en-US" sz="1000" dirty="0" err="1" smtClean="0">
                <a:solidFill>
                  <a:srgbClr val="000000"/>
                </a:solidFill>
                <a:latin typeface="Calibri"/>
              </a:rPr>
              <a:t>Chem</a:t>
            </a:r>
            <a:r>
              <a:rPr lang="en-US" sz="1000" dirty="0" smtClean="0">
                <a:solidFill>
                  <a:srgbClr val="000000"/>
                </a:solidFill>
                <a:latin typeface="Calibri"/>
              </a:rPr>
              <a:t> (2005), 389, 1017-1031.</a:t>
            </a:r>
            <a:endParaRPr lang="en-US" sz="1000" dirty="0">
              <a:solidFill>
                <a:srgbClr val="000000"/>
              </a:solidFill>
              <a:latin typeface="Calibri"/>
            </a:endParaRPr>
          </a:p>
        </p:txBody>
      </p:sp>
      <p:sp>
        <p:nvSpPr>
          <p:cNvPr id="8" name="Textfeld 7"/>
          <p:cNvSpPr txBox="1"/>
          <p:nvPr/>
        </p:nvSpPr>
        <p:spPr>
          <a:xfrm>
            <a:off x="251520" y="6021288"/>
            <a:ext cx="8856984" cy="400110"/>
          </a:xfrm>
          <a:prstGeom prst="rect">
            <a:avLst/>
          </a:prstGeom>
          <a:noFill/>
        </p:spPr>
        <p:txBody>
          <a:bodyPr wrap="square" rtlCol="0">
            <a:spAutoFit/>
          </a:bodyPr>
          <a:lstStyle/>
          <a:p>
            <a:pPr algn="l"/>
            <a:r>
              <a:rPr lang="en-US" sz="1000" b="0" dirty="0">
                <a:latin typeface="Calibri"/>
              </a:rPr>
              <a:t>Common quantitative mass spectrometry workflows. Boxes </a:t>
            </a:r>
            <a:r>
              <a:rPr lang="en-US" sz="1000" b="0" dirty="0" smtClean="0">
                <a:latin typeface="Calibri"/>
              </a:rPr>
              <a:t>in blue </a:t>
            </a:r>
            <a:r>
              <a:rPr lang="en-US" sz="1000" b="0" dirty="0">
                <a:latin typeface="Calibri"/>
              </a:rPr>
              <a:t>and yellow represent two experimental conditions. </a:t>
            </a:r>
            <a:r>
              <a:rPr lang="en-US" sz="1000" b="0" dirty="0" smtClean="0">
                <a:latin typeface="Calibri"/>
              </a:rPr>
              <a:t>Horizontal lines </a:t>
            </a:r>
            <a:r>
              <a:rPr lang="en-US" sz="1000" b="0" dirty="0">
                <a:latin typeface="Calibri"/>
              </a:rPr>
              <a:t>indicate when samples are combined. Dashed </a:t>
            </a:r>
            <a:r>
              <a:rPr lang="en-US" sz="1000" b="0" dirty="0" smtClean="0">
                <a:latin typeface="Calibri"/>
              </a:rPr>
              <a:t>lines indicate</a:t>
            </a:r>
            <a:r>
              <a:rPr lang="en-US" sz="1000" b="0" dirty="0">
                <a:latin typeface="Calibri"/>
              </a:rPr>
              <a:t> </a:t>
            </a:r>
            <a:r>
              <a:rPr lang="en-US" sz="1000" b="0" dirty="0" smtClean="0">
                <a:latin typeface="Calibri"/>
              </a:rPr>
              <a:t>points </a:t>
            </a:r>
            <a:r>
              <a:rPr lang="en-US" sz="1000" b="0" dirty="0">
                <a:latin typeface="Calibri"/>
              </a:rPr>
              <a:t>at which experimental variation and thus quantification </a:t>
            </a:r>
            <a:r>
              <a:rPr lang="en-US" sz="1000" b="0" dirty="0" smtClean="0">
                <a:latin typeface="Calibri"/>
              </a:rPr>
              <a:t>errors can occur.</a:t>
            </a:r>
            <a:endParaRPr lang="en-US" sz="1000" dirty="0">
              <a:latin typeface="Calibri"/>
            </a:endParaRPr>
          </a:p>
        </p:txBody>
      </p:sp>
    </p:spTree>
    <p:extLst>
      <p:ext uri="{BB962C8B-B14F-4D97-AF65-F5344CB8AC3E}">
        <p14:creationId xmlns:p14="http://schemas.microsoft.com/office/powerpoint/2010/main" val="2359484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Materials</a:t>
            </a:r>
            <a:endParaRPr lang="en-US" dirty="0"/>
          </a:p>
        </p:txBody>
      </p:sp>
      <p:sp>
        <p:nvSpPr>
          <p:cNvPr id="3" name="Inhaltsplatzhalter 2"/>
          <p:cNvSpPr>
            <a:spLocks noGrp="1"/>
          </p:cNvSpPr>
          <p:nvPr>
            <p:ph idx="1"/>
          </p:nvPr>
        </p:nvSpPr>
        <p:spPr/>
        <p:txBody>
          <a:bodyPr>
            <a:normAutofit/>
          </a:bodyPr>
          <a:lstStyle/>
          <a:p>
            <a:r>
              <a:rPr lang="en-US" sz="2400" dirty="0" smtClean="0">
                <a:solidFill>
                  <a:srgbClr val="000000"/>
                </a:solidFill>
              </a:rPr>
              <a:t>Quantification in general:</a:t>
            </a:r>
          </a:p>
          <a:p>
            <a:pPr lvl="1"/>
            <a:r>
              <a:rPr lang="en-US" sz="2000" dirty="0" err="1" smtClean="0">
                <a:solidFill>
                  <a:srgbClr val="000000"/>
                </a:solidFill>
              </a:rPr>
              <a:t>Bantscheff</a:t>
            </a:r>
            <a:r>
              <a:rPr lang="en-US" sz="2000" dirty="0" smtClean="0">
                <a:solidFill>
                  <a:srgbClr val="000000"/>
                </a:solidFill>
              </a:rPr>
              <a:t> </a:t>
            </a:r>
            <a:r>
              <a:rPr lang="en-US" sz="2000" i="1" dirty="0">
                <a:solidFill>
                  <a:srgbClr val="000000"/>
                </a:solidFill>
              </a:rPr>
              <a:t>et al.</a:t>
            </a:r>
            <a:r>
              <a:rPr lang="en-US" sz="2000" dirty="0">
                <a:solidFill>
                  <a:srgbClr val="000000"/>
                </a:solidFill>
              </a:rPr>
              <a:t>, Quantitative mass spectrometry in proteomics: a critical </a:t>
            </a:r>
            <a:r>
              <a:rPr lang="en-US" sz="2000" dirty="0" smtClean="0">
                <a:solidFill>
                  <a:srgbClr val="000000"/>
                </a:solidFill>
              </a:rPr>
              <a:t>review, Anal </a:t>
            </a:r>
            <a:r>
              <a:rPr lang="en-US" sz="2000" dirty="0" err="1">
                <a:solidFill>
                  <a:srgbClr val="000000"/>
                </a:solidFill>
              </a:rPr>
              <a:t>Bioanal</a:t>
            </a:r>
            <a:r>
              <a:rPr lang="en-US" sz="2000" dirty="0">
                <a:solidFill>
                  <a:srgbClr val="000000"/>
                </a:solidFill>
              </a:rPr>
              <a:t> </a:t>
            </a:r>
            <a:r>
              <a:rPr lang="en-US" sz="2000" dirty="0" err="1">
                <a:solidFill>
                  <a:srgbClr val="000000"/>
                </a:solidFill>
              </a:rPr>
              <a:t>Chem</a:t>
            </a:r>
            <a:r>
              <a:rPr lang="en-US" sz="2000" dirty="0">
                <a:solidFill>
                  <a:srgbClr val="000000"/>
                </a:solidFill>
              </a:rPr>
              <a:t> (2005), 389, 1017-</a:t>
            </a:r>
            <a:r>
              <a:rPr lang="en-US" sz="2000" dirty="0" smtClean="0">
                <a:solidFill>
                  <a:srgbClr val="000000"/>
                </a:solidFill>
              </a:rPr>
              <a:t>1031 [</a:t>
            </a:r>
            <a:r>
              <a:rPr lang="en-US" sz="2000" dirty="0">
                <a:solidFill>
                  <a:srgbClr val="000000"/>
                </a:solidFill>
              </a:rPr>
              <a:t>PMID: 17668192</a:t>
            </a:r>
            <a:r>
              <a:rPr lang="en-US" sz="2000" dirty="0" smtClean="0">
                <a:solidFill>
                  <a:srgbClr val="000000"/>
                </a:solidFill>
              </a:rPr>
              <a:t>]</a:t>
            </a:r>
          </a:p>
          <a:p>
            <a:r>
              <a:rPr lang="en-US" sz="2400" dirty="0" smtClean="0">
                <a:solidFill>
                  <a:srgbClr val="000000"/>
                </a:solidFill>
              </a:rPr>
              <a:t>Experimental methods</a:t>
            </a:r>
          </a:p>
          <a:p>
            <a:pPr lvl="1"/>
            <a:r>
              <a:rPr lang="en-US" sz="2000" dirty="0" smtClean="0">
                <a:solidFill>
                  <a:srgbClr val="000000"/>
                </a:solidFill>
              </a:rPr>
              <a:t>SILAC: </a:t>
            </a:r>
            <a:r>
              <a:rPr lang="en-US" sz="2000" dirty="0" err="1"/>
              <a:t>Ong</a:t>
            </a:r>
            <a:r>
              <a:rPr lang="en-US" sz="2000" dirty="0"/>
              <a:t>, Mann, Nat </a:t>
            </a:r>
            <a:r>
              <a:rPr lang="en-US" sz="2000" dirty="0" err="1"/>
              <a:t>Prot</a:t>
            </a:r>
            <a:r>
              <a:rPr lang="en-US" sz="2000"/>
              <a:t> 1 (2007), 2650-2660</a:t>
            </a:r>
            <a:r>
              <a:rPr lang="en-US" sz="2000" smtClean="0"/>
              <a:t>.</a:t>
            </a:r>
            <a:endParaRPr lang="en-US" sz="2000" dirty="0" smtClean="0">
              <a:solidFill>
                <a:srgbClr val="000000"/>
              </a:solidFill>
            </a:endParaRPr>
          </a:p>
          <a:p>
            <a:pPr lvl="1"/>
            <a:r>
              <a:rPr lang="en-US" sz="2000" dirty="0" err="1" smtClean="0">
                <a:solidFill>
                  <a:srgbClr val="000000"/>
                </a:solidFill>
              </a:rPr>
              <a:t>iTRAQ</a:t>
            </a:r>
            <a:r>
              <a:rPr lang="en-US" sz="2000" dirty="0" smtClean="0">
                <a:solidFill>
                  <a:srgbClr val="000000"/>
                </a:solidFill>
              </a:rPr>
              <a:t>: Ross </a:t>
            </a:r>
            <a:r>
              <a:rPr lang="en-US" sz="2000" dirty="0">
                <a:solidFill>
                  <a:srgbClr val="000000"/>
                </a:solidFill>
              </a:rPr>
              <a:t>et al., Mol Cell </a:t>
            </a:r>
            <a:r>
              <a:rPr lang="en-US" sz="2000" dirty="0" err="1">
                <a:solidFill>
                  <a:srgbClr val="000000"/>
                </a:solidFill>
              </a:rPr>
              <a:t>Prot</a:t>
            </a:r>
            <a:r>
              <a:rPr lang="en-US" sz="2000" dirty="0">
                <a:solidFill>
                  <a:srgbClr val="000000"/>
                </a:solidFill>
              </a:rPr>
              <a:t> (2004), 3, 1154-1169</a:t>
            </a:r>
            <a:r>
              <a:rPr lang="en-US" sz="2000" dirty="0" smtClean="0">
                <a:solidFill>
                  <a:srgbClr val="000000"/>
                </a:solidFill>
              </a:rPr>
              <a:t>.</a:t>
            </a:r>
          </a:p>
          <a:p>
            <a:r>
              <a:rPr lang="en-US" sz="2400" dirty="0" smtClean="0">
                <a:solidFill>
                  <a:srgbClr val="000000"/>
                </a:solidFill>
              </a:rPr>
              <a:t>Pose clustering algorithm</a:t>
            </a:r>
          </a:p>
          <a:p>
            <a:pPr lvl="1"/>
            <a:r>
              <a:rPr lang="en-US" sz="1800" dirty="0" smtClean="0">
                <a:solidFill>
                  <a:srgbClr val="000000"/>
                </a:solidFill>
              </a:rPr>
              <a:t>Lange </a:t>
            </a:r>
            <a:r>
              <a:rPr lang="en-US" sz="1800" i="1" dirty="0" smtClean="0">
                <a:solidFill>
                  <a:srgbClr val="000000"/>
                </a:solidFill>
              </a:rPr>
              <a:t>et al.</a:t>
            </a:r>
            <a:r>
              <a:rPr lang="en-US" sz="1800" dirty="0" smtClean="0">
                <a:solidFill>
                  <a:srgbClr val="000000"/>
                </a:solidFill>
              </a:rPr>
              <a:t>, A geometric approach for the alignment of liquid-chromatography—mass spectrometry data</a:t>
            </a:r>
            <a:r>
              <a:rPr lang="en-US" sz="1800" dirty="0">
                <a:solidFill>
                  <a:srgbClr val="000000"/>
                </a:solidFill>
              </a:rPr>
              <a:t>, Bioinformatics (2007), 23:i273-i281 [PMID: 17646306</a:t>
            </a:r>
            <a:r>
              <a:rPr lang="en-US" sz="1800" dirty="0" smtClean="0">
                <a:solidFill>
                  <a:srgbClr val="000000"/>
                </a:solidFill>
              </a:rPr>
              <a:t>]</a:t>
            </a:r>
          </a:p>
          <a:p>
            <a:r>
              <a:rPr lang="en-US" sz="2400" dirty="0" smtClean="0">
                <a:solidFill>
                  <a:srgbClr val="000000"/>
                </a:solidFill>
              </a:rPr>
              <a:t>Nonlinear alignment</a:t>
            </a:r>
          </a:p>
          <a:p>
            <a:pPr lvl="1"/>
            <a:r>
              <a:rPr lang="en-US" sz="1800" dirty="0" err="1" smtClean="0">
                <a:solidFill>
                  <a:srgbClr val="000000"/>
                </a:solidFill>
              </a:rPr>
              <a:t>Podwojski</a:t>
            </a:r>
            <a:r>
              <a:rPr lang="en-US" sz="1800" dirty="0">
                <a:solidFill>
                  <a:srgbClr val="000000"/>
                </a:solidFill>
              </a:rPr>
              <a:t> </a:t>
            </a:r>
            <a:r>
              <a:rPr lang="en-US" sz="1800" i="1" dirty="0">
                <a:solidFill>
                  <a:srgbClr val="000000"/>
                </a:solidFill>
              </a:rPr>
              <a:t>et al.</a:t>
            </a:r>
            <a:r>
              <a:rPr lang="en-US" sz="1800" dirty="0">
                <a:solidFill>
                  <a:srgbClr val="000000"/>
                </a:solidFill>
              </a:rPr>
              <a:t>, Retention time alignment algorithms for LC/MS data must consider non-linear </a:t>
            </a:r>
            <a:r>
              <a:rPr lang="en-US" sz="1800" dirty="0" smtClean="0">
                <a:solidFill>
                  <a:srgbClr val="000000"/>
                </a:solidFill>
              </a:rPr>
              <a:t>shifts</a:t>
            </a:r>
            <a:r>
              <a:rPr lang="en-US" sz="1800" dirty="0">
                <a:solidFill>
                  <a:srgbClr val="000000"/>
                </a:solidFill>
              </a:rPr>
              <a:t>, Bioinformatics (2009), 25 (6): 758-764</a:t>
            </a:r>
            <a:r>
              <a:rPr lang="en-US" sz="1800" dirty="0" smtClean="0">
                <a:solidFill>
                  <a:srgbClr val="000000"/>
                </a:solidFill>
              </a:rPr>
              <a:t>. </a:t>
            </a:r>
            <a:r>
              <a:rPr lang="en-US" sz="1800" dirty="0">
                <a:solidFill>
                  <a:srgbClr val="000000"/>
                </a:solidFill>
              </a:rPr>
              <a:t>[PMID: </a:t>
            </a:r>
            <a:r>
              <a:rPr lang="en-US" sz="1800" dirty="0" smtClean="0">
                <a:solidFill>
                  <a:srgbClr val="000000"/>
                </a:solidFill>
              </a:rPr>
              <a:t>19176558]</a:t>
            </a:r>
          </a:p>
          <a:p>
            <a:pPr lvl="1"/>
            <a:endParaRPr lang="en-US" sz="2000" dirty="0">
              <a:solidFill>
                <a:srgbClr val="000000"/>
              </a:solidFill>
            </a:endParaRPr>
          </a:p>
        </p:txBody>
      </p:sp>
    </p:spTree>
    <p:extLst>
      <p:ext uri="{BB962C8B-B14F-4D97-AF65-F5344CB8AC3E}">
        <p14:creationId xmlns:p14="http://schemas.microsoft.com/office/powerpoint/2010/main" val="2386770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Online Materials</a:t>
            </a:r>
          </a:p>
          <a:p>
            <a:pPr lvl="1"/>
            <a:r>
              <a:rPr lang="en-US" dirty="0" smtClean="0"/>
              <a:t>Learning Unit 4[A,B,C]</a:t>
            </a:r>
          </a:p>
          <a:p>
            <a:r>
              <a:rPr lang="en-US" dirty="0" smtClean="0"/>
              <a:t>Background </a:t>
            </a:r>
          </a:p>
          <a:p>
            <a:pPr lvl="1"/>
            <a:r>
              <a:rPr lang="en-US" dirty="0" smtClean="0"/>
              <a:t>Chromatography: Learning Unit 2A</a:t>
            </a:r>
          </a:p>
          <a:p>
            <a:pPr lvl="1"/>
            <a:r>
              <a:rPr lang="en-US" dirty="0" smtClean="0"/>
              <a:t>Statistical concepts: Learning Unit 3A</a:t>
            </a:r>
            <a:endParaRPr lang="en-US" dirty="0"/>
          </a:p>
        </p:txBody>
      </p:sp>
      <p:sp>
        <p:nvSpPr>
          <p:cNvPr id="4" name="Slide Number Placeholder 3"/>
          <p:cNvSpPr>
            <a:spLocks noGrp="1"/>
          </p:cNvSpPr>
          <p:nvPr>
            <p:ph type="sldNum" sz="quarter" idx="10"/>
          </p:nvPr>
        </p:nvSpPr>
        <p:spPr/>
        <p:txBody>
          <a:bodyPr/>
          <a:lstStyle/>
          <a:p>
            <a:pPr>
              <a:defRPr/>
            </a:pPr>
            <a:fld id="{BCDDC0C6-E486-48DB-B9CE-6268CF8AB338}" type="slidenum">
              <a:rPr lang="de-DE" smtClean="0"/>
              <a:pPr>
                <a:defRPr/>
              </a:pPr>
              <a:t>54</a:t>
            </a:fld>
            <a:endParaRPr lang="de-DE"/>
          </a:p>
        </p:txBody>
      </p:sp>
    </p:spTree>
    <p:extLst>
      <p:ext uri="{BB962C8B-B14F-4D97-AF65-F5344CB8AC3E}">
        <p14:creationId xmlns:p14="http://schemas.microsoft.com/office/powerpoint/2010/main" val="3934425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Quantifying </a:t>
            </a:r>
            <a:r>
              <a:rPr lang="en-US" dirty="0" err="1" smtClean="0"/>
              <a:t>Analytes</a:t>
            </a:r>
            <a:endParaRPr lang="en-US" dirty="0"/>
          </a:p>
        </p:txBody>
      </p:sp>
      <p:sp>
        <p:nvSpPr>
          <p:cNvPr id="3" name="Inhaltsplatzhalter 2"/>
          <p:cNvSpPr>
            <a:spLocks noGrp="1"/>
          </p:cNvSpPr>
          <p:nvPr>
            <p:ph idx="1"/>
          </p:nvPr>
        </p:nvSpPr>
        <p:spPr>
          <a:xfrm>
            <a:off x="155448" y="899120"/>
            <a:ext cx="8836152" cy="5410200"/>
          </a:xfrm>
        </p:spPr>
        <p:txBody>
          <a:bodyPr/>
          <a:lstStyle/>
          <a:p>
            <a:r>
              <a:rPr lang="en-US" sz="2800" dirty="0" err="1" smtClean="0"/>
              <a:t>Analytes</a:t>
            </a:r>
            <a:r>
              <a:rPr lang="en-US" sz="2800" dirty="0" smtClean="0"/>
              <a:t> have to be in solution for proteomics and metabolomics</a:t>
            </a:r>
          </a:p>
          <a:p>
            <a:r>
              <a:rPr lang="en-US" sz="2800" dirty="0" smtClean="0"/>
              <a:t>We thus deal with concentrations: amounts per volume of sample </a:t>
            </a:r>
            <a:r>
              <a:rPr lang="en-US" sz="2800" i="1" dirty="0" smtClean="0"/>
              <a:t>V</a:t>
            </a:r>
          </a:p>
          <a:p>
            <a:r>
              <a:rPr lang="en-US" sz="2800" dirty="0" smtClean="0"/>
              <a:t>Molar concentration</a:t>
            </a:r>
          </a:p>
          <a:p>
            <a:pPr marL="457200" lvl="1" indent="0">
              <a:buNone/>
            </a:pPr>
            <a:r>
              <a:rPr lang="en-US" sz="2400" i="1" dirty="0" smtClean="0"/>
              <a:t>		c</a:t>
            </a:r>
            <a:r>
              <a:rPr lang="en-US" sz="2400" i="1" baseline="-25000" dirty="0" smtClean="0"/>
              <a:t>i</a:t>
            </a:r>
            <a:r>
              <a:rPr lang="en-US" sz="2400" dirty="0" smtClean="0"/>
              <a:t> = </a:t>
            </a:r>
            <a:r>
              <a:rPr lang="en-US" sz="2400" i="1" dirty="0" err="1" smtClean="0"/>
              <a:t>n</a:t>
            </a:r>
            <a:r>
              <a:rPr lang="en-US" sz="2400" i="1" baseline="-25000" dirty="0" err="1" smtClean="0"/>
              <a:t>i</a:t>
            </a:r>
            <a:r>
              <a:rPr lang="en-US" sz="2400" dirty="0" smtClean="0"/>
              <a:t> / </a:t>
            </a:r>
            <a:r>
              <a:rPr lang="en-US" sz="2400" i="1" dirty="0" smtClean="0"/>
              <a:t>V		</a:t>
            </a:r>
            <a:r>
              <a:rPr lang="en-US" sz="2400" dirty="0" smtClean="0"/>
              <a:t>[SI unit: mol/m</a:t>
            </a:r>
            <a:r>
              <a:rPr lang="en-US" sz="2400" baseline="30000" dirty="0" smtClean="0"/>
              <a:t>3</a:t>
            </a:r>
            <a:r>
              <a:rPr lang="en-US" sz="2400" dirty="0" smtClean="0"/>
              <a:t>]</a:t>
            </a:r>
          </a:p>
          <a:p>
            <a:r>
              <a:rPr lang="en-US" sz="2800" dirty="0" smtClean="0"/>
              <a:t>Mass concentration</a:t>
            </a:r>
          </a:p>
          <a:p>
            <a:pPr marL="457200" lvl="1" indent="0">
              <a:buNone/>
            </a:pPr>
            <a:r>
              <a:rPr lang="en-US" sz="2400" dirty="0" smtClean="0"/>
              <a:t>		</a:t>
            </a:r>
            <a:r>
              <a:rPr lang="en-US" sz="2400" dirty="0" err="1" smtClean="0"/>
              <a:t>ρ</a:t>
            </a:r>
            <a:r>
              <a:rPr lang="en-US" sz="2400" i="1" baseline="-25000" dirty="0" err="1" smtClean="0"/>
              <a:t>i</a:t>
            </a:r>
            <a:r>
              <a:rPr lang="en-US" sz="2400" dirty="0" smtClean="0"/>
              <a:t> = </a:t>
            </a:r>
            <a:r>
              <a:rPr lang="en-US" sz="2400" i="1" dirty="0" smtClean="0"/>
              <a:t>m</a:t>
            </a:r>
            <a:r>
              <a:rPr lang="en-US" sz="2400" i="1" baseline="-25000" dirty="0" smtClean="0"/>
              <a:t>i </a:t>
            </a:r>
            <a:r>
              <a:rPr lang="en-US" sz="2400" i="1" dirty="0" smtClean="0"/>
              <a:t>/ V</a:t>
            </a:r>
            <a:r>
              <a:rPr lang="en-US" sz="2400" dirty="0" smtClean="0"/>
              <a:t>		[SI unit: kg/m</a:t>
            </a:r>
            <a:r>
              <a:rPr lang="en-US" sz="2400" baseline="30000" dirty="0" smtClean="0"/>
              <a:t>3</a:t>
            </a:r>
            <a:r>
              <a:rPr lang="en-US" sz="2400" dirty="0" smtClean="0"/>
              <a:t>]</a:t>
            </a:r>
          </a:p>
          <a:p>
            <a:r>
              <a:rPr lang="en-US" sz="2800" dirty="0" smtClean="0"/>
              <a:t>Translating molar concentrations into mass concentrations can be done via the molecular weight </a:t>
            </a:r>
            <a:r>
              <a:rPr lang="en-US" sz="2800" i="1" dirty="0" err="1" smtClean="0"/>
              <a:t>M</a:t>
            </a:r>
            <a:r>
              <a:rPr lang="en-US" sz="2800" i="1" baseline="-25000" dirty="0" err="1" smtClean="0"/>
              <a:t>i</a:t>
            </a:r>
            <a:r>
              <a:rPr lang="en-US" sz="2800" dirty="0" smtClean="0"/>
              <a:t> of the analyte</a:t>
            </a:r>
          </a:p>
          <a:p>
            <a:pPr marL="457200" lvl="1" indent="0">
              <a:buNone/>
            </a:pPr>
            <a:r>
              <a:rPr lang="en-US" sz="2400" dirty="0" smtClean="0"/>
              <a:t>		</a:t>
            </a:r>
            <a:r>
              <a:rPr lang="en-US" sz="2400" dirty="0" err="1" smtClean="0"/>
              <a:t>ρ</a:t>
            </a:r>
            <a:r>
              <a:rPr lang="en-US" sz="2400" i="1" baseline="-25000" dirty="0" err="1" smtClean="0"/>
              <a:t>i</a:t>
            </a:r>
            <a:r>
              <a:rPr lang="en-US" sz="2400" dirty="0" smtClean="0"/>
              <a:t> = </a:t>
            </a:r>
            <a:r>
              <a:rPr lang="en-US" sz="2400" i="1" dirty="0" smtClean="0"/>
              <a:t>c</a:t>
            </a:r>
            <a:r>
              <a:rPr lang="en-US" sz="2400" i="1" baseline="-25000" dirty="0" smtClean="0"/>
              <a:t>i</a:t>
            </a:r>
            <a:r>
              <a:rPr lang="en-US" sz="2400" i="1" dirty="0" smtClean="0"/>
              <a:t> </a:t>
            </a:r>
            <a:r>
              <a:rPr lang="en-US" sz="2400" i="1" dirty="0" err="1" smtClean="0"/>
              <a:t>M</a:t>
            </a:r>
            <a:r>
              <a:rPr lang="en-US" sz="2400" i="1" baseline="-25000" dirty="0" err="1" smtClean="0"/>
              <a:t>i</a:t>
            </a:r>
            <a:endParaRPr lang="en-US" sz="2400" i="1" baseline="-25000" dirty="0" smtClean="0"/>
          </a:p>
          <a:p>
            <a:pPr lvl="1"/>
            <a:endParaRPr lang="en-US" sz="2400" dirty="0"/>
          </a:p>
        </p:txBody>
      </p:sp>
    </p:spTree>
    <p:extLst>
      <p:ext uri="{BB962C8B-B14F-4D97-AF65-F5344CB8AC3E}">
        <p14:creationId xmlns:p14="http://schemas.microsoft.com/office/powerpoint/2010/main" val="2113013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Precision and Accuracy</a:t>
            </a:r>
          </a:p>
        </p:txBody>
      </p:sp>
      <p:sp>
        <p:nvSpPr>
          <p:cNvPr id="3" name="Inhaltsplatzhalter 2"/>
          <p:cNvSpPr>
            <a:spLocks noGrp="1"/>
          </p:cNvSpPr>
          <p:nvPr>
            <p:ph idx="1"/>
          </p:nvPr>
        </p:nvSpPr>
        <p:spPr>
          <a:xfrm>
            <a:off x="155448" y="3861048"/>
            <a:ext cx="8836152" cy="2251720"/>
          </a:xfrm>
        </p:spPr>
        <p:txBody>
          <a:bodyPr/>
          <a:lstStyle/>
          <a:p>
            <a:r>
              <a:rPr lang="en-US" sz="2400" b="1" dirty="0" smtClean="0">
                <a:solidFill>
                  <a:schemeClr val="tx2"/>
                </a:solidFill>
              </a:rPr>
              <a:t>Accuracy</a:t>
            </a:r>
            <a:r>
              <a:rPr lang="en-US" sz="2400" dirty="0" smtClean="0"/>
              <a:t>: closeness to the true value (mostly influenced by systematic error) – repetition of the experiment will not improve the result</a:t>
            </a:r>
          </a:p>
          <a:p>
            <a:r>
              <a:rPr lang="en-US" sz="2400" b="1" dirty="0" smtClean="0">
                <a:solidFill>
                  <a:schemeClr val="tx1"/>
                </a:solidFill>
              </a:rPr>
              <a:t>Precision</a:t>
            </a:r>
            <a:r>
              <a:rPr lang="en-US" sz="2400" dirty="0" smtClean="0">
                <a:solidFill>
                  <a:schemeClr val="tx1"/>
                </a:solidFill>
              </a:rPr>
              <a:t>: </a:t>
            </a:r>
            <a:r>
              <a:rPr lang="en-US" sz="2400" dirty="0" smtClean="0"/>
              <a:t>repeatability of the measurement (mostly influenced by random error) – repetition of the experiment will yield a value closer to the true value</a:t>
            </a:r>
          </a:p>
          <a:p>
            <a:r>
              <a:rPr lang="en-US" sz="2400" dirty="0" smtClean="0"/>
              <a:t>An ideal experiment combines high accuracy with high precision</a:t>
            </a:r>
          </a:p>
          <a:p>
            <a:endParaRPr lang="en-US" sz="2000" dirty="0"/>
          </a:p>
        </p:txBody>
      </p:sp>
      <p:pic>
        <p:nvPicPr>
          <p:cNvPr id="7" name="Bild 6" descr="Accuracy_and_preci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908720"/>
            <a:ext cx="4413062" cy="2376264"/>
          </a:xfrm>
          <a:prstGeom prst="rect">
            <a:avLst/>
          </a:prstGeom>
        </p:spPr>
      </p:pic>
      <p:grpSp>
        <p:nvGrpSpPr>
          <p:cNvPr id="21" name="Gruppierung 20"/>
          <p:cNvGrpSpPr/>
          <p:nvPr/>
        </p:nvGrpSpPr>
        <p:grpSpPr>
          <a:xfrm>
            <a:off x="395536" y="1124744"/>
            <a:ext cx="2016224" cy="2016224"/>
            <a:chOff x="4499992" y="1196752"/>
            <a:chExt cx="2016224" cy="2016224"/>
          </a:xfrm>
        </p:grpSpPr>
        <p:sp>
          <p:nvSpPr>
            <p:cNvPr id="8" name="Oval 7"/>
            <p:cNvSpPr/>
            <p:nvPr/>
          </p:nvSpPr>
          <p:spPr bwMode="auto">
            <a:xfrm>
              <a:off x="4499992" y="1196752"/>
              <a:ext cx="2016224" cy="2016224"/>
            </a:xfrm>
            <a:prstGeom prst="ellipse">
              <a:avLst/>
            </a:prstGeom>
            <a:solidFill>
              <a:schemeClr val="bg1">
                <a:lumMod val="65000"/>
              </a:schemeClr>
            </a:solidFill>
            <a:ln w="76200" cmpd="sng">
              <a:solidFill>
                <a:schemeClr val="tx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10" name="Oval 9"/>
            <p:cNvSpPr/>
            <p:nvPr/>
          </p:nvSpPr>
          <p:spPr bwMode="auto">
            <a:xfrm>
              <a:off x="4716016" y="1405053"/>
              <a:ext cx="1584176" cy="1591899"/>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11" name="Oval 10"/>
            <p:cNvSpPr/>
            <p:nvPr/>
          </p:nvSpPr>
          <p:spPr bwMode="auto">
            <a:xfrm>
              <a:off x="4923657" y="1628800"/>
              <a:ext cx="1161560" cy="1167223"/>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12" name="Oval 11"/>
            <p:cNvSpPr/>
            <p:nvPr/>
          </p:nvSpPr>
          <p:spPr bwMode="auto">
            <a:xfrm>
              <a:off x="5148064" y="1844824"/>
              <a:ext cx="720080" cy="723591"/>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13" name="Oval 12"/>
            <p:cNvSpPr/>
            <p:nvPr/>
          </p:nvSpPr>
          <p:spPr bwMode="auto">
            <a:xfrm>
              <a:off x="5364088" y="2060848"/>
              <a:ext cx="288381" cy="289788"/>
            </a:xfrm>
            <a:prstGeom prst="ellipse">
              <a:avLst/>
            </a:prstGeom>
            <a:solidFill>
              <a:schemeClr val="tx2"/>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grpSp>
      <p:grpSp>
        <p:nvGrpSpPr>
          <p:cNvPr id="28" name="Gruppierung 27"/>
          <p:cNvGrpSpPr/>
          <p:nvPr/>
        </p:nvGrpSpPr>
        <p:grpSpPr>
          <a:xfrm>
            <a:off x="2627784" y="1124744"/>
            <a:ext cx="2016224" cy="2016224"/>
            <a:chOff x="4499992" y="1196752"/>
            <a:chExt cx="2016224" cy="2016224"/>
          </a:xfrm>
        </p:grpSpPr>
        <p:sp>
          <p:nvSpPr>
            <p:cNvPr id="29" name="Oval 28"/>
            <p:cNvSpPr/>
            <p:nvPr/>
          </p:nvSpPr>
          <p:spPr bwMode="auto">
            <a:xfrm>
              <a:off x="4499992" y="1196752"/>
              <a:ext cx="2016224" cy="2016224"/>
            </a:xfrm>
            <a:prstGeom prst="ellipse">
              <a:avLst/>
            </a:prstGeom>
            <a:solidFill>
              <a:schemeClr val="bg1">
                <a:lumMod val="65000"/>
              </a:schemeClr>
            </a:solidFill>
            <a:ln w="76200" cmpd="sng">
              <a:solidFill>
                <a:schemeClr val="tx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0" name="Oval 29"/>
            <p:cNvSpPr/>
            <p:nvPr/>
          </p:nvSpPr>
          <p:spPr bwMode="auto">
            <a:xfrm>
              <a:off x="4716016" y="1405053"/>
              <a:ext cx="1584176" cy="1591899"/>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1" name="Oval 30"/>
            <p:cNvSpPr/>
            <p:nvPr/>
          </p:nvSpPr>
          <p:spPr bwMode="auto">
            <a:xfrm>
              <a:off x="4923657" y="1628800"/>
              <a:ext cx="1161560" cy="1167223"/>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2" name="Oval 31"/>
            <p:cNvSpPr/>
            <p:nvPr/>
          </p:nvSpPr>
          <p:spPr bwMode="auto">
            <a:xfrm>
              <a:off x="5148064" y="1844824"/>
              <a:ext cx="720080" cy="723591"/>
            </a:xfrm>
            <a:prstGeom prst="ellipse">
              <a:avLst/>
            </a:prstGeom>
            <a:solidFill>
              <a:schemeClr val="bg1">
                <a:lumMod val="65000"/>
              </a:schemeClr>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3" name="Oval 32"/>
            <p:cNvSpPr/>
            <p:nvPr/>
          </p:nvSpPr>
          <p:spPr bwMode="auto">
            <a:xfrm>
              <a:off x="5364088" y="2060848"/>
              <a:ext cx="288381" cy="289788"/>
            </a:xfrm>
            <a:prstGeom prst="ellipse">
              <a:avLst/>
            </a:prstGeom>
            <a:solidFill>
              <a:schemeClr val="tx2"/>
            </a:solidFill>
            <a:ln w="76200" cmpd="sng">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grpSp>
      <p:sp>
        <p:nvSpPr>
          <p:cNvPr id="34" name="Oval 33"/>
          <p:cNvSpPr/>
          <p:nvPr/>
        </p:nvSpPr>
        <p:spPr bwMode="auto">
          <a:xfrm>
            <a:off x="1259632" y="2132856"/>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5" name="Oval 34"/>
          <p:cNvSpPr/>
          <p:nvPr/>
        </p:nvSpPr>
        <p:spPr bwMode="auto">
          <a:xfrm>
            <a:off x="1403648" y="1772816"/>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6" name="Oval 35"/>
          <p:cNvSpPr/>
          <p:nvPr/>
        </p:nvSpPr>
        <p:spPr bwMode="auto">
          <a:xfrm>
            <a:off x="1619672" y="2204864"/>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7" name="Oval 36"/>
          <p:cNvSpPr/>
          <p:nvPr/>
        </p:nvSpPr>
        <p:spPr bwMode="auto">
          <a:xfrm>
            <a:off x="1403648" y="1988840"/>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8" name="Oval 37"/>
          <p:cNvSpPr/>
          <p:nvPr/>
        </p:nvSpPr>
        <p:spPr bwMode="auto">
          <a:xfrm>
            <a:off x="1115616" y="227687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39" name="Oval 38"/>
          <p:cNvSpPr/>
          <p:nvPr/>
        </p:nvSpPr>
        <p:spPr bwMode="auto">
          <a:xfrm>
            <a:off x="1403648" y="227687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0" name="Oval 39"/>
          <p:cNvSpPr/>
          <p:nvPr/>
        </p:nvSpPr>
        <p:spPr bwMode="auto">
          <a:xfrm>
            <a:off x="1619672" y="191683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1" name="Oval 40"/>
          <p:cNvSpPr/>
          <p:nvPr/>
        </p:nvSpPr>
        <p:spPr bwMode="auto">
          <a:xfrm>
            <a:off x="1187624" y="191683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2" name="Oval 41"/>
          <p:cNvSpPr/>
          <p:nvPr/>
        </p:nvSpPr>
        <p:spPr bwMode="auto">
          <a:xfrm>
            <a:off x="1475656" y="2420888"/>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3" name="Oval 42"/>
          <p:cNvSpPr/>
          <p:nvPr/>
        </p:nvSpPr>
        <p:spPr bwMode="auto">
          <a:xfrm>
            <a:off x="3563888" y="2708920"/>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4" name="Oval 43"/>
          <p:cNvSpPr/>
          <p:nvPr/>
        </p:nvSpPr>
        <p:spPr bwMode="auto">
          <a:xfrm>
            <a:off x="3563888" y="263691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5" name="Oval 44"/>
          <p:cNvSpPr/>
          <p:nvPr/>
        </p:nvSpPr>
        <p:spPr bwMode="auto">
          <a:xfrm rot="19800000">
            <a:off x="3606012" y="2663201"/>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6" name="Oval 45"/>
          <p:cNvSpPr/>
          <p:nvPr/>
        </p:nvSpPr>
        <p:spPr bwMode="auto">
          <a:xfrm>
            <a:off x="3536706" y="2679036"/>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7" name="Oval 46"/>
          <p:cNvSpPr/>
          <p:nvPr/>
        </p:nvSpPr>
        <p:spPr bwMode="auto">
          <a:xfrm>
            <a:off x="3491880" y="2636912"/>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8" name="Oval 47"/>
          <p:cNvSpPr/>
          <p:nvPr/>
        </p:nvSpPr>
        <p:spPr bwMode="auto">
          <a:xfrm>
            <a:off x="3530409" y="2708920"/>
            <a:ext cx="45719" cy="45719"/>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sp>
        <p:nvSpPr>
          <p:cNvPr id="49" name="Textfeld 48"/>
          <p:cNvSpPr txBox="1"/>
          <p:nvPr/>
        </p:nvSpPr>
        <p:spPr>
          <a:xfrm>
            <a:off x="550829" y="3140968"/>
            <a:ext cx="1769259" cy="707886"/>
          </a:xfrm>
          <a:prstGeom prst="rect">
            <a:avLst/>
          </a:prstGeom>
          <a:noFill/>
        </p:spPr>
        <p:txBody>
          <a:bodyPr wrap="none" rtlCol="0">
            <a:spAutoFit/>
          </a:bodyPr>
          <a:lstStyle/>
          <a:p>
            <a:pPr algn="ctr"/>
            <a:r>
              <a:rPr lang="en-US" sz="2000" dirty="0">
                <a:solidFill>
                  <a:schemeClr val="accent5"/>
                </a:solidFill>
                <a:latin typeface="Calibri"/>
              </a:rPr>
              <a:t>g</a:t>
            </a:r>
            <a:r>
              <a:rPr lang="en-US" sz="2000" dirty="0" smtClean="0">
                <a:solidFill>
                  <a:schemeClr val="accent5"/>
                </a:solidFill>
                <a:latin typeface="Calibri"/>
              </a:rPr>
              <a:t>ood accuracy,</a:t>
            </a:r>
          </a:p>
          <a:p>
            <a:pPr algn="ctr"/>
            <a:r>
              <a:rPr lang="en-US" sz="2000" dirty="0">
                <a:solidFill>
                  <a:schemeClr val="accent5"/>
                </a:solidFill>
                <a:latin typeface="Calibri"/>
              </a:rPr>
              <a:t>p</a:t>
            </a:r>
            <a:r>
              <a:rPr lang="en-US" sz="2000" dirty="0" smtClean="0">
                <a:solidFill>
                  <a:schemeClr val="accent5"/>
                </a:solidFill>
                <a:latin typeface="Calibri"/>
              </a:rPr>
              <a:t>oor precision</a:t>
            </a:r>
            <a:endParaRPr lang="en-US" sz="2000" dirty="0">
              <a:solidFill>
                <a:schemeClr val="accent5"/>
              </a:solidFill>
              <a:latin typeface="Calibri"/>
            </a:endParaRPr>
          </a:p>
        </p:txBody>
      </p:sp>
      <p:sp>
        <p:nvSpPr>
          <p:cNvPr id="50" name="Textfeld 49"/>
          <p:cNvSpPr txBox="1"/>
          <p:nvPr/>
        </p:nvSpPr>
        <p:spPr>
          <a:xfrm>
            <a:off x="2701221" y="3140968"/>
            <a:ext cx="1877437" cy="707886"/>
          </a:xfrm>
          <a:prstGeom prst="rect">
            <a:avLst/>
          </a:prstGeom>
          <a:noFill/>
        </p:spPr>
        <p:txBody>
          <a:bodyPr wrap="none" rtlCol="0">
            <a:spAutoFit/>
          </a:bodyPr>
          <a:lstStyle/>
          <a:p>
            <a:pPr algn="ctr"/>
            <a:r>
              <a:rPr lang="en-US" sz="2000" dirty="0">
                <a:solidFill>
                  <a:schemeClr val="accent5"/>
                </a:solidFill>
                <a:latin typeface="Calibri"/>
              </a:rPr>
              <a:t>g</a:t>
            </a:r>
            <a:r>
              <a:rPr lang="en-US" sz="2000" dirty="0" smtClean="0">
                <a:solidFill>
                  <a:schemeClr val="accent5"/>
                </a:solidFill>
                <a:latin typeface="Calibri"/>
              </a:rPr>
              <a:t>ood precision,</a:t>
            </a:r>
          </a:p>
          <a:p>
            <a:pPr algn="ctr"/>
            <a:r>
              <a:rPr lang="en-US" sz="2000" dirty="0">
                <a:solidFill>
                  <a:schemeClr val="accent5"/>
                </a:solidFill>
                <a:latin typeface="Calibri"/>
              </a:rPr>
              <a:t>p</a:t>
            </a:r>
            <a:r>
              <a:rPr lang="en-US" sz="2000" dirty="0" smtClean="0">
                <a:solidFill>
                  <a:schemeClr val="accent5"/>
                </a:solidFill>
                <a:latin typeface="Calibri"/>
              </a:rPr>
              <a:t>oor accuracy</a:t>
            </a:r>
            <a:endParaRPr lang="en-US" sz="2000" dirty="0">
              <a:solidFill>
                <a:schemeClr val="accent5"/>
              </a:solidFill>
              <a:latin typeface="Calibri"/>
            </a:endParaRPr>
          </a:p>
        </p:txBody>
      </p:sp>
    </p:spTree>
    <p:extLst>
      <p:ext uri="{BB962C8B-B14F-4D97-AF65-F5344CB8AC3E}">
        <p14:creationId xmlns:p14="http://schemas.microsoft.com/office/powerpoint/2010/main" val="1560381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Errors</a:t>
            </a:r>
            <a:endParaRPr lang="en-US" dirty="0"/>
          </a:p>
        </p:txBody>
      </p:sp>
      <p:sp>
        <p:nvSpPr>
          <p:cNvPr id="3" name="Inhaltsplatzhalter 2"/>
          <p:cNvSpPr>
            <a:spLocks noGrp="1"/>
          </p:cNvSpPr>
          <p:nvPr>
            <p:ph idx="1"/>
          </p:nvPr>
        </p:nvSpPr>
        <p:spPr>
          <a:xfrm>
            <a:off x="155448" y="4273624"/>
            <a:ext cx="8836152" cy="2539752"/>
          </a:xfrm>
        </p:spPr>
        <p:txBody>
          <a:bodyPr/>
          <a:lstStyle/>
          <a:p>
            <a:r>
              <a:rPr lang="en-US" sz="2400" dirty="0" smtClean="0"/>
              <a:t>Each measurement is associated with an error</a:t>
            </a:r>
          </a:p>
          <a:p>
            <a:r>
              <a:rPr lang="en-US" sz="2400" dirty="0" smtClean="0"/>
              <a:t>There are two basic types of error: </a:t>
            </a:r>
          </a:p>
          <a:p>
            <a:pPr lvl="1"/>
            <a:r>
              <a:rPr lang="en-US" sz="2000" b="1" dirty="0" smtClean="0">
                <a:solidFill>
                  <a:srgbClr val="A51E37"/>
                </a:solidFill>
              </a:rPr>
              <a:t>Random error</a:t>
            </a:r>
            <a:r>
              <a:rPr lang="en-US" sz="2000" dirty="0" smtClean="0"/>
              <a:t>: defines the variance of repeated measurements (e.g., due to high noise level) – this is always present in every measurement</a:t>
            </a:r>
          </a:p>
          <a:p>
            <a:pPr lvl="1"/>
            <a:r>
              <a:rPr lang="en-US" sz="2000" b="1" dirty="0" smtClean="0">
                <a:solidFill>
                  <a:srgbClr val="A51E37"/>
                </a:solidFill>
              </a:rPr>
              <a:t>Systematic error </a:t>
            </a:r>
            <a:r>
              <a:rPr lang="en-US" sz="2000" dirty="0" smtClean="0"/>
              <a:t>(bias): shifts the mean of repeated experiments (e.g., due to an incorrect calibration)</a:t>
            </a:r>
            <a:endParaRPr lang="en-US" sz="2000" dirty="0"/>
          </a:p>
        </p:txBody>
      </p:sp>
      <p:pic>
        <p:nvPicPr>
          <p:cNvPr id="6" name="Bild 5" descr="Accuracy_and_precis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92696"/>
            <a:ext cx="6604000" cy="3556000"/>
          </a:xfrm>
          <a:prstGeom prst="rect">
            <a:avLst/>
          </a:prstGeom>
        </p:spPr>
      </p:pic>
    </p:spTree>
    <p:extLst>
      <p:ext uri="{BB962C8B-B14F-4D97-AF65-F5344CB8AC3E}">
        <p14:creationId xmlns:p14="http://schemas.microsoft.com/office/powerpoint/2010/main" val="2176420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Calibration Curve</a:t>
            </a:r>
            <a:endParaRPr lang="en-US" dirty="0"/>
          </a:p>
        </p:txBody>
      </p:sp>
      <p:sp>
        <p:nvSpPr>
          <p:cNvPr id="3" name="Inhaltsplatzhalter 2"/>
          <p:cNvSpPr>
            <a:spLocks noGrp="1"/>
          </p:cNvSpPr>
          <p:nvPr>
            <p:ph idx="1"/>
          </p:nvPr>
        </p:nvSpPr>
        <p:spPr>
          <a:xfrm>
            <a:off x="155448" y="4509120"/>
            <a:ext cx="8836152" cy="1891680"/>
          </a:xfrm>
        </p:spPr>
        <p:txBody>
          <a:bodyPr/>
          <a:lstStyle/>
          <a:p>
            <a:r>
              <a:rPr lang="en-US" sz="2000" dirty="0" smtClean="0"/>
              <a:t>Measurement of the detector response for various (known) concentrations allows the construction of a calibration curve</a:t>
            </a:r>
          </a:p>
          <a:p>
            <a:r>
              <a:rPr lang="en-US" sz="2000" dirty="0" smtClean="0"/>
              <a:t>Most detector responses are chosen in a way that the response changes linearly with the concentration</a:t>
            </a:r>
          </a:p>
          <a:p>
            <a:r>
              <a:rPr lang="en-US" sz="2000" dirty="0" smtClean="0"/>
              <a:t>Once the calibration curve has been measured, it allows the determination of the concentration of an unknown sample</a:t>
            </a:r>
          </a:p>
        </p:txBody>
      </p:sp>
      <p:sp>
        <p:nvSpPr>
          <p:cNvPr id="6" name="Textfeld 5"/>
          <p:cNvSpPr txBox="1"/>
          <p:nvPr/>
        </p:nvSpPr>
        <p:spPr>
          <a:xfrm rot="16200000">
            <a:off x="480123" y="1163284"/>
            <a:ext cx="1056700" cy="646331"/>
          </a:xfrm>
          <a:prstGeom prst="rect">
            <a:avLst/>
          </a:prstGeom>
          <a:noFill/>
        </p:spPr>
        <p:txBody>
          <a:bodyPr wrap="none" rtlCol="0">
            <a:spAutoFit/>
          </a:bodyPr>
          <a:lstStyle/>
          <a:p>
            <a:r>
              <a:rPr lang="en-US" sz="1800" dirty="0" smtClean="0">
                <a:latin typeface="Calibri"/>
              </a:rPr>
              <a:t>detector </a:t>
            </a:r>
          </a:p>
          <a:p>
            <a:r>
              <a:rPr lang="en-US" sz="1800" dirty="0" smtClean="0">
                <a:latin typeface="Calibri"/>
              </a:rPr>
              <a:t>response</a:t>
            </a:r>
            <a:endParaRPr lang="en-US" sz="1800" dirty="0">
              <a:latin typeface="Calibri"/>
            </a:endParaRPr>
          </a:p>
        </p:txBody>
      </p:sp>
      <p:sp>
        <p:nvSpPr>
          <p:cNvPr id="7" name="Textfeld 6"/>
          <p:cNvSpPr txBox="1"/>
          <p:nvPr/>
        </p:nvSpPr>
        <p:spPr>
          <a:xfrm>
            <a:off x="6105048" y="4005064"/>
            <a:ext cx="1525027" cy="369332"/>
          </a:xfrm>
          <a:prstGeom prst="rect">
            <a:avLst/>
          </a:prstGeom>
          <a:noFill/>
        </p:spPr>
        <p:txBody>
          <a:bodyPr wrap="none" rtlCol="0">
            <a:spAutoFit/>
          </a:bodyPr>
          <a:lstStyle/>
          <a:p>
            <a:r>
              <a:rPr lang="en-US" sz="1800" dirty="0" smtClean="0">
                <a:latin typeface="Calibri"/>
              </a:rPr>
              <a:t>concentration</a:t>
            </a:r>
            <a:endParaRPr lang="en-US" sz="1800" dirty="0">
              <a:latin typeface="Calibri"/>
            </a:endParaRPr>
          </a:p>
        </p:txBody>
      </p:sp>
      <p:cxnSp>
        <p:nvCxnSpPr>
          <p:cNvPr id="8" name="Gerade Verbindung 7"/>
          <p:cNvCxnSpPr/>
          <p:nvPr/>
        </p:nvCxnSpPr>
        <p:spPr bwMode="auto">
          <a:xfrm flipV="1">
            <a:off x="1475656" y="1772816"/>
            <a:ext cx="3528392" cy="2160240"/>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9" name="Freihandform 8"/>
          <p:cNvSpPr/>
          <p:nvPr/>
        </p:nvSpPr>
        <p:spPr>
          <a:xfrm>
            <a:off x="5013830" y="1205263"/>
            <a:ext cx="2018745" cy="557890"/>
          </a:xfrm>
          <a:custGeom>
            <a:avLst/>
            <a:gdLst>
              <a:gd name="connsiteX0" fmla="*/ 0 w 1395889"/>
              <a:gd name="connsiteY0" fmla="*/ 863995 h 863995"/>
              <a:gd name="connsiteX1" fmla="*/ 1380088 w 1395889"/>
              <a:gd name="connsiteY1" fmla="*/ 19820 h 863995"/>
              <a:gd name="connsiteX2" fmla="*/ 785475 w 1395889"/>
              <a:gd name="connsiteY2" fmla="*/ 247380 h 863995"/>
              <a:gd name="connsiteX0" fmla="*/ 0 w 785475"/>
              <a:gd name="connsiteY0" fmla="*/ 642016 h 642016"/>
              <a:gd name="connsiteX1" fmla="*/ 528544 w 785475"/>
              <a:gd name="connsiteY1" fmla="*/ 54763 h 642016"/>
              <a:gd name="connsiteX2" fmla="*/ 785475 w 785475"/>
              <a:gd name="connsiteY2" fmla="*/ 25401 h 642016"/>
              <a:gd name="connsiteX0" fmla="*/ 0 w 1152520"/>
              <a:gd name="connsiteY0" fmla="*/ 99465 h 611430"/>
              <a:gd name="connsiteX1" fmla="*/ 895589 w 1152520"/>
              <a:gd name="connsiteY1" fmla="*/ 583946 h 611430"/>
              <a:gd name="connsiteX2" fmla="*/ 1152520 w 1152520"/>
              <a:gd name="connsiteY2" fmla="*/ 554584 h 611430"/>
              <a:gd name="connsiteX0" fmla="*/ 0 w 2018745"/>
              <a:gd name="connsiteY0" fmla="*/ 557890 h 1048826"/>
              <a:gd name="connsiteX1" fmla="*/ 895589 w 2018745"/>
              <a:gd name="connsiteY1" fmla="*/ 1042371 h 1048826"/>
              <a:gd name="connsiteX2" fmla="*/ 2018745 w 2018745"/>
              <a:gd name="connsiteY2" fmla="*/ 0 h 1048826"/>
              <a:gd name="connsiteX0" fmla="*/ 0 w 2018745"/>
              <a:gd name="connsiteY0" fmla="*/ 557890 h 557890"/>
              <a:gd name="connsiteX1" fmla="*/ 844203 w 2018745"/>
              <a:gd name="connsiteY1" fmla="*/ 117450 h 557890"/>
              <a:gd name="connsiteX2" fmla="*/ 2018745 w 2018745"/>
              <a:gd name="connsiteY2" fmla="*/ 0 h 557890"/>
            </a:gdLst>
            <a:ahLst/>
            <a:cxnLst>
              <a:cxn ang="0">
                <a:pos x="connsiteX0" y="connsiteY0"/>
              </a:cxn>
              <a:cxn ang="0">
                <a:pos x="connsiteX1" y="connsiteY1"/>
              </a:cxn>
              <a:cxn ang="0">
                <a:pos x="connsiteX2" y="connsiteY2"/>
              </a:cxn>
            </a:cxnLst>
            <a:rect l="l" t="t" r="r" b="b"/>
            <a:pathLst>
              <a:path w="2018745" h="557890">
                <a:moveTo>
                  <a:pt x="0" y="557890"/>
                </a:moveTo>
                <a:cubicBezTo>
                  <a:pt x="624588" y="187187"/>
                  <a:pt x="507746" y="210432"/>
                  <a:pt x="844203" y="117450"/>
                </a:cubicBezTo>
                <a:cubicBezTo>
                  <a:pt x="1180660" y="24468"/>
                  <a:pt x="2018745" y="0"/>
                  <a:pt x="2018745" y="0"/>
                </a:cubicBezTo>
              </a:path>
            </a:pathLst>
          </a:custGeom>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2"/>
              </a:solidFill>
              <a:effectLst/>
              <a:latin typeface="Calibri"/>
            </a:endParaRPr>
          </a:p>
        </p:txBody>
      </p:sp>
      <p:cxnSp>
        <p:nvCxnSpPr>
          <p:cNvPr id="10" name="Gerade Verbindung mit Pfeil 9"/>
          <p:cNvCxnSpPr/>
          <p:nvPr/>
        </p:nvCxnSpPr>
        <p:spPr bwMode="auto">
          <a:xfrm flipV="1">
            <a:off x="1475656" y="980728"/>
            <a:ext cx="0" cy="316835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Gerade Verbindung mit Pfeil 10"/>
          <p:cNvCxnSpPr/>
          <p:nvPr/>
        </p:nvCxnSpPr>
        <p:spPr bwMode="auto">
          <a:xfrm flipV="1">
            <a:off x="1331640" y="4005064"/>
            <a:ext cx="6472336" cy="838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2" name="Multiplizieren 11"/>
          <p:cNvSpPr/>
          <p:nvPr/>
        </p:nvSpPr>
        <p:spPr bwMode="auto">
          <a:xfrm>
            <a:off x="418041" y="2671592"/>
            <a:ext cx="822960" cy="822960"/>
          </a:xfrm>
          <a:prstGeom prst="mathMultiply">
            <a:avLst/>
          </a:prstGeom>
          <a:noFill/>
          <a:ln w="9525" cap="flat" cmpd="sng" algn="ctr">
            <a:noFill/>
            <a:prstDash val="solid"/>
            <a:round/>
            <a:headEnd type="none" w="med" len="med"/>
            <a:tailEnd type="none" w="med" len="med"/>
          </a:ln>
          <a:effectLst/>
        </p:spPr>
        <p:txBody>
          <a:bodyPr/>
          <a:lstStyle/>
          <a:p>
            <a:endParaRPr lang="en-US" dirty="0">
              <a:latin typeface="Calibri"/>
            </a:endParaRPr>
          </a:p>
        </p:txBody>
      </p:sp>
      <p:sp>
        <p:nvSpPr>
          <p:cNvPr id="13" name="Multiplizieren 12"/>
          <p:cNvSpPr/>
          <p:nvPr/>
        </p:nvSpPr>
        <p:spPr bwMode="auto">
          <a:xfrm>
            <a:off x="1979712" y="3573016"/>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15" name="Multiplizieren 14"/>
          <p:cNvSpPr/>
          <p:nvPr/>
        </p:nvSpPr>
        <p:spPr bwMode="auto">
          <a:xfrm>
            <a:off x="2195736" y="3140968"/>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16" name="Multiplizieren 15"/>
          <p:cNvSpPr/>
          <p:nvPr/>
        </p:nvSpPr>
        <p:spPr bwMode="auto">
          <a:xfrm>
            <a:off x="2843808" y="3140968"/>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17" name="Multiplizieren 16"/>
          <p:cNvSpPr/>
          <p:nvPr/>
        </p:nvSpPr>
        <p:spPr bwMode="auto">
          <a:xfrm>
            <a:off x="3275856" y="2564904"/>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18" name="Multiplizieren 17"/>
          <p:cNvSpPr/>
          <p:nvPr/>
        </p:nvSpPr>
        <p:spPr bwMode="auto">
          <a:xfrm>
            <a:off x="3851920" y="2204864"/>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19" name="Multiplizieren 18"/>
          <p:cNvSpPr/>
          <p:nvPr/>
        </p:nvSpPr>
        <p:spPr bwMode="auto">
          <a:xfrm>
            <a:off x="4788024" y="1772816"/>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20" name="Multiplizieren 19"/>
          <p:cNvSpPr/>
          <p:nvPr/>
        </p:nvSpPr>
        <p:spPr bwMode="auto">
          <a:xfrm>
            <a:off x="5436096" y="1340768"/>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21" name="Multiplizieren 20"/>
          <p:cNvSpPr/>
          <p:nvPr/>
        </p:nvSpPr>
        <p:spPr bwMode="auto">
          <a:xfrm>
            <a:off x="6372200" y="1196752"/>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sp>
        <p:nvSpPr>
          <p:cNvPr id="22" name="Multiplizieren 21"/>
          <p:cNvSpPr/>
          <p:nvPr/>
        </p:nvSpPr>
        <p:spPr bwMode="auto">
          <a:xfrm>
            <a:off x="6876256" y="1052736"/>
            <a:ext cx="208960" cy="208960"/>
          </a:xfrm>
          <a:prstGeom prst="mathMultiply">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a:endParaRPr>
          </a:p>
        </p:txBody>
      </p:sp>
      <p:cxnSp>
        <p:nvCxnSpPr>
          <p:cNvPr id="23" name="Gerade Verbindung 22"/>
          <p:cNvCxnSpPr/>
          <p:nvPr/>
        </p:nvCxnSpPr>
        <p:spPr bwMode="auto">
          <a:xfrm flipV="1">
            <a:off x="4211960" y="2276872"/>
            <a:ext cx="0" cy="1728192"/>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5" name="Gerade Verbindung 24"/>
          <p:cNvCxnSpPr/>
          <p:nvPr/>
        </p:nvCxnSpPr>
        <p:spPr bwMode="auto">
          <a:xfrm flipH="1">
            <a:off x="1475656" y="2276872"/>
            <a:ext cx="2736304" cy="0"/>
          </a:xfrm>
          <a:prstGeom prst="line">
            <a:avLst/>
          </a:prstGeom>
          <a:ln w="28575" cmpd="sng">
            <a:prstDash val="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8" name="Gerade Verbindung mit Pfeil 27"/>
          <p:cNvCxnSpPr/>
          <p:nvPr/>
        </p:nvCxnSpPr>
        <p:spPr bwMode="auto">
          <a:xfrm>
            <a:off x="1043608" y="2276872"/>
            <a:ext cx="423664" cy="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cxnSp>
        <p:nvCxnSpPr>
          <p:cNvPr id="30" name="Gerade Verbindung mit Pfeil 29"/>
          <p:cNvCxnSpPr/>
          <p:nvPr/>
        </p:nvCxnSpPr>
        <p:spPr bwMode="auto">
          <a:xfrm>
            <a:off x="4211960" y="3645024"/>
            <a:ext cx="0" cy="360040"/>
          </a:xfrm>
          <a:prstGeom prst="straightConnector1">
            <a:avLst/>
          </a:prstGeom>
          <a:ln>
            <a:headEnd type="none" w="med" len="med"/>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70510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OLIVER@XFUWMPNFUVWXY5K9" val="2728"/>
</p:tagLst>
</file>

<file path=ppt/theme/theme1.xml><?xml version="1.0" encoding="utf-8"?>
<a:theme xmlns:a="http://schemas.openxmlformats.org/drawingml/2006/main" name="SBS_theme">
  <a:themeElements>
    <a:clrScheme name="SBS Template">
      <a:dk1>
        <a:sysClr val="windowText" lastClr="000000"/>
      </a:dk1>
      <a:lt1>
        <a:srgbClr val="FFFFFF"/>
      </a:lt1>
      <a:dk2>
        <a:srgbClr val="A51E37"/>
      </a:dk2>
      <a:lt2>
        <a:srgbClr val="ECECEC"/>
      </a:lt2>
      <a:accent1>
        <a:srgbClr val="B4A36F"/>
      </a:accent1>
      <a:accent2>
        <a:srgbClr val="31424A"/>
      </a:accent2>
      <a:accent3>
        <a:srgbClr val="C8503E"/>
      </a:accent3>
      <a:accent4>
        <a:srgbClr val="D39706"/>
      </a:accent4>
      <a:accent5>
        <a:srgbClr val="405787"/>
      </a:accent5>
      <a:accent6>
        <a:srgbClr val="B5B5B5"/>
      </a:accent6>
      <a:hlink>
        <a:srgbClr val="B4A36F"/>
      </a:hlink>
      <a:folHlink>
        <a:srgbClr val="31424A"/>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PM_Theme_2014">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Folienvorlage OpenMS Tutorial.pptx</Template>
  <TotalTime>0</TotalTime>
  <Words>3006</Words>
  <Application>Microsoft Macintosh PowerPoint</Application>
  <PresentationFormat>On-screen Show (4:3)</PresentationFormat>
  <Paragraphs>365</Paragraphs>
  <Slides>54</Slides>
  <Notes>10</Notes>
  <HiddenSlides>2</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SBS_theme</vt:lpstr>
      <vt:lpstr>CPM_Theme_2014</vt:lpstr>
      <vt:lpstr>Computational Proteomics and Metabolomics</vt:lpstr>
      <vt:lpstr>Overview</vt:lpstr>
      <vt:lpstr>Analytical Chemistry</vt:lpstr>
      <vt:lpstr>Some Terms</vt:lpstr>
      <vt:lpstr>Matrix Effects in LC-MS</vt:lpstr>
      <vt:lpstr>Quantifying Analytes</vt:lpstr>
      <vt:lpstr>Precision and Accuracy</vt:lpstr>
      <vt:lpstr>Measurement Errors</vt:lpstr>
      <vt:lpstr>Calibration Curve</vt:lpstr>
      <vt:lpstr>Response</vt:lpstr>
      <vt:lpstr>Detection Limit</vt:lpstr>
      <vt:lpstr>LOD/LOQ</vt:lpstr>
      <vt:lpstr>Quantitative Mass Spectrometry</vt:lpstr>
      <vt:lpstr>Quantitative LC-MS</vt:lpstr>
      <vt:lpstr>Quantitative LC-MS</vt:lpstr>
      <vt:lpstr>Quantitative LC-MS</vt:lpstr>
      <vt:lpstr>Detection, Identification, Quantification</vt:lpstr>
      <vt:lpstr>Quantitative Data – MS Spectra</vt:lpstr>
      <vt:lpstr>Quantitative Data – MS Spectra</vt:lpstr>
      <vt:lpstr>Quantitative Data – MS2 Spectra</vt:lpstr>
      <vt:lpstr>Chromatograms</vt:lpstr>
      <vt:lpstr>Quantification Strategies</vt:lpstr>
      <vt:lpstr>Labeling Techniques </vt:lpstr>
      <vt:lpstr>Labeling Techniques</vt:lpstr>
      <vt:lpstr>SILAC</vt:lpstr>
      <vt:lpstr>SILAC</vt:lpstr>
      <vt:lpstr>SILAC</vt:lpstr>
      <vt:lpstr>SILAC</vt:lpstr>
      <vt:lpstr>SILAC</vt:lpstr>
      <vt:lpstr>Spike-In SILAC</vt:lpstr>
      <vt:lpstr>Spike-In SILAC</vt:lpstr>
      <vt:lpstr>SILAC Mouse</vt:lpstr>
      <vt:lpstr>Isobaric Labeling</vt:lpstr>
      <vt:lpstr>Isobaric Labeling</vt:lpstr>
      <vt:lpstr>iTRAQ</vt:lpstr>
      <vt:lpstr>iTRAQ</vt:lpstr>
      <vt:lpstr>iTRAQ</vt:lpstr>
      <vt:lpstr>Quantitative Data – LC-MS Maps</vt:lpstr>
      <vt:lpstr>LC-MS Data (Map)</vt:lpstr>
      <vt:lpstr>Label-Free Quantification (LFQ)</vt:lpstr>
      <vt:lpstr>LFQ – Analysis Strategy</vt:lpstr>
      <vt:lpstr>LFQ – Analysis Strategy</vt:lpstr>
      <vt:lpstr>LFQ – Analysis Strategy</vt:lpstr>
      <vt:lpstr>LFQ – Analysis Strategy</vt:lpstr>
      <vt:lpstr>LFQ – Analysis Strategy</vt:lpstr>
      <vt:lpstr>Feature-Based Alignment</vt:lpstr>
      <vt:lpstr>Feature-Based Alignment</vt:lpstr>
      <vt:lpstr>Feature Finding</vt:lpstr>
      <vt:lpstr>Feature Finding</vt:lpstr>
      <vt:lpstr>Linear Alignment</vt:lpstr>
      <vt:lpstr>Multiple Alignment</vt:lpstr>
      <vt:lpstr>Quantification Strategies</vt:lpstr>
      <vt:lpstr>Materials</vt:lpstr>
      <vt:lpstr>Materials</vt:lpstr>
    </vt:vector>
  </TitlesOfParts>
  <Manager/>
  <Company>WSI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Proteine  –  Struktur und Funktion</dc:title>
  <dc:subject/>
  <dc:creator>Oliver Kohlbacher</dc:creator>
  <cp:keywords/>
  <dc:description/>
  <cp:lastModifiedBy>Knut Reinert</cp:lastModifiedBy>
  <cp:revision>385</cp:revision>
  <cp:lastPrinted>2010-08-11T14:42:33Z</cp:lastPrinted>
  <dcterms:created xsi:type="dcterms:W3CDTF">2010-08-11T14:29:45Z</dcterms:created>
  <dcterms:modified xsi:type="dcterms:W3CDTF">2014-11-17T12:31:18Z</dcterms:modified>
  <cp:category/>
</cp:coreProperties>
</file>